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348" y="1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0B23A8-2401-4D20-BFBC-9C4814751C20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B17FE9-E088-4279-93C5-01701614A3B2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42219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2B17FE9-E088-4279-93C5-01701614A3B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68746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A06024-B994-1813-C9B1-EAE76C3CEC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91B3689-E6F1-935D-B71D-57EEA31C78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2BA438A-0758-2825-548F-88A621E2B9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8FBB68-AF0B-20FD-5A3D-34B3866CA5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E1D7B9-CB4E-6AC9-0415-199FB3904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11544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0945FCF-D2D6-0B87-FA47-894BB2ED02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7D55535-E154-E567-4521-4643C4890B1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B59E2B-DF51-D51D-1E4D-12AB31C3AE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FDA58C1-DA94-F575-365F-AEE353D57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B6AA22C-05FE-5ACB-0FFE-2FDF91DD8D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7184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0907688A-C20A-9BF4-F61A-D4F11202CDD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727447-C8FE-4A82-BFAB-E898FCC766D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43A1C25-D089-8EAB-C866-4AF06ACC0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498287-5CFE-6E5C-3CCD-6D69741297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5D8CFD-7D7B-1C93-1CD7-20104483D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6343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7011B7-93E7-EF09-D3A2-7B78B95054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32C3424-F20B-CC91-B3D3-1883B6785F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F8BFEE-CEDD-C7FF-E4C4-0481AD5E1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8506211-A7F9-71B4-3F59-3D23FCFF7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78586DE-6892-3E86-9CD8-18CC61C95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029061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F542917-D967-B7B4-3D81-4C0F4AA6A7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5819EB-AAAE-740C-AF63-F79737C24C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38A31E-299D-DDDE-6A56-CA8AE40C04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1B6EF5-3209-12F7-D2DD-2127E5DF2C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08394FD-33E5-EF4D-1D0D-D362CD852E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82513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3D51066-6678-D717-A3A7-96FB97B6E0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30DA498-BC60-F740-0D5E-9170F18DCF2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99169FB-CAE4-F926-3570-9C0CE404780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DFEC4B-144C-1776-A2D5-63D7A7405C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F3F02F9-4042-8256-D673-D4030C06E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CF25737-0CF0-F2FD-D519-7853187761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878579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23D3C67-2C82-09EA-2030-3EB4257AC83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E91C07-BD75-8713-72B9-86498E28BA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B59AD1D-AF63-743A-D192-3132CEB2C1A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F23E2AA-37C2-AA90-93F2-E633A56205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EBC523A-333D-9D90-029C-9706987A103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EA1E488C-3AF9-B044-C19C-37A68FC14B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133EF37C-4A21-F985-1456-D5F4CAF38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9EE50C3C-BD47-C95D-5912-B855A4005B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201625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AEA43BC-F8B2-DAF3-B964-1BFC998D4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97B22E9C-6C13-6D1D-F7AD-C9AF7AE5EA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A53A3E6-4667-C781-448B-FE875795C8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54A99A6A-7257-48F2-084D-6378694433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88150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5978F751-F86D-305A-3659-CCA29B7DC5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51E3E1E-F9E5-1AAF-2996-2BAEB01E9F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C741EA6-AC8A-C845-FA6D-574B67D7A2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3965856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CB59585-F4CE-CC50-E0D9-6CFA9D85B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DA774EA-56D3-91CA-B5E0-C6CE061EA2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AE12B1F-0168-2516-9A1C-13C940C5D1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43A5F07-C22B-A7D9-1086-CDDC21C751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2DCE111-E74B-DFB1-C9D4-E9F3F831F5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FBE0DA0C-D539-DA99-D901-7F3E88744C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13406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007029C-543D-08F2-B020-539EF27B45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C7890C5E-0B4C-F936-5043-16D71DCEBB6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6ACF633B-DCDB-7317-7D0B-B084385E5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8AD491-9599-1453-A3F2-CDBF9A2B8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5ABFC63-D98D-C11C-8F8B-EE15FCDD3A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0F4C80A-10FF-3F58-68D9-CC30F2066B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908443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2EF280D-333E-C40A-A6A4-3005BD5CC0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F1C4CC-E156-8CEF-4F0E-8641FD7CE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0CCCA3F-54D0-E417-1C77-2A36FA0CADF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99CC54-0A07-4848-8C7B-9A25DF2AE1AC}" type="datetimeFigureOut">
              <a:rPr lang="ko-KR" altLang="en-US" smtClean="0"/>
              <a:t>2025-09-29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2928C6D-54C1-D3B8-4C47-FC93C7FE893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17F927-6382-64EE-0B8B-76AB5DEBE30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7318A35-285D-4559-9770-13F3EBE8A620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7009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jpg"/><Relationship Id="rId4" Type="http://schemas.openxmlformats.org/officeDocument/2006/relationships/image" Target="../media/image2.jp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D4D348-8A80-8AB8-45C1-8126D6CB3C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302471"/>
            <a:ext cx="9144000" cy="2387600"/>
          </a:xfrm>
        </p:spPr>
        <p:txBody>
          <a:bodyPr/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2D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게임 프로그래밍</a:t>
            </a:r>
            <a:b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</a:b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차 프로젝트 발표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D11110E-3099-C226-6BCB-3D893E0B8E0F}"/>
              </a:ext>
            </a:extLst>
          </p:cNvPr>
          <p:cNvSpPr txBox="1"/>
          <p:nvPr/>
        </p:nvSpPr>
        <p:spPr>
          <a:xfrm>
            <a:off x="7730829" y="4008705"/>
            <a:ext cx="2204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2022182005 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김동관</a:t>
            </a:r>
            <a:endParaRPr lang="ko-KR" altLang="en-US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7DC4CEF5-3342-82C4-7274-24F41F2F8729}"/>
              </a:ext>
            </a:extLst>
          </p:cNvPr>
          <p:cNvCxnSpPr>
            <a:cxnSpLocks/>
          </p:cNvCxnSpPr>
          <p:nvPr/>
        </p:nvCxnSpPr>
        <p:spPr>
          <a:xfrm>
            <a:off x="2327936" y="3884666"/>
            <a:ext cx="7536129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38790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DA21CA-6753-AE84-297E-C571BB4D9E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게임 컨셉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8324E8E-58E9-6A97-292D-9B4574A3BB6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핵심 컨셉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우주를 배경으로 강력한 유물들을 찾아 보스를 잡는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횡스크롤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RPG</a:t>
            </a: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검과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총 두가지 무기 중 하나를 골라 전투를 진행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b="1" dirty="0">
                <a:latin typeface="Noto Sans KR" panose="020B0200000000000000" pitchFamily="50" charset="-127"/>
                <a:ea typeface="Noto Sans KR" panose="020B0200000000000000" pitchFamily="50" charset="-127"/>
              </a:rPr>
              <a:t>재미 요소</a:t>
            </a:r>
            <a:endParaRPr lang="en-US" altLang="ko-KR" b="1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무기 강화와 레벨업으로 스킬을 획득하며 성장하는 캐릭터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전략적인 플레이가 필요한 보스의 다양한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기믹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플레이어의 선택에 따라 변화하는 스토리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BA686463-26F2-0242-09BE-6316738E5F14}"/>
              </a:ext>
            </a:extLst>
          </p:cNvPr>
          <p:cNvCxnSpPr>
            <a:cxnSpLocks/>
          </p:cNvCxnSpPr>
          <p:nvPr/>
        </p:nvCxnSpPr>
        <p:spPr>
          <a:xfrm>
            <a:off x="838200" y="1061678"/>
            <a:ext cx="105156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01458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776382-1AFA-561C-E864-1EC3F14E28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5720773-D0B6-EDF5-0C03-D0872D5000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26"/>
            <a:ext cx="10515600" cy="48759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우주선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스테이지 선택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및 무기 제작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강화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포인트를 사용하여 원하는 무기군에 대한 스킬 습득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F6AFFB65-1C74-ACEB-BBF4-1217C221C0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예상되는 게임 진행 흐름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B809C417-0123-2492-05BE-825E7E2B8803}"/>
              </a:ext>
            </a:extLst>
          </p:cNvPr>
          <p:cNvCxnSpPr>
            <a:cxnSpLocks/>
          </p:cNvCxnSpPr>
          <p:nvPr/>
        </p:nvCxnSpPr>
        <p:spPr>
          <a:xfrm>
            <a:off x="838200" y="1061678"/>
            <a:ext cx="105156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직사각형 1">
            <a:extLst>
              <a:ext uri="{FF2B5EF4-FFF2-40B4-BE49-F238E27FC236}">
                <a16:creationId xmlns:a16="http://schemas.microsoft.com/office/drawing/2014/main" id="{B5FE502E-8ABE-FD4C-5F25-9270F430459A}"/>
              </a:ext>
            </a:extLst>
          </p:cNvPr>
          <p:cNvSpPr/>
          <p:nvPr/>
        </p:nvSpPr>
        <p:spPr>
          <a:xfrm>
            <a:off x="3981834" y="3151462"/>
            <a:ext cx="4228332" cy="326484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294DD4A4-0DA0-CD2A-4F8B-0F629936A8D4}"/>
              </a:ext>
            </a:extLst>
          </p:cNvPr>
          <p:cNvSpPr/>
          <p:nvPr/>
        </p:nvSpPr>
        <p:spPr>
          <a:xfrm>
            <a:off x="4104575" y="6006915"/>
            <a:ext cx="694494" cy="351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2050" name="Picture 2" descr="최적 빌드 아직도 연구중인 페이즈슬램 근접 아마라">
            <a:extLst>
              <a:ext uri="{FF2B5EF4-FFF2-40B4-BE49-F238E27FC236}">
                <a16:creationId xmlns:a16="http://schemas.microsoft.com/office/drawing/2014/main" id="{E56CA2B8-CF05-EAD2-3096-4A883ADA48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505900" y="3303862"/>
            <a:ext cx="3252425" cy="27030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0FA477CF-5DB3-7A6E-38A1-E980B6344BE1}"/>
              </a:ext>
            </a:extLst>
          </p:cNvPr>
          <p:cNvSpPr txBox="1"/>
          <p:nvPr/>
        </p:nvSpPr>
        <p:spPr>
          <a:xfrm>
            <a:off x="4019100" y="6030769"/>
            <a:ext cx="8654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무기</a:t>
            </a: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52C0C72-BD42-314C-10BC-8982A80C67ED}"/>
              </a:ext>
            </a:extLst>
          </p:cNvPr>
          <p:cNvSpPr/>
          <p:nvPr/>
        </p:nvSpPr>
        <p:spPr>
          <a:xfrm>
            <a:off x="5180277" y="6006915"/>
            <a:ext cx="1797393" cy="351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579E850-7846-0C53-86DC-671802B4C93D}"/>
              </a:ext>
            </a:extLst>
          </p:cNvPr>
          <p:cNvSpPr txBox="1"/>
          <p:nvPr/>
        </p:nvSpPr>
        <p:spPr>
          <a:xfrm>
            <a:off x="5394346" y="6030769"/>
            <a:ext cx="1337847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solidFill>
                  <a:srgbClr val="FF000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스테이지 선택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14D9D59-927F-9FA2-7B0B-7B69F1D618A7}"/>
              </a:ext>
            </a:extLst>
          </p:cNvPr>
          <p:cNvSpPr/>
          <p:nvPr/>
        </p:nvSpPr>
        <p:spPr>
          <a:xfrm>
            <a:off x="7289493" y="6006915"/>
            <a:ext cx="694494" cy="35177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33FF001-0955-69E4-004A-7407305492FF}"/>
              </a:ext>
            </a:extLst>
          </p:cNvPr>
          <p:cNvSpPr txBox="1"/>
          <p:nvPr/>
        </p:nvSpPr>
        <p:spPr>
          <a:xfrm>
            <a:off x="7204018" y="6030769"/>
            <a:ext cx="865443" cy="2923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</a:t>
            </a:r>
          </a:p>
        </p:txBody>
      </p:sp>
      <p:pic>
        <p:nvPicPr>
          <p:cNvPr id="13" name="그림 12" descr="텍스트, PC 게임, 스크린샷, 비디오 게임 소프트웨어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6D785EF5-95E5-6A9C-31DB-6122C92CD14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104" t="12349" r="36024" b="25728"/>
          <a:stretch/>
        </p:blipFill>
        <p:spPr>
          <a:xfrm>
            <a:off x="0" y="3303862"/>
            <a:ext cx="2174598" cy="2927669"/>
          </a:xfrm>
          <a:prstGeom prst="rect">
            <a:avLst/>
          </a:prstGeom>
        </p:spPr>
      </p:pic>
      <p:pic>
        <p:nvPicPr>
          <p:cNvPr id="15" name="그림 14" descr="텍스트, 멀티미디어 소프트웨어, 전자제품, PC 게임이(가) 표시된 사진&#10;&#10;AI가 생성한 콘텐츠는 부정확할 수 있습니다.">
            <a:extLst>
              <a:ext uri="{FF2B5EF4-FFF2-40B4-BE49-F238E27FC236}">
                <a16:creationId xmlns:a16="http://schemas.microsoft.com/office/drawing/2014/main" id="{14B9959E-FDAD-EF26-7F2F-C0922F5785E7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621" t="6441" r="42066" b="27338"/>
          <a:stretch/>
        </p:blipFill>
        <p:spPr>
          <a:xfrm>
            <a:off x="2226453" y="2927307"/>
            <a:ext cx="1572689" cy="3825679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4E1C8990-0D55-528E-27A8-8EC957326811}"/>
              </a:ext>
            </a:extLst>
          </p:cNvPr>
          <p:cNvSpPr/>
          <p:nvPr/>
        </p:nvSpPr>
        <p:spPr>
          <a:xfrm>
            <a:off x="4120430" y="5171452"/>
            <a:ext cx="1357277" cy="46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파밍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스테이지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검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97762C4D-3C3A-138A-79F0-AC69DE012FF6}"/>
              </a:ext>
            </a:extLst>
          </p:cNvPr>
          <p:cNvSpPr/>
          <p:nvPr/>
        </p:nvSpPr>
        <p:spPr>
          <a:xfrm>
            <a:off x="6610854" y="5171452"/>
            <a:ext cx="1357277" cy="46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 err="1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파밍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 스테이지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총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2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30102E74-2E12-CF9E-CBFA-CCCE36BFEF8C}"/>
              </a:ext>
            </a:extLst>
          </p:cNvPr>
          <p:cNvSpPr/>
          <p:nvPr/>
        </p:nvSpPr>
        <p:spPr>
          <a:xfrm>
            <a:off x="4132704" y="4355378"/>
            <a:ext cx="1206410" cy="46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유물 스테이지 </a:t>
            </a:r>
            <a:r>
              <a:rPr lang="en-US" altLang="ko-K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</a:p>
          <a:p>
            <a:pPr algn="ctr"/>
            <a:r>
              <a:rPr lang="en-US" altLang="ko-K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획득 완료</a:t>
            </a:r>
            <a:r>
              <a:rPr lang="en-US" altLang="ko-KR" sz="1200" dirty="0">
                <a:solidFill>
                  <a:schemeClr val="accent3">
                    <a:lumMod val="40000"/>
                    <a:lumOff val="60000"/>
                  </a:schemeClr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200" dirty="0">
              <a:solidFill>
                <a:schemeClr val="accent3">
                  <a:lumMod val="40000"/>
                  <a:lumOff val="60000"/>
                </a:schemeClr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322CF9D1-AB06-CCD4-96F8-8FD867361697}"/>
              </a:ext>
            </a:extLst>
          </p:cNvPr>
          <p:cNvSpPr/>
          <p:nvPr/>
        </p:nvSpPr>
        <p:spPr>
          <a:xfrm>
            <a:off x="5477707" y="4347411"/>
            <a:ext cx="1206410" cy="46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유물 스테이지 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endParaRPr lang="ko-KR" altLang="en-US" sz="12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7D2596C-7329-2DCC-B6C0-4F639D292966}"/>
              </a:ext>
            </a:extLst>
          </p:cNvPr>
          <p:cNvSpPr/>
          <p:nvPr/>
        </p:nvSpPr>
        <p:spPr>
          <a:xfrm>
            <a:off x="6866809" y="4355377"/>
            <a:ext cx="1206411" cy="46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유물 스테이지 </a:t>
            </a:r>
            <a:r>
              <a:rPr lang="en-US" altLang="ko-KR" sz="1200" dirty="0">
                <a:solidFill>
                  <a:schemeClr val="tx1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endParaRPr lang="ko-KR" altLang="en-US" sz="1200" dirty="0">
              <a:solidFill>
                <a:schemeClr val="tx1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899D29ED-D90F-F9C6-8CBE-B563160538C8}"/>
              </a:ext>
            </a:extLst>
          </p:cNvPr>
          <p:cNvSpPr/>
          <p:nvPr/>
        </p:nvSpPr>
        <p:spPr>
          <a:xfrm>
            <a:off x="5477707" y="3341900"/>
            <a:ext cx="1206410" cy="46426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200" dirty="0">
                <a:solidFill>
                  <a:srgbClr val="7030A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보스 스테이지</a:t>
            </a:r>
            <a:endParaRPr lang="en-US" altLang="ko-KR" sz="1200" dirty="0">
              <a:solidFill>
                <a:srgbClr val="7030A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algn="ctr"/>
            <a:r>
              <a:rPr lang="en-US" altLang="ko-KR" sz="1200" dirty="0">
                <a:solidFill>
                  <a:srgbClr val="7030A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(</a:t>
            </a:r>
            <a:r>
              <a:rPr lang="ko-KR" altLang="en-US" sz="1200" dirty="0">
                <a:solidFill>
                  <a:srgbClr val="7030A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선택불가</a:t>
            </a:r>
            <a:r>
              <a:rPr lang="en-US" altLang="ko-KR" sz="1200" dirty="0">
                <a:solidFill>
                  <a:srgbClr val="7030A0"/>
                </a:solidFill>
                <a:latin typeface="Noto Sans KR" panose="020B0200000000000000" pitchFamily="50" charset="-127"/>
                <a:ea typeface="Noto Sans KR" panose="020B0200000000000000" pitchFamily="50" charset="-127"/>
              </a:rPr>
              <a:t>)</a:t>
            </a:r>
            <a:endParaRPr lang="ko-KR" altLang="en-US" sz="1200" dirty="0">
              <a:solidFill>
                <a:srgbClr val="7030A0"/>
              </a:solidFill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9041229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FFF3A8-B438-96DF-8D14-9A212BCBF2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F023275-045E-F8BC-4670-64B3FD82DC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08973"/>
            <a:ext cx="10515600" cy="4967990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파밍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스테이지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무기 제작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강화 재료와 경험치 획득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경험치를 얻어 레벨업을 하면 스킬 포인트 획득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9658174E-180A-54B6-339E-AC22B05837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예상되는 게임 진행 흐름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02A69768-B58D-49D4-7E8A-3A41BDD6797A}"/>
              </a:ext>
            </a:extLst>
          </p:cNvPr>
          <p:cNvCxnSpPr>
            <a:cxnSpLocks/>
          </p:cNvCxnSpPr>
          <p:nvPr/>
        </p:nvCxnSpPr>
        <p:spPr>
          <a:xfrm>
            <a:off x="838200" y="1061678"/>
            <a:ext cx="105156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028" name="Picture 4" descr="📜#31] '인기있던 사냥터'라고쓰고, 추억이라 읽는다">
            <a:extLst>
              <a:ext uri="{FF2B5EF4-FFF2-40B4-BE49-F238E27FC236}">
                <a16:creationId xmlns:a16="http://schemas.microsoft.com/office/drawing/2014/main" id="{F14D11C9-E2F3-7AC4-BB19-2B9121D83126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252" t="55972" r="31720" b="1"/>
          <a:stretch/>
        </p:blipFill>
        <p:spPr bwMode="auto">
          <a:xfrm>
            <a:off x="4241119" y="3209606"/>
            <a:ext cx="3571683" cy="256232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3269043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47E5CE-742B-94C5-047C-6A5C6F52A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9DC280-8546-E960-647E-7675D0A5E1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26"/>
            <a:ext cx="10515600" cy="4875937"/>
          </a:xfrm>
        </p:spPr>
        <p:txBody>
          <a:bodyPr/>
          <a:lstStyle/>
          <a:p>
            <a:pPr marL="0" indent="0">
              <a:buNone/>
            </a:pP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개의 유물 스테이지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총 </a:t>
            </a:r>
            <a:r>
              <a:rPr lang="en-US" altLang="ko-KR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개의 강력한 유물들을 획득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스토리에 영향을 주는 플레이어의 선택지 존재 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3B32DA44-3006-6EFA-7ECC-032F0F9CDB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예상되는 게임 진행 흐름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82473731-3F3D-910B-53FE-21D50585602E}"/>
              </a:ext>
            </a:extLst>
          </p:cNvPr>
          <p:cNvCxnSpPr>
            <a:cxnSpLocks/>
          </p:cNvCxnSpPr>
          <p:nvPr/>
        </p:nvCxnSpPr>
        <p:spPr>
          <a:xfrm>
            <a:off x="838200" y="1061678"/>
            <a:ext cx="105156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16" name="그림 15">
            <a:extLst>
              <a:ext uri="{FF2B5EF4-FFF2-40B4-BE49-F238E27FC236}">
                <a16:creationId xmlns:a16="http://schemas.microsoft.com/office/drawing/2014/main" id="{64AA9B2E-34CE-40F6-B982-442159CCFA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55975" y="3876956"/>
            <a:ext cx="3491885" cy="1312643"/>
          </a:xfrm>
          <a:prstGeom prst="rect">
            <a:avLst/>
          </a:prstGeom>
        </p:spPr>
      </p:pic>
      <p:pic>
        <p:nvPicPr>
          <p:cNvPr id="19" name="그림 18">
            <a:extLst>
              <a:ext uri="{FF2B5EF4-FFF2-40B4-BE49-F238E27FC236}">
                <a16:creationId xmlns:a16="http://schemas.microsoft.com/office/drawing/2014/main" id="{4813A85E-C1A8-B1C0-4AE9-8094ADF16E0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1423" y="3501165"/>
            <a:ext cx="1651558" cy="2414779"/>
          </a:xfrm>
          <a:prstGeom prst="rect">
            <a:avLst/>
          </a:prstGeom>
        </p:spPr>
      </p:pic>
      <p:pic>
        <p:nvPicPr>
          <p:cNvPr id="21" name="그림 20">
            <a:extLst>
              <a:ext uri="{FF2B5EF4-FFF2-40B4-BE49-F238E27FC236}">
                <a16:creationId xmlns:a16="http://schemas.microsoft.com/office/drawing/2014/main" id="{DC689610-B194-B549-39F2-7D55EA7300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93004" y="3335822"/>
            <a:ext cx="4880823" cy="274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6954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74BB89-6DED-BE6B-0C69-B6EF9B6824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FF7630-6D4D-E294-1D59-4A08783505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01026"/>
            <a:ext cx="10515600" cy="4875937"/>
          </a:xfrm>
        </p:spPr>
        <p:txBody>
          <a:bodyPr/>
          <a:lstStyle/>
          <a:p>
            <a:pPr marL="0" indent="0">
              <a:buNone/>
            </a:pP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보스 스테이지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다양한 </a:t>
            </a:r>
            <a:r>
              <a:rPr lang="ko-KR" altLang="en-US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기믹을</a:t>
            </a:r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지닌 보스와의 전투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보스 처치 시 게임 클리어 및 엔딩</a:t>
            </a:r>
            <a:endParaRPr lang="en-US" altLang="ko-KR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D563077F-73F2-D85E-E30C-A3F8C5B9B5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예상되는 게임 진행 흐름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955DF558-44CD-AFB1-BDF1-4E31F3B07E77}"/>
              </a:ext>
            </a:extLst>
          </p:cNvPr>
          <p:cNvCxnSpPr>
            <a:cxnSpLocks/>
          </p:cNvCxnSpPr>
          <p:nvPr/>
        </p:nvCxnSpPr>
        <p:spPr>
          <a:xfrm>
            <a:off x="838200" y="1061678"/>
            <a:ext cx="105156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4098" name="Picture 2" descr="보스 2트에 깼는데 1셀 체력의샘 없는게 너무 큰거같다 - 데드셀 마이너 갤러리">
            <a:extLst>
              <a:ext uri="{FF2B5EF4-FFF2-40B4-BE49-F238E27FC236}">
                <a16:creationId xmlns:a16="http://schemas.microsoft.com/office/drawing/2014/main" id="{F2DF3836-9F77-F809-C4EB-CF76D2E24E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14598" y="3123690"/>
            <a:ext cx="5551234" cy="312175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824081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C5F883-E546-0443-5884-C873F9266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1">
            <a:extLst>
              <a:ext uri="{FF2B5EF4-FFF2-40B4-BE49-F238E27FC236}">
                <a16:creationId xmlns:a16="http://schemas.microsoft.com/office/drawing/2014/main" id="{06AD6459-145F-A5FA-F166-D0F97746C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개발 일정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206E7799-83CF-EEB4-69B6-1B8AE9DC016E}"/>
              </a:ext>
            </a:extLst>
          </p:cNvPr>
          <p:cNvCxnSpPr>
            <a:cxnSpLocks/>
          </p:cNvCxnSpPr>
          <p:nvPr/>
        </p:nvCxnSpPr>
        <p:spPr>
          <a:xfrm>
            <a:off x="838200" y="1061678"/>
            <a:ext cx="105156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08F955F-2F52-ECF5-9157-8A8C1CD59D0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49798571"/>
              </p:ext>
            </p:extLst>
          </p:nvPr>
        </p:nvGraphicFramePr>
        <p:xfrm>
          <a:off x="1817178" y="1509681"/>
          <a:ext cx="8557644" cy="465791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805">
                  <a:extLst>
                    <a:ext uri="{9D8B030D-6E8A-4147-A177-3AD203B41FA5}">
                      <a16:colId xmlns:a16="http://schemas.microsoft.com/office/drawing/2014/main" val="1466137460"/>
                    </a:ext>
                  </a:extLst>
                </a:gridCol>
                <a:gridCol w="7704839">
                  <a:extLst>
                    <a:ext uri="{9D8B030D-6E8A-4147-A177-3AD203B41FA5}">
                      <a16:colId xmlns:a16="http://schemas.microsoft.com/office/drawing/2014/main" val="3331804118"/>
                    </a:ext>
                  </a:extLst>
                </a:gridCol>
              </a:tblGrid>
              <a:tr h="517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1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리소스 확보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11025262"/>
                  </a:ext>
                </a:extLst>
              </a:tr>
              <a:tr h="517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2</a:t>
                      </a:r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우주선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UI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구현 및 추가적인 리소스 탐색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06834332"/>
                  </a:ext>
                </a:extLst>
              </a:tr>
              <a:tr h="517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3</a:t>
                      </a:r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 err="1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파밍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 스테이지 제작 및 플레이어의 이동과 공격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레벨 업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34904402"/>
                  </a:ext>
                </a:extLst>
              </a:tr>
              <a:tr h="517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4</a:t>
                      </a:r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l"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우주선에 무기 제작 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&amp;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강화 시스템</a:t>
                      </a:r>
                      <a:r>
                        <a:rPr lang="en-US" altLang="ko-KR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, </a:t>
                      </a: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스킬 습득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22868281"/>
                  </a:ext>
                </a:extLst>
              </a:tr>
              <a:tr h="517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5</a:t>
                      </a:r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주차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플레이어 스킬 구현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4845330"/>
                  </a:ext>
                </a:extLst>
              </a:tr>
              <a:tr h="517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6</a:t>
                      </a:r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주차</a:t>
                      </a:r>
                      <a:endParaRPr lang="en-US" altLang="ko-KR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유물 스테이지 제작 및 유물 스테이지 마지막에 플레이어 선택지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9541092"/>
                  </a:ext>
                </a:extLst>
              </a:tr>
              <a:tr h="517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7</a:t>
                      </a:r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주차</a:t>
                      </a:r>
                      <a:endParaRPr lang="en-US" altLang="ko-KR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보스 스테이지 제작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3631410"/>
                  </a:ext>
                </a:extLst>
              </a:tr>
              <a:tr h="517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8</a:t>
                      </a:r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주차</a:t>
                      </a:r>
                      <a:endParaRPr lang="en-US" altLang="ko-KR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스토리 추가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794554344"/>
                  </a:ext>
                </a:extLst>
              </a:tr>
              <a:tr h="51754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9</a:t>
                      </a:r>
                      <a:r>
                        <a:rPr lang="ko-KR" altLang="en-US" dirty="0"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주차</a:t>
                      </a:r>
                      <a:endParaRPr lang="en-US" altLang="ko-KR" dirty="0">
                        <a:latin typeface="Noto Sans KR" panose="020B0200000000000000" pitchFamily="50" charset="-127"/>
                        <a:ea typeface="Noto Sans KR" panose="020B0200000000000000" pitchFamily="50" charset="-127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b="0" dirty="0">
                          <a:solidFill>
                            <a:schemeClr val="tx1"/>
                          </a:solidFill>
                          <a:latin typeface="Noto Sans KR" panose="020B0200000000000000" pitchFamily="50" charset="-127"/>
                          <a:ea typeface="Noto Sans KR" panose="020B0200000000000000" pitchFamily="50" charset="-127"/>
                        </a:rPr>
                        <a:t>버그 수정 등 최종 점검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471974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5073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AF37E2-623E-DAD1-AD88-9978BD5E5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4F00202-8477-4EEA-7200-85EC8BA588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40008" y="1301026"/>
            <a:ext cx="4875266" cy="487593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ko-KR" altLang="en-US" sz="13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파밍</a:t>
            </a: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스테이지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검과 총을 제작 </a:t>
            </a:r>
            <a:r>
              <a:rPr lang="en-US" altLang="ko-KR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강화할 수 있는 스테이지가 각각 </a:t>
            </a:r>
            <a:r>
              <a:rPr lang="en-US" altLang="ko-KR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1</a:t>
            </a: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개씩 존재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원하는 만큼 </a:t>
            </a:r>
            <a:r>
              <a:rPr lang="ko-KR" altLang="en-US" sz="13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파밍하고</a:t>
            </a: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우주선으로 귀환 가능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marL="0" indent="0">
              <a:buNone/>
            </a:pP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무기 제작 </a:t>
            </a:r>
            <a:r>
              <a:rPr lang="en-US" altLang="ko-KR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&amp;</a:t>
            </a: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강화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무기 제작과 강화에 필요한 재료는 동일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무기 제작 시에는 여러 등급의 무기 중 하나가 무작위로 제작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등급에 따라 무기의 성능이 달라짐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레벨업을 통해 스킬을 습득하여 높은 등급의 무기를 얻을 확률을 높일 수 있음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무기 강화 시 확률에 따라 무기를 강화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레벨업을 통해 스킬을 습득하여 높은 등급의 무기를 얻을 확률을 높일 수 있음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일정 강화 단계 달성 시 무기 스킬을 획득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무기 스킬은 전투 중에 사용할 수 있는 액티브 스킬로 무기마다 다른 무기 스킬을 가짐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스킬 포인트를 통해 각 무기군에 대한 패시브 스킬 획득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검에 대한 스킬 트리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,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총에 대한 스킬 트리가 각각 존재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무기 제작 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&amp; 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강화에 도움이 되는 패시브 스킬 존재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스테이지에서 사용할 수 있는 패시브 스킬 존재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AC7E1F03-E309-05C0-89C4-BED53DF65C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46001"/>
            <a:ext cx="10515600" cy="1325563"/>
          </a:xfrm>
        </p:spPr>
        <p:txBody>
          <a:bodyPr/>
          <a:lstStyle/>
          <a:p>
            <a:pPr algn="ctr"/>
            <a:r>
              <a:rPr lang="ko-KR" altLang="en-US" dirty="0">
                <a:latin typeface="Noto Sans KR" panose="020B0200000000000000" pitchFamily="50" charset="-127"/>
                <a:ea typeface="Noto Sans KR" panose="020B0200000000000000" pitchFamily="50" charset="-127"/>
              </a:rPr>
              <a:t>상세 게임 기획서</a:t>
            </a:r>
          </a:p>
        </p:txBody>
      </p:sp>
      <p:cxnSp>
        <p:nvCxnSpPr>
          <p:cNvPr id="8" name="직선 연결선 7">
            <a:extLst>
              <a:ext uri="{FF2B5EF4-FFF2-40B4-BE49-F238E27FC236}">
                <a16:creationId xmlns:a16="http://schemas.microsoft.com/office/drawing/2014/main" id="{34326A3E-9232-18F7-8D11-986990E45464}"/>
              </a:ext>
            </a:extLst>
          </p:cNvPr>
          <p:cNvCxnSpPr>
            <a:cxnSpLocks/>
          </p:cNvCxnSpPr>
          <p:nvPr/>
        </p:nvCxnSpPr>
        <p:spPr>
          <a:xfrm>
            <a:off x="838200" y="1061678"/>
            <a:ext cx="10515600" cy="0"/>
          </a:xfrm>
          <a:prstGeom prst="line">
            <a:avLst/>
          </a:prstGeom>
          <a:ln w="38100">
            <a:solidFill>
              <a:schemeClr val="accent4"/>
            </a:solidFill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2" name="내용 개체 틀 2">
            <a:extLst>
              <a:ext uri="{FF2B5EF4-FFF2-40B4-BE49-F238E27FC236}">
                <a16:creationId xmlns:a16="http://schemas.microsoft.com/office/drawing/2014/main" id="{289B7D2B-E71A-92BA-F742-57006833895D}"/>
              </a:ext>
            </a:extLst>
          </p:cNvPr>
          <p:cNvSpPr txBox="1">
            <a:spLocks/>
          </p:cNvSpPr>
          <p:nvPr/>
        </p:nvSpPr>
        <p:spPr>
          <a:xfrm>
            <a:off x="5713466" y="1300004"/>
            <a:ext cx="4875266" cy="48759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유물 스테이지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en-US" altLang="ko-KR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개의 유물 스테이지는 각각 다른 컨셉을 지님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첫번째 스테이지는 평범하게 진행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두번째 스테이지는 마지막에서 디펜스 진행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세번째 스테이지는 시간 제한 존재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유물을 찾았을 때 플레이어에게 유물의 속삭임이 들림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2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가지 선택지가 주어짐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유물을 흡수하여 플레이어의 능력치 강화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흡수하지 않고 습득하여 액티브 스킬 및 보스 대항용으로 사용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플레이어의 선택에 따라 이후 스토리에 영향이 생김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marL="0" indent="0">
              <a:buNone/>
            </a:pP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보스 스테이지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유물의 개수에 맞춰 총 </a:t>
            </a:r>
            <a:r>
              <a:rPr lang="en-US" altLang="ko-KR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3</a:t>
            </a: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개의 큰 </a:t>
            </a:r>
            <a:r>
              <a:rPr lang="ko-KR" altLang="en-US" sz="13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기믹</a:t>
            </a:r>
            <a:r>
              <a:rPr lang="ko-KR" altLang="en-US" sz="13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존재</a:t>
            </a:r>
            <a:endParaRPr lang="en-US" altLang="ko-KR" sz="13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각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기믹에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맞춰 적절한 유물을 사용하여 </a:t>
            </a:r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기믹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파훼 가능</a:t>
            </a:r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  <a:p>
            <a:pPr lvl="1"/>
            <a:r>
              <a:rPr lang="ko-KR" altLang="en-US" sz="900" dirty="0" err="1">
                <a:latin typeface="Noto Sans KR" panose="020B0200000000000000" pitchFamily="50" charset="-127"/>
                <a:ea typeface="Noto Sans KR" panose="020B0200000000000000" pitchFamily="50" charset="-127"/>
              </a:rPr>
              <a:t>기믹에</a:t>
            </a:r>
            <a:r>
              <a:rPr lang="ko-KR" altLang="en-US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 성공하지 못하더라도 클리어할 수 있으나 난이도가 올라감</a:t>
            </a:r>
            <a:r>
              <a:rPr lang="en-US" altLang="ko-KR" sz="900" dirty="0">
                <a:latin typeface="Noto Sans KR" panose="020B0200000000000000" pitchFamily="50" charset="-127"/>
                <a:ea typeface="Noto Sans KR" panose="020B0200000000000000" pitchFamily="50" charset="-127"/>
              </a:rPr>
              <a:t>.</a:t>
            </a:r>
          </a:p>
          <a:p>
            <a:pPr lvl="1"/>
            <a:endParaRPr lang="en-US" altLang="ko-KR" sz="900" dirty="0">
              <a:latin typeface="Noto Sans KR" panose="020B0200000000000000" pitchFamily="50" charset="-127"/>
              <a:ea typeface="Noto Sans KR" panose="020B0200000000000000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6889560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151</TotalTime>
  <Words>463</Words>
  <Application>Microsoft Office PowerPoint</Application>
  <PresentationFormat>와이드스크린</PresentationFormat>
  <Paragraphs>88</Paragraphs>
  <Slides>8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2" baseType="lpstr">
      <vt:lpstr>Noto Sans KR</vt:lpstr>
      <vt:lpstr>맑은 고딕</vt:lpstr>
      <vt:lpstr>Arial</vt:lpstr>
      <vt:lpstr>Office 테마</vt:lpstr>
      <vt:lpstr>2D게임 프로그래밍 1차 프로젝트 발표</vt:lpstr>
      <vt:lpstr>게임 컨셉</vt:lpstr>
      <vt:lpstr>예상되는 게임 진행 흐름</vt:lpstr>
      <vt:lpstr>예상되는 게임 진행 흐름</vt:lpstr>
      <vt:lpstr>예상되는 게임 진행 흐름</vt:lpstr>
      <vt:lpstr>예상되는 게임 진행 흐름</vt:lpstr>
      <vt:lpstr>개발 일정</vt:lpstr>
      <vt:lpstr>상세 게임 기획서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rease P</dc:creator>
  <cp:lastModifiedBy>rease P</cp:lastModifiedBy>
  <cp:revision>21</cp:revision>
  <dcterms:created xsi:type="dcterms:W3CDTF">2025-09-28T18:05:21Z</dcterms:created>
  <dcterms:modified xsi:type="dcterms:W3CDTF">2025-09-28T20:37:17Z</dcterms:modified>
</cp:coreProperties>
</file>