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57" r:id="rId3"/>
    <p:sldId id="258" r:id="rId4"/>
    <p:sldId id="259" r:id="rId5"/>
    <p:sldId id="274" r:id="rId6"/>
    <p:sldId id="260" r:id="rId7"/>
    <p:sldId id="261" r:id="rId8"/>
    <p:sldId id="277" r:id="rId9"/>
    <p:sldId id="262" r:id="rId10"/>
    <p:sldId id="275" r:id="rId11"/>
    <p:sldId id="276" r:id="rId12"/>
    <p:sldId id="278" r:id="rId13"/>
    <p:sldId id="263" r:id="rId14"/>
    <p:sldId id="264" r:id="rId15"/>
    <p:sldId id="266" r:id="rId16"/>
    <p:sldId id="279" r:id="rId17"/>
    <p:sldId id="267" r:id="rId18"/>
    <p:sldId id="268" r:id="rId19"/>
    <p:sldId id="280" r:id="rId20"/>
    <p:sldId id="269" r:id="rId21"/>
    <p:sldId id="270" r:id="rId22"/>
    <p:sldId id="27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719" autoAdjust="0"/>
  </p:normalViewPr>
  <p:slideViewPr>
    <p:cSldViewPr snapToGrid="0">
      <p:cViewPr varScale="1">
        <p:scale>
          <a:sx n="77" d="100"/>
          <a:sy n="77" d="100"/>
        </p:scale>
        <p:origin x="185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8B95B-F6B6-409A-906D-11F2DF698E04}" type="datetimeFigureOut">
              <a:rPr lang="nl-BE" smtClean="0"/>
              <a:t>12/06/2018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417D2-7E41-4877-B4F9-C038EA0CBEAD}" type="slidenum">
              <a:rPr lang="nl-BE" smtClean="0"/>
              <a:t>‹nr.›</a:t>
            </a:fld>
            <a:endParaRPr lang="nl-BE"/>
          </a:p>
        </p:txBody>
      </p:sp>
    </p:spTree>
    <p:extLst>
      <p:ext uri="{BB962C8B-B14F-4D97-AF65-F5344CB8AC3E}">
        <p14:creationId xmlns:p14="http://schemas.microsoft.com/office/powerpoint/2010/main" val="227590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Goede middag iedereen, ik ben Preben Leroy en vandaag ga ik mijn Bachelorproef voorstellen. Voor mijn </a:t>
            </a:r>
            <a:r>
              <a:rPr lang="nl-BE" dirty="0" err="1"/>
              <a:t>bachelorproef</a:t>
            </a:r>
            <a:r>
              <a:rPr lang="nl-BE" dirty="0"/>
              <a:t> onderzocht ik of het mogelijk was om door middel van artificiële </a:t>
            </a:r>
            <a:r>
              <a:rPr lang="nl-BE" dirty="0" err="1"/>
              <a:t>inteligentie</a:t>
            </a:r>
            <a:r>
              <a:rPr lang="nl-BE" dirty="0"/>
              <a:t> natuurlijke taal om te zetten naar programmeertaal.</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a:t>
            </a:fld>
            <a:endParaRPr lang="nl-BE"/>
          </a:p>
        </p:txBody>
      </p:sp>
    </p:spTree>
    <p:extLst>
      <p:ext uri="{BB962C8B-B14F-4D97-AF65-F5344CB8AC3E}">
        <p14:creationId xmlns:p14="http://schemas.microsoft.com/office/powerpoint/2010/main" val="320389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Alvorens over te gaan naar de volgende mechanismen, leg ik eerst iets uit rond SQL. SQL behoort namelijk tot de vierde generatie programmeertalen. Dit zijn programmeertalen die dicht aanleunen bij de natuurlijke taal. Het zijn de enige programmeertalen die vaak in contact komen met grote hoeveelheden data. Je kan deze programmeertalen terugvinden in volgende domeinen:</a:t>
            </a:r>
          </a:p>
          <a:p>
            <a:pPr marL="171450" indent="-171450">
              <a:buFont typeface="Arial" panose="020B0604020202020204" pitchFamily="34" charset="0"/>
              <a:buChar char="•"/>
            </a:pPr>
            <a:r>
              <a:rPr lang="nl-BE" dirty="0"/>
              <a:t>Databank-query’s</a:t>
            </a:r>
          </a:p>
          <a:p>
            <a:pPr marL="171450" indent="-171450">
              <a:buFont typeface="Arial" panose="020B0604020202020204" pitchFamily="34" charset="0"/>
              <a:buChar char="•"/>
            </a:pPr>
            <a:r>
              <a:rPr lang="nl-BE" dirty="0"/>
              <a:t>Rapporteringen</a:t>
            </a:r>
          </a:p>
          <a:p>
            <a:pPr marL="171450" indent="-171450">
              <a:buFont typeface="Arial" panose="020B0604020202020204" pitchFamily="34" charset="0"/>
              <a:buChar char="•"/>
            </a:pPr>
            <a:r>
              <a:rPr lang="nl-BE" dirty="0"/>
              <a:t>Gegevensmanipulaties </a:t>
            </a:r>
          </a:p>
          <a:p>
            <a:pPr marL="171450" indent="-171450">
              <a:buFont typeface="Arial" panose="020B0604020202020204" pitchFamily="34" charset="0"/>
              <a:buChar char="•"/>
            </a:pPr>
            <a:r>
              <a:rPr lang="nl-BE" dirty="0"/>
              <a:t>Enz.</a:t>
            </a:r>
          </a:p>
          <a:p>
            <a:pPr marL="0" indent="0">
              <a:buFont typeface="Arial" panose="020B0604020202020204" pitchFamily="34" charset="0"/>
              <a:buNone/>
            </a:pPr>
            <a:r>
              <a:rPr lang="nl-BE" dirty="0"/>
              <a:t>Voorbeelden van 4</a:t>
            </a:r>
            <a:r>
              <a:rPr lang="nl-BE" baseline="30000" dirty="0"/>
              <a:t>e</a:t>
            </a:r>
            <a:r>
              <a:rPr lang="nl-BE" dirty="0"/>
              <a:t> generatie programmeertalen zijn zoals eerder gezegd SQL, maar ook R en ABAP.</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10</a:t>
            </a:fld>
            <a:endParaRPr lang="nl-BE"/>
          </a:p>
        </p:txBody>
      </p:sp>
    </p:spTree>
    <p:extLst>
      <p:ext uri="{BB962C8B-B14F-4D97-AF65-F5344CB8AC3E}">
        <p14:creationId xmlns:p14="http://schemas.microsoft.com/office/powerpoint/2010/main" val="238627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Seq2SQL, ontwikkeld door </a:t>
            </a:r>
            <a:r>
              <a:rPr lang="nl-BE" dirty="0" err="1"/>
              <a:t>SalesForce</a:t>
            </a:r>
            <a:r>
              <a:rPr lang="nl-BE" dirty="0"/>
              <a:t>, is één van de algoritmen die in staat is om SQL query’s te ontwikkelen door middel van AI en </a:t>
            </a:r>
            <a:r>
              <a:rPr lang="nl-BE" dirty="0" err="1"/>
              <a:t>Reïnforcement</a:t>
            </a:r>
            <a:r>
              <a:rPr lang="nl-BE" dirty="0"/>
              <a:t> Learning. </a:t>
            </a:r>
            <a:r>
              <a:rPr lang="nl-BE" dirty="0" err="1"/>
              <a:t>Reïnforcement</a:t>
            </a:r>
            <a:r>
              <a:rPr lang="nl-BE" dirty="0"/>
              <a:t> Learning zorgt ervoor dat het mechanisme in staat is te leren uit zijn eigen ervaringen. </a:t>
            </a:r>
            <a:r>
              <a:rPr lang="nl-BE" sz="1200" b="0" i="0" u="none" strike="noStrike" kern="1200" baseline="0" dirty="0">
                <a:solidFill>
                  <a:schemeClr val="tx1"/>
                </a:solidFill>
                <a:latin typeface="+mn-lt"/>
                <a:ea typeface="+mn-ea"/>
                <a:cs typeface="+mn-cs"/>
              </a:rPr>
              <a:t>Wanneer het mechanisme iets goed doet, wordt het hiervoor beloond. Het zal die stappen blijven uitvoeren waarvoor het de meeste beloningen heeft gekregen. Het doel is om het meeste beloningen te verkrijgen. Het Seq2SQL mechanisme maakt gebruik van het </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-to-</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 model. Het basismodel hiervan bestaat uit een encoder en een decoder. Beiden zijn </a:t>
            </a:r>
            <a:r>
              <a:rPr lang="nl-BE" sz="1200" b="0" i="0" u="none" strike="noStrike" kern="1200" baseline="0" dirty="0" err="1">
                <a:solidFill>
                  <a:schemeClr val="tx1"/>
                </a:solidFill>
                <a:latin typeface="+mn-lt"/>
                <a:ea typeface="+mn-ea"/>
                <a:cs typeface="+mn-cs"/>
              </a:rPr>
              <a:t>recurrente</a:t>
            </a:r>
            <a:r>
              <a:rPr lang="nl-BE" sz="1200" b="0" i="0" u="none" strike="noStrike" kern="1200" baseline="0" dirty="0">
                <a:solidFill>
                  <a:schemeClr val="tx1"/>
                </a:solidFill>
                <a:latin typeface="+mn-lt"/>
                <a:ea typeface="+mn-ea"/>
                <a:cs typeface="+mn-cs"/>
              </a:rPr>
              <a:t> lagen van het neurale netwerk (De mogelijkheid om verder te bouwen op eerdere typen netwerken met ingangsvectoren van een vaste grootte en uitgangsvectoren). Er wordt, door de encoder, een invoerreeks verwerkt tot een vaste representatie. De uitkomst van de encoder dient als context voor de decoder. Deze verwerkte informatie wordt hier dan gedecodeerd tot een bepaalde uitvoerreeks. Seq2SQL is dus in staat SQL query’s te genereren. Zo’n query’s bestaan meestal uit 3 onderdelen: een eventuele aggregatie-operator, welke een samenvatting weergeeft van de rijen die door de SQL-query worden aangeroepen, de kolom waarop de query dient uitgevoerd te worden en de </a:t>
            </a:r>
            <a:r>
              <a:rPr lang="nl-BE" sz="1200" b="0" i="0" u="none" strike="noStrike" kern="1200" baseline="0" dirty="0" err="1">
                <a:solidFill>
                  <a:schemeClr val="tx1"/>
                </a:solidFill>
                <a:latin typeface="+mn-lt"/>
                <a:ea typeface="+mn-ea"/>
                <a:cs typeface="+mn-cs"/>
              </a:rPr>
              <a:t>where</a:t>
            </a:r>
            <a:r>
              <a:rPr lang="nl-BE" sz="1200" b="0" i="0" u="none" strike="noStrike" kern="1200" baseline="0" dirty="0">
                <a:solidFill>
                  <a:schemeClr val="tx1"/>
                </a:solidFill>
                <a:latin typeface="+mn-lt"/>
                <a:ea typeface="+mn-ea"/>
                <a:cs typeface="+mn-cs"/>
              </a:rPr>
              <a:t>-clause, dit geeft aan op welke rij(en) er dient gefilterd te worden. Seq2SQL zorgt ervoor dat een vraag direct in zo’n vorm kan gegoten worden. Het mechanisme wordt getraind op basis van de WikiSQL dataset, welke gelijktijdig gelanceerd werd door </a:t>
            </a:r>
            <a:r>
              <a:rPr lang="nl-BE" sz="1200" b="0" i="0" u="none" strike="noStrike" kern="1200" baseline="0" dirty="0" err="1">
                <a:solidFill>
                  <a:schemeClr val="tx1"/>
                </a:solidFill>
                <a:latin typeface="+mn-lt"/>
                <a:ea typeface="+mn-ea"/>
                <a:cs typeface="+mn-cs"/>
              </a:rPr>
              <a:t>SalesForce</a:t>
            </a:r>
            <a:r>
              <a:rPr lang="nl-BE" sz="1200" b="0" i="0" u="none" strike="noStrike" kern="1200" baseline="0" dirty="0">
                <a:solidFill>
                  <a:schemeClr val="tx1"/>
                </a:solidFill>
                <a:latin typeface="+mn-lt"/>
                <a:ea typeface="+mn-ea"/>
                <a:cs typeface="+mn-cs"/>
              </a:rPr>
              <a:t>.</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SQLNet is een gelijkaardig algoritme als Seq2SQL, maar hier wordt er geen gebruik gemaakt van </a:t>
            </a:r>
            <a:r>
              <a:rPr lang="nl-BE" sz="1200" b="0" i="0" u="none" strike="noStrike" kern="1200" baseline="0" dirty="0" err="1">
                <a:solidFill>
                  <a:schemeClr val="tx1"/>
                </a:solidFill>
                <a:latin typeface="+mn-lt"/>
                <a:ea typeface="+mn-ea"/>
                <a:cs typeface="+mn-cs"/>
              </a:rPr>
              <a:t>Reïnforcement</a:t>
            </a:r>
            <a:r>
              <a:rPr lang="nl-BE" sz="1200" b="0" i="0" u="none" strike="noStrike" kern="1200" baseline="0" dirty="0">
                <a:solidFill>
                  <a:schemeClr val="tx1"/>
                </a:solidFill>
                <a:latin typeface="+mn-lt"/>
                <a:ea typeface="+mn-ea"/>
                <a:cs typeface="+mn-cs"/>
              </a:rPr>
              <a:t> Learning. SQLNet werkt volgens een schetsmatige benadering waarbij een schets een afhankelijkheidsgrafiek bevat. Op die manier kan een voorspelling gedaan worden door eerdere, afhankelijke voorspellingen in overweging te nemen. Het basisidee van SQLNet is het gebruik van een schetsmatige voorstelling die overeenkomt met de SQL-grammatica. Het mechanisme dient enkel de plaatsen in de schets op te vullen. De schets is zo opgebouwd, dat het mogelijk is om alle soorten query’s te kunnen genereren. Hier wordt in tegenstelling tot bij Seq2SQL geen gebruik gemaakt van het Seq2Seq-model, maar van het </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-to-set-model, waarbij de belanghebbende WHERE-kolommen in een subset worden opgeslagen.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11</a:t>
            </a:fld>
            <a:endParaRPr lang="nl-BE"/>
          </a:p>
        </p:txBody>
      </p:sp>
    </p:spTree>
    <p:extLst>
      <p:ext uri="{BB962C8B-B14F-4D97-AF65-F5344CB8AC3E}">
        <p14:creationId xmlns:p14="http://schemas.microsoft.com/office/powerpoint/2010/main" val="243509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volgende algoritme, NLIDBS, is een algoritme dat in staat is tekst om te zetten naar SQL query’s. Tegenwoordig worden grote hoeveelheden data opgeslagen in relationele databanken. </a:t>
            </a:r>
            <a:r>
              <a:rPr lang="nl-BE" sz="1200" b="0" i="0" u="none" strike="noStrike" kern="1200" baseline="0" dirty="0">
                <a:solidFill>
                  <a:schemeClr val="tx1"/>
                </a:solidFill>
                <a:latin typeface="+mn-lt"/>
                <a:ea typeface="+mn-ea"/>
                <a:cs typeface="+mn-cs"/>
              </a:rPr>
              <a:t>Een groot nadeel hierbij is dat de meeste mensen de kennis niet hebben inzake SQL om te communiceren met de databank. Een oplossing hiervoor zou zijn dat mensen in hun eigen taal zouden kunnen communiceren met de databank. Onderzoekers hebben een intelligente interface ontwikkeld die natuurlijke taalquery’s (zoals “Geef een lijst van de laatste 5 presidenten van Amerika.”) omzet naar SQL-query’s om dit op te lossen. Er wordt hier gebruik gemaakt van semantische matchingtechnieken. Hierbij wordt er rekening gehouden met de betekenis van de woorden in de opgegeven zoekstring. Om tot de juiste query te komen, worden er 9 stappen uitgevoerd. Die zijn allen terug te vinden in deze afbeelding. (UITLEGGEN) Het complete mechanisme is opgebouwd in PHP, HTML, CSS en Javascript als frontend, met een </a:t>
            </a:r>
            <a:r>
              <a:rPr lang="nl-BE" sz="1200" b="0" i="0" u="none" strike="noStrike" kern="1200" baseline="0" dirty="0" err="1">
                <a:solidFill>
                  <a:schemeClr val="tx1"/>
                </a:solidFill>
                <a:latin typeface="+mn-lt"/>
                <a:ea typeface="+mn-ea"/>
                <a:cs typeface="+mn-cs"/>
              </a:rPr>
              <a:t>MySQL</a:t>
            </a:r>
            <a:r>
              <a:rPr lang="nl-BE" sz="1200" b="0" i="0" u="none" strike="noStrike" kern="1200" baseline="0" dirty="0">
                <a:solidFill>
                  <a:schemeClr val="tx1"/>
                </a:solidFill>
                <a:latin typeface="+mn-lt"/>
                <a:ea typeface="+mn-ea"/>
                <a:cs typeface="+mn-cs"/>
              </a:rPr>
              <a:t>-databanksysteem als backend service.</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Het </a:t>
            </a:r>
            <a:r>
              <a:rPr lang="nl-BE" sz="1200" b="0" i="0" u="none" strike="noStrike" kern="1200" baseline="0" dirty="0" err="1">
                <a:solidFill>
                  <a:schemeClr val="tx1"/>
                </a:solidFill>
                <a:latin typeface="+mn-lt"/>
                <a:ea typeface="+mn-ea"/>
                <a:cs typeface="+mn-cs"/>
              </a:rPr>
              <a:t>laaste</a:t>
            </a:r>
            <a:r>
              <a:rPr lang="nl-BE" sz="1200" b="0" i="0" u="none" strike="noStrike" kern="1200" baseline="0" dirty="0">
                <a:solidFill>
                  <a:schemeClr val="tx1"/>
                </a:solidFill>
                <a:latin typeface="+mn-lt"/>
                <a:ea typeface="+mn-ea"/>
                <a:cs typeface="+mn-cs"/>
              </a:rPr>
              <a:t> algoritme is NL2Prog. Hier wordt gebruik gemaakt van het </a:t>
            </a:r>
            <a:r>
              <a:rPr lang="nl-BE" sz="1200" b="0" i="0" u="none" strike="noStrike" kern="1200" baseline="0" dirty="0" err="1">
                <a:solidFill>
                  <a:schemeClr val="tx1"/>
                </a:solidFill>
                <a:latin typeface="+mn-lt"/>
                <a:ea typeface="+mn-ea"/>
                <a:cs typeface="+mn-cs"/>
              </a:rPr>
              <a:t>deep</a:t>
            </a:r>
            <a:r>
              <a:rPr lang="nl-BE" sz="1200" b="0" i="0" u="none" strike="noStrike" kern="1200" baseline="0" dirty="0">
                <a:solidFill>
                  <a:schemeClr val="tx1"/>
                </a:solidFill>
                <a:latin typeface="+mn-lt"/>
                <a:ea typeface="+mn-ea"/>
                <a:cs typeface="+mn-cs"/>
              </a:rPr>
              <a:t> </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-to-</a:t>
            </a:r>
            <a:r>
              <a:rPr lang="nl-BE" sz="1200" b="0" i="0" u="none" strike="noStrike" kern="1200" baseline="0" dirty="0" err="1">
                <a:solidFill>
                  <a:schemeClr val="tx1"/>
                </a:solidFill>
                <a:latin typeface="+mn-lt"/>
                <a:ea typeface="+mn-ea"/>
                <a:cs typeface="+mn-cs"/>
              </a:rPr>
              <a:t>sequence</a:t>
            </a:r>
            <a:r>
              <a:rPr lang="nl-BE" sz="1200" b="0" i="0" u="none" strike="noStrike" kern="1200" baseline="0" dirty="0">
                <a:solidFill>
                  <a:schemeClr val="tx1"/>
                </a:solidFill>
                <a:latin typeface="+mn-lt"/>
                <a:ea typeface="+mn-ea"/>
                <a:cs typeface="+mn-cs"/>
              </a:rPr>
              <a:t> model. Hierbij wordt als decoder een eenvoudig type systeem van SQL-expressies gebruikt, welke gebruikt worden om de uitvoervoorspelling te structureren. Meer in detail: NL2Prog genereert SQL-query’s met behulp van een RNN-gebaseerd encoder-decoder model. Zoals bij Seq2SQL en SQLNet wordt ook dit model geëvalueerd op de WikiSQL dataset</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12</a:t>
            </a:fld>
            <a:endParaRPr lang="nl-BE"/>
          </a:p>
        </p:txBody>
      </p:sp>
    </p:spTree>
    <p:extLst>
      <p:ext uri="{BB962C8B-B14F-4D97-AF65-F5344CB8AC3E}">
        <p14:creationId xmlns:p14="http://schemas.microsoft.com/office/powerpoint/2010/main" val="4133143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experiment ga ik in twee stappen trachten uit te leggen. Eerst ga ik uitleggen wat ik van plan was te doen en hoe ik het gedaan heb, om dan over te gaan naar de effectieve uitvoering van het experiment. </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13</a:t>
            </a:fld>
            <a:endParaRPr lang="nl-BE"/>
          </a:p>
        </p:txBody>
      </p:sp>
    </p:spTree>
    <p:extLst>
      <p:ext uri="{BB962C8B-B14F-4D97-AF65-F5344CB8AC3E}">
        <p14:creationId xmlns:p14="http://schemas.microsoft.com/office/powerpoint/2010/main" val="256349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eerste stap van het experiment, is het uitleggen wat ik precies gedaan heb en hoe ik het experiment heb uitgevoerd. Tijdens de literatuurstudie werden voor het Seq2SQL-model en het SQLNet-model github-</a:t>
            </a:r>
            <a:r>
              <a:rPr lang="nl-BE" dirty="0" err="1"/>
              <a:t>repositories</a:t>
            </a:r>
            <a:r>
              <a:rPr lang="nl-BE" dirty="0"/>
              <a:t> teruggevonden. Deze konden gebruikt worden tijdens de experiment-fase. Daarnaast werd er ook een github-repository gevonden die volledig in het teken stond van WikiSQL. Deze drie mechanismen werden volledig uitgetest. Hiervoor dienden ze wel lokaal beschikbaar te zijn. In eerste instantie werden alle gevonden scripts uitgevoerd op een Windows systeem. Spijtig genoeg faalde de uitvoering. Daarom werd er gekozen om een Linux-omgeving te gebruiken. Eerst werd Ubuntu op een virtuele machine geïnstalleerd, aar toen dat niet werkte, werd Ubuntu geïnstalleerd op een andere laptop op een nieuwe partitie. Wanneer de installatie van Ubuntu compleet was, werden er nog andere tools geïnstalleerd: Github, Python (versie 2.7) en Python (3.6).</a:t>
            </a:r>
          </a:p>
          <a:p>
            <a:endParaRPr lang="nl-BE" dirty="0"/>
          </a:p>
          <a:p>
            <a:r>
              <a:rPr lang="nl-BE" dirty="0"/>
              <a:t>Wanneer de setup compleet was, konden de scripts uitgevoerd worden. Alvorens de scripts zelf uit te voeren, werd het algoritme eerst nog eens kort aangehaald, om vervolgens de opbouw en de uitvoering van het script te bespreken. Uiteindelijk werden de gevonden resultaten besproken.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14</a:t>
            </a:fld>
            <a:endParaRPr lang="nl-BE"/>
          </a:p>
        </p:txBody>
      </p:sp>
    </p:spTree>
    <p:extLst>
      <p:ext uri="{BB962C8B-B14F-4D97-AF65-F5344CB8AC3E}">
        <p14:creationId xmlns:p14="http://schemas.microsoft.com/office/powerpoint/2010/main" val="2164246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WikiSQL is het eerste algoritme dat ik uitgetest heb. Het is een dataset dat door </a:t>
            </a:r>
            <a:r>
              <a:rPr lang="nl-BE" dirty="0" err="1"/>
              <a:t>SalesForce</a:t>
            </a:r>
            <a:r>
              <a:rPr lang="nl-BE" dirty="0"/>
              <a:t> ontwikkeld werd. Het is gelijktijdig op de markt gebracht als het Seq2SQL-model (wat ook door </a:t>
            </a:r>
            <a:r>
              <a:rPr lang="nl-BE" dirty="0" err="1"/>
              <a:t>SalesForce</a:t>
            </a:r>
            <a:r>
              <a:rPr lang="nl-BE" dirty="0"/>
              <a:t> ontwikkeld werd). Dit is een dataset dat veel gebruikt wordt voor het trainen van algoritmen (zoals Seq2SQL en SQLNet).</a:t>
            </a:r>
          </a:p>
          <a:p>
            <a:endParaRPr lang="nl-BE" dirty="0"/>
          </a:p>
          <a:p>
            <a:r>
              <a:rPr lang="nl-BE" dirty="0"/>
              <a:t>De repository op Github bestond uit 2 mappen, 2 Python-scripts, 2 tekstbestanden en een aantal andere bestanden. In beide mappen worden heel wat Python-scripts gegeven. Deze scripts zorgen voor onder ander de installatie van het algoritme, maar ook zijn er scripts die tijdens de uitvoering van andere scripts worden uitgevoerd. Daarnaast zijn er ook scripts voor training en evaluatie van het algoritme. Ook wordt er een </a:t>
            </a:r>
            <a:r>
              <a:rPr lang="nl-BE" dirty="0" err="1"/>
              <a:t>Dockerfile</a:t>
            </a:r>
            <a:r>
              <a:rPr lang="nl-BE" dirty="0"/>
              <a:t> gegeven, </a:t>
            </a:r>
            <a:r>
              <a:rPr lang="nl-BE" sz="1200" b="0" i="0" u="none" strike="noStrike" kern="1200" baseline="0" dirty="0">
                <a:solidFill>
                  <a:schemeClr val="tx1"/>
                </a:solidFill>
                <a:latin typeface="+mn-lt"/>
                <a:ea typeface="+mn-ea"/>
                <a:cs typeface="+mn-cs"/>
              </a:rPr>
              <a:t>dit bestand wordt gebruikt om een image te maken voor het trainen en het uitvoeren van het algoritme van WikiSQL via een Docker container. Daarnaast worden er databestanden (</a:t>
            </a:r>
            <a:r>
              <a:rPr lang="nl-BE" sz="1200" b="0" i="0" u="none" strike="noStrike" kern="1200" baseline="0" dirty="0" err="1">
                <a:solidFill>
                  <a:schemeClr val="tx1"/>
                </a:solidFill>
                <a:latin typeface="+mn-lt"/>
                <a:ea typeface="+mn-ea"/>
                <a:cs typeface="+mn-cs"/>
              </a:rPr>
              <a:t>sqlite</a:t>
            </a:r>
            <a:r>
              <a:rPr lang="nl-BE" sz="1200" b="0" i="0" u="none" strike="noStrike" kern="1200" baseline="0" dirty="0">
                <a:solidFill>
                  <a:schemeClr val="tx1"/>
                </a:solidFill>
                <a:latin typeface="+mn-lt"/>
                <a:ea typeface="+mn-ea"/>
                <a:cs typeface="+mn-cs"/>
              </a:rPr>
              <a:t>-databanken, </a:t>
            </a:r>
            <a:r>
              <a:rPr lang="nl-BE" sz="1200" b="0" i="0" u="none" strike="noStrike" kern="1200" baseline="0" dirty="0" err="1">
                <a:solidFill>
                  <a:schemeClr val="tx1"/>
                </a:solidFill>
                <a:latin typeface="+mn-lt"/>
                <a:ea typeface="+mn-ea"/>
                <a:cs typeface="+mn-cs"/>
              </a:rPr>
              <a:t>jsonl</a:t>
            </a:r>
            <a:r>
              <a:rPr lang="nl-BE" sz="1200" b="0" i="0" u="none" strike="noStrike" kern="1200" baseline="0" dirty="0">
                <a:solidFill>
                  <a:schemeClr val="tx1"/>
                </a:solidFill>
                <a:latin typeface="+mn-lt"/>
                <a:ea typeface="+mn-ea"/>
                <a:cs typeface="+mn-cs"/>
              </a:rPr>
              <a:t>-bestanden met info over de tabellen) en voorbeeld voorspellingenbestanden gegeven.</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Alvorens men kan starten met de uitvoering van de scripts, dient men eerst alle nodige modules te installeren. Deze modules worden allemaal </a:t>
            </a:r>
            <a:r>
              <a:rPr lang="nl-BE" sz="1200" b="0" i="0" u="none" strike="noStrike" kern="1200" baseline="0" dirty="0" err="1">
                <a:solidFill>
                  <a:schemeClr val="tx1"/>
                </a:solidFill>
                <a:latin typeface="+mn-lt"/>
                <a:ea typeface="+mn-ea"/>
                <a:cs typeface="+mn-cs"/>
              </a:rPr>
              <a:t>opgelijst</a:t>
            </a:r>
            <a:r>
              <a:rPr lang="nl-BE" sz="1200" b="0" i="0" u="none" strike="noStrike" kern="1200" baseline="0" dirty="0">
                <a:solidFill>
                  <a:schemeClr val="tx1"/>
                </a:solidFill>
                <a:latin typeface="+mn-lt"/>
                <a:ea typeface="+mn-ea"/>
                <a:cs typeface="+mn-cs"/>
              </a:rPr>
              <a:t> in een requirements.txt. Hou er wel rekening mee om voor de uitvoering de scripts de juiste Python-versie te gebruiken, in dit geval Python3.6. Er zijn 2 manieren om het WikiSQL-algoritme uit te voeren. Het is mogelijk iedere script uit te voeren aan de hand van commando’s in de terminal, of je voert alles in één keer uit via Docker (door gebruik te maken van de </a:t>
            </a:r>
            <a:r>
              <a:rPr lang="nl-BE" sz="1200" b="0" i="0" u="none" strike="noStrike" kern="1200" baseline="0" dirty="0" err="1">
                <a:solidFill>
                  <a:schemeClr val="tx1"/>
                </a:solidFill>
                <a:latin typeface="+mn-lt"/>
                <a:ea typeface="+mn-ea"/>
                <a:cs typeface="+mn-cs"/>
              </a:rPr>
              <a:t>dockerfile</a:t>
            </a:r>
            <a:r>
              <a:rPr lang="nl-BE" sz="1200" b="0" i="0" u="none" strike="noStrike" kern="1200" baseline="0" dirty="0">
                <a:solidFill>
                  <a:schemeClr val="tx1"/>
                </a:solidFill>
                <a:latin typeface="+mn-lt"/>
                <a:ea typeface="+mn-ea"/>
                <a:cs typeface="+mn-cs"/>
              </a:rPr>
              <a:t>). Soms is het tijdens de uitvoering nog nodig zaken te installeren op het systeem. Maar uiteindelijk kan alles wel uitgevoerd worden. Tijdens de uitvoering via terminal loopt het wel geregeld mis. Sommige van de trainingsquery’s kunnen niet uitgevoerd worden werd er als melding gegeven. Deze “mislukte” query’s werden uitgetest in een </a:t>
            </a:r>
            <a:r>
              <a:rPr lang="nl-BE" sz="1200" b="0" i="0" u="none" strike="noStrike" kern="1200" baseline="0" dirty="0" err="1">
                <a:solidFill>
                  <a:schemeClr val="tx1"/>
                </a:solidFill>
                <a:latin typeface="+mn-lt"/>
                <a:ea typeface="+mn-ea"/>
                <a:cs typeface="+mn-cs"/>
              </a:rPr>
              <a:t>SQLite</a:t>
            </a:r>
            <a:r>
              <a:rPr lang="nl-BE" sz="1200" b="0" i="0" u="none" strike="noStrike" kern="1200" baseline="0" dirty="0">
                <a:solidFill>
                  <a:schemeClr val="tx1"/>
                </a:solidFill>
                <a:latin typeface="+mn-lt"/>
                <a:ea typeface="+mn-ea"/>
                <a:cs typeface="+mn-cs"/>
              </a:rPr>
              <a:t>-browser op de juiste tabellen, daar werkten ze wel. Er werd naar een oplossing gezocht, maar geen gevonden. De query’s klopten wel. Uiteindelijk werd er beslist de mislukte query’s weg te laten uit het systeem. Via </a:t>
            </a:r>
            <a:r>
              <a:rPr lang="nl-BE" sz="1200" b="0" i="0" u="none" strike="noStrike" kern="1200" baseline="0" dirty="0" err="1">
                <a:solidFill>
                  <a:schemeClr val="tx1"/>
                </a:solidFill>
                <a:latin typeface="+mn-lt"/>
                <a:ea typeface="+mn-ea"/>
                <a:cs typeface="+mn-cs"/>
              </a:rPr>
              <a:t>docker</a:t>
            </a:r>
            <a:r>
              <a:rPr lang="nl-BE" sz="1200" b="0" i="0" u="none" strike="noStrike" kern="1200" baseline="0" dirty="0">
                <a:solidFill>
                  <a:schemeClr val="tx1"/>
                </a:solidFill>
                <a:latin typeface="+mn-lt"/>
                <a:ea typeface="+mn-ea"/>
                <a:cs typeface="+mn-cs"/>
              </a:rPr>
              <a:t> kwam dit probleem niet voor. Hier werd, vanaf wanneer de training van het algoritme misliep, de training gestopt en overgegaan naar de uitvoering van het test/evaluatie script.</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Zowel bij de uitvoering van het algoritme via de terminal, als de uitvoering via een Docker container mislukten aangezien de training van het algoritme niet compleet is. Bij het uitvoeren in de terminal worden er in totaal, over de drie verschillende test-datasets gezien, 22 query’s niet uitgevoerd tijdens het trainen van het algoritme. In volgende slide worden de bekomen en de </a:t>
            </a:r>
            <a:r>
              <a:rPr lang="nl-BE" sz="1200" b="0" i="0" u="none" strike="noStrike" kern="1200" baseline="0" dirty="0" err="1">
                <a:solidFill>
                  <a:schemeClr val="tx1"/>
                </a:solidFill>
                <a:latin typeface="+mn-lt"/>
                <a:ea typeface="+mn-ea"/>
                <a:cs typeface="+mn-cs"/>
              </a:rPr>
              <a:t>verreiste</a:t>
            </a:r>
            <a:r>
              <a:rPr lang="nl-BE" sz="1200" b="0" i="0" u="none" strike="noStrike" kern="1200" baseline="0" dirty="0">
                <a:solidFill>
                  <a:schemeClr val="tx1"/>
                </a:solidFill>
                <a:latin typeface="+mn-lt"/>
                <a:ea typeface="+mn-ea"/>
                <a:cs typeface="+mn-cs"/>
              </a:rPr>
              <a:t> resultaten weergegeven.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15</a:t>
            </a:fld>
            <a:endParaRPr lang="nl-BE"/>
          </a:p>
        </p:txBody>
      </p:sp>
    </p:spTree>
    <p:extLst>
      <p:ext uri="{BB962C8B-B14F-4D97-AF65-F5344CB8AC3E}">
        <p14:creationId xmlns:p14="http://schemas.microsoft.com/office/powerpoint/2010/main" val="287998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Zoals iedereen kan zien, komen de resultaten niet overeen met de opgegeven resultaten.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16</a:t>
            </a:fld>
            <a:endParaRPr lang="nl-BE"/>
          </a:p>
        </p:txBody>
      </p:sp>
    </p:spTree>
    <p:extLst>
      <p:ext uri="{BB962C8B-B14F-4D97-AF65-F5344CB8AC3E}">
        <p14:creationId xmlns:p14="http://schemas.microsoft.com/office/powerpoint/2010/main" val="250926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volgende onderzochte algoritme, SQLNet, is zoals eerder gezegd een neuraal netwerk dat in staat is om, zonder het gebruik van </a:t>
            </a:r>
            <a:r>
              <a:rPr lang="nl-BE" dirty="0" err="1"/>
              <a:t>reïnforcement</a:t>
            </a:r>
            <a:r>
              <a:rPr lang="nl-BE" dirty="0"/>
              <a:t> </a:t>
            </a:r>
            <a:r>
              <a:rPr lang="nl-BE" dirty="0" err="1"/>
              <a:t>learning</a:t>
            </a:r>
            <a:r>
              <a:rPr lang="nl-BE" dirty="0"/>
              <a:t>, SQL query’s te genereren. Als trainingsdataset maakt het gebruik van de WikiSQL dataset.</a:t>
            </a:r>
          </a:p>
          <a:p>
            <a:endParaRPr lang="nl-BE" dirty="0"/>
          </a:p>
          <a:p>
            <a:r>
              <a:rPr lang="nl-BE" dirty="0"/>
              <a:t>Net als WikiSQL is SQLNet ook opgebouwd uit 2 mappen, 3 Python-scripts (Python 2.7), één tekstbestand en een aantal andere bestanden. Ook worden database-bestanden meegegeven. Ook hier zijn er scripts die zorgen voor onder ander de installatie van het algoritme, maar ook zijn er scripts die tijdens de uitvoering van andere scripts worden uitgevoerd. Daarnaast zijn er ook scripts voor training en evaluatie van het algoritme. </a:t>
            </a:r>
          </a:p>
          <a:p>
            <a:endParaRPr lang="nl-BE" dirty="0"/>
          </a:p>
          <a:p>
            <a:r>
              <a:rPr lang="nl-BE" sz="1200" b="0" i="0" u="none" strike="noStrike" kern="1200" baseline="0" dirty="0">
                <a:solidFill>
                  <a:schemeClr val="tx1"/>
                </a:solidFill>
                <a:latin typeface="+mn-lt"/>
                <a:ea typeface="+mn-ea"/>
                <a:cs typeface="+mn-cs"/>
              </a:rPr>
              <a:t>Alvorens men kan starten met de uitvoering van de scripts, dient men eerst alle nodige modules te installeren. Deze modules worden allemaal </a:t>
            </a:r>
            <a:r>
              <a:rPr lang="nl-BE" sz="1200" b="0" i="0" u="none" strike="noStrike" kern="1200" baseline="0" dirty="0" err="1">
                <a:solidFill>
                  <a:schemeClr val="tx1"/>
                </a:solidFill>
                <a:latin typeface="+mn-lt"/>
                <a:ea typeface="+mn-ea"/>
                <a:cs typeface="+mn-cs"/>
              </a:rPr>
              <a:t>opgelijst</a:t>
            </a:r>
            <a:r>
              <a:rPr lang="nl-BE" sz="1200" b="0" i="0" u="none" strike="noStrike" kern="1200" baseline="0" dirty="0">
                <a:solidFill>
                  <a:schemeClr val="tx1"/>
                </a:solidFill>
                <a:latin typeface="+mn-lt"/>
                <a:ea typeface="+mn-ea"/>
                <a:cs typeface="+mn-cs"/>
              </a:rPr>
              <a:t> in een requirements.txt. Hou er wel rekening mee om voor de uitvoering de scripts de juiste Python-versie te gebruiken, in dit geval Python2.7. Vervolgens dient het </a:t>
            </a:r>
            <a:r>
              <a:rPr lang="nl-BE" sz="1200" b="0" i="0" u="none" strike="noStrike" kern="1200" baseline="0" dirty="0" err="1">
                <a:solidFill>
                  <a:schemeClr val="tx1"/>
                </a:solidFill>
                <a:latin typeface="+mn-lt"/>
                <a:ea typeface="+mn-ea"/>
                <a:cs typeface="+mn-cs"/>
              </a:rPr>
              <a:t>glove</a:t>
            </a:r>
            <a:r>
              <a:rPr lang="nl-BE" sz="1200" b="0" i="0" u="none" strike="noStrike" kern="1200" baseline="0" dirty="0">
                <a:solidFill>
                  <a:schemeClr val="tx1"/>
                </a:solidFill>
                <a:latin typeface="+mn-lt"/>
                <a:ea typeface="+mn-ea"/>
                <a:cs typeface="+mn-cs"/>
              </a:rPr>
              <a:t> bestand gedownload worden via het </a:t>
            </a:r>
            <a:r>
              <a:rPr lang="nl-BE" sz="1200" b="0" i="0" u="none" strike="noStrike" kern="1200" baseline="0" dirty="0" err="1">
                <a:solidFill>
                  <a:schemeClr val="tx1"/>
                </a:solidFill>
                <a:latin typeface="+mn-lt"/>
                <a:ea typeface="+mn-ea"/>
                <a:cs typeface="+mn-cs"/>
              </a:rPr>
              <a:t>bash</a:t>
            </a:r>
            <a:r>
              <a:rPr lang="nl-BE" sz="1200" b="0" i="0" u="none" strike="noStrike" kern="1200" baseline="0" dirty="0">
                <a:solidFill>
                  <a:schemeClr val="tx1"/>
                </a:solidFill>
                <a:latin typeface="+mn-lt"/>
                <a:ea typeface="+mn-ea"/>
                <a:cs typeface="+mn-cs"/>
              </a:rPr>
              <a:t> download_glove.sh commando. Vervolgens werd er getracht de Python-scripts uit te voeren. Hier liep het mis.</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De scripts gebruiken de CUDA-</a:t>
            </a:r>
            <a:r>
              <a:rPr lang="nl-BE" sz="1200" b="0" i="0" u="none" strike="noStrike" kern="1200" baseline="0" dirty="0" err="1">
                <a:solidFill>
                  <a:schemeClr val="tx1"/>
                </a:solidFill>
                <a:latin typeface="+mn-lt"/>
                <a:ea typeface="+mn-ea"/>
                <a:cs typeface="+mn-cs"/>
              </a:rPr>
              <a:t>toolkit</a:t>
            </a:r>
            <a:r>
              <a:rPr lang="nl-BE" sz="1200" b="0" i="0" u="none" strike="noStrike" kern="1200" baseline="0" dirty="0">
                <a:solidFill>
                  <a:schemeClr val="tx1"/>
                </a:solidFill>
                <a:latin typeface="+mn-lt"/>
                <a:ea typeface="+mn-ea"/>
                <a:cs typeface="+mn-cs"/>
              </a:rPr>
              <a:t> van NVIDIA, zodat het mogelijk is om de </a:t>
            </a:r>
            <a:r>
              <a:rPr lang="nl-BE" sz="1200" b="0" i="0" u="none" strike="noStrike" kern="1200" baseline="0" dirty="0" err="1">
                <a:solidFill>
                  <a:schemeClr val="tx1"/>
                </a:solidFill>
                <a:latin typeface="+mn-lt"/>
                <a:ea typeface="+mn-ea"/>
                <a:cs typeface="+mn-cs"/>
              </a:rPr>
              <a:t>algortimen</a:t>
            </a:r>
            <a:r>
              <a:rPr lang="nl-BE" sz="1200" b="0" i="0" u="none" strike="noStrike" kern="1200" baseline="0" dirty="0">
                <a:solidFill>
                  <a:schemeClr val="tx1"/>
                </a:solidFill>
                <a:latin typeface="+mn-lt"/>
                <a:ea typeface="+mn-ea"/>
                <a:cs typeface="+mn-cs"/>
              </a:rPr>
              <a:t> uit te voeren op een NVIDIA-GPU. Indien een NVIDIA-GPU gebruikt wordt als draaiende GPU, komt er echter een foutmelding op het scherm. Er is komt een </a:t>
            </a:r>
            <a:r>
              <a:rPr lang="nl-BE" sz="1200" b="0" i="0" u="none" strike="noStrike" kern="1200" baseline="0" dirty="0" err="1">
                <a:solidFill>
                  <a:schemeClr val="tx1"/>
                </a:solidFill>
                <a:latin typeface="+mn-lt"/>
                <a:ea typeface="+mn-ea"/>
                <a:cs typeface="+mn-cs"/>
              </a:rPr>
              <a:t>Segmentation</a:t>
            </a:r>
            <a:r>
              <a:rPr lang="nl-BE" sz="1200" b="0" i="0" u="none" strike="noStrike" kern="1200" baseline="0" dirty="0">
                <a:solidFill>
                  <a:schemeClr val="tx1"/>
                </a:solidFill>
                <a:latin typeface="+mn-lt"/>
                <a:ea typeface="+mn-ea"/>
                <a:cs typeface="+mn-cs"/>
              </a:rPr>
              <a:t> Error. Wanneer er een andere GPU gebruikt wordt, kunnen de scripts wel uitgevoerd worden. Wanneer ik dan een trainingsscript wou uitvoeren, komt er een volgende foutmelding op het scherm. </a:t>
            </a:r>
            <a:r>
              <a:rPr lang="en-US" sz="1200" b="0" i="0" u="none" strike="noStrike" kern="1200" baseline="0" dirty="0">
                <a:solidFill>
                  <a:schemeClr val="tx1"/>
                </a:solidFill>
                <a:latin typeface="+mn-lt"/>
                <a:ea typeface="+mn-ea"/>
                <a:cs typeface="+mn-cs"/>
              </a:rPr>
              <a:t>CUDA Runtime Error (35): CUDA Driver version is insufficient for CUDA Runtime </a:t>
            </a:r>
            <a:r>
              <a:rPr lang="nl-BE" sz="1200" b="0" i="0" u="none" strike="noStrike" kern="1200" baseline="0" dirty="0" err="1">
                <a:solidFill>
                  <a:schemeClr val="tx1"/>
                </a:solidFill>
                <a:latin typeface="+mn-lt"/>
                <a:ea typeface="+mn-ea"/>
                <a:cs typeface="+mn-cs"/>
              </a:rPr>
              <a:t>version</a:t>
            </a:r>
            <a:r>
              <a:rPr lang="nl-BE" sz="1200" b="0" i="0" u="none" strike="noStrike" kern="1200" baseline="0" dirty="0">
                <a:solidFill>
                  <a:schemeClr val="tx1"/>
                </a:solidFill>
                <a:latin typeface="+mn-lt"/>
                <a:ea typeface="+mn-ea"/>
                <a:cs typeface="+mn-cs"/>
              </a:rPr>
              <a:t>. Deze foutmelding komt voor wanneer het systeem oudere componenten van het stuurprogramma voor de GPU aanwezig zijn op het systeem. Ook is er een oudere/verkeerde versie van de CUDA-</a:t>
            </a:r>
            <a:r>
              <a:rPr lang="nl-BE" sz="1200" b="0" i="0" u="none" strike="noStrike" kern="1200" baseline="0" dirty="0" err="1">
                <a:solidFill>
                  <a:schemeClr val="tx1"/>
                </a:solidFill>
                <a:latin typeface="+mn-lt"/>
                <a:ea typeface="+mn-ea"/>
                <a:cs typeface="+mn-cs"/>
              </a:rPr>
              <a:t>toolkit</a:t>
            </a:r>
            <a:r>
              <a:rPr lang="nl-BE" sz="1200" b="0" i="0" u="none" strike="noStrike" kern="1200" baseline="0" dirty="0">
                <a:solidFill>
                  <a:schemeClr val="tx1"/>
                </a:solidFill>
                <a:latin typeface="+mn-lt"/>
                <a:ea typeface="+mn-ea"/>
                <a:cs typeface="+mn-cs"/>
              </a:rPr>
              <a:t> aanwezig op het systeem. Dit kan verholpen worden door eerst beide stuurprogramma’s te verwijderen en deze beide terug te installeren. Hiervoor werden er allerlei nieuwe stuurprogramma’s geïnstalleerd en oudere stuurprogramma’s verwijderd. Vervolgens werd er opnieuw getracht de scripts uit te voeren, opnieuw kreeg ik een CUDA Runtime Error: CUDA Runtime Error (30) </a:t>
            </a:r>
            <a:r>
              <a:rPr lang="nl-BE" sz="1200" b="0" i="0" u="none" strike="noStrike" kern="1200" baseline="0" dirty="0" err="1">
                <a:solidFill>
                  <a:schemeClr val="tx1"/>
                </a:solidFill>
                <a:latin typeface="+mn-lt"/>
                <a:ea typeface="+mn-ea"/>
                <a:cs typeface="+mn-cs"/>
              </a:rPr>
              <a:t>unknown</a:t>
            </a:r>
            <a:r>
              <a:rPr lang="nl-BE" sz="1200" b="0" i="0" u="none" strike="noStrike" kern="1200" baseline="0" dirty="0">
                <a:solidFill>
                  <a:schemeClr val="tx1"/>
                </a:solidFill>
                <a:latin typeface="+mn-lt"/>
                <a:ea typeface="+mn-ea"/>
                <a:cs typeface="+mn-cs"/>
              </a:rPr>
              <a:t> error at /</a:t>
            </a:r>
            <a:r>
              <a:rPr lang="nl-BE" sz="1200" b="0" i="0" u="none" strike="noStrike" kern="1200" baseline="0" dirty="0" err="1">
                <a:solidFill>
                  <a:schemeClr val="tx1"/>
                </a:solidFill>
                <a:latin typeface="+mn-lt"/>
                <a:ea typeface="+mn-ea"/>
                <a:cs typeface="+mn-cs"/>
              </a:rPr>
              <a:t>pytorch</a:t>
            </a:r>
            <a:r>
              <a:rPr lang="nl-BE" sz="1200" b="0" i="0" u="none" strike="noStrike" kern="1200" baseline="0" dirty="0">
                <a:solidFill>
                  <a:schemeClr val="tx1"/>
                </a:solidFill>
                <a:latin typeface="+mn-lt"/>
                <a:ea typeface="+mn-ea"/>
                <a:cs typeface="+mn-cs"/>
              </a:rPr>
              <a:t>/aten/</a:t>
            </a:r>
            <a:r>
              <a:rPr lang="nl-BE" sz="1200" b="0" i="0" u="none" strike="noStrike" kern="1200" baseline="0" dirty="0" err="1">
                <a:solidFill>
                  <a:schemeClr val="tx1"/>
                </a:solidFill>
                <a:latin typeface="+mn-lt"/>
                <a:ea typeface="+mn-ea"/>
                <a:cs typeface="+mn-cs"/>
              </a:rPr>
              <a:t>src</a:t>
            </a:r>
            <a:r>
              <a:rPr lang="nl-BE" sz="1200" b="0" i="0" u="none" strike="noStrike" kern="1200" baseline="0" dirty="0">
                <a:solidFill>
                  <a:schemeClr val="tx1"/>
                </a:solidFill>
                <a:latin typeface="+mn-lt"/>
                <a:ea typeface="+mn-ea"/>
                <a:cs typeface="+mn-cs"/>
              </a:rPr>
              <a:t>/THC/THCGeneral.cpp:70. Nu was het niet echt duidelijk waar het probleem zich vertoonde. Dit werd online onderzocht. Op de blog van </a:t>
            </a:r>
            <a:r>
              <a:rPr lang="nl-BE" sz="1200" b="0" i="0" u="none" strike="noStrike" kern="1200" baseline="0" dirty="0" err="1">
                <a:solidFill>
                  <a:schemeClr val="tx1"/>
                </a:solidFill>
                <a:latin typeface="+mn-lt"/>
                <a:ea typeface="+mn-ea"/>
                <a:cs typeface="+mn-cs"/>
              </a:rPr>
              <a:t>Pytorch</a:t>
            </a:r>
            <a:r>
              <a:rPr lang="nl-BE" sz="1200" b="0" i="0" u="none" strike="noStrike" kern="1200" baseline="0" dirty="0">
                <a:solidFill>
                  <a:schemeClr val="tx1"/>
                </a:solidFill>
                <a:latin typeface="+mn-lt"/>
                <a:ea typeface="+mn-ea"/>
                <a:cs typeface="+mn-cs"/>
              </a:rPr>
              <a:t> (2017) werd een mogelijke oplossing gevonden voor dit probleem. Ook werd het </a:t>
            </a:r>
            <a:r>
              <a:rPr lang="nl-BE" sz="1200" b="0" i="0" u="none" strike="noStrike" kern="1200" baseline="0" dirty="0" err="1">
                <a:solidFill>
                  <a:schemeClr val="tx1"/>
                </a:solidFill>
                <a:latin typeface="+mn-lt"/>
                <a:ea typeface="+mn-ea"/>
                <a:cs typeface="+mn-cs"/>
              </a:rPr>
              <a:t>onmiddelijk</a:t>
            </a:r>
            <a:r>
              <a:rPr lang="nl-BE" sz="1200" b="0" i="0" u="none" strike="noStrike" kern="1200" baseline="0" dirty="0">
                <a:solidFill>
                  <a:schemeClr val="tx1"/>
                </a:solidFill>
                <a:latin typeface="+mn-lt"/>
                <a:ea typeface="+mn-ea"/>
                <a:cs typeface="+mn-cs"/>
              </a:rPr>
              <a:t> duidelijk dat deze fout niets te maken had met versie-probleem bij één van de stuurprogramma’s. Volgens de blog kon het probleem opgelost worden door de laptop eens te herstarten. De laptop werd herstart, maar het probleem bleef zich vertonen. Een andere mogelijke oplossing werd niet gevonden. Elke mogelijke oplossing kwam op hetzelfde neer: herstart de computer. Het uitvoeren van de andere scripts mislukte ook door deze reden, aangezien ze allen dezelfde CUDA </a:t>
            </a:r>
            <a:r>
              <a:rPr lang="nl-BE" sz="1200" b="0" i="0" u="none" strike="noStrike" kern="1200" baseline="0" dirty="0" err="1">
                <a:solidFill>
                  <a:schemeClr val="tx1"/>
                </a:solidFill>
                <a:latin typeface="+mn-lt"/>
                <a:ea typeface="+mn-ea"/>
                <a:cs typeface="+mn-cs"/>
              </a:rPr>
              <a:t>toolkit</a:t>
            </a:r>
            <a:r>
              <a:rPr lang="nl-BE" sz="1200" b="0" i="0" u="none" strike="noStrike" kern="1200" baseline="0" dirty="0">
                <a:solidFill>
                  <a:schemeClr val="tx1"/>
                </a:solidFill>
                <a:latin typeface="+mn-lt"/>
                <a:ea typeface="+mn-ea"/>
                <a:cs typeface="+mn-cs"/>
              </a:rPr>
              <a:t> gebruikten. </a:t>
            </a:r>
          </a:p>
          <a:p>
            <a:endParaRPr lang="nl-BE" sz="1200" b="0" i="0" u="none" strike="noStrike" kern="1200" baseline="0" dirty="0">
              <a:solidFill>
                <a:schemeClr val="tx1"/>
              </a:solidFill>
              <a:latin typeface="+mn-lt"/>
              <a:ea typeface="+mn-ea"/>
              <a:cs typeface="+mn-cs"/>
            </a:endParaRPr>
          </a:p>
          <a:p>
            <a:r>
              <a:rPr lang="nl-BE" dirty="0"/>
              <a:t>De scripts konden niet correct uitgevoerd worden, waardoor er geen resultaten kunnen bekomen worden.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17</a:t>
            </a:fld>
            <a:endParaRPr lang="nl-BE"/>
          </a:p>
        </p:txBody>
      </p:sp>
    </p:spTree>
    <p:extLst>
      <p:ext uri="{BB962C8B-B14F-4D97-AF65-F5344CB8AC3E}">
        <p14:creationId xmlns:p14="http://schemas.microsoft.com/office/powerpoint/2010/main" val="439982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Het laatste onderzochte algoritme, Seq2SQL, is zoals eerder gezegd een neuraal netwerk dat in staat is om, met het gebruik van </a:t>
            </a:r>
            <a:r>
              <a:rPr lang="nl-BE" dirty="0" err="1"/>
              <a:t>reïnforcement</a:t>
            </a:r>
            <a:r>
              <a:rPr lang="nl-BE" dirty="0"/>
              <a:t> </a:t>
            </a:r>
            <a:r>
              <a:rPr lang="nl-BE" dirty="0" err="1"/>
              <a:t>learning</a:t>
            </a:r>
            <a:r>
              <a:rPr lang="nl-BE" dirty="0"/>
              <a:t>, SQL query’s te genereren. Als trainingsdataset maakt het gebruik van de WikiSQL dataset. Het is ontwikkeld door </a:t>
            </a:r>
            <a:r>
              <a:rPr lang="nl-BE" dirty="0" err="1"/>
              <a:t>SalesForce</a:t>
            </a:r>
            <a:r>
              <a:rPr lang="nl-B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De repository bestaat grotendeels uit </a:t>
            </a:r>
            <a:r>
              <a:rPr lang="nl-BE" dirty="0" err="1"/>
              <a:t>uit</a:t>
            </a:r>
            <a:r>
              <a:rPr lang="nl-BE" dirty="0"/>
              <a:t> te voeren </a:t>
            </a:r>
            <a:r>
              <a:rPr lang="nl-BE" dirty="0" err="1"/>
              <a:t>bash</a:t>
            </a:r>
            <a:r>
              <a:rPr lang="nl-BE" dirty="0"/>
              <a:t>-scripts. Naast scripts voor de uitvoering van het algoritme, wordt er ook een script voorzien voor de installatie van het algoritme. Ook worden er databestanden voorzien, alsook belangrijke Python-scripts voor de effectieve uitvoering van het algoritme. Deze scripts worden uitgevoerd vanuit de </a:t>
            </a:r>
            <a:r>
              <a:rPr lang="nl-BE" dirty="0" err="1"/>
              <a:t>bash</a:t>
            </a:r>
            <a:r>
              <a:rPr lang="nl-BE" dirty="0"/>
              <a:t>-scripts.</a:t>
            </a:r>
          </a:p>
          <a:p>
            <a:endParaRPr lang="nl-BE" dirty="0"/>
          </a:p>
          <a:p>
            <a:r>
              <a:rPr lang="nl-BE" dirty="0"/>
              <a:t>Voor de uitvoering van het algoritme werd eerst het installatiescript uitgevoerd. Daarna werd er een eerste </a:t>
            </a:r>
            <a:r>
              <a:rPr lang="nl-BE" dirty="0" err="1"/>
              <a:t>bash</a:t>
            </a:r>
            <a:r>
              <a:rPr lang="nl-BE" dirty="0"/>
              <a:t>-script uitgevoerd. Deze scripts zorgen eigenlijk voor de training van het algoritme. De uitvoeringen liepen in het begin wat mis. Er dienden nog een aantal modules geïnstalleerd te worden. Hier werd er geen </a:t>
            </a:r>
            <a:r>
              <a:rPr lang="nl-BE" dirty="0" err="1"/>
              <a:t>requirements</a:t>
            </a:r>
            <a:r>
              <a:rPr lang="nl-BE" dirty="0"/>
              <a:t>-bestand opgegeven. Uiteindelijk konden de scripts uitgevoerd worden. De scripts liepen iteratief. Per iteratie doorliep het systeem een databestand om zo te kijken hoe goed het resultaat van de uitgevoerde query was. Hier kwam wel het </a:t>
            </a:r>
            <a:r>
              <a:rPr lang="nl-BE" dirty="0" err="1"/>
              <a:t>reïnforcement</a:t>
            </a:r>
            <a:r>
              <a:rPr lang="nl-BE" dirty="0"/>
              <a:t> </a:t>
            </a:r>
            <a:r>
              <a:rPr lang="nl-BE" dirty="0" err="1"/>
              <a:t>learning</a:t>
            </a:r>
            <a:r>
              <a:rPr lang="nl-BE" dirty="0"/>
              <a:t> gedeelte naar boven.</a:t>
            </a:r>
          </a:p>
          <a:p>
            <a:endParaRPr lang="nl-BE" dirty="0"/>
          </a:p>
          <a:p>
            <a:r>
              <a:rPr lang="nl-BE" dirty="0"/>
              <a:t>Na zo’n 48 uur waren een aantal scripts nog steeds aan het lopen. Er werden geen duidelijke resultaten verkregen, aangezien het op zich ook niet duidelijk was wanneer de scripts konden gestopt worden. Wel zag je direct dat de uitvoering zichzelf altijd trachtte te verbeteren. Er waren geen duidelijke test/evaluatie  scripts voorhanden.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18</a:t>
            </a:fld>
            <a:endParaRPr lang="nl-BE"/>
          </a:p>
        </p:txBody>
      </p:sp>
    </p:spTree>
    <p:extLst>
      <p:ext uri="{BB962C8B-B14F-4D97-AF65-F5344CB8AC3E}">
        <p14:creationId xmlns:p14="http://schemas.microsoft.com/office/powerpoint/2010/main" val="2207100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a:solidFill>
                  <a:schemeClr val="tx1"/>
                </a:solidFill>
                <a:latin typeface="+mn-lt"/>
                <a:ea typeface="+mn-ea"/>
                <a:cs typeface="+mn-cs"/>
              </a:rPr>
              <a:t>Gezien de onderzochte scripts niet optimaal werkten en er geen werkende oplossingen voorhanden waren, was het ook niet mogelijk deze scripts uit te testen op een andere dataset, wat in eerste instantie de bedoeling was. Er kon geen duidelijke vergelijking gemaakt worden tussen de originele uitvoering en de uitvoering met de nieuwe dataset. Enkel het laatst beschreven algoritme, Seq2SQL, werd uitgetest op meerdere datasets, maar de uitvoering van de scripts gaven geen duidelijke resultaten.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19</a:t>
            </a:fld>
            <a:endParaRPr lang="nl-BE"/>
          </a:p>
        </p:txBody>
      </p:sp>
    </p:spTree>
    <p:extLst>
      <p:ext uri="{BB962C8B-B14F-4D97-AF65-F5344CB8AC3E}">
        <p14:creationId xmlns:p14="http://schemas.microsoft.com/office/powerpoint/2010/main" val="353396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Ik start deze presentatie met een korte introductie, waarin ik ook de probleemstelling ga uitleggen. Vervolgens ga ik over naar een overzicht van welke technieken moeten gebruikt worden om generatie mogelijk te maken om dan ook een aantal bestaande mechanismen aan te halen. In de volgende twee onderdelen leg ik eigenlijk uit wat ik precies gedaan heb als experiment en hoe ik het heb uitgevoerd. Ik sluit deze presentatie af met enkele conclusies en wat er in de toekomst nog kan onderzocht worden. Verder kunnen er nog vragen gesteld worden.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a:t>
            </a:fld>
            <a:endParaRPr lang="nl-BE"/>
          </a:p>
        </p:txBody>
      </p:sp>
    </p:spTree>
    <p:extLst>
      <p:ext uri="{BB962C8B-B14F-4D97-AF65-F5344CB8AC3E}">
        <p14:creationId xmlns:p14="http://schemas.microsoft.com/office/powerpoint/2010/main" val="160328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algemeen gezien mogelijk om code te genereren door middel van AI op basis van natuurlijke taalvragen. Dit was al duidelijk na de uitvoering van de literatuurstudie. Tools die hiervoor in aanmerking komen zijn bijvoorbeeld MS </a:t>
            </a:r>
            <a:r>
              <a:rPr lang="nl-BE" dirty="0" err="1"/>
              <a:t>DeepCoder</a:t>
            </a:r>
            <a:r>
              <a:rPr lang="nl-BE" dirty="0"/>
              <a:t>, NLIDBS en NL2Prog. </a:t>
            </a:r>
            <a:r>
              <a:rPr lang="nl-BE" sz="1200" b="0" i="0" u="none" strike="noStrike" kern="1200" baseline="0" dirty="0">
                <a:solidFill>
                  <a:schemeClr val="tx1"/>
                </a:solidFill>
                <a:latin typeface="+mn-lt"/>
                <a:ea typeface="+mn-ea"/>
                <a:cs typeface="+mn-cs"/>
              </a:rPr>
              <a:t>Er dient wel een kanttekening gemaakt te worden bij dit gegeven. Tijdens de uitvoering van het experiment, waarbij WikiSQL, SQLNet en Seq2SQL, werd het al snel duidelijk dat de uitvoering van de algoritmen niet volledig op punt stonden. Ofwel lukte de training van het algoritme niet optimaal (zoals bij WikiSQL), ofwel kwam het algoritme in een oneindige lus terecht (Seq2SQL), ofwel was het niet mogelijk om het algoritme uit te voeren door andere problemen (SQLNet). Dit dient voor de toekomst op punt gesteld te worden, opdat de uitvoering van de algoritmen op punt staan.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20</a:t>
            </a:fld>
            <a:endParaRPr lang="nl-BE"/>
          </a:p>
        </p:txBody>
      </p:sp>
    </p:spTree>
    <p:extLst>
      <p:ext uri="{BB962C8B-B14F-4D97-AF65-F5344CB8AC3E}">
        <p14:creationId xmlns:p14="http://schemas.microsoft.com/office/powerpoint/2010/main" val="3666335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meeste databasebestanden die gevonden werden in de </a:t>
            </a:r>
            <a:r>
              <a:rPr lang="nl-BE" dirty="0" err="1"/>
              <a:t>repositories</a:t>
            </a:r>
            <a:r>
              <a:rPr lang="nl-BE" dirty="0"/>
              <a:t>, waren van het </a:t>
            </a:r>
            <a:r>
              <a:rPr lang="nl-BE" dirty="0" err="1"/>
              <a:t>SQLite</a:t>
            </a:r>
            <a:r>
              <a:rPr lang="nl-BE" dirty="0"/>
              <a:t>-formaat. Daarnaast werden er soms ook JSONL-bestanden gegeven die meer informatie gaven over onder andere de tabellen. De uit te voeren scripts waren meestal geschreven in Python, enerzijds Python 2.7, anderzijds Python 3.6. Seq2SQL is het enige script dat ook gebruik maakt van </a:t>
            </a:r>
            <a:r>
              <a:rPr lang="nl-BE" dirty="0" err="1"/>
              <a:t>bash</a:t>
            </a:r>
            <a:r>
              <a:rPr lang="nl-BE" dirty="0"/>
              <a:t>-scripts. Hierin wordt er wel een Python-script opgeroepen. </a:t>
            </a:r>
          </a:p>
          <a:p>
            <a:endParaRPr lang="nl-BE" dirty="0"/>
          </a:p>
          <a:p>
            <a:r>
              <a:rPr lang="nl-BE" dirty="0"/>
              <a:t>Volledige programmageneratie is enkel mogelijk voor programma’s die geschreven worden in 4</a:t>
            </a:r>
            <a:r>
              <a:rPr lang="nl-BE" baseline="30000" dirty="0"/>
              <a:t>e</a:t>
            </a:r>
            <a:r>
              <a:rPr lang="nl-BE" dirty="0"/>
              <a:t> generatie programmeertalen, dit met uitzondering van AI </a:t>
            </a:r>
            <a:r>
              <a:rPr lang="nl-BE" dirty="0" err="1"/>
              <a:t>Programmer</a:t>
            </a:r>
            <a:r>
              <a:rPr lang="nl-BE" dirty="0"/>
              <a:t> welke in staat is om kleine programmaatjes te genereren. Een uitzondering is MS </a:t>
            </a:r>
            <a:r>
              <a:rPr lang="nl-BE" dirty="0" err="1"/>
              <a:t>DeepCoder</a:t>
            </a:r>
            <a:r>
              <a:rPr lang="nl-BE" dirty="0"/>
              <a:t>, welke in staat is programma’s te schrijven zoals een programmeur zou doen.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21</a:t>
            </a:fld>
            <a:endParaRPr lang="nl-BE"/>
          </a:p>
        </p:txBody>
      </p:sp>
    </p:spTree>
    <p:extLst>
      <p:ext uri="{BB962C8B-B14F-4D97-AF65-F5344CB8AC3E}">
        <p14:creationId xmlns:p14="http://schemas.microsoft.com/office/powerpoint/2010/main" val="3340678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a:solidFill>
                  <a:schemeClr val="tx1"/>
                </a:solidFill>
                <a:latin typeface="+mn-lt"/>
                <a:ea typeface="+mn-ea"/>
                <a:cs typeface="+mn-cs"/>
              </a:rPr>
              <a:t>Code genereren door middel van AI op basis van natuurlijke taal is een nieuwe techniek. De modellen zijn nog niet volledig en zullen in de loop der tijd uitgebreider en beter worden. Net zoals dat artificiële intelligentie ook nog altijd zal blijven verbeteren. Ook is er in de toekomst meer onderzoek nodig naar de reeds beschreven mechanismen opdat deze productief zouden kunnen worden. Van alle beschreven mechanismen is enkel Google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reeds actief. Andere mechanismen zijn deels operationeel, maar de meeste hebben nog meer onderzoek nodig.</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22</a:t>
            </a:fld>
            <a:endParaRPr lang="nl-BE"/>
          </a:p>
        </p:txBody>
      </p:sp>
    </p:spTree>
    <p:extLst>
      <p:ext uri="{BB962C8B-B14F-4D97-AF65-F5344CB8AC3E}">
        <p14:creationId xmlns:p14="http://schemas.microsoft.com/office/powerpoint/2010/main" val="2179615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Zijn er nog vragen?</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23</a:t>
            </a:fld>
            <a:endParaRPr lang="nl-BE"/>
          </a:p>
        </p:txBody>
      </p:sp>
    </p:spTree>
    <p:extLst>
      <p:ext uri="{BB962C8B-B14F-4D97-AF65-F5344CB8AC3E}">
        <p14:creationId xmlns:p14="http://schemas.microsoft.com/office/powerpoint/2010/main" val="3960957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Ik ben op het einde gekomen van mijn presentatie. Ik hoop dat het interessant was. Bedankt voor de aandacht!</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24</a:t>
            </a:fld>
            <a:endParaRPr lang="nl-BE"/>
          </a:p>
        </p:txBody>
      </p:sp>
    </p:spTree>
    <p:extLst>
      <p:ext uri="{BB962C8B-B14F-4D97-AF65-F5344CB8AC3E}">
        <p14:creationId xmlns:p14="http://schemas.microsoft.com/office/powerpoint/2010/main" val="119670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Tegenwoordig is artificiële intelligentie een belangrijk item in de maatschappij. Het kan overal bij toegepast worden. Denk maar aan zelfrijdende auto’s, gezichtsherkenning, robotmaaiers en –stofzuigers, … Maar wordt het gebruik van AI ook de standaard in onze maatschappij? In dit onderzoek ging ik op zoek naar de mogelijkheid om AI te gebruiken in de wereld van de IT. Is het mogelijk om door middel van AI code te genereren, op basis van natuurlijke taalvragen, welke op zich een functioneel karakter hebben? Deze vragen dienen wel zo duidelijk mogelijk opgebouwd te worden opdat het systeem zou weten aan wat het programma moet voldoen. Hoe preciezer de vraag, hoe gedetailleerder het programma.</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3</a:t>
            </a:fld>
            <a:endParaRPr lang="nl-BE"/>
          </a:p>
        </p:txBody>
      </p:sp>
    </p:spTree>
    <p:extLst>
      <p:ext uri="{BB962C8B-B14F-4D97-AF65-F5344CB8AC3E}">
        <p14:creationId xmlns:p14="http://schemas.microsoft.com/office/powerpoint/2010/main" val="405056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technische wereld zal in de toekomst grondig veranderen. Het toepassen van artificiële intelligentie zal groeien. Gartner voorspelt dat tegen 2022 slimme technologieën en robots onze taken zouden overnemen binnen de </a:t>
            </a:r>
            <a:r>
              <a:rPr lang="nl-BE" dirty="0" err="1"/>
              <a:t>geneeskune</a:t>
            </a:r>
            <a:r>
              <a:rPr lang="nl-BE" dirty="0"/>
              <a:t>- en de IT-sector. Deze taken worden meestal uitgevoerd door hoog opgeleide mensen. Daarnaast vermeldt Gartner dat bedrijven hun bedrijfsstrategieën zouden moeten aanpassen. AI is bijvoorbeeld in staat om meer complexere zaken uit te voeren. </a:t>
            </a:r>
            <a:r>
              <a:rPr lang="nl-BE" sz="1200" b="0" i="0" u="none" strike="noStrike" kern="1200" baseline="0" dirty="0">
                <a:solidFill>
                  <a:schemeClr val="tx1"/>
                </a:solidFill>
                <a:latin typeface="+mn-lt"/>
                <a:ea typeface="+mn-ea"/>
                <a:cs typeface="+mn-cs"/>
              </a:rPr>
              <a:t>De effecten die AI in de toekomst zou hebben in bedrijven, hangt af van sector tot sector. Ook in de IT wordt AI als maar belangrijker. Gartner verwacht dat artificiële intelligentie de routine functies van IT-organisaties zal gaan vervangen. Dit onderzoek gaat hierop verder: is het bijvoorbeeld mogelijk om uit natuurlijke taal iets functioneels te bouwen in de IT? </a:t>
            </a:r>
            <a:r>
              <a:rPr lang="nl-BE" dirty="0"/>
              <a:t>Indien dit mogelijk is, zouden softwareontwikkelingsbedrijven hiervan de vruchten kunnen plukken. Ook bedrijven die zich bezig houden met databank-transacties zouden dit alles kunnen gebruiken voor de generatie van query’s.</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4</a:t>
            </a:fld>
            <a:endParaRPr lang="nl-BE"/>
          </a:p>
        </p:txBody>
      </p:sp>
    </p:spTree>
    <p:extLst>
      <p:ext uri="{BB962C8B-B14F-4D97-AF65-F5344CB8AC3E}">
        <p14:creationId xmlns:p14="http://schemas.microsoft.com/office/powerpoint/2010/main" val="3396241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twee grootste doelstellingen bij dit onderzoek, is eigenlijk onderzoeken of het weldegelijk mogelijk is om code te genereren door middel van AI en op basis van natuurlijke taal. Daarnaast is het ook belangrijk om te weten of het mogelijk is code te genereren voor iedere programmeertaal.</a:t>
            </a: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5</a:t>
            </a:fld>
            <a:endParaRPr lang="nl-BE"/>
          </a:p>
        </p:txBody>
      </p:sp>
    </p:spTree>
    <p:extLst>
      <p:ext uri="{BB962C8B-B14F-4D97-AF65-F5344CB8AC3E}">
        <p14:creationId xmlns:p14="http://schemas.microsoft.com/office/powerpoint/2010/main" val="1427058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u="none" strike="noStrike" kern="1200" baseline="0" dirty="0">
                <a:solidFill>
                  <a:schemeClr val="tx1"/>
                </a:solidFill>
                <a:latin typeface="+mn-lt"/>
                <a:ea typeface="+mn-ea"/>
                <a:cs typeface="+mn-cs"/>
              </a:rPr>
              <a:t>Voor de generatie van code wordt er gebruik gemaakt van artificiële intelligentie, meer bepaald artificiële neurale netwerken. Maar wat zijn neurale netwerken? Wanneer men denkt aan neurale netwerken, denken de meeste mensen onmiddellijk aan het menselijk brein. Het menselijk brein bestaat uit een groot aantal neuronen. Deze neuronen werken samen door middel van elektrochemische signalen. Bij artificiële neurale netwerken probeert men alle kenmerken van een menselijk neuron samen te voegen in een wiskundig model. Een neuraal netwerk bestaat meestal uit meerdere lagen.</a:t>
            </a:r>
          </a:p>
          <a:p>
            <a:endParaRPr lang="nl-BE" sz="1200" b="0" i="0" u="none" strike="noStrike" kern="1200" baseline="0" dirty="0">
              <a:solidFill>
                <a:schemeClr val="tx1"/>
              </a:solidFill>
              <a:latin typeface="+mn-lt"/>
              <a:ea typeface="+mn-ea"/>
              <a:cs typeface="+mn-cs"/>
            </a:endParaRPr>
          </a:p>
          <a:p>
            <a:r>
              <a:rPr lang="nl-BE" sz="1200" b="0" i="0" u="none" strike="noStrike" kern="1200" baseline="0" dirty="0">
                <a:solidFill>
                  <a:schemeClr val="tx1"/>
                </a:solidFill>
                <a:latin typeface="+mn-lt"/>
                <a:ea typeface="+mn-ea"/>
                <a:cs typeface="+mn-cs"/>
              </a:rPr>
              <a:t>Om optimaal gebruik te maken van neurale netwerken, dienen deze getraind te worden opdat het netwerk duidelijk weet hoe het dient te werken. Neurale netwerken zijn belangrijk voor het genereren van code uit tekst of uit natuurlijke</a:t>
            </a:r>
          </a:p>
          <a:p>
            <a:r>
              <a:rPr lang="nl-BE" sz="1200" b="0" i="0" u="none" strike="noStrike" kern="1200" baseline="0" dirty="0">
                <a:solidFill>
                  <a:schemeClr val="tx1"/>
                </a:solidFill>
                <a:latin typeface="+mn-lt"/>
                <a:ea typeface="+mn-ea"/>
                <a:cs typeface="+mn-cs"/>
              </a:rPr>
              <a:t>taal. Deze neurale netwerken worden getraind om woorden te herkennen uit de gestelde vragen. Voor de training van het algoritme kan er één van de volgende vijf optimalisatie-algoritmen gebruikt worden:</a:t>
            </a:r>
          </a:p>
          <a:p>
            <a:pPr marL="171450" indent="-171450">
              <a:buFontTx/>
              <a:buChar char="-"/>
            </a:pPr>
            <a:r>
              <a:rPr lang="nl-BE" sz="1200" b="0" i="0" u="none" strike="noStrike" kern="1200" baseline="0" dirty="0" err="1">
                <a:solidFill>
                  <a:schemeClr val="tx1"/>
                </a:solidFill>
                <a:latin typeface="+mn-lt"/>
                <a:ea typeface="+mn-ea"/>
                <a:cs typeface="+mn-cs"/>
              </a:rPr>
              <a:t>Gradient</a:t>
            </a:r>
            <a:r>
              <a:rPr lang="nl-BE" sz="1200" b="0" i="0" u="none" strike="noStrike" kern="1200" baseline="0" dirty="0">
                <a:solidFill>
                  <a:schemeClr val="tx1"/>
                </a:solidFill>
                <a:latin typeface="+mn-lt"/>
                <a:ea typeface="+mn-ea"/>
                <a:cs typeface="+mn-cs"/>
              </a:rPr>
              <a:t> </a:t>
            </a:r>
            <a:r>
              <a:rPr lang="nl-BE" sz="1200" b="0" i="0" u="none" strike="noStrike" kern="1200" baseline="0" dirty="0" err="1">
                <a:solidFill>
                  <a:schemeClr val="tx1"/>
                </a:solidFill>
                <a:latin typeface="+mn-lt"/>
                <a:ea typeface="+mn-ea"/>
                <a:cs typeface="+mn-cs"/>
              </a:rPr>
              <a:t>Descent</a:t>
            </a:r>
            <a:r>
              <a:rPr lang="nl-BE" sz="1200" b="0" i="0" u="none" strike="noStrike" kern="1200" baseline="0" dirty="0">
                <a:solidFill>
                  <a:schemeClr val="tx1"/>
                </a:solidFill>
                <a:latin typeface="+mn-lt"/>
                <a:ea typeface="+mn-ea"/>
                <a:cs typeface="+mn-cs"/>
              </a:rPr>
              <a:t>: Het is een iteratief optimalisatie algoritme van de eerste orde voor het vinden van een minimum van een functie.</a:t>
            </a:r>
          </a:p>
          <a:p>
            <a:r>
              <a:rPr lang="nl-BE" sz="1200" b="0" i="0" u="none" strike="noStrike" kern="1200" baseline="0" dirty="0">
                <a:solidFill>
                  <a:schemeClr val="tx1"/>
                </a:solidFill>
                <a:latin typeface="+mn-lt"/>
                <a:ea typeface="+mn-ea"/>
                <a:cs typeface="+mn-cs"/>
              </a:rPr>
              <a:t>- Methode van Newton: De methode van Newton is een tweede orde algoritme. Het maakt gebruik van de </a:t>
            </a:r>
            <a:r>
              <a:rPr lang="nl-BE" sz="1200" b="0" i="0" u="none" strike="noStrike" kern="1200" baseline="0" dirty="0" err="1">
                <a:solidFill>
                  <a:schemeClr val="tx1"/>
                </a:solidFill>
                <a:latin typeface="+mn-lt"/>
                <a:ea typeface="+mn-ea"/>
                <a:cs typeface="+mn-cs"/>
              </a:rPr>
              <a:t>Hessiaan</a:t>
            </a:r>
            <a:r>
              <a:rPr lang="nl-BE" sz="1200" b="0" i="0" u="none" strike="noStrike" kern="1200" baseline="0" dirty="0">
                <a:solidFill>
                  <a:schemeClr val="tx1"/>
                </a:solidFill>
                <a:latin typeface="+mn-lt"/>
                <a:ea typeface="+mn-ea"/>
                <a:cs typeface="+mn-cs"/>
              </a:rPr>
              <a:t> (dit is een matrix van de tweede orde partiële afgeleiden van een functie) van de te minimaliseren functie. Deze functie wordt gebruikt om een betere trainingsrichting te vinden door de tweede orde afgeleiden van de verliesfunctie te gebruiken.</a:t>
            </a:r>
          </a:p>
          <a:p>
            <a:pPr marL="171450" indent="-171450">
              <a:buFontTx/>
              <a:buChar char="-"/>
            </a:pPr>
            <a:r>
              <a:rPr lang="nl-BE" sz="1200" b="0" i="0" u="none" strike="noStrike" kern="1200" baseline="0" dirty="0" err="1">
                <a:solidFill>
                  <a:schemeClr val="tx1"/>
                </a:solidFill>
                <a:latin typeface="+mn-lt"/>
                <a:ea typeface="+mn-ea"/>
                <a:cs typeface="+mn-cs"/>
              </a:rPr>
              <a:t>Conjugate</a:t>
            </a:r>
            <a:r>
              <a:rPr lang="nl-BE" sz="1200" b="0" i="0" u="none" strike="noStrike" kern="1200" baseline="0" dirty="0">
                <a:solidFill>
                  <a:schemeClr val="tx1"/>
                </a:solidFill>
                <a:latin typeface="+mn-lt"/>
                <a:ea typeface="+mn-ea"/>
                <a:cs typeface="+mn-cs"/>
              </a:rPr>
              <a:t> </a:t>
            </a:r>
            <a:r>
              <a:rPr lang="nl-BE" sz="1200" b="0" i="0" u="none" strike="noStrike" kern="1200" baseline="0" dirty="0" err="1">
                <a:solidFill>
                  <a:schemeClr val="tx1"/>
                </a:solidFill>
                <a:latin typeface="+mn-lt"/>
                <a:ea typeface="+mn-ea"/>
                <a:cs typeface="+mn-cs"/>
              </a:rPr>
              <a:t>Gradient</a:t>
            </a:r>
            <a:r>
              <a:rPr lang="nl-BE" sz="1200" b="0" i="0" u="none" strike="noStrike" kern="1200" baseline="0" dirty="0">
                <a:solidFill>
                  <a:schemeClr val="tx1"/>
                </a:solidFill>
                <a:latin typeface="+mn-lt"/>
                <a:ea typeface="+mn-ea"/>
                <a:cs typeface="+mn-cs"/>
              </a:rPr>
              <a:t>: De </a:t>
            </a:r>
            <a:r>
              <a:rPr lang="nl-BE" sz="1200" b="0" i="0" u="none" strike="noStrike" kern="1200" baseline="0" dirty="0" err="1">
                <a:solidFill>
                  <a:schemeClr val="tx1"/>
                </a:solidFill>
                <a:latin typeface="+mn-lt"/>
                <a:ea typeface="+mn-ea"/>
                <a:cs typeface="+mn-cs"/>
              </a:rPr>
              <a:t>conjugate</a:t>
            </a:r>
            <a:r>
              <a:rPr lang="nl-BE" sz="1200" b="0" i="0" u="none" strike="noStrike" kern="1200" baseline="0" dirty="0">
                <a:solidFill>
                  <a:schemeClr val="tx1"/>
                </a:solidFill>
                <a:latin typeface="+mn-lt"/>
                <a:ea typeface="+mn-ea"/>
                <a:cs typeface="+mn-cs"/>
              </a:rPr>
              <a:t> gradiënt is een vorm tussen de gradiënt </a:t>
            </a:r>
            <a:r>
              <a:rPr lang="nl-BE" sz="1200" b="0" i="0" u="none" strike="noStrike" kern="1200" baseline="0" dirty="0" err="1">
                <a:solidFill>
                  <a:schemeClr val="tx1"/>
                </a:solidFill>
                <a:latin typeface="+mn-lt"/>
                <a:ea typeface="+mn-ea"/>
                <a:cs typeface="+mn-cs"/>
              </a:rPr>
              <a:t>descent</a:t>
            </a:r>
            <a:r>
              <a:rPr lang="nl-BE" sz="1200" b="0" i="0" u="none" strike="noStrike" kern="1200" baseline="0" dirty="0">
                <a:solidFill>
                  <a:schemeClr val="tx1"/>
                </a:solidFill>
                <a:latin typeface="+mn-lt"/>
                <a:ea typeface="+mn-ea"/>
                <a:cs typeface="+mn-cs"/>
              </a:rPr>
              <a:t> en de methode van Newton. Via deze methode is het mogelijk om de normaal gezien langzame convergentie te versnellen. </a:t>
            </a:r>
          </a:p>
          <a:p>
            <a:pPr marL="171450" indent="-171450">
              <a:buFontTx/>
              <a:buChar char="-"/>
            </a:pPr>
            <a:r>
              <a:rPr lang="nl-BE" sz="1200" b="0" i="0" u="none" strike="noStrike" kern="1200" baseline="0" dirty="0">
                <a:solidFill>
                  <a:schemeClr val="tx1"/>
                </a:solidFill>
                <a:latin typeface="+mn-lt"/>
                <a:ea typeface="+mn-ea"/>
                <a:cs typeface="+mn-cs"/>
              </a:rPr>
              <a:t>Quasi-Newton Methode: Bij deze methode wordt er per iteratie van het algoritme, een benadering gegeven op de inverse </a:t>
            </a:r>
            <a:r>
              <a:rPr lang="nl-BE" sz="1200" b="0" i="0" u="none" strike="noStrike" kern="1200" baseline="0" dirty="0" err="1">
                <a:solidFill>
                  <a:schemeClr val="tx1"/>
                </a:solidFill>
                <a:latin typeface="+mn-lt"/>
                <a:ea typeface="+mn-ea"/>
                <a:cs typeface="+mn-cs"/>
              </a:rPr>
              <a:t>Hessiaan</a:t>
            </a:r>
            <a:r>
              <a:rPr lang="nl-BE" sz="1200" b="0" i="0" u="none" strike="noStrike" kern="1200" baseline="0" dirty="0">
                <a:solidFill>
                  <a:schemeClr val="tx1"/>
                </a:solidFill>
                <a:latin typeface="+mn-lt"/>
                <a:ea typeface="+mn-ea"/>
                <a:cs typeface="+mn-cs"/>
              </a:rPr>
              <a:t>.</a:t>
            </a:r>
          </a:p>
          <a:p>
            <a:pPr marL="171450" indent="-171450">
              <a:buFontTx/>
              <a:buChar char="-"/>
            </a:pPr>
            <a:r>
              <a:rPr lang="nl-BE" sz="1200" b="0" i="0" u="none" strike="noStrike" kern="1200" baseline="0" dirty="0">
                <a:solidFill>
                  <a:schemeClr val="tx1"/>
                </a:solidFill>
                <a:latin typeface="+mn-lt"/>
                <a:ea typeface="+mn-ea"/>
                <a:cs typeface="+mn-cs"/>
              </a:rPr>
              <a:t>Het algoritme van </a:t>
            </a:r>
            <a:r>
              <a:rPr lang="nl-BE" sz="1200" b="0" i="0" u="none" strike="noStrike" kern="1200" baseline="0" dirty="0" err="1">
                <a:solidFill>
                  <a:schemeClr val="tx1"/>
                </a:solidFill>
                <a:latin typeface="+mn-lt"/>
                <a:ea typeface="+mn-ea"/>
                <a:cs typeface="+mn-cs"/>
              </a:rPr>
              <a:t>Levenberg-Marquadt</a:t>
            </a:r>
            <a:r>
              <a:rPr lang="nl-BE" sz="1200" b="0" i="0" u="none" strike="noStrike" kern="1200" baseline="0" dirty="0">
                <a:solidFill>
                  <a:schemeClr val="tx1"/>
                </a:solidFill>
                <a:latin typeface="+mn-lt"/>
                <a:ea typeface="+mn-ea"/>
                <a:cs typeface="+mn-cs"/>
              </a:rPr>
              <a:t>: Dit algoritme is speciaal ontworpen om te werken met verliesfuncties die de vorm aannemen van een som kwadratische fouten. Hier wordt er gebruik gemaakt van de Jacobi-matrix (De Jacobi-matrix van een functie is de matrix van de eerste-orde partiële afgeleiden van een functie.) in plaats van de </a:t>
            </a:r>
            <a:r>
              <a:rPr lang="nl-BE" sz="1200" b="0" i="0" u="none" strike="noStrike" kern="1200" baseline="0" dirty="0" err="1">
                <a:solidFill>
                  <a:schemeClr val="tx1"/>
                </a:solidFill>
                <a:latin typeface="+mn-lt"/>
                <a:ea typeface="+mn-ea"/>
                <a:cs typeface="+mn-cs"/>
              </a:rPr>
              <a:t>Hessiaan</a:t>
            </a:r>
            <a:r>
              <a:rPr lang="nl-BE" sz="1200" b="0" i="0" u="none" strike="noStrike" kern="1200" baseline="0" dirty="0">
                <a:solidFill>
                  <a:schemeClr val="tx1"/>
                </a:solidFill>
                <a:latin typeface="+mn-lt"/>
                <a:ea typeface="+mn-ea"/>
                <a:cs typeface="+mn-cs"/>
              </a:rPr>
              <a:t>-matrix.</a:t>
            </a:r>
          </a:p>
          <a:p>
            <a:pPr marL="171450" indent="-171450">
              <a:buFontTx/>
              <a:buChar char="-"/>
            </a:pPr>
            <a:endParaRPr lang="nl-BE" sz="1200" b="0" i="0" u="none" strike="noStrike" kern="1200" baseline="0" dirty="0">
              <a:solidFill>
                <a:schemeClr val="tx1"/>
              </a:solidFill>
              <a:latin typeface="+mn-lt"/>
              <a:ea typeface="+mn-ea"/>
              <a:cs typeface="+mn-cs"/>
            </a:endParaRPr>
          </a:p>
          <a:p>
            <a:pPr marL="0" indent="0">
              <a:buFontTx/>
              <a:buNone/>
            </a:pPr>
            <a:endParaRPr lang="nl-BE" sz="1200" b="0" i="0" u="none" strike="noStrike" kern="1200" baseline="0" dirty="0">
              <a:solidFill>
                <a:schemeClr val="tx1"/>
              </a:solidFill>
              <a:latin typeface="+mn-lt"/>
              <a:ea typeface="+mn-ea"/>
              <a:cs typeface="+mn-cs"/>
            </a:endParaRPr>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6</a:t>
            </a:fld>
            <a:endParaRPr lang="nl-BE"/>
          </a:p>
        </p:txBody>
      </p:sp>
    </p:spTree>
    <p:extLst>
      <p:ext uri="{BB962C8B-B14F-4D97-AF65-F5344CB8AC3E}">
        <p14:creationId xmlns:p14="http://schemas.microsoft.com/office/powerpoint/2010/main" val="330421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eerste mechanisme dat ik ga bespreken, is een mechanisme dat programma’s kan genereren, namelijk Microsoft </a:t>
            </a:r>
            <a:r>
              <a:rPr lang="nl-BE" dirty="0" err="1"/>
              <a:t>DeepCoder</a:t>
            </a:r>
            <a:r>
              <a:rPr lang="nl-BE" dirty="0"/>
              <a:t>. Dit is onderzocht en ontwikkeld door Microsoft en de Universiteit van Cambridge. Het is een mechanisme dat in staat is om “zelf code te schrijven”. </a:t>
            </a:r>
            <a:r>
              <a:rPr lang="nl-BE" dirty="0" err="1"/>
              <a:t>DeepCoder</a:t>
            </a:r>
            <a:r>
              <a:rPr lang="nl-BE" dirty="0"/>
              <a:t> maakt het voor mensen zonder enige programmeerkennis mogelijk om code te schrijven. Hiervoor maakt het gebruik van program </a:t>
            </a:r>
            <a:r>
              <a:rPr lang="nl-BE" dirty="0" err="1"/>
              <a:t>synthesis</a:t>
            </a:r>
            <a:r>
              <a:rPr lang="nl-BE" dirty="0"/>
              <a:t>. </a:t>
            </a:r>
            <a:r>
              <a:rPr lang="nl-BE" dirty="0" err="1"/>
              <a:t>DeepCoder</a:t>
            </a:r>
            <a:r>
              <a:rPr lang="nl-BE" dirty="0"/>
              <a:t> steelt als het ware lijnen code van werkende software door websites zoals </a:t>
            </a:r>
            <a:r>
              <a:rPr lang="nl-BE" dirty="0" err="1"/>
              <a:t>StackOverflow</a:t>
            </a:r>
            <a:r>
              <a:rPr lang="nl-BE" dirty="0"/>
              <a:t> te doorzoeken. </a:t>
            </a:r>
            <a:r>
              <a:rPr lang="nl-BE" dirty="0" err="1"/>
              <a:t>DeepCoder</a:t>
            </a:r>
            <a:r>
              <a:rPr lang="nl-BE" dirty="0"/>
              <a:t> volgt hiermee eigenlijk dezelfde werkwijze als de doodgewone programmeur, maar doet dat enkel wat sneller. </a:t>
            </a:r>
            <a:r>
              <a:rPr lang="nl-BE" sz="1200" b="0" i="0" u="none" strike="noStrike" kern="1200" baseline="0" dirty="0">
                <a:solidFill>
                  <a:schemeClr val="tx1"/>
                </a:solidFill>
                <a:latin typeface="+mn-lt"/>
                <a:ea typeface="+mn-ea"/>
                <a:cs typeface="+mn-cs"/>
              </a:rPr>
              <a:t>Programmeurs hoeven geen schrik te hebben voor hun job. </a:t>
            </a:r>
            <a:r>
              <a:rPr lang="nl-BE" sz="1200" b="0" i="0" u="none" strike="noStrike" kern="1200" baseline="0" dirty="0" err="1">
                <a:solidFill>
                  <a:schemeClr val="tx1"/>
                </a:solidFill>
                <a:latin typeface="+mn-lt"/>
                <a:ea typeface="+mn-ea"/>
                <a:cs typeface="+mn-cs"/>
              </a:rPr>
              <a:t>DeepCoder</a:t>
            </a:r>
            <a:r>
              <a:rPr lang="nl-BE" sz="1200" b="0" i="0" u="none" strike="noStrike" kern="1200" baseline="0" dirty="0">
                <a:solidFill>
                  <a:schemeClr val="tx1"/>
                </a:solidFill>
                <a:latin typeface="+mn-lt"/>
                <a:ea typeface="+mn-ea"/>
                <a:cs typeface="+mn-cs"/>
              </a:rPr>
              <a:t> zou in de toekomst kunnen gebruikt worden om het vuile, herhalende werk op te knappen. Programmeurs zouden de eerder moeilijke taken uitvoeren.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7</a:t>
            </a:fld>
            <a:endParaRPr lang="nl-BE"/>
          </a:p>
        </p:txBody>
      </p:sp>
    </p:spTree>
    <p:extLst>
      <p:ext uri="{BB962C8B-B14F-4D97-AF65-F5344CB8AC3E}">
        <p14:creationId xmlns:p14="http://schemas.microsoft.com/office/powerpoint/2010/main" val="379484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AI </a:t>
            </a:r>
            <a:r>
              <a:rPr lang="nl-BE" dirty="0" err="1"/>
              <a:t>Programmer</a:t>
            </a:r>
            <a:r>
              <a:rPr lang="nl-BE" dirty="0"/>
              <a:t>, ontwikkeld door </a:t>
            </a:r>
            <a:r>
              <a:rPr lang="nl-BE" dirty="0" err="1"/>
              <a:t>Primary</a:t>
            </a:r>
            <a:r>
              <a:rPr lang="nl-BE" dirty="0"/>
              <a:t> </a:t>
            </a:r>
            <a:r>
              <a:rPr lang="nl-BE" dirty="0" err="1"/>
              <a:t>Objects</a:t>
            </a:r>
            <a:r>
              <a:rPr lang="nl-BE" dirty="0"/>
              <a:t>, is het eerste machine </a:t>
            </a:r>
            <a:r>
              <a:rPr lang="nl-BE" dirty="0" err="1"/>
              <a:t>learning</a:t>
            </a:r>
            <a:r>
              <a:rPr lang="nl-BE" dirty="0"/>
              <a:t> systeem dat in staat is om volledige code te genereren. </a:t>
            </a:r>
            <a:r>
              <a:rPr lang="nl-BE" sz="1200" b="0" i="0" u="none" strike="noStrike" kern="1200" baseline="0" dirty="0">
                <a:solidFill>
                  <a:schemeClr val="tx1"/>
                </a:solidFill>
                <a:latin typeface="+mn-lt"/>
                <a:ea typeface="+mn-ea"/>
                <a:cs typeface="+mn-cs"/>
              </a:rPr>
              <a:t>De mens dient maar weinig hulp eraan te bieden om het te doen slagen. Door middel van artificiële intelligentie en enkele genetische algoritmes, is 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in staat om een aantal kleine programmaatjes te produceren. Dit mechanisme is ook zelflerend. Het is een AI genetisch algoritme dat zichzelf altijd tracht te verbeteren. Het achterliggende idee voor de ontwikkeling van dit mechanisme, is het mogelijk maken dat een computer allerlei soorten programma’s kan creëren. Het ultieme doel is om computerprogramma’s te genereren voor het oplossen van</a:t>
            </a:r>
          </a:p>
          <a:p>
            <a:r>
              <a:rPr lang="nl-BE" sz="1200" b="0" i="0" u="none" strike="noStrike" kern="1200" baseline="0" dirty="0">
                <a:solidFill>
                  <a:schemeClr val="tx1"/>
                </a:solidFill>
                <a:latin typeface="+mn-lt"/>
                <a:ea typeface="+mn-ea"/>
                <a:cs typeface="+mn-cs"/>
              </a:rPr>
              <a:t>problemen. 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gebruikt een </a:t>
            </a:r>
            <a:r>
              <a:rPr lang="nl-BE" sz="1200" b="0" i="0" u="none" strike="noStrike" kern="1200" baseline="0" dirty="0" err="1">
                <a:solidFill>
                  <a:schemeClr val="tx1"/>
                </a:solidFill>
                <a:latin typeface="+mn-lt"/>
                <a:ea typeface="+mn-ea"/>
                <a:cs typeface="+mn-cs"/>
              </a:rPr>
              <a:t>typeloze</a:t>
            </a:r>
            <a:r>
              <a:rPr lang="nl-BE" sz="1200" b="0" i="0" u="none" strike="noStrike" kern="1200" baseline="0" dirty="0">
                <a:solidFill>
                  <a:schemeClr val="tx1"/>
                </a:solidFill>
                <a:latin typeface="+mn-lt"/>
                <a:ea typeface="+mn-ea"/>
                <a:cs typeface="+mn-cs"/>
              </a:rPr>
              <a:t> programmeertaal, meestal </a:t>
            </a:r>
            <a:r>
              <a:rPr lang="nl-BE" sz="1200" b="0" i="0" u="none" strike="noStrike" kern="1200" baseline="0" dirty="0" err="1">
                <a:solidFill>
                  <a:schemeClr val="tx1"/>
                </a:solidFill>
                <a:latin typeface="+mn-lt"/>
                <a:ea typeface="+mn-ea"/>
                <a:cs typeface="+mn-cs"/>
              </a:rPr>
              <a:t>Brainf-ck</a:t>
            </a:r>
            <a:r>
              <a:rPr lang="nl-BE" sz="1200" b="0" i="0" u="none" strike="noStrike" kern="1200" baseline="0" dirty="0">
                <a:solidFill>
                  <a:schemeClr val="tx1"/>
                </a:solidFill>
                <a:latin typeface="+mn-lt"/>
                <a:ea typeface="+mn-ea"/>
                <a:cs typeface="+mn-cs"/>
              </a:rPr>
              <a:t>. Deze programmeertaal bevat maar acht instructies om de generatie van software door middel van 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te sturen. Dit heeft als voordeel dat het mechanisme:</a:t>
            </a:r>
          </a:p>
          <a:p>
            <a:pPr marL="171450" indent="-171450">
              <a:buFontTx/>
              <a:buChar char="-"/>
            </a:pPr>
            <a:r>
              <a:rPr lang="nl-BE" sz="1200" b="0" i="0" u="none" strike="noStrike" kern="1200" baseline="0" dirty="0">
                <a:solidFill>
                  <a:schemeClr val="tx1"/>
                </a:solidFill>
                <a:latin typeface="+mn-lt"/>
                <a:ea typeface="+mn-ea"/>
                <a:cs typeface="+mn-cs"/>
              </a:rPr>
              <a:t>Turing compleet is, waarbij de programma’s in theorie in staat om te voldoen aan alle taken die men zou willen of kunnen uitvoeren met een computer.</a:t>
            </a:r>
          </a:p>
          <a:p>
            <a:pPr marL="171450" indent="-171450">
              <a:buFontTx/>
              <a:buChar char="-"/>
            </a:pPr>
            <a:r>
              <a:rPr lang="nl-BE" dirty="0"/>
              <a:t>GA-Engine en Uniforme Gene </a:t>
            </a:r>
            <a:r>
              <a:rPr lang="nl-BE" dirty="0" err="1"/>
              <a:t>Distributions</a:t>
            </a:r>
            <a:r>
              <a:rPr lang="nl-BE" dirty="0"/>
              <a:t>, </a:t>
            </a:r>
            <a:r>
              <a:rPr lang="nl-BE" sz="1200" b="0" i="0" u="none" strike="noStrike" kern="1200" baseline="0" dirty="0">
                <a:solidFill>
                  <a:schemeClr val="tx1"/>
                </a:solidFill>
                <a:latin typeface="+mn-lt"/>
                <a:ea typeface="+mn-ea"/>
                <a:cs typeface="+mn-cs"/>
              </a:rPr>
              <a:t>iedere instructie een willekeurige kans had om op iedere mogelijke locatie in een </a:t>
            </a:r>
            <a:r>
              <a:rPr lang="nl-BE" sz="1200" b="0" i="0" u="none" strike="noStrike" kern="1200" baseline="0" dirty="0" err="1">
                <a:solidFill>
                  <a:schemeClr val="tx1"/>
                </a:solidFill>
                <a:latin typeface="+mn-lt"/>
                <a:ea typeface="+mn-ea"/>
                <a:cs typeface="+mn-cs"/>
              </a:rPr>
              <a:t>gensequentie</a:t>
            </a:r>
            <a:r>
              <a:rPr lang="nl-BE" sz="1200" b="0" i="0" u="none" strike="noStrike" kern="1200" baseline="0" dirty="0">
                <a:solidFill>
                  <a:schemeClr val="tx1"/>
                </a:solidFill>
                <a:latin typeface="+mn-lt"/>
                <a:ea typeface="+mn-ea"/>
                <a:cs typeface="+mn-cs"/>
              </a:rPr>
              <a:t> te worden gekozen (wanneer willekeur nodig is).</a:t>
            </a:r>
          </a:p>
          <a:p>
            <a:pPr marL="171450" indent="-171450">
              <a:buFontTx/>
              <a:buChar char="-"/>
            </a:pPr>
            <a:r>
              <a:rPr lang="nl-BE" sz="1200" b="0" i="0" u="none" strike="noStrike" kern="1200" baseline="0" dirty="0">
                <a:solidFill>
                  <a:schemeClr val="tx1"/>
                </a:solidFill>
                <a:latin typeface="+mn-lt"/>
                <a:ea typeface="+mn-ea"/>
                <a:cs typeface="+mn-cs"/>
              </a:rPr>
              <a:t>Vereenvoudigde set instructies, een vereenvoudigde instructieset zorgt ervoor dat de zoekruimte waarin </a:t>
            </a:r>
            <a:r>
              <a:rPr lang="nl-BE" sz="1200" b="0" i="0" u="none" strike="noStrike" kern="1200" baseline="0" dirty="0" err="1">
                <a:solidFill>
                  <a:schemeClr val="tx1"/>
                </a:solidFill>
                <a:latin typeface="+mn-lt"/>
                <a:ea typeface="+mn-ea"/>
                <a:cs typeface="+mn-cs"/>
              </a:rPr>
              <a:t>doelprogrammacode</a:t>
            </a:r>
            <a:r>
              <a:rPr lang="nl-BE" sz="1200" b="0" i="0" u="none" strike="noStrike" kern="1200" baseline="0" dirty="0">
                <a:solidFill>
                  <a:schemeClr val="tx1"/>
                </a:solidFill>
                <a:latin typeface="+mn-lt"/>
                <a:ea typeface="+mn-ea"/>
                <a:cs typeface="+mn-cs"/>
              </a:rPr>
              <a:t> dient gevonden te worden verkleint.</a:t>
            </a:r>
          </a:p>
          <a:p>
            <a:r>
              <a:rPr lang="nl-BE" sz="1200" b="0" i="0" u="none" strike="noStrike" kern="1200" baseline="0" dirty="0">
                <a:solidFill>
                  <a:schemeClr val="tx1"/>
                </a:solidFill>
                <a:latin typeface="+mn-lt"/>
                <a:ea typeface="+mn-ea"/>
                <a:cs typeface="+mn-cs"/>
              </a:rPr>
              <a:t>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is een genetisch algoritme. Voor de generatie van een programma via zo’n algoritme, dient men eerst een genoom te creëren. In de biologie wordt een genoom beschreven als de complete genetische samenstelling van een organisme, cel of virus. In deze context wordt een genoom ongeveer gelijkaardig beschreven. Nadat een genoom is aangemaakt, wordt dit omgezet naar een programma. Dit programma wordt uitgevoerd en er wordt een fitnessscore toegekend aan het resultaat. Hoe beter het resultaat, hoe hoger de score. Om een genetisch algoritme te kunnen gebruiken, is een fitnesstest nodig om uit te maken hoe goed een bepaalde oplossing overeenkomt met het beoogde doelprogramma. Het programma kan uiteindelijk worden uitgevoerd. De programmeerwereld blijft zichzelf altijd heruitvinden. Software en hardware wordt altijd complexer. De </a:t>
            </a:r>
            <a:r>
              <a:rPr lang="nl-BE" sz="1200" b="0" i="0" u="none" strike="noStrike" kern="1200" baseline="0" dirty="0" err="1">
                <a:solidFill>
                  <a:schemeClr val="tx1"/>
                </a:solidFill>
                <a:latin typeface="+mn-lt"/>
                <a:ea typeface="+mn-ea"/>
                <a:cs typeface="+mn-cs"/>
              </a:rPr>
              <a:t>software-ontwikkeling</a:t>
            </a:r>
            <a:r>
              <a:rPr lang="nl-BE" sz="1200" b="0" i="0" u="none" strike="noStrike" kern="1200" baseline="0" dirty="0">
                <a:solidFill>
                  <a:schemeClr val="tx1"/>
                </a:solidFill>
                <a:latin typeface="+mn-lt"/>
                <a:ea typeface="+mn-ea"/>
                <a:cs typeface="+mn-cs"/>
              </a:rPr>
              <a:t> zal de capaciteit van programmeurs binnenkort overstijgen. Naarmate deze tijd nadert, zullen programmeurs nood hebben aan assistentie van automatische softwareontwikkelingsalgoritmen. Hiervoor kan AI </a:t>
            </a:r>
            <a:r>
              <a:rPr lang="nl-BE" sz="1200" b="0" i="0" u="none" strike="noStrike" kern="1200" baseline="0" dirty="0" err="1">
                <a:solidFill>
                  <a:schemeClr val="tx1"/>
                </a:solidFill>
                <a:latin typeface="+mn-lt"/>
                <a:ea typeface="+mn-ea"/>
                <a:cs typeface="+mn-cs"/>
              </a:rPr>
              <a:t>Programmer</a:t>
            </a:r>
            <a:r>
              <a:rPr lang="nl-BE" sz="1200" b="0" i="0" u="none" strike="noStrike" kern="1200" baseline="0" dirty="0">
                <a:solidFill>
                  <a:schemeClr val="tx1"/>
                </a:solidFill>
                <a:latin typeface="+mn-lt"/>
                <a:ea typeface="+mn-ea"/>
                <a:cs typeface="+mn-cs"/>
              </a:rPr>
              <a:t> dan een mogelijke oplossing zijn.</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8</a:t>
            </a:fld>
            <a:endParaRPr lang="nl-BE"/>
          </a:p>
        </p:txBody>
      </p:sp>
    </p:spTree>
    <p:extLst>
      <p:ext uri="{BB962C8B-B14F-4D97-AF65-F5344CB8AC3E}">
        <p14:creationId xmlns:p14="http://schemas.microsoft.com/office/powerpoint/2010/main" val="302469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volgende mechanisme is Google </a:t>
            </a:r>
            <a:r>
              <a:rPr lang="nl-BE" dirty="0" err="1"/>
              <a:t>AutoML</a:t>
            </a:r>
            <a:r>
              <a:rPr lang="nl-BE" dirty="0"/>
              <a:t>, een Machine Learning algoritme. Dit is, zoals AI </a:t>
            </a:r>
            <a:r>
              <a:rPr lang="nl-BE" dirty="0" err="1"/>
              <a:t>Programmer</a:t>
            </a:r>
            <a:r>
              <a:rPr lang="nl-BE" dirty="0"/>
              <a:t>, een mechanisme dat zichzelf ook altijd tracht te verbeteren. Het mechanisme is al zo sterk geëvolueerd dat het zelf betere code zou kunnen schrijven dan de programmeurs zelf. </a:t>
            </a:r>
            <a:r>
              <a:rPr lang="nl-BE" sz="1200" b="0" i="0" u="none" strike="noStrike" kern="1200" baseline="0" dirty="0">
                <a:solidFill>
                  <a:schemeClr val="tx1"/>
                </a:solidFill>
                <a:latin typeface="+mn-lt"/>
                <a:ea typeface="+mn-ea"/>
                <a:cs typeface="+mn-cs"/>
              </a:rPr>
              <a:t>Google ontwikkelde hun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als oplossing voor het gebrek aan talent bij de AI-programmeurs. De vraag naar gespecialiseerde programmeurs is zo groot geworden, dat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als oplossing werd aangereikt.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behoort tot de Google Cloud. Eén van de features van dit mechanisme is dan ook dat het volledig is geïntegreerd met andere Google Cloud services. Het maakt de klant mogelijk om de volledige Cloud service van Google op een consistente manier te gebruiken.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is nog gloednieuw. Het is ongeveer een jaar geleden voorgesteld. Google verwacht dat </a:t>
            </a:r>
            <a:r>
              <a:rPr lang="nl-BE" sz="1200" b="0" i="0" u="none" strike="noStrike" kern="1200" baseline="0" dirty="0" err="1">
                <a:solidFill>
                  <a:schemeClr val="tx1"/>
                </a:solidFill>
                <a:latin typeface="+mn-lt"/>
                <a:ea typeface="+mn-ea"/>
                <a:cs typeface="+mn-cs"/>
              </a:rPr>
              <a:t>AutoML</a:t>
            </a:r>
            <a:r>
              <a:rPr lang="nl-BE" sz="1200" b="0" i="0" u="none" strike="noStrike" kern="1200" baseline="0" dirty="0">
                <a:solidFill>
                  <a:schemeClr val="tx1"/>
                </a:solidFill>
                <a:latin typeface="+mn-lt"/>
                <a:ea typeface="+mn-ea"/>
                <a:cs typeface="+mn-cs"/>
              </a:rPr>
              <a:t> de basis zal vormen voor de volgende generaties in machine-</a:t>
            </a:r>
            <a:r>
              <a:rPr lang="nl-BE" sz="1200" b="0" i="0" u="none" strike="noStrike" kern="1200" baseline="0" dirty="0" err="1">
                <a:solidFill>
                  <a:schemeClr val="tx1"/>
                </a:solidFill>
                <a:latin typeface="+mn-lt"/>
                <a:ea typeface="+mn-ea"/>
                <a:cs typeface="+mn-cs"/>
              </a:rPr>
              <a:t>learning</a:t>
            </a:r>
            <a:r>
              <a:rPr lang="nl-BE" sz="1200" b="0" i="0" u="none" strike="noStrike" kern="1200" baseline="0" dirty="0">
                <a:solidFill>
                  <a:schemeClr val="tx1"/>
                </a:solidFill>
                <a:latin typeface="+mn-lt"/>
                <a:ea typeface="+mn-ea"/>
                <a:cs typeface="+mn-cs"/>
              </a:rPr>
              <a:t>.</a:t>
            </a:r>
            <a:endParaRPr lang="nl-BE" dirty="0"/>
          </a:p>
        </p:txBody>
      </p:sp>
      <p:sp>
        <p:nvSpPr>
          <p:cNvPr id="4" name="Tijdelijke aanduiding voor dianummer 3"/>
          <p:cNvSpPr>
            <a:spLocks noGrp="1"/>
          </p:cNvSpPr>
          <p:nvPr>
            <p:ph type="sldNum" sz="quarter" idx="10"/>
          </p:nvPr>
        </p:nvSpPr>
        <p:spPr/>
        <p:txBody>
          <a:bodyPr/>
          <a:lstStyle/>
          <a:p>
            <a:fld id="{F00417D2-7E41-4877-B4F9-C038EA0CBEAD}" type="slidenum">
              <a:rPr lang="nl-BE" smtClean="0"/>
              <a:t>9</a:t>
            </a:fld>
            <a:endParaRPr lang="nl-BE"/>
          </a:p>
        </p:txBody>
      </p:sp>
    </p:spTree>
    <p:extLst>
      <p:ext uri="{BB962C8B-B14F-4D97-AF65-F5344CB8AC3E}">
        <p14:creationId xmlns:p14="http://schemas.microsoft.com/office/powerpoint/2010/main" val="229490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nl-NL"/>
              <a:t>Klik om stijl te bewerken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nl-NL"/>
              <a:t>Klik om stijl te bewerken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stijl te bewerken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nl-NL"/>
              <a:t>Klik om stijl te bewerken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nl-NL"/>
              <a:t>Klik om stijl te bewerken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5586B75A-687E-405C-8A0B-8D00578BA2C3}" type="datetimeFigureOut">
              <a:rPr lang="en-US" dirty="0"/>
              <a:pPr/>
              <a:t>6/12/2018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6/12/2018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0600FF-0209-4C7D-8AF1-C65DD992F3FE}"/>
              </a:ext>
            </a:extLst>
          </p:cNvPr>
          <p:cNvSpPr>
            <a:spLocks noGrp="1"/>
          </p:cNvSpPr>
          <p:nvPr>
            <p:ph type="ctrTitle"/>
          </p:nvPr>
        </p:nvSpPr>
        <p:spPr>
          <a:xfrm>
            <a:off x="1069848" y="1298448"/>
            <a:ext cx="8074152" cy="3255264"/>
          </a:xfrm>
        </p:spPr>
        <p:txBody>
          <a:bodyPr>
            <a:normAutofit/>
          </a:bodyPr>
          <a:lstStyle/>
          <a:p>
            <a:r>
              <a:rPr lang="nl-BE" sz="4400" dirty="0"/>
              <a:t>Natuurlijke Taal omzetten naar Programmeertaal door middel van </a:t>
            </a:r>
            <a:br>
              <a:rPr lang="nl-BE" sz="4400" dirty="0"/>
            </a:br>
            <a:r>
              <a:rPr lang="nl-BE" sz="4400" dirty="0"/>
              <a:t>Artificiële Intelligentie</a:t>
            </a:r>
          </a:p>
        </p:txBody>
      </p:sp>
      <p:sp>
        <p:nvSpPr>
          <p:cNvPr id="3" name="Ondertitel 2">
            <a:extLst>
              <a:ext uri="{FF2B5EF4-FFF2-40B4-BE49-F238E27FC236}">
                <a16:creationId xmlns:a16="http://schemas.microsoft.com/office/drawing/2014/main" id="{DBF0C18B-8583-4424-948F-7A1BF3BF812C}"/>
              </a:ext>
            </a:extLst>
          </p:cNvPr>
          <p:cNvSpPr>
            <a:spLocks noGrp="1"/>
          </p:cNvSpPr>
          <p:nvPr>
            <p:ph type="subTitle" idx="1"/>
          </p:nvPr>
        </p:nvSpPr>
        <p:spPr>
          <a:xfrm>
            <a:off x="1100015" y="4670246"/>
            <a:ext cx="7315200" cy="914400"/>
          </a:xfrm>
        </p:spPr>
        <p:txBody>
          <a:bodyPr>
            <a:normAutofit fontScale="70000" lnSpcReduction="20000"/>
          </a:bodyPr>
          <a:lstStyle/>
          <a:p>
            <a:r>
              <a:rPr lang="nl-BE" dirty="0"/>
              <a:t>Bachelorproef – Preben Leroy</a:t>
            </a:r>
          </a:p>
          <a:p>
            <a:r>
              <a:rPr lang="nl-BE" dirty="0"/>
              <a:t>Hogeschool Gent – Toegepaste Informatica</a:t>
            </a:r>
          </a:p>
          <a:p>
            <a:r>
              <a:rPr lang="nl-BE" dirty="0"/>
              <a:t>Academiejaar 2017-2018</a:t>
            </a:r>
          </a:p>
        </p:txBody>
      </p:sp>
      <p:sp>
        <p:nvSpPr>
          <p:cNvPr id="5" name="Ondertitel 2">
            <a:extLst>
              <a:ext uri="{FF2B5EF4-FFF2-40B4-BE49-F238E27FC236}">
                <a16:creationId xmlns:a16="http://schemas.microsoft.com/office/drawing/2014/main" id="{B45C4E2C-C6C2-400F-8289-3D5E40D8ABD6}"/>
              </a:ext>
            </a:extLst>
          </p:cNvPr>
          <p:cNvSpPr txBox="1">
            <a:spLocks/>
          </p:cNvSpPr>
          <p:nvPr/>
        </p:nvSpPr>
        <p:spPr>
          <a:xfrm>
            <a:off x="9286612" y="5431835"/>
            <a:ext cx="2905387" cy="657959"/>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nl-BE" dirty="0">
                <a:solidFill>
                  <a:schemeClr val="tx1"/>
                </a:solidFill>
              </a:rPr>
              <a:t>Promotor: Steven Van Impe</a:t>
            </a:r>
          </a:p>
          <a:p>
            <a:pPr algn="ctr"/>
            <a:r>
              <a:rPr lang="nl-BE" dirty="0" err="1">
                <a:solidFill>
                  <a:schemeClr val="tx1"/>
                </a:solidFill>
              </a:rPr>
              <a:t>Co-promotor</a:t>
            </a:r>
            <a:r>
              <a:rPr lang="nl-BE" dirty="0">
                <a:solidFill>
                  <a:schemeClr val="tx1"/>
                </a:solidFill>
              </a:rPr>
              <a:t>: Karel Serruys</a:t>
            </a:r>
          </a:p>
        </p:txBody>
      </p:sp>
      <p:pic>
        <p:nvPicPr>
          <p:cNvPr id="7" name="Afbeelding 6">
            <a:extLst>
              <a:ext uri="{FF2B5EF4-FFF2-40B4-BE49-F238E27FC236}">
                <a16:creationId xmlns:a16="http://schemas.microsoft.com/office/drawing/2014/main" id="{761607C5-5FC3-4CC0-8813-0024E2368226}"/>
              </a:ext>
            </a:extLst>
          </p:cNvPr>
          <p:cNvPicPr>
            <a:picLocks noChangeAspect="1"/>
          </p:cNvPicPr>
          <p:nvPr/>
        </p:nvPicPr>
        <p:blipFill>
          <a:blip r:embed="rId3"/>
          <a:stretch>
            <a:fillRect/>
          </a:stretch>
        </p:blipFill>
        <p:spPr>
          <a:xfrm>
            <a:off x="9529893" y="116731"/>
            <a:ext cx="2393657" cy="544557"/>
          </a:xfrm>
          <a:prstGeom prst="rect">
            <a:avLst/>
          </a:prstGeom>
        </p:spPr>
      </p:pic>
    </p:spTree>
    <p:extLst>
      <p:ext uri="{BB962C8B-B14F-4D97-AF65-F5344CB8AC3E}">
        <p14:creationId xmlns:p14="http://schemas.microsoft.com/office/powerpoint/2010/main" val="1538523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SQL-generatie</a:t>
            </a:r>
          </a:p>
        </p:txBody>
      </p:sp>
      <p:sp>
        <p:nvSpPr>
          <p:cNvPr id="4" name="Tijdelijke aanduiding voor tekst 3">
            <a:extLst>
              <a:ext uri="{FF2B5EF4-FFF2-40B4-BE49-F238E27FC236}">
                <a16:creationId xmlns:a16="http://schemas.microsoft.com/office/drawing/2014/main" id="{B87B164F-44F8-47A0-B6B9-457B4CCA9294}"/>
              </a:ext>
            </a:extLst>
          </p:cNvPr>
          <p:cNvSpPr>
            <a:spLocks noGrp="1"/>
          </p:cNvSpPr>
          <p:nvPr>
            <p:ph type="body" sz="half" idx="2"/>
          </p:nvPr>
        </p:nvSpPr>
        <p:spPr/>
        <p:txBody>
          <a:bodyPr/>
          <a:lstStyle/>
          <a:p>
            <a:r>
              <a:rPr lang="nl-BE" dirty="0"/>
              <a:t>Literatuurstudie</a:t>
            </a:r>
          </a:p>
        </p:txBody>
      </p:sp>
      <p:sp>
        <p:nvSpPr>
          <p:cNvPr id="5" name="Tijdelijke aanduiding voor inhoud 4">
            <a:extLst>
              <a:ext uri="{FF2B5EF4-FFF2-40B4-BE49-F238E27FC236}">
                <a16:creationId xmlns:a16="http://schemas.microsoft.com/office/drawing/2014/main" id="{52CA96ED-82F5-475F-AE79-4124F7EA349F}"/>
              </a:ext>
            </a:extLst>
          </p:cNvPr>
          <p:cNvSpPr>
            <a:spLocks noGrp="1"/>
          </p:cNvSpPr>
          <p:nvPr>
            <p:ph idx="1"/>
          </p:nvPr>
        </p:nvSpPr>
        <p:spPr/>
        <p:txBody>
          <a:bodyPr/>
          <a:lstStyle/>
          <a:p>
            <a:r>
              <a:rPr lang="nl-BE" dirty="0"/>
              <a:t>Vierde generatie programmeertalen</a:t>
            </a:r>
          </a:p>
          <a:p>
            <a:pPr lvl="1"/>
            <a:r>
              <a:rPr lang="nl-BE" dirty="0"/>
              <a:t>Programmeertaal ~ Natuurlijke taal</a:t>
            </a:r>
          </a:p>
          <a:p>
            <a:pPr lvl="1"/>
            <a:r>
              <a:rPr lang="nl-BE" dirty="0"/>
              <a:t>Grote hoeveelheden data</a:t>
            </a:r>
          </a:p>
          <a:p>
            <a:pPr lvl="2"/>
            <a:r>
              <a:rPr lang="nl-BE" dirty="0"/>
              <a:t>Domeinen:</a:t>
            </a:r>
          </a:p>
          <a:p>
            <a:pPr lvl="3"/>
            <a:r>
              <a:rPr lang="nl-BE" dirty="0"/>
              <a:t>DB-query’s</a:t>
            </a:r>
          </a:p>
          <a:p>
            <a:pPr lvl="3"/>
            <a:r>
              <a:rPr lang="nl-BE" dirty="0"/>
              <a:t>Rapporteringen</a:t>
            </a:r>
          </a:p>
          <a:p>
            <a:pPr lvl="3"/>
            <a:r>
              <a:rPr lang="nl-BE" dirty="0"/>
              <a:t>Gegevensmanipulaties</a:t>
            </a:r>
          </a:p>
          <a:p>
            <a:pPr lvl="3"/>
            <a:r>
              <a:rPr lang="nl-BE" dirty="0"/>
              <a:t>…</a:t>
            </a:r>
          </a:p>
          <a:p>
            <a:pPr lvl="1"/>
            <a:r>
              <a:rPr lang="nl-BE" dirty="0"/>
              <a:t>SQL, R, ABAP, …</a:t>
            </a:r>
          </a:p>
        </p:txBody>
      </p:sp>
      <p:pic>
        <p:nvPicPr>
          <p:cNvPr id="1026" name="Picture 2" descr="Afbeeldingsresultaat voor sql">
            <a:extLst>
              <a:ext uri="{FF2B5EF4-FFF2-40B4-BE49-F238E27FC236}">
                <a16:creationId xmlns:a16="http://schemas.microsoft.com/office/drawing/2014/main" id="{3601F34B-847A-4544-BC56-B2F2A9DE1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5070" y="334906"/>
            <a:ext cx="1958042" cy="20979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ABAP">
            <a:extLst>
              <a:ext uri="{FF2B5EF4-FFF2-40B4-BE49-F238E27FC236}">
                <a16:creationId xmlns:a16="http://schemas.microsoft.com/office/drawing/2014/main" id="{F9F1E694-7BF1-4EC3-AD6A-A1A5F48A3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3971" y="4976731"/>
            <a:ext cx="2793281" cy="1568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beeldingsresultaat voor R">
            <a:extLst>
              <a:ext uri="{FF2B5EF4-FFF2-40B4-BE49-F238E27FC236}">
                <a16:creationId xmlns:a16="http://schemas.microsoft.com/office/drawing/2014/main" id="{C656629E-C311-4E26-9D40-143222E2D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8112" y="2966582"/>
            <a:ext cx="19050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396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SQL-generatie</a:t>
            </a:r>
          </a:p>
        </p:txBody>
      </p:sp>
      <p:sp>
        <p:nvSpPr>
          <p:cNvPr id="4" name="Tijdelijke aanduiding voor tekst 3">
            <a:extLst>
              <a:ext uri="{FF2B5EF4-FFF2-40B4-BE49-F238E27FC236}">
                <a16:creationId xmlns:a16="http://schemas.microsoft.com/office/drawing/2014/main" id="{B87B164F-44F8-47A0-B6B9-457B4CCA9294}"/>
              </a:ext>
            </a:extLst>
          </p:cNvPr>
          <p:cNvSpPr>
            <a:spLocks noGrp="1"/>
          </p:cNvSpPr>
          <p:nvPr>
            <p:ph type="body" sz="half" idx="2"/>
          </p:nvPr>
        </p:nvSpPr>
        <p:spPr/>
        <p:txBody>
          <a:bodyPr/>
          <a:lstStyle/>
          <a:p>
            <a:r>
              <a:rPr lang="nl-BE" dirty="0"/>
              <a:t>Literatuurstudie</a:t>
            </a:r>
          </a:p>
        </p:txBody>
      </p:sp>
      <p:sp>
        <p:nvSpPr>
          <p:cNvPr id="5" name="Tijdelijke aanduiding voor inhoud 4">
            <a:extLst>
              <a:ext uri="{FF2B5EF4-FFF2-40B4-BE49-F238E27FC236}">
                <a16:creationId xmlns:a16="http://schemas.microsoft.com/office/drawing/2014/main" id="{52CA96ED-82F5-475F-AE79-4124F7EA349F}"/>
              </a:ext>
            </a:extLst>
          </p:cNvPr>
          <p:cNvSpPr>
            <a:spLocks noGrp="1"/>
          </p:cNvSpPr>
          <p:nvPr>
            <p:ph idx="1"/>
          </p:nvPr>
        </p:nvSpPr>
        <p:spPr/>
        <p:txBody>
          <a:bodyPr/>
          <a:lstStyle/>
          <a:p>
            <a:r>
              <a:rPr lang="nl-BE" dirty="0" err="1"/>
              <a:t>SalesForce</a:t>
            </a:r>
            <a:r>
              <a:rPr lang="nl-BE" dirty="0"/>
              <a:t> – Seq2SQL</a:t>
            </a:r>
          </a:p>
          <a:p>
            <a:pPr lvl="1"/>
            <a:r>
              <a:rPr lang="nl-BE" dirty="0"/>
              <a:t>AI &amp; </a:t>
            </a:r>
            <a:r>
              <a:rPr lang="nl-BE" dirty="0" err="1"/>
              <a:t>Reïnforcement</a:t>
            </a:r>
            <a:r>
              <a:rPr lang="nl-BE" dirty="0"/>
              <a:t> Learning</a:t>
            </a:r>
          </a:p>
          <a:p>
            <a:pPr lvl="1"/>
            <a:r>
              <a:rPr lang="nl-BE" dirty="0"/>
              <a:t>SQL Query’s</a:t>
            </a:r>
          </a:p>
          <a:p>
            <a:pPr lvl="1"/>
            <a:r>
              <a:rPr lang="nl-BE" dirty="0"/>
              <a:t>Seq2Seq-model</a:t>
            </a:r>
          </a:p>
          <a:p>
            <a:pPr lvl="1"/>
            <a:r>
              <a:rPr lang="nl-BE" dirty="0"/>
              <a:t>Query: 3 onderdelen</a:t>
            </a:r>
          </a:p>
          <a:p>
            <a:pPr lvl="2"/>
            <a:r>
              <a:rPr lang="nl-BE" dirty="0"/>
              <a:t>Aggregatie</a:t>
            </a:r>
          </a:p>
          <a:p>
            <a:pPr lvl="2"/>
            <a:r>
              <a:rPr lang="nl-BE" dirty="0"/>
              <a:t>Kolom</a:t>
            </a:r>
          </a:p>
          <a:p>
            <a:pPr lvl="2"/>
            <a:r>
              <a:rPr lang="nl-BE" dirty="0" err="1"/>
              <a:t>Where</a:t>
            </a:r>
            <a:r>
              <a:rPr lang="nl-BE" dirty="0"/>
              <a:t>-clause</a:t>
            </a:r>
          </a:p>
          <a:p>
            <a:pPr lvl="1"/>
            <a:r>
              <a:rPr lang="nl-BE" dirty="0"/>
              <a:t>WikiSQL</a:t>
            </a:r>
          </a:p>
          <a:p>
            <a:r>
              <a:rPr lang="nl-BE" dirty="0"/>
              <a:t>SQLNet</a:t>
            </a:r>
          </a:p>
          <a:p>
            <a:pPr lvl="1"/>
            <a:r>
              <a:rPr lang="nl-BE" dirty="0"/>
              <a:t>Geen </a:t>
            </a:r>
            <a:r>
              <a:rPr lang="nl-BE" dirty="0" err="1"/>
              <a:t>Reïnforcement</a:t>
            </a:r>
            <a:r>
              <a:rPr lang="nl-BE" dirty="0"/>
              <a:t> Learning</a:t>
            </a:r>
          </a:p>
          <a:p>
            <a:pPr lvl="1"/>
            <a:r>
              <a:rPr lang="nl-BE" dirty="0"/>
              <a:t>Schetsen</a:t>
            </a:r>
          </a:p>
          <a:p>
            <a:pPr lvl="1"/>
            <a:r>
              <a:rPr lang="nl-BE" dirty="0"/>
              <a:t>Seq2Set-model</a:t>
            </a:r>
          </a:p>
        </p:txBody>
      </p:sp>
      <p:pic>
        <p:nvPicPr>
          <p:cNvPr id="3" name="Afbeelding 2">
            <a:extLst>
              <a:ext uri="{FF2B5EF4-FFF2-40B4-BE49-F238E27FC236}">
                <a16:creationId xmlns:a16="http://schemas.microsoft.com/office/drawing/2014/main" id="{41DF6CF9-A502-4097-9926-0E6F31D03BE6}"/>
              </a:ext>
            </a:extLst>
          </p:cNvPr>
          <p:cNvPicPr>
            <a:picLocks noChangeAspect="1"/>
          </p:cNvPicPr>
          <p:nvPr/>
        </p:nvPicPr>
        <p:blipFill>
          <a:blip r:embed="rId3"/>
          <a:stretch>
            <a:fillRect/>
          </a:stretch>
        </p:blipFill>
        <p:spPr>
          <a:xfrm>
            <a:off x="7273255" y="421647"/>
            <a:ext cx="4367383" cy="1273145"/>
          </a:xfrm>
          <a:prstGeom prst="rect">
            <a:avLst/>
          </a:prstGeom>
        </p:spPr>
      </p:pic>
      <p:pic>
        <p:nvPicPr>
          <p:cNvPr id="6" name="Afbeelding 5">
            <a:extLst>
              <a:ext uri="{FF2B5EF4-FFF2-40B4-BE49-F238E27FC236}">
                <a16:creationId xmlns:a16="http://schemas.microsoft.com/office/drawing/2014/main" id="{18DF8910-9A16-4647-8B27-3809D4802565}"/>
              </a:ext>
            </a:extLst>
          </p:cNvPr>
          <p:cNvPicPr>
            <a:picLocks noChangeAspect="1"/>
          </p:cNvPicPr>
          <p:nvPr/>
        </p:nvPicPr>
        <p:blipFill>
          <a:blip r:embed="rId4"/>
          <a:stretch>
            <a:fillRect/>
          </a:stretch>
        </p:blipFill>
        <p:spPr>
          <a:xfrm>
            <a:off x="8044358" y="2185274"/>
            <a:ext cx="2680250" cy="1243726"/>
          </a:xfrm>
          <a:prstGeom prst="rect">
            <a:avLst/>
          </a:prstGeom>
        </p:spPr>
      </p:pic>
      <p:pic>
        <p:nvPicPr>
          <p:cNvPr id="7" name="Afbeelding 6">
            <a:extLst>
              <a:ext uri="{FF2B5EF4-FFF2-40B4-BE49-F238E27FC236}">
                <a16:creationId xmlns:a16="http://schemas.microsoft.com/office/drawing/2014/main" id="{76618C7D-F991-4038-AA91-A3442EA4D489}"/>
              </a:ext>
            </a:extLst>
          </p:cNvPr>
          <p:cNvPicPr>
            <a:picLocks noChangeAspect="1"/>
          </p:cNvPicPr>
          <p:nvPr/>
        </p:nvPicPr>
        <p:blipFill>
          <a:blip r:embed="rId5"/>
          <a:stretch>
            <a:fillRect/>
          </a:stretch>
        </p:blipFill>
        <p:spPr>
          <a:xfrm>
            <a:off x="7725912" y="4119690"/>
            <a:ext cx="3457200" cy="1196334"/>
          </a:xfrm>
          <a:prstGeom prst="rect">
            <a:avLst/>
          </a:prstGeom>
        </p:spPr>
      </p:pic>
    </p:spTree>
    <p:extLst>
      <p:ext uri="{BB962C8B-B14F-4D97-AF65-F5344CB8AC3E}">
        <p14:creationId xmlns:p14="http://schemas.microsoft.com/office/powerpoint/2010/main" val="1567267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SQL-generatie</a:t>
            </a:r>
          </a:p>
        </p:txBody>
      </p:sp>
      <p:sp>
        <p:nvSpPr>
          <p:cNvPr id="4" name="Tijdelijke aanduiding voor tekst 3">
            <a:extLst>
              <a:ext uri="{FF2B5EF4-FFF2-40B4-BE49-F238E27FC236}">
                <a16:creationId xmlns:a16="http://schemas.microsoft.com/office/drawing/2014/main" id="{B87B164F-44F8-47A0-B6B9-457B4CCA9294}"/>
              </a:ext>
            </a:extLst>
          </p:cNvPr>
          <p:cNvSpPr>
            <a:spLocks noGrp="1"/>
          </p:cNvSpPr>
          <p:nvPr>
            <p:ph type="body" sz="half" idx="2"/>
          </p:nvPr>
        </p:nvSpPr>
        <p:spPr/>
        <p:txBody>
          <a:bodyPr/>
          <a:lstStyle/>
          <a:p>
            <a:r>
              <a:rPr lang="nl-BE" dirty="0"/>
              <a:t>Literatuurstudie</a:t>
            </a:r>
          </a:p>
        </p:txBody>
      </p:sp>
      <p:sp>
        <p:nvSpPr>
          <p:cNvPr id="5" name="Tijdelijke aanduiding voor inhoud 4">
            <a:extLst>
              <a:ext uri="{FF2B5EF4-FFF2-40B4-BE49-F238E27FC236}">
                <a16:creationId xmlns:a16="http://schemas.microsoft.com/office/drawing/2014/main" id="{52CA96ED-82F5-475F-AE79-4124F7EA349F}"/>
              </a:ext>
            </a:extLst>
          </p:cNvPr>
          <p:cNvSpPr>
            <a:spLocks noGrp="1"/>
          </p:cNvSpPr>
          <p:nvPr>
            <p:ph idx="1"/>
          </p:nvPr>
        </p:nvSpPr>
        <p:spPr/>
        <p:txBody>
          <a:bodyPr/>
          <a:lstStyle/>
          <a:p>
            <a:r>
              <a:rPr lang="nl-BE" dirty="0"/>
              <a:t>NLIDBS</a:t>
            </a:r>
          </a:p>
          <a:p>
            <a:pPr lvl="1"/>
            <a:r>
              <a:rPr lang="nl-BE" dirty="0"/>
              <a:t>Weinig kennis databanken</a:t>
            </a:r>
          </a:p>
          <a:p>
            <a:pPr lvl="2"/>
            <a:r>
              <a:rPr lang="nl-BE" dirty="0"/>
              <a:t>Intelligente Interface</a:t>
            </a:r>
          </a:p>
          <a:p>
            <a:pPr lvl="1"/>
            <a:r>
              <a:rPr lang="nl-BE" dirty="0"/>
              <a:t>Semantische matchingtechniek</a:t>
            </a:r>
          </a:p>
          <a:p>
            <a:pPr lvl="1"/>
            <a:r>
              <a:rPr lang="nl-BE" dirty="0"/>
              <a:t>9 Stappen</a:t>
            </a:r>
          </a:p>
          <a:p>
            <a:pPr lvl="1"/>
            <a:r>
              <a:rPr lang="nl-BE" dirty="0"/>
              <a:t>PHP, HTML, CSS, Javascript, </a:t>
            </a:r>
            <a:r>
              <a:rPr lang="nl-BE" dirty="0" err="1"/>
              <a:t>MySQL</a:t>
            </a:r>
            <a:endParaRPr lang="nl-BE" dirty="0"/>
          </a:p>
          <a:p>
            <a:r>
              <a:rPr lang="nl-BE" dirty="0"/>
              <a:t>NL2Prog</a:t>
            </a:r>
          </a:p>
          <a:p>
            <a:pPr lvl="1"/>
            <a:r>
              <a:rPr lang="nl-BE" dirty="0" err="1"/>
              <a:t>Deep</a:t>
            </a:r>
            <a:r>
              <a:rPr lang="nl-BE" dirty="0"/>
              <a:t> seq2seq-model</a:t>
            </a:r>
          </a:p>
          <a:p>
            <a:pPr lvl="1"/>
            <a:r>
              <a:rPr lang="nl-BE" dirty="0"/>
              <a:t>Encoder-decoder model</a:t>
            </a:r>
          </a:p>
          <a:p>
            <a:pPr lvl="1"/>
            <a:r>
              <a:rPr lang="nl-BE" dirty="0"/>
              <a:t>WikiSQL</a:t>
            </a:r>
          </a:p>
        </p:txBody>
      </p:sp>
      <p:pic>
        <p:nvPicPr>
          <p:cNvPr id="3" name="Afbeelding 2">
            <a:extLst>
              <a:ext uri="{FF2B5EF4-FFF2-40B4-BE49-F238E27FC236}">
                <a16:creationId xmlns:a16="http://schemas.microsoft.com/office/drawing/2014/main" id="{47A1B5CC-869A-4826-8569-D380E6F897BF}"/>
              </a:ext>
            </a:extLst>
          </p:cNvPr>
          <p:cNvPicPr>
            <a:picLocks noChangeAspect="1"/>
          </p:cNvPicPr>
          <p:nvPr/>
        </p:nvPicPr>
        <p:blipFill>
          <a:blip r:embed="rId3"/>
          <a:stretch>
            <a:fillRect/>
          </a:stretch>
        </p:blipFill>
        <p:spPr>
          <a:xfrm>
            <a:off x="8529526" y="2012800"/>
            <a:ext cx="3018600" cy="2832400"/>
          </a:xfrm>
          <a:prstGeom prst="rect">
            <a:avLst/>
          </a:prstGeom>
        </p:spPr>
      </p:pic>
      <p:sp>
        <p:nvSpPr>
          <p:cNvPr id="6" name="Pijl: rechts 5">
            <a:extLst>
              <a:ext uri="{FF2B5EF4-FFF2-40B4-BE49-F238E27FC236}">
                <a16:creationId xmlns:a16="http://schemas.microsoft.com/office/drawing/2014/main" id="{2BD258BD-2C27-42F1-B71C-C2A81670B9D8}"/>
              </a:ext>
            </a:extLst>
          </p:cNvPr>
          <p:cNvSpPr/>
          <p:nvPr/>
        </p:nvSpPr>
        <p:spPr>
          <a:xfrm>
            <a:off x="5696125" y="3078828"/>
            <a:ext cx="2634143" cy="226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843165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fbeeldingsresultaat voor experiment">
            <a:extLst>
              <a:ext uri="{FF2B5EF4-FFF2-40B4-BE49-F238E27FC236}">
                <a16:creationId xmlns:a16="http://schemas.microsoft.com/office/drawing/2014/main" id="{53FCD829-746F-44FC-B80B-706E6968CF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88"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0EE0F865-49F1-448C-8DA4-70F5967632C5}"/>
              </a:ext>
            </a:extLst>
          </p:cNvPr>
          <p:cNvSpPr>
            <a:spLocks noGrp="1"/>
          </p:cNvSpPr>
          <p:nvPr>
            <p:ph type="title"/>
          </p:nvPr>
        </p:nvSpPr>
        <p:spPr>
          <a:xfrm>
            <a:off x="252919" y="1123837"/>
            <a:ext cx="2947482" cy="1283461"/>
          </a:xfrm>
        </p:spPr>
        <p:txBody>
          <a:bodyPr anchor="b">
            <a:normAutofit/>
          </a:bodyPr>
          <a:lstStyle/>
          <a:p>
            <a:r>
              <a:rPr lang="nl-BE" sz="2400"/>
              <a:t>Experiment</a:t>
            </a:r>
          </a:p>
        </p:txBody>
      </p:sp>
      <p:sp>
        <p:nvSpPr>
          <p:cNvPr id="3" name="Tijdelijke aanduiding voor inhoud 2">
            <a:extLst>
              <a:ext uri="{FF2B5EF4-FFF2-40B4-BE49-F238E27FC236}">
                <a16:creationId xmlns:a16="http://schemas.microsoft.com/office/drawing/2014/main" id="{B2BF9EDD-42DF-4D2D-A6D0-06371386F901}"/>
              </a:ext>
            </a:extLst>
          </p:cNvPr>
          <p:cNvSpPr>
            <a:spLocks noGrp="1"/>
          </p:cNvSpPr>
          <p:nvPr>
            <p:ph idx="1"/>
          </p:nvPr>
        </p:nvSpPr>
        <p:spPr>
          <a:xfrm>
            <a:off x="252920" y="2407298"/>
            <a:ext cx="2947482" cy="3498980"/>
          </a:xfrm>
        </p:spPr>
        <p:txBody>
          <a:bodyPr anchor="t">
            <a:normAutofit/>
          </a:bodyPr>
          <a:lstStyle/>
          <a:p>
            <a:r>
              <a:rPr lang="nl-BE" sz="1600">
                <a:solidFill>
                  <a:schemeClr val="bg1"/>
                </a:solidFill>
              </a:rPr>
              <a:t>Methodologie</a:t>
            </a:r>
          </a:p>
          <a:p>
            <a:r>
              <a:rPr lang="nl-BE" sz="1600">
                <a:solidFill>
                  <a:schemeClr val="bg1"/>
                </a:solidFill>
              </a:rPr>
              <a:t>Uitvoering</a:t>
            </a:r>
          </a:p>
        </p:txBody>
      </p:sp>
    </p:spTree>
    <p:extLst>
      <p:ext uri="{BB962C8B-B14F-4D97-AF65-F5344CB8AC3E}">
        <p14:creationId xmlns:p14="http://schemas.microsoft.com/office/powerpoint/2010/main" val="1926047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Methodologie</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p:txBody>
          <a:bodyPr/>
          <a:lstStyle/>
          <a:p>
            <a:r>
              <a:rPr lang="nl-BE" dirty="0"/>
              <a:t>Opzet</a:t>
            </a:r>
          </a:p>
          <a:p>
            <a:r>
              <a:rPr lang="nl-BE" dirty="0"/>
              <a:t>Uitvoering</a:t>
            </a:r>
          </a:p>
          <a:p>
            <a:pPr lvl="1"/>
            <a:r>
              <a:rPr lang="nl-BE" dirty="0"/>
              <a:t>Algoritme</a:t>
            </a:r>
          </a:p>
          <a:p>
            <a:pPr lvl="1"/>
            <a:r>
              <a:rPr lang="nl-BE" dirty="0"/>
              <a:t>Opbouw</a:t>
            </a:r>
          </a:p>
          <a:p>
            <a:pPr lvl="1"/>
            <a:r>
              <a:rPr lang="nl-BE" dirty="0"/>
              <a:t>Uitvoering</a:t>
            </a:r>
          </a:p>
          <a:p>
            <a:pPr lvl="1"/>
            <a:r>
              <a:rPr lang="nl-BE" dirty="0"/>
              <a:t>Resultaten</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Experiment</a:t>
            </a:r>
          </a:p>
        </p:txBody>
      </p:sp>
      <p:pic>
        <p:nvPicPr>
          <p:cNvPr id="3074" name="Picture 2" descr="Afbeeldingsresultaat voor methodologie">
            <a:extLst>
              <a:ext uri="{FF2B5EF4-FFF2-40B4-BE49-F238E27FC236}">
                <a16:creationId xmlns:a16="http://schemas.microsoft.com/office/drawing/2014/main" id="{D95C8B9A-0BEB-4DF3-88FD-7AE8DCA0E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441" y="2321304"/>
            <a:ext cx="3876938" cy="221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6649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WikiSQL</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a:xfrm>
            <a:off x="3867912" y="868680"/>
            <a:ext cx="7315200" cy="5120640"/>
          </a:xfrm>
        </p:spPr>
        <p:txBody>
          <a:bodyPr/>
          <a:lstStyle/>
          <a:p>
            <a:r>
              <a:rPr lang="nl-BE" dirty="0"/>
              <a:t>Algoritme</a:t>
            </a:r>
          </a:p>
          <a:p>
            <a:pPr lvl="1"/>
            <a:r>
              <a:rPr lang="nl-BE" dirty="0"/>
              <a:t>Salesforce (gelijktijdig met Seq2SQL)</a:t>
            </a:r>
          </a:p>
          <a:p>
            <a:pPr lvl="1"/>
            <a:r>
              <a:rPr lang="nl-BE" dirty="0"/>
              <a:t>Dataset voor training</a:t>
            </a:r>
          </a:p>
          <a:p>
            <a:r>
              <a:rPr lang="nl-BE" dirty="0"/>
              <a:t>Opbouw</a:t>
            </a:r>
          </a:p>
          <a:p>
            <a:pPr lvl="1"/>
            <a:r>
              <a:rPr lang="nl-BE" dirty="0"/>
              <a:t>Repository</a:t>
            </a:r>
          </a:p>
          <a:p>
            <a:pPr lvl="2"/>
            <a:r>
              <a:rPr lang="nl-BE" dirty="0"/>
              <a:t>Python-scripts</a:t>
            </a:r>
          </a:p>
          <a:p>
            <a:pPr lvl="2"/>
            <a:r>
              <a:rPr lang="nl-BE" dirty="0"/>
              <a:t>Trainingsdata</a:t>
            </a:r>
          </a:p>
          <a:p>
            <a:pPr lvl="2"/>
            <a:r>
              <a:rPr lang="nl-BE" dirty="0"/>
              <a:t>…</a:t>
            </a:r>
          </a:p>
          <a:p>
            <a:r>
              <a:rPr lang="nl-BE" dirty="0"/>
              <a:t>Uitvoering</a:t>
            </a:r>
          </a:p>
          <a:p>
            <a:pPr lvl="1"/>
            <a:r>
              <a:rPr lang="nl-BE" dirty="0"/>
              <a:t>Installatie modules</a:t>
            </a:r>
          </a:p>
          <a:p>
            <a:pPr lvl="1"/>
            <a:r>
              <a:rPr lang="nl-BE" dirty="0"/>
              <a:t>Via Terminal</a:t>
            </a:r>
          </a:p>
          <a:p>
            <a:pPr lvl="1"/>
            <a:r>
              <a:rPr lang="nl-BE" dirty="0"/>
              <a:t>Via Docker</a:t>
            </a:r>
          </a:p>
          <a:p>
            <a:r>
              <a:rPr lang="nl-BE" dirty="0"/>
              <a:t>Resultaten</a:t>
            </a:r>
          </a:p>
          <a:p>
            <a:pPr lvl="1"/>
            <a:r>
              <a:rPr lang="nl-BE" dirty="0"/>
              <a:t>Verschil tussen Terminal, Docker en voorgeschreven resultaten</a:t>
            </a:r>
          </a:p>
          <a:p>
            <a:pPr lvl="2"/>
            <a:r>
              <a:rPr lang="nl-BE" dirty="0"/>
              <a:t>Training loopt mis</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Uitvoering - Experiment</a:t>
            </a:r>
          </a:p>
        </p:txBody>
      </p:sp>
      <p:pic>
        <p:nvPicPr>
          <p:cNvPr id="3076" name="Picture 4" descr="Afbeeldingsresultaat voor salesforce">
            <a:extLst>
              <a:ext uri="{FF2B5EF4-FFF2-40B4-BE49-F238E27FC236}">
                <a16:creationId xmlns:a16="http://schemas.microsoft.com/office/drawing/2014/main" id="{C5524DA0-D59A-4BAB-9931-0DFCE70BC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968" y="2417851"/>
            <a:ext cx="3429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967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WikiSQL</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a:xfrm>
            <a:off x="3867912" y="868680"/>
            <a:ext cx="7315200" cy="5120640"/>
          </a:xfrm>
        </p:spPr>
        <p:txBody>
          <a:bodyPr>
            <a:normAutofit fontScale="85000" lnSpcReduction="20000"/>
          </a:bodyPr>
          <a:lstStyle/>
          <a:p>
            <a:r>
              <a:rPr lang="nl-BE" dirty="0"/>
              <a:t>Terminal:</a:t>
            </a:r>
          </a:p>
          <a:p>
            <a:pPr marL="0" indent="0">
              <a:buNone/>
            </a:pPr>
            <a:r>
              <a:rPr lang="nl-BE" dirty="0"/>
              <a:t>{</a:t>
            </a:r>
          </a:p>
          <a:p>
            <a:pPr marL="0" indent="0">
              <a:buNone/>
            </a:pPr>
            <a:r>
              <a:rPr lang="nl-BE" dirty="0"/>
              <a:t>       “</a:t>
            </a:r>
            <a:r>
              <a:rPr lang="nl-BE" dirty="0" err="1"/>
              <a:t>ex_accuracy</a:t>
            </a:r>
            <a:r>
              <a:rPr lang="nl-BE" dirty="0"/>
              <a:t>”: 0.16813212927756654,</a:t>
            </a:r>
          </a:p>
          <a:p>
            <a:pPr marL="0" indent="0">
              <a:buNone/>
            </a:pPr>
            <a:r>
              <a:rPr lang="nl-BE" dirty="0"/>
              <a:t>       “</a:t>
            </a:r>
            <a:r>
              <a:rPr lang="nl-BE" dirty="0" err="1"/>
              <a:t>lf_accuracy</a:t>
            </a:r>
            <a:r>
              <a:rPr lang="nl-BE" dirty="0"/>
              <a:t>”: 0.1091967680608365</a:t>
            </a:r>
          </a:p>
          <a:p>
            <a:pPr marL="0" indent="0">
              <a:buNone/>
            </a:pPr>
            <a:r>
              <a:rPr lang="nl-BE" dirty="0"/>
              <a:t>}</a:t>
            </a:r>
          </a:p>
          <a:p>
            <a:r>
              <a:rPr lang="nl-BE" dirty="0"/>
              <a:t>Docker:</a:t>
            </a:r>
          </a:p>
          <a:p>
            <a:pPr marL="0" indent="0">
              <a:buNone/>
            </a:pPr>
            <a:r>
              <a:rPr lang="nl-BE" dirty="0"/>
              <a:t>{</a:t>
            </a:r>
          </a:p>
          <a:p>
            <a:pPr marL="0" indent="0">
              <a:buNone/>
            </a:pPr>
            <a:r>
              <a:rPr lang="nl-BE" dirty="0"/>
              <a:t>       “</a:t>
            </a:r>
            <a:r>
              <a:rPr lang="nl-BE" dirty="0" err="1"/>
              <a:t>ex_accuracy</a:t>
            </a:r>
            <a:r>
              <a:rPr lang="nl-BE" dirty="0"/>
              <a:t>”: 0.5380596128725804,</a:t>
            </a:r>
          </a:p>
          <a:p>
            <a:pPr marL="0" indent="0">
              <a:buNone/>
            </a:pPr>
            <a:r>
              <a:rPr lang="nl-BE" dirty="0"/>
              <a:t>       “</a:t>
            </a:r>
            <a:r>
              <a:rPr lang="nl-BE" dirty="0" err="1"/>
              <a:t>lf_accuracy</a:t>
            </a:r>
            <a:r>
              <a:rPr lang="nl-BE" dirty="0"/>
              <a:t>”: 0.35375846099038116</a:t>
            </a:r>
          </a:p>
          <a:p>
            <a:pPr marL="0" indent="0">
              <a:buNone/>
            </a:pPr>
            <a:r>
              <a:rPr lang="nl-BE" dirty="0"/>
              <a:t>}</a:t>
            </a:r>
          </a:p>
          <a:p>
            <a:r>
              <a:rPr lang="nl-BE" dirty="0"/>
              <a:t>Opgegeven:</a:t>
            </a:r>
          </a:p>
          <a:p>
            <a:pPr marL="0" indent="0">
              <a:buNone/>
            </a:pPr>
            <a:r>
              <a:rPr lang="nl-BE" dirty="0"/>
              <a:t>{</a:t>
            </a:r>
          </a:p>
          <a:p>
            <a:pPr marL="0" indent="0">
              <a:buNone/>
            </a:pPr>
            <a:r>
              <a:rPr lang="nl-BE" dirty="0"/>
              <a:t>       “</a:t>
            </a:r>
            <a:r>
              <a:rPr lang="nl-BE" dirty="0" err="1"/>
              <a:t>ex_accuracy</a:t>
            </a:r>
            <a:r>
              <a:rPr lang="nl-BE" dirty="0"/>
              <a:t>”: 0.37036632039365774,</a:t>
            </a:r>
          </a:p>
          <a:p>
            <a:pPr marL="0" indent="0">
              <a:buNone/>
            </a:pPr>
            <a:r>
              <a:rPr lang="nl-BE" dirty="0"/>
              <a:t>       "</a:t>
            </a:r>
            <a:r>
              <a:rPr lang="nl-BE" dirty="0" err="1"/>
              <a:t>lf_accuracy</a:t>
            </a:r>
            <a:r>
              <a:rPr lang="nl-BE" dirty="0"/>
              <a:t>": 0.2334609075997813</a:t>
            </a:r>
          </a:p>
          <a:p>
            <a:pPr marL="0" indent="0">
              <a:buNone/>
            </a:pPr>
            <a:r>
              <a:rPr lang="nl-BE" dirty="0"/>
              <a:t>}</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Uitvoering - Experiment</a:t>
            </a:r>
          </a:p>
        </p:txBody>
      </p:sp>
      <p:pic>
        <p:nvPicPr>
          <p:cNvPr id="3076" name="Picture 4" descr="Afbeeldingsresultaat voor salesforce">
            <a:extLst>
              <a:ext uri="{FF2B5EF4-FFF2-40B4-BE49-F238E27FC236}">
                <a16:creationId xmlns:a16="http://schemas.microsoft.com/office/drawing/2014/main" id="{C5524DA0-D59A-4BAB-9931-0DFCE70BC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968" y="2417851"/>
            <a:ext cx="3429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9872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SQLNet</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p:txBody>
          <a:bodyPr>
            <a:normAutofit fontScale="92500" lnSpcReduction="10000"/>
          </a:bodyPr>
          <a:lstStyle/>
          <a:p>
            <a:r>
              <a:rPr lang="nl-BE" dirty="0"/>
              <a:t>Algoritme</a:t>
            </a:r>
          </a:p>
          <a:p>
            <a:pPr lvl="1"/>
            <a:r>
              <a:rPr lang="nl-BE" dirty="0"/>
              <a:t>Neuraal netwerk</a:t>
            </a:r>
          </a:p>
          <a:p>
            <a:pPr lvl="1"/>
            <a:r>
              <a:rPr lang="nl-BE" dirty="0"/>
              <a:t>WikiSQL</a:t>
            </a:r>
          </a:p>
          <a:p>
            <a:pPr lvl="1"/>
            <a:r>
              <a:rPr lang="nl-BE" dirty="0"/>
              <a:t>Geen </a:t>
            </a:r>
            <a:r>
              <a:rPr lang="nl-BE" dirty="0" err="1"/>
              <a:t>Reïnforcement</a:t>
            </a:r>
            <a:r>
              <a:rPr lang="nl-BE" dirty="0"/>
              <a:t> Learning</a:t>
            </a:r>
          </a:p>
          <a:p>
            <a:r>
              <a:rPr lang="nl-BE" dirty="0"/>
              <a:t>Opbouw</a:t>
            </a:r>
          </a:p>
          <a:p>
            <a:pPr lvl="1"/>
            <a:r>
              <a:rPr lang="nl-BE" dirty="0"/>
              <a:t>Repository</a:t>
            </a:r>
          </a:p>
          <a:p>
            <a:pPr lvl="2"/>
            <a:r>
              <a:rPr lang="nl-BE" dirty="0"/>
              <a:t>Python-scripts</a:t>
            </a:r>
          </a:p>
          <a:p>
            <a:pPr lvl="2"/>
            <a:r>
              <a:rPr lang="nl-BE" dirty="0"/>
              <a:t>Trainingsdata</a:t>
            </a:r>
          </a:p>
          <a:p>
            <a:pPr lvl="2"/>
            <a:r>
              <a:rPr lang="nl-BE" dirty="0"/>
              <a:t>…</a:t>
            </a:r>
          </a:p>
          <a:p>
            <a:r>
              <a:rPr lang="nl-BE" dirty="0"/>
              <a:t>Uitvoering</a:t>
            </a:r>
          </a:p>
          <a:p>
            <a:pPr lvl="1"/>
            <a:r>
              <a:rPr lang="nl-BE" dirty="0"/>
              <a:t>Installatie modules</a:t>
            </a:r>
          </a:p>
          <a:p>
            <a:pPr lvl="1"/>
            <a:r>
              <a:rPr lang="nl-BE" dirty="0"/>
              <a:t>Download </a:t>
            </a:r>
            <a:r>
              <a:rPr lang="nl-BE" dirty="0" err="1"/>
              <a:t>Glove</a:t>
            </a:r>
            <a:endParaRPr lang="nl-BE" dirty="0"/>
          </a:p>
          <a:p>
            <a:pPr lvl="1"/>
            <a:r>
              <a:rPr lang="nl-BE" dirty="0"/>
              <a:t>Uitvoering Python-scripts</a:t>
            </a:r>
          </a:p>
          <a:p>
            <a:r>
              <a:rPr lang="nl-BE" dirty="0"/>
              <a:t>Resultaten</a:t>
            </a:r>
          </a:p>
          <a:p>
            <a:pPr lvl="1"/>
            <a:r>
              <a:rPr lang="nl-BE" dirty="0"/>
              <a:t>Geen resultaten </a:t>
            </a:r>
          </a:p>
          <a:p>
            <a:pPr lvl="2"/>
            <a:r>
              <a:rPr lang="nl-BE" dirty="0"/>
              <a:t>Script niet werkende</a:t>
            </a:r>
          </a:p>
          <a:p>
            <a:pPr lvl="3"/>
            <a:r>
              <a:rPr lang="nl-BE" dirty="0"/>
              <a:t>CUDA errors</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Uitvoering - Experiment</a:t>
            </a:r>
          </a:p>
        </p:txBody>
      </p:sp>
      <p:pic>
        <p:nvPicPr>
          <p:cNvPr id="5" name="Afbeelding 4">
            <a:extLst>
              <a:ext uri="{FF2B5EF4-FFF2-40B4-BE49-F238E27FC236}">
                <a16:creationId xmlns:a16="http://schemas.microsoft.com/office/drawing/2014/main" id="{FFAE56A8-C9AE-45DD-9103-EDAB3D9E9C9C}"/>
              </a:ext>
            </a:extLst>
          </p:cNvPr>
          <p:cNvPicPr>
            <a:picLocks noChangeAspect="1"/>
          </p:cNvPicPr>
          <p:nvPr/>
        </p:nvPicPr>
        <p:blipFill>
          <a:blip r:embed="rId3"/>
          <a:stretch>
            <a:fillRect/>
          </a:stretch>
        </p:blipFill>
        <p:spPr>
          <a:xfrm>
            <a:off x="7388601" y="2692640"/>
            <a:ext cx="4255905" cy="1472719"/>
          </a:xfrm>
          <a:prstGeom prst="rect">
            <a:avLst/>
          </a:prstGeom>
        </p:spPr>
      </p:pic>
    </p:spTree>
    <p:extLst>
      <p:ext uri="{BB962C8B-B14F-4D97-AF65-F5344CB8AC3E}">
        <p14:creationId xmlns:p14="http://schemas.microsoft.com/office/powerpoint/2010/main" val="19185827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p:txBody>
          <a:bodyPr/>
          <a:lstStyle/>
          <a:p>
            <a:r>
              <a:rPr lang="nl-BE" dirty="0"/>
              <a:t>Seq2SQL</a:t>
            </a:r>
          </a:p>
        </p:txBody>
      </p:sp>
      <p:sp>
        <p:nvSpPr>
          <p:cNvPr id="3" name="Tijdelijke aanduiding voor inhoud 2">
            <a:extLst>
              <a:ext uri="{FF2B5EF4-FFF2-40B4-BE49-F238E27FC236}">
                <a16:creationId xmlns:a16="http://schemas.microsoft.com/office/drawing/2014/main" id="{43DBEE8F-F65D-40F5-AE2F-C81DE0D7EE43}"/>
              </a:ext>
            </a:extLst>
          </p:cNvPr>
          <p:cNvSpPr>
            <a:spLocks noGrp="1"/>
          </p:cNvSpPr>
          <p:nvPr>
            <p:ph idx="1"/>
          </p:nvPr>
        </p:nvSpPr>
        <p:spPr/>
        <p:txBody>
          <a:bodyPr>
            <a:normAutofit fontScale="77500" lnSpcReduction="20000"/>
          </a:bodyPr>
          <a:lstStyle/>
          <a:p>
            <a:r>
              <a:rPr lang="nl-BE" dirty="0"/>
              <a:t>Algoritme</a:t>
            </a:r>
          </a:p>
          <a:p>
            <a:pPr lvl="1"/>
            <a:r>
              <a:rPr lang="nl-BE" dirty="0"/>
              <a:t>Neuraal netwerk</a:t>
            </a:r>
          </a:p>
          <a:p>
            <a:pPr lvl="1"/>
            <a:r>
              <a:rPr lang="nl-BE" dirty="0"/>
              <a:t>WikiSQL</a:t>
            </a:r>
          </a:p>
          <a:p>
            <a:pPr lvl="1"/>
            <a:r>
              <a:rPr lang="nl-BE" dirty="0" err="1"/>
              <a:t>SalesForce</a:t>
            </a:r>
            <a:endParaRPr lang="nl-BE" dirty="0"/>
          </a:p>
          <a:p>
            <a:pPr lvl="1"/>
            <a:r>
              <a:rPr lang="nl-BE" dirty="0" err="1"/>
              <a:t>Reïnforcement</a:t>
            </a:r>
            <a:r>
              <a:rPr lang="nl-BE" dirty="0"/>
              <a:t> Learning</a:t>
            </a:r>
          </a:p>
          <a:p>
            <a:r>
              <a:rPr lang="nl-BE" dirty="0"/>
              <a:t>Opbouw</a:t>
            </a:r>
          </a:p>
          <a:p>
            <a:pPr lvl="1"/>
            <a:r>
              <a:rPr lang="nl-BE" dirty="0"/>
              <a:t>Repository</a:t>
            </a:r>
          </a:p>
          <a:p>
            <a:pPr lvl="2"/>
            <a:r>
              <a:rPr lang="nl-BE" dirty="0" err="1"/>
              <a:t>Bash</a:t>
            </a:r>
            <a:r>
              <a:rPr lang="nl-BE" dirty="0"/>
              <a:t>-scripts</a:t>
            </a:r>
          </a:p>
          <a:p>
            <a:pPr lvl="3"/>
            <a:r>
              <a:rPr lang="nl-BE" dirty="0"/>
              <a:t>Voor installatie</a:t>
            </a:r>
          </a:p>
          <a:p>
            <a:pPr lvl="3"/>
            <a:r>
              <a:rPr lang="nl-BE" dirty="0"/>
              <a:t>Voor uitvoering</a:t>
            </a:r>
          </a:p>
          <a:p>
            <a:pPr lvl="4"/>
            <a:r>
              <a:rPr lang="nl-BE" dirty="0"/>
              <a:t>Oproepen Python-scripts</a:t>
            </a:r>
          </a:p>
          <a:p>
            <a:pPr lvl="2"/>
            <a:r>
              <a:rPr lang="nl-BE" dirty="0"/>
              <a:t>…</a:t>
            </a:r>
          </a:p>
          <a:p>
            <a:r>
              <a:rPr lang="nl-BE" dirty="0"/>
              <a:t>Uitvoering</a:t>
            </a:r>
          </a:p>
          <a:p>
            <a:pPr lvl="1"/>
            <a:r>
              <a:rPr lang="nl-BE" dirty="0"/>
              <a:t>Installatie algoritme</a:t>
            </a:r>
          </a:p>
          <a:p>
            <a:pPr lvl="2"/>
            <a:r>
              <a:rPr lang="nl-BE" dirty="0"/>
              <a:t>Uitvoeren installatiescript</a:t>
            </a:r>
          </a:p>
          <a:p>
            <a:pPr lvl="2"/>
            <a:r>
              <a:rPr lang="nl-BE" dirty="0"/>
              <a:t>Installatie modules</a:t>
            </a:r>
          </a:p>
          <a:p>
            <a:pPr lvl="2"/>
            <a:r>
              <a:rPr lang="nl-BE" dirty="0"/>
              <a:t>Uitvoeren </a:t>
            </a:r>
            <a:r>
              <a:rPr lang="nl-BE" dirty="0" err="1"/>
              <a:t>bash</a:t>
            </a:r>
            <a:r>
              <a:rPr lang="nl-BE" dirty="0"/>
              <a:t>-scripts</a:t>
            </a:r>
          </a:p>
          <a:p>
            <a:r>
              <a:rPr lang="nl-BE" dirty="0"/>
              <a:t>Resultaten</a:t>
            </a:r>
          </a:p>
          <a:p>
            <a:pPr lvl="1"/>
            <a:r>
              <a:rPr lang="nl-BE" dirty="0"/>
              <a:t>Geen resultaten </a:t>
            </a:r>
          </a:p>
          <a:p>
            <a:pPr lvl="2"/>
            <a:r>
              <a:rPr lang="nl-BE" dirty="0"/>
              <a:t>Uitvoeringstijd meer dan 48 uur per script</a:t>
            </a:r>
          </a:p>
          <a:p>
            <a:pPr lvl="2"/>
            <a:r>
              <a:rPr lang="nl-BE" dirty="0"/>
              <a:t>Geen duidelijke test/evaluatie scripts</a:t>
            </a:r>
          </a:p>
          <a:p>
            <a:pPr lvl="2"/>
            <a:r>
              <a:rPr lang="nl-BE" dirty="0" err="1"/>
              <a:t>Reïnforcement</a:t>
            </a:r>
            <a:r>
              <a:rPr lang="nl-BE" dirty="0"/>
              <a:t> Learning wel zichtbaar</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p:txBody>
          <a:bodyPr/>
          <a:lstStyle/>
          <a:p>
            <a:r>
              <a:rPr lang="nl-BE" dirty="0"/>
              <a:t>Uitvoering - Experiment</a:t>
            </a:r>
          </a:p>
        </p:txBody>
      </p:sp>
      <p:pic>
        <p:nvPicPr>
          <p:cNvPr id="5" name="Afbeelding 4">
            <a:extLst>
              <a:ext uri="{FF2B5EF4-FFF2-40B4-BE49-F238E27FC236}">
                <a16:creationId xmlns:a16="http://schemas.microsoft.com/office/drawing/2014/main" id="{E51E57E2-A8F1-4993-B38F-DDA038302BE4}"/>
              </a:ext>
            </a:extLst>
          </p:cNvPr>
          <p:cNvPicPr>
            <a:picLocks noChangeAspect="1"/>
          </p:cNvPicPr>
          <p:nvPr/>
        </p:nvPicPr>
        <p:blipFill>
          <a:blip r:embed="rId3"/>
          <a:stretch>
            <a:fillRect/>
          </a:stretch>
        </p:blipFill>
        <p:spPr>
          <a:xfrm>
            <a:off x="7927596" y="2569836"/>
            <a:ext cx="3703023" cy="1718327"/>
          </a:xfrm>
          <a:prstGeom prst="rect">
            <a:avLst/>
          </a:prstGeom>
        </p:spPr>
      </p:pic>
    </p:spTree>
    <p:extLst>
      <p:ext uri="{BB962C8B-B14F-4D97-AF65-F5344CB8AC3E}">
        <p14:creationId xmlns:p14="http://schemas.microsoft.com/office/powerpoint/2010/main" val="26924868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1" name="Rectangle 72">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02" name="Rectangle 74">
            <a:extLst>
              <a:ext uri="{FF2B5EF4-FFF2-40B4-BE49-F238E27FC236}">
                <a16:creationId xmlns:a16="http://schemas.microsoft.com/office/drawing/2014/main" id="{CAB92E6E-7D5E-4352-8578-81DBA8D8A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Rectangle 76">
            <a:extLst>
              <a:ext uri="{FF2B5EF4-FFF2-40B4-BE49-F238E27FC236}">
                <a16:creationId xmlns:a16="http://schemas.microsoft.com/office/drawing/2014/main" id="{9B7037C1-8BFC-4D4B-85AD-146389D19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Afbeeldingsresultaat voor uitroepteken">
            <a:extLst>
              <a:ext uri="{FF2B5EF4-FFF2-40B4-BE49-F238E27FC236}">
                <a16:creationId xmlns:a16="http://schemas.microsoft.com/office/drawing/2014/main" id="{40BAD50A-D53F-486E-85AD-5EE14FA3B8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86977" y="1117765"/>
            <a:ext cx="4908848" cy="461431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BA8574E4-D4FE-4D05-B119-6949BCC14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A7C3DD93-0144-496A-B83E-FBBDD92D0E80}"/>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Algemeen</a:t>
            </a:r>
          </a:p>
        </p:txBody>
      </p:sp>
      <p:sp>
        <p:nvSpPr>
          <p:cNvPr id="4" name="Tijdelijke aanduiding voor tekst 3">
            <a:extLst>
              <a:ext uri="{FF2B5EF4-FFF2-40B4-BE49-F238E27FC236}">
                <a16:creationId xmlns:a16="http://schemas.microsoft.com/office/drawing/2014/main" id="{6815A7F0-B7F5-4A5F-BC86-E931C205594C}"/>
              </a:ext>
            </a:extLst>
          </p:cNvPr>
          <p:cNvSpPr>
            <a:spLocks noGrp="1"/>
          </p:cNvSpPr>
          <p:nvPr>
            <p:ph type="body" sz="half" idx="2"/>
          </p:nvPr>
        </p:nvSpPr>
        <p:spPr>
          <a:xfrm>
            <a:off x="1100015" y="4670246"/>
            <a:ext cx="4675634" cy="914400"/>
          </a:xfrm>
        </p:spPr>
        <p:txBody>
          <a:bodyPr vert="horz" lIns="91440" tIns="45720" rIns="91440" bIns="45720" rtlCol="0" anchor="t">
            <a:normAutofit/>
          </a:bodyPr>
          <a:lstStyle/>
          <a:p>
            <a:pPr>
              <a:lnSpc>
                <a:spcPct val="90000"/>
              </a:lnSpc>
            </a:pPr>
            <a:r>
              <a:rPr lang="en-US" sz="2200">
                <a:solidFill>
                  <a:schemeClr val="accent1">
                    <a:lumMod val="20000"/>
                    <a:lumOff val="80000"/>
                  </a:schemeClr>
                </a:solidFill>
              </a:rPr>
              <a:t>Uitvoering - Experiment</a:t>
            </a:r>
          </a:p>
        </p:txBody>
      </p:sp>
    </p:spTree>
    <p:extLst>
      <p:ext uri="{BB962C8B-B14F-4D97-AF65-F5344CB8AC3E}">
        <p14:creationId xmlns:p14="http://schemas.microsoft.com/office/powerpoint/2010/main" val="7639912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514409-AD83-49A9-9D95-2EFBA50A2CFD}"/>
              </a:ext>
            </a:extLst>
          </p:cNvPr>
          <p:cNvSpPr>
            <a:spLocks noGrp="1"/>
          </p:cNvSpPr>
          <p:nvPr>
            <p:ph type="title"/>
          </p:nvPr>
        </p:nvSpPr>
        <p:spPr>
          <a:xfrm>
            <a:off x="252919" y="1123837"/>
            <a:ext cx="2947482" cy="4601183"/>
          </a:xfrm>
        </p:spPr>
        <p:txBody>
          <a:bodyPr/>
          <a:lstStyle/>
          <a:p>
            <a:r>
              <a:rPr lang="nl-BE" dirty="0"/>
              <a:t>Inhoud</a:t>
            </a:r>
          </a:p>
        </p:txBody>
      </p:sp>
      <p:sp>
        <p:nvSpPr>
          <p:cNvPr id="3" name="Tijdelijke aanduiding voor inhoud 2">
            <a:extLst>
              <a:ext uri="{FF2B5EF4-FFF2-40B4-BE49-F238E27FC236}">
                <a16:creationId xmlns:a16="http://schemas.microsoft.com/office/drawing/2014/main" id="{8867F7D5-F1C5-40F9-B07A-E60077C2E016}"/>
              </a:ext>
            </a:extLst>
          </p:cNvPr>
          <p:cNvSpPr>
            <a:spLocks noGrp="1"/>
          </p:cNvSpPr>
          <p:nvPr>
            <p:ph idx="1"/>
          </p:nvPr>
        </p:nvSpPr>
        <p:spPr/>
        <p:txBody>
          <a:bodyPr/>
          <a:lstStyle/>
          <a:p>
            <a:pPr marL="457200" indent="-457200">
              <a:buFont typeface="+mj-lt"/>
              <a:buAutoNum type="arabicPeriod"/>
            </a:pPr>
            <a:r>
              <a:rPr lang="nl-BE" dirty="0"/>
              <a:t>Introductie</a:t>
            </a:r>
          </a:p>
          <a:p>
            <a:pPr marL="457200" indent="-457200">
              <a:buFont typeface="+mj-lt"/>
              <a:buAutoNum type="arabicPeriod"/>
            </a:pPr>
            <a:r>
              <a:rPr lang="nl-BE" dirty="0"/>
              <a:t>Literatuurstudie</a:t>
            </a:r>
          </a:p>
          <a:p>
            <a:pPr marL="457200" indent="-457200">
              <a:buFont typeface="+mj-lt"/>
              <a:buAutoNum type="arabicPeriod"/>
            </a:pPr>
            <a:r>
              <a:rPr lang="nl-BE" dirty="0"/>
              <a:t>Methodologie</a:t>
            </a:r>
          </a:p>
          <a:p>
            <a:pPr marL="457200" indent="-457200">
              <a:buFont typeface="+mj-lt"/>
              <a:buAutoNum type="arabicPeriod"/>
            </a:pPr>
            <a:r>
              <a:rPr lang="nl-BE" dirty="0"/>
              <a:t>Experimenten</a:t>
            </a:r>
          </a:p>
          <a:p>
            <a:pPr marL="457200" indent="-457200">
              <a:buFont typeface="+mj-lt"/>
              <a:buAutoNum type="arabicPeriod"/>
            </a:pPr>
            <a:r>
              <a:rPr lang="nl-BE" dirty="0"/>
              <a:t>Conclusie</a:t>
            </a:r>
          </a:p>
          <a:p>
            <a:pPr marL="457200" indent="-457200">
              <a:buFont typeface="+mj-lt"/>
              <a:buAutoNum type="arabicPeriod"/>
            </a:pPr>
            <a:r>
              <a:rPr lang="nl-BE" dirty="0"/>
              <a:t>Toekomst</a:t>
            </a:r>
          </a:p>
          <a:p>
            <a:pPr marL="457200" indent="-457200">
              <a:buFont typeface="+mj-lt"/>
              <a:buAutoNum type="arabicPeriod"/>
            </a:pPr>
            <a:r>
              <a:rPr lang="nl-BE" dirty="0"/>
              <a:t>Vragen?</a:t>
            </a:r>
          </a:p>
        </p:txBody>
      </p:sp>
    </p:spTree>
    <p:extLst>
      <p:ext uri="{BB962C8B-B14F-4D97-AF65-F5344CB8AC3E}">
        <p14:creationId xmlns:p14="http://schemas.microsoft.com/office/powerpoint/2010/main" val="521257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Afbeeldingsresultaat voor Conclusie">
            <a:extLst>
              <a:ext uri="{FF2B5EF4-FFF2-40B4-BE49-F238E27FC236}">
                <a16:creationId xmlns:a16="http://schemas.microsoft.com/office/drawing/2014/main" id="{C0CCB43D-6F1E-46E8-8C97-9D160A6FB9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80"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230C2EB-A1D1-4A20-895F-6CDD69950835}"/>
              </a:ext>
            </a:extLst>
          </p:cNvPr>
          <p:cNvSpPr>
            <a:spLocks noGrp="1"/>
          </p:cNvSpPr>
          <p:nvPr>
            <p:ph type="title"/>
          </p:nvPr>
        </p:nvSpPr>
        <p:spPr>
          <a:xfrm>
            <a:off x="252919" y="1123837"/>
            <a:ext cx="2947482" cy="1283461"/>
          </a:xfrm>
        </p:spPr>
        <p:txBody>
          <a:bodyPr anchor="b">
            <a:normAutofit/>
          </a:bodyPr>
          <a:lstStyle/>
          <a:p>
            <a:r>
              <a:rPr lang="nl-BE" sz="2400"/>
              <a:t>Conclusie</a:t>
            </a:r>
          </a:p>
        </p:txBody>
      </p:sp>
      <p:sp>
        <p:nvSpPr>
          <p:cNvPr id="3" name="Tijdelijke aanduiding voor inhoud 2">
            <a:extLst>
              <a:ext uri="{FF2B5EF4-FFF2-40B4-BE49-F238E27FC236}">
                <a16:creationId xmlns:a16="http://schemas.microsoft.com/office/drawing/2014/main" id="{EC7BD066-5324-4EC1-992C-6550A2340820}"/>
              </a:ext>
            </a:extLst>
          </p:cNvPr>
          <p:cNvSpPr>
            <a:spLocks noGrp="1"/>
          </p:cNvSpPr>
          <p:nvPr>
            <p:ph idx="1"/>
          </p:nvPr>
        </p:nvSpPr>
        <p:spPr>
          <a:xfrm>
            <a:off x="252920" y="2407298"/>
            <a:ext cx="2947482" cy="3498980"/>
          </a:xfrm>
        </p:spPr>
        <p:txBody>
          <a:bodyPr anchor="t">
            <a:normAutofit/>
          </a:bodyPr>
          <a:lstStyle/>
          <a:p>
            <a:r>
              <a:rPr lang="nl-BE" sz="1600" dirty="0">
                <a:solidFill>
                  <a:schemeClr val="bg1"/>
                </a:solidFill>
              </a:rPr>
              <a:t>Algemeen</a:t>
            </a:r>
          </a:p>
          <a:p>
            <a:pPr lvl="1"/>
            <a:r>
              <a:rPr lang="nl-BE" sz="1600" dirty="0">
                <a:solidFill>
                  <a:schemeClr val="bg1"/>
                </a:solidFill>
              </a:rPr>
              <a:t>Mogelijkheid tot generatie</a:t>
            </a:r>
          </a:p>
          <a:p>
            <a:pPr lvl="1"/>
            <a:r>
              <a:rPr lang="nl-BE" sz="1600" dirty="0">
                <a:solidFill>
                  <a:schemeClr val="bg1"/>
                </a:solidFill>
              </a:rPr>
              <a:t>Tools: MS </a:t>
            </a:r>
            <a:r>
              <a:rPr lang="nl-BE" sz="1600" dirty="0" err="1">
                <a:solidFill>
                  <a:schemeClr val="bg1"/>
                </a:solidFill>
              </a:rPr>
              <a:t>DeepCoder</a:t>
            </a:r>
            <a:r>
              <a:rPr lang="nl-BE" sz="1600" dirty="0">
                <a:solidFill>
                  <a:schemeClr val="bg1"/>
                </a:solidFill>
              </a:rPr>
              <a:t>, NLIDBS, </a:t>
            </a:r>
            <a:r>
              <a:rPr lang="nl-NL" sz="1600" dirty="0">
                <a:solidFill>
                  <a:schemeClr val="bg1"/>
                </a:solidFill>
              </a:rPr>
              <a:t>NL2Prog, …</a:t>
            </a:r>
          </a:p>
          <a:p>
            <a:r>
              <a:rPr lang="nl-NL" sz="1600" dirty="0">
                <a:solidFill>
                  <a:schemeClr val="bg1"/>
                </a:solidFill>
              </a:rPr>
              <a:t>Kanttekening</a:t>
            </a:r>
            <a:endParaRPr lang="nl-NL" sz="1800" dirty="0">
              <a:solidFill>
                <a:schemeClr val="bg1"/>
              </a:solidFill>
            </a:endParaRPr>
          </a:p>
          <a:p>
            <a:pPr lvl="1"/>
            <a:r>
              <a:rPr lang="nl-BE" sz="1600" dirty="0">
                <a:solidFill>
                  <a:schemeClr val="bg1"/>
                </a:solidFill>
              </a:rPr>
              <a:t>Modellen niet op punt</a:t>
            </a:r>
          </a:p>
        </p:txBody>
      </p:sp>
    </p:spTree>
    <p:extLst>
      <p:ext uri="{BB962C8B-B14F-4D97-AF65-F5344CB8AC3E}">
        <p14:creationId xmlns:p14="http://schemas.microsoft.com/office/powerpoint/2010/main" val="12113197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Afbeeldingsresultaat voor Conclusie">
            <a:extLst>
              <a:ext uri="{FF2B5EF4-FFF2-40B4-BE49-F238E27FC236}">
                <a16:creationId xmlns:a16="http://schemas.microsoft.com/office/drawing/2014/main" id="{A866F178-F996-45C7-AA88-3FEB38075F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80"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230C2EB-A1D1-4A20-895F-6CDD69950835}"/>
              </a:ext>
            </a:extLst>
          </p:cNvPr>
          <p:cNvSpPr>
            <a:spLocks noGrp="1"/>
          </p:cNvSpPr>
          <p:nvPr>
            <p:ph type="title"/>
          </p:nvPr>
        </p:nvSpPr>
        <p:spPr>
          <a:xfrm>
            <a:off x="252919" y="1123837"/>
            <a:ext cx="2947482" cy="1283461"/>
          </a:xfrm>
        </p:spPr>
        <p:txBody>
          <a:bodyPr anchor="b">
            <a:normAutofit/>
          </a:bodyPr>
          <a:lstStyle/>
          <a:p>
            <a:r>
              <a:rPr lang="nl-BE" sz="2400"/>
              <a:t>Conclusie</a:t>
            </a:r>
          </a:p>
        </p:txBody>
      </p:sp>
      <p:sp>
        <p:nvSpPr>
          <p:cNvPr id="3" name="Tijdelijke aanduiding voor inhoud 2">
            <a:extLst>
              <a:ext uri="{FF2B5EF4-FFF2-40B4-BE49-F238E27FC236}">
                <a16:creationId xmlns:a16="http://schemas.microsoft.com/office/drawing/2014/main" id="{EC7BD066-5324-4EC1-992C-6550A2340820}"/>
              </a:ext>
            </a:extLst>
          </p:cNvPr>
          <p:cNvSpPr>
            <a:spLocks noGrp="1"/>
          </p:cNvSpPr>
          <p:nvPr>
            <p:ph idx="1"/>
          </p:nvPr>
        </p:nvSpPr>
        <p:spPr>
          <a:xfrm>
            <a:off x="252920" y="2407298"/>
            <a:ext cx="2947482" cy="3498980"/>
          </a:xfrm>
        </p:spPr>
        <p:txBody>
          <a:bodyPr anchor="t">
            <a:normAutofit/>
          </a:bodyPr>
          <a:lstStyle/>
          <a:p>
            <a:r>
              <a:rPr lang="nl-BE" sz="1600">
                <a:solidFill>
                  <a:schemeClr val="bg1"/>
                </a:solidFill>
              </a:rPr>
              <a:t>Databases</a:t>
            </a:r>
          </a:p>
          <a:p>
            <a:pPr lvl="1"/>
            <a:r>
              <a:rPr lang="nl-BE" sz="1600">
                <a:solidFill>
                  <a:schemeClr val="bg1"/>
                </a:solidFill>
              </a:rPr>
              <a:t>SQLite-formaat</a:t>
            </a:r>
          </a:p>
          <a:p>
            <a:r>
              <a:rPr lang="nl-BE" sz="1600">
                <a:solidFill>
                  <a:schemeClr val="bg1"/>
                </a:solidFill>
              </a:rPr>
              <a:t>Scripts</a:t>
            </a:r>
          </a:p>
          <a:p>
            <a:pPr lvl="1"/>
            <a:r>
              <a:rPr lang="nl-BE" sz="1600">
                <a:solidFill>
                  <a:schemeClr val="bg1"/>
                </a:solidFill>
              </a:rPr>
              <a:t>Python</a:t>
            </a:r>
          </a:p>
          <a:p>
            <a:r>
              <a:rPr lang="nl-BE" sz="1600">
                <a:solidFill>
                  <a:schemeClr val="bg1"/>
                </a:solidFill>
              </a:rPr>
              <a:t>Volledige generatie</a:t>
            </a:r>
          </a:p>
          <a:p>
            <a:pPr lvl="1"/>
            <a:r>
              <a:rPr lang="nl-BE" sz="1600">
                <a:solidFill>
                  <a:schemeClr val="bg1"/>
                </a:solidFill>
              </a:rPr>
              <a:t>4</a:t>
            </a:r>
            <a:r>
              <a:rPr lang="nl-BE" sz="1600" baseline="30000">
                <a:solidFill>
                  <a:schemeClr val="bg1"/>
                </a:solidFill>
              </a:rPr>
              <a:t>e</a:t>
            </a:r>
            <a:r>
              <a:rPr lang="nl-BE" sz="1600">
                <a:solidFill>
                  <a:schemeClr val="bg1"/>
                </a:solidFill>
              </a:rPr>
              <a:t> generatie programmeertalen</a:t>
            </a:r>
          </a:p>
          <a:p>
            <a:pPr lvl="1"/>
            <a:r>
              <a:rPr lang="nl-BE" sz="1600">
                <a:solidFill>
                  <a:schemeClr val="bg1"/>
                </a:solidFill>
              </a:rPr>
              <a:t>Uitzondering MS Deepcoder</a:t>
            </a:r>
          </a:p>
        </p:txBody>
      </p:sp>
    </p:spTree>
    <p:extLst>
      <p:ext uri="{BB962C8B-B14F-4D97-AF65-F5344CB8AC3E}">
        <p14:creationId xmlns:p14="http://schemas.microsoft.com/office/powerpoint/2010/main" val="41052068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70">
            <a:extLst>
              <a:ext uri="{FF2B5EF4-FFF2-40B4-BE49-F238E27FC236}">
                <a16:creationId xmlns:a16="http://schemas.microsoft.com/office/drawing/2014/main" id="{00FB4B3A-8256-4E39-8994-77FD8A91D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6" name="Rectangle 72">
            <a:extLst>
              <a:ext uri="{FF2B5EF4-FFF2-40B4-BE49-F238E27FC236}">
                <a16:creationId xmlns:a16="http://schemas.microsoft.com/office/drawing/2014/main" id="{9EBF008B-88F3-472A-BA96-CD0281B6C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8DFFECBC-3365-4A8E-B5C9-F04909FEC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4642228"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Afbeeldingsresultaat voor toekomst">
            <a:extLst>
              <a:ext uri="{FF2B5EF4-FFF2-40B4-BE49-F238E27FC236}">
                <a16:creationId xmlns:a16="http://schemas.microsoft.com/office/drawing/2014/main" id="{A9FD6C6B-F0F7-4E15-8534-30E762545018}"/>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7145" r="11979"/>
          <a:stretch/>
        </p:blipFill>
        <p:spPr bwMode="auto">
          <a:xfrm>
            <a:off x="5137463" y="758953"/>
            <a:ext cx="6193767" cy="5330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02B0DBD-F9C1-44CD-8D6F-F288FD40B07B}"/>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sz="3600"/>
              <a:t>Toekomst</a:t>
            </a:r>
          </a:p>
        </p:txBody>
      </p:sp>
      <p:sp>
        <p:nvSpPr>
          <p:cNvPr id="3" name="Tijdelijke aanduiding voor inhoud 2">
            <a:extLst>
              <a:ext uri="{FF2B5EF4-FFF2-40B4-BE49-F238E27FC236}">
                <a16:creationId xmlns:a16="http://schemas.microsoft.com/office/drawing/2014/main" id="{DBC45AC3-75FA-4E60-B6FF-06CB0CA459D4}"/>
              </a:ext>
            </a:extLst>
          </p:cNvPr>
          <p:cNvSpPr>
            <a:spLocks noGrp="1"/>
          </p:cNvSpPr>
          <p:nvPr>
            <p:ph type="body" sz="half" idx="2"/>
          </p:nvPr>
        </p:nvSpPr>
        <p:spPr>
          <a:xfrm>
            <a:off x="289249" y="2510395"/>
            <a:ext cx="4016116" cy="3274586"/>
          </a:xfrm>
        </p:spPr>
        <p:txBody>
          <a:bodyPr vert="horz" lIns="91440" tIns="45720" rIns="91440" bIns="45720" rtlCol="0" anchor="t">
            <a:normAutofit/>
          </a:bodyPr>
          <a:lstStyle/>
          <a:p>
            <a:pPr indent="-182880">
              <a:lnSpc>
                <a:spcPct val="90000"/>
              </a:lnSpc>
              <a:buFont typeface="Wingdings 2" pitchFamily="18" charset="2"/>
              <a:buChar char=""/>
            </a:pPr>
            <a:r>
              <a:rPr lang="en-US"/>
              <a:t>Nieuwe techniek</a:t>
            </a:r>
          </a:p>
          <a:p>
            <a:pPr indent="-182880">
              <a:lnSpc>
                <a:spcPct val="90000"/>
              </a:lnSpc>
              <a:buFont typeface="Wingdings 2" pitchFamily="18" charset="2"/>
              <a:buChar char=""/>
            </a:pPr>
            <a:r>
              <a:rPr lang="en-US"/>
              <a:t>Uitbreiden</a:t>
            </a:r>
          </a:p>
          <a:p>
            <a:pPr indent="-182880">
              <a:lnSpc>
                <a:spcPct val="90000"/>
              </a:lnSpc>
              <a:buFont typeface="Wingdings 2" pitchFamily="18" charset="2"/>
              <a:buChar char=""/>
            </a:pPr>
            <a:r>
              <a:rPr lang="en-US"/>
              <a:t>AI verbeteren</a:t>
            </a:r>
          </a:p>
          <a:p>
            <a:pPr indent="-182880">
              <a:lnSpc>
                <a:spcPct val="90000"/>
              </a:lnSpc>
              <a:buFont typeface="Wingdings 2" pitchFamily="18" charset="2"/>
              <a:buChar char=""/>
            </a:pPr>
            <a:r>
              <a:rPr lang="en-US"/>
              <a:t>Meer onderzoek naar mechanismen</a:t>
            </a:r>
          </a:p>
        </p:txBody>
      </p:sp>
    </p:spTree>
    <p:extLst>
      <p:ext uri="{BB962C8B-B14F-4D97-AF65-F5344CB8AC3E}">
        <p14:creationId xmlns:p14="http://schemas.microsoft.com/office/powerpoint/2010/main" val="36943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8D8C5A-D6A8-4B82-A915-65B3BE9D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1A4306A5-A549-4C0D-A7D2-34D4D4A99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07D2FD6F-2673-45A6-A122-13D3E3D75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33E1637-F394-4B03-AFCB-EEB6754D5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5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Afbeeldingsresultaat voor vragen">
            <a:extLst>
              <a:ext uri="{FF2B5EF4-FFF2-40B4-BE49-F238E27FC236}">
                <a16:creationId xmlns:a16="http://schemas.microsoft.com/office/drawing/2014/main" id="{73BCDAC2-664C-4EFB-B6C9-2A38CF0BFB3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542" r="4373" b="3"/>
          <a:stretch/>
        </p:blipFill>
        <p:spPr bwMode="auto">
          <a:xfrm>
            <a:off x="6586977" y="759599"/>
            <a:ext cx="4908848" cy="533065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66BBF280-910D-41A6-AF1D-EF789EC07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533A2979-766F-456D-A67D-F0FE5C117AB5}"/>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Vragen</a:t>
            </a:r>
          </a:p>
        </p:txBody>
      </p:sp>
    </p:spTree>
    <p:extLst>
      <p:ext uri="{BB962C8B-B14F-4D97-AF65-F5344CB8AC3E}">
        <p14:creationId xmlns:p14="http://schemas.microsoft.com/office/powerpoint/2010/main" val="4098268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5139CD-FAC9-45FE-9516-A3C066C546CD}"/>
              </a:ext>
            </a:extLst>
          </p:cNvPr>
          <p:cNvSpPr>
            <a:spLocks noGrp="1"/>
          </p:cNvSpPr>
          <p:nvPr>
            <p:ph type="ctrTitle"/>
          </p:nvPr>
        </p:nvSpPr>
        <p:spPr/>
        <p:txBody>
          <a:bodyPr/>
          <a:lstStyle/>
          <a:p>
            <a:r>
              <a:rPr lang="nl-BE" dirty="0"/>
              <a:t>Bedankt!</a:t>
            </a:r>
          </a:p>
        </p:txBody>
      </p:sp>
      <p:sp>
        <p:nvSpPr>
          <p:cNvPr id="3" name="Ondertitel 2">
            <a:extLst>
              <a:ext uri="{FF2B5EF4-FFF2-40B4-BE49-F238E27FC236}">
                <a16:creationId xmlns:a16="http://schemas.microsoft.com/office/drawing/2014/main" id="{23EDDB32-1ADD-4428-89C9-084FB15DAF9D}"/>
              </a:ext>
            </a:extLst>
          </p:cNvPr>
          <p:cNvSpPr>
            <a:spLocks noGrp="1"/>
          </p:cNvSpPr>
          <p:nvPr>
            <p:ph type="subTitle" idx="1"/>
          </p:nvPr>
        </p:nvSpPr>
        <p:spPr/>
        <p:txBody>
          <a:bodyPr>
            <a:normAutofit lnSpcReduction="10000"/>
          </a:bodyPr>
          <a:lstStyle/>
          <a:p>
            <a:r>
              <a:rPr lang="nl-BE" sz="1400" dirty="0"/>
              <a:t>Natuurlijke Taal omzetten naar Programmeertaal door middel van Artificiële Intelligentie</a:t>
            </a:r>
          </a:p>
          <a:p>
            <a:r>
              <a:rPr lang="nl-BE" sz="1400" dirty="0"/>
              <a:t>Bachelorproef – Preben Leroy</a:t>
            </a:r>
          </a:p>
          <a:p>
            <a:r>
              <a:rPr lang="nl-BE" sz="1400" dirty="0"/>
              <a:t>Academiejaar 2017 – 2018</a:t>
            </a:r>
          </a:p>
        </p:txBody>
      </p:sp>
      <p:pic>
        <p:nvPicPr>
          <p:cNvPr id="4" name="Afbeelding 3">
            <a:extLst>
              <a:ext uri="{FF2B5EF4-FFF2-40B4-BE49-F238E27FC236}">
                <a16:creationId xmlns:a16="http://schemas.microsoft.com/office/drawing/2014/main" id="{83970347-00A4-40B7-B18E-E1F20053858A}"/>
              </a:ext>
            </a:extLst>
          </p:cNvPr>
          <p:cNvPicPr>
            <a:picLocks noChangeAspect="1"/>
          </p:cNvPicPr>
          <p:nvPr/>
        </p:nvPicPr>
        <p:blipFill>
          <a:blip r:embed="rId3"/>
          <a:stretch>
            <a:fillRect/>
          </a:stretch>
        </p:blipFill>
        <p:spPr>
          <a:xfrm>
            <a:off x="9529893" y="116731"/>
            <a:ext cx="2393657" cy="544557"/>
          </a:xfrm>
          <a:prstGeom prst="rect">
            <a:avLst/>
          </a:prstGeom>
        </p:spPr>
      </p:pic>
    </p:spTree>
    <p:extLst>
      <p:ext uri="{BB962C8B-B14F-4D97-AF65-F5344CB8AC3E}">
        <p14:creationId xmlns:p14="http://schemas.microsoft.com/office/powerpoint/2010/main" val="41779603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fbeeldingsresultaat voor gezichtsherkenning">
            <a:extLst>
              <a:ext uri="{FF2B5EF4-FFF2-40B4-BE49-F238E27FC236}">
                <a16:creationId xmlns:a16="http://schemas.microsoft.com/office/drawing/2014/main" id="{394D2F8F-C753-45F3-A9C6-415DA7FD0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988" b="-1"/>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A4DF7610-7C1C-4F90-A28F-0BB425D1A64F}"/>
              </a:ext>
            </a:extLst>
          </p:cNvPr>
          <p:cNvSpPr>
            <a:spLocks noGrp="1"/>
          </p:cNvSpPr>
          <p:nvPr>
            <p:ph type="title"/>
          </p:nvPr>
        </p:nvSpPr>
        <p:spPr>
          <a:xfrm>
            <a:off x="252919" y="1123837"/>
            <a:ext cx="2947482" cy="1283461"/>
          </a:xfrm>
        </p:spPr>
        <p:txBody>
          <a:bodyPr anchor="b">
            <a:normAutofit/>
          </a:bodyPr>
          <a:lstStyle/>
          <a:p>
            <a:r>
              <a:rPr lang="nl-BE" sz="2400"/>
              <a:t>Introductie</a:t>
            </a:r>
          </a:p>
        </p:txBody>
      </p:sp>
      <p:sp>
        <p:nvSpPr>
          <p:cNvPr id="3" name="Tijdelijke aanduiding voor inhoud 2">
            <a:extLst>
              <a:ext uri="{FF2B5EF4-FFF2-40B4-BE49-F238E27FC236}">
                <a16:creationId xmlns:a16="http://schemas.microsoft.com/office/drawing/2014/main" id="{54EEF67F-FCD1-4A78-B65C-B642B1E770EF}"/>
              </a:ext>
            </a:extLst>
          </p:cNvPr>
          <p:cNvSpPr>
            <a:spLocks noGrp="1"/>
          </p:cNvSpPr>
          <p:nvPr>
            <p:ph idx="1"/>
          </p:nvPr>
        </p:nvSpPr>
        <p:spPr>
          <a:xfrm>
            <a:off x="252920" y="2407298"/>
            <a:ext cx="2947482" cy="3498980"/>
          </a:xfrm>
        </p:spPr>
        <p:txBody>
          <a:bodyPr anchor="t">
            <a:normAutofit/>
          </a:bodyPr>
          <a:lstStyle/>
          <a:p>
            <a:r>
              <a:rPr lang="nl-BE" sz="1600">
                <a:solidFill>
                  <a:schemeClr val="bg1"/>
                </a:solidFill>
              </a:rPr>
              <a:t>Zelfrijdende auto’s, gezichtsherkenning, …</a:t>
            </a:r>
          </a:p>
          <a:p>
            <a:r>
              <a:rPr lang="nl-BE" sz="1600">
                <a:solidFill>
                  <a:schemeClr val="bg1"/>
                </a:solidFill>
              </a:rPr>
              <a:t>AI in de maatschappij</a:t>
            </a:r>
          </a:p>
          <a:p>
            <a:r>
              <a:rPr lang="nl-BE" sz="1600">
                <a:solidFill>
                  <a:schemeClr val="bg1"/>
                </a:solidFill>
              </a:rPr>
              <a:t>Onderzoek</a:t>
            </a:r>
          </a:p>
        </p:txBody>
      </p:sp>
    </p:spTree>
    <p:extLst>
      <p:ext uri="{BB962C8B-B14F-4D97-AF65-F5344CB8AC3E}">
        <p14:creationId xmlns:p14="http://schemas.microsoft.com/office/powerpoint/2010/main" val="27120426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F3ECD-2DF3-42CD-A6E6-174BAD1A94DA}"/>
              </a:ext>
            </a:extLst>
          </p:cNvPr>
          <p:cNvSpPr>
            <a:spLocks noGrp="1"/>
          </p:cNvSpPr>
          <p:nvPr>
            <p:ph type="title"/>
          </p:nvPr>
        </p:nvSpPr>
        <p:spPr/>
        <p:txBody>
          <a:bodyPr>
            <a:normAutofit/>
          </a:bodyPr>
          <a:lstStyle/>
          <a:p>
            <a:r>
              <a:rPr lang="nl-BE" sz="2800" dirty="0"/>
              <a:t>Probleemstelling</a:t>
            </a:r>
          </a:p>
        </p:txBody>
      </p:sp>
      <p:sp>
        <p:nvSpPr>
          <p:cNvPr id="3" name="Tijdelijke aanduiding voor inhoud 2">
            <a:extLst>
              <a:ext uri="{FF2B5EF4-FFF2-40B4-BE49-F238E27FC236}">
                <a16:creationId xmlns:a16="http://schemas.microsoft.com/office/drawing/2014/main" id="{DACEDC15-22A0-4E2C-87AA-DE78DF8AEFED}"/>
              </a:ext>
            </a:extLst>
          </p:cNvPr>
          <p:cNvSpPr>
            <a:spLocks noGrp="1"/>
          </p:cNvSpPr>
          <p:nvPr>
            <p:ph idx="1"/>
          </p:nvPr>
        </p:nvSpPr>
        <p:spPr/>
        <p:txBody>
          <a:bodyPr/>
          <a:lstStyle/>
          <a:p>
            <a:r>
              <a:rPr lang="nl-BE" dirty="0"/>
              <a:t>Gartner</a:t>
            </a:r>
          </a:p>
          <a:p>
            <a:pPr lvl="1"/>
            <a:r>
              <a:rPr lang="nl-BE" dirty="0"/>
              <a:t>Groei</a:t>
            </a:r>
          </a:p>
          <a:p>
            <a:pPr lvl="1"/>
            <a:r>
              <a:rPr lang="nl-BE" dirty="0"/>
              <a:t>2022</a:t>
            </a:r>
          </a:p>
          <a:p>
            <a:pPr lvl="1"/>
            <a:r>
              <a:rPr lang="nl-BE" dirty="0"/>
              <a:t>Strategieën aanpassen</a:t>
            </a:r>
          </a:p>
          <a:p>
            <a:pPr lvl="1"/>
            <a:r>
              <a:rPr lang="nl-BE" dirty="0"/>
              <a:t>Routines aanpassen</a:t>
            </a:r>
          </a:p>
          <a:p>
            <a:r>
              <a:rPr lang="nl-BE" dirty="0"/>
              <a:t>Softwareontwikkeling</a:t>
            </a:r>
          </a:p>
          <a:p>
            <a:r>
              <a:rPr lang="nl-BE" dirty="0"/>
              <a:t>Databank-transacties</a:t>
            </a:r>
          </a:p>
        </p:txBody>
      </p:sp>
      <p:sp>
        <p:nvSpPr>
          <p:cNvPr id="4" name="Tijdelijke aanduiding voor tekst 3">
            <a:extLst>
              <a:ext uri="{FF2B5EF4-FFF2-40B4-BE49-F238E27FC236}">
                <a16:creationId xmlns:a16="http://schemas.microsoft.com/office/drawing/2014/main" id="{76696134-8EFC-43A8-A59B-C18628FEBAC9}"/>
              </a:ext>
            </a:extLst>
          </p:cNvPr>
          <p:cNvSpPr>
            <a:spLocks noGrp="1"/>
          </p:cNvSpPr>
          <p:nvPr>
            <p:ph type="body" sz="half" idx="2"/>
          </p:nvPr>
        </p:nvSpPr>
        <p:spPr/>
        <p:txBody>
          <a:bodyPr/>
          <a:lstStyle/>
          <a:p>
            <a:r>
              <a:rPr lang="nl-BE" dirty="0"/>
              <a:t>Introductie</a:t>
            </a:r>
          </a:p>
        </p:txBody>
      </p:sp>
      <p:pic>
        <p:nvPicPr>
          <p:cNvPr id="6" name="Afbeelding 5" descr="Afbeelding met illustratie&#10;&#10;Beschrijving is gegenereerd met zeer hoge betrouwbaarheid">
            <a:extLst>
              <a:ext uri="{FF2B5EF4-FFF2-40B4-BE49-F238E27FC236}">
                <a16:creationId xmlns:a16="http://schemas.microsoft.com/office/drawing/2014/main" id="{BB6CE045-0A85-4213-827C-380FD44BB1FB}"/>
              </a:ext>
            </a:extLst>
          </p:cNvPr>
          <p:cNvPicPr>
            <a:picLocks noChangeAspect="1"/>
          </p:cNvPicPr>
          <p:nvPr/>
        </p:nvPicPr>
        <p:blipFill>
          <a:blip r:embed="rId3"/>
          <a:stretch>
            <a:fillRect/>
          </a:stretch>
        </p:blipFill>
        <p:spPr>
          <a:xfrm>
            <a:off x="7826928" y="2644252"/>
            <a:ext cx="3779459" cy="1569496"/>
          </a:xfrm>
          <a:prstGeom prst="rect">
            <a:avLst/>
          </a:prstGeom>
        </p:spPr>
      </p:pic>
    </p:spTree>
    <p:extLst>
      <p:ext uri="{BB962C8B-B14F-4D97-AF65-F5344CB8AC3E}">
        <p14:creationId xmlns:p14="http://schemas.microsoft.com/office/powerpoint/2010/main" val="5407896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F3ECD-2DF3-42CD-A6E6-174BAD1A94DA}"/>
              </a:ext>
            </a:extLst>
          </p:cNvPr>
          <p:cNvSpPr>
            <a:spLocks noGrp="1"/>
          </p:cNvSpPr>
          <p:nvPr>
            <p:ph type="title"/>
          </p:nvPr>
        </p:nvSpPr>
        <p:spPr/>
        <p:txBody>
          <a:bodyPr>
            <a:normAutofit/>
          </a:bodyPr>
          <a:lstStyle/>
          <a:p>
            <a:r>
              <a:rPr lang="nl-BE" sz="2800" dirty="0"/>
              <a:t>Doelstelling</a:t>
            </a:r>
          </a:p>
        </p:txBody>
      </p:sp>
      <p:sp>
        <p:nvSpPr>
          <p:cNvPr id="3" name="Tijdelijke aanduiding voor inhoud 2">
            <a:extLst>
              <a:ext uri="{FF2B5EF4-FFF2-40B4-BE49-F238E27FC236}">
                <a16:creationId xmlns:a16="http://schemas.microsoft.com/office/drawing/2014/main" id="{DACEDC15-22A0-4E2C-87AA-DE78DF8AEFED}"/>
              </a:ext>
            </a:extLst>
          </p:cNvPr>
          <p:cNvSpPr>
            <a:spLocks noGrp="1"/>
          </p:cNvSpPr>
          <p:nvPr>
            <p:ph idx="1"/>
          </p:nvPr>
        </p:nvSpPr>
        <p:spPr/>
        <p:txBody>
          <a:bodyPr/>
          <a:lstStyle/>
          <a:p>
            <a:r>
              <a:rPr lang="nl-BE" dirty="0"/>
              <a:t>Mogelijk?</a:t>
            </a:r>
          </a:p>
          <a:p>
            <a:r>
              <a:rPr lang="nl-BE" dirty="0"/>
              <a:t>Iedere programmeertaal?</a:t>
            </a:r>
          </a:p>
          <a:p>
            <a:endParaRPr lang="nl-BE" dirty="0"/>
          </a:p>
        </p:txBody>
      </p:sp>
      <p:sp>
        <p:nvSpPr>
          <p:cNvPr id="4" name="Tijdelijke aanduiding voor tekst 3">
            <a:extLst>
              <a:ext uri="{FF2B5EF4-FFF2-40B4-BE49-F238E27FC236}">
                <a16:creationId xmlns:a16="http://schemas.microsoft.com/office/drawing/2014/main" id="{76696134-8EFC-43A8-A59B-C18628FEBAC9}"/>
              </a:ext>
            </a:extLst>
          </p:cNvPr>
          <p:cNvSpPr>
            <a:spLocks noGrp="1"/>
          </p:cNvSpPr>
          <p:nvPr>
            <p:ph type="body" sz="half" idx="2"/>
          </p:nvPr>
        </p:nvSpPr>
        <p:spPr/>
        <p:txBody>
          <a:bodyPr/>
          <a:lstStyle/>
          <a:p>
            <a:r>
              <a:rPr lang="nl-BE" dirty="0"/>
              <a:t>Introductie</a:t>
            </a:r>
          </a:p>
        </p:txBody>
      </p:sp>
      <p:pic>
        <p:nvPicPr>
          <p:cNvPr id="5" name="Afbeelding 4">
            <a:extLst>
              <a:ext uri="{FF2B5EF4-FFF2-40B4-BE49-F238E27FC236}">
                <a16:creationId xmlns:a16="http://schemas.microsoft.com/office/drawing/2014/main" id="{BCB84535-D8E3-4E62-AB23-DC609E70C402}"/>
              </a:ext>
            </a:extLst>
          </p:cNvPr>
          <p:cNvPicPr>
            <a:picLocks noChangeAspect="1"/>
          </p:cNvPicPr>
          <p:nvPr/>
        </p:nvPicPr>
        <p:blipFill>
          <a:blip r:embed="rId3"/>
          <a:stretch>
            <a:fillRect/>
          </a:stretch>
        </p:blipFill>
        <p:spPr>
          <a:xfrm>
            <a:off x="7524925" y="2113241"/>
            <a:ext cx="3943612" cy="2631518"/>
          </a:xfrm>
          <a:prstGeom prst="rect">
            <a:avLst/>
          </a:prstGeom>
        </p:spPr>
      </p:pic>
    </p:spTree>
    <p:extLst>
      <p:ext uri="{BB962C8B-B14F-4D97-AF65-F5344CB8AC3E}">
        <p14:creationId xmlns:p14="http://schemas.microsoft.com/office/powerpoint/2010/main" val="771868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D3A18F-3514-4129-95E2-B646925B9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599"/>
            <a:ext cx="5608255" cy="533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Afbeelding 3">
            <a:extLst>
              <a:ext uri="{FF2B5EF4-FFF2-40B4-BE49-F238E27FC236}">
                <a16:creationId xmlns:a16="http://schemas.microsoft.com/office/drawing/2014/main" id="{2CD37794-6CC7-44FB-8353-426793266531}"/>
              </a:ext>
            </a:extLst>
          </p:cNvPr>
          <p:cNvPicPr>
            <a:picLocks noChangeAspect="1"/>
          </p:cNvPicPr>
          <p:nvPr/>
        </p:nvPicPr>
        <p:blipFill>
          <a:blip r:embed="rId3"/>
          <a:stretch>
            <a:fillRect/>
          </a:stretch>
        </p:blipFill>
        <p:spPr>
          <a:xfrm>
            <a:off x="6092890" y="2043312"/>
            <a:ext cx="5238340" cy="2763224"/>
          </a:xfrm>
          <a:prstGeom prst="rect">
            <a:avLst/>
          </a:prstGeom>
        </p:spPr>
      </p:pic>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a:xfrm>
            <a:off x="289248" y="1123837"/>
            <a:ext cx="4998963" cy="1255469"/>
          </a:xfrm>
        </p:spPr>
        <p:txBody>
          <a:bodyPr>
            <a:normAutofit/>
          </a:bodyPr>
          <a:lstStyle/>
          <a:p>
            <a:r>
              <a:rPr lang="nl-BE"/>
              <a:t>Literatuurstudie</a:t>
            </a:r>
          </a:p>
        </p:txBody>
      </p:sp>
      <p:sp>
        <p:nvSpPr>
          <p:cNvPr id="3" name="Tijdelijke aanduiding voor inhoud 2">
            <a:extLst>
              <a:ext uri="{FF2B5EF4-FFF2-40B4-BE49-F238E27FC236}">
                <a16:creationId xmlns:a16="http://schemas.microsoft.com/office/drawing/2014/main" id="{26AD4BB8-B198-410A-921E-4E047D50CA8A}"/>
              </a:ext>
            </a:extLst>
          </p:cNvPr>
          <p:cNvSpPr>
            <a:spLocks noGrp="1"/>
          </p:cNvSpPr>
          <p:nvPr>
            <p:ph idx="1"/>
          </p:nvPr>
        </p:nvSpPr>
        <p:spPr>
          <a:xfrm>
            <a:off x="289249" y="2510395"/>
            <a:ext cx="4998962" cy="3274586"/>
          </a:xfrm>
        </p:spPr>
        <p:txBody>
          <a:bodyPr anchor="t">
            <a:normAutofit/>
          </a:bodyPr>
          <a:lstStyle/>
          <a:p>
            <a:r>
              <a:rPr lang="nl-BE" sz="1700" dirty="0">
                <a:solidFill>
                  <a:srgbClr val="FFFFFF"/>
                </a:solidFill>
              </a:rPr>
              <a:t>Neurale netwerken</a:t>
            </a:r>
          </a:p>
          <a:p>
            <a:pPr lvl="1"/>
            <a:r>
              <a:rPr lang="nl-BE" sz="1700" dirty="0">
                <a:solidFill>
                  <a:srgbClr val="FFFFFF"/>
                </a:solidFill>
              </a:rPr>
              <a:t>Menselijk brein</a:t>
            </a:r>
          </a:p>
          <a:p>
            <a:pPr lvl="1"/>
            <a:r>
              <a:rPr lang="nl-BE" sz="1700" dirty="0">
                <a:solidFill>
                  <a:srgbClr val="FFFFFF"/>
                </a:solidFill>
              </a:rPr>
              <a:t>Meerdere lagen</a:t>
            </a:r>
          </a:p>
          <a:p>
            <a:pPr lvl="1"/>
            <a:r>
              <a:rPr lang="nl-BE" sz="1700" dirty="0">
                <a:solidFill>
                  <a:srgbClr val="FFFFFF"/>
                </a:solidFill>
              </a:rPr>
              <a:t>Training</a:t>
            </a:r>
          </a:p>
          <a:p>
            <a:r>
              <a:rPr lang="nl-BE" sz="1700" dirty="0">
                <a:solidFill>
                  <a:srgbClr val="FFFFFF"/>
                </a:solidFill>
              </a:rPr>
              <a:t>Training van Neuraal netwerk:</a:t>
            </a:r>
          </a:p>
          <a:p>
            <a:pPr lvl="1"/>
            <a:r>
              <a:rPr lang="nl-BE" sz="1700" dirty="0" err="1">
                <a:solidFill>
                  <a:srgbClr val="FFFFFF"/>
                </a:solidFill>
              </a:rPr>
              <a:t>Gradient</a:t>
            </a:r>
            <a:r>
              <a:rPr lang="nl-BE" sz="1700" dirty="0">
                <a:solidFill>
                  <a:srgbClr val="FFFFFF"/>
                </a:solidFill>
              </a:rPr>
              <a:t> </a:t>
            </a:r>
            <a:r>
              <a:rPr lang="nl-BE" sz="1700" dirty="0" err="1">
                <a:solidFill>
                  <a:srgbClr val="FFFFFF"/>
                </a:solidFill>
              </a:rPr>
              <a:t>Descent</a:t>
            </a:r>
            <a:endParaRPr lang="nl-BE" sz="1700" dirty="0">
              <a:solidFill>
                <a:srgbClr val="FFFFFF"/>
              </a:solidFill>
            </a:endParaRPr>
          </a:p>
          <a:p>
            <a:pPr lvl="1"/>
            <a:r>
              <a:rPr lang="nl-BE" sz="1700" dirty="0">
                <a:solidFill>
                  <a:srgbClr val="FFFFFF"/>
                </a:solidFill>
              </a:rPr>
              <a:t>Methode van Newton</a:t>
            </a:r>
          </a:p>
          <a:p>
            <a:pPr lvl="1"/>
            <a:r>
              <a:rPr lang="nl-BE" sz="1700" dirty="0" err="1">
                <a:solidFill>
                  <a:srgbClr val="FFFFFF"/>
                </a:solidFill>
              </a:rPr>
              <a:t>Conjugate</a:t>
            </a:r>
            <a:r>
              <a:rPr lang="nl-BE" sz="1700" dirty="0">
                <a:solidFill>
                  <a:srgbClr val="FFFFFF"/>
                </a:solidFill>
              </a:rPr>
              <a:t> </a:t>
            </a:r>
            <a:r>
              <a:rPr lang="nl-BE" sz="1700" dirty="0" err="1">
                <a:solidFill>
                  <a:srgbClr val="FFFFFF"/>
                </a:solidFill>
              </a:rPr>
              <a:t>Gradient</a:t>
            </a:r>
            <a:endParaRPr lang="nl-BE" sz="1700" dirty="0">
              <a:solidFill>
                <a:srgbClr val="FFFFFF"/>
              </a:solidFill>
            </a:endParaRPr>
          </a:p>
          <a:p>
            <a:pPr lvl="1"/>
            <a:r>
              <a:rPr lang="nl-BE" sz="1700" dirty="0">
                <a:solidFill>
                  <a:srgbClr val="FFFFFF"/>
                </a:solidFill>
              </a:rPr>
              <a:t>Quasi-Newton Methode</a:t>
            </a:r>
          </a:p>
          <a:p>
            <a:pPr lvl="1"/>
            <a:r>
              <a:rPr lang="nl-BE" sz="1700" dirty="0">
                <a:solidFill>
                  <a:srgbClr val="FFFFFF"/>
                </a:solidFill>
              </a:rPr>
              <a:t>Het algoritme van </a:t>
            </a:r>
            <a:r>
              <a:rPr lang="nl-BE" sz="1700" dirty="0" err="1">
                <a:solidFill>
                  <a:srgbClr val="FFFFFF"/>
                </a:solidFill>
              </a:rPr>
              <a:t>Levenberg-Marquardt</a:t>
            </a:r>
            <a:endParaRPr lang="nl-BE" sz="1700" dirty="0">
              <a:solidFill>
                <a:srgbClr val="FFFFFF"/>
              </a:solidFill>
            </a:endParaRPr>
          </a:p>
        </p:txBody>
      </p:sp>
    </p:spTree>
    <p:extLst>
      <p:ext uri="{BB962C8B-B14F-4D97-AF65-F5344CB8AC3E}">
        <p14:creationId xmlns:p14="http://schemas.microsoft.com/office/powerpoint/2010/main" val="26622200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Programmageneratie</a:t>
            </a:r>
          </a:p>
        </p:txBody>
      </p:sp>
      <p:sp>
        <p:nvSpPr>
          <p:cNvPr id="4" name="Tijdelijke aanduiding voor tekst 3">
            <a:extLst>
              <a:ext uri="{FF2B5EF4-FFF2-40B4-BE49-F238E27FC236}">
                <a16:creationId xmlns:a16="http://schemas.microsoft.com/office/drawing/2014/main" id="{8A5BB1C4-1E33-408A-B560-2917441E70EF}"/>
              </a:ext>
            </a:extLst>
          </p:cNvPr>
          <p:cNvSpPr>
            <a:spLocks noGrp="1"/>
          </p:cNvSpPr>
          <p:nvPr>
            <p:ph type="body" sz="half" idx="2"/>
          </p:nvPr>
        </p:nvSpPr>
        <p:spPr/>
        <p:txBody>
          <a:bodyPr/>
          <a:lstStyle/>
          <a:p>
            <a:r>
              <a:rPr lang="nl-BE" dirty="0"/>
              <a:t>Literatuurstudie</a:t>
            </a:r>
          </a:p>
        </p:txBody>
      </p:sp>
      <p:sp>
        <p:nvSpPr>
          <p:cNvPr id="7" name="Tijdelijke aanduiding voor inhoud 6">
            <a:extLst>
              <a:ext uri="{FF2B5EF4-FFF2-40B4-BE49-F238E27FC236}">
                <a16:creationId xmlns:a16="http://schemas.microsoft.com/office/drawing/2014/main" id="{80820B22-92E3-451B-8E00-628F19840642}"/>
              </a:ext>
            </a:extLst>
          </p:cNvPr>
          <p:cNvSpPr>
            <a:spLocks noGrp="1"/>
          </p:cNvSpPr>
          <p:nvPr>
            <p:ph idx="1"/>
          </p:nvPr>
        </p:nvSpPr>
        <p:spPr/>
        <p:txBody>
          <a:bodyPr/>
          <a:lstStyle/>
          <a:p>
            <a:r>
              <a:rPr lang="nl-BE" dirty="0"/>
              <a:t>Microsoft </a:t>
            </a:r>
            <a:r>
              <a:rPr lang="nl-BE" dirty="0" err="1"/>
              <a:t>DeepCoder</a:t>
            </a:r>
            <a:endParaRPr lang="nl-BE" dirty="0"/>
          </a:p>
          <a:p>
            <a:pPr lvl="1"/>
            <a:r>
              <a:rPr lang="nl-BE" dirty="0"/>
              <a:t>i.s.m. Universiteit Cambridge</a:t>
            </a:r>
          </a:p>
          <a:p>
            <a:pPr lvl="1"/>
            <a:r>
              <a:rPr lang="nl-BE" dirty="0"/>
              <a:t>Program </a:t>
            </a:r>
            <a:r>
              <a:rPr lang="nl-BE" dirty="0" err="1"/>
              <a:t>synthesis</a:t>
            </a:r>
            <a:endParaRPr lang="nl-BE" dirty="0"/>
          </a:p>
          <a:p>
            <a:pPr lvl="2"/>
            <a:r>
              <a:rPr lang="nl-BE" dirty="0"/>
              <a:t>Code “stelen”</a:t>
            </a:r>
          </a:p>
          <a:p>
            <a:pPr lvl="1"/>
            <a:r>
              <a:rPr lang="nl-BE" dirty="0"/>
              <a:t>Programmeurs moeilijk werk</a:t>
            </a:r>
          </a:p>
        </p:txBody>
      </p:sp>
      <p:pic>
        <p:nvPicPr>
          <p:cNvPr id="1026" name="Picture 2" descr="https://cdn-images-1.medium.com/max/1600/1*ZVq9q5NtKqo8NnfyfyGQ7Q.png">
            <a:extLst>
              <a:ext uri="{FF2B5EF4-FFF2-40B4-BE49-F238E27FC236}">
                <a16:creationId xmlns:a16="http://schemas.microsoft.com/office/drawing/2014/main" id="{6FF23951-99D9-4522-904F-372497881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557" y="2632150"/>
            <a:ext cx="4053320" cy="177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481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Programmageneratie</a:t>
            </a:r>
          </a:p>
        </p:txBody>
      </p:sp>
      <p:sp>
        <p:nvSpPr>
          <p:cNvPr id="4" name="Tijdelijke aanduiding voor tekst 3">
            <a:extLst>
              <a:ext uri="{FF2B5EF4-FFF2-40B4-BE49-F238E27FC236}">
                <a16:creationId xmlns:a16="http://schemas.microsoft.com/office/drawing/2014/main" id="{8A5BB1C4-1E33-408A-B560-2917441E70EF}"/>
              </a:ext>
            </a:extLst>
          </p:cNvPr>
          <p:cNvSpPr>
            <a:spLocks noGrp="1"/>
          </p:cNvSpPr>
          <p:nvPr>
            <p:ph type="body" sz="half" idx="2"/>
          </p:nvPr>
        </p:nvSpPr>
        <p:spPr/>
        <p:txBody>
          <a:bodyPr/>
          <a:lstStyle/>
          <a:p>
            <a:r>
              <a:rPr lang="nl-BE" dirty="0"/>
              <a:t>Literatuurstudie</a:t>
            </a:r>
          </a:p>
        </p:txBody>
      </p:sp>
      <p:sp>
        <p:nvSpPr>
          <p:cNvPr id="7" name="Tijdelijke aanduiding voor inhoud 6">
            <a:extLst>
              <a:ext uri="{FF2B5EF4-FFF2-40B4-BE49-F238E27FC236}">
                <a16:creationId xmlns:a16="http://schemas.microsoft.com/office/drawing/2014/main" id="{80820B22-92E3-451B-8E00-628F19840642}"/>
              </a:ext>
            </a:extLst>
          </p:cNvPr>
          <p:cNvSpPr>
            <a:spLocks noGrp="1"/>
          </p:cNvSpPr>
          <p:nvPr>
            <p:ph idx="1"/>
          </p:nvPr>
        </p:nvSpPr>
        <p:spPr/>
        <p:txBody>
          <a:bodyPr/>
          <a:lstStyle/>
          <a:p>
            <a:r>
              <a:rPr lang="nl-BE" dirty="0" err="1"/>
              <a:t>Primary</a:t>
            </a:r>
            <a:r>
              <a:rPr lang="nl-BE" dirty="0"/>
              <a:t> </a:t>
            </a:r>
            <a:r>
              <a:rPr lang="nl-BE" dirty="0" err="1"/>
              <a:t>Objects</a:t>
            </a:r>
            <a:r>
              <a:rPr lang="nl-BE" dirty="0"/>
              <a:t> – AI </a:t>
            </a:r>
            <a:r>
              <a:rPr lang="nl-BE" dirty="0" err="1"/>
              <a:t>Programmer</a:t>
            </a:r>
            <a:endParaRPr lang="nl-BE" dirty="0"/>
          </a:p>
          <a:p>
            <a:pPr lvl="1"/>
            <a:r>
              <a:rPr lang="nl-BE" dirty="0"/>
              <a:t>Volledige generatie</a:t>
            </a:r>
          </a:p>
          <a:p>
            <a:pPr lvl="1"/>
            <a:r>
              <a:rPr lang="nl-BE" dirty="0"/>
              <a:t>Zelflerend mechanisme</a:t>
            </a:r>
          </a:p>
          <a:p>
            <a:pPr lvl="1"/>
            <a:r>
              <a:rPr lang="nl-BE" dirty="0" err="1"/>
              <a:t>Typeloze</a:t>
            </a:r>
            <a:r>
              <a:rPr lang="nl-BE" dirty="0"/>
              <a:t> programmeertaal (</a:t>
            </a:r>
            <a:r>
              <a:rPr lang="nl-BE" dirty="0" err="1"/>
              <a:t>Brainf-ck</a:t>
            </a:r>
            <a:r>
              <a:rPr lang="nl-BE" dirty="0"/>
              <a:t>)</a:t>
            </a:r>
          </a:p>
          <a:p>
            <a:pPr lvl="2"/>
            <a:r>
              <a:rPr lang="nl-BE" dirty="0"/>
              <a:t>Turing Compleet</a:t>
            </a:r>
          </a:p>
          <a:p>
            <a:pPr lvl="2"/>
            <a:r>
              <a:rPr lang="nl-BE" dirty="0"/>
              <a:t>GA-Engine en Uniforme Gene </a:t>
            </a:r>
            <a:r>
              <a:rPr lang="nl-BE" dirty="0" err="1"/>
              <a:t>Distributions</a:t>
            </a:r>
            <a:endParaRPr lang="nl-BE" dirty="0"/>
          </a:p>
          <a:p>
            <a:pPr lvl="2"/>
            <a:r>
              <a:rPr lang="nl-BE" dirty="0"/>
              <a:t>Vereenvoudigde set instructies</a:t>
            </a:r>
          </a:p>
          <a:p>
            <a:pPr lvl="1"/>
            <a:r>
              <a:rPr lang="nl-BE" dirty="0"/>
              <a:t>Genetisch algoritme</a:t>
            </a:r>
          </a:p>
          <a:p>
            <a:pPr marL="1303020" lvl="2" indent="-342900">
              <a:buAutoNum type="arabicPeriod"/>
            </a:pPr>
            <a:r>
              <a:rPr lang="nl-BE" dirty="0"/>
              <a:t>Genoomcreatie</a:t>
            </a:r>
          </a:p>
          <a:p>
            <a:pPr marL="1303020" lvl="2" indent="-342900">
              <a:buAutoNum type="arabicPeriod"/>
            </a:pPr>
            <a:r>
              <a:rPr lang="nl-BE" dirty="0"/>
              <a:t>Omzetting</a:t>
            </a:r>
          </a:p>
          <a:p>
            <a:pPr marL="1303020" lvl="2" indent="-342900">
              <a:buAutoNum type="arabicPeriod"/>
            </a:pPr>
            <a:r>
              <a:rPr lang="nl-BE" dirty="0"/>
              <a:t>Fitnessscore &amp; -test</a:t>
            </a:r>
          </a:p>
          <a:p>
            <a:pPr marL="1303020" lvl="2" indent="-342900">
              <a:buAutoNum type="arabicPeriod"/>
            </a:pPr>
            <a:r>
              <a:rPr lang="nl-BE" dirty="0"/>
              <a:t>Uitvoering </a:t>
            </a:r>
          </a:p>
          <a:p>
            <a:pPr lvl="3"/>
            <a:endParaRPr lang="nl-BE" dirty="0"/>
          </a:p>
        </p:txBody>
      </p:sp>
      <p:pic>
        <p:nvPicPr>
          <p:cNvPr id="5" name="Afbeelding 4">
            <a:extLst>
              <a:ext uri="{FF2B5EF4-FFF2-40B4-BE49-F238E27FC236}">
                <a16:creationId xmlns:a16="http://schemas.microsoft.com/office/drawing/2014/main" id="{62BB1E14-BEE9-4879-9279-F4C6345FE8DB}"/>
              </a:ext>
            </a:extLst>
          </p:cNvPr>
          <p:cNvPicPr>
            <a:picLocks noChangeAspect="1"/>
          </p:cNvPicPr>
          <p:nvPr/>
        </p:nvPicPr>
        <p:blipFill>
          <a:blip r:embed="rId3"/>
          <a:stretch>
            <a:fillRect/>
          </a:stretch>
        </p:blipFill>
        <p:spPr>
          <a:xfrm>
            <a:off x="7562019" y="3601616"/>
            <a:ext cx="4140688" cy="2494474"/>
          </a:xfrm>
          <a:prstGeom prst="rect">
            <a:avLst/>
          </a:prstGeom>
        </p:spPr>
      </p:pic>
    </p:spTree>
    <p:extLst>
      <p:ext uri="{BB962C8B-B14F-4D97-AF65-F5344CB8AC3E}">
        <p14:creationId xmlns:p14="http://schemas.microsoft.com/office/powerpoint/2010/main" val="738874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26C5-1FB0-4B65-9D05-3C43BF5ED503}"/>
              </a:ext>
            </a:extLst>
          </p:cNvPr>
          <p:cNvSpPr>
            <a:spLocks noGrp="1"/>
          </p:cNvSpPr>
          <p:nvPr>
            <p:ph type="title"/>
          </p:nvPr>
        </p:nvSpPr>
        <p:spPr/>
        <p:txBody>
          <a:bodyPr>
            <a:normAutofit/>
          </a:bodyPr>
          <a:lstStyle/>
          <a:p>
            <a:r>
              <a:rPr lang="nl-BE" sz="2400" dirty="0"/>
              <a:t>Machine Learning</a:t>
            </a:r>
          </a:p>
        </p:txBody>
      </p:sp>
      <p:sp>
        <p:nvSpPr>
          <p:cNvPr id="4" name="Tijdelijke aanduiding voor tekst 3">
            <a:extLst>
              <a:ext uri="{FF2B5EF4-FFF2-40B4-BE49-F238E27FC236}">
                <a16:creationId xmlns:a16="http://schemas.microsoft.com/office/drawing/2014/main" id="{B87B164F-44F8-47A0-B6B9-457B4CCA9294}"/>
              </a:ext>
            </a:extLst>
          </p:cNvPr>
          <p:cNvSpPr>
            <a:spLocks noGrp="1"/>
          </p:cNvSpPr>
          <p:nvPr>
            <p:ph type="body" sz="half" idx="2"/>
          </p:nvPr>
        </p:nvSpPr>
        <p:spPr/>
        <p:txBody>
          <a:bodyPr/>
          <a:lstStyle/>
          <a:p>
            <a:r>
              <a:rPr lang="nl-BE" dirty="0"/>
              <a:t>Literatuurstudie</a:t>
            </a:r>
          </a:p>
        </p:txBody>
      </p:sp>
      <p:sp>
        <p:nvSpPr>
          <p:cNvPr id="8" name="Tijdelijke aanduiding voor inhoud 7">
            <a:extLst>
              <a:ext uri="{FF2B5EF4-FFF2-40B4-BE49-F238E27FC236}">
                <a16:creationId xmlns:a16="http://schemas.microsoft.com/office/drawing/2014/main" id="{858C496F-9F0B-4F82-B786-B190E8779A70}"/>
              </a:ext>
            </a:extLst>
          </p:cNvPr>
          <p:cNvSpPr>
            <a:spLocks noGrp="1"/>
          </p:cNvSpPr>
          <p:nvPr>
            <p:ph idx="1"/>
          </p:nvPr>
        </p:nvSpPr>
        <p:spPr/>
        <p:txBody>
          <a:bodyPr/>
          <a:lstStyle/>
          <a:p>
            <a:r>
              <a:rPr lang="nl-BE" dirty="0"/>
              <a:t>Google </a:t>
            </a:r>
            <a:r>
              <a:rPr lang="nl-BE" dirty="0" err="1"/>
              <a:t>AutoML</a:t>
            </a:r>
            <a:endParaRPr lang="nl-BE" dirty="0"/>
          </a:p>
          <a:p>
            <a:pPr lvl="1"/>
            <a:r>
              <a:rPr lang="nl-BE" dirty="0"/>
              <a:t>Zichzelf verbeteren</a:t>
            </a:r>
          </a:p>
          <a:p>
            <a:pPr lvl="1"/>
            <a:r>
              <a:rPr lang="nl-BE" dirty="0"/>
              <a:t>Gebrek aan AI talent</a:t>
            </a:r>
          </a:p>
          <a:p>
            <a:pPr lvl="1"/>
            <a:r>
              <a:rPr lang="nl-BE" dirty="0"/>
              <a:t>Google Cloud</a:t>
            </a:r>
          </a:p>
          <a:p>
            <a:pPr lvl="1"/>
            <a:r>
              <a:rPr lang="nl-BE" dirty="0"/>
              <a:t>Gloednieuw</a:t>
            </a:r>
          </a:p>
          <a:p>
            <a:pPr lvl="1"/>
            <a:endParaRPr lang="nl-BE" dirty="0"/>
          </a:p>
        </p:txBody>
      </p:sp>
      <p:pic>
        <p:nvPicPr>
          <p:cNvPr id="3" name="Afbeelding 2">
            <a:extLst>
              <a:ext uri="{FF2B5EF4-FFF2-40B4-BE49-F238E27FC236}">
                <a16:creationId xmlns:a16="http://schemas.microsoft.com/office/drawing/2014/main" id="{CB1EBC81-C46F-4728-B72F-3E178823247D}"/>
              </a:ext>
            </a:extLst>
          </p:cNvPr>
          <p:cNvPicPr>
            <a:picLocks noChangeAspect="1"/>
          </p:cNvPicPr>
          <p:nvPr/>
        </p:nvPicPr>
        <p:blipFill>
          <a:blip r:embed="rId3"/>
          <a:stretch>
            <a:fillRect/>
          </a:stretch>
        </p:blipFill>
        <p:spPr>
          <a:xfrm>
            <a:off x="7315200" y="2017836"/>
            <a:ext cx="4432139" cy="2822328"/>
          </a:xfrm>
          <a:prstGeom prst="rect">
            <a:avLst/>
          </a:prstGeom>
        </p:spPr>
      </p:pic>
    </p:spTree>
    <p:extLst>
      <p:ext uri="{BB962C8B-B14F-4D97-AF65-F5344CB8AC3E}">
        <p14:creationId xmlns:p14="http://schemas.microsoft.com/office/powerpoint/2010/main" val="299995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1725</TotalTime>
  <Words>4814</Words>
  <Application>Microsoft Office PowerPoint</Application>
  <PresentationFormat>Breedbeeld</PresentationFormat>
  <Paragraphs>316</Paragraphs>
  <Slides>24</Slides>
  <Notes>24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24</vt:i4>
      </vt:variant>
    </vt:vector>
  </HeadingPairs>
  <TitlesOfParts>
    <vt:vector size="29" baseType="lpstr">
      <vt:lpstr>Arial</vt:lpstr>
      <vt:lpstr>Calibri</vt:lpstr>
      <vt:lpstr>Corbel</vt:lpstr>
      <vt:lpstr>Wingdings 2</vt:lpstr>
      <vt:lpstr>Frame</vt:lpstr>
      <vt:lpstr>Natuurlijke Taal omzetten naar Programmeertaal door middel van  Artificiële Intelligentie</vt:lpstr>
      <vt:lpstr>Inhoud</vt:lpstr>
      <vt:lpstr>Introductie</vt:lpstr>
      <vt:lpstr>Probleemstelling</vt:lpstr>
      <vt:lpstr>Doelstelling</vt:lpstr>
      <vt:lpstr>Literatuurstudie</vt:lpstr>
      <vt:lpstr>Programmageneratie</vt:lpstr>
      <vt:lpstr>Programmageneratie</vt:lpstr>
      <vt:lpstr>Machine Learning</vt:lpstr>
      <vt:lpstr>SQL-generatie</vt:lpstr>
      <vt:lpstr>SQL-generatie</vt:lpstr>
      <vt:lpstr>SQL-generatie</vt:lpstr>
      <vt:lpstr>Experiment</vt:lpstr>
      <vt:lpstr>Methodologie</vt:lpstr>
      <vt:lpstr>WikiSQL</vt:lpstr>
      <vt:lpstr>WikiSQL</vt:lpstr>
      <vt:lpstr>SQLNet</vt:lpstr>
      <vt:lpstr>Seq2SQL</vt:lpstr>
      <vt:lpstr>Algemeen</vt:lpstr>
      <vt:lpstr>Conclusie</vt:lpstr>
      <vt:lpstr>Conclusie</vt:lpstr>
      <vt:lpstr>Toekomst</vt:lpstr>
      <vt:lpstr>Vragen</vt:lpstr>
      <vt:lpstr>Bedankt!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Natuurlijke Taal omzetten naar Programmeertaal door middel van  Artificiële Intelligentie</dc:title>
  <dc:creator>Preben Leroy</dc:creator>
  <cp:lastModifiedBy>Preben Leroy</cp:lastModifiedBy>
  <cp:revision>98</cp:revision>
  <dcterms:created xsi:type="dcterms:W3CDTF">2018-06-06T16:43:51Z</dcterms:created>
  <dcterms:modified xsi:type="dcterms:W3CDTF">2018-06-12T13:53:45Z</dcterms:modified>
</cp:coreProperties>
</file>