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77" r:id="rId9"/>
    <p:sldId id="262" r:id="rId10"/>
    <p:sldId id="275" r:id="rId11"/>
    <p:sldId id="276" r:id="rId12"/>
    <p:sldId id="278" r:id="rId13"/>
    <p:sldId id="263" r:id="rId14"/>
    <p:sldId id="264" r:id="rId15"/>
    <p:sldId id="266" r:id="rId16"/>
    <p:sldId id="279" r:id="rId17"/>
    <p:sldId id="267" r:id="rId18"/>
    <p:sldId id="268" r:id="rId19"/>
    <p:sldId id="280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600FF-0209-4C7D-8AF1-C65DD992F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8074152" cy="3255264"/>
          </a:xfrm>
        </p:spPr>
        <p:txBody>
          <a:bodyPr>
            <a:normAutofit/>
          </a:bodyPr>
          <a:lstStyle/>
          <a:p>
            <a:r>
              <a:rPr lang="nl-BE" sz="4400" dirty="0"/>
              <a:t>Natuurlijke Taal omzetten naar Programmeertaal door middel van </a:t>
            </a:r>
            <a:br>
              <a:rPr lang="nl-BE" sz="4400" dirty="0"/>
            </a:br>
            <a:r>
              <a:rPr lang="nl-BE" sz="4400" dirty="0"/>
              <a:t>Artificiële Intelligentie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F0C18B-8583-4424-948F-7A1BF3BF8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Bachelorproef – Preben Leroy</a:t>
            </a:r>
          </a:p>
          <a:p>
            <a:r>
              <a:rPr lang="nl-BE" dirty="0"/>
              <a:t>Hogeschool Gent – Toegepaste Informatica</a:t>
            </a:r>
          </a:p>
          <a:p>
            <a:r>
              <a:rPr lang="nl-BE" dirty="0"/>
              <a:t>Academiejaar 2017-2018</a:t>
            </a:r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B45C4E2C-C6C2-400F-8289-3D5E40D8ABD6}"/>
              </a:ext>
            </a:extLst>
          </p:cNvPr>
          <p:cNvSpPr txBox="1">
            <a:spLocks/>
          </p:cNvSpPr>
          <p:nvPr/>
        </p:nvSpPr>
        <p:spPr>
          <a:xfrm>
            <a:off x="9286612" y="5431835"/>
            <a:ext cx="2905387" cy="657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>
                <a:solidFill>
                  <a:schemeClr val="tx1"/>
                </a:solidFill>
              </a:rPr>
              <a:t>Promotor: Steven Van Impe</a:t>
            </a:r>
          </a:p>
          <a:p>
            <a:pPr algn="ctr"/>
            <a:r>
              <a:rPr lang="nl-BE" dirty="0" err="1">
                <a:solidFill>
                  <a:schemeClr val="tx1"/>
                </a:solidFill>
              </a:rPr>
              <a:t>Co-promotor</a:t>
            </a:r>
            <a:r>
              <a:rPr lang="nl-BE" dirty="0">
                <a:solidFill>
                  <a:schemeClr val="tx1"/>
                </a:solidFill>
              </a:rPr>
              <a:t>: Karel Serruys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61607C5-5FC3-4CC0-8813-0024E236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93" y="116731"/>
            <a:ext cx="2393657" cy="5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2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SQL-generatie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2CA96ED-82F5-475F-AE79-4124F7E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Vierde generatie programmeertalen</a:t>
            </a:r>
          </a:p>
          <a:p>
            <a:pPr lvl="1"/>
            <a:r>
              <a:rPr lang="nl-BE" dirty="0"/>
              <a:t>Programmeertaal ~ Natuurlijke taal</a:t>
            </a:r>
          </a:p>
          <a:p>
            <a:pPr lvl="1"/>
            <a:r>
              <a:rPr lang="nl-BE" dirty="0"/>
              <a:t>Grote hoeveelheden data</a:t>
            </a:r>
          </a:p>
          <a:p>
            <a:pPr lvl="2"/>
            <a:r>
              <a:rPr lang="nl-BE" dirty="0"/>
              <a:t>Domeinen:</a:t>
            </a:r>
          </a:p>
          <a:p>
            <a:pPr lvl="3"/>
            <a:r>
              <a:rPr lang="nl-BE" dirty="0"/>
              <a:t>DB-query’s</a:t>
            </a:r>
          </a:p>
          <a:p>
            <a:pPr lvl="3"/>
            <a:r>
              <a:rPr lang="nl-BE" dirty="0"/>
              <a:t>Rapporteringen</a:t>
            </a:r>
          </a:p>
          <a:p>
            <a:pPr lvl="3"/>
            <a:r>
              <a:rPr lang="nl-BE" dirty="0"/>
              <a:t>Gegevensmanipulaties</a:t>
            </a:r>
          </a:p>
          <a:p>
            <a:pPr lvl="3"/>
            <a:r>
              <a:rPr lang="nl-BE" dirty="0"/>
              <a:t>…</a:t>
            </a:r>
          </a:p>
          <a:p>
            <a:pPr lvl="1"/>
            <a:r>
              <a:rPr lang="nl-BE" dirty="0"/>
              <a:t>SQL, R, ABAP, …</a:t>
            </a:r>
          </a:p>
        </p:txBody>
      </p:sp>
      <p:pic>
        <p:nvPicPr>
          <p:cNvPr id="1026" name="Picture 2" descr="Afbeeldingsresultaat voor sql">
            <a:extLst>
              <a:ext uri="{FF2B5EF4-FFF2-40B4-BE49-F238E27FC236}">
                <a16:creationId xmlns:a16="http://schemas.microsoft.com/office/drawing/2014/main" id="{3601F34B-847A-4544-BC56-B2F2A9DE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70" y="334906"/>
            <a:ext cx="1958042" cy="209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BAP">
            <a:extLst>
              <a:ext uri="{FF2B5EF4-FFF2-40B4-BE49-F238E27FC236}">
                <a16:creationId xmlns:a16="http://schemas.microsoft.com/office/drawing/2014/main" id="{F9F1E694-7BF1-4EC3-AD6A-A1A5F48A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71" y="4976731"/>
            <a:ext cx="2793281" cy="15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R">
            <a:extLst>
              <a:ext uri="{FF2B5EF4-FFF2-40B4-BE49-F238E27FC236}">
                <a16:creationId xmlns:a16="http://schemas.microsoft.com/office/drawing/2014/main" id="{C656629E-C311-4E26-9D40-143222E2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12" y="2966582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3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SQL-generatie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2CA96ED-82F5-475F-AE79-4124F7E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SalesForce</a:t>
            </a:r>
            <a:r>
              <a:rPr lang="nl-BE" dirty="0"/>
              <a:t> – Seq2SQL</a:t>
            </a:r>
          </a:p>
          <a:p>
            <a:pPr lvl="1"/>
            <a:r>
              <a:rPr lang="nl-BE" dirty="0"/>
              <a:t>AI &amp; </a:t>
            </a:r>
            <a:r>
              <a:rPr lang="nl-BE" dirty="0" err="1"/>
              <a:t>Reïnforcement</a:t>
            </a:r>
            <a:r>
              <a:rPr lang="nl-BE" dirty="0"/>
              <a:t> Learning</a:t>
            </a:r>
          </a:p>
          <a:p>
            <a:pPr lvl="1"/>
            <a:r>
              <a:rPr lang="nl-BE" dirty="0"/>
              <a:t>SQL Query’s</a:t>
            </a:r>
          </a:p>
          <a:p>
            <a:pPr lvl="1"/>
            <a:r>
              <a:rPr lang="nl-BE" dirty="0"/>
              <a:t>Seq2Seq-model</a:t>
            </a:r>
          </a:p>
          <a:p>
            <a:pPr lvl="1"/>
            <a:r>
              <a:rPr lang="nl-BE" dirty="0"/>
              <a:t>Query: 3 onderdelen</a:t>
            </a:r>
          </a:p>
          <a:p>
            <a:pPr lvl="2"/>
            <a:r>
              <a:rPr lang="nl-BE" dirty="0"/>
              <a:t>Aggregatie</a:t>
            </a:r>
          </a:p>
          <a:p>
            <a:pPr lvl="2"/>
            <a:r>
              <a:rPr lang="nl-BE" dirty="0"/>
              <a:t>Kolom</a:t>
            </a:r>
          </a:p>
          <a:p>
            <a:pPr lvl="2"/>
            <a:r>
              <a:rPr lang="nl-BE" dirty="0" err="1"/>
              <a:t>Where</a:t>
            </a:r>
            <a:r>
              <a:rPr lang="nl-BE" dirty="0"/>
              <a:t>-clause</a:t>
            </a:r>
          </a:p>
          <a:p>
            <a:pPr lvl="1"/>
            <a:r>
              <a:rPr lang="nl-BE" dirty="0"/>
              <a:t>WikiSQL</a:t>
            </a:r>
          </a:p>
          <a:p>
            <a:r>
              <a:rPr lang="nl-BE" dirty="0"/>
              <a:t>SQLNet</a:t>
            </a:r>
          </a:p>
          <a:p>
            <a:pPr lvl="1"/>
            <a:r>
              <a:rPr lang="nl-BE" dirty="0"/>
              <a:t>Geen </a:t>
            </a:r>
            <a:r>
              <a:rPr lang="nl-BE" dirty="0" err="1"/>
              <a:t>Reïnforcement</a:t>
            </a:r>
            <a:r>
              <a:rPr lang="nl-BE" dirty="0"/>
              <a:t> Learning</a:t>
            </a:r>
          </a:p>
          <a:p>
            <a:pPr lvl="1"/>
            <a:r>
              <a:rPr lang="nl-BE" dirty="0"/>
              <a:t>Schetsen</a:t>
            </a:r>
          </a:p>
          <a:p>
            <a:pPr lvl="2"/>
            <a:r>
              <a:rPr lang="nl-BE" dirty="0"/>
              <a:t>Seq2Seq voorkomen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DF6CF9-A502-4097-9926-0E6F31D0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55" y="421647"/>
            <a:ext cx="4367383" cy="127314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8DF8910-9A16-4647-8B27-3809D480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358" y="2185274"/>
            <a:ext cx="2680250" cy="12437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6618C7D-F991-4038-AA91-A3442EA4D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912" y="4119690"/>
            <a:ext cx="3457200" cy="11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SQL-generatie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2CA96ED-82F5-475F-AE79-4124F7E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NLIDBS</a:t>
            </a:r>
          </a:p>
          <a:p>
            <a:pPr lvl="1"/>
            <a:r>
              <a:rPr lang="nl-BE" dirty="0"/>
              <a:t>Weinig kennis databanken</a:t>
            </a:r>
          </a:p>
          <a:p>
            <a:pPr lvl="2"/>
            <a:r>
              <a:rPr lang="nl-BE" dirty="0"/>
              <a:t>Intelligente Interface</a:t>
            </a:r>
          </a:p>
          <a:p>
            <a:pPr lvl="1"/>
            <a:r>
              <a:rPr lang="nl-BE" dirty="0"/>
              <a:t>Semantische matchingtechniek</a:t>
            </a:r>
          </a:p>
          <a:p>
            <a:pPr lvl="1"/>
            <a:r>
              <a:rPr lang="nl-BE" dirty="0"/>
              <a:t>9 Stappen</a:t>
            </a:r>
          </a:p>
          <a:p>
            <a:pPr lvl="1"/>
            <a:r>
              <a:rPr lang="nl-BE" dirty="0"/>
              <a:t>PHP, HTML, CSS, Javascript, </a:t>
            </a:r>
            <a:r>
              <a:rPr lang="nl-BE" dirty="0" err="1"/>
              <a:t>MySQL</a:t>
            </a:r>
            <a:endParaRPr lang="nl-BE" dirty="0"/>
          </a:p>
          <a:p>
            <a:r>
              <a:rPr lang="nl-BE" dirty="0"/>
              <a:t>NL2Prog</a:t>
            </a:r>
          </a:p>
          <a:p>
            <a:pPr lvl="1"/>
            <a:r>
              <a:rPr lang="nl-BE" dirty="0" err="1"/>
              <a:t>Deep</a:t>
            </a:r>
            <a:r>
              <a:rPr lang="nl-BE" dirty="0"/>
              <a:t> seq2seq-model</a:t>
            </a:r>
          </a:p>
          <a:p>
            <a:pPr lvl="1"/>
            <a:r>
              <a:rPr lang="nl-BE" dirty="0"/>
              <a:t>Encoder-decoder model</a:t>
            </a:r>
          </a:p>
          <a:p>
            <a:pPr lvl="1"/>
            <a:r>
              <a:rPr lang="nl-BE" dirty="0"/>
              <a:t>WikiSQL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7A1B5CC-869A-4826-8569-D380E6F8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6" y="2012800"/>
            <a:ext cx="3018600" cy="2832400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2BD258BD-2C27-42F1-B71C-C2A81670B9D8}"/>
              </a:ext>
            </a:extLst>
          </p:cNvPr>
          <p:cNvSpPr/>
          <p:nvPr/>
        </p:nvSpPr>
        <p:spPr>
          <a:xfrm>
            <a:off x="5696125" y="3078828"/>
            <a:ext cx="2634143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431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experiment">
            <a:extLst>
              <a:ext uri="{FF2B5EF4-FFF2-40B4-BE49-F238E27FC236}">
                <a16:creationId xmlns:a16="http://schemas.microsoft.com/office/drawing/2014/main" id="{53FCD829-746F-44FC-B80B-706E6968C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88" b="-1"/>
          <a:stretch/>
        </p:blipFill>
        <p:spPr bwMode="auto">
          <a:xfrm>
            <a:off x="3778897" y="758952"/>
            <a:ext cx="7772401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E0F865-49F1-448C-8DA4-70F59676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nl-BE" sz="2400"/>
              <a:t>Experiment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BF9EDD-42DF-4D2D-A6D0-06371386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nl-BE" sz="1600">
                <a:solidFill>
                  <a:schemeClr val="bg1"/>
                </a:solidFill>
              </a:rPr>
              <a:t>Methodologie</a:t>
            </a:r>
          </a:p>
          <a:p>
            <a:r>
              <a:rPr lang="nl-BE" sz="1600">
                <a:solidFill>
                  <a:schemeClr val="bg1"/>
                </a:solidFill>
              </a:rPr>
              <a:t>Uitvoering</a:t>
            </a:r>
          </a:p>
        </p:txBody>
      </p:sp>
    </p:spTree>
    <p:extLst>
      <p:ext uri="{BB962C8B-B14F-4D97-AF65-F5344CB8AC3E}">
        <p14:creationId xmlns:p14="http://schemas.microsoft.com/office/powerpoint/2010/main" val="19260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Methodologie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Opzet</a:t>
            </a:r>
          </a:p>
          <a:p>
            <a:r>
              <a:rPr lang="nl-BE" dirty="0"/>
              <a:t>Uitvoering</a:t>
            </a:r>
          </a:p>
          <a:p>
            <a:pPr lvl="1"/>
            <a:r>
              <a:rPr lang="nl-BE" dirty="0"/>
              <a:t>Algoritme</a:t>
            </a:r>
          </a:p>
          <a:p>
            <a:pPr lvl="1"/>
            <a:r>
              <a:rPr lang="nl-BE" dirty="0"/>
              <a:t>Opbouw</a:t>
            </a:r>
          </a:p>
          <a:p>
            <a:pPr lvl="1"/>
            <a:r>
              <a:rPr lang="nl-BE" dirty="0"/>
              <a:t>Uitvoering</a:t>
            </a:r>
          </a:p>
          <a:p>
            <a:pPr lvl="1"/>
            <a:r>
              <a:rPr lang="nl-BE" dirty="0"/>
              <a:t>Resultaten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Experiment</a:t>
            </a:r>
          </a:p>
        </p:txBody>
      </p:sp>
      <p:pic>
        <p:nvPicPr>
          <p:cNvPr id="3074" name="Picture 2" descr="Afbeeldingsresultaat voor methodologie">
            <a:extLst>
              <a:ext uri="{FF2B5EF4-FFF2-40B4-BE49-F238E27FC236}">
                <a16:creationId xmlns:a16="http://schemas.microsoft.com/office/drawing/2014/main" id="{D95C8B9A-0BEB-4DF3-88FD-7AE8DCA0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41" y="2321304"/>
            <a:ext cx="3876938" cy="221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6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WikiSQL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/>
          <a:p>
            <a:r>
              <a:rPr lang="nl-BE" dirty="0"/>
              <a:t>Algoritme</a:t>
            </a:r>
          </a:p>
          <a:p>
            <a:pPr lvl="1"/>
            <a:r>
              <a:rPr lang="nl-BE" dirty="0"/>
              <a:t>Salesforce (gelijktijdig met Seq2SQL)</a:t>
            </a:r>
          </a:p>
          <a:p>
            <a:pPr lvl="1"/>
            <a:r>
              <a:rPr lang="nl-BE" dirty="0"/>
              <a:t>Dataset voor training</a:t>
            </a:r>
          </a:p>
          <a:p>
            <a:r>
              <a:rPr lang="nl-BE" dirty="0"/>
              <a:t>Opbouw</a:t>
            </a:r>
          </a:p>
          <a:p>
            <a:pPr lvl="1"/>
            <a:r>
              <a:rPr lang="nl-BE" dirty="0"/>
              <a:t>Repository</a:t>
            </a:r>
          </a:p>
          <a:p>
            <a:pPr lvl="2"/>
            <a:r>
              <a:rPr lang="nl-BE" dirty="0"/>
              <a:t>Python-scripts</a:t>
            </a:r>
          </a:p>
          <a:p>
            <a:pPr lvl="2"/>
            <a:r>
              <a:rPr lang="nl-BE" dirty="0"/>
              <a:t>Trainingsdata</a:t>
            </a:r>
          </a:p>
          <a:p>
            <a:pPr lvl="2"/>
            <a:r>
              <a:rPr lang="nl-BE" dirty="0"/>
              <a:t>…</a:t>
            </a:r>
          </a:p>
          <a:p>
            <a:r>
              <a:rPr lang="nl-BE" dirty="0"/>
              <a:t>Uitvoering</a:t>
            </a:r>
          </a:p>
          <a:p>
            <a:pPr lvl="1"/>
            <a:r>
              <a:rPr lang="nl-BE" dirty="0"/>
              <a:t>Installatie modules</a:t>
            </a:r>
          </a:p>
          <a:p>
            <a:pPr lvl="1"/>
            <a:r>
              <a:rPr lang="nl-BE" dirty="0"/>
              <a:t>Via Terminal</a:t>
            </a:r>
          </a:p>
          <a:p>
            <a:pPr lvl="1"/>
            <a:r>
              <a:rPr lang="nl-BE" dirty="0"/>
              <a:t>Via Docker</a:t>
            </a:r>
          </a:p>
          <a:p>
            <a:r>
              <a:rPr lang="nl-BE" dirty="0"/>
              <a:t>Resultaten</a:t>
            </a:r>
          </a:p>
          <a:p>
            <a:pPr lvl="1"/>
            <a:r>
              <a:rPr lang="nl-BE" dirty="0"/>
              <a:t>Verschil tussen Terminal, Docker en voorgeschreven resultaten</a:t>
            </a:r>
          </a:p>
          <a:p>
            <a:pPr lvl="2"/>
            <a:r>
              <a:rPr lang="nl-BE" dirty="0"/>
              <a:t>Training loopt mis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  <p:pic>
        <p:nvPicPr>
          <p:cNvPr id="3076" name="Picture 4" descr="Afbeeldingsresultaat voor salesforce">
            <a:extLst>
              <a:ext uri="{FF2B5EF4-FFF2-40B4-BE49-F238E27FC236}">
                <a16:creationId xmlns:a16="http://schemas.microsoft.com/office/drawing/2014/main" id="{C5524DA0-D59A-4BAB-9931-0DFCE70B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68" y="2417851"/>
            <a:ext cx="3429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6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WikiSQL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Terminal:</a:t>
            </a:r>
          </a:p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    “</a:t>
            </a:r>
            <a:r>
              <a:rPr lang="nl-BE" dirty="0" err="1"/>
              <a:t>ex_accuracy</a:t>
            </a:r>
            <a:r>
              <a:rPr lang="nl-BE" dirty="0"/>
              <a:t>”: 0.16813212927756654,</a:t>
            </a:r>
          </a:p>
          <a:p>
            <a:pPr marL="0" indent="0">
              <a:buNone/>
            </a:pPr>
            <a:r>
              <a:rPr lang="nl-BE" dirty="0"/>
              <a:t>       “</a:t>
            </a:r>
            <a:r>
              <a:rPr lang="nl-BE" dirty="0" err="1"/>
              <a:t>lf_accuracy</a:t>
            </a:r>
            <a:r>
              <a:rPr lang="nl-BE" dirty="0"/>
              <a:t>”: 0.1091967680608365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r>
              <a:rPr lang="nl-BE" dirty="0"/>
              <a:t>Docker:</a:t>
            </a:r>
          </a:p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    “</a:t>
            </a:r>
            <a:r>
              <a:rPr lang="nl-BE" dirty="0" err="1"/>
              <a:t>ex_accuracy</a:t>
            </a:r>
            <a:r>
              <a:rPr lang="nl-BE" dirty="0"/>
              <a:t>”: 0.5380596128725804,</a:t>
            </a:r>
          </a:p>
          <a:p>
            <a:pPr marL="0" indent="0">
              <a:buNone/>
            </a:pPr>
            <a:r>
              <a:rPr lang="nl-BE" dirty="0"/>
              <a:t>       “</a:t>
            </a:r>
            <a:r>
              <a:rPr lang="nl-BE" dirty="0" err="1"/>
              <a:t>lf_accuracy</a:t>
            </a:r>
            <a:r>
              <a:rPr lang="nl-BE" dirty="0"/>
              <a:t>”: 0.35375846099038116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r>
              <a:rPr lang="nl-BE" dirty="0"/>
              <a:t>Opgegeven:</a:t>
            </a:r>
          </a:p>
          <a:p>
            <a:pPr marL="0" indent="0">
              <a:buNone/>
            </a:pPr>
            <a:r>
              <a:rPr lang="nl-BE" dirty="0"/>
              <a:t>{</a:t>
            </a:r>
          </a:p>
          <a:p>
            <a:pPr marL="0" indent="0">
              <a:buNone/>
            </a:pPr>
            <a:r>
              <a:rPr lang="nl-BE" dirty="0"/>
              <a:t>       “</a:t>
            </a:r>
            <a:r>
              <a:rPr lang="nl-BE" dirty="0" err="1"/>
              <a:t>ex_accuracy</a:t>
            </a:r>
            <a:r>
              <a:rPr lang="nl-BE" dirty="0"/>
              <a:t>”: 0.37036632039365774,</a:t>
            </a:r>
          </a:p>
          <a:p>
            <a:pPr marL="0" indent="0">
              <a:buNone/>
            </a:pPr>
            <a:r>
              <a:rPr lang="nl-BE" dirty="0"/>
              <a:t>       "</a:t>
            </a:r>
            <a:r>
              <a:rPr lang="nl-BE" dirty="0" err="1"/>
              <a:t>lf_accuracy</a:t>
            </a:r>
            <a:r>
              <a:rPr lang="nl-BE" dirty="0"/>
              <a:t>": 0.2334609075997813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  <p:pic>
        <p:nvPicPr>
          <p:cNvPr id="3076" name="Picture 4" descr="Afbeeldingsresultaat voor salesforce">
            <a:extLst>
              <a:ext uri="{FF2B5EF4-FFF2-40B4-BE49-F238E27FC236}">
                <a16:creationId xmlns:a16="http://schemas.microsoft.com/office/drawing/2014/main" id="{C5524DA0-D59A-4BAB-9931-0DFCE70B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68" y="2417851"/>
            <a:ext cx="3429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SQLNet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Algoritme</a:t>
            </a:r>
          </a:p>
          <a:p>
            <a:pPr lvl="1"/>
            <a:r>
              <a:rPr lang="nl-BE" dirty="0"/>
              <a:t>Neuraal netwerk</a:t>
            </a:r>
          </a:p>
          <a:p>
            <a:pPr lvl="1"/>
            <a:r>
              <a:rPr lang="nl-BE" dirty="0"/>
              <a:t>WikiSQL</a:t>
            </a:r>
          </a:p>
          <a:p>
            <a:pPr lvl="1"/>
            <a:r>
              <a:rPr lang="nl-BE" dirty="0"/>
              <a:t>Geen </a:t>
            </a:r>
            <a:r>
              <a:rPr lang="nl-BE" dirty="0" err="1"/>
              <a:t>Reïnforcement</a:t>
            </a:r>
            <a:r>
              <a:rPr lang="nl-BE" dirty="0"/>
              <a:t> Learning</a:t>
            </a:r>
          </a:p>
          <a:p>
            <a:r>
              <a:rPr lang="nl-BE" dirty="0"/>
              <a:t>Opbouw</a:t>
            </a:r>
          </a:p>
          <a:p>
            <a:pPr lvl="1"/>
            <a:r>
              <a:rPr lang="nl-BE" dirty="0"/>
              <a:t>Repository</a:t>
            </a:r>
          </a:p>
          <a:p>
            <a:pPr lvl="2"/>
            <a:r>
              <a:rPr lang="nl-BE" dirty="0"/>
              <a:t>Python-scripts</a:t>
            </a:r>
          </a:p>
          <a:p>
            <a:pPr lvl="2"/>
            <a:r>
              <a:rPr lang="nl-BE" dirty="0"/>
              <a:t>Trainingsdata</a:t>
            </a:r>
          </a:p>
          <a:p>
            <a:pPr lvl="2"/>
            <a:r>
              <a:rPr lang="nl-BE" dirty="0"/>
              <a:t>…</a:t>
            </a:r>
          </a:p>
          <a:p>
            <a:r>
              <a:rPr lang="nl-BE" dirty="0"/>
              <a:t>Uitvoering</a:t>
            </a:r>
          </a:p>
          <a:p>
            <a:pPr lvl="1"/>
            <a:r>
              <a:rPr lang="nl-BE" dirty="0"/>
              <a:t>Installatie modules</a:t>
            </a:r>
          </a:p>
          <a:p>
            <a:pPr lvl="1"/>
            <a:r>
              <a:rPr lang="nl-BE" dirty="0"/>
              <a:t>Download </a:t>
            </a:r>
            <a:r>
              <a:rPr lang="nl-BE" dirty="0" err="1"/>
              <a:t>Glove</a:t>
            </a:r>
            <a:endParaRPr lang="nl-BE" dirty="0"/>
          </a:p>
          <a:p>
            <a:pPr lvl="1"/>
            <a:r>
              <a:rPr lang="nl-BE" dirty="0"/>
              <a:t>Uitvoering Python-scripts</a:t>
            </a:r>
          </a:p>
          <a:p>
            <a:r>
              <a:rPr lang="nl-BE" dirty="0"/>
              <a:t>Resultaten</a:t>
            </a:r>
          </a:p>
          <a:p>
            <a:pPr lvl="1"/>
            <a:r>
              <a:rPr lang="nl-BE" dirty="0"/>
              <a:t>Geen resultaten </a:t>
            </a:r>
          </a:p>
          <a:p>
            <a:pPr lvl="2"/>
            <a:r>
              <a:rPr lang="nl-BE" dirty="0"/>
              <a:t>Script niet werkende</a:t>
            </a:r>
          </a:p>
          <a:p>
            <a:pPr lvl="3"/>
            <a:r>
              <a:rPr lang="nl-BE" dirty="0"/>
              <a:t>CUDA errors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AE56A8-C9AE-45DD-9103-EDAB3D9E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01" y="2692640"/>
            <a:ext cx="4255905" cy="14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8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Seq2SQL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BEE8F-F65D-40F5-AE2F-C81DE0D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Algoritme</a:t>
            </a:r>
          </a:p>
          <a:p>
            <a:pPr lvl="1"/>
            <a:r>
              <a:rPr lang="nl-BE" dirty="0"/>
              <a:t>Neuraal netwerk</a:t>
            </a:r>
          </a:p>
          <a:p>
            <a:pPr lvl="1"/>
            <a:r>
              <a:rPr lang="nl-BE" dirty="0"/>
              <a:t>WikiSQL</a:t>
            </a:r>
          </a:p>
          <a:p>
            <a:pPr lvl="1"/>
            <a:r>
              <a:rPr lang="nl-BE" dirty="0" err="1"/>
              <a:t>SalesForce</a:t>
            </a:r>
            <a:endParaRPr lang="nl-BE" dirty="0"/>
          </a:p>
          <a:p>
            <a:pPr lvl="1"/>
            <a:r>
              <a:rPr lang="nl-BE" dirty="0" err="1"/>
              <a:t>Reïnforcement</a:t>
            </a:r>
            <a:r>
              <a:rPr lang="nl-BE" dirty="0"/>
              <a:t> Learning</a:t>
            </a:r>
          </a:p>
          <a:p>
            <a:r>
              <a:rPr lang="nl-BE" dirty="0"/>
              <a:t>Opbouw</a:t>
            </a:r>
          </a:p>
          <a:p>
            <a:pPr lvl="1"/>
            <a:r>
              <a:rPr lang="nl-BE" dirty="0"/>
              <a:t>Repository</a:t>
            </a:r>
          </a:p>
          <a:p>
            <a:pPr lvl="2"/>
            <a:r>
              <a:rPr lang="nl-BE" dirty="0" err="1"/>
              <a:t>Bash</a:t>
            </a:r>
            <a:r>
              <a:rPr lang="nl-BE" dirty="0"/>
              <a:t>-scripts</a:t>
            </a:r>
          </a:p>
          <a:p>
            <a:pPr lvl="3"/>
            <a:r>
              <a:rPr lang="nl-BE" dirty="0"/>
              <a:t>Voor installatie</a:t>
            </a:r>
          </a:p>
          <a:p>
            <a:pPr lvl="3"/>
            <a:r>
              <a:rPr lang="nl-BE" dirty="0"/>
              <a:t>Voor uitvoering</a:t>
            </a:r>
          </a:p>
          <a:p>
            <a:pPr lvl="4"/>
            <a:r>
              <a:rPr lang="nl-BE" dirty="0"/>
              <a:t>Oproepen Python-scripts</a:t>
            </a:r>
          </a:p>
          <a:p>
            <a:pPr lvl="2"/>
            <a:r>
              <a:rPr lang="nl-BE" dirty="0"/>
              <a:t>…</a:t>
            </a:r>
          </a:p>
          <a:p>
            <a:r>
              <a:rPr lang="nl-BE" dirty="0"/>
              <a:t>Uitvoering</a:t>
            </a:r>
          </a:p>
          <a:p>
            <a:pPr lvl="1"/>
            <a:r>
              <a:rPr lang="nl-BE" dirty="0"/>
              <a:t>Installatie algoritme</a:t>
            </a:r>
          </a:p>
          <a:p>
            <a:pPr lvl="2"/>
            <a:r>
              <a:rPr lang="nl-BE" dirty="0"/>
              <a:t>Uitvoeren installatiescript</a:t>
            </a:r>
          </a:p>
          <a:p>
            <a:pPr lvl="2"/>
            <a:r>
              <a:rPr lang="nl-BE" dirty="0"/>
              <a:t>Installatie modules</a:t>
            </a:r>
          </a:p>
          <a:p>
            <a:pPr lvl="2"/>
            <a:r>
              <a:rPr lang="nl-BE" dirty="0"/>
              <a:t>Uitvoeren </a:t>
            </a:r>
            <a:r>
              <a:rPr lang="nl-BE" dirty="0" err="1"/>
              <a:t>bash</a:t>
            </a:r>
            <a:r>
              <a:rPr lang="nl-BE" dirty="0"/>
              <a:t>-scripts</a:t>
            </a:r>
          </a:p>
          <a:p>
            <a:r>
              <a:rPr lang="nl-BE" dirty="0"/>
              <a:t>Resultaten</a:t>
            </a:r>
          </a:p>
          <a:p>
            <a:pPr lvl="1"/>
            <a:r>
              <a:rPr lang="nl-BE" dirty="0"/>
              <a:t>Geen resultaten </a:t>
            </a:r>
          </a:p>
          <a:p>
            <a:pPr lvl="2"/>
            <a:r>
              <a:rPr lang="nl-BE" dirty="0"/>
              <a:t>Uitvoeringstijd meer dan 48 uur per script</a:t>
            </a:r>
          </a:p>
          <a:p>
            <a:pPr lvl="2"/>
            <a:r>
              <a:rPr lang="nl-BE" dirty="0"/>
              <a:t>Geen duidelijke test/evaluatie scripts</a:t>
            </a:r>
          </a:p>
          <a:p>
            <a:pPr lvl="2"/>
            <a:r>
              <a:rPr lang="nl-BE" dirty="0" err="1"/>
              <a:t>Reïnforcement</a:t>
            </a:r>
            <a:r>
              <a:rPr lang="nl-BE" dirty="0"/>
              <a:t> Learning wel zichtbaar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Uitvoering - Experiment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51E57E2-A8F1-4993-B38F-DDA03830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596" y="2569836"/>
            <a:ext cx="3703023" cy="17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8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02" name="Rectangle 74">
            <a:extLst>
              <a:ext uri="{FF2B5EF4-FFF2-40B4-BE49-F238E27FC236}">
                <a16:creationId xmlns:a16="http://schemas.microsoft.com/office/drawing/2014/main" id="{CAB92E6E-7D5E-4352-8578-81DBA8D8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76">
            <a:extLst>
              <a:ext uri="{FF2B5EF4-FFF2-40B4-BE49-F238E27FC236}">
                <a16:creationId xmlns:a16="http://schemas.microsoft.com/office/drawing/2014/main" id="{9B7037C1-8BFC-4D4B-85AD-146389D19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Afbeeldingsresultaat voor uitroepteken">
            <a:extLst>
              <a:ext uri="{FF2B5EF4-FFF2-40B4-BE49-F238E27FC236}">
                <a16:creationId xmlns:a16="http://schemas.microsoft.com/office/drawing/2014/main" id="{40BAD50A-D53F-486E-85AD-5EE14FA3B8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77" y="1117765"/>
            <a:ext cx="4908848" cy="461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A8574E4-D4FE-4D05-B119-6949BCC14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C3DD93-0144-496A-B83E-FBBDD92D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Algemeen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15A7F0-B7F5-4A5F-BC86-E931C205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015" y="4670246"/>
            <a:ext cx="4675634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Uitvoering - Experiment</a:t>
            </a:r>
          </a:p>
        </p:txBody>
      </p:sp>
    </p:spTree>
    <p:extLst>
      <p:ext uri="{BB962C8B-B14F-4D97-AF65-F5344CB8AC3E}">
        <p14:creationId xmlns:p14="http://schemas.microsoft.com/office/powerpoint/2010/main" val="76399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14409-AD83-49A9-9D95-2EFBA50A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67F7D5-F1C5-40F9-B07A-E60077C2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Introductie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Literatuurstudie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Methodologie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Experimenten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Conclusie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Toekomst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52125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fbeeldingsresultaat voor Conclusie">
            <a:extLst>
              <a:ext uri="{FF2B5EF4-FFF2-40B4-BE49-F238E27FC236}">
                <a16:creationId xmlns:a16="http://schemas.microsoft.com/office/drawing/2014/main" id="{C0CCB43D-6F1E-46E8-8C97-9D160A6FB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0" b="-1"/>
          <a:stretch/>
        </p:blipFill>
        <p:spPr bwMode="auto">
          <a:xfrm>
            <a:off x="3778897" y="758952"/>
            <a:ext cx="7772401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30C2EB-A1D1-4A20-895F-6CDD6995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nl-BE" sz="240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7BD066-5324-4EC1-992C-6550A2340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nl-BE" sz="1600" dirty="0">
                <a:solidFill>
                  <a:schemeClr val="bg1"/>
                </a:solidFill>
              </a:rPr>
              <a:t>Algemeen</a:t>
            </a:r>
          </a:p>
          <a:p>
            <a:pPr lvl="1"/>
            <a:r>
              <a:rPr lang="nl-BE" sz="1600" dirty="0">
                <a:solidFill>
                  <a:schemeClr val="bg1"/>
                </a:solidFill>
              </a:rPr>
              <a:t>Mogelijkheid tot generatie</a:t>
            </a:r>
          </a:p>
          <a:p>
            <a:pPr lvl="1"/>
            <a:r>
              <a:rPr lang="nl-BE" sz="1600" dirty="0">
                <a:solidFill>
                  <a:schemeClr val="bg1"/>
                </a:solidFill>
              </a:rPr>
              <a:t>Tools: MS </a:t>
            </a:r>
            <a:r>
              <a:rPr lang="nl-BE" sz="1600" dirty="0" err="1">
                <a:solidFill>
                  <a:schemeClr val="bg1"/>
                </a:solidFill>
              </a:rPr>
              <a:t>DeepCoder</a:t>
            </a:r>
            <a:r>
              <a:rPr lang="nl-BE" sz="1600" dirty="0">
                <a:solidFill>
                  <a:schemeClr val="bg1"/>
                </a:solidFill>
              </a:rPr>
              <a:t>, NLIDBS, </a:t>
            </a:r>
            <a:r>
              <a:rPr lang="nl-NL" sz="1600" dirty="0">
                <a:solidFill>
                  <a:schemeClr val="bg1"/>
                </a:solidFill>
              </a:rPr>
              <a:t>NL2Prog, …</a:t>
            </a:r>
          </a:p>
          <a:p>
            <a:r>
              <a:rPr lang="nl-NL" sz="1600" dirty="0">
                <a:solidFill>
                  <a:schemeClr val="bg1"/>
                </a:solidFill>
              </a:rPr>
              <a:t>Kanttekening</a:t>
            </a:r>
            <a:endParaRPr lang="nl-NL" sz="1800" dirty="0">
              <a:solidFill>
                <a:schemeClr val="bg1"/>
              </a:solidFill>
            </a:endParaRPr>
          </a:p>
          <a:p>
            <a:pPr lvl="1"/>
            <a:r>
              <a:rPr lang="nl-BE" sz="1600" dirty="0">
                <a:solidFill>
                  <a:schemeClr val="bg1"/>
                </a:solidFill>
              </a:rPr>
              <a:t>Modellen niet op punt</a:t>
            </a:r>
          </a:p>
        </p:txBody>
      </p:sp>
    </p:spTree>
    <p:extLst>
      <p:ext uri="{BB962C8B-B14F-4D97-AF65-F5344CB8AC3E}">
        <p14:creationId xmlns:p14="http://schemas.microsoft.com/office/powerpoint/2010/main" val="121131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fbeeldingsresultaat voor Conclusie">
            <a:extLst>
              <a:ext uri="{FF2B5EF4-FFF2-40B4-BE49-F238E27FC236}">
                <a16:creationId xmlns:a16="http://schemas.microsoft.com/office/drawing/2014/main" id="{A866F178-F996-45C7-AA88-3FEB38075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0" b="-1"/>
          <a:stretch/>
        </p:blipFill>
        <p:spPr bwMode="auto">
          <a:xfrm>
            <a:off x="3778897" y="758952"/>
            <a:ext cx="7772401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30C2EB-A1D1-4A20-895F-6CDD6995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nl-BE" sz="240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7BD066-5324-4EC1-992C-6550A2340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nl-BE" sz="1600">
                <a:solidFill>
                  <a:schemeClr val="bg1"/>
                </a:solidFill>
              </a:rPr>
              <a:t>Databases</a:t>
            </a:r>
          </a:p>
          <a:p>
            <a:pPr lvl="1"/>
            <a:r>
              <a:rPr lang="nl-BE" sz="1600">
                <a:solidFill>
                  <a:schemeClr val="bg1"/>
                </a:solidFill>
              </a:rPr>
              <a:t>SQLite-formaat</a:t>
            </a:r>
          </a:p>
          <a:p>
            <a:r>
              <a:rPr lang="nl-BE" sz="1600">
                <a:solidFill>
                  <a:schemeClr val="bg1"/>
                </a:solidFill>
              </a:rPr>
              <a:t>Scripts</a:t>
            </a:r>
          </a:p>
          <a:p>
            <a:pPr lvl="1"/>
            <a:r>
              <a:rPr lang="nl-BE" sz="1600">
                <a:solidFill>
                  <a:schemeClr val="bg1"/>
                </a:solidFill>
              </a:rPr>
              <a:t>Python</a:t>
            </a:r>
          </a:p>
          <a:p>
            <a:r>
              <a:rPr lang="nl-BE" sz="1600">
                <a:solidFill>
                  <a:schemeClr val="bg1"/>
                </a:solidFill>
              </a:rPr>
              <a:t>Volledige generatie</a:t>
            </a:r>
          </a:p>
          <a:p>
            <a:pPr lvl="1"/>
            <a:r>
              <a:rPr lang="nl-BE" sz="1600">
                <a:solidFill>
                  <a:schemeClr val="bg1"/>
                </a:solidFill>
              </a:rPr>
              <a:t>4</a:t>
            </a:r>
            <a:r>
              <a:rPr lang="nl-BE" sz="1600" baseline="30000">
                <a:solidFill>
                  <a:schemeClr val="bg1"/>
                </a:solidFill>
              </a:rPr>
              <a:t>e</a:t>
            </a:r>
            <a:r>
              <a:rPr lang="nl-BE" sz="1600">
                <a:solidFill>
                  <a:schemeClr val="bg1"/>
                </a:solidFill>
              </a:rPr>
              <a:t> generatie programmeertalen</a:t>
            </a:r>
          </a:p>
          <a:p>
            <a:pPr lvl="1"/>
            <a:r>
              <a:rPr lang="nl-BE" sz="1600">
                <a:solidFill>
                  <a:schemeClr val="bg1"/>
                </a:solidFill>
              </a:rPr>
              <a:t>Uitzondering MS Deepcoder</a:t>
            </a:r>
          </a:p>
        </p:txBody>
      </p:sp>
    </p:spTree>
    <p:extLst>
      <p:ext uri="{BB962C8B-B14F-4D97-AF65-F5344CB8AC3E}">
        <p14:creationId xmlns:p14="http://schemas.microsoft.com/office/powerpoint/2010/main" val="410520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70">
            <a:extLst>
              <a:ext uri="{FF2B5EF4-FFF2-40B4-BE49-F238E27FC236}">
                <a16:creationId xmlns:a16="http://schemas.microsoft.com/office/drawing/2014/main" id="{00FB4B3A-8256-4E39-8994-77FD8A91D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6" name="Rectangle 72">
            <a:extLst>
              <a:ext uri="{FF2B5EF4-FFF2-40B4-BE49-F238E27FC236}">
                <a16:creationId xmlns:a16="http://schemas.microsoft.com/office/drawing/2014/main" id="{9EBF008B-88F3-472A-BA96-CD0281B6C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FFECBC-3365-4A8E-B5C9-F04909FEC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3"/>
            <a:ext cx="4642228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Afbeeldingsresultaat voor toekomst">
            <a:extLst>
              <a:ext uri="{FF2B5EF4-FFF2-40B4-BE49-F238E27FC236}">
                <a16:creationId xmlns:a16="http://schemas.microsoft.com/office/drawing/2014/main" id="{A9FD6C6B-F0F7-4E15-8534-30E76254501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5" r="11979"/>
          <a:stretch/>
        </p:blipFill>
        <p:spPr bwMode="auto">
          <a:xfrm>
            <a:off x="5137463" y="758953"/>
            <a:ext cx="6193767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2B0DBD-F9C1-44CD-8D6F-F288FD4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Toekomst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C45AC3-75FA-4E60-B6FF-06CB0CA4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Nieuwe techniek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Uitbreiden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AI verbeteren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/>
              <a:t>Meer onderzoek naar mechanismen</a:t>
            </a:r>
          </a:p>
        </p:txBody>
      </p:sp>
    </p:spTree>
    <p:extLst>
      <p:ext uri="{BB962C8B-B14F-4D97-AF65-F5344CB8AC3E}">
        <p14:creationId xmlns:p14="http://schemas.microsoft.com/office/powerpoint/2010/main" val="369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7D2FD6F-2673-45A6-A122-13D3E3D75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3E1637-F394-4B03-AFCB-EEB6754D5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fbeeldingsresultaat voor vragen">
            <a:extLst>
              <a:ext uri="{FF2B5EF4-FFF2-40B4-BE49-F238E27FC236}">
                <a16:creationId xmlns:a16="http://schemas.microsoft.com/office/drawing/2014/main" id="{73BCDAC2-664C-4EFB-B6C9-2A38CF0BF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r="4373" b="3"/>
          <a:stretch/>
        </p:blipFill>
        <p:spPr bwMode="auto">
          <a:xfrm>
            <a:off x="6586977" y="759599"/>
            <a:ext cx="4908848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6BBF280-910D-41A6-AF1D-EF789EC07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2979-766F-456D-A67D-F0FE5C11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409826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139CD-FAC9-45FE-9516-A3C066C54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Bedankt!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EDDB32-1ADD-4428-89C9-084FB15DA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sz="1400" dirty="0"/>
              <a:t>Natuurlijke Taal omzetten naar Programmeertaal door middel van Artificiële Intelligentie</a:t>
            </a:r>
          </a:p>
          <a:p>
            <a:r>
              <a:rPr lang="nl-BE" sz="1400" dirty="0"/>
              <a:t>Bachelorproef – Preben Leroy</a:t>
            </a:r>
          </a:p>
          <a:p>
            <a:r>
              <a:rPr lang="nl-BE" sz="1400" dirty="0"/>
              <a:t>Academiejaar 2017 – 2018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970347-00A4-40B7-B18E-E1F20053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93" y="116731"/>
            <a:ext cx="2393657" cy="5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C733717-8978-4840-8762-A474DFA62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fbeeldingsresultaat voor gezichtsherkenning">
            <a:extLst>
              <a:ext uri="{FF2B5EF4-FFF2-40B4-BE49-F238E27FC236}">
                <a16:creationId xmlns:a16="http://schemas.microsoft.com/office/drawing/2014/main" id="{394D2F8F-C753-45F3-A9C6-415DA7FD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63" y="1682927"/>
            <a:ext cx="6193767" cy="34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DF7610-7C1C-4F90-A28F-0BB425D1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nl-BE" dirty="0"/>
              <a:t>Introductie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EEF67F-FCD1-4A78-B65C-B642B1E7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Zelfrijdende auto’s, gezichtsherkenning, …</a:t>
            </a:r>
          </a:p>
          <a:p>
            <a:r>
              <a:rPr lang="nl-BE">
                <a:solidFill>
                  <a:srgbClr val="FFFFFF"/>
                </a:solidFill>
              </a:rPr>
              <a:t>AI in de maatschappij</a:t>
            </a:r>
          </a:p>
          <a:p>
            <a:r>
              <a:rPr lang="nl-BE">
                <a:solidFill>
                  <a:srgbClr val="FFFFFF"/>
                </a:solidFill>
              </a:rPr>
              <a:t>Onderzoek</a:t>
            </a:r>
          </a:p>
        </p:txBody>
      </p:sp>
    </p:spTree>
    <p:extLst>
      <p:ext uri="{BB962C8B-B14F-4D97-AF65-F5344CB8AC3E}">
        <p14:creationId xmlns:p14="http://schemas.microsoft.com/office/powerpoint/2010/main" val="271204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F3ECD-2DF3-42CD-A6E6-174BAD1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Probleemstelling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DC15-22A0-4E2C-87AA-DE78DF8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Gartner</a:t>
            </a:r>
          </a:p>
          <a:p>
            <a:pPr lvl="1"/>
            <a:r>
              <a:rPr lang="nl-BE" dirty="0"/>
              <a:t>Groei</a:t>
            </a:r>
          </a:p>
          <a:p>
            <a:pPr lvl="1"/>
            <a:r>
              <a:rPr lang="nl-BE" dirty="0"/>
              <a:t>2022</a:t>
            </a:r>
          </a:p>
          <a:p>
            <a:pPr lvl="1"/>
            <a:r>
              <a:rPr lang="nl-BE" dirty="0"/>
              <a:t>Strategieën aanpassen</a:t>
            </a:r>
          </a:p>
          <a:p>
            <a:pPr lvl="1"/>
            <a:r>
              <a:rPr lang="nl-BE" dirty="0"/>
              <a:t>Routines aanpassen</a:t>
            </a:r>
          </a:p>
          <a:p>
            <a:r>
              <a:rPr lang="nl-BE" dirty="0"/>
              <a:t>Softwareontwikkeling</a:t>
            </a:r>
          </a:p>
          <a:p>
            <a:r>
              <a:rPr lang="nl-BE" dirty="0"/>
              <a:t>Databank-transacties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696134-8EFC-43A8-A59B-C18628FE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pic>
        <p:nvPicPr>
          <p:cNvPr id="6" name="Afbeelding 5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BB6CE045-0A85-4213-827C-380FD44B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28" y="2644252"/>
            <a:ext cx="3779459" cy="15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8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F3ECD-2DF3-42CD-A6E6-174BAD1A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Doelstelling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DC15-22A0-4E2C-87AA-DE78DF8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Mogelijk?</a:t>
            </a:r>
          </a:p>
          <a:p>
            <a:r>
              <a:rPr lang="nl-BE" dirty="0"/>
              <a:t>Iedere programmeertaal?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696134-8EFC-43A8-A59B-C18628FE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B84535-D8E3-4E62-AB23-DC609E70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5" y="2113241"/>
            <a:ext cx="3943612" cy="26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D3A18F-3514-4129-95E2-B646925B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5608255" cy="533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D37794-6CC7-44FB-8353-42679326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90" y="2043312"/>
            <a:ext cx="5238340" cy="27632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nl-BE"/>
              <a:t>Literatuurstudie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AD4BB8-B198-410A-921E-4E047D50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nl-BE" sz="1700">
                <a:solidFill>
                  <a:srgbClr val="FFFFFF"/>
                </a:solidFill>
              </a:rPr>
              <a:t>Neurale netwerken</a:t>
            </a:r>
          </a:p>
          <a:p>
            <a:pPr lvl="1"/>
            <a:r>
              <a:rPr lang="nl-BE" sz="1700">
                <a:solidFill>
                  <a:srgbClr val="FFFFFF"/>
                </a:solidFill>
              </a:rPr>
              <a:t>Menselijk brein</a:t>
            </a:r>
          </a:p>
          <a:p>
            <a:pPr lvl="1"/>
            <a:r>
              <a:rPr lang="nl-BE" sz="1700">
                <a:solidFill>
                  <a:srgbClr val="FFFFFF"/>
                </a:solidFill>
              </a:rPr>
              <a:t>Training</a:t>
            </a:r>
          </a:p>
          <a:p>
            <a:pPr lvl="1"/>
            <a:r>
              <a:rPr lang="nl-BE" sz="1700">
                <a:solidFill>
                  <a:srgbClr val="FFFFFF"/>
                </a:solidFill>
              </a:rPr>
              <a:t>Meerdere lagen</a:t>
            </a:r>
          </a:p>
          <a:p>
            <a:r>
              <a:rPr lang="nl-BE" sz="1700">
                <a:solidFill>
                  <a:srgbClr val="FFFFFF"/>
                </a:solidFill>
              </a:rPr>
              <a:t>Training van Neuraal netwerk:</a:t>
            </a:r>
          </a:p>
          <a:p>
            <a:pPr lvl="1"/>
            <a:r>
              <a:rPr lang="nl-BE" sz="1700">
                <a:solidFill>
                  <a:srgbClr val="FFFFFF"/>
                </a:solidFill>
              </a:rPr>
              <a:t>Gradient Descent</a:t>
            </a:r>
          </a:p>
          <a:p>
            <a:pPr lvl="1"/>
            <a:r>
              <a:rPr lang="nl-BE" sz="1700">
                <a:solidFill>
                  <a:srgbClr val="FFFFFF"/>
                </a:solidFill>
              </a:rPr>
              <a:t>Methode van Newton</a:t>
            </a:r>
          </a:p>
          <a:p>
            <a:pPr lvl="1"/>
            <a:r>
              <a:rPr lang="nl-BE" sz="1700">
                <a:solidFill>
                  <a:srgbClr val="FFFFFF"/>
                </a:solidFill>
              </a:rPr>
              <a:t>Conjugate Gradient</a:t>
            </a:r>
          </a:p>
          <a:p>
            <a:pPr lvl="1"/>
            <a:r>
              <a:rPr lang="nl-BE" sz="1700">
                <a:solidFill>
                  <a:srgbClr val="FFFFFF"/>
                </a:solidFill>
              </a:rPr>
              <a:t>Quasi-Newton Methode</a:t>
            </a:r>
          </a:p>
          <a:p>
            <a:pPr lvl="1"/>
            <a:r>
              <a:rPr lang="nl-BE" sz="1700">
                <a:solidFill>
                  <a:srgbClr val="FFFFFF"/>
                </a:solidFill>
              </a:rPr>
              <a:t>Het algoritme van Levenberg-Marquardt</a:t>
            </a:r>
          </a:p>
        </p:txBody>
      </p:sp>
    </p:spTree>
    <p:extLst>
      <p:ext uri="{BB962C8B-B14F-4D97-AF65-F5344CB8AC3E}">
        <p14:creationId xmlns:p14="http://schemas.microsoft.com/office/powerpoint/2010/main" val="266222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Programmageneratie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5BB1C4-1E33-408A-B560-2917441E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0820B22-92E3-451B-8E00-628F1984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Microsoft </a:t>
            </a:r>
            <a:r>
              <a:rPr lang="nl-BE" dirty="0" err="1"/>
              <a:t>DeepCoder</a:t>
            </a:r>
            <a:endParaRPr lang="nl-BE" dirty="0"/>
          </a:p>
          <a:p>
            <a:pPr lvl="1"/>
            <a:r>
              <a:rPr lang="nl-BE" dirty="0"/>
              <a:t>i.s.m. Universiteit Cambridge</a:t>
            </a:r>
          </a:p>
          <a:p>
            <a:pPr lvl="1"/>
            <a:r>
              <a:rPr lang="nl-BE" dirty="0"/>
              <a:t>Program </a:t>
            </a:r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/>
              <a:t>Code “stelen”</a:t>
            </a:r>
          </a:p>
          <a:p>
            <a:pPr lvl="1"/>
            <a:r>
              <a:rPr lang="nl-BE" dirty="0"/>
              <a:t>Programmeurs moeilijk werk</a:t>
            </a:r>
          </a:p>
        </p:txBody>
      </p:sp>
      <p:pic>
        <p:nvPicPr>
          <p:cNvPr id="1026" name="Picture 2" descr="https://cdn-images-1.medium.com/max/1600/1*ZVq9q5NtKqo8NnfyfyGQ7Q.png">
            <a:extLst>
              <a:ext uri="{FF2B5EF4-FFF2-40B4-BE49-F238E27FC236}">
                <a16:creationId xmlns:a16="http://schemas.microsoft.com/office/drawing/2014/main" id="{6FF23951-99D9-4522-904F-37249788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57" y="2632150"/>
            <a:ext cx="4053320" cy="177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4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Programmageneratie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5BB1C4-1E33-408A-B560-2917441E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0820B22-92E3-451B-8E00-628F1984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Primary</a:t>
            </a:r>
            <a:r>
              <a:rPr lang="nl-BE" dirty="0"/>
              <a:t> </a:t>
            </a:r>
            <a:r>
              <a:rPr lang="nl-BE" dirty="0" err="1"/>
              <a:t>Objects</a:t>
            </a:r>
            <a:r>
              <a:rPr lang="nl-BE" dirty="0"/>
              <a:t> – AI </a:t>
            </a:r>
            <a:r>
              <a:rPr lang="nl-BE" dirty="0" err="1"/>
              <a:t>Programmer</a:t>
            </a:r>
            <a:endParaRPr lang="nl-BE" dirty="0"/>
          </a:p>
          <a:p>
            <a:pPr lvl="1"/>
            <a:r>
              <a:rPr lang="nl-BE" dirty="0"/>
              <a:t>Volledige generatie</a:t>
            </a:r>
          </a:p>
          <a:p>
            <a:pPr lvl="1"/>
            <a:r>
              <a:rPr lang="nl-BE" dirty="0"/>
              <a:t>Zelflerend mechanisme</a:t>
            </a:r>
          </a:p>
          <a:p>
            <a:pPr lvl="1"/>
            <a:r>
              <a:rPr lang="nl-BE" dirty="0" err="1"/>
              <a:t>Typeloze</a:t>
            </a:r>
            <a:r>
              <a:rPr lang="nl-BE" dirty="0"/>
              <a:t> programmeertaal (</a:t>
            </a:r>
            <a:r>
              <a:rPr lang="nl-BE" dirty="0" err="1"/>
              <a:t>Brainf-ck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Turing Compleet</a:t>
            </a:r>
          </a:p>
          <a:p>
            <a:pPr lvl="2"/>
            <a:r>
              <a:rPr lang="nl-BE" dirty="0"/>
              <a:t>GA-Engine en Uniforme Gene </a:t>
            </a:r>
            <a:r>
              <a:rPr lang="nl-BE" dirty="0" err="1"/>
              <a:t>Distributions</a:t>
            </a:r>
            <a:endParaRPr lang="nl-BE" dirty="0"/>
          </a:p>
          <a:p>
            <a:pPr lvl="2"/>
            <a:r>
              <a:rPr lang="nl-BE" dirty="0"/>
              <a:t>Vereenvoudigde set instructies</a:t>
            </a:r>
          </a:p>
          <a:p>
            <a:pPr lvl="1"/>
            <a:r>
              <a:rPr lang="nl-BE" dirty="0"/>
              <a:t>Genetisch algoritme</a:t>
            </a:r>
          </a:p>
          <a:p>
            <a:pPr marL="1303020" lvl="2" indent="-342900">
              <a:buAutoNum type="arabicPeriod"/>
            </a:pPr>
            <a:r>
              <a:rPr lang="nl-BE" dirty="0"/>
              <a:t>Genoomcreatie</a:t>
            </a:r>
          </a:p>
          <a:p>
            <a:pPr marL="1303020" lvl="2" indent="-342900">
              <a:buAutoNum type="arabicPeriod"/>
            </a:pPr>
            <a:r>
              <a:rPr lang="nl-BE" dirty="0"/>
              <a:t>Omzetting</a:t>
            </a:r>
          </a:p>
          <a:p>
            <a:pPr marL="1303020" lvl="2" indent="-342900">
              <a:buAutoNum type="arabicPeriod"/>
            </a:pPr>
            <a:r>
              <a:rPr lang="nl-BE" dirty="0"/>
              <a:t>Fitnessscore &amp; -test</a:t>
            </a:r>
          </a:p>
          <a:p>
            <a:pPr marL="1303020" lvl="2" indent="-342900">
              <a:buAutoNum type="arabicPeriod"/>
            </a:pPr>
            <a:r>
              <a:rPr lang="nl-BE" dirty="0"/>
              <a:t>Uitvoering </a:t>
            </a:r>
          </a:p>
          <a:p>
            <a:pPr lvl="3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BB1E14-BEE9-4879-9279-F4C6345F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19" y="3601616"/>
            <a:ext cx="4140688" cy="24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7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926C5-1FB0-4B65-9D05-3C43BF5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Machine Learning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7B164F-44F8-47A0-B6B9-457B4CCA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Literatuurstudie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858C496F-9F0B-4F82-B786-B190E877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Google </a:t>
            </a:r>
            <a:r>
              <a:rPr lang="nl-BE" dirty="0" err="1"/>
              <a:t>AutoML</a:t>
            </a:r>
            <a:endParaRPr lang="nl-BE" dirty="0"/>
          </a:p>
          <a:p>
            <a:pPr lvl="1"/>
            <a:r>
              <a:rPr lang="nl-BE" dirty="0"/>
              <a:t>Zichzelf verbeteren</a:t>
            </a:r>
          </a:p>
          <a:p>
            <a:pPr lvl="1"/>
            <a:r>
              <a:rPr lang="nl-BE" dirty="0"/>
              <a:t>Gebrek aan AI talent</a:t>
            </a:r>
          </a:p>
          <a:p>
            <a:pPr lvl="1"/>
            <a:r>
              <a:rPr lang="nl-BE" dirty="0"/>
              <a:t>Google Cloud</a:t>
            </a:r>
          </a:p>
          <a:p>
            <a:pPr lvl="1"/>
            <a:r>
              <a:rPr lang="nl-BE" dirty="0" err="1"/>
              <a:t>AutoML</a:t>
            </a:r>
            <a:r>
              <a:rPr lang="nl-BE" dirty="0"/>
              <a:t> </a:t>
            </a:r>
            <a:r>
              <a:rPr lang="nl-BE" dirty="0" err="1"/>
              <a:t>Vision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B1EBC81-C46F-4728-B72F-3E178823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017836"/>
            <a:ext cx="4432139" cy="282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5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607</TotalTime>
  <Words>502</Words>
  <Application>Microsoft Office PowerPoint</Application>
  <PresentationFormat>Breedbeeld</PresentationFormat>
  <Paragraphs>222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Corbel</vt:lpstr>
      <vt:lpstr>Wingdings 2</vt:lpstr>
      <vt:lpstr>Frame</vt:lpstr>
      <vt:lpstr>Natuurlijke Taal omzetten naar Programmeertaal door middel van  Artificiële Intelligentie</vt:lpstr>
      <vt:lpstr>Inhoud</vt:lpstr>
      <vt:lpstr>Introductie</vt:lpstr>
      <vt:lpstr>Probleemstelling</vt:lpstr>
      <vt:lpstr>Doelstelling</vt:lpstr>
      <vt:lpstr>Literatuurstudie</vt:lpstr>
      <vt:lpstr>Programmageneratie</vt:lpstr>
      <vt:lpstr>Programmageneratie</vt:lpstr>
      <vt:lpstr>Machine Learning</vt:lpstr>
      <vt:lpstr>SQL-generatie</vt:lpstr>
      <vt:lpstr>SQL-generatie</vt:lpstr>
      <vt:lpstr>SQL-generatie</vt:lpstr>
      <vt:lpstr>Experiment</vt:lpstr>
      <vt:lpstr>Methodologie</vt:lpstr>
      <vt:lpstr>WikiSQL</vt:lpstr>
      <vt:lpstr>WikiSQL</vt:lpstr>
      <vt:lpstr>SQLNet</vt:lpstr>
      <vt:lpstr>Seq2SQL</vt:lpstr>
      <vt:lpstr>Algemeen</vt:lpstr>
      <vt:lpstr>Conclusie</vt:lpstr>
      <vt:lpstr>Conclusie</vt:lpstr>
      <vt:lpstr>Toekomst</vt:lpstr>
      <vt:lpstr>Vragen</vt:lpstr>
      <vt:lpstr>Bedankt!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Natuurlijke Taal omzetten naar Programmeertaal door middel van  Artificiële Intelligentie</dc:title>
  <dc:creator>Preben Leroy</dc:creator>
  <cp:lastModifiedBy>Preben Leroy</cp:lastModifiedBy>
  <cp:revision>34</cp:revision>
  <dcterms:created xsi:type="dcterms:W3CDTF">2018-06-06T16:43:51Z</dcterms:created>
  <dcterms:modified xsi:type="dcterms:W3CDTF">2018-06-10T12:55:16Z</dcterms:modified>
</cp:coreProperties>
</file>