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ato Black" panose="020F0502020204030204" pitchFamily="34" charset="0"/>
      <p:bold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DrQTvqgeoJub8KXK2oUwYbUIs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9317BA-4FE8-4A28-83B6-49D5ED686AB5}">
  <a:tblStyle styleId="{FF9317BA-4FE8-4A28-83B6-49D5ED686A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97932F-725A-4F4B-9A5E-F78ACEFF9F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654cf98d_4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313654cf98d_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3654cf98d_4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13654cf98d_4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36f51340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3136f5134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7745ce79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3067745ce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e79cd1223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0e79cd122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3654cf98d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313654cf98d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3654cf98d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313654cf98d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3654cf98d_3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313654cf98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654cf98d_3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313654cf98d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3654cf98d_4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313654cf98d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90kKwUAlzZyHL03Tc-vYPcSg9v6atfyY?usp=sha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973" y="0"/>
            <a:ext cx="104919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-321275" y="0"/>
            <a:ext cx="57693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4306" y="3057235"/>
            <a:ext cx="6252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501" y="255827"/>
            <a:ext cx="52095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PE" sz="44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Lógica de distribución usando  Rank OVER PARTITION by</a:t>
            </a:r>
            <a:endParaRPr sz="44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4306" y="3809137"/>
            <a:ext cx="62529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-Gálvez Cortez, Rosa Fabiola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-Nicasio Marcelo, Martin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-Oblitas Gavidia, 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-Rojas Retuerto, Aimar</a:t>
            </a:r>
            <a:endParaRPr sz="2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-Shapiama Martínez, Anderson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s-P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3654cf98d_4_41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13654cf98d_4_41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13654cf98d_4_41"/>
          <p:cNvSpPr txBox="1"/>
          <p:nvPr/>
        </p:nvSpPr>
        <p:spPr>
          <a:xfrm>
            <a:off x="487350" y="869900"/>
            <a:ext cx="11217300" cy="1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Paso 6: Buscaremos calcular el </a:t>
            </a:r>
            <a:r>
              <a:rPr lang="es-PE" sz="1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ranking de ventas</a:t>
            </a: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(en términos de monto de venta) para cada producto dentro de </a:t>
            </a:r>
            <a:r>
              <a:rPr lang="es-PE" sz="17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cada grupo de local y familia</a:t>
            </a: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y luego filtrar los productos que se encuentran en el top 5% de ventas de cada grupo.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g313654cf98d_4_41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CONSULTAS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g313654cf98d_4_41"/>
          <p:cNvSpPr txBox="1"/>
          <p:nvPr/>
        </p:nvSpPr>
        <p:spPr>
          <a:xfrm>
            <a:off x="8530250" y="39843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CONSULTA</a:t>
            </a:r>
            <a:endParaRPr sz="17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6" name="Google Shape;186;g313654cf98d_4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25" y="1912875"/>
            <a:ext cx="5721351" cy="48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3654cf98d_4_56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13654cf98d_4_56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13654cf98d_4_56"/>
          <p:cNvSpPr txBox="1"/>
          <p:nvPr/>
        </p:nvSpPr>
        <p:spPr>
          <a:xfrm>
            <a:off x="419100" y="1099488"/>
            <a:ext cx="12009000" cy="1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PE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 guarda el resultado como </a:t>
            </a:r>
            <a:r>
              <a:rPr lang="es-PE" sz="1700" b="1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“ranking_ventas”</a:t>
            </a:r>
            <a:r>
              <a:rPr lang="es-PE" sz="17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.Para luego hacer un informe en </a:t>
            </a:r>
            <a:r>
              <a:rPr lang="es-PE" sz="1700" b="1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Looker Studio.</a:t>
            </a:r>
            <a:endParaRPr sz="170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g313654cf98d_4_56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CONSULTAS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5" name="Google Shape;195;g313654cf98d_4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1700225"/>
            <a:ext cx="8004350" cy="19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13654cf98d_4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075" y="3965975"/>
            <a:ext cx="5333063" cy="230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36f513408_0_1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136f513408_0_1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136f513408_0_1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nforme en Looker Studio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4" name="Google Shape;204;g3136f51340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5" y="1277253"/>
            <a:ext cx="11887199" cy="513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PE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0"/>
          <p:cNvSpPr/>
          <p:nvPr/>
        </p:nvSpPr>
        <p:spPr>
          <a:xfrm>
            <a:off x="0" y="-238840"/>
            <a:ext cx="12192000" cy="901593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838200" y="-238840"/>
            <a:ext cx="11534967" cy="90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PE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4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40"/>
          <p:cNvSpPr/>
          <p:nvPr/>
        </p:nvSpPr>
        <p:spPr>
          <a:xfrm>
            <a:off x="2888304" y="413476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2984342" y="42879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3080380" y="413523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s-P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1394859" y="2078355"/>
            <a:ext cx="11711354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s-PE" sz="19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GRACIAS</a:t>
            </a:r>
            <a:endParaRPr sz="19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2973" y="0"/>
            <a:ext cx="1049192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0" y="0"/>
            <a:ext cx="5769429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07231" y="5130558"/>
            <a:ext cx="62529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Lima, 2024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Ing. Julio C. Morales León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07226" y="511700"/>
            <a:ext cx="54813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PE" sz="44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Lógica de distribución usando  Rank OVER PARTITION by</a:t>
            </a:r>
            <a:endParaRPr sz="4400" b="0" i="0" u="none" strike="noStrike" cap="non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59650" y="3407475"/>
            <a:ext cx="4377000" cy="23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Materiales:</a:t>
            </a:r>
            <a:endParaRPr sz="32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https://drive.google.com/drive/folders/190kKwUAlzZyHL03Tc-vYPcSg9v6atfyY?usp=sharing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7745ce79_0_15"/>
          <p:cNvSpPr/>
          <p:nvPr/>
        </p:nvSpPr>
        <p:spPr>
          <a:xfrm>
            <a:off x="10009188" y="65595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067745ce79_0_15"/>
          <p:cNvSpPr txBox="1">
            <a:spLocks noGrp="1"/>
          </p:cNvSpPr>
          <p:nvPr>
            <p:ph type="sldNum" idx="12"/>
          </p:nvPr>
        </p:nvSpPr>
        <p:spPr>
          <a:xfrm>
            <a:off x="9182612" y="627833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  <p:sp>
        <p:nvSpPr>
          <p:cNvPr id="108" name="Google Shape;108;g3067745ce79_0_15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067745ce79_0_15"/>
          <p:cNvSpPr txBox="1"/>
          <p:nvPr/>
        </p:nvSpPr>
        <p:spPr>
          <a:xfrm>
            <a:off x="367025" y="931725"/>
            <a:ext cx="121920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Paso 1: Tener las siguientes tablas, con sus respectivos atributos en BigQuery: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Venta_Producto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Presupuesto_Mensual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Dim_Producto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g3067745ce79_0_15"/>
          <p:cNvSpPr txBox="1"/>
          <p:nvPr/>
        </p:nvSpPr>
        <p:spPr>
          <a:xfrm>
            <a:off x="194250" y="5452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35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Distribución usando  Rank OVER PARTITION by,</a:t>
            </a:r>
            <a:r>
              <a:rPr lang="es-PE" sz="4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PE" sz="3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guía:</a:t>
            </a:r>
            <a:endParaRPr sz="35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5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1" name="Google Shape;111;g3067745ce79_0_15"/>
          <p:cNvGraphicFramePr/>
          <p:nvPr/>
        </p:nvGraphicFramePr>
        <p:xfrm>
          <a:off x="952500" y="2667000"/>
          <a:ext cx="3098500" cy="1630560"/>
        </p:xfrm>
        <a:graphic>
          <a:graphicData uri="http://schemas.openxmlformats.org/drawingml/2006/table">
            <a:tbl>
              <a:tblPr>
                <a:noFill/>
                <a:tableStyleId>{FF9317BA-4FE8-4A28-83B6-49D5ED686AB5}</a:tableStyleId>
              </a:tblPr>
              <a:tblGrid>
                <a:gridCol w="30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700" b="1">
                          <a:solidFill>
                            <a:schemeClr val="lt1"/>
                          </a:solidFill>
                        </a:rPr>
                        <a:t>VENTA_PRODUCTO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Fecha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Cod_producto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Cod_Local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27BA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g3067745ce79_0_15"/>
          <p:cNvGraphicFramePr/>
          <p:nvPr/>
        </p:nvGraphicFramePr>
        <p:xfrm>
          <a:off x="4419075" y="4706700"/>
          <a:ext cx="3098500" cy="1234350"/>
        </p:xfrm>
        <a:graphic>
          <a:graphicData uri="http://schemas.openxmlformats.org/drawingml/2006/table">
            <a:tbl>
              <a:tblPr>
                <a:noFill/>
                <a:tableStyleId>{FF9317BA-4FE8-4A28-83B6-49D5ED686AB5}</a:tableStyleId>
              </a:tblPr>
              <a:tblGrid>
                <a:gridCol w="30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700" b="1">
                          <a:solidFill>
                            <a:schemeClr val="lt1"/>
                          </a:solidFill>
                        </a:rPr>
                        <a:t>DIM_PRODUCTO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Cod_Producto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Cod_Familia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6B2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" name="Google Shape;113;g3067745ce79_0_15"/>
          <p:cNvGraphicFramePr/>
          <p:nvPr/>
        </p:nvGraphicFramePr>
        <p:xfrm>
          <a:off x="8004225" y="2667000"/>
          <a:ext cx="3098500" cy="1630560"/>
        </p:xfrm>
        <a:graphic>
          <a:graphicData uri="http://schemas.openxmlformats.org/drawingml/2006/table">
            <a:tbl>
              <a:tblPr>
                <a:noFill/>
                <a:tableStyleId>{FF9317BA-4FE8-4A28-83B6-49D5ED686AB5}</a:tableStyleId>
              </a:tblPr>
              <a:tblGrid>
                <a:gridCol w="30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700" b="1">
                          <a:solidFill>
                            <a:schemeClr val="lt1"/>
                          </a:solidFill>
                        </a:rPr>
                        <a:t>PRESUPUESTO_MENSUAL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Fecha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Cod_familia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/>
                        <a:t>Cod_Local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8E7C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79cd1223_0_73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0e79cd1223_0_73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0e79cd1223_0_73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CONSULTAS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g20e79cd1223_0_73"/>
          <p:cNvSpPr txBox="1"/>
          <p:nvPr/>
        </p:nvSpPr>
        <p:spPr>
          <a:xfrm>
            <a:off x="125825" y="875288"/>
            <a:ext cx="1219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Paso 2: Unir la tabla </a:t>
            </a:r>
            <a:r>
              <a:rPr lang="es-PE" sz="1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VENTAS_PRODUCTO</a:t>
            </a: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 LA TABLA </a:t>
            </a:r>
            <a:r>
              <a:rPr lang="es-PE" sz="1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DIM_PRODUCTO</a:t>
            </a: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mediante una consulta “JOIN”: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g20e79cd1223_0_73"/>
          <p:cNvGraphicFramePr/>
          <p:nvPr/>
        </p:nvGraphicFramePr>
        <p:xfrm>
          <a:off x="204825" y="1536600"/>
          <a:ext cx="6645600" cy="2111756"/>
        </p:xfrm>
        <a:graphic>
          <a:graphicData uri="http://schemas.openxmlformats.org/drawingml/2006/table">
            <a:tbl>
              <a:tblPr>
                <a:noFill/>
                <a:tableStyleId>{1F97932F-725A-4F4B-9A5E-F78ACEFF9FB2}</a:tableStyleId>
              </a:tblPr>
              <a:tblGrid>
                <a:gridCol w="66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SELECT</a:t>
                      </a:r>
                      <a:endParaRPr sz="11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r>
                        <a:rPr lang="es-PE" sz="1100">
                          <a:solidFill>
                            <a:srgbClr val="3C40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</a:t>
                      </a: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P.Cod_Familia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FROM</a:t>
                      </a:r>
                      <a:endParaRPr sz="11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`Ventas.ventas_producto`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</a:t>
                      </a:r>
                      <a:endParaRPr sz="11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`Ventas.Dim_producto`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</a:t>
                      </a:r>
                      <a:endParaRPr sz="11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VP.Cod_Producto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= </a:t>
                      </a:r>
                      <a:r>
                        <a:rPr lang="es-PE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P.Cod_Producto</a:t>
                      </a:r>
                      <a:endParaRPr sz="13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23;g20e79cd1223_0_73"/>
          <p:cNvSpPr txBox="1"/>
          <p:nvPr/>
        </p:nvSpPr>
        <p:spPr>
          <a:xfrm>
            <a:off x="7852225" y="219786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CONSULTA</a:t>
            </a:r>
            <a:endParaRPr sz="17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g20e79cd1223_0_73"/>
          <p:cNvSpPr txBox="1"/>
          <p:nvPr/>
        </p:nvSpPr>
        <p:spPr>
          <a:xfrm>
            <a:off x="204825" y="4755725"/>
            <a:ext cx="3763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Resultado: Se guarda el resultado como nueva tabla llamada </a:t>
            </a:r>
            <a:r>
              <a:rPr lang="es-PE" sz="1700" b="1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“VENTAS_PRODUCTO_FAMILIA”</a:t>
            </a:r>
            <a:endParaRPr sz="1700" b="1" i="0" u="none" strike="noStrike" cap="none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" name="Google Shape;125;g20e79cd1223_0_73"/>
          <p:cNvPicPr preferRelativeResize="0"/>
          <p:nvPr/>
        </p:nvPicPr>
        <p:blipFill rotWithShape="1">
          <a:blip r:embed="rId3">
            <a:alphaModFix/>
          </a:blip>
          <a:srcRect l="24974" t="34579" r="1658" b="6440"/>
          <a:stretch/>
        </p:blipFill>
        <p:spPr>
          <a:xfrm>
            <a:off x="3889475" y="3850175"/>
            <a:ext cx="7851625" cy="27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3654cf98d_4_6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13654cf98d_4_6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13654cf98d_4_6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CONSULTAS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g313654cf98d_4_6"/>
          <p:cNvSpPr txBox="1"/>
          <p:nvPr/>
        </p:nvSpPr>
        <p:spPr>
          <a:xfrm>
            <a:off x="125825" y="875288"/>
            <a:ext cx="1219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Paso 3: Ejecutar otra consulta para poder crear tabla </a:t>
            </a:r>
            <a:r>
              <a:rPr lang="es-PE" sz="1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VENTA_FAMILIA</a:t>
            </a: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g313654cf98d_4_6"/>
          <p:cNvGraphicFramePr/>
          <p:nvPr/>
        </p:nvGraphicFramePr>
        <p:xfrm>
          <a:off x="204825" y="15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{1F97932F-725A-4F4B-9A5E-F78ACEFF9FB2}</a:tableStyleId>
              </a:tblPr>
              <a:tblGrid>
                <a:gridCol w="66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SELECT</a:t>
                      </a:r>
                      <a:endParaRPr sz="11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F.Cod_Local,</a:t>
                      </a: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VPF.Fecha,</a:t>
                      </a: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VPF.Cod_Familia,</a:t>
                      </a: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SUM(</a:t>
                      </a:r>
                      <a:r>
                        <a:rPr lang="es-PE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F.Venta_Monto</a:t>
                      </a: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AS 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Venta_Monto_FA,</a:t>
                      </a: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SUM(</a:t>
                      </a:r>
                      <a:r>
                        <a:rPr lang="es-PE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F.Venta_Unidades</a:t>
                      </a: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AS 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Venta_Unidades_FA</a:t>
                      </a: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FROM</a:t>
                      </a:r>
                      <a:endParaRPr sz="11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`Ventas.VENTAS_PRODUCTO_FAMILIA`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VPF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GROUP BY</a:t>
                      </a:r>
                      <a:endParaRPr sz="11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</a:t>
                      </a: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F.Cod_Local,</a:t>
                      </a: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VPF.Fecha,</a:t>
                      </a:r>
                      <a:endParaRPr sz="11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1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VPF.Cod_Familia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Google Shape;135;g313654cf98d_4_6"/>
          <p:cNvSpPr txBox="1"/>
          <p:nvPr/>
        </p:nvSpPr>
        <p:spPr>
          <a:xfrm>
            <a:off x="7663475" y="2617286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CONSULTA</a:t>
            </a:r>
            <a:endParaRPr sz="17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g313654cf98d_4_6"/>
          <p:cNvSpPr txBox="1"/>
          <p:nvPr/>
        </p:nvSpPr>
        <p:spPr>
          <a:xfrm>
            <a:off x="540375" y="5122775"/>
            <a:ext cx="3763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Resultado: Se guarda el resultado como nueva tabla llamada </a:t>
            </a:r>
            <a:r>
              <a:rPr lang="es-PE" sz="1700" b="1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“VENTA_FAMILIA”</a:t>
            </a:r>
            <a:endParaRPr sz="1700" b="1" i="0" u="none" strike="noStrike" cap="none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7" name="Google Shape;137;g313654cf98d_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500" y="3762721"/>
            <a:ext cx="6866203" cy="28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3654cf98d_4_18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13654cf98d_4_18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13654cf98d_4_18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CONSULTAS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g313654cf98d_4_18"/>
          <p:cNvSpPr txBox="1"/>
          <p:nvPr/>
        </p:nvSpPr>
        <p:spPr>
          <a:xfrm>
            <a:off x="125825" y="875288"/>
            <a:ext cx="1219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Paso 4: Creamos una tabla </a:t>
            </a:r>
            <a:r>
              <a:rPr lang="es-PE" sz="1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“VENTA_PESOS”</a:t>
            </a: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mediante un nueva consulta: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6" name="Google Shape;146;g313654cf98d_4_18"/>
          <p:cNvGraphicFramePr/>
          <p:nvPr/>
        </p:nvGraphicFramePr>
        <p:xfrm>
          <a:off x="204825" y="15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{1F97932F-725A-4F4B-9A5E-F78ACEFF9FB2}</a:tableStyleId>
              </a:tblPr>
              <a:tblGrid>
                <a:gridCol w="66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SELECT</a:t>
                      </a:r>
                      <a:endParaRPr sz="8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F.*,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VF.Venta_Monto_FA,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VF.Venta_Unidades_FA,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ROUND(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Venta_Monto/VF.Venta_Monto_FA,</a:t>
                      </a:r>
                      <a:r>
                        <a:rPr lang="es-PE" sz="800">
                          <a:solidFill>
                            <a:schemeClr val="accent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AS 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Peso_Monto,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ROUND(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Venta_Unidades/VF.Venta_Unidades_FA,</a:t>
                      </a:r>
                      <a:r>
                        <a:rPr lang="es-PE" sz="800">
                          <a:solidFill>
                            <a:schemeClr val="accent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AS 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Peso_Unidades,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FROM</a:t>
                      </a:r>
                      <a:endParaRPr sz="8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`Ventas.VENTAS_PRODUCTO_FAMILIA`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VPF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JOIN</a:t>
                      </a:r>
                      <a:endParaRPr sz="8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`Ventas.VENTA_FAMILIA`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s-PE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VF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</a:t>
                      </a:r>
                      <a:endParaRPr sz="8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VPF.Fecha = VF.Fecha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AND 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VPF.Cod_Local = VF.Cod_Local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AND 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VPF.Cod_Familia = VF.Cod_Familia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ORDER BY</a:t>
                      </a:r>
                      <a:endParaRPr sz="8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1967D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VPF.Fecha,</a:t>
                      </a:r>
                      <a:endParaRPr sz="800">
                        <a:solidFill>
                          <a:srgbClr val="1967D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s-PE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VP</a:t>
                      </a: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F.Cod_Local,</a:t>
                      </a:r>
                      <a:endParaRPr sz="800">
                        <a:solidFill>
                          <a:srgbClr val="20212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800">
                          <a:solidFill>
                            <a:srgbClr val="20212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VF.Cod_Familia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g313654cf98d_4_18"/>
          <p:cNvSpPr txBox="1"/>
          <p:nvPr/>
        </p:nvSpPr>
        <p:spPr>
          <a:xfrm>
            <a:off x="7663475" y="2617286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CONSULTA</a:t>
            </a:r>
            <a:endParaRPr sz="17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g313654cf98d_4_18"/>
          <p:cNvSpPr txBox="1"/>
          <p:nvPr/>
        </p:nvSpPr>
        <p:spPr>
          <a:xfrm>
            <a:off x="321300" y="5339125"/>
            <a:ext cx="3763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Resultado: Se guarda el resultado como nueva tabla llamada </a:t>
            </a:r>
            <a:r>
              <a:rPr lang="es-PE" sz="1700" b="1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“VENTA_PESOS”</a:t>
            </a:r>
            <a:endParaRPr sz="1700" b="1" i="0" u="none" strike="noStrike" cap="none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9" name="Google Shape;149;g313654cf98d_4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75" y="4627475"/>
            <a:ext cx="8155276" cy="21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3654cf98d_3_35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13654cf98d_3_35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13654cf98d_3_35"/>
          <p:cNvSpPr txBox="1"/>
          <p:nvPr/>
        </p:nvSpPr>
        <p:spPr>
          <a:xfrm>
            <a:off x="487350" y="869900"/>
            <a:ext cx="11217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Paso 5:Ejecutaremos la siguiente consulta que nos permite identificar los valores máximos o principales de ventas proyectadas </a:t>
            </a:r>
            <a:r>
              <a:rPr lang="es-PE" sz="17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(ppto_Venta_Valor_Dist)</a:t>
            </a: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dentro de cada grupo de </a:t>
            </a:r>
            <a:r>
              <a:rPr lang="es-PE" sz="17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Cod_Local, Fecha, y Cod_Familia</a:t>
            </a:r>
            <a:r>
              <a:rPr lang="es-PE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g313654cf98d_3_35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CONSULTAS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8" name="Google Shape;158;g313654cf98d_3_35"/>
          <p:cNvPicPr preferRelativeResize="0"/>
          <p:nvPr/>
        </p:nvPicPr>
        <p:blipFill rotWithShape="1">
          <a:blip r:embed="rId3">
            <a:alphaModFix/>
          </a:blip>
          <a:srcRect l="4350" t="16363" r="30612" b="10322"/>
          <a:stretch/>
        </p:blipFill>
        <p:spPr>
          <a:xfrm>
            <a:off x="981075" y="2547600"/>
            <a:ext cx="6464550" cy="36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13654cf98d_3_35"/>
          <p:cNvSpPr txBox="1"/>
          <p:nvPr/>
        </p:nvSpPr>
        <p:spPr>
          <a:xfrm>
            <a:off x="8530250" y="39843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CONSULTA</a:t>
            </a:r>
            <a:endParaRPr sz="17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3654cf98d_3_45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13654cf98d_3_45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13654cf98d_3_45"/>
          <p:cNvSpPr txBox="1"/>
          <p:nvPr/>
        </p:nvSpPr>
        <p:spPr>
          <a:xfrm>
            <a:off x="419100" y="1099488"/>
            <a:ext cx="12009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PE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 guarda el resultado como </a:t>
            </a:r>
            <a:r>
              <a:rPr lang="es-PE" sz="1700" b="1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“DISTRIBUCION_PPTO”</a:t>
            </a:r>
            <a:r>
              <a:rPr lang="es-PE" sz="1700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.Para luego hacer un informe en </a:t>
            </a:r>
            <a:r>
              <a:rPr lang="es-PE" sz="1700" b="1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Looker Studio.</a:t>
            </a:r>
            <a:endParaRPr sz="170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g313654cf98d_3_45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CONSULTAS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" name="Google Shape;168;g313654cf98d_3_45"/>
          <p:cNvPicPr preferRelativeResize="0"/>
          <p:nvPr/>
        </p:nvPicPr>
        <p:blipFill rotWithShape="1">
          <a:blip r:embed="rId3">
            <a:alphaModFix/>
          </a:blip>
          <a:srcRect t="26979" b="3754"/>
          <a:stretch/>
        </p:blipFill>
        <p:spPr>
          <a:xfrm>
            <a:off x="1075400" y="1831500"/>
            <a:ext cx="104843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3654cf98d_4_31"/>
          <p:cNvSpPr/>
          <p:nvPr/>
        </p:nvSpPr>
        <p:spPr>
          <a:xfrm>
            <a:off x="11559692" y="6410650"/>
            <a:ext cx="27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13654cf98d_4_31"/>
          <p:cNvSpPr/>
          <p:nvPr/>
        </p:nvSpPr>
        <p:spPr>
          <a:xfrm>
            <a:off x="0" y="-125772"/>
            <a:ext cx="12192000" cy="9015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13654cf98d_4_31"/>
          <p:cNvSpPr txBox="1"/>
          <p:nvPr/>
        </p:nvSpPr>
        <p:spPr>
          <a:xfrm>
            <a:off x="469900" y="79611"/>
            <a:ext cx="562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7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nforme en Looker Studio</a:t>
            </a:r>
            <a:endParaRPr sz="17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g313654cf98d_4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038225"/>
            <a:ext cx="10205328" cy="50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Panorámica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Calibri</vt:lpstr>
      <vt:lpstr>Lato Black</vt:lpstr>
      <vt:lpstr>Lato</vt:lpstr>
      <vt:lpstr>Consolas</vt:lpstr>
      <vt:lpstr>Roboto Mono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 Rojas Ahumada</dc:creator>
  <cp:lastModifiedBy>Carlos E. Silva Bustamante</cp:lastModifiedBy>
  <cp:revision>1</cp:revision>
  <dcterms:created xsi:type="dcterms:W3CDTF">2019-10-28T23:27:34Z</dcterms:created>
  <dcterms:modified xsi:type="dcterms:W3CDTF">2025-04-19T02:47:39Z</dcterms:modified>
</cp:coreProperties>
</file>