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7" r:id="rId4"/>
    <p:sldId id="259" r:id="rId5"/>
    <p:sldId id="262" r:id="rId6"/>
    <p:sldId id="263" r:id="rId7"/>
    <p:sldId id="264" r:id="rId8"/>
    <p:sldId id="260" r:id="rId9"/>
    <p:sldId id="261"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6"/>
      </p:cViewPr>
      <p:guideLst/>
    </p:cSldViewPr>
  </p:slideViewPr>
  <p:notesTextViewPr>
    <p:cViewPr>
      <p:scale>
        <a:sx n="1" d="1"/>
        <a:sy n="1" d="1"/>
      </p:scale>
      <p:origin x="0" y="0"/>
    </p:cViewPr>
  </p:notesTextViewPr>
  <p:notesViewPr>
    <p:cSldViewPr snapToGrid="0">
      <p:cViewPr varScale="1">
        <p:scale>
          <a:sx n="57" d="100"/>
          <a:sy n="57" d="100"/>
        </p:scale>
        <p:origin x="27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5CC9F-CFE4-4321-B386-B8A6812FA9A6}"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9B8EB-D094-4222-8212-1D5D38E0D9EE}" type="slidenum">
              <a:rPr lang="en-US" smtClean="0"/>
              <a:t>‹#›</a:t>
            </a:fld>
            <a:endParaRPr lang="en-US"/>
          </a:p>
        </p:txBody>
      </p:sp>
    </p:spTree>
    <p:extLst>
      <p:ext uri="{BB962C8B-B14F-4D97-AF65-F5344CB8AC3E}">
        <p14:creationId xmlns:p14="http://schemas.microsoft.com/office/powerpoint/2010/main" val="50690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9B8EB-D094-4222-8212-1D5D38E0D9EE}" type="slidenum">
              <a:rPr lang="en-US" smtClean="0"/>
              <a:t>8</a:t>
            </a:fld>
            <a:endParaRPr lang="en-US"/>
          </a:p>
        </p:txBody>
      </p:sp>
    </p:spTree>
    <p:extLst>
      <p:ext uri="{BB962C8B-B14F-4D97-AF65-F5344CB8AC3E}">
        <p14:creationId xmlns:p14="http://schemas.microsoft.com/office/powerpoint/2010/main" val="97802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9B8EB-D094-4222-8212-1D5D38E0D9EE}" type="slidenum">
              <a:rPr lang="en-US" smtClean="0"/>
              <a:t>9</a:t>
            </a:fld>
            <a:endParaRPr lang="en-US"/>
          </a:p>
        </p:txBody>
      </p:sp>
    </p:spTree>
    <p:extLst>
      <p:ext uri="{BB962C8B-B14F-4D97-AF65-F5344CB8AC3E}">
        <p14:creationId xmlns:p14="http://schemas.microsoft.com/office/powerpoint/2010/main" val="230002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9B8EB-D094-4222-8212-1D5D38E0D9EE}" type="slidenum">
              <a:rPr lang="en-US" smtClean="0"/>
              <a:t>10</a:t>
            </a:fld>
            <a:endParaRPr lang="en-US"/>
          </a:p>
        </p:txBody>
      </p:sp>
    </p:spTree>
    <p:extLst>
      <p:ext uri="{BB962C8B-B14F-4D97-AF65-F5344CB8AC3E}">
        <p14:creationId xmlns:p14="http://schemas.microsoft.com/office/powerpoint/2010/main" val="367088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9B8EB-D094-4222-8212-1D5D38E0D9EE}" type="slidenum">
              <a:rPr lang="en-US" smtClean="0"/>
              <a:t>11</a:t>
            </a:fld>
            <a:endParaRPr lang="en-US"/>
          </a:p>
        </p:txBody>
      </p:sp>
    </p:spTree>
    <p:extLst>
      <p:ext uri="{BB962C8B-B14F-4D97-AF65-F5344CB8AC3E}">
        <p14:creationId xmlns:p14="http://schemas.microsoft.com/office/powerpoint/2010/main" val="421197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39B8EB-D094-4222-8212-1D5D38E0D9EE}" type="slidenum">
              <a:rPr lang="en-US" smtClean="0"/>
              <a:t>13</a:t>
            </a:fld>
            <a:endParaRPr lang="en-US"/>
          </a:p>
        </p:txBody>
      </p:sp>
    </p:spTree>
    <p:extLst>
      <p:ext uri="{BB962C8B-B14F-4D97-AF65-F5344CB8AC3E}">
        <p14:creationId xmlns:p14="http://schemas.microsoft.com/office/powerpoint/2010/main" val="198308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7" cy="1646302"/>
          </a:xfrm>
        </p:spPr>
        <p:txBody>
          <a:bodyPr anchor="b">
            <a:noAutofit/>
          </a:bodyPr>
          <a:lstStyle>
            <a:lvl1pPr algn="r">
              <a:defRPr sz="540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4"/>
            <a:ext cx="7766937" cy="1096899"/>
          </a:xfrm>
        </p:spPr>
        <p:txBody>
          <a:bodyPr anchor="t"/>
          <a:lstStyle>
            <a:lvl1pPr marL="0" indent="0" algn="r">
              <a:buNone/>
              <a:defRPr>
                <a:solidFill>
                  <a:schemeClr val="tx1">
                    <a:lumMod val="50000"/>
                    <a:lumOff val="50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22050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1">
                <a:solidFill>
                  <a:schemeClr val="tx1">
                    <a:lumMod val="75000"/>
                    <a:lumOff val="2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331723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40" y="3632201"/>
            <a:ext cx="7224524" cy="381000"/>
          </a:xfrm>
        </p:spPr>
        <p:txBody>
          <a:bodyPr anchor="ctr">
            <a:noAutofit/>
          </a:bodyPr>
          <a:lstStyle>
            <a:lvl1pPr marL="0" indent="0">
              <a:buFontTx/>
              <a:buNone/>
              <a:defRPr sz="1600">
                <a:solidFill>
                  <a:schemeClr val="tx1">
                    <a:lumMod val="50000"/>
                    <a:lumOff val="50000"/>
                  </a:schemeClr>
                </a:solidFill>
              </a:defRPr>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1">
                <a:solidFill>
                  <a:schemeClr val="tx1">
                    <a:lumMod val="75000"/>
                    <a:lumOff val="2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2" y="2886556"/>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1" dirty="0">
              <a:solidFill>
                <a:schemeClr val="accent1">
                  <a:lumMod val="60000"/>
                  <a:lumOff val="40000"/>
                </a:schemeClr>
              </a:solidFill>
              <a:latin typeface="Arial"/>
            </a:endParaRPr>
          </a:p>
        </p:txBody>
      </p:sp>
    </p:spTree>
    <p:extLst>
      <p:ext uri="{BB962C8B-B14F-4D97-AF65-F5344CB8AC3E}">
        <p14:creationId xmlns:p14="http://schemas.microsoft.com/office/powerpoint/2010/main" val="431687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1">
                <a:solidFill>
                  <a:schemeClr val="tx1">
                    <a:lumMod val="75000"/>
                    <a:lumOff val="2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1736952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4" y="4013201"/>
            <a:ext cx="8596668" cy="514248"/>
          </a:xfrm>
        </p:spPr>
        <p:txBody>
          <a:bodyPr anchor="b">
            <a:noAutofit/>
          </a:bodyPr>
          <a:lstStyle>
            <a:lvl1pPr marL="0" indent="0">
              <a:buFontTx/>
              <a:buNone/>
              <a:defRPr sz="2400">
                <a:solidFill>
                  <a:schemeClr val="tx1">
                    <a:lumMod val="75000"/>
                    <a:lumOff val="25000"/>
                  </a:schemeClr>
                </a:solidFill>
              </a:defRPr>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1">
                <a:solidFill>
                  <a:schemeClr val="tx1">
                    <a:lumMod val="50000"/>
                    <a:lumOff val="50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2" y="2886556"/>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3156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4" y="4013201"/>
            <a:ext cx="8596668" cy="514248"/>
          </a:xfrm>
        </p:spPr>
        <p:txBody>
          <a:bodyPr anchor="b">
            <a:noAutofit/>
          </a:bodyPr>
          <a:lstStyle>
            <a:lvl1pPr marL="0" indent="0">
              <a:buFontTx/>
              <a:buNone/>
              <a:defRPr sz="2400">
                <a:solidFill>
                  <a:schemeClr val="accent1"/>
                </a:solidFill>
              </a:defRPr>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1">
                <a:solidFill>
                  <a:schemeClr val="tx1">
                    <a:lumMod val="50000"/>
                    <a:lumOff val="50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1110109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3157734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600"/>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49"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11470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22493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8"/>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3EA4A6-A2CF-4294-B031-D7C02A5E2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361586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6"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1" y="2160590"/>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3EA4A6-A2CF-4294-B031-D7C02A5E238E}"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330529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7"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4" y="2160983"/>
            <a:ext cx="4185618" cy="576262"/>
          </a:xfrm>
        </p:spPr>
        <p:txBody>
          <a:bodyPr anchor="b">
            <a:noAutofit/>
          </a:bodyPr>
          <a:lstStyle>
            <a:lvl1pPr marL="0" indent="0">
              <a:buNone/>
              <a:defRPr sz="2400"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8"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3EA4A6-A2CF-4294-B031-D7C02A5E238E}"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253803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3EA4A6-A2CF-4294-B031-D7C02A5E238E}"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69446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EA4A6-A2CF-4294-B031-D7C02A5E238E}"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103843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3"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3" y="514925"/>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3" y="2777069"/>
            <a:ext cx="3854528" cy="2584449"/>
          </a:xfrm>
        </p:spPr>
        <p:txBody>
          <a:bodyPr>
            <a:normAutofit/>
          </a:bodyPr>
          <a:lstStyle>
            <a:lvl1pPr marL="0" indent="0">
              <a:buNone/>
              <a:defRPr sz="1401"/>
            </a:lvl1pPr>
            <a:lvl2pPr marL="457069" indent="0">
              <a:buNone/>
              <a:defRPr sz="1401"/>
            </a:lvl2pPr>
            <a:lvl3pPr marL="914138" indent="0">
              <a:buNone/>
              <a:defRPr sz="1200"/>
            </a:lvl3pPr>
            <a:lvl4pPr marL="1371206" indent="0">
              <a:buNone/>
              <a:defRPr sz="1001"/>
            </a:lvl4pPr>
            <a:lvl5pPr marL="1828274" indent="0">
              <a:buNone/>
              <a:defRPr sz="1001"/>
            </a:lvl5pPr>
            <a:lvl6pPr marL="2285342" indent="0">
              <a:buNone/>
              <a:defRPr sz="1001"/>
            </a:lvl6pPr>
            <a:lvl7pPr marL="2742411" indent="0">
              <a:buNone/>
              <a:defRPr sz="1001"/>
            </a:lvl7pPr>
            <a:lvl8pPr marL="3199480" indent="0">
              <a:buNone/>
              <a:defRPr sz="1001"/>
            </a:lvl8pPr>
            <a:lvl9pPr marL="3656549" indent="0">
              <a:buNone/>
              <a:defRPr sz="1001"/>
            </a:lvl9pPr>
          </a:lstStyle>
          <a:p>
            <a:pPr lvl="0"/>
            <a:r>
              <a:rPr lang="en-US" smtClean="0"/>
              <a:t>Edit Master text styles</a:t>
            </a:r>
          </a:p>
        </p:txBody>
      </p:sp>
      <p:sp>
        <p:nvSpPr>
          <p:cNvPr id="5" name="Date Placeholder 4"/>
          <p:cNvSpPr>
            <a:spLocks noGrp="1"/>
          </p:cNvSpPr>
          <p:nvPr>
            <p:ph type="dt" sz="half" idx="10"/>
          </p:nvPr>
        </p:nvSpPr>
        <p:spPr/>
        <p:txBody>
          <a:bodyPr/>
          <a:lstStyle/>
          <a:p>
            <a:fld id="{813EA4A6-A2CF-4294-B031-D7C02A5E238E}"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216582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3EA4A6-A2CF-4294-B031-D7C02A5E238E}"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4404A-5431-4439-83C5-217861C744A5}" type="slidenum">
              <a:rPr lang="en-US" smtClean="0"/>
              <a:t>‹#›</a:t>
            </a:fld>
            <a:endParaRPr lang="en-US"/>
          </a:p>
        </p:txBody>
      </p:sp>
    </p:spTree>
    <p:extLst>
      <p:ext uri="{BB962C8B-B14F-4D97-AF65-F5344CB8AC3E}">
        <p14:creationId xmlns:p14="http://schemas.microsoft.com/office/powerpoint/2010/main" val="412035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90"/>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2" y="6041363"/>
            <a:ext cx="91194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3EA4A6-A2CF-4294-B031-D7C02A5E238E}" type="datetimeFigureOut">
              <a:rPr lang="en-US" smtClean="0"/>
              <a:t>9/29/2022</a:t>
            </a:fld>
            <a:endParaRPr lang="en-US"/>
          </a:p>
        </p:txBody>
      </p:sp>
      <p:sp>
        <p:nvSpPr>
          <p:cNvPr id="5" name="Footer Placeholder 4"/>
          <p:cNvSpPr>
            <a:spLocks noGrp="1"/>
          </p:cNvSpPr>
          <p:nvPr>
            <p:ph type="ftr" sz="quarter" idx="3"/>
          </p:nvPr>
        </p:nvSpPr>
        <p:spPr>
          <a:xfrm>
            <a:off x="677334" y="6041363"/>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3"/>
            <a:ext cx="683339" cy="365125"/>
          </a:xfrm>
          <a:prstGeom prst="rect">
            <a:avLst/>
          </a:prstGeom>
        </p:spPr>
        <p:txBody>
          <a:bodyPr vert="horz" lIns="91440" tIns="45720" rIns="91440" bIns="45720" rtlCol="0" anchor="ctr"/>
          <a:lstStyle>
            <a:lvl1pPr algn="r">
              <a:defRPr sz="900">
                <a:solidFill>
                  <a:schemeClr val="accent1"/>
                </a:solidFill>
              </a:defRPr>
            </a:lvl1pPr>
          </a:lstStyle>
          <a:p>
            <a:fld id="{3714404A-5431-4439-83C5-217861C744A5}" type="slidenum">
              <a:rPr lang="en-US" smtClean="0"/>
              <a:t>‹#›</a:t>
            </a:fld>
            <a:endParaRPr lang="en-US"/>
          </a:p>
        </p:txBody>
      </p:sp>
    </p:spTree>
    <p:extLst>
      <p:ext uri="{BB962C8B-B14F-4D97-AF65-F5344CB8AC3E}">
        <p14:creationId xmlns:p14="http://schemas.microsoft.com/office/powerpoint/2010/main" val="2596081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6"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4" indent="-342904" algn="l" defTabSz="457206" rtl="0" eaLnBrk="1" latinLnBrk="0" hangingPunct="1">
        <a:spcBef>
          <a:spcPts val="10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1pPr>
      <a:lvl2pPr marL="742959" indent="-285753" algn="l" defTabSz="457206" rtl="0" eaLnBrk="1" latinLnBrk="0" hangingPunct="1">
        <a:spcBef>
          <a:spcPts val="1001"/>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15" indent="-228604" algn="l" defTabSz="457206" rtl="0" eaLnBrk="1" latinLnBrk="0" hangingPunct="1">
        <a:spcBef>
          <a:spcPts val="1001"/>
        </a:spcBef>
        <a:spcAft>
          <a:spcPts val="0"/>
        </a:spcAft>
        <a:buClr>
          <a:schemeClr val="accent1"/>
        </a:buClr>
        <a:buSzPct val="80000"/>
        <a:buFont typeface="Wingdings 3" charset="2"/>
        <a:buChar char=""/>
        <a:defRPr sz="1401" kern="1200">
          <a:solidFill>
            <a:schemeClr val="tx1">
              <a:lumMod val="75000"/>
              <a:lumOff val="25000"/>
            </a:schemeClr>
          </a:solidFill>
          <a:latin typeface="+mn-lt"/>
          <a:ea typeface="+mn-ea"/>
          <a:cs typeface="+mn-cs"/>
        </a:defRPr>
      </a:lvl3pPr>
      <a:lvl4pPr marL="1600221" indent="-228604" algn="l" defTabSz="457206" rtl="0" eaLnBrk="1" latinLnBrk="0" hangingPunct="1">
        <a:spcBef>
          <a:spcPts val="1001"/>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27" indent="-228604" algn="l" defTabSz="457206" rtl="0" eaLnBrk="1" latinLnBrk="0" hangingPunct="1">
        <a:spcBef>
          <a:spcPts val="1001"/>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32" indent="-228604" algn="l" defTabSz="457206" rtl="0" eaLnBrk="1" latinLnBrk="0" hangingPunct="1">
        <a:spcBef>
          <a:spcPts val="1001"/>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38" indent="-228604" algn="l" defTabSz="457206" rtl="0" eaLnBrk="1" latinLnBrk="0" hangingPunct="1">
        <a:spcBef>
          <a:spcPts val="1001"/>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44" indent="-228604" algn="l" defTabSz="457206" rtl="0" eaLnBrk="1" latinLnBrk="0" hangingPunct="1">
        <a:spcBef>
          <a:spcPts val="1001"/>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49" indent="-228604" algn="l" defTabSz="457206" rtl="0" eaLnBrk="1" latinLnBrk="0" hangingPunct="1">
        <a:spcBef>
          <a:spcPts val="1001"/>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6" rtl="0" eaLnBrk="1" latinLnBrk="0" hangingPunct="1">
        <a:defRPr sz="1801" kern="1200">
          <a:solidFill>
            <a:schemeClr val="tx1"/>
          </a:solidFill>
          <a:latin typeface="+mn-lt"/>
          <a:ea typeface="+mn-ea"/>
          <a:cs typeface="+mn-cs"/>
        </a:defRPr>
      </a:lvl1pPr>
      <a:lvl2pPr marL="457206" algn="l" defTabSz="457206" rtl="0" eaLnBrk="1" latinLnBrk="0" hangingPunct="1">
        <a:defRPr sz="1801" kern="1200">
          <a:solidFill>
            <a:schemeClr val="tx1"/>
          </a:solidFill>
          <a:latin typeface="+mn-lt"/>
          <a:ea typeface="+mn-ea"/>
          <a:cs typeface="+mn-cs"/>
        </a:defRPr>
      </a:lvl2pPr>
      <a:lvl3pPr marL="914411" algn="l" defTabSz="457206" rtl="0" eaLnBrk="1" latinLnBrk="0" hangingPunct="1">
        <a:defRPr sz="1801" kern="1200">
          <a:solidFill>
            <a:schemeClr val="tx1"/>
          </a:solidFill>
          <a:latin typeface="+mn-lt"/>
          <a:ea typeface="+mn-ea"/>
          <a:cs typeface="+mn-cs"/>
        </a:defRPr>
      </a:lvl3pPr>
      <a:lvl4pPr marL="1371617" algn="l" defTabSz="457206" rtl="0" eaLnBrk="1" latinLnBrk="0" hangingPunct="1">
        <a:defRPr sz="1801" kern="1200">
          <a:solidFill>
            <a:schemeClr val="tx1"/>
          </a:solidFill>
          <a:latin typeface="+mn-lt"/>
          <a:ea typeface="+mn-ea"/>
          <a:cs typeface="+mn-cs"/>
        </a:defRPr>
      </a:lvl4pPr>
      <a:lvl5pPr marL="1828823" algn="l" defTabSz="457206" rtl="0" eaLnBrk="1" latinLnBrk="0" hangingPunct="1">
        <a:defRPr sz="1801" kern="1200">
          <a:solidFill>
            <a:schemeClr val="tx1"/>
          </a:solidFill>
          <a:latin typeface="+mn-lt"/>
          <a:ea typeface="+mn-ea"/>
          <a:cs typeface="+mn-cs"/>
        </a:defRPr>
      </a:lvl5pPr>
      <a:lvl6pPr marL="2286029" algn="l" defTabSz="457206" rtl="0" eaLnBrk="1" latinLnBrk="0" hangingPunct="1">
        <a:defRPr sz="1801" kern="1200">
          <a:solidFill>
            <a:schemeClr val="tx1"/>
          </a:solidFill>
          <a:latin typeface="+mn-lt"/>
          <a:ea typeface="+mn-ea"/>
          <a:cs typeface="+mn-cs"/>
        </a:defRPr>
      </a:lvl6pPr>
      <a:lvl7pPr marL="2743234" algn="l" defTabSz="457206" rtl="0" eaLnBrk="1" latinLnBrk="0" hangingPunct="1">
        <a:defRPr sz="1801" kern="1200">
          <a:solidFill>
            <a:schemeClr val="tx1"/>
          </a:solidFill>
          <a:latin typeface="+mn-lt"/>
          <a:ea typeface="+mn-ea"/>
          <a:cs typeface="+mn-cs"/>
        </a:defRPr>
      </a:lvl7pPr>
      <a:lvl8pPr marL="3200440" algn="l" defTabSz="457206" rtl="0" eaLnBrk="1" latinLnBrk="0" hangingPunct="1">
        <a:defRPr sz="1801" kern="1200">
          <a:solidFill>
            <a:schemeClr val="tx1"/>
          </a:solidFill>
          <a:latin typeface="+mn-lt"/>
          <a:ea typeface="+mn-ea"/>
          <a:cs typeface="+mn-cs"/>
        </a:defRPr>
      </a:lvl8pPr>
      <a:lvl9pPr marL="3657646" algn="l" defTabSz="457206"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SSEGISandData/COVID-19/tree/master/csse_covid_19_data/csse_covid_19_time_ser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92" y="694944"/>
            <a:ext cx="9144000" cy="1389890"/>
          </a:xfrm>
        </p:spPr>
        <p:txBody>
          <a:bodyPr>
            <a:noAutofit/>
          </a:bodyPr>
          <a:lstStyle/>
          <a:p>
            <a:r>
              <a:rPr lang="en-US" sz="7200" dirty="0"/>
              <a:t>DATA VISUALIZATION</a:t>
            </a:r>
            <a:endParaRPr lang="en-US" sz="7200" dirty="0"/>
          </a:p>
        </p:txBody>
      </p:sp>
      <p:sp>
        <p:nvSpPr>
          <p:cNvPr id="4" name="Subtitle 3"/>
          <p:cNvSpPr>
            <a:spLocks noGrp="1"/>
          </p:cNvSpPr>
          <p:nvPr>
            <p:ph type="subTitle" idx="1"/>
          </p:nvPr>
        </p:nvSpPr>
        <p:spPr>
          <a:xfrm>
            <a:off x="1481666" y="4736634"/>
            <a:ext cx="7766937" cy="1096900"/>
          </a:xfrm>
        </p:spPr>
        <p:txBody>
          <a:bodyPr>
            <a:normAutofit lnSpcReduction="10000"/>
          </a:bodyPr>
          <a:lstStyle/>
          <a:p>
            <a:r>
              <a:rPr lang="en-US" dirty="0" smtClean="0"/>
              <a:t>A Project Submitted by</a:t>
            </a:r>
          </a:p>
          <a:p>
            <a:endParaRPr lang="en-US" i="1" dirty="0" smtClean="0"/>
          </a:p>
          <a:p>
            <a:r>
              <a:rPr lang="en-US" i="1" dirty="0" smtClean="0"/>
              <a:t>Precious </a:t>
            </a:r>
            <a:r>
              <a:rPr lang="en-US" i="1" dirty="0" err="1" smtClean="0"/>
              <a:t>Adeniyi</a:t>
            </a:r>
            <a:endParaRPr lang="en-US" i="1" dirty="0"/>
          </a:p>
        </p:txBody>
      </p:sp>
      <p:sp>
        <p:nvSpPr>
          <p:cNvPr id="5" name="Title 1"/>
          <p:cNvSpPr txBox="1">
            <a:spLocks/>
          </p:cNvSpPr>
          <p:nvPr/>
        </p:nvSpPr>
        <p:spPr>
          <a:xfrm>
            <a:off x="316992" y="1830345"/>
            <a:ext cx="9144000" cy="1389890"/>
          </a:xfrm>
          <a:prstGeom prst="rect">
            <a:avLst/>
          </a:prstGeom>
        </p:spPr>
        <p:txBody>
          <a:bodyPr vert="horz" lIns="91440" tIns="45721" rIns="91440" bIns="45721"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Creation of COVID-19 Dashboard</a:t>
            </a:r>
            <a:endParaRPr lang="en-US" sz="4800" dirty="0"/>
          </a:p>
        </p:txBody>
      </p:sp>
    </p:spTree>
    <p:extLst>
      <p:ext uri="{BB962C8B-B14F-4D97-AF65-F5344CB8AC3E}">
        <p14:creationId xmlns:p14="http://schemas.microsoft.com/office/powerpoint/2010/main" val="247143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Creating the Dashboard Background</a:t>
            </a:r>
            <a:endParaRPr lang="en-US" sz="4800" dirty="0"/>
          </a:p>
        </p:txBody>
      </p:sp>
      <p:sp>
        <p:nvSpPr>
          <p:cNvPr id="3" name="Content Placeholder 2"/>
          <p:cNvSpPr>
            <a:spLocks noGrp="1"/>
          </p:cNvSpPr>
          <p:nvPr>
            <p:ph idx="1"/>
          </p:nvPr>
        </p:nvSpPr>
        <p:spPr>
          <a:xfrm>
            <a:off x="677334" y="2490791"/>
            <a:ext cx="8596668" cy="3880773"/>
          </a:xfrm>
        </p:spPr>
        <p:txBody>
          <a:bodyPr>
            <a:normAutofit/>
          </a:bodyPr>
          <a:lstStyle/>
          <a:p>
            <a:pPr algn="just"/>
            <a:r>
              <a:rPr lang="en-US" sz="2400" dirty="0"/>
              <a:t>The dashboard background was created using Microsoft PowerPoint </a:t>
            </a:r>
            <a:endParaRPr lang="en-US" sz="2400" dirty="0"/>
          </a:p>
          <a:p>
            <a:pPr algn="just"/>
            <a:r>
              <a:rPr lang="en-US" sz="2400" dirty="0"/>
              <a:t>The Blank was changed from Normal to Notes Page</a:t>
            </a:r>
          </a:p>
          <a:p>
            <a:pPr algn="just"/>
            <a:r>
              <a:rPr lang="en-US" sz="2400" dirty="0"/>
              <a:t>Different sizes of square shapes were created with matching </a:t>
            </a:r>
            <a:r>
              <a:rPr lang="en-US" sz="2400" dirty="0" err="1"/>
              <a:t>colours</a:t>
            </a:r>
            <a:endParaRPr lang="en-US" sz="2400" dirty="0"/>
          </a:p>
          <a:p>
            <a:pPr algn="just"/>
            <a:r>
              <a:rPr lang="en-US" sz="2400" dirty="0"/>
              <a:t>The diagrams were grouped and saved as picture</a:t>
            </a:r>
            <a:endParaRPr lang="en-US" sz="2400" dirty="0"/>
          </a:p>
        </p:txBody>
      </p:sp>
    </p:spTree>
    <p:extLst>
      <p:ext uri="{BB962C8B-B14F-4D97-AF65-F5344CB8AC3E}">
        <p14:creationId xmlns:p14="http://schemas.microsoft.com/office/powerpoint/2010/main" val="1987324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Creating the Dashboard</a:t>
            </a:r>
            <a:endParaRPr lang="en-US" sz="4800" dirty="0"/>
          </a:p>
        </p:txBody>
      </p:sp>
      <p:sp>
        <p:nvSpPr>
          <p:cNvPr id="3" name="Content Placeholder 2"/>
          <p:cNvSpPr>
            <a:spLocks noGrp="1"/>
          </p:cNvSpPr>
          <p:nvPr>
            <p:ph idx="1"/>
          </p:nvPr>
        </p:nvSpPr>
        <p:spPr/>
        <p:txBody>
          <a:bodyPr>
            <a:normAutofit/>
          </a:bodyPr>
          <a:lstStyle/>
          <a:p>
            <a:pPr algn="just"/>
            <a:r>
              <a:rPr lang="en-US" sz="2000" dirty="0"/>
              <a:t>A new worksheet was created and then the dashboard background was inserted, the grid lines were removed from the worksheet </a:t>
            </a:r>
          </a:p>
          <a:p>
            <a:pPr algn="just"/>
            <a:r>
              <a:rPr lang="en-US" sz="2000" dirty="0"/>
              <a:t>A Corona Virus picture was inserted using online pictures</a:t>
            </a:r>
          </a:p>
          <a:p>
            <a:pPr algn="just"/>
            <a:r>
              <a:rPr lang="en-US" sz="2000" dirty="0"/>
              <a:t>The Confirmed Cases, Death Cases and Death rate were calculated and written on the dashboard using text box</a:t>
            </a:r>
          </a:p>
          <a:p>
            <a:pPr algn="just"/>
            <a:r>
              <a:rPr lang="en-US" sz="2000" dirty="0"/>
              <a:t>The Pivot Charts created where pasted on the dashboard</a:t>
            </a:r>
          </a:p>
          <a:p>
            <a:pPr algn="just"/>
            <a:r>
              <a:rPr lang="en-US" sz="2000" dirty="0"/>
              <a:t>The dashboard background, text boxes and the pivot charts were highlighted, grouped and saved as picture “Covid-19 Dashboard.png”</a:t>
            </a:r>
            <a:endParaRPr lang="en-US" sz="2000" dirty="0"/>
          </a:p>
        </p:txBody>
      </p:sp>
    </p:spTree>
    <p:extLst>
      <p:ext uri="{BB962C8B-B14F-4D97-AF65-F5344CB8AC3E}">
        <p14:creationId xmlns:p14="http://schemas.microsoft.com/office/powerpoint/2010/main" val="1613909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5260" y="26125"/>
            <a:ext cx="8811620" cy="6858002"/>
          </a:xfrm>
          <a:prstGeom prst="rect">
            <a:avLst/>
          </a:prstGeom>
        </p:spPr>
      </p:pic>
    </p:spTree>
    <p:extLst>
      <p:ext uri="{BB962C8B-B14F-4D97-AF65-F5344CB8AC3E}">
        <p14:creationId xmlns:p14="http://schemas.microsoft.com/office/powerpoint/2010/main" val="2931411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CONCLUSION</a:t>
            </a:r>
            <a:endParaRPr lang="en-US" dirty="0"/>
          </a:p>
        </p:txBody>
      </p:sp>
      <p:sp>
        <p:nvSpPr>
          <p:cNvPr id="3" name="Content Placeholder 2"/>
          <p:cNvSpPr>
            <a:spLocks noGrp="1"/>
          </p:cNvSpPr>
          <p:nvPr>
            <p:ph idx="1"/>
          </p:nvPr>
        </p:nvSpPr>
        <p:spPr/>
        <p:txBody>
          <a:bodyPr>
            <a:normAutofit/>
          </a:bodyPr>
          <a:lstStyle/>
          <a:p>
            <a:pPr algn="just"/>
            <a:r>
              <a:rPr lang="en-US" sz="2400" dirty="0"/>
              <a:t>The number of Confirmed cases and Death cases are 607.8 million and 6.49 million respectively, having 1.08% Death rate.</a:t>
            </a:r>
          </a:p>
          <a:p>
            <a:pPr algn="just"/>
            <a:r>
              <a:rPr lang="en-US" sz="2400" dirty="0"/>
              <a:t>The Dashboard created shows that US has the highest number of Confirmed cases and Death cases with 96.07 million and 1.06 million respectively.</a:t>
            </a:r>
          </a:p>
          <a:p>
            <a:pPr algn="just"/>
            <a:r>
              <a:rPr lang="en-US" sz="2400" dirty="0"/>
              <a:t>It also shows the number of Confirmed cases and Death cases per year.</a:t>
            </a:r>
            <a:endParaRPr lang="en-US" sz="2400" dirty="0"/>
          </a:p>
        </p:txBody>
      </p:sp>
    </p:spTree>
    <p:extLst>
      <p:ext uri="{BB962C8B-B14F-4D97-AF65-F5344CB8AC3E}">
        <p14:creationId xmlns:p14="http://schemas.microsoft.com/office/powerpoint/2010/main" val="19883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CONTENT</a:t>
            </a:r>
            <a:endParaRPr lang="en-US" sz="4800" dirty="0"/>
          </a:p>
        </p:txBody>
      </p:sp>
      <p:sp>
        <p:nvSpPr>
          <p:cNvPr id="3" name="Content Placeholder 2"/>
          <p:cNvSpPr>
            <a:spLocks noGrp="1"/>
          </p:cNvSpPr>
          <p:nvPr>
            <p:ph idx="1"/>
          </p:nvPr>
        </p:nvSpPr>
        <p:spPr/>
        <p:txBody>
          <a:bodyPr/>
          <a:lstStyle/>
          <a:p>
            <a:r>
              <a:rPr lang="en-US" sz="2800" dirty="0"/>
              <a:t>INTRODUCTION TO DATA VISUALIZATION</a:t>
            </a:r>
          </a:p>
          <a:p>
            <a:r>
              <a:rPr lang="en-US" sz="2800" dirty="0"/>
              <a:t>RAW DATA-DASHBOARD EXPLANATION</a:t>
            </a:r>
          </a:p>
          <a:p>
            <a:r>
              <a:rPr lang="en-US" sz="2800" dirty="0"/>
              <a:t>COVID-19 DASHBOARD</a:t>
            </a:r>
          </a:p>
          <a:p>
            <a:r>
              <a:rPr lang="en-US" sz="2800" dirty="0"/>
              <a:t>CONCLUSION</a:t>
            </a:r>
          </a:p>
          <a:p>
            <a:endParaRPr lang="en-US" dirty="0"/>
          </a:p>
        </p:txBody>
      </p:sp>
    </p:spTree>
    <p:extLst>
      <p:ext uri="{BB962C8B-B14F-4D97-AF65-F5344CB8AC3E}">
        <p14:creationId xmlns:p14="http://schemas.microsoft.com/office/powerpoint/2010/main" val="1796709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84" y="406400"/>
            <a:ext cx="9497568" cy="1550988"/>
          </a:xfrm>
        </p:spPr>
        <p:txBody>
          <a:bodyPr>
            <a:noAutofit/>
          </a:bodyPr>
          <a:lstStyle/>
          <a:p>
            <a:r>
              <a:rPr lang="en-US" sz="4800" dirty="0"/>
              <a:t>INTRODUCTION TO DATA VISUALIZATION</a:t>
            </a:r>
            <a:endParaRPr lang="en-US" sz="4800" dirty="0"/>
          </a:p>
        </p:txBody>
      </p:sp>
      <p:sp>
        <p:nvSpPr>
          <p:cNvPr id="3" name="Content Placeholder 2"/>
          <p:cNvSpPr>
            <a:spLocks noGrp="1"/>
          </p:cNvSpPr>
          <p:nvPr>
            <p:ph idx="1"/>
          </p:nvPr>
        </p:nvSpPr>
        <p:spPr/>
        <p:txBody>
          <a:bodyPr>
            <a:normAutofit/>
          </a:bodyPr>
          <a:lstStyle/>
          <a:p>
            <a:pPr algn="just"/>
            <a:r>
              <a:rPr lang="en-US" sz="2800" dirty="0"/>
              <a:t>Data visualization is the visual presentation of data or information. The goal of data visualization is to communicate data or information clearly and effectively to readers. Typically, data is visualized in the form of a chart, infographic, diagram or map. </a:t>
            </a:r>
            <a:endParaRPr lang="en-US" sz="2800" dirty="0"/>
          </a:p>
          <a:p>
            <a:pPr algn="just"/>
            <a:r>
              <a:rPr lang="en-US" sz="2800" dirty="0"/>
              <a:t>It can </a:t>
            </a:r>
            <a:r>
              <a:rPr lang="en-US" sz="2800" dirty="0"/>
              <a:t>also be used as a reporting </a:t>
            </a:r>
            <a:r>
              <a:rPr lang="en-US" sz="2800" dirty="0"/>
              <a:t>tool</a:t>
            </a:r>
            <a:endParaRPr lang="en-US" sz="2800" dirty="0"/>
          </a:p>
        </p:txBody>
      </p:sp>
    </p:spTree>
    <p:extLst>
      <p:ext uri="{BB962C8B-B14F-4D97-AF65-F5344CB8AC3E}">
        <p14:creationId xmlns:p14="http://schemas.microsoft.com/office/powerpoint/2010/main" val="2118007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1320800"/>
          </a:xfrm>
        </p:spPr>
        <p:txBody>
          <a:bodyPr>
            <a:noAutofit/>
          </a:bodyPr>
          <a:lstStyle/>
          <a:p>
            <a:r>
              <a:rPr lang="en-US" sz="4800" dirty="0"/>
              <a:t>RAW DATA-COVID-19 DASHBOARD</a:t>
            </a:r>
            <a:endParaRPr lang="en-US" sz="4800" dirty="0"/>
          </a:p>
        </p:txBody>
      </p:sp>
      <p:sp>
        <p:nvSpPr>
          <p:cNvPr id="3" name="Content Placeholder 2"/>
          <p:cNvSpPr>
            <a:spLocks noGrp="1"/>
          </p:cNvSpPr>
          <p:nvPr>
            <p:ph idx="1"/>
          </p:nvPr>
        </p:nvSpPr>
        <p:spPr>
          <a:xfrm>
            <a:off x="677334" y="1930401"/>
            <a:ext cx="8596668" cy="4110962"/>
          </a:xfrm>
        </p:spPr>
        <p:txBody>
          <a:bodyPr>
            <a:noAutofit/>
          </a:bodyPr>
          <a:lstStyle/>
          <a:p>
            <a:pPr marL="0" indent="0">
              <a:buNone/>
            </a:pPr>
            <a:r>
              <a:rPr lang="en-US" sz="2400" dirty="0"/>
              <a:t>The following process occurred while creating the Covid-19 Dashboard:</a:t>
            </a:r>
          </a:p>
          <a:p>
            <a:r>
              <a:rPr lang="en-US" sz="2400" dirty="0"/>
              <a:t>Sourcing the raw data online</a:t>
            </a:r>
          </a:p>
          <a:p>
            <a:r>
              <a:rPr lang="en-US" sz="2400" dirty="0"/>
              <a:t>Cleaning data</a:t>
            </a:r>
          </a:p>
          <a:p>
            <a:r>
              <a:rPr lang="en-US" sz="2400" dirty="0"/>
              <a:t>Merging data</a:t>
            </a:r>
          </a:p>
          <a:p>
            <a:r>
              <a:rPr lang="en-US" sz="2400" dirty="0"/>
              <a:t>Creating Pivot Tables</a:t>
            </a:r>
          </a:p>
          <a:p>
            <a:r>
              <a:rPr lang="en-US" sz="2400" dirty="0"/>
              <a:t>Creating Pivot Charts</a:t>
            </a:r>
          </a:p>
          <a:p>
            <a:r>
              <a:rPr lang="en-US" sz="2400" dirty="0"/>
              <a:t>Creating the Dashboard Background </a:t>
            </a:r>
          </a:p>
          <a:p>
            <a:r>
              <a:rPr lang="en-US" sz="2400" dirty="0"/>
              <a:t>Creating the Dashboard</a:t>
            </a:r>
          </a:p>
        </p:txBody>
      </p:sp>
    </p:spTree>
    <p:extLst>
      <p:ext uri="{BB962C8B-B14F-4D97-AF65-F5344CB8AC3E}">
        <p14:creationId xmlns:p14="http://schemas.microsoft.com/office/powerpoint/2010/main" val="3502358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Sourcing for the Raw Data Online</a:t>
            </a:r>
            <a:endParaRPr lang="en-US" sz="4800" dirty="0"/>
          </a:p>
        </p:txBody>
      </p:sp>
      <p:sp>
        <p:nvSpPr>
          <p:cNvPr id="3" name="Content Placeholder 2"/>
          <p:cNvSpPr>
            <a:spLocks noGrp="1"/>
          </p:cNvSpPr>
          <p:nvPr>
            <p:ph idx="1"/>
          </p:nvPr>
        </p:nvSpPr>
        <p:spPr>
          <a:xfrm>
            <a:off x="677333" y="2465390"/>
            <a:ext cx="9177867" cy="3880773"/>
          </a:xfrm>
        </p:spPr>
        <p:txBody>
          <a:bodyPr>
            <a:normAutofit/>
          </a:bodyPr>
          <a:lstStyle/>
          <a:p>
            <a:pPr marL="0" indent="0" algn="just">
              <a:buNone/>
            </a:pPr>
            <a:r>
              <a:rPr lang="en-US" sz="2000" dirty="0"/>
              <a:t>The raw data was gotten from </a:t>
            </a:r>
            <a:r>
              <a:rPr lang="en-US" sz="2000" dirty="0">
                <a:hlinkClick r:id="rId2"/>
              </a:rPr>
              <a:t>https://github.com/CSSEGISandData/COVID-19/tree/master/csse_covid_19_data/csse_covid_19_time_series</a:t>
            </a:r>
            <a:r>
              <a:rPr lang="en-US" sz="2000" dirty="0"/>
              <a:t> using Power Query to convert it into data in </a:t>
            </a:r>
            <a:r>
              <a:rPr lang="en-US" sz="2000" dirty="0"/>
              <a:t>rows </a:t>
            </a:r>
            <a:r>
              <a:rPr lang="en-US" sz="2000" dirty="0"/>
              <a:t>and </a:t>
            </a:r>
            <a:r>
              <a:rPr lang="en-US" sz="2000" dirty="0"/>
              <a:t>columns </a:t>
            </a:r>
            <a:r>
              <a:rPr lang="en-US" sz="2000" dirty="0"/>
              <a:t>by: copying the link for each raw data (Confirmed Cases, Death Cases, and Recovered Cases Globally)</a:t>
            </a:r>
          </a:p>
          <a:p>
            <a:pPr marL="0" indent="0" algn="just">
              <a:buNone/>
            </a:pPr>
            <a:endParaRPr lang="en-US" sz="2000" dirty="0"/>
          </a:p>
        </p:txBody>
      </p:sp>
    </p:spTree>
    <p:extLst>
      <p:ext uri="{BB962C8B-B14F-4D97-AF65-F5344CB8AC3E}">
        <p14:creationId xmlns:p14="http://schemas.microsoft.com/office/powerpoint/2010/main" val="344465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Cleaning Data</a:t>
            </a:r>
            <a:endParaRPr lang="en-US" sz="4800" dirty="0"/>
          </a:p>
        </p:txBody>
      </p:sp>
      <p:sp>
        <p:nvSpPr>
          <p:cNvPr id="3" name="Content Placeholder 2"/>
          <p:cNvSpPr>
            <a:spLocks noGrp="1"/>
          </p:cNvSpPr>
          <p:nvPr>
            <p:ph idx="1"/>
          </p:nvPr>
        </p:nvSpPr>
        <p:spPr/>
        <p:txBody>
          <a:bodyPr>
            <a:normAutofit/>
          </a:bodyPr>
          <a:lstStyle/>
          <a:p>
            <a:pPr marL="0" indent="0" algn="just">
              <a:buNone/>
            </a:pPr>
            <a:r>
              <a:rPr lang="en-US" sz="2400" dirty="0"/>
              <a:t>The following process took place during the </a:t>
            </a:r>
            <a:r>
              <a:rPr lang="en-US" sz="2400" dirty="0"/>
              <a:t>cleaning of the data: </a:t>
            </a:r>
          </a:p>
          <a:p>
            <a:pPr algn="just"/>
            <a:r>
              <a:rPr lang="en-US" sz="2400" dirty="0"/>
              <a:t>Promoted </a:t>
            </a:r>
            <a:r>
              <a:rPr lang="en-US" sz="2400" dirty="0"/>
              <a:t>Headers (using first row as  </a:t>
            </a:r>
            <a:r>
              <a:rPr lang="en-US" sz="2400" dirty="0"/>
              <a:t>Headers)</a:t>
            </a:r>
          </a:p>
          <a:p>
            <a:pPr algn="just"/>
            <a:r>
              <a:rPr lang="en-US" sz="2400" dirty="0" err="1"/>
              <a:t>Unpivoted</a:t>
            </a:r>
            <a:r>
              <a:rPr lang="en-US" sz="2400" dirty="0"/>
              <a:t> </a:t>
            </a:r>
            <a:r>
              <a:rPr lang="en-US" sz="2400" dirty="0"/>
              <a:t>Columns (Highlighting the columns that doesn’t need to be </a:t>
            </a:r>
            <a:r>
              <a:rPr lang="en-US" sz="2400" dirty="0" err="1"/>
              <a:t>unpivoted</a:t>
            </a:r>
            <a:r>
              <a:rPr lang="en-US" sz="2400" dirty="0"/>
              <a:t>; the Province/State, Country/Region, </a:t>
            </a:r>
            <a:r>
              <a:rPr lang="en-US" sz="2400" dirty="0" err="1"/>
              <a:t>Lat</a:t>
            </a:r>
            <a:r>
              <a:rPr lang="en-US" sz="2400" dirty="0"/>
              <a:t> and Long</a:t>
            </a:r>
            <a:r>
              <a:rPr lang="en-US" sz="2400" dirty="0"/>
              <a:t>)</a:t>
            </a:r>
          </a:p>
          <a:p>
            <a:pPr algn="just"/>
            <a:r>
              <a:rPr lang="en-US" sz="2400" dirty="0"/>
              <a:t>Renamed Columns (</a:t>
            </a:r>
            <a:r>
              <a:rPr lang="en-US" sz="2400" dirty="0"/>
              <a:t>the </a:t>
            </a:r>
            <a:r>
              <a:rPr lang="en-US" sz="2400" dirty="0" err="1"/>
              <a:t>unpivoted</a:t>
            </a:r>
            <a:r>
              <a:rPr lang="en-US" sz="2400" dirty="0"/>
              <a:t> columns where renamed</a:t>
            </a:r>
            <a:r>
              <a:rPr lang="en-US" sz="2400" dirty="0"/>
              <a:t>)</a:t>
            </a:r>
            <a:endParaRPr lang="en-US" sz="2400" dirty="0"/>
          </a:p>
        </p:txBody>
      </p:sp>
    </p:spTree>
    <p:extLst>
      <p:ext uri="{BB962C8B-B14F-4D97-AF65-F5344CB8AC3E}">
        <p14:creationId xmlns:p14="http://schemas.microsoft.com/office/powerpoint/2010/main" val="324199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Merging Data</a:t>
            </a:r>
            <a:endParaRPr lang="en-US" sz="4800" dirty="0"/>
          </a:p>
        </p:txBody>
      </p:sp>
      <p:sp>
        <p:nvSpPr>
          <p:cNvPr id="3" name="Content Placeholder 2"/>
          <p:cNvSpPr>
            <a:spLocks noGrp="1"/>
          </p:cNvSpPr>
          <p:nvPr>
            <p:ph idx="1"/>
          </p:nvPr>
        </p:nvSpPr>
        <p:spPr>
          <a:xfrm>
            <a:off x="677334" y="1930400"/>
            <a:ext cx="8596668" cy="4635500"/>
          </a:xfrm>
        </p:spPr>
        <p:txBody>
          <a:bodyPr>
            <a:noAutofit/>
          </a:bodyPr>
          <a:lstStyle/>
          <a:p>
            <a:r>
              <a:rPr lang="en-US" sz="2400" dirty="0"/>
              <a:t>The </a:t>
            </a:r>
            <a:r>
              <a:rPr lang="en-US" sz="2400" dirty="0"/>
              <a:t>three cleaned data (Confirmed, Death and Recovered) were merged by merging two together before merging the third one, this query was named “</a:t>
            </a:r>
            <a:r>
              <a:rPr lang="en-US" sz="2400" dirty="0" err="1"/>
              <a:t>Consolidated_Data</a:t>
            </a:r>
            <a:r>
              <a:rPr lang="en-US" sz="2400" dirty="0"/>
              <a:t>”</a:t>
            </a:r>
          </a:p>
          <a:p>
            <a:r>
              <a:rPr lang="en-US" sz="2400" dirty="0"/>
              <a:t>The Confirmed, Death and Recovered Columns where changed to number from general using ‘Text to Columns’ in the Data Ribbon among the data tools.</a:t>
            </a:r>
          </a:p>
          <a:p>
            <a:r>
              <a:rPr lang="en-US" sz="2400" dirty="0"/>
              <a:t>The Date column was also changed to short date from general using ‘Text to Columns’ in the Data Ribbon among the data tools</a:t>
            </a:r>
          </a:p>
          <a:p>
            <a:r>
              <a:rPr lang="en-US" sz="2400" dirty="0"/>
              <a:t>Three other columns (Day, Month and Year) was added to the query </a:t>
            </a:r>
            <a:r>
              <a:rPr lang="en-US" sz="2400" dirty="0"/>
              <a:t>table</a:t>
            </a:r>
            <a:endParaRPr lang="en-US" sz="2400" dirty="0"/>
          </a:p>
        </p:txBody>
      </p:sp>
    </p:spTree>
    <p:extLst>
      <p:ext uri="{BB962C8B-B14F-4D97-AF65-F5344CB8AC3E}">
        <p14:creationId xmlns:p14="http://schemas.microsoft.com/office/powerpoint/2010/main" val="2729562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Creating Pivot Tables</a:t>
            </a:r>
            <a:endParaRPr lang="en-US" sz="4800" dirty="0"/>
          </a:p>
        </p:txBody>
      </p:sp>
      <p:sp>
        <p:nvSpPr>
          <p:cNvPr id="3" name="Content Placeholder 2"/>
          <p:cNvSpPr>
            <a:spLocks noGrp="1"/>
          </p:cNvSpPr>
          <p:nvPr>
            <p:ph idx="1"/>
          </p:nvPr>
        </p:nvSpPr>
        <p:spPr>
          <a:xfrm>
            <a:off x="677334" y="1682498"/>
            <a:ext cx="8596668" cy="4937758"/>
          </a:xfrm>
        </p:spPr>
        <p:txBody>
          <a:bodyPr>
            <a:noAutofit/>
          </a:bodyPr>
          <a:lstStyle/>
          <a:p>
            <a:pPr marL="0" indent="0" algn="just">
              <a:buNone/>
            </a:pPr>
            <a:r>
              <a:rPr lang="en-US" sz="2000" dirty="0"/>
              <a:t>Pivot tables were used to summarize </a:t>
            </a:r>
            <a:r>
              <a:rPr lang="en-US" sz="2000" dirty="0"/>
              <a:t>and </a:t>
            </a:r>
            <a:r>
              <a:rPr lang="en-US" sz="2000" dirty="0"/>
              <a:t>reorganize selected </a:t>
            </a:r>
            <a:r>
              <a:rPr lang="en-US" sz="2000" dirty="0"/>
              <a:t>columns and rows of data in </a:t>
            </a:r>
            <a:r>
              <a:rPr lang="en-US" sz="2000" dirty="0"/>
              <a:t>the query table </a:t>
            </a:r>
            <a:r>
              <a:rPr lang="en-US" sz="2000" dirty="0"/>
              <a:t>to obtain </a:t>
            </a:r>
            <a:r>
              <a:rPr lang="en-US" sz="2000" dirty="0"/>
              <a:t>the </a:t>
            </a:r>
            <a:r>
              <a:rPr lang="en-US" sz="2000" dirty="0"/>
              <a:t>desired </a:t>
            </a:r>
            <a:r>
              <a:rPr lang="en-US" sz="2000" dirty="0"/>
              <a:t>results </a:t>
            </a:r>
          </a:p>
          <a:p>
            <a:pPr marL="0" indent="0" algn="just">
              <a:buNone/>
            </a:pPr>
            <a:r>
              <a:rPr lang="en-US" sz="2000" dirty="0"/>
              <a:t>	Four Pivot tables where created:</a:t>
            </a:r>
          </a:p>
          <a:p>
            <a:pPr marL="914411" indent="-457206" algn="just"/>
            <a:r>
              <a:rPr lang="en-US" sz="2000" dirty="0"/>
              <a:t>Country/Region in the rows and Max of Confirmed in the values filtering the top 5 Countries with the Highest number of Confirmed Cases in descending order</a:t>
            </a:r>
          </a:p>
          <a:p>
            <a:pPr marL="914411" indent="-457206" algn="just"/>
            <a:r>
              <a:rPr lang="en-US" sz="2000" dirty="0"/>
              <a:t>Country/Region in the rows and </a:t>
            </a:r>
            <a:r>
              <a:rPr lang="en-US" sz="2000" dirty="0"/>
              <a:t>Max of Death </a:t>
            </a:r>
            <a:r>
              <a:rPr lang="en-US" sz="2000" dirty="0"/>
              <a:t>in the values filtering </a:t>
            </a:r>
            <a:r>
              <a:rPr lang="en-US" sz="2000" dirty="0"/>
              <a:t>top 5 Countries with the Highest number of Death Cases in descending order</a:t>
            </a:r>
          </a:p>
          <a:p>
            <a:pPr marL="914411" indent="-457206" algn="just"/>
            <a:r>
              <a:rPr lang="en-US" sz="2000" dirty="0"/>
              <a:t>Year </a:t>
            </a:r>
            <a:r>
              <a:rPr lang="en-US" sz="2000" dirty="0"/>
              <a:t>in the rows and </a:t>
            </a:r>
            <a:r>
              <a:rPr lang="en-US" sz="2000" dirty="0"/>
              <a:t>Max of Confirmed </a:t>
            </a:r>
            <a:r>
              <a:rPr lang="en-US" sz="2000" dirty="0"/>
              <a:t>in the values </a:t>
            </a:r>
            <a:endParaRPr lang="en-US" sz="2000" dirty="0"/>
          </a:p>
          <a:p>
            <a:pPr marL="914411" indent="-457206" algn="just"/>
            <a:r>
              <a:rPr lang="en-US" sz="2000" dirty="0"/>
              <a:t>Year in the rows and Max of Death Cases in the values</a:t>
            </a:r>
          </a:p>
        </p:txBody>
      </p:sp>
    </p:spTree>
    <p:extLst>
      <p:ext uri="{BB962C8B-B14F-4D97-AF65-F5344CB8AC3E}">
        <p14:creationId xmlns:p14="http://schemas.microsoft.com/office/powerpoint/2010/main" val="91473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Creating Pivot Charts</a:t>
            </a:r>
            <a:endParaRPr lang="en-US" sz="4800" dirty="0"/>
          </a:p>
        </p:txBody>
      </p:sp>
      <p:sp>
        <p:nvSpPr>
          <p:cNvPr id="3" name="Content Placeholder 2"/>
          <p:cNvSpPr>
            <a:spLocks noGrp="1"/>
          </p:cNvSpPr>
          <p:nvPr>
            <p:ph idx="1"/>
          </p:nvPr>
        </p:nvSpPr>
        <p:spPr>
          <a:xfrm>
            <a:off x="677334" y="1930402"/>
            <a:ext cx="8596668" cy="3880773"/>
          </a:xfrm>
        </p:spPr>
        <p:txBody>
          <a:bodyPr>
            <a:noAutofit/>
          </a:bodyPr>
          <a:lstStyle/>
          <a:p>
            <a:pPr marL="0" indent="0" algn="just">
              <a:buNone/>
            </a:pPr>
            <a:r>
              <a:rPr lang="en-US" sz="2400" dirty="0"/>
              <a:t>Pivot Charts were used for the visual representation of the Pivot Tables which was used in creating the dashboard</a:t>
            </a:r>
          </a:p>
          <a:p>
            <a:pPr marL="0" indent="0" algn="just">
              <a:buNone/>
            </a:pPr>
            <a:r>
              <a:rPr lang="en-US" sz="2400" dirty="0"/>
              <a:t>	Four </a:t>
            </a:r>
            <a:r>
              <a:rPr lang="en-US" sz="2400" dirty="0"/>
              <a:t>Pivot tables where created:</a:t>
            </a:r>
          </a:p>
          <a:p>
            <a:pPr marL="914411" indent="-457206" algn="just"/>
            <a:r>
              <a:rPr lang="en-US" sz="2400" dirty="0"/>
              <a:t>Top 5 Countries with the Highest number of Confirmed Cases</a:t>
            </a:r>
          </a:p>
          <a:p>
            <a:pPr marL="914411" indent="-457206" algn="just"/>
            <a:r>
              <a:rPr lang="en-US" sz="2400" dirty="0"/>
              <a:t>Top 5 Countries with the Highest number of Death Cases</a:t>
            </a:r>
          </a:p>
          <a:p>
            <a:pPr marL="914411" indent="-457206" algn="just"/>
            <a:r>
              <a:rPr lang="en-US" sz="2400" dirty="0"/>
              <a:t>The number of Confirmed Cases per year</a:t>
            </a:r>
          </a:p>
          <a:p>
            <a:pPr marL="914411" indent="-457206" algn="just"/>
            <a:r>
              <a:rPr lang="en-US" sz="2400" dirty="0"/>
              <a:t>The number of Death Cases per year). </a:t>
            </a:r>
          </a:p>
        </p:txBody>
      </p:sp>
    </p:spTree>
    <p:extLst>
      <p:ext uri="{BB962C8B-B14F-4D97-AF65-F5344CB8AC3E}">
        <p14:creationId xmlns:p14="http://schemas.microsoft.com/office/powerpoint/2010/main" val="4224304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TotalTime>
  <Words>539</Words>
  <Application>Microsoft Office PowerPoint</Application>
  <PresentationFormat>Widescreen</PresentationFormat>
  <Paragraphs>68</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DATA VISUALIZATION</vt:lpstr>
      <vt:lpstr>CONTENT</vt:lpstr>
      <vt:lpstr>INTRODUCTION TO DATA VISUALIZATION</vt:lpstr>
      <vt:lpstr>RAW DATA-COVID-19 DASHBOARD</vt:lpstr>
      <vt:lpstr>Sourcing for the Raw Data Online</vt:lpstr>
      <vt:lpstr>Cleaning Data</vt:lpstr>
      <vt:lpstr>Merging Data</vt:lpstr>
      <vt:lpstr>Creating Pivot Tables</vt:lpstr>
      <vt:lpstr>Creating Pivot Charts</vt:lpstr>
      <vt:lpstr>Creating the Dashboard Background</vt:lpstr>
      <vt:lpstr>Creating the Dashboard</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USER</dc:creator>
  <cp:lastModifiedBy>USER</cp:lastModifiedBy>
  <cp:revision>19</cp:revision>
  <dcterms:created xsi:type="dcterms:W3CDTF">2022-09-29T01:06:11Z</dcterms:created>
  <dcterms:modified xsi:type="dcterms:W3CDTF">2022-09-29T17:58:09Z</dcterms:modified>
</cp:coreProperties>
</file>