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6" r:id="rId2"/>
    <p:sldId id="267" r:id="rId3"/>
    <p:sldId id="268" r:id="rId4"/>
    <p:sldId id="26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5D2273-375C-468B-953B-55840A7A36AD}" type="datetimeFigureOut">
              <a:rPr lang="en-US" smtClean="0"/>
              <a:t>4/28/2023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328363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52522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4083920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2D584A-9E46-4B83-839A-73E46926332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217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171325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5D2273-375C-468B-953B-55840A7A36A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69062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5D2273-375C-468B-953B-55840A7A36A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396922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D2273-375C-468B-953B-55840A7A36A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418411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5D2273-375C-468B-953B-55840A7A36AD}" type="datetimeFigureOut">
              <a:rPr lang="en-US" smtClean="0"/>
              <a:t>4/28/2023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209020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D2273-375C-468B-953B-55840A7A36AD}"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287925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5D2273-375C-468B-953B-55840A7A36AD}" type="datetimeFigureOut">
              <a:rPr lang="en-US" smtClean="0"/>
              <a:t>4/28/2023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349788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93663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D2273-375C-468B-953B-55840A7A36AD}"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17686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D2273-375C-468B-953B-55840A7A36AD}"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322570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D2273-375C-468B-953B-55840A7A36AD}"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271667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79837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D2273-375C-468B-953B-55840A7A36AD}"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D584A-9E46-4B83-839A-73E469263326}" type="slidenum">
              <a:rPr lang="en-US" smtClean="0"/>
              <a:t>‹#›</a:t>
            </a:fld>
            <a:endParaRPr lang="en-US"/>
          </a:p>
        </p:txBody>
      </p:sp>
    </p:spTree>
    <p:extLst>
      <p:ext uri="{BB962C8B-B14F-4D97-AF65-F5344CB8AC3E}">
        <p14:creationId xmlns:p14="http://schemas.microsoft.com/office/powerpoint/2010/main" val="282086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5D2273-375C-468B-953B-55840A7A36AD}" type="datetimeFigureOut">
              <a:rPr lang="en-US" smtClean="0"/>
              <a:t>4/28/2023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2D584A-9E46-4B83-839A-73E469263326}" type="slidenum">
              <a:rPr lang="en-US" smtClean="0"/>
              <a:t>‹#›</a:t>
            </a:fld>
            <a:endParaRPr lang="en-US"/>
          </a:p>
        </p:txBody>
      </p:sp>
    </p:spTree>
    <p:extLst>
      <p:ext uri="{BB962C8B-B14F-4D97-AF65-F5344CB8AC3E}">
        <p14:creationId xmlns:p14="http://schemas.microsoft.com/office/powerpoint/2010/main" val="30665961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B9BC230-9BB7-C8B5-FB5E-40D4D18B1E5F}"/>
              </a:ext>
            </a:extLst>
          </p:cNvPr>
          <p:cNvSpPr>
            <a:spLocks noGrp="1"/>
          </p:cNvSpPr>
          <p:nvPr>
            <p:ph type="title"/>
          </p:nvPr>
        </p:nvSpPr>
        <p:spPr>
          <a:xfrm>
            <a:off x="685800" y="764373"/>
            <a:ext cx="4753466" cy="1293028"/>
          </a:xfrm>
        </p:spPr>
        <p:txBody>
          <a:bodyPr>
            <a:normAutofit/>
          </a:bodyPr>
          <a:lstStyle/>
          <a:p>
            <a:r>
              <a:rPr lang="en-US" sz="3400"/>
              <a:t>RECOMMENDATIONS</a:t>
            </a:r>
          </a:p>
        </p:txBody>
      </p:sp>
      <p:sp>
        <p:nvSpPr>
          <p:cNvPr id="3" name="Content Placeholder 2">
            <a:extLst>
              <a:ext uri="{FF2B5EF4-FFF2-40B4-BE49-F238E27FC236}">
                <a16:creationId xmlns:a16="http://schemas.microsoft.com/office/drawing/2014/main" id="{1D054BD9-B4D5-14F6-62CF-A30C6DFF4AD1}"/>
              </a:ext>
            </a:extLst>
          </p:cNvPr>
          <p:cNvSpPr>
            <a:spLocks noGrp="1"/>
          </p:cNvSpPr>
          <p:nvPr>
            <p:ph idx="1"/>
          </p:nvPr>
        </p:nvSpPr>
        <p:spPr>
          <a:xfrm>
            <a:off x="685801" y="2194560"/>
            <a:ext cx="4753466" cy="4024125"/>
          </a:xfrm>
        </p:spPr>
        <p:txBody>
          <a:bodyPr>
            <a:normAutofit/>
          </a:bodyPr>
          <a:lstStyle/>
          <a:p>
            <a:r>
              <a:rPr lang="en-US" sz="1700"/>
              <a:t>Suggestions to increase the number of donors;</a:t>
            </a:r>
          </a:p>
          <a:p>
            <a:pPr marL="36900" indent="0">
              <a:buNone/>
            </a:pPr>
            <a:r>
              <a:rPr lang="en-US" sz="1700"/>
              <a:t>From this data, we can deduce two things</a:t>
            </a:r>
          </a:p>
          <a:p>
            <a:pPr marL="494100" indent="-457200">
              <a:buFont typeface="+mj-lt"/>
              <a:buAutoNum type="alphaLcParenR"/>
            </a:pPr>
            <a:r>
              <a:rPr lang="en-US" sz="1700"/>
              <a:t>Males donated more money than the females, this could be as a result of their earning capacity</a:t>
            </a:r>
          </a:p>
          <a:p>
            <a:pPr marL="494100" indent="-457200">
              <a:buFont typeface="+mj-lt"/>
              <a:buAutoNum type="alphaLcParenR"/>
            </a:pPr>
            <a:r>
              <a:rPr lang="en-US" sz="1700"/>
              <a:t>Female donors are more than the males, this could be as a result of interest towards the cause.</a:t>
            </a:r>
          </a:p>
          <a:p>
            <a:r>
              <a:rPr lang="en-US" sz="1700"/>
              <a:t>The fundraising team will find strategies to keep increasing the number of females. Strategies like focusing on female empowerment/education.</a:t>
            </a:r>
          </a:p>
          <a:p>
            <a:pPr marL="36900" indent="0">
              <a:buNone/>
            </a:pPr>
            <a:endParaRPr lang="en-US" sz="1700"/>
          </a:p>
        </p:txBody>
      </p:sp>
      <p:sp>
        <p:nvSpPr>
          <p:cNvPr id="14"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045B3-FA71-A13C-1566-5FA65E71C197}"/>
              </a:ext>
            </a:extLst>
          </p:cNvPr>
          <p:cNvPicPr>
            <a:picLocks noChangeAspect="1"/>
          </p:cNvPicPr>
          <p:nvPr/>
        </p:nvPicPr>
        <p:blipFill rotWithShape="1">
          <a:blip r:embed="rId3">
            <a:extLst>
              <a:ext uri="{28A0092B-C50C-407E-A947-70E740481C1C}">
                <a14:useLocalDpi xmlns:a14="http://schemas.microsoft.com/office/drawing/2010/main" val="0"/>
              </a:ext>
            </a:extLst>
          </a:blip>
          <a:srcRect r="59336" b="-1"/>
          <a:stretch/>
        </p:blipFill>
        <p:spPr>
          <a:xfrm>
            <a:off x="6407004" y="1336566"/>
            <a:ext cx="4683948" cy="4607567"/>
          </a:xfrm>
          <a:prstGeom prst="rect">
            <a:avLst/>
          </a:prstGeom>
        </p:spPr>
      </p:pic>
    </p:spTree>
    <p:extLst>
      <p:ext uri="{BB962C8B-B14F-4D97-AF65-F5344CB8AC3E}">
        <p14:creationId xmlns:p14="http://schemas.microsoft.com/office/powerpoint/2010/main" val="22003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B9BC230-9BB7-C8B5-FB5E-40D4D18B1E5F}"/>
              </a:ext>
            </a:extLst>
          </p:cNvPr>
          <p:cNvSpPr>
            <a:spLocks noGrp="1"/>
          </p:cNvSpPr>
          <p:nvPr>
            <p:ph type="title"/>
          </p:nvPr>
        </p:nvSpPr>
        <p:spPr>
          <a:xfrm>
            <a:off x="685800" y="764373"/>
            <a:ext cx="4753466" cy="1293028"/>
          </a:xfrm>
        </p:spPr>
        <p:txBody>
          <a:bodyPr>
            <a:normAutofit/>
          </a:bodyPr>
          <a:lstStyle/>
          <a:p>
            <a:r>
              <a:rPr lang="en-US" sz="3400"/>
              <a:t>RECOMMENDATIONS</a:t>
            </a:r>
          </a:p>
        </p:txBody>
      </p:sp>
      <p:sp>
        <p:nvSpPr>
          <p:cNvPr id="3" name="Content Placeholder 2">
            <a:extLst>
              <a:ext uri="{FF2B5EF4-FFF2-40B4-BE49-F238E27FC236}">
                <a16:creationId xmlns:a16="http://schemas.microsoft.com/office/drawing/2014/main" id="{1D054BD9-B4D5-14F6-62CF-A30C6DFF4AD1}"/>
              </a:ext>
            </a:extLst>
          </p:cNvPr>
          <p:cNvSpPr>
            <a:spLocks noGrp="1"/>
          </p:cNvSpPr>
          <p:nvPr>
            <p:ph idx="1"/>
          </p:nvPr>
        </p:nvSpPr>
        <p:spPr>
          <a:xfrm>
            <a:off x="685801" y="2194560"/>
            <a:ext cx="4753466" cy="4024125"/>
          </a:xfrm>
        </p:spPr>
        <p:txBody>
          <a:bodyPr>
            <a:normAutofit/>
          </a:bodyPr>
          <a:lstStyle/>
          <a:p>
            <a:r>
              <a:rPr lang="en-US" sz="1900"/>
              <a:t>Suggestions to increase the value of donations;</a:t>
            </a:r>
          </a:p>
          <a:p>
            <a:pPr marL="36900" indent="0">
              <a:buNone/>
            </a:pPr>
            <a:r>
              <a:rPr lang="en-US" sz="1900"/>
              <a:t>There are 12 fields that donate to this charity organization and from this data, we can see top fields that are invested in Education For All and we are also focusing on earning capacity. The fundraising team could harness this and use this data to focus on these top fields. Strategies could range from organizing conferences and inviting people in theses fields to putting out a mini course highlighting top skills in these fields.</a:t>
            </a:r>
          </a:p>
        </p:txBody>
      </p:sp>
      <p:sp>
        <p:nvSpPr>
          <p:cNvPr id="14"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045B3-FA71-A13C-1566-5FA65E71C197}"/>
              </a:ext>
            </a:extLst>
          </p:cNvPr>
          <p:cNvPicPr>
            <a:picLocks noChangeAspect="1"/>
          </p:cNvPicPr>
          <p:nvPr/>
        </p:nvPicPr>
        <p:blipFill rotWithShape="1">
          <a:blip r:embed="rId3"/>
          <a:srcRect r="47393" b="1"/>
          <a:stretch/>
        </p:blipFill>
        <p:spPr>
          <a:xfrm>
            <a:off x="6407004" y="1336566"/>
            <a:ext cx="4683948" cy="4607567"/>
          </a:xfrm>
          <a:prstGeom prst="rect">
            <a:avLst/>
          </a:prstGeom>
        </p:spPr>
      </p:pic>
    </p:spTree>
    <p:extLst>
      <p:ext uri="{BB962C8B-B14F-4D97-AF65-F5344CB8AC3E}">
        <p14:creationId xmlns:p14="http://schemas.microsoft.com/office/powerpoint/2010/main" val="154745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B9BC230-9BB7-C8B5-FB5E-40D4D18B1E5F}"/>
              </a:ext>
            </a:extLst>
          </p:cNvPr>
          <p:cNvSpPr>
            <a:spLocks noGrp="1"/>
          </p:cNvSpPr>
          <p:nvPr>
            <p:ph type="title"/>
          </p:nvPr>
        </p:nvSpPr>
        <p:spPr>
          <a:xfrm>
            <a:off x="685800" y="764373"/>
            <a:ext cx="4753466" cy="1293028"/>
          </a:xfrm>
        </p:spPr>
        <p:txBody>
          <a:bodyPr>
            <a:normAutofit/>
          </a:bodyPr>
          <a:lstStyle/>
          <a:p>
            <a:r>
              <a:rPr lang="en-US" sz="3400"/>
              <a:t>RECOMMENDATIONS</a:t>
            </a:r>
          </a:p>
        </p:txBody>
      </p:sp>
      <p:sp>
        <p:nvSpPr>
          <p:cNvPr id="3" name="Content Placeholder 2">
            <a:extLst>
              <a:ext uri="{FF2B5EF4-FFF2-40B4-BE49-F238E27FC236}">
                <a16:creationId xmlns:a16="http://schemas.microsoft.com/office/drawing/2014/main" id="{1D054BD9-B4D5-14F6-62CF-A30C6DFF4AD1}"/>
              </a:ext>
            </a:extLst>
          </p:cNvPr>
          <p:cNvSpPr>
            <a:spLocks noGrp="1"/>
          </p:cNvSpPr>
          <p:nvPr>
            <p:ph idx="1"/>
          </p:nvPr>
        </p:nvSpPr>
        <p:spPr>
          <a:xfrm>
            <a:off x="685801" y="2194560"/>
            <a:ext cx="4753466" cy="4024125"/>
          </a:xfrm>
        </p:spPr>
        <p:txBody>
          <a:bodyPr>
            <a:normAutofit/>
          </a:bodyPr>
          <a:lstStyle/>
          <a:p>
            <a:r>
              <a:rPr lang="en-US" sz="1700"/>
              <a:t>Additionally, giving a gift item (e.g. shirts)which has a blend of function and good publicity, a gift that is not only branded with the organization’s logo but also relevant with the donor’s interests thereby increasing the number of donors and value of donations.</a:t>
            </a:r>
          </a:p>
          <a:p>
            <a:r>
              <a:rPr lang="en-US" sz="1700"/>
              <a:t>Also, from the data, we could  see the top 20 states with the highest donations. Strategies like doing surveys in cities in these states to know why large donations come from places like; California, Texas and Florida. You want to keep them coming and the only way to do this is to be able to answer the question  - why?</a:t>
            </a:r>
          </a:p>
        </p:txBody>
      </p:sp>
      <p:sp>
        <p:nvSpPr>
          <p:cNvPr id="14"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045B3-FA71-A13C-1566-5FA65E71C197}"/>
              </a:ext>
            </a:extLst>
          </p:cNvPr>
          <p:cNvPicPr>
            <a:picLocks noChangeAspect="1"/>
          </p:cNvPicPr>
          <p:nvPr/>
        </p:nvPicPr>
        <p:blipFill rotWithShape="1">
          <a:blip r:embed="rId3">
            <a:extLst>
              <a:ext uri="{28A0092B-C50C-407E-A947-70E740481C1C}">
                <a14:useLocalDpi xmlns:a14="http://schemas.microsoft.com/office/drawing/2010/main" val="0"/>
              </a:ext>
            </a:extLst>
          </a:blip>
          <a:srcRect r="41292" b="-1"/>
          <a:stretch/>
        </p:blipFill>
        <p:spPr>
          <a:xfrm>
            <a:off x="6407004" y="1336566"/>
            <a:ext cx="4683948" cy="4607567"/>
          </a:xfrm>
          <a:prstGeom prst="rect">
            <a:avLst/>
          </a:prstGeom>
        </p:spPr>
      </p:pic>
    </p:spTree>
    <p:extLst>
      <p:ext uri="{BB962C8B-B14F-4D97-AF65-F5344CB8AC3E}">
        <p14:creationId xmlns:p14="http://schemas.microsoft.com/office/powerpoint/2010/main" val="77312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C230-9BB7-C8B5-FB5E-40D4D18B1E5F}"/>
              </a:ext>
            </a:extLst>
          </p:cNvPr>
          <p:cNvSpPr>
            <a:spLocks noGrp="1"/>
          </p:cNvSpPr>
          <p:nvPr>
            <p:ph type="title"/>
          </p:nvPr>
        </p:nvSpPr>
        <p:spPr>
          <a:xfrm>
            <a:off x="2895600" y="764373"/>
            <a:ext cx="8610600" cy="1293028"/>
          </a:xfrm>
        </p:spPr>
        <p:txBody>
          <a:bodyPr>
            <a:normAutofit/>
          </a:bodyPr>
          <a:lstStyle/>
          <a:p>
            <a:r>
              <a:rPr lang="en-US"/>
              <a:t>RECOMMENDATIONS</a:t>
            </a:r>
            <a:endParaRPr lang="en-US" dirty="0"/>
          </a:p>
        </p:txBody>
      </p:sp>
      <p:sp>
        <p:nvSpPr>
          <p:cNvPr id="3" name="Content Placeholder 2">
            <a:extLst>
              <a:ext uri="{FF2B5EF4-FFF2-40B4-BE49-F238E27FC236}">
                <a16:creationId xmlns:a16="http://schemas.microsoft.com/office/drawing/2014/main" id="{1D054BD9-B4D5-14F6-62CF-A30C6DFF4AD1}"/>
              </a:ext>
            </a:extLst>
          </p:cNvPr>
          <p:cNvSpPr>
            <a:spLocks noGrp="1"/>
          </p:cNvSpPr>
          <p:nvPr>
            <p:ph idx="1"/>
          </p:nvPr>
        </p:nvSpPr>
        <p:spPr>
          <a:xfrm>
            <a:off x="685800" y="2194560"/>
            <a:ext cx="6071461" cy="4024125"/>
          </a:xfrm>
        </p:spPr>
        <p:txBody>
          <a:bodyPr>
            <a:normAutofit/>
          </a:bodyPr>
          <a:lstStyle/>
          <a:p>
            <a:r>
              <a:rPr lang="en-US"/>
              <a:t>Suggestions to increase the donation frequency of the donors;</a:t>
            </a:r>
          </a:p>
          <a:p>
            <a:pPr marL="36900" indent="0">
              <a:buNone/>
            </a:pPr>
            <a:r>
              <a:rPr lang="en-US"/>
              <a:t>The data below shows donation frequency and the donor's details for easy reach. This data has been able to identify the consistent donors and the amount. Using this data, strategies like; Membership Programs, Donor Anniversary, Donor Spotlight on the organization’s website could help increase the frequency of the donations. </a:t>
            </a:r>
            <a:endParaRPr lang="en-US" dirty="0"/>
          </a:p>
        </p:txBody>
      </p:sp>
      <p:pic>
        <p:nvPicPr>
          <p:cNvPr id="6" name="Picture 5">
            <a:extLst>
              <a:ext uri="{FF2B5EF4-FFF2-40B4-BE49-F238E27FC236}">
                <a16:creationId xmlns:a16="http://schemas.microsoft.com/office/drawing/2014/main" id="{BED7FC71-F3C7-5DBE-A7D3-F3B830313299}"/>
              </a:ext>
            </a:extLst>
          </p:cNvPr>
          <p:cNvPicPr>
            <a:picLocks noChangeAspect="1"/>
          </p:cNvPicPr>
          <p:nvPr/>
        </p:nvPicPr>
        <p:blipFill rotWithShape="1">
          <a:blip r:embed="rId2">
            <a:extLst>
              <a:ext uri="{28A0092B-C50C-407E-A947-70E740481C1C}">
                <a14:useLocalDpi xmlns:a14="http://schemas.microsoft.com/office/drawing/2010/main" val="0"/>
              </a:ext>
            </a:extLst>
          </a:blip>
          <a:srcRect t="1043" r="3" b="10694"/>
          <a:stretch/>
        </p:blipFill>
        <p:spPr>
          <a:xfrm>
            <a:off x="7291754" y="2229566"/>
            <a:ext cx="4085492" cy="1920240"/>
          </a:xfrm>
          <a:prstGeom prst="rect">
            <a:avLst/>
          </a:prstGeom>
        </p:spPr>
      </p:pic>
      <p:pic>
        <p:nvPicPr>
          <p:cNvPr id="5" name="Picture 4">
            <a:extLst>
              <a:ext uri="{FF2B5EF4-FFF2-40B4-BE49-F238E27FC236}">
                <a16:creationId xmlns:a16="http://schemas.microsoft.com/office/drawing/2014/main" id="{729045B3-FA71-A13C-1566-5FA65E71C197}"/>
              </a:ext>
            </a:extLst>
          </p:cNvPr>
          <p:cNvPicPr>
            <a:picLocks noChangeAspect="1"/>
          </p:cNvPicPr>
          <p:nvPr/>
        </p:nvPicPr>
        <p:blipFill rotWithShape="1">
          <a:blip r:embed="rId3">
            <a:extLst>
              <a:ext uri="{28A0092B-C50C-407E-A947-70E740481C1C}">
                <a14:useLocalDpi xmlns:a14="http://schemas.microsoft.com/office/drawing/2010/main" val="0"/>
              </a:ext>
            </a:extLst>
          </a:blip>
          <a:srcRect r="3" b="8737"/>
          <a:stretch/>
        </p:blipFill>
        <p:spPr>
          <a:xfrm>
            <a:off x="7291754" y="4298445"/>
            <a:ext cx="4085492" cy="1920240"/>
          </a:xfrm>
          <a:prstGeom prst="rect">
            <a:avLst/>
          </a:prstGeom>
        </p:spPr>
      </p:pic>
    </p:spTree>
    <p:extLst>
      <p:ext uri="{BB962C8B-B14F-4D97-AF65-F5344CB8AC3E}">
        <p14:creationId xmlns:p14="http://schemas.microsoft.com/office/powerpoint/2010/main" val="45281872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TotalTime>
  <Words>353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RECOMMENDATIONS</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RECOMMENDATIONS</dc:title>
  <dc:creator>Precious Enwelum</dc:creator>
  <cp:lastModifiedBy>Precious Enwelum</cp:lastModifiedBy>
  <cp:revision>1</cp:revision>
  <dcterms:created xsi:type="dcterms:W3CDTF">2023-04-28T11:41:25Z</dcterms:created>
  <dcterms:modified xsi:type="dcterms:W3CDTF">2023-04-28T11:47:40Z</dcterms:modified>
</cp:coreProperties>
</file>