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65" r:id="rId4"/>
    <p:sldId id="267" r:id="rId5"/>
    <p:sldId id="268" r:id="rId6"/>
    <p:sldId id="295"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89A7F6-32CD-406A-9F06-CBF0CF04E7B6}"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F2C1E-B725-4505-B647-6683D71679C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89A7F6-32CD-406A-9F06-CBF0CF04E7B6}"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F2C1E-B725-4505-B647-6683D71679C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89A7F6-32CD-406A-9F06-CBF0CF04E7B6}"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F2C1E-B725-4505-B647-6683D71679C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89A7F6-32CD-406A-9F06-CBF0CF04E7B6}"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F2C1E-B725-4505-B647-6683D71679C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89A7F6-32CD-406A-9F06-CBF0CF04E7B6}" type="datetimeFigureOut">
              <a:rPr lang="en-US" smtClean="0"/>
              <a:t>6/16/2023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F2C1E-B725-4505-B647-6683D71679C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89A7F6-32CD-406A-9F06-CBF0CF04E7B6}"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6F2C1E-B725-4505-B647-6683D71679C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89A7F6-32CD-406A-9F06-CBF0CF04E7B6}" type="datetimeFigureOut">
              <a:rPr lang="en-US" smtClean="0"/>
              <a:t>6/16/2023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6F2C1E-B725-4505-B647-6683D71679C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89A7F6-32CD-406A-9F06-CBF0CF04E7B6}" type="datetimeFigureOut">
              <a:rPr lang="en-US" smtClean="0"/>
              <a:t>6/16/2023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6F2C1E-B725-4505-B647-6683D71679C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89A7F6-32CD-406A-9F06-CBF0CF04E7B6}" type="datetimeFigureOut">
              <a:rPr lang="en-US" smtClean="0"/>
              <a:t>6/16/2023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6F2C1E-B725-4505-B647-6683D71679C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89A7F6-32CD-406A-9F06-CBF0CF04E7B6}"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6F2C1E-B725-4505-B647-6683D71679C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89A7F6-32CD-406A-9F06-CBF0CF04E7B6}" type="datetimeFigureOut">
              <a:rPr lang="en-US" smtClean="0"/>
              <a:t>6/16/2023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6F2C1E-B725-4505-B647-6683D71679C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89A7F6-32CD-406A-9F06-CBF0CF04E7B6}" type="datetimeFigureOut">
              <a:rPr lang="en-US" smtClean="0"/>
              <a:t>6/16/2023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6F2C1E-B725-4505-B647-6683D71679C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C00000"/>
                </a:solidFill>
                <a:latin typeface="Agency FB" pitchFamily="34" charset="0"/>
              </a:rPr>
              <a:t>Communication Skills</a:t>
            </a:r>
            <a:endParaRPr lang="en-US" b="1" dirty="0">
              <a:solidFill>
                <a:srgbClr val="C00000"/>
              </a:solidFill>
              <a:latin typeface="Agency FB" pitchFamily="34" charset="0"/>
            </a:endParaRPr>
          </a:p>
        </p:txBody>
      </p:sp>
      <p:sp>
        <p:nvSpPr>
          <p:cNvPr id="3" name="Subtitle 2"/>
          <p:cNvSpPr>
            <a:spLocks noGrp="1"/>
          </p:cNvSpPr>
          <p:nvPr>
            <p:ph type="subTitle" idx="1"/>
          </p:nvPr>
        </p:nvSpPr>
        <p:spPr/>
        <p:txBody>
          <a:bodyPr>
            <a:normAutofit/>
          </a:bodyPr>
          <a:lstStyle/>
          <a:p>
            <a:pPr>
              <a:buFont typeface="Wingdings" pitchFamily="2" charset="2"/>
              <a:buChar char="q"/>
            </a:pPr>
            <a:r>
              <a:rPr lang="en-US" sz="4000" dirty="0" smtClean="0">
                <a:solidFill>
                  <a:srgbClr val="002060"/>
                </a:solidFill>
                <a:latin typeface="Aharoni" pitchFamily="2" charset="-79"/>
                <a:cs typeface="Aharoni" pitchFamily="2" charset="-79"/>
              </a:rPr>
              <a:t>Writing</a:t>
            </a:r>
            <a:r>
              <a:rPr lang="en-US" sz="4000" dirty="0" smtClean="0">
                <a:latin typeface="Aharoni" pitchFamily="2" charset="-79"/>
                <a:cs typeface="Aharoni" pitchFamily="2" charset="-79"/>
              </a:rPr>
              <a:t> </a:t>
            </a:r>
            <a:endParaRPr lang="en-US" sz="4000" dirty="0">
              <a:latin typeface="Aharoni" pitchFamily="2" charset="-79"/>
              <a:cs typeface="Aharoni" pitchFamily="2" charset="-79"/>
            </a:endParaRPr>
          </a:p>
        </p:txBody>
      </p:sp>
    </p:spTree>
    <p:extLst>
      <p:ext uri="{BB962C8B-B14F-4D97-AF65-F5344CB8AC3E}">
        <p14:creationId xmlns="" xmlns:p14="http://schemas.microsoft.com/office/powerpoint/2010/main" val="34375885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Agency FB" pitchFamily="34" charset="0"/>
              </a:rPr>
              <a:t>Classic </a:t>
            </a:r>
            <a:r>
              <a:rPr lang="en-US" sz="2400" b="1" dirty="0">
                <a:latin typeface="Agency FB" pitchFamily="34" charset="0"/>
              </a:rPr>
              <a:t>(Aristotelian</a:t>
            </a:r>
            <a:r>
              <a:rPr lang="en-US" sz="2400" b="1" dirty="0" smtClean="0">
                <a:latin typeface="Agency FB" pitchFamily="34" charset="0"/>
              </a:rPr>
              <a:t>) Model</a:t>
            </a:r>
            <a:endParaRPr lang="en-US" sz="2400" dirty="0">
              <a:latin typeface="Agency FB" pitchFamily="34" charset="0"/>
            </a:endParaRPr>
          </a:p>
        </p:txBody>
      </p:sp>
      <p:sp>
        <p:nvSpPr>
          <p:cNvPr id="3" name="Content Placeholder 2"/>
          <p:cNvSpPr>
            <a:spLocks noGrp="1"/>
          </p:cNvSpPr>
          <p:nvPr>
            <p:ph idx="1"/>
          </p:nvPr>
        </p:nvSpPr>
        <p:spPr>
          <a:xfrm>
            <a:off x="304800" y="1874837"/>
            <a:ext cx="8382000" cy="4525963"/>
          </a:xfrm>
        </p:spPr>
        <p:txBody>
          <a:bodyPr>
            <a:normAutofit/>
          </a:bodyPr>
          <a:lstStyle/>
          <a:p>
            <a:pPr algn="just"/>
            <a:r>
              <a:rPr lang="en-US" sz="2400" dirty="0" smtClean="0">
                <a:solidFill>
                  <a:schemeClr val="tx1">
                    <a:lumMod val="95000"/>
                    <a:lumOff val="5000"/>
                  </a:schemeClr>
                </a:solidFill>
                <a:latin typeface="Times New Roman" pitchFamily="18" charset="0"/>
                <a:cs typeface="Times New Roman" pitchFamily="18" charset="0"/>
              </a:rPr>
              <a:t>This involves </a:t>
            </a:r>
            <a:r>
              <a:rPr lang="en-US" sz="2400" dirty="0">
                <a:solidFill>
                  <a:schemeClr val="tx1">
                    <a:lumMod val="95000"/>
                    <a:lumOff val="5000"/>
                  </a:schemeClr>
                </a:solidFill>
                <a:latin typeface="Times New Roman" pitchFamily="18" charset="0"/>
                <a:cs typeface="Times New Roman" pitchFamily="18" charset="0"/>
              </a:rPr>
              <a:t>making straightforward arguments. It follows a direct and logical path: introduce the problem; explain your perspective; explain your opponent’s perspective and refute them one by one as you go; present your evidence; lastly, conclude your argument.</a:t>
            </a:r>
          </a:p>
          <a:p>
            <a:pPr algn="just"/>
            <a:endParaRPr lang="en-US" sz="2400" dirty="0">
              <a:solidFill>
                <a:schemeClr val="tx1">
                  <a:lumMod val="95000"/>
                  <a:lumOff val="5000"/>
                </a:schemeClr>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905038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Agency FB" pitchFamily="34" charset="0"/>
              </a:rPr>
              <a:t> </a:t>
            </a:r>
            <a:r>
              <a:rPr lang="en-US" sz="2400" b="1" dirty="0" err="1" smtClean="0">
                <a:latin typeface="Agency FB" pitchFamily="34" charset="0"/>
              </a:rPr>
              <a:t>Toulmin</a:t>
            </a:r>
            <a:r>
              <a:rPr lang="en-US" sz="2400" b="1" dirty="0">
                <a:latin typeface="Agency FB" pitchFamily="34" charset="0"/>
              </a:rPr>
              <a:t> </a:t>
            </a:r>
            <a:r>
              <a:rPr lang="en-US" sz="2400" b="1" dirty="0" smtClean="0">
                <a:latin typeface="Agency FB" pitchFamily="34" charset="0"/>
              </a:rPr>
              <a:t>Model</a:t>
            </a:r>
            <a:endParaRPr lang="en-US" sz="2400" dirty="0">
              <a:latin typeface="Agency FB" pitchFamily="34" charset="0"/>
            </a:endParaRPr>
          </a:p>
        </p:txBody>
      </p:sp>
      <p:sp>
        <p:nvSpPr>
          <p:cNvPr id="3" name="Content Placeholder 2"/>
          <p:cNvSpPr>
            <a:spLocks noGrp="1"/>
          </p:cNvSpPr>
          <p:nvPr>
            <p:ph idx="1"/>
          </p:nvPr>
        </p:nvSpPr>
        <p:spPr>
          <a:xfrm>
            <a:off x="457200" y="1722437"/>
            <a:ext cx="8229600" cy="4525963"/>
          </a:xfrm>
        </p:spPr>
        <p:txBody>
          <a:bodyPr>
            <a:normAutofit/>
          </a:bodyPr>
          <a:lstStyle/>
          <a:p>
            <a:pPr algn="just"/>
            <a:r>
              <a:rPr lang="en-US" sz="2400" dirty="0">
                <a:latin typeface="Times New Roman" pitchFamily="18" charset="0"/>
                <a:cs typeface="Times New Roman" pitchFamily="18" charset="0"/>
              </a:rPr>
              <a:t>you use this when presenting complex issues with no clear truths or when your thesis is a rebuttal or counterargument. It follows six forms: claim –your thesis or argument stated clearly; reasons –your evidence, including data and generally accepted facts; warrant –the connection between your claim and reason (requiring you to state assumptions explicitly so there’s no confusion); backing –additional evidence to support your claim; qualifier –the limits to your own claim, including concessions; and lastly, rebuttal – addressing opposing viewpoints and criticisms of your claim.</a:t>
            </a:r>
          </a:p>
          <a:p>
            <a:pPr algn="just"/>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544301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err="1" smtClean="0">
                <a:latin typeface="Agency FB" pitchFamily="34" charset="0"/>
              </a:rPr>
              <a:t>Rogerian</a:t>
            </a:r>
            <a:r>
              <a:rPr lang="en-US" sz="2400" b="1" dirty="0" smtClean="0">
                <a:latin typeface="Agency FB" pitchFamily="34" charset="0"/>
              </a:rPr>
              <a:t> Model</a:t>
            </a:r>
            <a:endParaRPr lang="en-US" sz="2400" dirty="0">
              <a:latin typeface="Agency FB" pitchFamily="34"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This is </a:t>
            </a:r>
            <a:r>
              <a:rPr lang="en-US" sz="2400" dirty="0">
                <a:latin typeface="Times New Roman" pitchFamily="18" charset="0"/>
                <a:cs typeface="Times New Roman" pitchFamily="18" charset="0"/>
              </a:rPr>
              <a:t>used when showing both sides of an argument as valid or when presenting to a mixed audience. It is least confrontational and most respectful, and it is helpful when convincing readers who are naturally biased against your main claim. It has five step structure: introduce the problem; explain your opponent’s perspective first and validate their point when correct; explain your perspective; bring both sides together and present a middle ground where both sides coexist; and lastly, conclude your balanced argument.</a:t>
            </a:r>
          </a:p>
        </p:txBody>
      </p:sp>
    </p:spTree>
    <p:extLst>
      <p:ext uri="{BB962C8B-B14F-4D97-AF65-F5344CB8AC3E}">
        <p14:creationId xmlns="" xmlns:p14="http://schemas.microsoft.com/office/powerpoint/2010/main" val="1683877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Agency FB" pitchFamily="34" charset="0"/>
              </a:rPr>
              <a:t>3. Discursive:</a:t>
            </a:r>
            <a:endParaRPr lang="en-US" sz="2400" dirty="0">
              <a:latin typeface="Agency FB" pitchFamily="34" charset="0"/>
            </a:endParaRPr>
          </a:p>
        </p:txBody>
      </p:sp>
      <p:sp>
        <p:nvSpPr>
          <p:cNvPr id="3" name="Content Placeholder 2"/>
          <p:cNvSpPr>
            <a:spLocks noGrp="1"/>
          </p:cNvSpPr>
          <p:nvPr>
            <p:ph idx="1"/>
          </p:nvPr>
        </p:nvSpPr>
        <p:spPr>
          <a:xfrm>
            <a:off x="457200" y="1798637"/>
            <a:ext cx="8229600" cy="4525963"/>
          </a:xfrm>
        </p:spPr>
        <p:txBody>
          <a:bodyPr>
            <a:normAutofit/>
          </a:bodyPr>
          <a:lstStyle/>
          <a:p>
            <a:pPr algn="just"/>
            <a:r>
              <a:rPr lang="en-US" sz="2400" dirty="0">
                <a:latin typeface="Times New Roman" pitchFamily="18" charset="0"/>
                <a:cs typeface="Times New Roman" pitchFamily="18" charset="0"/>
              </a:rPr>
              <a:t>you must express your thoughts in a logical way. When picking a topic here, pick something a little controversial or debatable. You must investigate your chosen topic from different angles as possible. Use personal anecdotes that may have a conversational tone. Either </a:t>
            </a:r>
            <a:r>
              <a:rPr lang="en-US" sz="2400" dirty="0" smtClean="0">
                <a:latin typeface="Times New Roman" pitchFamily="18" charset="0"/>
                <a:cs typeface="Times New Roman" pitchFamily="18" charset="0"/>
              </a:rPr>
              <a:t>you use </a:t>
            </a:r>
            <a:r>
              <a:rPr lang="en-US" sz="2400" dirty="0">
                <a:latin typeface="Times New Roman" pitchFamily="18" charset="0"/>
                <a:cs typeface="Times New Roman" pitchFamily="18" charset="0"/>
              </a:rPr>
              <a:t>figurative, descriptive or factual approach. Have a resolution that may be reflective or open-ended. A discursive piece does not need a clear conclusion!</a:t>
            </a:r>
          </a:p>
          <a:p>
            <a:pPr>
              <a:buNone/>
            </a:pPr>
            <a:endParaRPr lang="en-US" dirty="0"/>
          </a:p>
        </p:txBody>
      </p:sp>
    </p:spTree>
    <p:extLst>
      <p:ext uri="{BB962C8B-B14F-4D97-AF65-F5344CB8AC3E}">
        <p14:creationId xmlns="" xmlns:p14="http://schemas.microsoft.com/office/powerpoint/2010/main" val="1802286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2400" b="1" dirty="0">
                <a:solidFill>
                  <a:srgbClr val="C00000"/>
                </a:solidFill>
                <a:latin typeface="Agency FB" pitchFamily="34" charset="0"/>
              </a:rPr>
              <a:t>Content 2.</a:t>
            </a:r>
            <a:r>
              <a:rPr lang="en-US" sz="2400" dirty="0">
                <a:latin typeface="Agency FB" pitchFamily="34" charset="0"/>
              </a:rPr>
              <a:t/>
            </a:r>
            <a:br>
              <a:rPr lang="en-US" sz="2400" dirty="0">
                <a:latin typeface="Agency FB" pitchFamily="34" charset="0"/>
              </a:rPr>
            </a:br>
            <a:r>
              <a:rPr lang="en-US" sz="2400" b="1" dirty="0">
                <a:latin typeface="Agency FB" pitchFamily="34" charset="0"/>
              </a:rPr>
              <a:t>Production of Written Texts that Show Control of Language</a:t>
            </a:r>
            <a:r>
              <a:rPr lang="en-US" sz="2400" dirty="0">
                <a:latin typeface="Agency FB" pitchFamily="34" charset="0"/>
              </a:rPr>
              <a:t/>
            </a:r>
            <a:br>
              <a:rPr lang="en-US" sz="2400" dirty="0">
                <a:latin typeface="Agency FB" pitchFamily="34" charset="0"/>
              </a:rPr>
            </a:br>
            <a:endParaRPr lang="en-US" sz="2400" dirty="0">
              <a:latin typeface="Agency FB" pitchFamily="34" charset="0"/>
            </a:endParaRPr>
          </a:p>
        </p:txBody>
      </p:sp>
      <p:sp>
        <p:nvSpPr>
          <p:cNvPr id="3" name="Content Placeholder 2"/>
          <p:cNvSpPr>
            <a:spLocks noGrp="1"/>
          </p:cNvSpPr>
          <p:nvPr>
            <p:ph idx="1"/>
          </p:nvPr>
        </p:nvSpPr>
        <p:spPr>
          <a:xfrm>
            <a:off x="76200" y="1112837"/>
            <a:ext cx="8991600" cy="5516563"/>
          </a:xfrm>
        </p:spPr>
        <p:txBody>
          <a:bodyPr>
            <a:noAutofit/>
          </a:bodyPr>
          <a:lstStyle/>
          <a:p>
            <a:pPr algn="just">
              <a:buFont typeface="Wingdings" pitchFamily="2" charset="2"/>
              <a:buChar char="q"/>
            </a:pPr>
            <a:r>
              <a:rPr lang="en-US" sz="2000" b="1" dirty="0" smtClean="0">
                <a:latin typeface="Times New Roman" pitchFamily="18" charset="0"/>
                <a:cs typeface="Times New Roman" pitchFamily="18" charset="0"/>
              </a:rPr>
              <a:t>Observation </a:t>
            </a:r>
            <a:r>
              <a:rPr lang="en-US" sz="2000" b="1" dirty="0">
                <a:latin typeface="Times New Roman" pitchFamily="18" charset="0"/>
                <a:cs typeface="Times New Roman" pitchFamily="18" charset="0"/>
              </a:rPr>
              <a:t>of Grammatical Structures</a:t>
            </a:r>
            <a:endParaRPr lang="en-US" sz="2000" dirty="0">
              <a:latin typeface="Times New Roman" pitchFamily="18" charset="0"/>
              <a:cs typeface="Times New Roman" pitchFamily="18" charset="0"/>
            </a:endParaRPr>
          </a:p>
          <a:p>
            <a:pPr algn="just">
              <a:buFont typeface="Wingdings" pitchFamily="2" charset="2"/>
              <a:buChar char="§"/>
            </a:pPr>
            <a:r>
              <a:rPr lang="en-US" sz="2000" dirty="0">
                <a:latin typeface="Times New Roman" pitchFamily="18" charset="0"/>
                <a:cs typeface="Times New Roman" pitchFamily="18" charset="0"/>
              </a:rPr>
              <a:t>The ability to use language proficiently transcends the natural acquisition which everyone is endowed with. The knowledge of permissible structures and word order is crucial for anyone who desires to speak and write a language confidently. Words are not arbitrarily arranged; they follow specific orders and are grouped within sentence elements. The knowledge of these sentence elements, as well as the basic sentence types they can generate, is quite essential to language use, especially in written form. Grammatical structure in English language is simply the arrangement of words, phrases, and clauses in a sentence. So the structure and organization of a sentence is what grammatical structures is all about, and it is greatly dependent on what is called the “syntax or syntactic structure”. The grammatical structure demands that words and phrases are arranged in a certain manner to create a well-formed sentence</a:t>
            </a:r>
            <a:r>
              <a:rPr lang="en-US" sz="2000" dirty="0" smtClean="0">
                <a:latin typeface="Times New Roman" pitchFamily="18" charset="0"/>
                <a:cs typeface="Times New Roman" pitchFamily="18" charset="0"/>
              </a:rPr>
              <a:t>.</a:t>
            </a:r>
          </a:p>
          <a:p>
            <a:pPr algn="just">
              <a:buFont typeface="Wingdings" pitchFamily="2" charset="2"/>
              <a:buChar char="§"/>
            </a:pPr>
            <a:endParaRPr lang="en-US" sz="2000" dirty="0">
              <a:latin typeface="Times New Roman" pitchFamily="18" charset="0"/>
              <a:cs typeface="Times New Roman" pitchFamily="18" charset="0"/>
            </a:endParaRPr>
          </a:p>
          <a:p>
            <a:pPr algn="just">
              <a:buFont typeface="Wingdings" pitchFamily="2" charset="2"/>
              <a:buChar char="v"/>
            </a:pPr>
            <a:r>
              <a:rPr lang="en-US" sz="2000" dirty="0" smtClean="0">
                <a:latin typeface="Times New Roman" pitchFamily="18" charset="0"/>
                <a:cs typeface="Times New Roman" pitchFamily="18" charset="0"/>
              </a:rPr>
              <a:t>There </a:t>
            </a:r>
            <a:r>
              <a:rPr lang="en-US" sz="2000" dirty="0">
                <a:latin typeface="Times New Roman" pitchFamily="18" charset="0"/>
                <a:cs typeface="Times New Roman" pitchFamily="18" charset="0"/>
              </a:rPr>
              <a:t>are four basic types of sentence structure in English language: </a:t>
            </a:r>
            <a:r>
              <a:rPr lang="en-US" sz="2000" b="1" dirty="0">
                <a:latin typeface="Times New Roman" pitchFamily="18" charset="0"/>
                <a:cs typeface="Times New Roman" pitchFamily="18" charset="0"/>
              </a:rPr>
              <a:t>simple, compound, complex, and compound-complex sentences</a:t>
            </a:r>
            <a:r>
              <a:rPr lang="en-US" sz="2000" b="1"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3864831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Agency FB" pitchFamily="34" charset="0"/>
              </a:rPr>
              <a:t>The Simple Sentence</a:t>
            </a:r>
            <a:r>
              <a:rPr lang="en-US" sz="2400" dirty="0" smtClean="0">
                <a:latin typeface="Agency FB" pitchFamily="34" charset="0"/>
              </a:rPr>
              <a:t/>
            </a:r>
            <a:br>
              <a:rPr lang="en-US" sz="2400" dirty="0" smtClean="0">
                <a:latin typeface="Agency FB" pitchFamily="34" charset="0"/>
              </a:rPr>
            </a:br>
            <a:endParaRPr lang="en-US" sz="2400" dirty="0">
              <a:latin typeface="Agency FB" pitchFamily="34" charset="0"/>
            </a:endParaRPr>
          </a:p>
        </p:txBody>
      </p:sp>
      <p:sp>
        <p:nvSpPr>
          <p:cNvPr id="3" name="Content Placeholder 2"/>
          <p:cNvSpPr>
            <a:spLocks noGrp="1"/>
          </p:cNvSpPr>
          <p:nvPr>
            <p:ph idx="1"/>
          </p:nvPr>
        </p:nvSpPr>
        <p:spPr>
          <a:xfrm>
            <a:off x="152400" y="1447800"/>
            <a:ext cx="8686800" cy="5105400"/>
          </a:xfrm>
        </p:spPr>
        <p:txBody>
          <a:bodyPr>
            <a:noAutofit/>
          </a:bodyPr>
          <a:lstStyle/>
          <a:p>
            <a:pPr algn="just"/>
            <a:r>
              <a:rPr lang="en-US" sz="2000" dirty="0" smtClean="0">
                <a:latin typeface="Times New Roman" pitchFamily="18" charset="0"/>
                <a:cs typeface="Times New Roman" pitchFamily="18" charset="0"/>
              </a:rPr>
              <a:t>A simple sentence is simply a sentence with a grammar structure containing only one independent clause and no dependent clauses at all. They form the basis of other more complex sentences.</a:t>
            </a:r>
          </a:p>
          <a:p>
            <a:pPr algn="just">
              <a:buNone/>
            </a:pPr>
            <a:endParaRPr lang="en-US" sz="2000"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S</a:t>
            </a:r>
            <a:r>
              <a:rPr lang="en-US" sz="2000" b="1" dirty="0" smtClean="0">
                <a:latin typeface="Times New Roman" pitchFamily="18" charset="0"/>
                <a:cs typeface="Times New Roman" pitchFamily="18" charset="0"/>
              </a:rPr>
              <a:t>amples:</a:t>
            </a:r>
            <a:endParaRPr lang="en-US" sz="2000" b="1" i="1" dirty="0" smtClean="0">
              <a:latin typeface="Times New Roman" pitchFamily="18" charset="0"/>
              <a:cs typeface="Times New Roman" pitchFamily="18" charset="0"/>
            </a:endParaRPr>
          </a:p>
          <a:p>
            <a:pPr algn="just"/>
            <a:r>
              <a:rPr lang="en-US" sz="2000" i="1" dirty="0" smtClean="0">
                <a:latin typeface="Times New Roman" pitchFamily="18" charset="0"/>
                <a:cs typeface="Times New Roman" pitchFamily="18" charset="0"/>
              </a:rPr>
              <a:t>1</a:t>
            </a:r>
            <a:r>
              <a:rPr lang="en-US" sz="2000" i="1" dirty="0">
                <a:latin typeface="Times New Roman" pitchFamily="18" charset="0"/>
                <a:cs typeface="Times New Roman" pitchFamily="18" charset="0"/>
              </a:rPr>
              <a:t>. </a:t>
            </a:r>
            <a:r>
              <a:rPr lang="en-US" sz="2000" i="1" dirty="0" err="1">
                <a:latin typeface="Times New Roman" pitchFamily="18" charset="0"/>
                <a:cs typeface="Times New Roman" pitchFamily="18" charset="0"/>
              </a:rPr>
              <a:t>Nkechi</a:t>
            </a:r>
            <a:r>
              <a:rPr lang="en-US" sz="2000" i="1" dirty="0">
                <a:latin typeface="Times New Roman" pitchFamily="18" charset="0"/>
                <a:cs typeface="Times New Roman" pitchFamily="18" charset="0"/>
              </a:rPr>
              <a:t> loves potatoes.</a:t>
            </a:r>
            <a:endParaRPr lang="en-US" sz="2000" dirty="0">
              <a:latin typeface="Times New Roman" pitchFamily="18" charset="0"/>
              <a:cs typeface="Times New Roman" pitchFamily="18" charset="0"/>
            </a:endParaRPr>
          </a:p>
          <a:p>
            <a:pPr algn="just"/>
            <a:r>
              <a:rPr lang="en-US" sz="2000" i="1" dirty="0">
                <a:latin typeface="Times New Roman" pitchFamily="18" charset="0"/>
                <a:cs typeface="Times New Roman" pitchFamily="18" charset="0"/>
              </a:rPr>
              <a:t>2. He went home after the meeting.</a:t>
            </a:r>
            <a:endParaRPr lang="en-US" sz="2000" dirty="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Font typeface="Wingdings" pitchFamily="2" charset="2"/>
              <a:buChar char="v"/>
            </a:pPr>
            <a:r>
              <a:rPr lang="en-US" sz="2000" dirty="0" smtClean="0">
                <a:latin typeface="Times New Roman" pitchFamily="18" charset="0"/>
                <a:cs typeface="Times New Roman" pitchFamily="18" charset="0"/>
              </a:rPr>
              <a:t>Grammar </a:t>
            </a:r>
            <a:r>
              <a:rPr lang="en-US" sz="2000" dirty="0">
                <a:latin typeface="Times New Roman" pitchFamily="18" charset="0"/>
                <a:cs typeface="Times New Roman" pitchFamily="18" charset="0"/>
              </a:rPr>
              <a:t>and sentence structures that have two or more simple sentences are defined as compound sentences. They are just like simple sentences, but at least two times more than what can be obtained from simple sentences; talking about two or more independent clauses. The notable thing about compound sentences is that no matter how your grammar structure is presented, it signals to the reader that you are discussing two different ideas that are equally important.</a:t>
            </a:r>
          </a:p>
          <a:p>
            <a:pPr algn="just"/>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400431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latin typeface="Agency FB" pitchFamily="34" charset="0"/>
              </a:rPr>
              <a:t>Examples of Compound Sentence</a:t>
            </a:r>
            <a:endParaRPr lang="en-US" sz="2400" dirty="0">
              <a:latin typeface="Agency FB" pitchFamily="34" charset="0"/>
            </a:endParaRPr>
          </a:p>
        </p:txBody>
      </p:sp>
      <p:sp>
        <p:nvSpPr>
          <p:cNvPr id="3" name="Content Placeholder 2"/>
          <p:cNvSpPr>
            <a:spLocks noGrp="1"/>
          </p:cNvSpPr>
          <p:nvPr>
            <p:ph idx="1"/>
          </p:nvPr>
        </p:nvSpPr>
        <p:spPr>
          <a:xfrm>
            <a:off x="152400" y="1600200"/>
            <a:ext cx="8686800" cy="4525963"/>
          </a:xfrm>
        </p:spPr>
        <p:txBody>
          <a:bodyPr>
            <a:normAutofit/>
          </a:bodyPr>
          <a:lstStyle/>
          <a:p>
            <a:pPr algn="just"/>
            <a:r>
              <a:rPr lang="en-US" sz="2400" i="1" dirty="0">
                <a:latin typeface="Times New Roman" pitchFamily="18" charset="0"/>
                <a:cs typeface="Times New Roman" pitchFamily="18" charset="0"/>
              </a:rPr>
              <a:t>Sarah went to school; </a:t>
            </a:r>
            <a:r>
              <a:rPr lang="en-US" sz="2400" i="1" dirty="0" err="1">
                <a:latin typeface="Times New Roman" pitchFamily="18" charset="0"/>
                <a:cs typeface="Times New Roman" pitchFamily="18" charset="0"/>
              </a:rPr>
              <a:t>Ngozi</a:t>
            </a:r>
            <a:r>
              <a:rPr lang="en-US" sz="2400" i="1" dirty="0">
                <a:latin typeface="Times New Roman" pitchFamily="18" charset="0"/>
                <a:cs typeface="Times New Roman" pitchFamily="18" charset="0"/>
              </a:rPr>
              <a:t> slept at home.</a:t>
            </a:r>
            <a:endParaRPr lang="en-US" sz="2400" dirty="0">
              <a:latin typeface="Times New Roman" pitchFamily="18" charset="0"/>
              <a:cs typeface="Times New Roman" pitchFamily="18" charset="0"/>
            </a:endParaRPr>
          </a:p>
          <a:p>
            <a:pPr algn="just"/>
            <a:r>
              <a:rPr lang="en-US" sz="2400" i="1" dirty="0">
                <a:latin typeface="Times New Roman" pitchFamily="18" charset="0"/>
                <a:cs typeface="Times New Roman" pitchFamily="18" charset="0"/>
              </a:rPr>
              <a:t>Sarah went to school while </a:t>
            </a:r>
            <a:r>
              <a:rPr lang="en-US" sz="2400" i="1" dirty="0" err="1">
                <a:latin typeface="Times New Roman" pitchFamily="18" charset="0"/>
                <a:cs typeface="Times New Roman" pitchFamily="18" charset="0"/>
              </a:rPr>
              <a:t>Ngozi</a:t>
            </a:r>
            <a:r>
              <a:rPr lang="en-US" sz="2400" i="1" dirty="0">
                <a:latin typeface="Times New Roman" pitchFamily="18" charset="0"/>
                <a:cs typeface="Times New Roman" pitchFamily="18" charset="0"/>
              </a:rPr>
              <a:t> slept at home</a:t>
            </a:r>
            <a:r>
              <a:rPr lang="en-US" sz="2400" i="1"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buFont typeface="Wingdings" pitchFamily="2" charset="2"/>
              <a:buChar char="v"/>
            </a:pPr>
            <a:r>
              <a:rPr lang="en-US" sz="2400" dirty="0" smtClean="0">
                <a:latin typeface="Times New Roman" pitchFamily="18" charset="0"/>
                <a:cs typeface="Times New Roman" pitchFamily="18" charset="0"/>
              </a:rPr>
              <a:t>Another grammatical </a:t>
            </a:r>
            <a:r>
              <a:rPr lang="en-US" sz="2400" dirty="0">
                <a:latin typeface="Times New Roman" pitchFamily="18" charset="0"/>
                <a:cs typeface="Times New Roman" pitchFamily="18" charset="0"/>
              </a:rPr>
              <a:t>structure considered </a:t>
            </a:r>
            <a:r>
              <a:rPr lang="en-US" sz="2400" dirty="0" smtClean="0">
                <a:latin typeface="Times New Roman" pitchFamily="18" charset="0"/>
                <a:cs typeface="Times New Roman" pitchFamily="18" charset="0"/>
              </a:rPr>
              <a:t>as one </a:t>
            </a:r>
            <a:r>
              <a:rPr lang="en-US" sz="2400" dirty="0">
                <a:latin typeface="Times New Roman" pitchFamily="18" charset="0"/>
                <a:cs typeface="Times New Roman" pitchFamily="18" charset="0"/>
              </a:rPr>
              <a:t>of the basic types of English structure is the complex sentence. This </a:t>
            </a:r>
            <a:r>
              <a:rPr lang="en-US" sz="2400" dirty="0" smtClean="0">
                <a:latin typeface="Times New Roman" pitchFamily="18" charset="0"/>
                <a:cs typeface="Times New Roman" pitchFamily="18" charset="0"/>
              </a:rPr>
              <a:t>grammatical </a:t>
            </a:r>
            <a:r>
              <a:rPr lang="en-US" sz="2400" dirty="0">
                <a:latin typeface="Times New Roman" pitchFamily="18" charset="0"/>
                <a:cs typeface="Times New Roman" pitchFamily="18" charset="0"/>
              </a:rPr>
              <a:t>structure contains an independent clause (or main clause) and at least one independent clause. So, the main clause and one or more dependent clauses all put together in a sentence with appropriate conjunction or pronoun is all it takes to come up a complex grammar structure in English language.</a:t>
            </a:r>
          </a:p>
          <a:p>
            <a:pPr algn="just"/>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816131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Agency FB" pitchFamily="34" charset="0"/>
              </a:rPr>
              <a:t>Examples of Complex Sentence</a:t>
            </a:r>
            <a:r>
              <a:rPr lang="en-US" sz="2400" dirty="0">
                <a:latin typeface="Agency FB" pitchFamily="34" charset="0"/>
              </a:rPr>
              <a:t/>
            </a:r>
            <a:br>
              <a:rPr lang="en-US" sz="2400" dirty="0">
                <a:latin typeface="Agency FB" pitchFamily="34" charset="0"/>
              </a:rPr>
            </a:br>
            <a:endParaRPr lang="en-US" sz="2400" dirty="0">
              <a:latin typeface="Agency FB" pitchFamily="34" charset="0"/>
            </a:endParaRPr>
          </a:p>
        </p:txBody>
      </p:sp>
      <p:sp>
        <p:nvSpPr>
          <p:cNvPr id="3" name="Content Placeholder 2"/>
          <p:cNvSpPr>
            <a:spLocks noGrp="1"/>
          </p:cNvSpPr>
          <p:nvPr>
            <p:ph idx="1"/>
          </p:nvPr>
        </p:nvSpPr>
        <p:spPr/>
        <p:txBody>
          <a:bodyPr>
            <a:normAutofit/>
          </a:bodyPr>
          <a:lstStyle/>
          <a:p>
            <a:pPr algn="just"/>
            <a:r>
              <a:rPr lang="en-US" sz="2400" i="1" dirty="0">
                <a:latin typeface="Times New Roman" pitchFamily="18" charset="0"/>
                <a:cs typeface="Times New Roman" pitchFamily="18" charset="0"/>
              </a:rPr>
              <a:t>The baby laughed when her father dropped the hot kettle upside down on the floor.</a:t>
            </a:r>
            <a:endParaRPr lang="en-US" sz="2400" dirty="0">
              <a:latin typeface="Times New Roman" pitchFamily="18" charset="0"/>
              <a:cs typeface="Times New Roman" pitchFamily="18" charset="0"/>
            </a:endParaRPr>
          </a:p>
          <a:p>
            <a:pPr algn="just"/>
            <a:r>
              <a:rPr lang="en-US" sz="2400" i="1" dirty="0">
                <a:latin typeface="Times New Roman" pitchFamily="18" charset="0"/>
                <a:cs typeface="Times New Roman" pitchFamily="18" charset="0"/>
              </a:rPr>
              <a:t>Because she was so smart, </a:t>
            </a:r>
            <a:r>
              <a:rPr lang="en-US" sz="2400" i="1" dirty="0" err="1">
                <a:latin typeface="Times New Roman" pitchFamily="18" charset="0"/>
                <a:cs typeface="Times New Roman" pitchFamily="18" charset="0"/>
              </a:rPr>
              <a:t>Favour</a:t>
            </a:r>
            <a:r>
              <a:rPr lang="en-US" sz="2400" i="1" dirty="0">
                <a:latin typeface="Times New Roman" pitchFamily="18" charset="0"/>
                <a:cs typeface="Times New Roman" pitchFamily="18" charset="0"/>
              </a:rPr>
              <a:t> was always one of the best in her class.</a:t>
            </a:r>
            <a:endParaRPr lang="en-US" sz="2400" dirty="0">
              <a:latin typeface="Times New Roman" pitchFamily="18" charset="0"/>
              <a:cs typeface="Times New Roman" pitchFamily="18" charset="0"/>
            </a:endParaRPr>
          </a:p>
          <a:p>
            <a:pPr algn="just">
              <a:buNone/>
            </a:pPr>
            <a:endParaRPr lang="en-US" sz="2400" dirty="0" smtClean="0">
              <a:latin typeface="Times New Roman" pitchFamily="18" charset="0"/>
              <a:cs typeface="Times New Roman" pitchFamily="18" charset="0"/>
            </a:endParaRPr>
          </a:p>
          <a:p>
            <a:pPr algn="just">
              <a:buFont typeface="Wingdings" pitchFamily="2" charset="2"/>
              <a:buChar char="v"/>
            </a:pPr>
            <a:r>
              <a:rPr lang="en-US" sz="2400" dirty="0" smtClean="0">
                <a:latin typeface="Times New Roman" pitchFamily="18" charset="0"/>
                <a:cs typeface="Times New Roman" pitchFamily="18" charset="0"/>
              </a:rPr>
              <a:t>Of </a:t>
            </a:r>
            <a:r>
              <a:rPr lang="en-US" sz="2400" dirty="0">
                <a:latin typeface="Times New Roman" pitchFamily="18" charset="0"/>
                <a:cs typeface="Times New Roman" pitchFamily="18" charset="0"/>
              </a:rPr>
              <a:t>all the most basic types of grammatical structures in English language, the compound-complex structure is the most complex. It combines elements of the compound and complex grammar structures, and as such is the most sophisticated type of sentence you can use.</a:t>
            </a:r>
          </a:p>
          <a:p>
            <a:pPr algn="just"/>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422246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Agency FB" pitchFamily="34" charset="0"/>
              </a:rPr>
              <a:t>Examples of Compound-Complex Sentence</a:t>
            </a:r>
            <a:r>
              <a:rPr lang="en-US" sz="2400" dirty="0">
                <a:latin typeface="Agency FB" pitchFamily="34" charset="0"/>
              </a:rPr>
              <a:t/>
            </a:r>
            <a:br>
              <a:rPr lang="en-US" sz="2400" dirty="0">
                <a:latin typeface="Agency FB" pitchFamily="34" charset="0"/>
              </a:rPr>
            </a:br>
            <a:endParaRPr lang="en-US" sz="2400" dirty="0">
              <a:latin typeface="Agency FB" pitchFamily="34" charset="0"/>
            </a:endParaRPr>
          </a:p>
        </p:txBody>
      </p:sp>
      <p:sp>
        <p:nvSpPr>
          <p:cNvPr id="3" name="Content Placeholder 2"/>
          <p:cNvSpPr>
            <a:spLocks noGrp="1"/>
          </p:cNvSpPr>
          <p:nvPr>
            <p:ph idx="1"/>
          </p:nvPr>
        </p:nvSpPr>
        <p:spPr/>
        <p:txBody>
          <a:bodyPr>
            <a:normAutofit/>
          </a:bodyPr>
          <a:lstStyle/>
          <a:p>
            <a:pPr algn="just"/>
            <a:r>
              <a:rPr lang="en-US" sz="2400" i="1" dirty="0" smtClean="0">
                <a:latin typeface="Times New Roman" pitchFamily="18" charset="0"/>
                <a:cs typeface="Times New Roman" pitchFamily="18" charset="0"/>
              </a:rPr>
              <a:t>Her </a:t>
            </a:r>
            <a:r>
              <a:rPr lang="en-US" sz="2400" i="1" dirty="0">
                <a:latin typeface="Times New Roman" pitchFamily="18" charset="0"/>
                <a:cs typeface="Times New Roman" pitchFamily="18" charset="0"/>
              </a:rPr>
              <a:t>blue car was cleaned new, bright and sparkling on the road, but the tires do not run smooth, as though it needs some repairs and replacements.</a:t>
            </a:r>
            <a:endParaRPr lang="en-US" sz="2400" dirty="0">
              <a:latin typeface="Times New Roman" pitchFamily="18" charset="0"/>
              <a:cs typeface="Times New Roman" pitchFamily="18" charset="0"/>
            </a:endParaRPr>
          </a:p>
          <a:p>
            <a:pPr algn="just"/>
            <a:r>
              <a:rPr lang="en-US" sz="2400" i="1" dirty="0" smtClean="0">
                <a:latin typeface="Times New Roman" pitchFamily="18" charset="0"/>
                <a:cs typeface="Times New Roman" pitchFamily="18" charset="0"/>
              </a:rPr>
              <a:t>In </a:t>
            </a:r>
            <a:r>
              <a:rPr lang="en-US" sz="2400" i="1" dirty="0">
                <a:latin typeface="Times New Roman" pitchFamily="18" charset="0"/>
                <a:cs typeface="Times New Roman" pitchFamily="18" charset="0"/>
              </a:rPr>
              <a:t>the company, everyone is of the opinion that I have no superiors since I exhibit so much confidence and interact in an assertive manner with everyone, but I do not think I have any inferiors either, because, to me, all men are equal.</a:t>
            </a:r>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buFont typeface="Wingdings" pitchFamily="2" charset="2"/>
              <a:buChar char="v"/>
            </a:pPr>
            <a:r>
              <a:rPr lang="en-US" sz="2400" dirty="0" smtClean="0">
                <a:latin typeface="Times New Roman" pitchFamily="18" charset="0"/>
                <a:cs typeface="Times New Roman" pitchFamily="18" charset="0"/>
              </a:rPr>
              <a:t>Understanding </a:t>
            </a:r>
            <a:r>
              <a:rPr lang="en-US" sz="2400" dirty="0">
                <a:latin typeface="Times New Roman" pitchFamily="18" charset="0"/>
                <a:cs typeface="Times New Roman" pitchFamily="18" charset="0"/>
              </a:rPr>
              <a:t>compound-complex grammatical structure in English language will help you take your writing to a new level of complexity in a really good way. </a:t>
            </a:r>
          </a:p>
          <a:p>
            <a:pPr algn="just"/>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064491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buFont typeface="Wingdings" pitchFamily="2" charset="2"/>
              <a:buChar char="q"/>
            </a:pPr>
            <a:r>
              <a:rPr lang="en-US" sz="2400" b="1" dirty="0" smtClean="0">
                <a:latin typeface="Agency FB" pitchFamily="34" charset="0"/>
              </a:rPr>
              <a:t>Observation </a:t>
            </a:r>
            <a:r>
              <a:rPr lang="en-US" sz="2400" b="1" dirty="0">
                <a:latin typeface="Agency FB" pitchFamily="34" charset="0"/>
              </a:rPr>
              <a:t>of Vocabulary, Punctuation and Spelling</a:t>
            </a:r>
            <a:r>
              <a:rPr lang="en-US" sz="2400" dirty="0">
                <a:latin typeface="Agency FB" pitchFamily="34" charset="0"/>
              </a:rPr>
              <a:t/>
            </a:r>
            <a:br>
              <a:rPr lang="en-US" sz="2400" dirty="0">
                <a:latin typeface="Agency FB" pitchFamily="34" charset="0"/>
              </a:rPr>
            </a:br>
            <a:endParaRPr lang="en-US" sz="2400" dirty="0">
              <a:latin typeface="Agency FB" pitchFamily="34" charset="0"/>
            </a:endParaRPr>
          </a:p>
        </p:txBody>
      </p:sp>
      <p:sp>
        <p:nvSpPr>
          <p:cNvPr id="3" name="Content Placeholder 2"/>
          <p:cNvSpPr>
            <a:spLocks noGrp="1"/>
          </p:cNvSpPr>
          <p:nvPr>
            <p:ph idx="1"/>
          </p:nvPr>
        </p:nvSpPr>
        <p:spPr>
          <a:xfrm>
            <a:off x="76200" y="838200"/>
            <a:ext cx="8991600" cy="5943600"/>
          </a:xfrm>
        </p:spPr>
        <p:txBody>
          <a:bodyPr>
            <a:noAutofit/>
          </a:bodyPr>
          <a:lstStyle/>
          <a:p>
            <a:pPr algn="just"/>
            <a:r>
              <a:rPr lang="en-US" sz="2200" dirty="0">
                <a:latin typeface="Times New Roman" pitchFamily="18" charset="0"/>
                <a:cs typeface="Times New Roman" pitchFamily="18" charset="0"/>
              </a:rPr>
              <a:t>Vocabulary refers to the words we must understand to communicate effectively. Writing vocabulary consists of the words we use in writing. Vocabulary refers to the knowledge </a:t>
            </a:r>
            <a:r>
              <a:rPr lang="en-US" sz="2200" dirty="0" smtClean="0">
                <a:latin typeface="Times New Roman" pitchFamily="18" charset="0"/>
                <a:cs typeface="Times New Roman" pitchFamily="18" charset="0"/>
              </a:rPr>
              <a:t>of </a:t>
            </a:r>
            <a:r>
              <a:rPr lang="en-US" sz="2200" dirty="0">
                <a:latin typeface="Times New Roman" pitchFamily="18" charset="0"/>
                <a:cs typeface="Times New Roman" pitchFamily="18" charset="0"/>
              </a:rPr>
              <a:t>words, including their structure (morphology), use (grammar), meanings (semantics), and links to other words (word/semantic relationships</a:t>
            </a:r>
            <a:r>
              <a:rPr lang="en-US" sz="2200" dirty="0" smtClean="0">
                <a:latin typeface="Times New Roman" pitchFamily="18" charset="0"/>
                <a:cs typeface="Times New Roman" pitchFamily="18" charset="0"/>
              </a:rPr>
              <a:t>).</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Words all have: meaning, which can vary according to context; phonology – that is, sounds; morphology – that is, word parts; syntax, that is, the way in which words are arranged to form phrases or sentences; uses, which may be multiple, depending on context.</a:t>
            </a:r>
          </a:p>
          <a:p>
            <a:pPr algn="just"/>
            <a:r>
              <a:rPr lang="en-US" sz="2200" dirty="0">
                <a:latin typeface="Times New Roman" pitchFamily="18" charset="0"/>
                <a:cs typeface="Times New Roman" pitchFamily="18" charset="0"/>
              </a:rPr>
              <a:t>Successful writing text is related to knowledge of word meanings. Experts pointed out words are the writer’s tools of trade. But before the writer can choose precisely the right word for the appropriate context, the writer needs to know a little about the kind of words which they will use. </a:t>
            </a:r>
          </a:p>
          <a:p>
            <a:pPr algn="just">
              <a:buFont typeface="Wingdings" pitchFamily="2" charset="2"/>
              <a:buChar char="v"/>
            </a:pPr>
            <a:endParaRPr lang="en-US" sz="2200" dirty="0" smtClean="0">
              <a:latin typeface="Times New Roman" pitchFamily="18" charset="0"/>
              <a:cs typeface="Times New Roman" pitchFamily="18" charset="0"/>
            </a:endParaRPr>
          </a:p>
          <a:p>
            <a:pPr algn="just">
              <a:buFont typeface="Wingdings" pitchFamily="2" charset="2"/>
              <a:buChar char="v"/>
            </a:pPr>
            <a:r>
              <a:rPr lang="en-US" sz="2200" dirty="0" smtClean="0">
                <a:latin typeface="Times New Roman" pitchFamily="18" charset="0"/>
                <a:cs typeface="Times New Roman" pitchFamily="18" charset="0"/>
              </a:rPr>
              <a:t>Some areas that need to be watched for include the following points:</a:t>
            </a:r>
          </a:p>
          <a:p>
            <a:pPr algn="just"/>
            <a:endParaRPr lang="en-US" sz="2200" dirty="0">
              <a:latin typeface="Times New Roman" pitchFamily="18" charset="0"/>
              <a:cs typeface="Times New Roman" pitchFamily="18" charset="0"/>
            </a:endParaRPr>
          </a:p>
        </p:txBody>
      </p:sp>
    </p:spTree>
    <p:extLst>
      <p:ext uri="{BB962C8B-B14F-4D97-AF65-F5344CB8AC3E}">
        <p14:creationId xmlns="" xmlns:p14="http://schemas.microsoft.com/office/powerpoint/2010/main" val="1928737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8382000" cy="1447800"/>
          </a:xfrm>
        </p:spPr>
        <p:txBody>
          <a:bodyPr>
            <a:normAutofit fontScale="90000"/>
          </a:bodyPr>
          <a:lstStyle/>
          <a:p>
            <a:r>
              <a:rPr lang="en-US" sz="3100" dirty="0" smtClean="0">
                <a:solidFill>
                  <a:srgbClr val="C00000"/>
                </a:solidFill>
                <a:latin typeface="Agency FB" pitchFamily="34" charset="0"/>
              </a:rPr>
              <a:t>CONTENT 1</a:t>
            </a:r>
            <a:br>
              <a:rPr lang="en-US" sz="3100" dirty="0" smtClean="0">
                <a:solidFill>
                  <a:srgbClr val="C00000"/>
                </a:solidFill>
                <a:latin typeface="Agency FB" pitchFamily="34" charset="0"/>
              </a:rPr>
            </a:br>
            <a:r>
              <a:rPr lang="en-US" sz="3100" b="1" dirty="0" smtClean="0">
                <a:solidFill>
                  <a:schemeClr val="tx1">
                    <a:lumMod val="95000"/>
                    <a:lumOff val="5000"/>
                  </a:schemeClr>
                </a:solidFill>
              </a:rPr>
              <a:t>Students’ Ability to Communicate Factual Information, Ideas and Arguments Clearly and </a:t>
            </a:r>
            <a:r>
              <a:rPr lang="en-US" sz="3100" b="1" dirty="0">
                <a:solidFill>
                  <a:schemeClr val="tx1">
                    <a:lumMod val="95000"/>
                    <a:lumOff val="5000"/>
                  </a:schemeClr>
                </a:solidFill>
              </a:rPr>
              <a:t>w</a:t>
            </a:r>
            <a:r>
              <a:rPr lang="en-US" sz="3100" b="1" dirty="0" smtClean="0">
                <a:solidFill>
                  <a:schemeClr val="tx1">
                    <a:lumMod val="95000"/>
                    <a:lumOff val="5000"/>
                  </a:schemeClr>
                </a:solidFill>
              </a:rPr>
              <a:t>ith Expansion</a:t>
            </a:r>
            <a:r>
              <a:rPr lang="en-US" sz="3100" dirty="0" smtClean="0">
                <a:solidFill>
                  <a:schemeClr val="tx1">
                    <a:lumMod val="95000"/>
                    <a:lumOff val="5000"/>
                  </a:schemeClr>
                </a:solidFill>
              </a:rPr>
              <a:t/>
            </a:r>
            <a:br>
              <a:rPr lang="en-US" sz="3100" dirty="0" smtClean="0">
                <a:solidFill>
                  <a:schemeClr val="tx1">
                    <a:lumMod val="95000"/>
                    <a:lumOff val="5000"/>
                  </a:schemeClr>
                </a:solidFill>
              </a:rPr>
            </a:br>
            <a:endParaRPr lang="en-US" sz="3100" dirty="0">
              <a:solidFill>
                <a:schemeClr val="tx1">
                  <a:lumMod val="95000"/>
                  <a:lumOff val="5000"/>
                </a:schemeClr>
              </a:solidFill>
            </a:endParaRPr>
          </a:p>
        </p:txBody>
      </p:sp>
      <p:sp>
        <p:nvSpPr>
          <p:cNvPr id="3" name="Content Placeholder 2"/>
          <p:cNvSpPr>
            <a:spLocks noGrp="1"/>
          </p:cNvSpPr>
          <p:nvPr>
            <p:ph idx="1"/>
          </p:nvPr>
        </p:nvSpPr>
        <p:spPr>
          <a:xfrm>
            <a:off x="457200" y="2103437"/>
            <a:ext cx="8229600" cy="4525963"/>
          </a:xfrm>
        </p:spPr>
        <p:txBody>
          <a:bodyPr>
            <a:normAutofit/>
          </a:bodyPr>
          <a:lstStyle/>
          <a:p>
            <a:pPr algn="just">
              <a:buFont typeface="Wingdings" pitchFamily="2" charset="2"/>
              <a:buChar char="q"/>
            </a:pPr>
            <a:r>
              <a:rPr lang="en-US" sz="2400" dirty="0">
                <a:latin typeface="Times New Roman" pitchFamily="18" charset="0"/>
                <a:cs typeface="Times New Roman" pitchFamily="18" charset="0"/>
              </a:rPr>
              <a:t>Written expression is an essential skill in </a:t>
            </a:r>
            <a:r>
              <a:rPr lang="en-US" sz="2400" b="1" dirty="0">
                <a:latin typeface="Times New Roman" pitchFamily="18" charset="0"/>
                <a:cs typeface="Times New Roman" pitchFamily="18" charset="0"/>
              </a:rPr>
              <a:t>academic and professional environments</a:t>
            </a:r>
            <a:r>
              <a:rPr lang="en-US" sz="2400" dirty="0">
                <a:latin typeface="Times New Roman" pitchFamily="18" charset="0"/>
                <a:cs typeface="Times New Roman" pitchFamily="18" charset="0"/>
              </a:rPr>
              <a:t>. From the briefest of communications to essays, texts follow certain rules and writing conventions that change from one language to another, so it's important to know the differences. One vital step is the structuring of each type of text.</a:t>
            </a:r>
          </a:p>
          <a:p>
            <a:pPr algn="just"/>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705802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Agency FB" pitchFamily="34" charset="0"/>
              </a:rPr>
              <a:t>1. </a:t>
            </a:r>
            <a:r>
              <a:rPr lang="en-US" sz="2400" b="1" dirty="0">
                <a:latin typeface="Agency FB" pitchFamily="34" charset="0"/>
              </a:rPr>
              <a:t>Misused </a:t>
            </a:r>
            <a:r>
              <a:rPr lang="en-US" sz="2400" b="1" dirty="0" smtClean="0">
                <a:latin typeface="Agency FB" pitchFamily="34" charset="0"/>
              </a:rPr>
              <a:t>Words</a:t>
            </a:r>
            <a:endParaRPr lang="en-US" sz="2400" dirty="0">
              <a:latin typeface="Agency FB" pitchFamily="34" charset="0"/>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Times New Roman" pitchFamily="18" charset="0"/>
                <a:cs typeface="Times New Roman" pitchFamily="18" charset="0"/>
              </a:rPr>
              <a:t>Consider </a:t>
            </a:r>
            <a:r>
              <a:rPr lang="en-US" sz="2400" dirty="0">
                <a:latin typeface="Times New Roman" pitchFamily="18" charset="0"/>
                <a:cs typeface="Times New Roman" pitchFamily="18" charset="0"/>
              </a:rPr>
              <a:t>the following sentences</a:t>
            </a:r>
          </a:p>
          <a:p>
            <a:pPr algn="just"/>
            <a:r>
              <a:rPr lang="en-US" sz="2400" i="1" dirty="0">
                <a:latin typeface="Times New Roman" pitchFamily="18" charset="0"/>
                <a:cs typeface="Times New Roman" pitchFamily="18" charset="0"/>
              </a:rPr>
              <a:t>a. </a:t>
            </a:r>
            <a:r>
              <a:rPr lang="en-US" sz="2400" i="1" dirty="0" smtClean="0">
                <a:latin typeface="Times New Roman" pitchFamily="18" charset="0"/>
                <a:cs typeface="Times New Roman" pitchFamily="18" charset="0"/>
              </a:rPr>
              <a:t>Thank </a:t>
            </a:r>
            <a:r>
              <a:rPr lang="en-US" sz="2400" i="1" dirty="0">
                <a:latin typeface="Times New Roman" pitchFamily="18" charset="0"/>
                <a:cs typeface="Times New Roman" pitchFamily="18" charset="0"/>
              </a:rPr>
              <a:t>you very much for your intention (instead of attention</a:t>
            </a:r>
            <a:r>
              <a:rPr lang="en-US" sz="2400" i="1"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i="1" dirty="0">
                <a:latin typeface="Times New Roman" pitchFamily="18" charset="0"/>
                <a:cs typeface="Times New Roman" pitchFamily="18" charset="0"/>
              </a:rPr>
              <a:t>b. We plant to go…. (instead of plan</a:t>
            </a:r>
            <a:r>
              <a:rPr lang="en-US" sz="2400" i="1"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These words sound the same but </a:t>
            </a:r>
            <a:r>
              <a:rPr lang="en-US" sz="2400" dirty="0" smtClean="0">
                <a:latin typeface="Times New Roman" pitchFamily="18" charset="0"/>
                <a:cs typeface="Times New Roman" pitchFamily="18" charset="0"/>
              </a:rPr>
              <a:t>do </a:t>
            </a:r>
            <a:r>
              <a:rPr lang="en-US" sz="2400" dirty="0">
                <a:latin typeface="Times New Roman" pitchFamily="18" charset="0"/>
                <a:cs typeface="Times New Roman" pitchFamily="18" charset="0"/>
              </a:rPr>
              <a:t>not have the same meaning. The inability to choose the right vocabulary leads them to failure in writing.</a:t>
            </a:r>
          </a:p>
          <a:p>
            <a:pPr algn="just"/>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829502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Agency FB" pitchFamily="34" charset="0"/>
              </a:rPr>
              <a:t>2. </a:t>
            </a:r>
            <a:r>
              <a:rPr lang="en-US" sz="2400" b="1" dirty="0">
                <a:latin typeface="Agency FB" pitchFamily="34" charset="0"/>
              </a:rPr>
              <a:t>Incomprehensible </a:t>
            </a:r>
            <a:r>
              <a:rPr lang="en-US" sz="2400" b="1" dirty="0" smtClean="0">
                <a:latin typeface="Agency FB" pitchFamily="34" charset="0"/>
              </a:rPr>
              <a:t>Words</a:t>
            </a:r>
            <a:endParaRPr lang="en-US" sz="2400" dirty="0">
              <a:latin typeface="Agency FB" pitchFamily="34"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These are </a:t>
            </a:r>
            <a:r>
              <a:rPr lang="en-US" sz="2400" dirty="0">
                <a:latin typeface="Times New Roman" pitchFamily="18" charset="0"/>
                <a:cs typeface="Times New Roman" pitchFamily="18" charset="0"/>
              </a:rPr>
              <a:t>words used in the text but cannot be understood. Using incomprehensible words in writing lead the readers to be confused. This is often realized in translation to the target language by the L2 speaker. Examples:</a:t>
            </a:r>
          </a:p>
          <a:p>
            <a:pPr lvl="1" algn="just"/>
            <a:r>
              <a:rPr lang="en-US" sz="2000" i="1" dirty="0">
                <a:latin typeface="Times New Roman" pitchFamily="18" charset="0"/>
                <a:cs typeface="Times New Roman" pitchFamily="18" charset="0"/>
              </a:rPr>
              <a:t>a. Gladly and thankfully for your cooperation.</a:t>
            </a:r>
            <a:endParaRPr lang="en-US" sz="2000" dirty="0">
              <a:latin typeface="Times New Roman" pitchFamily="18" charset="0"/>
              <a:cs typeface="Times New Roman" pitchFamily="18" charset="0"/>
            </a:endParaRPr>
          </a:p>
          <a:p>
            <a:pPr lvl="1" algn="just"/>
            <a:r>
              <a:rPr lang="en-US" sz="2000" i="1" dirty="0">
                <a:latin typeface="Times New Roman" pitchFamily="18" charset="0"/>
                <a:cs typeface="Times New Roman" pitchFamily="18" charset="0"/>
              </a:rPr>
              <a:t>b. We are two buses in convoy.</a:t>
            </a:r>
            <a:endParaRPr lang="en-US" sz="2000" dirty="0">
              <a:latin typeface="Times New Roman" pitchFamily="18" charset="0"/>
              <a:cs typeface="Times New Roman" pitchFamily="18" charset="0"/>
            </a:endParaRPr>
          </a:p>
          <a:p>
            <a:pPr algn="just">
              <a:buFont typeface="Wingdings" pitchFamily="2" charset="2"/>
              <a:buChar char="§"/>
            </a:pPr>
            <a:r>
              <a:rPr lang="en-US" sz="2400" dirty="0">
                <a:latin typeface="Times New Roman" pitchFamily="18" charset="0"/>
                <a:cs typeface="Times New Roman" pitchFamily="18" charset="0"/>
              </a:rPr>
              <a:t>The developing vocabulary presented in each sentence only translate word-for-word or literally, ignored the linguistic background of target language.</a:t>
            </a:r>
          </a:p>
          <a:p>
            <a:pPr algn="just"/>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200065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400" b="1" dirty="0">
                <a:latin typeface="Agency FB" pitchFamily="34" charset="0"/>
              </a:rPr>
              <a:t>3. Spelling </a:t>
            </a:r>
            <a:r>
              <a:rPr lang="en-US" sz="2400" b="1" dirty="0" smtClean="0">
                <a:latin typeface="Agency FB" pitchFamily="34" charset="0"/>
              </a:rPr>
              <a:t>Mistake</a:t>
            </a:r>
            <a:endParaRPr lang="en-US" sz="2400" dirty="0">
              <a:latin typeface="Agency FB" pitchFamily="34" charset="0"/>
            </a:endParaRPr>
          </a:p>
        </p:txBody>
      </p:sp>
      <p:sp>
        <p:nvSpPr>
          <p:cNvPr id="3" name="Content Placeholder 2"/>
          <p:cNvSpPr>
            <a:spLocks noGrp="1"/>
          </p:cNvSpPr>
          <p:nvPr>
            <p:ph idx="1"/>
          </p:nvPr>
        </p:nvSpPr>
        <p:spPr>
          <a:xfrm>
            <a:off x="76200" y="990600"/>
            <a:ext cx="8991600" cy="5791200"/>
          </a:xfrm>
        </p:spPr>
        <p:txBody>
          <a:bodyPr>
            <a:noAutofit/>
          </a:bodyPr>
          <a:lstStyle/>
          <a:p>
            <a:pPr algn="just"/>
            <a:r>
              <a:rPr lang="en-US" sz="2400" dirty="0">
                <a:latin typeface="Times New Roman" pitchFamily="18" charset="0"/>
                <a:cs typeface="Times New Roman" pitchFamily="18" charset="0"/>
              </a:rPr>
              <a:t>Spelling Mistake are words written wrongly. The errors happen because they do not know the exact pronunciation of words written, and do not know how to write the vocabulary in the target language. Common examples are:</a:t>
            </a:r>
          </a:p>
          <a:p>
            <a:pPr lvl="1" algn="just"/>
            <a:r>
              <a:rPr lang="en-US" sz="2000" i="1" dirty="0" err="1">
                <a:latin typeface="Times New Roman" pitchFamily="18" charset="0"/>
                <a:cs typeface="Times New Roman" pitchFamily="18" charset="0"/>
              </a:rPr>
              <a:t>Litle</a:t>
            </a:r>
            <a:r>
              <a:rPr lang="en-US" sz="2000" i="1" dirty="0">
                <a:latin typeface="Times New Roman" pitchFamily="18" charset="0"/>
                <a:cs typeface="Times New Roman" pitchFamily="18" charset="0"/>
              </a:rPr>
              <a:t> (instead of little)</a:t>
            </a:r>
            <a:endParaRPr lang="en-US" sz="2000" dirty="0">
              <a:latin typeface="Times New Roman" pitchFamily="18" charset="0"/>
              <a:cs typeface="Times New Roman" pitchFamily="18" charset="0"/>
            </a:endParaRPr>
          </a:p>
          <a:p>
            <a:pPr lvl="1" algn="just"/>
            <a:r>
              <a:rPr lang="en-US" sz="2000" i="1" dirty="0" err="1">
                <a:latin typeface="Times New Roman" pitchFamily="18" charset="0"/>
                <a:cs typeface="Times New Roman" pitchFamily="18" charset="0"/>
              </a:rPr>
              <a:t>Permite</a:t>
            </a:r>
            <a:r>
              <a:rPr lang="en-US" sz="2000" i="1" dirty="0">
                <a:latin typeface="Times New Roman" pitchFamily="18" charset="0"/>
                <a:cs typeface="Times New Roman" pitchFamily="18" charset="0"/>
              </a:rPr>
              <a:t> (instead of permit)</a:t>
            </a:r>
            <a:endParaRPr lang="en-US" sz="20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Punctuation fills our writing with silent intonation. We pause, stop, emphasize, or question using a comma, a period, an exclamation point or a question mark. Correct punctuation adds clarity and precision to writing; it allows the writer to stop, pause, or give emphasis to certain parts of the sentence.</a:t>
            </a:r>
          </a:p>
          <a:p>
            <a:pPr algn="just"/>
            <a:r>
              <a:rPr lang="en-US" sz="2400" dirty="0">
                <a:latin typeface="Times New Roman" pitchFamily="18" charset="0"/>
                <a:cs typeface="Times New Roman" pitchFamily="18" charset="0"/>
              </a:rPr>
              <a:t>There are 14 punctuation marks in English grammar, and at least one of them has to appear in every sentence. But how do you choose the right one, and how do you know if you're using it correctly?</a:t>
            </a:r>
          </a:p>
          <a:p>
            <a:pPr algn="just"/>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775766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2400" b="1" dirty="0">
                <a:latin typeface="Agency FB" pitchFamily="34" charset="0"/>
              </a:rPr>
              <a:t>Punctuation </a:t>
            </a:r>
            <a:r>
              <a:rPr lang="en-US" sz="2400" b="1" dirty="0" smtClean="0">
                <a:latin typeface="Agency FB" pitchFamily="34" charset="0"/>
              </a:rPr>
              <a:t>Must be </a:t>
            </a:r>
            <a:r>
              <a:rPr lang="en-US" sz="2400" b="1" dirty="0">
                <a:latin typeface="Agency FB" pitchFamily="34" charset="0"/>
              </a:rPr>
              <a:t>Parallel</a:t>
            </a:r>
            <a:r>
              <a:rPr lang="en-US" sz="2400" dirty="0">
                <a:latin typeface="Agency FB" pitchFamily="34" charset="0"/>
              </a:rPr>
              <a:t/>
            </a:r>
            <a:br>
              <a:rPr lang="en-US" sz="2400" dirty="0">
                <a:latin typeface="Agency FB" pitchFamily="34" charset="0"/>
              </a:rPr>
            </a:br>
            <a:endParaRPr lang="en-US" sz="2400" dirty="0">
              <a:latin typeface="Agency FB" pitchFamily="34" charset="0"/>
            </a:endParaRPr>
          </a:p>
        </p:txBody>
      </p:sp>
      <p:sp>
        <p:nvSpPr>
          <p:cNvPr id="3" name="Content Placeholder 2"/>
          <p:cNvSpPr>
            <a:spLocks noGrp="1"/>
          </p:cNvSpPr>
          <p:nvPr>
            <p:ph idx="1"/>
          </p:nvPr>
        </p:nvSpPr>
        <p:spPr>
          <a:xfrm>
            <a:off x="76200" y="685800"/>
            <a:ext cx="8991600" cy="6096000"/>
          </a:xfrm>
        </p:spPr>
        <p:txBody>
          <a:bodyPr>
            <a:noAutofit/>
          </a:bodyPr>
          <a:lstStyle/>
          <a:p>
            <a:pPr>
              <a:buFont typeface="Wingdings" pitchFamily="2" charset="2"/>
              <a:buChar char="Ø"/>
            </a:pPr>
            <a:r>
              <a:rPr lang="en-US" sz="2000" dirty="0">
                <a:latin typeface="Times New Roman" pitchFamily="18" charset="0"/>
                <a:cs typeface="Times New Roman" pitchFamily="18" charset="0"/>
              </a:rPr>
              <a:t>If you interrupt a main </a:t>
            </a:r>
            <a:r>
              <a:rPr lang="en-US" sz="2000" dirty="0" smtClean="0">
                <a:latin typeface="Times New Roman" pitchFamily="18" charset="0"/>
                <a:cs typeface="Times New Roman" pitchFamily="18" charset="0"/>
              </a:rPr>
              <a:t>clause with </a:t>
            </a:r>
            <a:r>
              <a:rPr lang="en-US" sz="2000" dirty="0">
                <a:latin typeface="Times New Roman" pitchFamily="18" charset="0"/>
                <a:cs typeface="Times New Roman" pitchFamily="18" charset="0"/>
              </a:rPr>
              <a:t>one type of punctuation mark, such as a </a:t>
            </a:r>
            <a:r>
              <a:rPr lang="en-US" sz="2000" dirty="0" smtClean="0">
                <a:latin typeface="Times New Roman" pitchFamily="18" charset="0"/>
                <a:cs typeface="Times New Roman" pitchFamily="18" charset="0"/>
              </a:rPr>
              <a:t>dash or </a:t>
            </a:r>
            <a:r>
              <a:rPr lang="en-US" sz="2000" dirty="0">
                <a:latin typeface="Times New Roman" pitchFamily="18" charset="0"/>
                <a:cs typeface="Times New Roman" pitchFamily="18" charset="0"/>
              </a:rPr>
              <a:t>a comma, you need to provide the same type of punctuation mark at the end. For example:</a:t>
            </a:r>
          </a:p>
          <a:p>
            <a:pPr>
              <a:buFont typeface="Wingdings" pitchFamily="2" charset="2"/>
              <a:buChar char="v"/>
            </a:pPr>
            <a:r>
              <a:rPr lang="en-US" sz="2000" i="1" dirty="0">
                <a:latin typeface="Times New Roman" pitchFamily="18" charset="0"/>
                <a:cs typeface="Times New Roman" pitchFamily="18" charset="0"/>
              </a:rPr>
              <a:t>Incorrect - The teenagers, students from Mrs. Smith's art class — went on a field trip to the museum.</a:t>
            </a:r>
            <a:endParaRPr lang="en-US" sz="2000" dirty="0">
              <a:latin typeface="Times New Roman" pitchFamily="18" charset="0"/>
              <a:cs typeface="Times New Roman" pitchFamily="18" charset="0"/>
            </a:endParaRPr>
          </a:p>
          <a:p>
            <a:pPr>
              <a:buFont typeface="Wingdings" pitchFamily="2" charset="2"/>
              <a:buChar char="ü"/>
            </a:pPr>
            <a:r>
              <a:rPr lang="en-US" sz="2000" i="1" dirty="0">
                <a:latin typeface="Times New Roman" pitchFamily="18" charset="0"/>
                <a:cs typeface="Times New Roman" pitchFamily="18" charset="0"/>
              </a:rPr>
              <a:t>Correct - The teenagers, students from Mrs. Smith's art class, went on a field trip to the museum.</a:t>
            </a:r>
            <a:endParaRPr lang="en-US" sz="2000" dirty="0">
              <a:latin typeface="Times New Roman" pitchFamily="18" charset="0"/>
              <a:cs typeface="Times New Roman" pitchFamily="18" charset="0"/>
            </a:endParaRPr>
          </a:p>
          <a:p>
            <a:pPr>
              <a:buFont typeface="Wingdings" pitchFamily="2" charset="2"/>
              <a:buChar char="ü"/>
            </a:pPr>
            <a:r>
              <a:rPr lang="en-US" sz="2000" i="1" dirty="0">
                <a:latin typeface="Times New Roman" pitchFamily="18" charset="0"/>
                <a:cs typeface="Times New Roman" pitchFamily="18" charset="0"/>
              </a:rPr>
              <a:t>Correct - The teenagers — students from Mrs. Smith's art class — went on a field trip to the museum.</a:t>
            </a:r>
            <a:endParaRPr lang="en-US" sz="2000" dirty="0">
              <a:latin typeface="Times New Roman" pitchFamily="18" charset="0"/>
              <a:cs typeface="Times New Roman" pitchFamily="18" charset="0"/>
            </a:endParaRPr>
          </a:p>
          <a:p>
            <a:pPr>
              <a:buFont typeface="Wingdings" pitchFamily="2" charset="2"/>
              <a:buChar char="Ø"/>
            </a:pPr>
            <a:r>
              <a:rPr lang="en-US" sz="2000" dirty="0">
                <a:latin typeface="Times New Roman" pitchFamily="18" charset="0"/>
                <a:cs typeface="Times New Roman" pitchFamily="18" charset="0"/>
              </a:rPr>
              <a:t>The choice to use commas or dashes in this situation depends on your personal preference. As long as you use the same mark at the beginning and the end, it's correct. The parallel punctuation rule also means that you should not use a </a:t>
            </a:r>
            <a:r>
              <a:rPr lang="en-US" sz="2000" dirty="0" smtClean="0">
                <a:latin typeface="Times New Roman" pitchFamily="18" charset="0"/>
                <a:cs typeface="Times New Roman" pitchFamily="18" charset="0"/>
              </a:rPr>
              <a:t>semicolon to </a:t>
            </a:r>
            <a:r>
              <a:rPr lang="en-US" sz="2000" dirty="0">
                <a:latin typeface="Times New Roman" pitchFamily="18" charset="0"/>
                <a:cs typeface="Times New Roman" pitchFamily="18" charset="0"/>
              </a:rPr>
              <a:t>set off just one item in a list. For example:</a:t>
            </a:r>
          </a:p>
          <a:p>
            <a:pPr>
              <a:buFont typeface="Wingdings" pitchFamily="2" charset="2"/>
              <a:buChar char="v"/>
            </a:pPr>
            <a:r>
              <a:rPr lang="en-US" sz="2000" i="1" dirty="0">
                <a:latin typeface="Times New Roman" pitchFamily="18" charset="0"/>
                <a:cs typeface="Times New Roman" pitchFamily="18" charset="0"/>
              </a:rPr>
              <a:t>Incorrect - I have lived in Des Moines, Iowa, Seattle, Washington; and Boise, Idaho.</a:t>
            </a:r>
            <a:endParaRPr lang="en-US" sz="2000" dirty="0">
              <a:latin typeface="Times New Roman" pitchFamily="18" charset="0"/>
              <a:cs typeface="Times New Roman" pitchFamily="18" charset="0"/>
            </a:endParaRPr>
          </a:p>
          <a:p>
            <a:r>
              <a:rPr lang="en-US" sz="2000" i="1" dirty="0">
                <a:latin typeface="Times New Roman" pitchFamily="18" charset="0"/>
                <a:cs typeface="Times New Roman" pitchFamily="18" charset="0"/>
              </a:rPr>
              <a:t>Correct - I have lived in Des Moines, Iowa; Seattle, Washington; and Boise, Idaho.</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Semicolons are an effective way to separate list items that have commas in them. However, you need to either use them for every list item or don't use them at all.</a:t>
            </a:r>
          </a:p>
          <a:p>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4164496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400" b="1" dirty="0">
                <a:latin typeface="Agency FB" pitchFamily="34" charset="0"/>
              </a:rPr>
              <a:t>Use </a:t>
            </a:r>
            <a:r>
              <a:rPr lang="en-US" sz="2400" b="1" dirty="0" err="1" smtClean="0">
                <a:latin typeface="Agency FB" pitchFamily="34" charset="0"/>
              </a:rPr>
              <a:t>Emdashes</a:t>
            </a:r>
            <a:r>
              <a:rPr lang="en-US" sz="2400" b="1" dirty="0" smtClean="0">
                <a:latin typeface="Agency FB" pitchFamily="34" charset="0"/>
              </a:rPr>
              <a:t> </a:t>
            </a:r>
            <a:r>
              <a:rPr lang="en-US" sz="2400" b="1" dirty="0">
                <a:latin typeface="Agency FB" pitchFamily="34" charset="0"/>
              </a:rPr>
              <a:t>Sparingly</a:t>
            </a:r>
            <a:r>
              <a:rPr lang="en-US" sz="2400" dirty="0">
                <a:latin typeface="Agency FB" pitchFamily="34" charset="0"/>
              </a:rPr>
              <a:t/>
            </a:r>
            <a:br>
              <a:rPr lang="en-US" sz="2400" dirty="0">
                <a:latin typeface="Agency FB" pitchFamily="34" charset="0"/>
              </a:rPr>
            </a:br>
            <a:endParaRPr lang="en-US" sz="2400" dirty="0">
              <a:latin typeface="Agency FB" pitchFamily="34" charset="0"/>
            </a:endParaRPr>
          </a:p>
        </p:txBody>
      </p:sp>
      <p:sp>
        <p:nvSpPr>
          <p:cNvPr id="3" name="Content Placeholder 2"/>
          <p:cNvSpPr>
            <a:spLocks noGrp="1"/>
          </p:cNvSpPr>
          <p:nvPr>
            <p:ph idx="1"/>
          </p:nvPr>
        </p:nvSpPr>
        <p:spPr>
          <a:xfrm>
            <a:off x="76200" y="1143000"/>
            <a:ext cx="8839200" cy="4983163"/>
          </a:xfrm>
        </p:spPr>
        <p:txBody>
          <a:bodyPr>
            <a:normAutofit/>
          </a:bodyPr>
          <a:lstStyle/>
          <a:p>
            <a:pPr algn="just">
              <a:buFont typeface="Wingdings" pitchFamily="2" charset="2"/>
              <a:buChar char="Ø"/>
            </a:pPr>
            <a:r>
              <a:rPr lang="en-US" sz="2400" dirty="0">
                <a:latin typeface="Times New Roman" pitchFamily="18" charset="0"/>
                <a:cs typeface="Times New Roman" pitchFamily="18" charset="0"/>
              </a:rPr>
              <a:t>Writers often use an </a:t>
            </a:r>
            <a:r>
              <a:rPr lang="en-US" sz="2400" dirty="0" err="1">
                <a:latin typeface="Times New Roman" pitchFamily="18" charset="0"/>
                <a:cs typeface="Times New Roman" pitchFamily="18" charset="0"/>
              </a:rPr>
              <a:t>emdash</a:t>
            </a:r>
            <a:r>
              <a:rPr lang="en-US" sz="2400" dirty="0">
                <a:latin typeface="Times New Roman" pitchFamily="18" charset="0"/>
                <a:cs typeface="Times New Roman" pitchFamily="18" charset="0"/>
              </a:rPr>
              <a:t> (the longest of the three dashes) to mark off information for emphasis. It's an effective way to shock the reader or to draw attention to important details. For example:</a:t>
            </a:r>
          </a:p>
          <a:p>
            <a:pPr lvl="2" algn="just"/>
            <a:r>
              <a:rPr lang="en-US" i="1" dirty="0">
                <a:latin typeface="Times New Roman" pitchFamily="18" charset="0"/>
                <a:cs typeface="Times New Roman" pitchFamily="18" charset="0"/>
              </a:rPr>
              <a:t>For his birthday, Mark received a sweater, a jacket, a savings bond — and a new bike!</a:t>
            </a:r>
            <a:endParaRPr lang="en-US" dirty="0">
              <a:latin typeface="Times New Roman" pitchFamily="18" charset="0"/>
              <a:cs typeface="Times New Roman" pitchFamily="18" charset="0"/>
            </a:endParaRPr>
          </a:p>
          <a:p>
            <a:pPr lvl="2" algn="just"/>
            <a:r>
              <a:rPr lang="en-US" i="1" dirty="0">
                <a:latin typeface="Times New Roman" pitchFamily="18" charset="0"/>
                <a:cs typeface="Times New Roman" pitchFamily="18" charset="0"/>
              </a:rPr>
              <a:t>Pizza, chocolate, and ice cream — these are my favorite foods.</a:t>
            </a:r>
            <a:endParaRPr lang="en-US" dirty="0">
              <a:latin typeface="Times New Roman" pitchFamily="18" charset="0"/>
              <a:cs typeface="Times New Roman" pitchFamily="18" charset="0"/>
            </a:endParaRPr>
          </a:p>
          <a:p>
            <a:pPr lvl="2" algn="just"/>
            <a:r>
              <a:rPr lang="en-US" i="1" dirty="0">
                <a:latin typeface="Times New Roman" pitchFamily="18" charset="0"/>
                <a:cs typeface="Times New Roman" pitchFamily="18" charset="0"/>
              </a:rPr>
              <a:t>I'd love to return to Italy — it's where I met my husband.</a:t>
            </a:r>
            <a:endParaRPr lang="en-US"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These sentences are both intriguing and clear for the reader to understand. However, </a:t>
            </a:r>
            <a:r>
              <a:rPr lang="en-US" sz="2400" dirty="0" err="1">
                <a:latin typeface="Times New Roman" pitchFamily="18" charset="0"/>
                <a:cs typeface="Times New Roman" pitchFamily="18" charset="0"/>
              </a:rPr>
              <a:t>emdashes</a:t>
            </a:r>
            <a:r>
              <a:rPr lang="en-US" sz="2400" dirty="0">
                <a:latin typeface="Times New Roman" pitchFamily="18" charset="0"/>
                <a:cs typeface="Times New Roman" pitchFamily="18" charset="0"/>
              </a:rPr>
              <a:t> must appear sparingly, or the effect is lost. Try to limit them to one per paragraph, or even one per page if possible.</a:t>
            </a:r>
          </a:p>
          <a:p>
            <a:pPr algn="just"/>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067013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400" b="1" dirty="0">
                <a:latin typeface="Agency FB" pitchFamily="34" charset="0"/>
              </a:rPr>
              <a:t>A Colon Appears at the End of the Main Clause</a:t>
            </a:r>
            <a:r>
              <a:rPr lang="en-US" sz="2400" dirty="0">
                <a:latin typeface="Agency FB" pitchFamily="34" charset="0"/>
              </a:rPr>
              <a:t/>
            </a:r>
            <a:br>
              <a:rPr lang="en-US" sz="2400" dirty="0">
                <a:latin typeface="Agency FB" pitchFamily="34" charset="0"/>
              </a:rPr>
            </a:br>
            <a:endParaRPr lang="en-US" sz="2400" dirty="0">
              <a:latin typeface="Agency FB" pitchFamily="34" charset="0"/>
            </a:endParaRPr>
          </a:p>
        </p:txBody>
      </p:sp>
      <p:sp>
        <p:nvSpPr>
          <p:cNvPr id="3" name="Content Placeholder 2"/>
          <p:cNvSpPr>
            <a:spLocks noGrp="1"/>
          </p:cNvSpPr>
          <p:nvPr>
            <p:ph idx="1"/>
          </p:nvPr>
        </p:nvSpPr>
        <p:spPr>
          <a:xfrm>
            <a:off x="152400" y="762000"/>
            <a:ext cx="8915400" cy="5943600"/>
          </a:xfrm>
        </p:spPr>
        <p:txBody>
          <a:bodyPr>
            <a:noAutofit/>
          </a:bodyPr>
          <a:lstStyle/>
          <a:p>
            <a:pPr algn="just">
              <a:buFont typeface="Wingdings" pitchFamily="2" charset="2"/>
              <a:buChar char="Ø"/>
            </a:pPr>
            <a:r>
              <a:rPr lang="en-US" sz="2400" dirty="0">
                <a:latin typeface="Times New Roman" pitchFamily="18" charset="0"/>
                <a:cs typeface="Times New Roman" pitchFamily="18" charset="0"/>
              </a:rPr>
              <a:t>If you have trouble deciding where to use a colon in your writing, ask yourself if a period or question mark would be appropriate in the same location. If the sentence is already complete, you may use a colon to add a list, elaboration or restatement.</a:t>
            </a:r>
          </a:p>
          <a:p>
            <a:pPr lvl="2" algn="just"/>
            <a:r>
              <a:rPr lang="en-US" i="1" dirty="0">
                <a:latin typeface="Times New Roman" pitchFamily="18" charset="0"/>
                <a:cs typeface="Times New Roman" pitchFamily="18" charset="0"/>
              </a:rPr>
              <a:t>List - I have three brothers: David, Kent and Jacob.</a:t>
            </a:r>
            <a:endParaRPr lang="en-US" dirty="0">
              <a:latin typeface="Times New Roman" pitchFamily="18" charset="0"/>
              <a:cs typeface="Times New Roman" pitchFamily="18" charset="0"/>
            </a:endParaRPr>
          </a:p>
          <a:p>
            <a:pPr lvl="2" algn="just"/>
            <a:r>
              <a:rPr lang="en-US" i="1" dirty="0">
                <a:latin typeface="Times New Roman" pitchFamily="18" charset="0"/>
                <a:cs typeface="Times New Roman" pitchFamily="18" charset="0"/>
              </a:rPr>
              <a:t>Elaboration - I have decided not to move to San Francisco: I have been offered a better job in Milwaukee.</a:t>
            </a:r>
            <a:endParaRPr lang="en-US" dirty="0">
              <a:latin typeface="Times New Roman" pitchFamily="18" charset="0"/>
              <a:cs typeface="Times New Roman" pitchFamily="18" charset="0"/>
            </a:endParaRPr>
          </a:p>
          <a:p>
            <a:pPr lvl="2" algn="just"/>
            <a:r>
              <a:rPr lang="en-US" i="1" dirty="0">
                <a:latin typeface="Times New Roman" pitchFamily="18" charset="0"/>
                <a:cs typeface="Times New Roman" pitchFamily="18" charset="0"/>
              </a:rPr>
              <a:t>Restatement - Jenny wasn't sure who started yesterday's fight: she didn't know who was to blame</a:t>
            </a:r>
            <a:r>
              <a:rPr lang="en-US" sz="1600" i="1"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A common grammar mistake is to place a colon between a preposition and its object (such as "Lemonade is made from: lemons, sugar and water"). Solve this problem by determining whether the text before the colon is a complete sentence. If it is, you're probably using the colon correctly. If not, determine a better place for the colon, or choose a different punctuation mark. </a:t>
            </a:r>
          </a:p>
          <a:p>
            <a:pPr algn="just"/>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58246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2400" b="1" dirty="0">
                <a:latin typeface="Agency FB" pitchFamily="34" charset="0"/>
              </a:rPr>
              <a:t>Semicolons Separate Two Independent Clauses</a:t>
            </a:r>
            <a:r>
              <a:rPr lang="en-US" sz="2400" dirty="0">
                <a:latin typeface="Agency FB" pitchFamily="34" charset="0"/>
              </a:rPr>
              <a:t/>
            </a:r>
            <a:br>
              <a:rPr lang="en-US" sz="2400" dirty="0">
                <a:latin typeface="Agency FB" pitchFamily="34" charset="0"/>
              </a:rPr>
            </a:br>
            <a:endParaRPr lang="en-US" sz="2400" dirty="0">
              <a:latin typeface="Agency FB" pitchFamily="34" charset="0"/>
            </a:endParaRPr>
          </a:p>
        </p:txBody>
      </p:sp>
      <p:sp>
        <p:nvSpPr>
          <p:cNvPr id="3" name="Content Placeholder 2"/>
          <p:cNvSpPr>
            <a:spLocks noGrp="1"/>
          </p:cNvSpPr>
          <p:nvPr>
            <p:ph idx="1"/>
          </p:nvPr>
        </p:nvSpPr>
        <p:spPr>
          <a:xfrm>
            <a:off x="76200" y="990600"/>
            <a:ext cx="8915400" cy="5562600"/>
          </a:xfrm>
        </p:spPr>
        <p:txBody>
          <a:bodyPr>
            <a:noAutofit/>
          </a:bodyPr>
          <a:lstStyle/>
          <a:p>
            <a:r>
              <a:rPr lang="en-US" sz="2400" dirty="0">
                <a:latin typeface="Times New Roman" pitchFamily="18" charset="0"/>
                <a:cs typeface="Times New Roman" pitchFamily="18" charset="0"/>
              </a:rPr>
              <a:t>When you create compound </a:t>
            </a:r>
            <a:r>
              <a:rPr lang="en-US" sz="2400" dirty="0" smtClean="0">
                <a:latin typeface="Times New Roman" pitchFamily="18" charset="0"/>
                <a:cs typeface="Times New Roman" pitchFamily="18" charset="0"/>
              </a:rPr>
              <a:t>sentences with</a:t>
            </a:r>
            <a:r>
              <a:rPr lang="en-US" sz="2400" dirty="0">
                <a:latin typeface="Times New Roman" pitchFamily="18" charset="0"/>
                <a:cs typeface="Times New Roman" pitchFamily="18" charset="0"/>
              </a:rPr>
              <a:t> coordinating conjunctions, you're joining two independent clauses. Semicolons can also join related independent clauses that are of equal importance, but each side of the semicolon must be a complete sentence. For example:</a:t>
            </a:r>
          </a:p>
          <a:p>
            <a:r>
              <a:rPr lang="en-US" sz="2400" i="1" dirty="0">
                <a:latin typeface="Times New Roman" pitchFamily="18" charset="0"/>
                <a:cs typeface="Times New Roman" pitchFamily="18" charset="0"/>
              </a:rPr>
              <a:t>Sarah answered my question abruptly; she seemed preoccupied.</a:t>
            </a:r>
            <a:endParaRPr lang="en-US" sz="2400" dirty="0">
              <a:latin typeface="Times New Roman" pitchFamily="18" charset="0"/>
              <a:cs typeface="Times New Roman" pitchFamily="18" charset="0"/>
            </a:endParaRPr>
          </a:p>
          <a:p>
            <a:r>
              <a:rPr lang="en-US" sz="2400" i="1" dirty="0">
                <a:latin typeface="Times New Roman" pitchFamily="18" charset="0"/>
                <a:cs typeface="Times New Roman" pitchFamily="18" charset="0"/>
              </a:rPr>
              <a:t>The puppy was very nervous; she had never been in a car before.</a:t>
            </a:r>
            <a:endParaRPr lang="en-US" sz="2400" dirty="0">
              <a:latin typeface="Times New Roman" pitchFamily="18" charset="0"/>
              <a:cs typeface="Times New Roman" pitchFamily="18" charset="0"/>
            </a:endParaRPr>
          </a:p>
          <a:p>
            <a:r>
              <a:rPr lang="en-US" sz="2400" i="1" dirty="0">
                <a:latin typeface="Times New Roman" pitchFamily="18" charset="0"/>
                <a:cs typeface="Times New Roman" pitchFamily="18" charset="0"/>
              </a:rPr>
              <a:t>My new job is exciting; I love working with a team.</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You could put a period in place of each of these semicolons and they would still be grammatically correct. The same rule applies when you use a semicolon before a conjunctive adverb joining two clauses (such as "The restaurant was very crowded; however, the waitress took our order immediately.") </a:t>
            </a:r>
          </a:p>
          <a:p>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217443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2400" b="1" dirty="0">
                <a:latin typeface="Agency FB" pitchFamily="34" charset="0"/>
              </a:rPr>
              <a:t>Parentheses show Related, Nonessential Elements</a:t>
            </a:r>
            <a:endParaRPr lang="en-US" sz="2400" dirty="0">
              <a:latin typeface="Agency FB" pitchFamily="34" charset="0"/>
            </a:endParaRPr>
          </a:p>
        </p:txBody>
      </p:sp>
      <p:sp>
        <p:nvSpPr>
          <p:cNvPr id="3" name="Content Placeholder 2"/>
          <p:cNvSpPr>
            <a:spLocks noGrp="1"/>
          </p:cNvSpPr>
          <p:nvPr>
            <p:ph idx="1"/>
          </p:nvPr>
        </p:nvSpPr>
        <p:spPr>
          <a:xfrm>
            <a:off x="152400" y="1066800"/>
            <a:ext cx="8686800" cy="5715000"/>
          </a:xfrm>
        </p:spPr>
        <p:txBody>
          <a:bodyPr>
            <a:noAutofit/>
          </a:bodyPr>
          <a:lstStyle/>
          <a:p>
            <a:pPr algn="just"/>
            <a:r>
              <a:rPr lang="en-US" sz="2400" dirty="0">
                <a:latin typeface="Times New Roman" pitchFamily="18" charset="0"/>
                <a:cs typeface="Times New Roman" pitchFamily="18" charset="0"/>
              </a:rPr>
              <a:t>Parentheses show elements in a sentence that are related but not necessary to understand the meaning of the sentence. If the information inside the parentheses forms a complete sentence within the larger sentence, no punctuation is necessary. For example:</a:t>
            </a:r>
          </a:p>
          <a:p>
            <a:pPr algn="just"/>
            <a:r>
              <a:rPr lang="en-US" sz="2400" i="1" dirty="0">
                <a:latin typeface="Times New Roman" pitchFamily="18" charset="0"/>
                <a:cs typeface="Times New Roman" pitchFamily="18" charset="0"/>
              </a:rPr>
              <a:t>My family visited several countries (Italy, France, Portugal, and Spain) on our vacation last year.</a:t>
            </a:r>
            <a:endParaRPr lang="en-US" sz="2400" dirty="0">
              <a:latin typeface="Times New Roman" pitchFamily="18" charset="0"/>
              <a:cs typeface="Times New Roman" pitchFamily="18" charset="0"/>
            </a:endParaRPr>
          </a:p>
          <a:p>
            <a:pPr algn="just"/>
            <a:r>
              <a:rPr lang="en-US" sz="2400" i="1" dirty="0">
                <a:latin typeface="Times New Roman" pitchFamily="18" charset="0"/>
                <a:cs typeface="Times New Roman" pitchFamily="18" charset="0"/>
              </a:rPr>
              <a:t>The snow (April saw it when she passed the window) completely covered the trees.</a:t>
            </a:r>
            <a:endParaRPr lang="en-US" sz="2400" dirty="0">
              <a:latin typeface="Times New Roman" pitchFamily="18" charset="0"/>
              <a:cs typeface="Times New Roman" pitchFamily="18" charset="0"/>
            </a:endParaRPr>
          </a:p>
          <a:p>
            <a:pPr algn="just"/>
            <a:r>
              <a:rPr lang="en-US" sz="2400" i="1" dirty="0">
                <a:latin typeface="Times New Roman" pitchFamily="18" charset="0"/>
                <a:cs typeface="Times New Roman" pitchFamily="18" charset="0"/>
              </a:rPr>
              <a:t>Gloria's friends (or so she thought) weren't waiting at the lunch table.</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When the information is more essential to the sentence, you can replace them with commas in most cases. (Just make sure to keep that parallel punctuation!) </a:t>
            </a:r>
          </a:p>
          <a:p>
            <a:pPr algn="just"/>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982617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Agency FB" pitchFamily="34" charset="0"/>
              </a:rPr>
              <a:t>Apostrophes only Show Possession or Omission</a:t>
            </a:r>
            <a:r>
              <a:rPr lang="en-US" sz="2400" dirty="0">
                <a:latin typeface="Agency FB" pitchFamily="34" charset="0"/>
              </a:rPr>
              <a:t/>
            </a:r>
            <a:br>
              <a:rPr lang="en-US" sz="2400" dirty="0">
                <a:latin typeface="Agency FB" pitchFamily="34" charset="0"/>
              </a:rPr>
            </a:br>
            <a:endParaRPr lang="en-US" sz="2400" dirty="0">
              <a:latin typeface="Agency FB" pitchFamily="34" charset="0"/>
            </a:endParaRPr>
          </a:p>
        </p:txBody>
      </p:sp>
      <p:sp>
        <p:nvSpPr>
          <p:cNvPr id="3" name="Content Placeholder 2"/>
          <p:cNvSpPr>
            <a:spLocks noGrp="1"/>
          </p:cNvSpPr>
          <p:nvPr>
            <p:ph idx="1"/>
          </p:nvPr>
        </p:nvSpPr>
        <p:spPr>
          <a:xfrm>
            <a:off x="152400" y="1219200"/>
            <a:ext cx="8686800" cy="5257800"/>
          </a:xfrm>
        </p:spPr>
        <p:txBody>
          <a:bodyPr>
            <a:noAutofit/>
          </a:bodyPr>
          <a:lstStyle/>
          <a:p>
            <a:pPr algn="just">
              <a:buFont typeface="Wingdings" pitchFamily="2" charset="2"/>
              <a:buChar char="Ø"/>
            </a:pPr>
            <a:r>
              <a:rPr lang="en-US" sz="2400" dirty="0">
                <a:latin typeface="Times New Roman" pitchFamily="18" charset="0"/>
                <a:cs typeface="Times New Roman" pitchFamily="18" charset="0"/>
              </a:rPr>
              <a:t>An apostrophe shows possession of another noun or omission of a part of a word (as in a contraction). Other than these occasions, you should not use an apostrophe. For example, you should use an apostrophe when using a:</a:t>
            </a:r>
          </a:p>
          <a:p>
            <a:pPr lvl="2" algn="just"/>
            <a:r>
              <a:rPr lang="en-US" i="1" dirty="0">
                <a:latin typeface="Times New Roman" pitchFamily="18" charset="0"/>
                <a:cs typeface="Times New Roman" pitchFamily="18" charset="0"/>
              </a:rPr>
              <a:t>singular possessive noun (Susan's book)</a:t>
            </a:r>
            <a:endParaRPr lang="en-US" dirty="0">
              <a:latin typeface="Times New Roman" pitchFamily="18" charset="0"/>
              <a:cs typeface="Times New Roman" pitchFamily="18" charset="0"/>
            </a:endParaRPr>
          </a:p>
          <a:p>
            <a:pPr lvl="2" algn="just"/>
            <a:r>
              <a:rPr lang="en-US" i="1" dirty="0">
                <a:latin typeface="Times New Roman" pitchFamily="18" charset="0"/>
                <a:cs typeface="Times New Roman" pitchFamily="18" charset="0"/>
              </a:rPr>
              <a:t>singular possessive noun ending in -s (Chris's car)</a:t>
            </a:r>
            <a:endParaRPr lang="en-US" dirty="0">
              <a:latin typeface="Times New Roman" pitchFamily="18" charset="0"/>
              <a:cs typeface="Times New Roman" pitchFamily="18" charset="0"/>
            </a:endParaRPr>
          </a:p>
          <a:p>
            <a:pPr lvl="2" algn="just"/>
            <a:r>
              <a:rPr lang="en-US" i="1" dirty="0">
                <a:latin typeface="Times New Roman" pitchFamily="18" charset="0"/>
                <a:cs typeface="Times New Roman" pitchFamily="18" charset="0"/>
              </a:rPr>
              <a:t>plural possessive noun (my parents' house)</a:t>
            </a:r>
            <a:endParaRPr lang="en-US" dirty="0">
              <a:latin typeface="Times New Roman" pitchFamily="18" charset="0"/>
              <a:cs typeface="Times New Roman" pitchFamily="18" charset="0"/>
            </a:endParaRPr>
          </a:p>
          <a:p>
            <a:pPr lvl="2" algn="just"/>
            <a:r>
              <a:rPr lang="en-US" i="1" dirty="0">
                <a:latin typeface="Times New Roman" pitchFamily="18" charset="0"/>
                <a:cs typeface="Times New Roman" pitchFamily="18" charset="0"/>
              </a:rPr>
              <a:t>contraction (can't, won't, shouldn't)</a:t>
            </a:r>
            <a:endParaRPr lang="en-US"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If you see an apostrophe outside of these occasions, such as in plural nouns that are not possessive, you've probably found a grammatical error. Apostrophes have specific uses and shouldn't be included without a specific purpose.</a:t>
            </a:r>
          </a:p>
          <a:p>
            <a:pPr algn="just"/>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081674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Agency FB" pitchFamily="34" charset="0"/>
              </a:rPr>
              <a:t>Ellipses only Indicate Omissions in Text or Pauses in Dialogue</a:t>
            </a:r>
            <a:r>
              <a:rPr lang="en-US" sz="2400" dirty="0">
                <a:latin typeface="Agency FB" pitchFamily="34" charset="0"/>
              </a:rPr>
              <a:t/>
            </a:r>
            <a:br>
              <a:rPr lang="en-US" sz="2400" dirty="0">
                <a:latin typeface="Agency FB" pitchFamily="34" charset="0"/>
              </a:rPr>
            </a:br>
            <a:endParaRPr lang="en-US" sz="2400" dirty="0">
              <a:latin typeface="Agency FB" pitchFamily="34" charset="0"/>
            </a:endParaRPr>
          </a:p>
        </p:txBody>
      </p:sp>
      <p:sp>
        <p:nvSpPr>
          <p:cNvPr id="3" name="Content Placeholder 2"/>
          <p:cNvSpPr>
            <a:spLocks noGrp="1"/>
          </p:cNvSpPr>
          <p:nvPr>
            <p:ph idx="1"/>
          </p:nvPr>
        </p:nvSpPr>
        <p:spPr>
          <a:xfrm>
            <a:off x="152400" y="1600200"/>
            <a:ext cx="8686800" cy="4525963"/>
          </a:xfrm>
        </p:spPr>
        <p:txBody>
          <a:bodyPr>
            <a:normAutofit/>
          </a:bodyPr>
          <a:lstStyle/>
          <a:p>
            <a:pPr algn="just">
              <a:buFont typeface="Wingdings" pitchFamily="2" charset="2"/>
              <a:buChar char="Ø"/>
            </a:pPr>
            <a:r>
              <a:rPr lang="en-US" sz="2400" dirty="0">
                <a:latin typeface="Times New Roman" pitchFamily="18" charset="0"/>
                <a:cs typeface="Times New Roman" pitchFamily="18" charset="0"/>
              </a:rPr>
              <a:t>Many writers like to use ellipses for effect. However, there are only two times when you can correctly use omissions:</a:t>
            </a:r>
          </a:p>
          <a:p>
            <a:pPr algn="just"/>
            <a:r>
              <a:rPr lang="en-US" sz="2400" i="1" dirty="0">
                <a:latin typeface="Times New Roman" pitchFamily="18" charset="0"/>
                <a:cs typeface="Times New Roman" pitchFamily="18" charset="0"/>
              </a:rPr>
              <a:t>Omitting irrelevant parts of a quote - "The witnesses reported that the suspect fled the scene ... and headed west toward the highway."</a:t>
            </a:r>
            <a:endParaRPr lang="en-US" sz="2400" dirty="0">
              <a:latin typeface="Times New Roman" pitchFamily="18" charset="0"/>
              <a:cs typeface="Times New Roman" pitchFamily="18" charset="0"/>
            </a:endParaRPr>
          </a:p>
          <a:p>
            <a:pPr algn="just"/>
            <a:r>
              <a:rPr lang="en-US" sz="2400" i="1" dirty="0">
                <a:latin typeface="Times New Roman" pitchFamily="18" charset="0"/>
                <a:cs typeface="Times New Roman" pitchFamily="18" charset="0"/>
              </a:rPr>
              <a:t>Indicating a pause or "trailing off" in a character's dialogue - "Please," whispered Mary, "don't forget me ..."</a:t>
            </a:r>
            <a:endParaRPr lang="en-US" sz="2400" dirty="0">
              <a:latin typeface="Times New Roman" pitchFamily="18" charset="0"/>
              <a:cs typeface="Times New Roman" pitchFamily="18" charset="0"/>
            </a:endParaRPr>
          </a:p>
          <a:p>
            <a:pPr algn="just">
              <a:buFont typeface="Wingdings" pitchFamily="2" charset="2"/>
              <a:buChar char="v"/>
            </a:pPr>
            <a:r>
              <a:rPr lang="en-US" sz="2400" dirty="0">
                <a:latin typeface="Times New Roman" pitchFamily="18" charset="0"/>
                <a:cs typeface="Times New Roman" pitchFamily="18" charset="0"/>
              </a:rPr>
              <a:t>If you find ellipses in your narration, you can safely replace them with other punctuation marks. And if you absolutely must include ellipses in other instances, strongly limit them to avoid slowing your pace.</a:t>
            </a:r>
          </a:p>
          <a:p>
            <a:pPr algn="just"/>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38058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buFont typeface="Wingdings" pitchFamily="2" charset="2"/>
              <a:buChar char="Ø"/>
            </a:pPr>
            <a:r>
              <a:rPr lang="en-US" sz="2400" b="1" dirty="0" smtClean="0">
                <a:latin typeface="Agency FB" pitchFamily="34" charset="0"/>
              </a:rPr>
              <a:t> </a:t>
            </a:r>
            <a:r>
              <a:rPr lang="en-US" sz="2400" b="1" dirty="0">
                <a:latin typeface="Agency FB" pitchFamily="34" charset="0"/>
              </a:rPr>
              <a:t>Understanding the Purpose of a Text: Informational, Argumentative and Discursive</a:t>
            </a:r>
            <a:r>
              <a:rPr lang="en-US" sz="2400" dirty="0">
                <a:latin typeface="Agency FB" pitchFamily="34" charset="0"/>
              </a:rPr>
              <a:t/>
            </a:r>
            <a:br>
              <a:rPr lang="en-US" sz="2400" dirty="0">
                <a:latin typeface="Agency FB" pitchFamily="34" charset="0"/>
              </a:rPr>
            </a:br>
            <a:endParaRPr lang="en-US" sz="2400" dirty="0">
              <a:latin typeface="Agency FB" pitchFamily="34" charset="0"/>
            </a:endParaRPr>
          </a:p>
        </p:txBody>
      </p:sp>
      <p:sp>
        <p:nvSpPr>
          <p:cNvPr id="3" name="Content Placeholder 2"/>
          <p:cNvSpPr>
            <a:spLocks noGrp="1"/>
          </p:cNvSpPr>
          <p:nvPr>
            <p:ph idx="1"/>
          </p:nvPr>
        </p:nvSpPr>
        <p:spPr>
          <a:xfrm>
            <a:off x="152400" y="1143000"/>
            <a:ext cx="8839200" cy="5638800"/>
          </a:xfrm>
        </p:spPr>
        <p:txBody>
          <a:bodyPr>
            <a:normAutofit fontScale="92500" lnSpcReduction="20000"/>
          </a:bodyPr>
          <a:lstStyle/>
          <a:p>
            <a:pPr algn="just"/>
            <a:r>
              <a:rPr lang="en-US" sz="2400" b="1" dirty="0" smtClean="0">
                <a:latin typeface="Agency FB" pitchFamily="34" charset="0"/>
              </a:rPr>
              <a:t>Informational: </a:t>
            </a: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text that is informational usually educates the reader on a topic. It could be to define a concept, compare and contrast something, analyze data, or provide a how to. They do not present an opinion or try to persuade a reader. Examples: Talk about favorite book; what is Artificial Intelligence? My </a:t>
            </a:r>
            <a:r>
              <a:rPr lang="en-US" sz="2400" dirty="0" err="1">
                <a:latin typeface="Times New Roman" pitchFamily="18" charset="0"/>
                <a:cs typeface="Times New Roman" pitchFamily="18" charset="0"/>
              </a:rPr>
              <a:t>favourite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food.</a:t>
            </a:r>
          </a:p>
          <a:p>
            <a:pPr algn="just">
              <a:buNone/>
            </a:pPr>
            <a:endParaRPr lang="en-US" sz="2400" dirty="0">
              <a:latin typeface="Times New Roman" pitchFamily="18" charset="0"/>
              <a:cs typeface="Times New Roman" pitchFamily="18" charset="0"/>
            </a:endParaRPr>
          </a:p>
          <a:p>
            <a:pPr algn="just"/>
            <a:r>
              <a:rPr lang="en-US" sz="2400" b="1" dirty="0" smtClean="0">
                <a:latin typeface="Agency FB" pitchFamily="34" charset="0"/>
              </a:rPr>
              <a:t>Argumentative: </a:t>
            </a:r>
            <a:r>
              <a:rPr lang="en-US" sz="2400" dirty="0" smtClean="0">
                <a:latin typeface="Times New Roman" pitchFamily="18" charset="0"/>
                <a:cs typeface="Times New Roman" pitchFamily="18" charset="0"/>
              </a:rPr>
              <a:t>An </a:t>
            </a:r>
            <a:r>
              <a:rPr lang="en-US" sz="2400" dirty="0">
                <a:latin typeface="Times New Roman" pitchFamily="18" charset="0"/>
                <a:cs typeface="Times New Roman" pitchFamily="18" charset="0"/>
              </a:rPr>
              <a:t>argumentative text is one of the most common types of text and is characterized by trying to persuade the reader of an idea by providing arguments.  It champions a specific position. It offers data and arguments to defend that position. It takes opposing arguments into account, and discusses these. It can deal with a wide variety of topics</a:t>
            </a:r>
            <a:r>
              <a:rPr lang="en-US" sz="2400" dirty="0" smtClean="0">
                <a:latin typeface="Times New Roman" pitchFamily="18" charset="0"/>
                <a:cs typeface="Times New Roman" pitchFamily="18" charset="0"/>
              </a:rPr>
              <a:t>.</a:t>
            </a:r>
          </a:p>
          <a:p>
            <a:pPr algn="just">
              <a:buNone/>
            </a:pPr>
            <a:endParaRPr lang="en-US" sz="2400" dirty="0" smtClean="0">
              <a:latin typeface="Times New Roman" pitchFamily="18" charset="0"/>
              <a:cs typeface="Times New Roman" pitchFamily="18" charset="0"/>
            </a:endParaRPr>
          </a:p>
          <a:p>
            <a:pPr algn="just"/>
            <a:r>
              <a:rPr lang="en-US" sz="2400" b="1" dirty="0" smtClean="0">
                <a:latin typeface="Agency FB" pitchFamily="34" charset="0"/>
              </a:rPr>
              <a:t>Discursive: </a:t>
            </a:r>
            <a:r>
              <a:rPr lang="en-US" sz="2400" dirty="0" smtClean="0">
                <a:latin typeface="Times New Roman" pitchFamily="18" charset="0"/>
                <a:cs typeface="Times New Roman" pitchFamily="18" charset="0"/>
              </a:rPr>
              <a:t>A discursive text presents and discusses issues and opinions. The purpose may be to convince or persuade someone that a particular course of action is important or necessary, or simply to present all sides of an argument. Discursive texts usually: compare or contrast two or more things, present a problem and suggest a solution, or present arguments for or against an action.</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275110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Agency FB" pitchFamily="34" charset="0"/>
              </a:rPr>
              <a:t>End Punctuation Marks belong inside Quotation Marks</a:t>
            </a:r>
            <a:r>
              <a:rPr lang="en-US" sz="2400" dirty="0">
                <a:latin typeface="Agency FB" pitchFamily="34" charset="0"/>
              </a:rPr>
              <a:t/>
            </a:r>
            <a:br>
              <a:rPr lang="en-US" sz="2400" dirty="0">
                <a:latin typeface="Agency FB" pitchFamily="34" charset="0"/>
              </a:rPr>
            </a:br>
            <a:endParaRPr lang="en-US" sz="2400" dirty="0">
              <a:latin typeface="Agency FB" pitchFamily="34" charset="0"/>
            </a:endParaRPr>
          </a:p>
        </p:txBody>
      </p:sp>
      <p:sp>
        <p:nvSpPr>
          <p:cNvPr id="3" name="Content Placeholder 2"/>
          <p:cNvSpPr>
            <a:spLocks noGrp="1"/>
          </p:cNvSpPr>
          <p:nvPr>
            <p:ph idx="1"/>
          </p:nvPr>
        </p:nvSpPr>
        <p:spPr>
          <a:xfrm>
            <a:off x="152400" y="1600200"/>
            <a:ext cx="8686800" cy="4525963"/>
          </a:xfrm>
        </p:spPr>
        <p:txBody>
          <a:bodyPr>
            <a:noAutofit/>
          </a:bodyPr>
          <a:lstStyle/>
          <a:p>
            <a:pPr algn="just">
              <a:buFont typeface="Wingdings" pitchFamily="2" charset="2"/>
              <a:buChar char="Ø"/>
            </a:pPr>
            <a:r>
              <a:rPr lang="en-US" sz="2400" dirty="0">
                <a:latin typeface="Times New Roman" pitchFamily="18" charset="0"/>
                <a:cs typeface="Times New Roman" pitchFamily="18" charset="0"/>
              </a:rPr>
              <a:t>When punctuating a quote, you almost always place the end punctuation mark inside the quotation marks. End punctuation includes periods, exclamation points, and periods. For example:</a:t>
            </a:r>
          </a:p>
          <a:p>
            <a:pPr lvl="2" algn="just"/>
            <a:r>
              <a:rPr lang="en-US" i="1" dirty="0">
                <a:latin typeface="Times New Roman" pitchFamily="18" charset="0"/>
                <a:cs typeface="Times New Roman" pitchFamily="18" charset="0"/>
              </a:rPr>
              <a:t>Percy asked, "Who borrowed my bike?"</a:t>
            </a:r>
            <a:endParaRPr lang="en-US" dirty="0">
              <a:latin typeface="Times New Roman" pitchFamily="18" charset="0"/>
              <a:cs typeface="Times New Roman" pitchFamily="18" charset="0"/>
            </a:endParaRPr>
          </a:p>
          <a:p>
            <a:pPr lvl="2" algn="just"/>
            <a:r>
              <a:rPr lang="en-US" i="1" dirty="0">
                <a:latin typeface="Times New Roman" pitchFamily="18" charset="0"/>
                <a:cs typeface="Times New Roman" pitchFamily="18" charset="0"/>
              </a:rPr>
              <a:t>"Stop yelling!" my mother shouted.</a:t>
            </a:r>
            <a:endParaRPr lang="en-US" dirty="0">
              <a:latin typeface="Times New Roman" pitchFamily="18" charset="0"/>
              <a:cs typeface="Times New Roman" pitchFamily="18" charset="0"/>
            </a:endParaRPr>
          </a:p>
          <a:p>
            <a:pPr lvl="2" algn="just"/>
            <a:r>
              <a:rPr lang="en-US" i="1" dirty="0">
                <a:latin typeface="Times New Roman" pitchFamily="18" charset="0"/>
                <a:cs typeface="Times New Roman" pitchFamily="18" charset="0"/>
              </a:rPr>
              <a:t>"You're not invited to my party anymore," said Sheri.</a:t>
            </a:r>
            <a:endParaRPr lang="en-US"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Even in the last example, where the statement's period is replaced by a comma, it's inside the quotation marks. You can only leave an exclamation mark or question mark outside the quotation if it's part of the sentence, not the quote. (For example: Who said "I'm not telling"?)</a:t>
            </a:r>
          </a:p>
          <a:p>
            <a:pPr algn="just"/>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1079807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Agency FB" pitchFamily="34" charset="0"/>
              </a:rPr>
              <a:t>Only Use One Exclamation Mark at a Time</a:t>
            </a:r>
            <a:r>
              <a:rPr lang="en-US" sz="2400" dirty="0">
                <a:latin typeface="Agency FB" pitchFamily="34" charset="0"/>
              </a:rPr>
              <a:t/>
            </a:r>
            <a:br>
              <a:rPr lang="en-US" sz="2400" dirty="0">
                <a:latin typeface="Agency FB" pitchFamily="34" charset="0"/>
              </a:rPr>
            </a:br>
            <a:endParaRPr lang="en-US" sz="2400" dirty="0">
              <a:latin typeface="Agency FB" pitchFamily="34" charset="0"/>
            </a:endParaRPr>
          </a:p>
        </p:txBody>
      </p:sp>
      <p:sp>
        <p:nvSpPr>
          <p:cNvPr id="3" name="Content Placeholder 2"/>
          <p:cNvSpPr>
            <a:spLocks noGrp="1"/>
          </p:cNvSpPr>
          <p:nvPr>
            <p:ph idx="1"/>
          </p:nvPr>
        </p:nvSpPr>
        <p:spPr>
          <a:xfrm>
            <a:off x="152400" y="1600200"/>
            <a:ext cx="8686800" cy="4525963"/>
          </a:xfrm>
        </p:spPr>
        <p:txBody>
          <a:bodyPr>
            <a:normAutofit/>
          </a:bodyPr>
          <a:lstStyle/>
          <a:p>
            <a:pPr algn="just">
              <a:buFont typeface="Wingdings" pitchFamily="2" charset="2"/>
              <a:buChar char="Ø"/>
            </a:pPr>
            <a:r>
              <a:rPr lang="en-US" sz="2400" dirty="0" smtClean="0">
                <a:latin typeface="Times New Roman" pitchFamily="18" charset="0"/>
                <a:cs typeface="Times New Roman" pitchFamily="18" charset="0"/>
              </a:rPr>
              <a:t>You have probably seen (or used) two exclamation marks to express excitement. While this notation is all right for texting, it's best to use only one at a time in most types of writing. For example:</a:t>
            </a:r>
          </a:p>
          <a:p>
            <a:pPr lvl="2" algn="just"/>
            <a:r>
              <a:rPr lang="en-US" i="1" dirty="0" smtClean="0">
                <a:latin typeface="Times New Roman" pitchFamily="18" charset="0"/>
                <a:cs typeface="Times New Roman" pitchFamily="18" charset="0"/>
              </a:rPr>
              <a:t>I can't wait for the party tonight!</a:t>
            </a:r>
            <a:endParaRPr lang="en-US" dirty="0" smtClean="0">
              <a:latin typeface="Times New Roman" pitchFamily="18" charset="0"/>
              <a:cs typeface="Times New Roman" pitchFamily="18" charset="0"/>
            </a:endParaRPr>
          </a:p>
          <a:p>
            <a:pPr lvl="2" algn="just"/>
            <a:r>
              <a:rPr lang="en-US" i="1" dirty="0" smtClean="0">
                <a:latin typeface="Times New Roman" pitchFamily="18" charset="0"/>
                <a:cs typeface="Times New Roman" pitchFamily="18" charset="0"/>
              </a:rPr>
              <a:t>We </a:t>
            </a:r>
            <a:r>
              <a:rPr lang="en-US" i="1" dirty="0">
                <a:latin typeface="Times New Roman" pitchFamily="18" charset="0"/>
                <a:cs typeface="Times New Roman" pitchFamily="18" charset="0"/>
              </a:rPr>
              <a:t>should have never come here!</a:t>
            </a:r>
            <a:endParaRPr lang="en-US" dirty="0">
              <a:latin typeface="Times New Roman" pitchFamily="18" charset="0"/>
              <a:cs typeface="Times New Roman" pitchFamily="18" charset="0"/>
            </a:endParaRPr>
          </a:p>
          <a:p>
            <a:pPr lvl="2" algn="just"/>
            <a:r>
              <a:rPr lang="en-US" i="1" dirty="0">
                <a:latin typeface="Times New Roman" pitchFamily="18" charset="0"/>
                <a:cs typeface="Times New Roman" pitchFamily="18" charset="0"/>
              </a:rPr>
              <a:t>You never listen to me!</a:t>
            </a:r>
            <a:endParaRPr lang="en-US"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It's best to try and avoid exclamation marks altogether in formal academic writing. However, if you're writing a story or making an argumentative point that requires an emphasis, only use one exclamation mark.</a:t>
            </a:r>
          </a:p>
          <a:p>
            <a:pPr algn="just"/>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774956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2400" b="1" dirty="0">
                <a:latin typeface="Agency FB" pitchFamily="34" charset="0"/>
              </a:rPr>
              <a:t>Don't Use Hyphens for Adverbs Ending in -</a:t>
            </a:r>
            <a:r>
              <a:rPr lang="en-US" sz="2400" b="1" dirty="0" err="1">
                <a:latin typeface="Agency FB" pitchFamily="34" charset="0"/>
              </a:rPr>
              <a:t>ly</a:t>
            </a:r>
            <a:r>
              <a:rPr lang="en-US" sz="2400" dirty="0">
                <a:latin typeface="Agency FB" pitchFamily="34" charset="0"/>
              </a:rPr>
              <a:t/>
            </a:r>
            <a:br>
              <a:rPr lang="en-US" sz="2400" dirty="0">
                <a:latin typeface="Agency FB" pitchFamily="34" charset="0"/>
              </a:rPr>
            </a:br>
            <a:endParaRPr lang="en-US" sz="2400" dirty="0">
              <a:latin typeface="Agency FB" pitchFamily="34" charset="0"/>
            </a:endParaRPr>
          </a:p>
        </p:txBody>
      </p:sp>
      <p:sp>
        <p:nvSpPr>
          <p:cNvPr id="3" name="Content Placeholder 2"/>
          <p:cNvSpPr>
            <a:spLocks noGrp="1"/>
          </p:cNvSpPr>
          <p:nvPr>
            <p:ph idx="1"/>
          </p:nvPr>
        </p:nvSpPr>
        <p:spPr>
          <a:xfrm>
            <a:off x="457200" y="1189037"/>
            <a:ext cx="8229600" cy="5211763"/>
          </a:xfrm>
        </p:spPr>
        <p:txBody>
          <a:bodyPr>
            <a:noAutofit/>
          </a:bodyPr>
          <a:lstStyle/>
          <a:p>
            <a:pPr algn="just">
              <a:buFont typeface="Wingdings" pitchFamily="2" charset="2"/>
              <a:buChar char="Ø"/>
            </a:pPr>
            <a:r>
              <a:rPr lang="en-US" sz="2000" dirty="0">
                <a:latin typeface="Times New Roman" pitchFamily="18" charset="0"/>
                <a:cs typeface="Times New Roman" pitchFamily="18" charset="0"/>
              </a:rPr>
              <a:t>When you form a compound adjective, you use a hyphen to connect an adverb to an adjective to accurately describe a noun. However, if that adverb ends in -</a:t>
            </a:r>
            <a:r>
              <a:rPr lang="en-US" sz="2000" dirty="0" err="1">
                <a:latin typeface="Times New Roman" pitchFamily="18" charset="0"/>
                <a:cs typeface="Times New Roman" pitchFamily="18" charset="0"/>
              </a:rPr>
              <a:t>ly</a:t>
            </a:r>
            <a:r>
              <a:rPr lang="en-US" sz="2000" dirty="0">
                <a:latin typeface="Times New Roman" pitchFamily="18" charset="0"/>
                <a:cs typeface="Times New Roman" pitchFamily="18" charset="0"/>
              </a:rPr>
              <a:t>, don't use a hyphen. For example:</a:t>
            </a:r>
          </a:p>
          <a:p>
            <a:pPr algn="just"/>
            <a:r>
              <a:rPr lang="en-US" sz="2000" i="1" dirty="0">
                <a:latin typeface="Times New Roman" pitchFamily="18" charset="0"/>
                <a:cs typeface="Times New Roman" pitchFamily="18" charset="0"/>
              </a:rPr>
              <a:t>Hyphen - Arthur is a well-respected man.</a:t>
            </a:r>
            <a:endParaRPr lang="en-US" sz="2000" dirty="0">
              <a:latin typeface="Times New Roman" pitchFamily="18" charset="0"/>
              <a:cs typeface="Times New Roman" pitchFamily="18" charset="0"/>
            </a:endParaRPr>
          </a:p>
          <a:p>
            <a:pPr algn="just"/>
            <a:r>
              <a:rPr lang="en-US" sz="2000" i="1" dirty="0">
                <a:latin typeface="Times New Roman" pitchFamily="18" charset="0"/>
                <a:cs typeface="Times New Roman" pitchFamily="18" charset="0"/>
              </a:rPr>
              <a:t>No hyphen - Arthur is a highly respected man.</a:t>
            </a:r>
            <a:endParaRPr lang="en-US" sz="2000" dirty="0">
              <a:latin typeface="Times New Roman" pitchFamily="18" charset="0"/>
              <a:cs typeface="Times New Roman" pitchFamily="18" charset="0"/>
            </a:endParaRPr>
          </a:p>
          <a:p>
            <a:pPr algn="just"/>
            <a:r>
              <a:rPr lang="en-US" sz="2000" i="1" dirty="0">
                <a:latin typeface="Times New Roman" pitchFamily="18" charset="0"/>
                <a:cs typeface="Times New Roman" pitchFamily="18" charset="0"/>
              </a:rPr>
              <a:t>Hyphen - This is the author's best-known work.</a:t>
            </a:r>
            <a:endParaRPr lang="en-US" sz="2000" dirty="0">
              <a:latin typeface="Times New Roman" pitchFamily="18" charset="0"/>
              <a:cs typeface="Times New Roman" pitchFamily="18" charset="0"/>
            </a:endParaRPr>
          </a:p>
          <a:p>
            <a:pPr algn="just"/>
            <a:r>
              <a:rPr lang="en-US" sz="2000" i="1" dirty="0">
                <a:latin typeface="Times New Roman" pitchFamily="18" charset="0"/>
                <a:cs typeface="Times New Roman" pitchFamily="18" charset="0"/>
              </a:rPr>
              <a:t>No hyphen - This is the author's popularly known work.</a:t>
            </a:r>
            <a:endParaRPr lang="en-US" sz="2000" dirty="0">
              <a:latin typeface="Times New Roman" pitchFamily="18" charset="0"/>
              <a:cs typeface="Times New Roman" pitchFamily="18" charset="0"/>
            </a:endParaRPr>
          </a:p>
          <a:p>
            <a:pPr algn="just"/>
            <a:r>
              <a:rPr lang="en-US" sz="2000" i="1" dirty="0">
                <a:latin typeface="Times New Roman" pitchFamily="18" charset="0"/>
                <a:cs typeface="Times New Roman" pitchFamily="18" charset="0"/>
              </a:rPr>
              <a:t>Hyphen - The ill-informed community was surprised by the development.</a:t>
            </a:r>
            <a:endParaRPr lang="en-US" sz="2000" dirty="0">
              <a:latin typeface="Times New Roman" pitchFamily="18" charset="0"/>
              <a:cs typeface="Times New Roman" pitchFamily="18" charset="0"/>
            </a:endParaRPr>
          </a:p>
          <a:p>
            <a:pPr algn="just"/>
            <a:r>
              <a:rPr lang="en-US" sz="2000" i="1" dirty="0">
                <a:latin typeface="Times New Roman" pitchFamily="18" charset="0"/>
                <a:cs typeface="Times New Roman" pitchFamily="18" charset="0"/>
              </a:rPr>
              <a:t>No hyphen - The poorly informed community was surprised by the development</a:t>
            </a:r>
            <a:r>
              <a:rPr lang="en-US" sz="2000" i="1" dirty="0" smtClean="0">
                <a:latin typeface="Times New Roman" pitchFamily="18" charset="0"/>
                <a:cs typeface="Times New Roman" pitchFamily="18" charset="0"/>
              </a:rPr>
              <a:t>.</a:t>
            </a:r>
          </a:p>
          <a:p>
            <a:pPr algn="just">
              <a:buFont typeface="Wingdings" pitchFamily="2" charset="2"/>
              <a:buChar char="Ø"/>
            </a:pPr>
            <a:r>
              <a:rPr lang="en-US" sz="2000" dirty="0" smtClean="0">
                <a:solidFill>
                  <a:schemeClr val="tx1">
                    <a:lumMod val="95000"/>
                    <a:lumOff val="5000"/>
                  </a:schemeClr>
                </a:solidFill>
                <a:latin typeface="Times New Roman" pitchFamily="18" charset="0"/>
                <a:cs typeface="Times New Roman" pitchFamily="18" charset="0"/>
              </a:rPr>
              <a:t>Another adverb to avoid hyphenating is "very" (such as "a very respected man"). The rules change when the compound adjective follows the noun; typically, no hyphenation is required in these cases. </a:t>
            </a:r>
          </a:p>
          <a:p>
            <a:pPr algn="just">
              <a:buNone/>
            </a:pP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1066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295400"/>
          </a:xfrm>
        </p:spPr>
        <p:txBody>
          <a:bodyPr>
            <a:normAutofit fontScale="90000"/>
          </a:bodyPr>
          <a:lstStyle/>
          <a:p>
            <a:pPr>
              <a:buFont typeface="Wingdings" pitchFamily="2" charset="2"/>
              <a:buChar char="q"/>
            </a:pPr>
            <a:r>
              <a:rPr lang="en-US" dirty="0" smtClean="0">
                <a:solidFill>
                  <a:schemeClr val="tx1">
                    <a:lumMod val="95000"/>
                    <a:lumOff val="5000"/>
                  </a:schemeClr>
                </a:solidFill>
                <a:latin typeface="Times New Roman" pitchFamily="18" charset="0"/>
                <a:cs typeface="Times New Roman" pitchFamily="18" charset="0"/>
              </a:rPr>
              <a:t>Checking for Accuracy.</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r>
            <a:br>
              <a:rPr lang="en-US" dirty="0" smtClean="0">
                <a:solidFill>
                  <a:schemeClr val="tx1">
                    <a:lumMod val="95000"/>
                    <a:lumOff val="5000"/>
                  </a:schemeClr>
                </a:solidFill>
                <a:latin typeface="Times New Roman" pitchFamily="18" charset="0"/>
                <a:cs typeface="Times New Roman" pitchFamily="18" charset="0"/>
              </a:rPr>
            </a:br>
            <a:r>
              <a:rPr lang="en-US" dirty="0" smtClean="0">
                <a:solidFill>
                  <a:schemeClr val="tx1">
                    <a:lumMod val="95000"/>
                    <a:lumOff val="5000"/>
                  </a:schemeClr>
                </a:solidFill>
                <a:latin typeface="Times New Roman" pitchFamily="18" charset="0"/>
                <a:cs typeface="Times New Roman" pitchFamily="18" charset="0"/>
              </a:rPr>
              <a:t> </a:t>
            </a:r>
            <a:endParaRPr lang="en-US" dirty="0"/>
          </a:p>
        </p:txBody>
      </p:sp>
      <p:sp>
        <p:nvSpPr>
          <p:cNvPr id="3" name="Subtitle 2"/>
          <p:cNvSpPr>
            <a:spLocks noGrp="1"/>
          </p:cNvSpPr>
          <p:nvPr>
            <p:ph type="subTitle" idx="1"/>
          </p:nvPr>
        </p:nvSpPr>
        <p:spPr>
          <a:xfrm>
            <a:off x="76200" y="1066800"/>
            <a:ext cx="8991600" cy="4800600"/>
          </a:xfrm>
        </p:spPr>
        <p:txBody>
          <a:bodyPr>
            <a:noAutofit/>
          </a:bodyPr>
          <a:lstStyle/>
          <a:p>
            <a:pPr algn="just">
              <a:buFont typeface="Wingdings" pitchFamily="2" charset="2"/>
              <a:buChar char="Ø"/>
            </a:pPr>
            <a:r>
              <a:rPr lang="en-US" sz="2400" dirty="0" smtClean="0">
                <a:solidFill>
                  <a:schemeClr val="tx1">
                    <a:lumMod val="95000"/>
                    <a:lumOff val="5000"/>
                  </a:schemeClr>
                </a:solidFill>
                <a:latin typeface="Times New Roman" pitchFamily="18" charset="0"/>
                <a:cs typeface="Times New Roman" pitchFamily="18" charset="0"/>
              </a:rPr>
              <a:t>select and organize relevant information and ideas into coherent text using appropriate linking devices. </a:t>
            </a:r>
            <a:r>
              <a:rPr lang="en-US" sz="2400" dirty="0" smtClean="0">
                <a:solidFill>
                  <a:schemeClr val="tx1">
                    <a:lumMod val="95000"/>
                    <a:lumOff val="5000"/>
                  </a:schemeClr>
                </a:solidFill>
                <a:latin typeface="Times New Roman" pitchFamily="18" charset="0"/>
                <a:cs typeface="Times New Roman" pitchFamily="18" charset="0"/>
              </a:rPr>
              <a:t>For example:</a:t>
            </a:r>
            <a:endParaRPr lang="en-US" sz="2400" dirty="0" smtClean="0">
              <a:solidFill>
                <a:schemeClr val="tx1">
                  <a:lumMod val="95000"/>
                  <a:lumOff val="5000"/>
                </a:schemeClr>
              </a:solidFill>
              <a:latin typeface="Times New Roman" pitchFamily="18" charset="0"/>
              <a:cs typeface="Times New Roman" pitchFamily="18" charset="0"/>
            </a:endParaRPr>
          </a:p>
          <a:p>
            <a:pPr algn="l"/>
            <a:r>
              <a:rPr lang="en-US" sz="2400" b="1" dirty="0" smtClean="0">
                <a:solidFill>
                  <a:schemeClr val="tx1">
                    <a:lumMod val="95000"/>
                    <a:lumOff val="5000"/>
                  </a:schemeClr>
                </a:solidFill>
                <a:latin typeface="Times New Roman" pitchFamily="18" charset="0"/>
                <a:cs typeface="Times New Roman" pitchFamily="18" charset="0"/>
              </a:rPr>
              <a:t>Cause/effect:</a:t>
            </a:r>
            <a:r>
              <a:rPr lang="en-US" sz="2400" dirty="0" smtClean="0">
                <a:solidFill>
                  <a:schemeClr val="tx1">
                    <a:lumMod val="95000"/>
                    <a:lumOff val="5000"/>
                  </a:schemeClr>
                </a:solidFill>
                <a:latin typeface="Times New Roman" pitchFamily="18" charset="0"/>
                <a:cs typeface="Times New Roman" pitchFamily="18" charset="0"/>
              </a:rPr>
              <a:t> therefore, because of, as a result, consequently, etc.</a:t>
            </a:r>
            <a:br>
              <a:rPr lang="en-US" sz="2400" dirty="0" smtClean="0">
                <a:solidFill>
                  <a:schemeClr val="tx1">
                    <a:lumMod val="95000"/>
                    <a:lumOff val="5000"/>
                  </a:schemeClr>
                </a:solidFill>
                <a:latin typeface="Times New Roman" pitchFamily="18" charset="0"/>
                <a:cs typeface="Times New Roman" pitchFamily="18" charset="0"/>
              </a:rPr>
            </a:br>
            <a:r>
              <a:rPr lang="en-US" sz="2400" b="1" dirty="0" smtClean="0">
                <a:solidFill>
                  <a:schemeClr val="tx1">
                    <a:lumMod val="95000"/>
                    <a:lumOff val="5000"/>
                  </a:schemeClr>
                </a:solidFill>
                <a:latin typeface="Times New Roman" pitchFamily="18" charset="0"/>
                <a:cs typeface="Times New Roman" pitchFamily="18" charset="0"/>
              </a:rPr>
              <a:t>Addition:</a:t>
            </a:r>
            <a:r>
              <a:rPr lang="en-US" sz="2400" dirty="0" smtClean="0">
                <a:solidFill>
                  <a:schemeClr val="tx1">
                    <a:lumMod val="95000"/>
                    <a:lumOff val="5000"/>
                  </a:schemeClr>
                </a:solidFill>
                <a:latin typeface="Times New Roman" pitchFamily="18" charset="0"/>
                <a:cs typeface="Times New Roman" pitchFamily="18" charset="0"/>
              </a:rPr>
              <a:t> in addition, moreover, furthermore, as well as, etc.</a:t>
            </a:r>
            <a:br>
              <a:rPr lang="en-US" sz="2400" dirty="0" smtClean="0">
                <a:solidFill>
                  <a:schemeClr val="tx1">
                    <a:lumMod val="95000"/>
                    <a:lumOff val="5000"/>
                  </a:schemeClr>
                </a:solidFill>
                <a:latin typeface="Times New Roman" pitchFamily="18" charset="0"/>
                <a:cs typeface="Times New Roman" pitchFamily="18" charset="0"/>
              </a:rPr>
            </a:br>
            <a:r>
              <a:rPr lang="en-US" sz="2400" b="1" dirty="0" smtClean="0">
                <a:solidFill>
                  <a:schemeClr val="tx1">
                    <a:lumMod val="95000"/>
                    <a:lumOff val="5000"/>
                  </a:schemeClr>
                </a:solidFill>
                <a:latin typeface="Times New Roman" pitchFamily="18" charset="0"/>
                <a:cs typeface="Times New Roman" pitchFamily="18" charset="0"/>
              </a:rPr>
              <a:t>Contrast and concession:</a:t>
            </a:r>
            <a:r>
              <a:rPr lang="en-US" sz="2400" dirty="0" smtClean="0">
                <a:solidFill>
                  <a:schemeClr val="tx1">
                    <a:lumMod val="95000"/>
                    <a:lumOff val="5000"/>
                  </a:schemeClr>
                </a:solidFill>
                <a:latin typeface="Times New Roman" pitchFamily="18" charset="0"/>
                <a:cs typeface="Times New Roman" pitchFamily="18" charset="0"/>
              </a:rPr>
              <a:t> however, in contrast, whereas, although, etc.</a:t>
            </a:r>
            <a:br>
              <a:rPr lang="en-US" sz="2400" dirty="0" smtClean="0">
                <a:solidFill>
                  <a:schemeClr val="tx1">
                    <a:lumMod val="95000"/>
                    <a:lumOff val="5000"/>
                  </a:schemeClr>
                </a:solidFill>
                <a:latin typeface="Times New Roman" pitchFamily="18" charset="0"/>
                <a:cs typeface="Times New Roman" pitchFamily="18" charset="0"/>
              </a:rPr>
            </a:br>
            <a:r>
              <a:rPr lang="en-US" sz="2400" dirty="0" smtClean="0">
                <a:solidFill>
                  <a:schemeClr val="tx1">
                    <a:lumMod val="95000"/>
                    <a:lumOff val="5000"/>
                  </a:schemeClr>
                </a:solidFill>
                <a:latin typeface="Times New Roman" pitchFamily="18" charset="0"/>
                <a:cs typeface="Times New Roman" pitchFamily="18" charset="0"/>
              </a:rPr>
              <a:t>Mastery of ways of organizing texts into a logical or clear order, and the use of  paragraph.</a:t>
            </a:r>
            <a:br>
              <a:rPr lang="en-US" sz="2400" dirty="0" smtClean="0">
                <a:solidFill>
                  <a:schemeClr val="tx1">
                    <a:lumMod val="95000"/>
                    <a:lumOff val="5000"/>
                  </a:schemeClr>
                </a:solidFill>
                <a:latin typeface="Times New Roman" pitchFamily="18" charset="0"/>
                <a:cs typeface="Times New Roman" pitchFamily="18" charset="0"/>
              </a:rPr>
            </a:br>
            <a:endParaRPr lang="en-US" sz="2400" dirty="0">
              <a:solidFill>
                <a:schemeClr val="tx1">
                  <a:lumMod val="95000"/>
                  <a:lumOff val="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buFont typeface="Wingdings" pitchFamily="2" charset="2"/>
              <a:buChar char="Ø"/>
            </a:pPr>
            <a:r>
              <a:rPr lang="en-US" sz="2400" b="1" dirty="0" smtClean="0">
                <a:latin typeface="Agency FB" pitchFamily="34" charset="0"/>
              </a:rPr>
              <a:t>Examples </a:t>
            </a:r>
            <a:r>
              <a:rPr lang="en-US" sz="2400" b="1" dirty="0">
                <a:latin typeface="Agency FB" pitchFamily="34" charset="0"/>
              </a:rPr>
              <a:t>of informative texts</a:t>
            </a:r>
            <a:r>
              <a:rPr lang="en-US" sz="2400" dirty="0">
                <a:latin typeface="Agency FB" pitchFamily="34" charset="0"/>
              </a:rPr>
              <a:t/>
            </a:r>
            <a:br>
              <a:rPr lang="en-US" sz="2400" dirty="0">
                <a:latin typeface="Agency FB" pitchFamily="34" charset="0"/>
              </a:rPr>
            </a:br>
            <a:endParaRPr lang="en-US" sz="2400" dirty="0">
              <a:latin typeface="Agency FB" pitchFamily="34" charset="0"/>
            </a:endParaRPr>
          </a:p>
        </p:txBody>
      </p:sp>
      <p:sp>
        <p:nvSpPr>
          <p:cNvPr id="3" name="Content Placeholder 2"/>
          <p:cNvSpPr>
            <a:spLocks noGrp="1"/>
          </p:cNvSpPr>
          <p:nvPr>
            <p:ph idx="1"/>
          </p:nvPr>
        </p:nvSpPr>
        <p:spPr>
          <a:xfrm>
            <a:off x="152400" y="1447800"/>
            <a:ext cx="8686800" cy="5181600"/>
          </a:xfrm>
        </p:spPr>
        <p:txBody>
          <a:bodyPr>
            <a:noAutofit/>
          </a:bodyPr>
          <a:lstStyle/>
          <a:p>
            <a:pPr algn="just"/>
            <a:r>
              <a:rPr lang="en-US" sz="2400" dirty="0">
                <a:latin typeface="Times New Roman" pitchFamily="18" charset="0"/>
                <a:cs typeface="Times New Roman" pitchFamily="18" charset="0"/>
              </a:rPr>
              <a:t>Examples: Talk about </a:t>
            </a:r>
            <a:r>
              <a:rPr lang="en-US" sz="2400" dirty="0" err="1" smtClean="0">
                <a:latin typeface="Times New Roman" pitchFamily="18" charset="0"/>
                <a:cs typeface="Times New Roman" pitchFamily="18" charset="0"/>
              </a:rPr>
              <a:t>favourite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book; what is Artificial Intelligence? My </a:t>
            </a:r>
            <a:r>
              <a:rPr lang="en-US" sz="2400" dirty="0" err="1">
                <a:latin typeface="Times New Roman" pitchFamily="18" charset="0"/>
                <a:cs typeface="Times New Roman" pitchFamily="18" charset="0"/>
              </a:rPr>
              <a:t>favourite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food; etc.</a:t>
            </a:r>
            <a:endParaRPr lang="en-US" sz="2400" dirty="0">
              <a:latin typeface="Times New Roman" pitchFamily="18" charset="0"/>
              <a:cs typeface="Times New Roman" pitchFamily="18" charset="0"/>
            </a:endParaRPr>
          </a:p>
          <a:p>
            <a:pPr algn="just">
              <a:buNone/>
            </a:pPr>
            <a:endParaRPr lang="en-US" sz="2400" b="1" i="1" dirty="0" smtClean="0">
              <a:latin typeface="Times New Roman" pitchFamily="18" charset="0"/>
              <a:cs typeface="Times New Roman" pitchFamily="18" charset="0"/>
            </a:endParaRPr>
          </a:p>
          <a:p>
            <a:pPr algn="just">
              <a:buNone/>
            </a:pPr>
            <a:r>
              <a:rPr lang="en-US" sz="2400" b="1" dirty="0" smtClean="0">
                <a:latin typeface="Times New Roman" pitchFamily="18" charset="0"/>
                <a:cs typeface="Times New Roman" pitchFamily="18" charset="0"/>
              </a:rPr>
              <a:t>Sample 1:</a:t>
            </a:r>
            <a:r>
              <a:rPr lang="en-US" sz="2400" b="1" i="1" dirty="0" smtClean="0">
                <a:latin typeface="Times New Roman" pitchFamily="18" charset="0"/>
                <a:cs typeface="Times New Roman" pitchFamily="18" charset="0"/>
              </a:rPr>
              <a:t> </a:t>
            </a:r>
            <a:r>
              <a:rPr lang="en-US" sz="2400" b="1" i="1" dirty="0">
                <a:latin typeface="Times New Roman" pitchFamily="18" charset="0"/>
                <a:cs typeface="Times New Roman" pitchFamily="18" charset="0"/>
              </a:rPr>
              <a:t>Nelson Mandela </a:t>
            </a:r>
            <a:r>
              <a:rPr lang="en-US" sz="2400" b="1" i="1" dirty="0" smtClean="0">
                <a:latin typeface="Times New Roman" pitchFamily="18" charset="0"/>
                <a:cs typeface="Times New Roman" pitchFamily="18" charset="0"/>
              </a:rPr>
              <a:t>Dies</a:t>
            </a:r>
            <a:r>
              <a:rPr lang="en-US" sz="2400" b="1" i="1"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former president of South Africa, Nelson Mandela, has died at the age of 95, as reported by the president of South Africa, Jacob </a:t>
            </a:r>
            <a:r>
              <a:rPr lang="en-US" sz="2400" dirty="0" err="1">
                <a:latin typeface="Times New Roman" pitchFamily="18" charset="0"/>
                <a:cs typeface="Times New Roman" pitchFamily="18" charset="0"/>
              </a:rPr>
              <a:t>Zuma</a:t>
            </a:r>
            <a:r>
              <a:rPr lang="en-US" sz="2400" dirty="0">
                <a:latin typeface="Times New Roman" pitchFamily="18" charset="0"/>
                <a:cs typeface="Times New Roman" pitchFamily="18" charset="0"/>
              </a:rPr>
              <a:t>, adding that he has gone in peace at his home in Johannesburg, in the company of his family. The death occurred on Thursday at 8:50 p.m. local time, after a long convalescence from a lung infection. “Our nation has lost its father. Nelson Mandela brought us together and together we said goodbye to him, “</a:t>
            </a:r>
            <a:r>
              <a:rPr lang="en-US" sz="2400" dirty="0" err="1">
                <a:latin typeface="Times New Roman" pitchFamily="18" charset="0"/>
                <a:cs typeface="Times New Roman" pitchFamily="18" charset="0"/>
              </a:rPr>
              <a:t>Zuma</a:t>
            </a:r>
            <a:r>
              <a:rPr lang="en-US" sz="2400" dirty="0">
                <a:latin typeface="Times New Roman" pitchFamily="18" charset="0"/>
                <a:cs typeface="Times New Roman" pitchFamily="18" charset="0"/>
              </a:rPr>
              <a:t> said in a televised message to the entire nation …</a:t>
            </a:r>
          </a:p>
          <a:p>
            <a:pPr algn="just">
              <a:buNone/>
            </a:pPr>
            <a:r>
              <a:rPr lang="en-US" sz="2400"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Newspaper article</a:t>
            </a:r>
            <a:r>
              <a:rPr lang="en-US" sz="2400" dirty="0">
                <a:latin typeface="Times New Roman" pitchFamily="18" charset="0"/>
                <a:cs typeface="Times New Roman" pitchFamily="18" charset="0"/>
              </a:rPr>
              <a:t>. Source: The World)</a:t>
            </a:r>
          </a:p>
          <a:p>
            <a:pPr algn="just"/>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735512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pPr>
              <a:buFont typeface="Wingdings" pitchFamily="2" charset="2"/>
              <a:buChar char="Ø"/>
            </a:pPr>
            <a:r>
              <a:rPr lang="en-US" sz="2400" b="1" dirty="0" smtClean="0">
                <a:latin typeface="Agency FB" pitchFamily="34" charset="0"/>
              </a:rPr>
              <a:t>Examples </a:t>
            </a:r>
            <a:r>
              <a:rPr lang="en-US" sz="2400" b="1" dirty="0" smtClean="0">
                <a:latin typeface="Agency FB" pitchFamily="34" charset="0"/>
              </a:rPr>
              <a:t>of </a:t>
            </a:r>
            <a:r>
              <a:rPr lang="en-US" sz="2400" b="1" dirty="0" smtClean="0">
                <a:latin typeface="Agency FB" pitchFamily="34" charset="0"/>
              </a:rPr>
              <a:t>Informative Texts</a:t>
            </a:r>
            <a:endParaRPr lang="en-US" sz="2400" dirty="0">
              <a:latin typeface="Agency FB" pitchFamily="34" charset="0"/>
            </a:endParaRPr>
          </a:p>
        </p:txBody>
      </p:sp>
      <p:sp>
        <p:nvSpPr>
          <p:cNvPr id="3" name="Content Placeholder 2"/>
          <p:cNvSpPr>
            <a:spLocks noGrp="1"/>
          </p:cNvSpPr>
          <p:nvPr>
            <p:ph idx="1"/>
          </p:nvPr>
        </p:nvSpPr>
        <p:spPr>
          <a:xfrm>
            <a:off x="152400" y="1600200"/>
            <a:ext cx="8686800" cy="4525963"/>
          </a:xfrm>
        </p:spPr>
        <p:txBody>
          <a:bodyPr>
            <a:noAutofit/>
          </a:bodyPr>
          <a:lstStyle/>
          <a:p>
            <a:pPr algn="just">
              <a:buNone/>
            </a:pPr>
            <a:r>
              <a:rPr lang="en-US" sz="2400" b="1" dirty="0" smtClean="0">
                <a:latin typeface="Times New Roman" pitchFamily="18" charset="0"/>
                <a:cs typeface="Times New Roman" pitchFamily="18" charset="0"/>
              </a:rPr>
              <a:t>Sample 2:</a:t>
            </a:r>
            <a:r>
              <a:rPr lang="en-US" sz="2400" b="1" i="1" dirty="0" smtClean="0">
                <a:latin typeface="Times New Roman" pitchFamily="18" charset="0"/>
                <a:cs typeface="Times New Roman" pitchFamily="18" charset="0"/>
              </a:rPr>
              <a:t> </a:t>
            </a:r>
            <a:r>
              <a:rPr lang="en-US" sz="2400" b="1" i="1" dirty="0">
                <a:latin typeface="Times New Roman" pitchFamily="18" charset="0"/>
                <a:cs typeface="Times New Roman" pitchFamily="18" charset="0"/>
              </a:rPr>
              <a:t>Donating </a:t>
            </a:r>
            <a:r>
              <a:rPr lang="en-US" sz="2400" b="1" i="1" dirty="0" smtClean="0">
                <a:latin typeface="Times New Roman" pitchFamily="18" charset="0"/>
                <a:cs typeface="Times New Roman" pitchFamily="18" charset="0"/>
              </a:rPr>
              <a:t>Blood</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When you woke up this morning, did you think today would be the day you save a life? In fact, it's quite easy to save a life and it only takes a little bit of your time. You don't even need to be a paramedic or firefighter. All you have to do is set aside approximately one hour to donate blood. This essay will explore how to donate blood, whom it benefits, and how often you can contribute to these life-saving measures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4001322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990600"/>
          </a:xfrm>
        </p:spPr>
        <p:txBody>
          <a:bodyPr>
            <a:noAutofit/>
          </a:bodyPr>
          <a:lstStyle/>
          <a:p>
            <a:pPr>
              <a:buFont typeface="Wingdings" pitchFamily="2" charset="2"/>
              <a:buChar char="Ø"/>
            </a:pPr>
            <a:r>
              <a:rPr lang="en-US" sz="2400" b="1" dirty="0" smtClean="0">
                <a:latin typeface="Agency FB" pitchFamily="34" charset="0"/>
                <a:cs typeface="Times New Roman" pitchFamily="18" charset="0"/>
              </a:rPr>
              <a:t>Examples of Argumentative and Discursive Text</a:t>
            </a:r>
            <a:r>
              <a:rPr lang="en-US" sz="2400" dirty="0" smtClean="0">
                <a:latin typeface="Agency FB" pitchFamily="34" charset="0"/>
                <a:cs typeface="Times New Roman" pitchFamily="18" charset="0"/>
              </a:rPr>
              <a:t/>
            </a:r>
            <a:br>
              <a:rPr lang="en-US" sz="2400" dirty="0" smtClean="0">
                <a:latin typeface="Agency FB" pitchFamily="34" charset="0"/>
                <a:cs typeface="Times New Roman" pitchFamily="18" charset="0"/>
              </a:rPr>
            </a:br>
            <a:r>
              <a:rPr lang="en-US" sz="2400" dirty="0" smtClean="0">
                <a:latin typeface="Agency FB" pitchFamily="34" charset="0"/>
                <a:cs typeface="Times New Roman" pitchFamily="18" charset="0"/>
              </a:rPr>
              <a:t/>
            </a:r>
            <a:br>
              <a:rPr lang="en-US" sz="2400" dirty="0" smtClean="0">
                <a:latin typeface="Agency FB" pitchFamily="34" charset="0"/>
                <a:cs typeface="Times New Roman" pitchFamily="18" charset="0"/>
              </a:rPr>
            </a:br>
            <a:endParaRPr lang="en-US" sz="2400" dirty="0">
              <a:latin typeface="Agency FB" pitchFamily="34" charset="0"/>
            </a:endParaRPr>
          </a:p>
        </p:txBody>
      </p:sp>
      <p:sp>
        <p:nvSpPr>
          <p:cNvPr id="3" name="Subtitle 2"/>
          <p:cNvSpPr>
            <a:spLocks noGrp="1"/>
          </p:cNvSpPr>
          <p:nvPr>
            <p:ph type="subTitle" idx="1"/>
          </p:nvPr>
        </p:nvSpPr>
        <p:spPr>
          <a:xfrm>
            <a:off x="457200" y="1752600"/>
            <a:ext cx="8305800" cy="4038600"/>
          </a:xfrm>
        </p:spPr>
        <p:txBody>
          <a:bodyPr>
            <a:normAutofit/>
          </a:bodyPr>
          <a:lstStyle/>
          <a:p>
            <a:pPr algn="just"/>
            <a:r>
              <a:rPr lang="en-US" sz="2400" dirty="0" smtClean="0">
                <a:solidFill>
                  <a:schemeClr val="tx1">
                    <a:lumMod val="95000"/>
                    <a:lumOff val="5000"/>
                  </a:schemeClr>
                </a:solidFill>
                <a:latin typeface="Times New Roman" pitchFamily="18" charset="0"/>
                <a:cs typeface="Times New Roman" pitchFamily="18" charset="0"/>
              </a:rPr>
              <a:t>Examples: legalizing abortion; granting illegal immigrant residency; </a:t>
            </a:r>
            <a:r>
              <a:rPr lang="en-US" sz="2400" dirty="0" err="1" smtClean="0">
                <a:solidFill>
                  <a:schemeClr val="tx1">
                    <a:lumMod val="95000"/>
                    <a:lumOff val="5000"/>
                  </a:schemeClr>
                </a:solidFill>
                <a:latin typeface="Times New Roman" pitchFamily="18" charset="0"/>
                <a:cs typeface="Times New Roman" pitchFamily="18" charset="0"/>
              </a:rPr>
              <a:t>legalising</a:t>
            </a:r>
            <a:r>
              <a:rPr lang="en-US" sz="2400" dirty="0" smtClean="0">
                <a:solidFill>
                  <a:schemeClr val="tx1">
                    <a:lumMod val="95000"/>
                    <a:lumOff val="5000"/>
                  </a:schemeClr>
                </a:solidFill>
                <a:latin typeface="Times New Roman" pitchFamily="18" charset="0"/>
                <a:cs typeface="Times New Roman" pitchFamily="18" charset="0"/>
              </a:rPr>
              <a:t> LGTBQ in the country; is social media bad for relationship?</a:t>
            </a:r>
          </a:p>
          <a:p>
            <a:pPr algn="l"/>
            <a:r>
              <a:rPr lang="en-US" sz="2400" dirty="0" smtClean="0">
                <a:solidFill>
                  <a:schemeClr val="tx1">
                    <a:lumMod val="95000"/>
                    <a:lumOff val="5000"/>
                  </a:schemeClr>
                </a:solidFill>
                <a:latin typeface="Times New Roman" pitchFamily="18" charset="0"/>
                <a:cs typeface="Times New Roman" pitchFamily="18" charset="0"/>
              </a:rPr>
              <a:t/>
            </a:r>
            <a:br>
              <a:rPr lang="en-US" sz="2400" dirty="0" smtClean="0">
                <a:solidFill>
                  <a:schemeClr val="tx1">
                    <a:lumMod val="95000"/>
                    <a:lumOff val="5000"/>
                  </a:schemeClr>
                </a:solidFill>
                <a:latin typeface="Times New Roman" pitchFamily="18" charset="0"/>
                <a:cs typeface="Times New Roman" pitchFamily="18" charset="0"/>
              </a:rPr>
            </a:br>
            <a:r>
              <a:rPr lang="en-US" sz="2400" b="1" dirty="0" smtClean="0">
                <a:solidFill>
                  <a:schemeClr val="tx1">
                    <a:lumMod val="95000"/>
                    <a:lumOff val="5000"/>
                  </a:schemeClr>
                </a:solidFill>
                <a:latin typeface="Times New Roman" pitchFamily="18" charset="0"/>
                <a:cs typeface="Times New Roman" pitchFamily="18" charset="0"/>
              </a:rPr>
              <a:t>Discursive Text</a:t>
            </a:r>
          </a:p>
          <a:p>
            <a:pPr algn="just"/>
            <a:r>
              <a:rPr lang="en-US" sz="2400" dirty="0" smtClean="0">
                <a:solidFill>
                  <a:schemeClr val="tx1">
                    <a:lumMod val="95000"/>
                    <a:lumOff val="5000"/>
                  </a:schemeClr>
                </a:solidFill>
                <a:latin typeface="Times New Roman" pitchFamily="18" charset="0"/>
                <a:cs typeface="Times New Roman" pitchFamily="18" charset="0"/>
              </a:rPr>
              <a:t>Examples: do all adults need 8 hours of sleep? Is technology addiction a real addiction?</a:t>
            </a:r>
            <a:br>
              <a:rPr lang="en-US" sz="2400" dirty="0" smtClean="0">
                <a:solidFill>
                  <a:schemeClr val="tx1">
                    <a:lumMod val="95000"/>
                    <a:lumOff val="5000"/>
                  </a:schemeClr>
                </a:solidFill>
                <a:latin typeface="Times New Roman" pitchFamily="18" charset="0"/>
                <a:cs typeface="Times New Roman" pitchFamily="18" charset="0"/>
              </a:rPr>
            </a:br>
            <a:endParaRPr lang="en-US" sz="2400" dirty="0">
              <a:solidFill>
                <a:schemeClr val="tx1">
                  <a:lumMod val="95000"/>
                  <a:lumOff val="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Ø"/>
            </a:pPr>
            <a:r>
              <a:rPr lang="en-US" sz="2400" b="1" dirty="0" err="1" smtClean="0">
                <a:latin typeface="Agency FB" pitchFamily="34" charset="0"/>
              </a:rPr>
              <a:t>Familiarisation</a:t>
            </a:r>
            <a:r>
              <a:rPr lang="en-US" sz="2400" b="1" dirty="0" smtClean="0">
                <a:latin typeface="Agency FB" pitchFamily="34" charset="0"/>
              </a:rPr>
              <a:t> with Models of Clear Language Planning: What to Include in the Writing and How to </a:t>
            </a:r>
            <a:r>
              <a:rPr lang="en-US" sz="2400" b="1" dirty="0" err="1" smtClean="0">
                <a:latin typeface="Agency FB" pitchFamily="34" charset="0"/>
              </a:rPr>
              <a:t>Organise</a:t>
            </a:r>
            <a:endParaRPr lang="en-US" sz="2400" dirty="0">
              <a:latin typeface="Agency FB" pitchFamily="34" charset="0"/>
            </a:endParaRPr>
          </a:p>
        </p:txBody>
      </p:sp>
      <p:sp>
        <p:nvSpPr>
          <p:cNvPr id="3" name="Content Placeholder 2"/>
          <p:cNvSpPr>
            <a:spLocks noGrp="1"/>
          </p:cNvSpPr>
          <p:nvPr>
            <p:ph idx="1"/>
          </p:nvPr>
        </p:nvSpPr>
        <p:spPr>
          <a:xfrm>
            <a:off x="457200" y="1951037"/>
            <a:ext cx="8229600" cy="4525963"/>
          </a:xfrm>
        </p:spPr>
        <p:txBody>
          <a:bodyPr>
            <a:normAutofit/>
          </a:bodyPr>
          <a:lstStyle/>
          <a:p>
            <a:pPr algn="just"/>
            <a:r>
              <a:rPr lang="en-US" sz="2400" dirty="0">
                <a:latin typeface="Times New Roman" pitchFamily="18" charset="0"/>
                <a:cs typeface="Times New Roman" pitchFamily="18" charset="0"/>
              </a:rPr>
              <a:t>Generally, make sure all your facts are accurate. You will need to write a topic sentence for each fact and write a focus sentence (thesis statement) for the entire essay. Create an outline that will </a:t>
            </a:r>
            <a:r>
              <a:rPr lang="en-US" sz="2400" dirty="0" err="1" smtClean="0">
                <a:latin typeface="Times New Roman" pitchFamily="18" charset="0"/>
                <a:cs typeface="Times New Roman" pitchFamily="18" charset="0"/>
              </a:rPr>
              <a:t>organise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your facts in a logical way. Then you will be ready to make your first draft.</a:t>
            </a:r>
          </a:p>
          <a:p>
            <a:pPr algn="just"/>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21441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Agency FB" pitchFamily="34" charset="0"/>
              </a:rPr>
              <a:t>1. </a:t>
            </a:r>
            <a:r>
              <a:rPr lang="en-US" sz="2400" b="1" dirty="0" smtClean="0">
                <a:latin typeface="Agency FB" pitchFamily="34" charset="0"/>
              </a:rPr>
              <a:t>Informational</a:t>
            </a:r>
            <a:endParaRPr lang="en-US" sz="2400" dirty="0">
              <a:latin typeface="Agency FB" pitchFamily="34"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create a sound, tentative thesis statement before writing. This is done by thinking about what you want to share with the reader. Secondly, list the questions related to the chosen topic along with facts you know. Provide specific examples from real life to prove that the issue/topic is real. Finally, your source is very optimal.</a:t>
            </a:r>
          </a:p>
        </p:txBody>
      </p:sp>
    </p:spTree>
    <p:extLst>
      <p:ext uri="{BB962C8B-B14F-4D97-AF65-F5344CB8AC3E}">
        <p14:creationId xmlns="" xmlns:p14="http://schemas.microsoft.com/office/powerpoint/2010/main" val="3560834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Agency FB" pitchFamily="34" charset="0"/>
              </a:rPr>
              <a:t>2. Argumentative:</a:t>
            </a:r>
            <a:endParaRPr lang="en-US" sz="2400" dirty="0">
              <a:latin typeface="Agency FB" pitchFamily="34"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your text is as good as your argument, and structuring good arguments require a little more than just being stubborn, aggressive or being combative. You must provide sufficient research to support your claim and invalidate opposing perspectives. Here, we will present three models on argumentative texts:</a:t>
            </a:r>
          </a:p>
          <a:p>
            <a:pPr algn="just"/>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664340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2167</Words>
  <Application>Microsoft Office PowerPoint</Application>
  <PresentationFormat>On-screen Show (4:3)</PresentationFormat>
  <Paragraphs>159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Communication Skills</vt:lpstr>
      <vt:lpstr>CONTENT 1 Students’ Ability to Communicate Factual Information, Ideas and Arguments Clearly and with Expansion </vt:lpstr>
      <vt:lpstr> Understanding the Purpose of a Text: Informational, Argumentative and Discursive </vt:lpstr>
      <vt:lpstr>Examples of informative texts </vt:lpstr>
      <vt:lpstr>Examples of Informative Texts</vt:lpstr>
      <vt:lpstr>Examples of Argumentative and Discursive Text  </vt:lpstr>
      <vt:lpstr>Familiarisation with Models of Clear Language Planning: What to Include in the Writing and How to Organise</vt:lpstr>
      <vt:lpstr>1. Informational</vt:lpstr>
      <vt:lpstr>2. Argumentative:</vt:lpstr>
      <vt:lpstr>Classic (Aristotelian) Model</vt:lpstr>
      <vt:lpstr> Toulmin Model</vt:lpstr>
      <vt:lpstr>Rogerian Model</vt:lpstr>
      <vt:lpstr>3. Discursive:</vt:lpstr>
      <vt:lpstr>Content 2. Production of Written Texts that Show Control of Language </vt:lpstr>
      <vt:lpstr>The Simple Sentence </vt:lpstr>
      <vt:lpstr>Examples of Compound Sentence</vt:lpstr>
      <vt:lpstr>Examples of Complex Sentence </vt:lpstr>
      <vt:lpstr>Examples of Compound-Complex Sentence </vt:lpstr>
      <vt:lpstr>Observation of Vocabulary, Punctuation and Spelling </vt:lpstr>
      <vt:lpstr>1. Misused Words</vt:lpstr>
      <vt:lpstr>2. Incomprehensible Words</vt:lpstr>
      <vt:lpstr>3. Spelling Mistake</vt:lpstr>
      <vt:lpstr>Punctuation Must be Parallel </vt:lpstr>
      <vt:lpstr>Use Emdashes Sparingly </vt:lpstr>
      <vt:lpstr>A Colon Appears at the End of the Main Clause </vt:lpstr>
      <vt:lpstr>Semicolons Separate Two Independent Clauses </vt:lpstr>
      <vt:lpstr>Parentheses show Related, Nonessential Elements</vt:lpstr>
      <vt:lpstr>Apostrophes only Show Possession or Omission </vt:lpstr>
      <vt:lpstr>Ellipses only Indicate Omissions in Text or Pauses in Dialogue </vt:lpstr>
      <vt:lpstr>End Punctuation Marks belong inside Quotation Marks </vt:lpstr>
      <vt:lpstr>Only Use One Exclamation Mark at a Time </vt:lpstr>
      <vt:lpstr>Don't Use Hyphens for Adverbs Ending in -ly </vt:lpstr>
      <vt:lpstr>Checking for Accuracy.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Skills</dc:title>
  <dc:creator>USER</dc:creator>
  <cp:lastModifiedBy>USER</cp:lastModifiedBy>
  <cp:revision>14</cp:revision>
  <dcterms:created xsi:type="dcterms:W3CDTF">2023-06-16T09:28:50Z</dcterms:created>
  <dcterms:modified xsi:type="dcterms:W3CDTF">2023-06-16T14:37:05Z</dcterms:modified>
</cp:coreProperties>
</file>