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4.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6.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7.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8.xml" ContentType="application/vnd.openxmlformats-officedocument.presentationml.notesSlide+xml"/>
  <Override PartName="/ppt/charts/chart11.xml" ContentType="application/vnd.openxmlformats-officedocument.drawingml.chart+xml"/>
  <Override PartName="/ppt/charts/style11.xml" ContentType="application/vnd.ms-office.chartstyle+xml"/>
  <Override PartName="/ppt/charts/colors11.xml" ContentType="application/vnd.ms-office.chartcolorstyle+xml"/>
  <Override PartName="/ppt/charts/chart12.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9.xml" ContentType="application/vnd.openxmlformats-officedocument.presentationml.notesSlide+xml"/>
  <Override PartName="/ppt/charts/chart13.xml" ContentType="application/vnd.openxmlformats-officedocument.drawingml.chart+xml"/>
  <Override PartName="/ppt/charts/style13.xml" ContentType="application/vnd.ms-office.chartstyle+xml"/>
  <Override PartName="/ppt/charts/colors13.xml" ContentType="application/vnd.ms-office.chartcolorstyle+xml"/>
  <Override PartName="/ppt/charts/chart14.xml" ContentType="application/vnd.openxmlformats-officedocument.drawingml.chart+xml"/>
  <Override PartName="/ppt/charts/style14.xml" ContentType="application/vnd.ms-office.chartstyle+xml"/>
  <Override PartName="/ppt/charts/colors14.xml" ContentType="application/vnd.ms-office.chartcolorstyl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2" r:id="rId4"/>
  </p:sldMasterIdLst>
  <p:notesMasterIdLst>
    <p:notesMasterId r:id="rId16"/>
  </p:notesMasterIdLst>
  <p:handoutMasterIdLst>
    <p:handoutMasterId r:id="rId17"/>
  </p:handoutMasterIdLst>
  <p:sldIdLst>
    <p:sldId id="256" r:id="rId5"/>
    <p:sldId id="262" r:id="rId6"/>
    <p:sldId id="258" r:id="rId7"/>
    <p:sldId id="263" r:id="rId8"/>
    <p:sldId id="264" r:id="rId9"/>
    <p:sldId id="265" r:id="rId10"/>
    <p:sldId id="266" r:id="rId11"/>
    <p:sldId id="267" r:id="rId12"/>
    <p:sldId id="268" r:id="rId13"/>
    <p:sldId id="259" r:id="rId14"/>
    <p:sldId id="260"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F986EA-D5E0-4A7A-9ADE-82780617F2A7}" v="68" dt="2025-06-30T19:44:24.2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73" d="100"/>
          <a:sy n="73" d="100"/>
        </p:scale>
        <p:origin x="86" y="269"/>
      </p:cViewPr>
      <p:guideLst/>
    </p:cSldViewPr>
  </p:slideViewPr>
  <p:notesTextViewPr>
    <p:cViewPr>
      <p:scale>
        <a:sx n="1" d="1"/>
        <a:sy n="1" d="1"/>
      </p:scale>
      <p:origin x="0" y="0"/>
    </p:cViewPr>
  </p:notesTextViewPr>
  <p:notesViewPr>
    <p:cSldViewPr snapToGrid="0">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iphozonke Counselling Sizwe Mqadi" userId="d462f3b3afb2e089" providerId="LiveId" clId="{43F986EA-D5E0-4A7A-9ADE-82780617F2A7}"/>
    <pc:docChg chg="undo custSel addSld delSld modSld">
      <pc:chgData name="Ziphozonke Counselling Sizwe Mqadi" userId="d462f3b3afb2e089" providerId="LiveId" clId="{43F986EA-D5E0-4A7A-9ADE-82780617F2A7}" dt="2025-06-30T19:51:45.391" v="1369" actId="26606"/>
      <pc:docMkLst>
        <pc:docMk/>
      </pc:docMkLst>
      <pc:sldChg chg="addSp delSp modSp mod">
        <pc:chgData name="Ziphozonke Counselling Sizwe Mqadi" userId="d462f3b3afb2e089" providerId="LiveId" clId="{43F986EA-D5E0-4A7A-9ADE-82780617F2A7}" dt="2025-06-30T19:04:19.172" v="1006" actId="27918"/>
        <pc:sldMkLst>
          <pc:docMk/>
          <pc:sldMk cId="3357200886" sldId="258"/>
        </pc:sldMkLst>
        <pc:spChg chg="mod">
          <ac:chgData name="Ziphozonke Counselling Sizwe Mqadi" userId="d462f3b3afb2e089" providerId="LiveId" clId="{43F986EA-D5E0-4A7A-9ADE-82780617F2A7}" dt="2025-06-30T16:13:04.657" v="395" actId="255"/>
          <ac:spMkLst>
            <pc:docMk/>
            <pc:sldMk cId="3357200886" sldId="258"/>
            <ac:spMk id="2" creationId="{D79EAA8D-9FA6-44DF-B373-F9F0E09DC750}"/>
          </ac:spMkLst>
        </pc:spChg>
        <pc:spChg chg="add del mod">
          <ac:chgData name="Ziphozonke Counselling Sizwe Mqadi" userId="d462f3b3afb2e089" providerId="LiveId" clId="{43F986EA-D5E0-4A7A-9ADE-82780617F2A7}" dt="2025-06-30T15:46:00.205" v="379"/>
          <ac:spMkLst>
            <pc:docMk/>
            <pc:sldMk cId="3357200886" sldId="258"/>
            <ac:spMk id="4" creationId="{B2E444FB-CF40-9A92-83A0-B99A339075C7}"/>
          </ac:spMkLst>
        </pc:spChg>
        <pc:graphicFrameChg chg="add mod">
          <ac:chgData name="Ziphozonke Counselling Sizwe Mqadi" userId="d462f3b3afb2e089" providerId="LiveId" clId="{43F986EA-D5E0-4A7A-9ADE-82780617F2A7}" dt="2025-06-30T15:47:04.073" v="387" actId="255"/>
          <ac:graphicFrameMkLst>
            <pc:docMk/>
            <pc:sldMk cId="3357200886" sldId="258"/>
            <ac:graphicFrameMk id="5" creationId="{387A54EA-DB62-E39A-2530-82BB25301A9E}"/>
          </ac:graphicFrameMkLst>
        </pc:graphicFrameChg>
        <pc:graphicFrameChg chg="del">
          <ac:chgData name="Ziphozonke Counselling Sizwe Mqadi" userId="d462f3b3afb2e089" providerId="LiveId" clId="{43F986EA-D5E0-4A7A-9ADE-82780617F2A7}" dt="2025-06-30T15:45:53.708" v="377" actId="478"/>
          <ac:graphicFrameMkLst>
            <pc:docMk/>
            <pc:sldMk cId="3357200886" sldId="258"/>
            <ac:graphicFrameMk id="6" creationId="{BB6DF01B-E433-497E-A00A-3DC7A751168F}"/>
          </ac:graphicFrameMkLst>
        </pc:graphicFrameChg>
      </pc:sldChg>
      <pc:sldChg chg="addSp delSp modSp mod">
        <pc:chgData name="Ziphozonke Counselling Sizwe Mqadi" userId="d462f3b3afb2e089" providerId="LiveId" clId="{43F986EA-D5E0-4A7A-9ADE-82780617F2A7}" dt="2025-06-30T19:49:53.011" v="1330" actId="255"/>
        <pc:sldMkLst>
          <pc:docMk/>
          <pc:sldMk cId="816733363" sldId="259"/>
        </pc:sldMkLst>
        <pc:spChg chg="mod">
          <ac:chgData name="Ziphozonke Counselling Sizwe Mqadi" userId="d462f3b3afb2e089" providerId="LiveId" clId="{43F986EA-D5E0-4A7A-9ADE-82780617F2A7}" dt="2025-06-30T19:46:55.070" v="1310" actId="14100"/>
          <ac:spMkLst>
            <pc:docMk/>
            <pc:sldMk cId="816733363" sldId="259"/>
            <ac:spMk id="2" creationId="{44DFCA76-5DF3-4D71-A543-CF57216D5E4E}"/>
          </ac:spMkLst>
        </pc:spChg>
        <pc:spChg chg="add mod ord">
          <ac:chgData name="Ziphozonke Counselling Sizwe Mqadi" userId="d462f3b3afb2e089" providerId="LiveId" clId="{43F986EA-D5E0-4A7A-9ADE-82780617F2A7}" dt="2025-06-30T19:49:53.011" v="1330" actId="255"/>
          <ac:spMkLst>
            <pc:docMk/>
            <pc:sldMk cId="816733363" sldId="259"/>
            <ac:spMk id="4" creationId="{7A421675-0562-38C3-7CC5-A941CE974022}"/>
          </ac:spMkLst>
        </pc:spChg>
        <pc:spChg chg="del">
          <ac:chgData name="Ziphozonke Counselling Sizwe Mqadi" userId="d462f3b3afb2e089" providerId="LiveId" clId="{43F986EA-D5E0-4A7A-9ADE-82780617F2A7}" dt="2025-06-30T19:44:49.527" v="1297" actId="26606"/>
          <ac:spMkLst>
            <pc:docMk/>
            <pc:sldMk cId="816733363" sldId="259"/>
            <ac:spMk id="12" creationId="{841ADA27-F8D7-4034-AACF-0E2C0E2546BE}"/>
          </ac:spMkLst>
        </pc:spChg>
        <pc:spChg chg="add del">
          <ac:chgData name="Ziphozonke Counselling Sizwe Mqadi" userId="d462f3b3afb2e089" providerId="LiveId" clId="{43F986EA-D5E0-4A7A-9ADE-82780617F2A7}" dt="2025-06-30T19:46:18.728" v="1307" actId="26606"/>
          <ac:spMkLst>
            <pc:docMk/>
            <pc:sldMk cId="816733363" sldId="259"/>
            <ac:spMk id="13" creationId="{4038CB10-1F5C-4D54-9DF7-12586DE5B007}"/>
          </ac:spMkLst>
        </pc:spChg>
        <pc:spChg chg="add del">
          <ac:chgData name="Ziphozonke Counselling Sizwe Mqadi" userId="d462f3b3afb2e089" providerId="LiveId" clId="{43F986EA-D5E0-4A7A-9ADE-82780617F2A7}" dt="2025-06-30T19:46:18.728" v="1307" actId="26606"/>
          <ac:spMkLst>
            <pc:docMk/>
            <pc:sldMk cId="816733363" sldId="259"/>
            <ac:spMk id="15" creationId="{73ED6512-6858-4552-B699-9A97FE9A4EA2}"/>
          </ac:spMkLst>
        </pc:spChg>
        <pc:graphicFrameChg chg="del">
          <ac:chgData name="Ziphozonke Counselling Sizwe Mqadi" userId="d462f3b3afb2e089" providerId="LiveId" clId="{43F986EA-D5E0-4A7A-9ADE-82780617F2A7}" dt="2025-06-30T19:25:28.292" v="1274" actId="478"/>
          <ac:graphicFrameMkLst>
            <pc:docMk/>
            <pc:sldMk cId="816733363" sldId="259"/>
            <ac:graphicFrameMk id="5" creationId="{5F324AA3-A8FB-4568-A4CE-E04F36297E6C}"/>
          </ac:graphicFrameMkLst>
        </pc:graphicFrameChg>
        <pc:picChg chg="mod ord">
          <ac:chgData name="Ziphozonke Counselling Sizwe Mqadi" userId="d462f3b3afb2e089" providerId="LiveId" clId="{43F986EA-D5E0-4A7A-9ADE-82780617F2A7}" dt="2025-06-30T19:46:18.728" v="1307" actId="26606"/>
          <ac:picMkLst>
            <pc:docMk/>
            <pc:sldMk cId="816733363" sldId="259"/>
            <ac:picMk id="7" creationId="{CD3172FA-7FBF-4586-8BAE-F8681B4CC272}"/>
          </ac:picMkLst>
        </pc:picChg>
        <pc:picChg chg="add mod ord">
          <ac:chgData name="Ziphozonke Counselling Sizwe Mqadi" userId="d462f3b3afb2e089" providerId="LiveId" clId="{43F986EA-D5E0-4A7A-9ADE-82780617F2A7}" dt="2025-06-30T19:46:18.728" v="1307" actId="26606"/>
          <ac:picMkLst>
            <pc:docMk/>
            <pc:sldMk cId="816733363" sldId="259"/>
            <ac:picMk id="8" creationId="{5A6C74A3-8C52-2EAF-87E4-B8A9F895A969}"/>
          </ac:picMkLst>
        </pc:picChg>
        <pc:picChg chg="del mod">
          <ac:chgData name="Ziphozonke Counselling Sizwe Mqadi" userId="d462f3b3afb2e089" providerId="LiveId" clId="{43F986EA-D5E0-4A7A-9ADE-82780617F2A7}" dt="2025-06-30T19:44:55.386" v="1298" actId="478"/>
          <ac:picMkLst>
            <pc:docMk/>
            <pc:sldMk cId="816733363" sldId="259"/>
            <ac:picMk id="9" creationId="{45AE8B68-96DD-4CAE-A627-B508D397C921}"/>
          </ac:picMkLst>
        </pc:picChg>
        <pc:cxnChg chg="del">
          <ac:chgData name="Ziphozonke Counselling Sizwe Mqadi" userId="d462f3b3afb2e089" providerId="LiveId" clId="{43F986EA-D5E0-4A7A-9ADE-82780617F2A7}" dt="2025-06-30T19:44:49.527" v="1297" actId="26606"/>
          <ac:cxnSpMkLst>
            <pc:docMk/>
            <pc:sldMk cId="816733363" sldId="259"/>
            <ac:cxnSpMk id="14" creationId="{9CC82DC8-E7AF-4E0A-B62F-9B79E706D9F3}"/>
          </ac:cxnSpMkLst>
        </pc:cxnChg>
      </pc:sldChg>
      <pc:sldChg chg="modSp mod">
        <pc:chgData name="Ziphozonke Counselling Sizwe Mqadi" userId="d462f3b3afb2e089" providerId="LiveId" clId="{43F986EA-D5E0-4A7A-9ADE-82780617F2A7}" dt="2025-06-30T19:50:20.659" v="1368" actId="20577"/>
        <pc:sldMkLst>
          <pc:docMk/>
          <pc:sldMk cId="2157044452" sldId="260"/>
        </pc:sldMkLst>
        <pc:spChg chg="mod">
          <ac:chgData name="Ziphozonke Counselling Sizwe Mqadi" userId="d462f3b3afb2e089" providerId="LiveId" clId="{43F986EA-D5E0-4A7A-9ADE-82780617F2A7}" dt="2025-06-30T19:50:20.659" v="1368" actId="20577"/>
          <ac:spMkLst>
            <pc:docMk/>
            <pc:sldMk cId="2157044452" sldId="260"/>
            <ac:spMk id="3" creationId="{9BBDDBE1-00CD-4A90-9BA9-5E79F6C6FDE0}"/>
          </ac:spMkLst>
        </pc:spChg>
      </pc:sldChg>
      <pc:sldChg chg="addSp delSp modSp mod">
        <pc:chgData name="Ziphozonke Counselling Sizwe Mqadi" userId="d462f3b3afb2e089" providerId="LiveId" clId="{43F986EA-D5E0-4A7A-9ADE-82780617F2A7}" dt="2025-06-30T19:51:45.391" v="1369" actId="26606"/>
        <pc:sldMkLst>
          <pc:docMk/>
          <pc:sldMk cId="1102586818" sldId="262"/>
        </pc:sldMkLst>
        <pc:spChg chg="mod">
          <ac:chgData name="Ziphozonke Counselling Sizwe Mqadi" userId="d462f3b3afb2e089" providerId="LiveId" clId="{43F986EA-D5E0-4A7A-9ADE-82780617F2A7}" dt="2025-06-30T19:51:45.391" v="1369" actId="26606"/>
          <ac:spMkLst>
            <pc:docMk/>
            <pc:sldMk cId="1102586818" sldId="262"/>
            <ac:spMk id="2" creationId="{78B91C57-2090-466E-B05A-DA282135678E}"/>
          </ac:spMkLst>
        </pc:spChg>
        <pc:spChg chg="add del mod">
          <ac:chgData name="Ziphozonke Counselling Sizwe Mqadi" userId="d462f3b3afb2e089" providerId="LiveId" clId="{43F986EA-D5E0-4A7A-9ADE-82780617F2A7}" dt="2025-06-30T15:26:09.621" v="2" actId="931"/>
          <ac:spMkLst>
            <pc:docMk/>
            <pc:sldMk cId="1102586818" sldId="262"/>
            <ac:spMk id="4" creationId="{17FCE336-3E05-4D5B-B676-3F40A2A8EEAA}"/>
          </ac:spMkLst>
        </pc:spChg>
        <pc:spChg chg="add mod">
          <ac:chgData name="Ziphozonke Counselling Sizwe Mqadi" userId="d462f3b3afb2e089" providerId="LiveId" clId="{43F986EA-D5E0-4A7A-9ADE-82780617F2A7}" dt="2025-06-30T19:51:45.391" v="1369" actId="26606"/>
          <ac:spMkLst>
            <pc:docMk/>
            <pc:sldMk cId="1102586818" sldId="262"/>
            <ac:spMk id="8" creationId="{2292AAEC-4260-E658-6B57-952EACDA6989}"/>
          </ac:spMkLst>
        </pc:spChg>
        <pc:spChg chg="del">
          <ac:chgData name="Ziphozonke Counselling Sizwe Mqadi" userId="d462f3b3afb2e089" providerId="LiveId" clId="{43F986EA-D5E0-4A7A-9ADE-82780617F2A7}" dt="2025-06-30T19:51:45.391" v="1369" actId="26606"/>
          <ac:spMkLst>
            <pc:docMk/>
            <pc:sldMk cId="1102586818" sldId="262"/>
            <ac:spMk id="57" creationId="{F6F939FF-38E5-43C1-9562-6E33A2F50848}"/>
          </ac:spMkLst>
        </pc:spChg>
        <pc:spChg chg="del">
          <ac:chgData name="Ziphozonke Counselling Sizwe Mqadi" userId="d462f3b3afb2e089" providerId="LiveId" clId="{43F986EA-D5E0-4A7A-9ADE-82780617F2A7}" dt="2025-06-30T19:51:45.391" v="1369" actId="26606"/>
          <ac:spMkLst>
            <pc:docMk/>
            <pc:sldMk cId="1102586818" sldId="262"/>
            <ac:spMk id="59" creationId="{C148A00E-633D-4DE1-A032-9D62FA291C78}"/>
          </ac:spMkLst>
        </pc:spChg>
        <pc:spChg chg="add">
          <ac:chgData name="Ziphozonke Counselling Sizwe Mqadi" userId="d462f3b3afb2e089" providerId="LiveId" clId="{43F986EA-D5E0-4A7A-9ADE-82780617F2A7}" dt="2025-06-30T19:51:45.391" v="1369" actId="26606"/>
          <ac:spMkLst>
            <pc:docMk/>
            <pc:sldMk cId="1102586818" sldId="262"/>
            <ac:spMk id="66" creationId="{27B7C6F6-4579-4D42-9857-ED1B2EE07B99}"/>
          </ac:spMkLst>
        </pc:spChg>
        <pc:spChg chg="add">
          <ac:chgData name="Ziphozonke Counselling Sizwe Mqadi" userId="d462f3b3afb2e089" providerId="LiveId" clId="{43F986EA-D5E0-4A7A-9ADE-82780617F2A7}" dt="2025-06-30T19:51:45.391" v="1369" actId="26606"/>
          <ac:spMkLst>
            <pc:docMk/>
            <pc:sldMk cId="1102586818" sldId="262"/>
            <ac:spMk id="68" creationId="{7E6D8249-E901-4E71-B15A-A7F5D7F7B0E1}"/>
          </ac:spMkLst>
        </pc:spChg>
        <pc:graphicFrameChg chg="del mod">
          <ac:chgData name="Ziphozonke Counselling Sizwe Mqadi" userId="d462f3b3afb2e089" providerId="LiveId" clId="{43F986EA-D5E0-4A7A-9ADE-82780617F2A7}" dt="2025-06-30T15:24:53.592" v="1" actId="478"/>
          <ac:graphicFrameMkLst>
            <pc:docMk/>
            <pc:sldMk cId="1102586818" sldId="262"/>
            <ac:graphicFrameMk id="5" creationId="{ACE5AD74-04D5-49BC-88CF-B67398F8B46C}"/>
          </ac:graphicFrameMkLst>
        </pc:graphicFrameChg>
        <pc:picChg chg="add mod">
          <ac:chgData name="Ziphozonke Counselling Sizwe Mqadi" userId="d462f3b3afb2e089" providerId="LiveId" clId="{43F986EA-D5E0-4A7A-9ADE-82780617F2A7}" dt="2025-06-30T19:51:45.391" v="1369" actId="26606"/>
          <ac:picMkLst>
            <pc:docMk/>
            <pc:sldMk cId="1102586818" sldId="262"/>
            <ac:picMk id="7" creationId="{5CC29DAB-929E-25C4-59D9-D7CACE182AE4}"/>
          </ac:picMkLst>
        </pc:picChg>
        <pc:cxnChg chg="del">
          <ac:chgData name="Ziphozonke Counselling Sizwe Mqadi" userId="d462f3b3afb2e089" providerId="LiveId" clId="{43F986EA-D5E0-4A7A-9ADE-82780617F2A7}" dt="2025-06-30T19:51:45.391" v="1369" actId="26606"/>
          <ac:cxnSpMkLst>
            <pc:docMk/>
            <pc:sldMk cId="1102586818" sldId="262"/>
            <ac:cxnSpMk id="61" creationId="{1F7502AC-B5F2-447A-8886-7B0FA9DBA734}"/>
          </ac:cxnSpMkLst>
        </pc:cxnChg>
      </pc:sldChg>
      <pc:sldChg chg="new del">
        <pc:chgData name="Ziphozonke Counselling Sizwe Mqadi" userId="d462f3b3afb2e089" providerId="LiveId" clId="{43F986EA-D5E0-4A7A-9ADE-82780617F2A7}" dt="2025-06-30T16:11:23.514" v="389" actId="680"/>
        <pc:sldMkLst>
          <pc:docMk/>
          <pc:sldMk cId="3144700947" sldId="263"/>
        </pc:sldMkLst>
      </pc:sldChg>
      <pc:sldChg chg="addSp modSp add mod">
        <pc:chgData name="Ziphozonke Counselling Sizwe Mqadi" userId="d462f3b3afb2e089" providerId="LiveId" clId="{43F986EA-D5E0-4A7A-9ADE-82780617F2A7}" dt="2025-06-30T19:04:19.238" v="1007" actId="27918"/>
        <pc:sldMkLst>
          <pc:docMk/>
          <pc:sldMk cId="4151885937" sldId="263"/>
        </pc:sldMkLst>
        <pc:spChg chg="mod">
          <ac:chgData name="Ziphozonke Counselling Sizwe Mqadi" userId="d462f3b3afb2e089" providerId="LiveId" clId="{43F986EA-D5E0-4A7A-9ADE-82780617F2A7}" dt="2025-06-30T16:20:50.689" v="414" actId="255"/>
          <ac:spMkLst>
            <pc:docMk/>
            <pc:sldMk cId="4151885937" sldId="263"/>
            <ac:spMk id="2" creationId="{9B9B383A-01FE-CD61-5EFC-983C26BF68D8}"/>
          </ac:spMkLst>
        </pc:spChg>
        <pc:graphicFrameChg chg="add mod">
          <ac:chgData name="Ziphozonke Counselling Sizwe Mqadi" userId="d462f3b3afb2e089" providerId="LiveId" clId="{43F986EA-D5E0-4A7A-9ADE-82780617F2A7}" dt="2025-06-30T16:14:24.940" v="398"/>
          <ac:graphicFrameMkLst>
            <pc:docMk/>
            <pc:sldMk cId="4151885937" sldId="263"/>
            <ac:graphicFrameMk id="3" creationId="{4180620C-0692-3BF5-EF97-8EF36201A9C7}"/>
          </ac:graphicFrameMkLst>
        </pc:graphicFrameChg>
        <pc:graphicFrameChg chg="add mod">
          <ac:chgData name="Ziphozonke Counselling Sizwe Mqadi" userId="d462f3b3afb2e089" providerId="LiveId" clId="{43F986EA-D5E0-4A7A-9ADE-82780617F2A7}" dt="2025-06-30T16:19:41.903" v="412"/>
          <ac:graphicFrameMkLst>
            <pc:docMk/>
            <pc:sldMk cId="4151885937" sldId="263"/>
            <ac:graphicFrameMk id="4" creationId="{4180620C-0692-3BF5-EF97-8EF36201A9C7}"/>
          </ac:graphicFrameMkLst>
        </pc:graphicFrameChg>
      </pc:sldChg>
      <pc:sldChg chg="addSp delSp modSp add mod">
        <pc:chgData name="Ziphozonke Counselling Sizwe Mqadi" userId="d462f3b3afb2e089" providerId="LiveId" clId="{43F986EA-D5E0-4A7A-9ADE-82780617F2A7}" dt="2025-06-30T19:04:19.257" v="1008" actId="27918"/>
        <pc:sldMkLst>
          <pc:docMk/>
          <pc:sldMk cId="1838684284" sldId="264"/>
        </pc:sldMkLst>
        <pc:spChg chg="mod">
          <ac:chgData name="Ziphozonke Counselling Sizwe Mqadi" userId="d462f3b3afb2e089" providerId="LiveId" clId="{43F986EA-D5E0-4A7A-9ADE-82780617F2A7}" dt="2025-06-30T18:20:54.830" v="448" actId="20577"/>
          <ac:spMkLst>
            <pc:docMk/>
            <pc:sldMk cId="1838684284" sldId="264"/>
            <ac:spMk id="2" creationId="{F8365EC8-AC34-4FAF-FE43-B0949C4E3053}"/>
          </ac:spMkLst>
        </pc:spChg>
        <pc:graphicFrameChg chg="add mod">
          <ac:chgData name="Ziphozonke Counselling Sizwe Mqadi" userId="d462f3b3afb2e089" providerId="LiveId" clId="{43F986EA-D5E0-4A7A-9ADE-82780617F2A7}" dt="2025-06-30T16:23:17.860" v="424"/>
          <ac:graphicFrameMkLst>
            <pc:docMk/>
            <pc:sldMk cId="1838684284" sldId="264"/>
            <ac:graphicFrameMk id="3" creationId="{A4A8A99E-A78A-E77F-4595-EDC427538C55}"/>
          </ac:graphicFrameMkLst>
        </pc:graphicFrameChg>
        <pc:graphicFrameChg chg="del">
          <ac:chgData name="Ziphozonke Counselling Sizwe Mqadi" userId="d462f3b3afb2e089" providerId="LiveId" clId="{43F986EA-D5E0-4A7A-9ADE-82780617F2A7}" dt="2025-06-30T16:22:28.764" v="416" actId="478"/>
          <ac:graphicFrameMkLst>
            <pc:docMk/>
            <pc:sldMk cId="1838684284" sldId="264"/>
            <ac:graphicFrameMk id="4" creationId="{2971A8DE-7841-70FA-8B9E-A783146C0E2A}"/>
          </ac:graphicFrameMkLst>
        </pc:graphicFrameChg>
      </pc:sldChg>
      <pc:sldChg chg="new del">
        <pc:chgData name="Ziphozonke Counselling Sizwe Mqadi" userId="d462f3b3afb2e089" providerId="LiveId" clId="{43F986EA-D5E0-4A7A-9ADE-82780617F2A7}" dt="2025-06-30T16:11:58.816" v="392" actId="680"/>
        <pc:sldMkLst>
          <pc:docMk/>
          <pc:sldMk cId="3779941293" sldId="264"/>
        </pc:sldMkLst>
      </pc:sldChg>
      <pc:sldChg chg="addSp modSp add mod">
        <pc:chgData name="Ziphozonke Counselling Sizwe Mqadi" userId="d462f3b3afb2e089" providerId="LiveId" clId="{43F986EA-D5E0-4A7A-9ADE-82780617F2A7}" dt="2025-06-30T19:04:19.288" v="1009" actId="27918"/>
        <pc:sldMkLst>
          <pc:docMk/>
          <pc:sldMk cId="1591000592" sldId="265"/>
        </pc:sldMkLst>
        <pc:spChg chg="mod">
          <ac:chgData name="Ziphozonke Counselling Sizwe Mqadi" userId="d462f3b3afb2e089" providerId="LiveId" clId="{43F986EA-D5E0-4A7A-9ADE-82780617F2A7}" dt="2025-06-30T18:35:44.908" v="536" actId="20577"/>
          <ac:spMkLst>
            <pc:docMk/>
            <pc:sldMk cId="1591000592" sldId="265"/>
            <ac:spMk id="2" creationId="{101B7101-793B-128D-086E-4E80FE78FBC7}"/>
          </ac:spMkLst>
        </pc:spChg>
        <pc:graphicFrameChg chg="add mod">
          <ac:chgData name="Ziphozonke Counselling Sizwe Mqadi" userId="d462f3b3afb2e089" providerId="LiveId" clId="{43F986EA-D5E0-4A7A-9ADE-82780617F2A7}" dt="2025-06-30T18:34:13.563" v="461" actId="692"/>
          <ac:graphicFrameMkLst>
            <pc:docMk/>
            <pc:sldMk cId="1591000592" sldId="265"/>
            <ac:graphicFrameMk id="4" creationId="{44B45CC2-0AF5-5E43-B91F-A184887F868A}"/>
          </ac:graphicFrameMkLst>
        </pc:graphicFrameChg>
      </pc:sldChg>
      <pc:sldChg chg="addSp delSp modSp add mod">
        <pc:chgData name="Ziphozonke Counselling Sizwe Mqadi" userId="d462f3b3afb2e089" providerId="LiveId" clId="{43F986EA-D5E0-4A7A-9ADE-82780617F2A7}" dt="2025-06-30T19:04:19.306" v="1010" actId="27918"/>
        <pc:sldMkLst>
          <pc:docMk/>
          <pc:sldMk cId="1604635428" sldId="266"/>
        </pc:sldMkLst>
        <pc:spChg chg="add del mod">
          <ac:chgData name="Ziphozonke Counselling Sizwe Mqadi" userId="d462f3b3afb2e089" providerId="LiveId" clId="{43F986EA-D5E0-4A7A-9ADE-82780617F2A7}" dt="2025-06-30T18:40:08.334" v="660" actId="20577"/>
          <ac:spMkLst>
            <pc:docMk/>
            <pc:sldMk cId="1604635428" sldId="266"/>
            <ac:spMk id="2" creationId="{26A50AFB-DC6D-87BD-4D54-FA9045B2C4E0}"/>
          </ac:spMkLst>
        </pc:spChg>
        <pc:spChg chg="add del mod">
          <ac:chgData name="Ziphozonke Counselling Sizwe Mqadi" userId="d462f3b3afb2e089" providerId="LiveId" clId="{43F986EA-D5E0-4A7A-9ADE-82780617F2A7}" dt="2025-06-30T18:37:29.180" v="538" actId="478"/>
          <ac:spMkLst>
            <pc:docMk/>
            <pc:sldMk cId="1604635428" sldId="266"/>
            <ac:spMk id="6" creationId="{F2DE0F42-9B08-C6F1-A2C3-4D5399DF151E}"/>
          </ac:spMkLst>
        </pc:spChg>
        <pc:spChg chg="add del mod">
          <ac:chgData name="Ziphozonke Counselling Sizwe Mqadi" userId="d462f3b3afb2e089" providerId="LiveId" clId="{43F986EA-D5E0-4A7A-9ADE-82780617F2A7}" dt="2025-06-30T18:37:29.180" v="538" actId="478"/>
          <ac:spMkLst>
            <pc:docMk/>
            <pc:sldMk cId="1604635428" sldId="266"/>
            <ac:spMk id="8" creationId="{22E79126-06A7-E97E-7748-1F19B534603C}"/>
          </ac:spMkLst>
        </pc:spChg>
        <pc:spChg chg="add del mod">
          <ac:chgData name="Ziphozonke Counselling Sizwe Mqadi" userId="d462f3b3afb2e089" providerId="LiveId" clId="{43F986EA-D5E0-4A7A-9ADE-82780617F2A7}" dt="2025-06-30T18:37:37.206" v="540" actId="478"/>
          <ac:spMkLst>
            <pc:docMk/>
            <pc:sldMk cId="1604635428" sldId="266"/>
            <ac:spMk id="10" creationId="{03E4930F-E08B-F60B-1561-04B7AF88C0F4}"/>
          </ac:spMkLst>
        </pc:spChg>
        <pc:spChg chg="add del">
          <ac:chgData name="Ziphozonke Counselling Sizwe Mqadi" userId="d462f3b3afb2e089" providerId="LiveId" clId="{43F986EA-D5E0-4A7A-9ADE-82780617F2A7}" dt="2025-06-30T18:37:44.969" v="542" actId="478"/>
          <ac:spMkLst>
            <pc:docMk/>
            <pc:sldMk cId="1604635428" sldId="266"/>
            <ac:spMk id="11" creationId="{3048CA36-873C-C257-27E0-AA83EA44D69D}"/>
          </ac:spMkLst>
        </pc:spChg>
        <pc:spChg chg="add del">
          <ac:chgData name="Ziphozonke Counselling Sizwe Mqadi" userId="d462f3b3afb2e089" providerId="LiveId" clId="{43F986EA-D5E0-4A7A-9ADE-82780617F2A7}" dt="2025-06-30T18:37:44.969" v="542" actId="478"/>
          <ac:spMkLst>
            <pc:docMk/>
            <pc:sldMk cId="1604635428" sldId="266"/>
            <ac:spMk id="13" creationId="{18AB8160-7CD5-5EFA-A587-94274676DB43}"/>
          </ac:spMkLst>
        </pc:spChg>
        <pc:spChg chg="add del mod">
          <ac:chgData name="Ziphozonke Counselling Sizwe Mqadi" userId="d462f3b3afb2e089" providerId="LiveId" clId="{43F986EA-D5E0-4A7A-9ADE-82780617F2A7}" dt="2025-06-30T18:37:37.206" v="540" actId="478"/>
          <ac:spMkLst>
            <pc:docMk/>
            <pc:sldMk cId="1604635428" sldId="266"/>
            <ac:spMk id="14" creationId="{099A7B7F-9630-CFDF-D42E-158495479A08}"/>
          </ac:spMkLst>
        </pc:spChg>
        <pc:spChg chg="add del mod">
          <ac:chgData name="Ziphozonke Counselling Sizwe Mqadi" userId="d462f3b3afb2e089" providerId="LiveId" clId="{43F986EA-D5E0-4A7A-9ADE-82780617F2A7}" dt="2025-06-30T18:37:44.969" v="542" actId="478"/>
          <ac:spMkLst>
            <pc:docMk/>
            <pc:sldMk cId="1604635428" sldId="266"/>
            <ac:spMk id="16" creationId="{D746814E-CA1A-9AC0-3658-70E1AB40A718}"/>
          </ac:spMkLst>
        </pc:spChg>
        <pc:spChg chg="add del mod">
          <ac:chgData name="Ziphozonke Counselling Sizwe Mqadi" userId="d462f3b3afb2e089" providerId="LiveId" clId="{43F986EA-D5E0-4A7A-9ADE-82780617F2A7}" dt="2025-06-30T18:37:44.969" v="542" actId="478"/>
          <ac:spMkLst>
            <pc:docMk/>
            <pc:sldMk cId="1604635428" sldId="266"/>
            <ac:spMk id="18" creationId="{5049DCC3-979B-3A89-88C6-74AA63957C35}"/>
          </ac:spMkLst>
        </pc:spChg>
        <pc:spChg chg="add del mod">
          <ac:chgData name="Ziphozonke Counselling Sizwe Mqadi" userId="d462f3b3afb2e089" providerId="LiveId" clId="{43F986EA-D5E0-4A7A-9ADE-82780617F2A7}" dt="2025-06-30T18:39:46.004" v="609"/>
          <ac:spMkLst>
            <pc:docMk/>
            <pc:sldMk cId="1604635428" sldId="266"/>
            <ac:spMk id="20" creationId="{B71546BC-C0E8-8110-DF9B-31908FB7B81B}"/>
          </ac:spMkLst>
        </pc:spChg>
        <pc:graphicFrameChg chg="add del">
          <ac:chgData name="Ziphozonke Counselling Sizwe Mqadi" userId="d462f3b3afb2e089" providerId="LiveId" clId="{43F986EA-D5E0-4A7A-9ADE-82780617F2A7}" dt="2025-06-30T18:37:49.494" v="544" actId="478"/>
          <ac:graphicFrameMkLst>
            <pc:docMk/>
            <pc:sldMk cId="1604635428" sldId="266"/>
            <ac:graphicFrameMk id="3" creationId="{248FA266-C0B8-49FF-B746-F27B281F0E2A}"/>
          </ac:graphicFrameMkLst>
        </pc:graphicFrameChg>
        <pc:graphicFrameChg chg="add del">
          <ac:chgData name="Ziphozonke Counselling Sizwe Mqadi" userId="d462f3b3afb2e089" providerId="LiveId" clId="{43F986EA-D5E0-4A7A-9ADE-82780617F2A7}" dt="2025-06-30T18:37:44.969" v="542" actId="478"/>
          <ac:graphicFrameMkLst>
            <pc:docMk/>
            <pc:sldMk cId="1604635428" sldId="266"/>
            <ac:graphicFrameMk id="5" creationId="{2476BC7B-8FF7-5D40-25DD-76BDB8857111}"/>
          </ac:graphicFrameMkLst>
        </pc:graphicFrameChg>
        <pc:graphicFrameChg chg="add mod">
          <ac:chgData name="Ziphozonke Counselling Sizwe Mqadi" userId="d462f3b3afb2e089" providerId="LiveId" clId="{43F986EA-D5E0-4A7A-9ADE-82780617F2A7}" dt="2025-06-30T18:38:04.882" v="550" actId="14100"/>
          <ac:graphicFrameMkLst>
            <pc:docMk/>
            <pc:sldMk cId="1604635428" sldId="266"/>
            <ac:graphicFrameMk id="19" creationId="{1F5A1FD9-9213-6302-AD70-E7F1021B4772}"/>
          </ac:graphicFrameMkLst>
        </pc:graphicFrameChg>
      </pc:sldChg>
      <pc:sldChg chg="addSp delSp modSp add mod">
        <pc:chgData name="Ziphozonke Counselling Sizwe Mqadi" userId="d462f3b3afb2e089" providerId="LiveId" clId="{43F986EA-D5E0-4A7A-9ADE-82780617F2A7}" dt="2025-06-30T19:05:12.002" v="1069" actId="313"/>
        <pc:sldMkLst>
          <pc:docMk/>
          <pc:sldMk cId="1847613666" sldId="267"/>
        </pc:sldMkLst>
        <pc:spChg chg="mod">
          <ac:chgData name="Ziphozonke Counselling Sizwe Mqadi" userId="d462f3b3afb2e089" providerId="LiveId" clId="{43F986EA-D5E0-4A7A-9ADE-82780617F2A7}" dt="2025-06-30T18:43:16.197" v="663" actId="20577"/>
          <ac:spMkLst>
            <pc:docMk/>
            <pc:sldMk cId="1847613666" sldId="267"/>
            <ac:spMk id="2" creationId="{E5B2E986-F083-E811-A060-0D4225C39622}"/>
          </ac:spMkLst>
        </pc:spChg>
        <pc:spChg chg="add mod">
          <ac:chgData name="Ziphozonke Counselling Sizwe Mqadi" userId="d462f3b3afb2e089" providerId="LiveId" clId="{43F986EA-D5E0-4A7A-9ADE-82780617F2A7}" dt="2025-06-30T19:05:12.002" v="1069" actId="313"/>
          <ac:spMkLst>
            <pc:docMk/>
            <pc:sldMk cId="1847613666" sldId="267"/>
            <ac:spMk id="4" creationId="{ECEB857A-48A8-0899-65FA-279D6B99DEA1}"/>
          </ac:spMkLst>
        </pc:spChg>
        <pc:graphicFrameChg chg="add mod">
          <ac:chgData name="Ziphozonke Counselling Sizwe Mqadi" userId="d462f3b3afb2e089" providerId="LiveId" clId="{43F986EA-D5E0-4A7A-9ADE-82780617F2A7}" dt="2025-06-30T18:54:58.699" v="672" actId="14100"/>
          <ac:graphicFrameMkLst>
            <pc:docMk/>
            <pc:sldMk cId="1847613666" sldId="267"/>
            <ac:graphicFrameMk id="3" creationId="{B24EB827-652D-F234-0E65-8717C506A74E}"/>
          </ac:graphicFrameMkLst>
        </pc:graphicFrameChg>
        <pc:graphicFrameChg chg="del">
          <ac:chgData name="Ziphozonke Counselling Sizwe Mqadi" userId="d462f3b3afb2e089" providerId="LiveId" clId="{43F986EA-D5E0-4A7A-9ADE-82780617F2A7}" dt="2025-06-30T18:43:08.846" v="662" actId="478"/>
          <ac:graphicFrameMkLst>
            <pc:docMk/>
            <pc:sldMk cId="1847613666" sldId="267"/>
            <ac:graphicFrameMk id="19" creationId="{E03BBCD1-C9AB-FC58-5A86-DBBEA49AFF17}"/>
          </ac:graphicFrameMkLst>
        </pc:graphicFrameChg>
      </pc:sldChg>
      <pc:sldChg chg="addSp modSp add mod">
        <pc:chgData name="Ziphozonke Counselling Sizwe Mqadi" userId="d462f3b3afb2e089" providerId="LiveId" clId="{43F986EA-D5E0-4A7A-9ADE-82780617F2A7}" dt="2025-06-30T19:16:44.920" v="1229" actId="20577"/>
        <pc:sldMkLst>
          <pc:docMk/>
          <pc:sldMk cId="3447104286" sldId="268"/>
        </pc:sldMkLst>
        <pc:spChg chg="add mod">
          <ac:chgData name="Ziphozonke Counselling Sizwe Mqadi" userId="d462f3b3afb2e089" providerId="LiveId" clId="{43F986EA-D5E0-4A7A-9ADE-82780617F2A7}" dt="2025-06-30T19:16:44.920" v="1229" actId="20577"/>
          <ac:spMkLst>
            <pc:docMk/>
            <pc:sldMk cId="3447104286" sldId="268"/>
            <ac:spMk id="4" creationId="{3D372BF0-BEAB-A832-167A-F558BF50CA1E}"/>
          </ac:spMkLst>
        </pc:spChg>
        <pc:graphicFrameChg chg="add mod">
          <ac:chgData name="Ziphozonke Counselling Sizwe Mqadi" userId="d462f3b3afb2e089" providerId="LiveId" clId="{43F986EA-D5E0-4A7A-9ADE-82780617F2A7}" dt="2025-06-30T19:13:00.602" v="1079" actId="255"/>
          <ac:graphicFrameMkLst>
            <pc:docMk/>
            <pc:sldMk cId="3447104286" sldId="268"/>
            <ac:graphicFrameMk id="3" creationId="{0C26C44E-EE18-62F8-5310-F258EA0DF2B8}"/>
          </ac:graphicFrameMkLst>
        </pc:graphicFrameChg>
      </pc:sldChg>
      <pc:sldChg chg="add del">
        <pc:chgData name="Ziphozonke Counselling Sizwe Mqadi" userId="d462f3b3afb2e089" providerId="LiveId" clId="{43F986EA-D5E0-4A7A-9ADE-82780617F2A7}" dt="2025-06-30T19:24:35.623" v="1230" actId="2696"/>
        <pc:sldMkLst>
          <pc:docMk/>
          <pc:sldMk cId="3269300692" sldId="269"/>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0.xml"/><Relationship Id="rId1" Type="http://schemas.microsoft.com/office/2011/relationships/chartStyle" Target="style10.xml"/></Relationships>
</file>

<file path=ppt/charts/_rels/chart11.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1.xml"/><Relationship Id="rId1" Type="http://schemas.microsoft.com/office/2011/relationships/chartStyle" Target="style11.xml"/></Relationships>
</file>

<file path=ppt/charts/_rels/chart12.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2.xml"/><Relationship Id="rId1" Type="http://schemas.microsoft.com/office/2011/relationships/chartStyle" Target="style12.xml"/></Relationships>
</file>

<file path=ppt/charts/_rels/chart13.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3.xml"/><Relationship Id="rId1" Type="http://schemas.microsoft.com/office/2011/relationships/chartStyle" Target="style13.xml"/></Relationships>
</file>

<file path=ppt/charts/_rels/chart14.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14.xml"/><Relationship Id="rId1" Type="http://schemas.microsoft.com/office/2011/relationships/chartStyle" Target="style14.xml"/></Relationships>
</file>

<file path=ppt/charts/_rels/chart2.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C:\Users\zipho\Downloads\Precious%20Data%20Analytics\Excel%20Data%20Analysis%20and%20Pivoting.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bar3DChart>
        <c:barDir val="bar"/>
        <c:grouping val="stacked"/>
        <c:varyColors val="0"/>
        <c:ser>
          <c:idx val="0"/>
          <c:order val="0"/>
          <c:tx>
            <c:strRef>
              <c:f>'Units sold by Product Cat '!$B$2</c:f>
              <c:strCache>
                <c:ptCount val="1"/>
                <c:pt idx="0">
                  <c:v>Total</c:v>
                </c:pt>
              </c:strCache>
            </c:strRef>
          </c:tx>
          <c:spPr>
            <a:solidFill>
              <a:schemeClr val="accent2"/>
            </a:solidFill>
            <a:ln>
              <a:noFill/>
            </a:ln>
            <a:effectLst/>
            <a:sp3d/>
          </c:spPr>
          <c:invertIfNegative val="0"/>
          <c:cat>
            <c:strRef>
              <c:f>'Units sold by Product Cat '!$A$3:$A$12</c:f>
              <c:strCache>
                <c:ptCount val="9"/>
                <c:pt idx="0">
                  <c:v>Packaged Chocolate</c:v>
                </c:pt>
                <c:pt idx="1">
                  <c:v>Branded</c:v>
                </c:pt>
                <c:pt idx="2">
                  <c:v>Loose Tea</c:v>
                </c:pt>
                <c:pt idx="3">
                  <c:v>Coffee beans</c:v>
                </c:pt>
                <c:pt idx="4">
                  <c:v>Flavours</c:v>
                </c:pt>
                <c:pt idx="5">
                  <c:v>Drinking Chocolate</c:v>
                </c:pt>
                <c:pt idx="6">
                  <c:v>Bakery</c:v>
                </c:pt>
                <c:pt idx="7">
                  <c:v>Tea</c:v>
                </c:pt>
                <c:pt idx="8">
                  <c:v>Coffee</c:v>
                </c:pt>
              </c:strCache>
            </c:strRef>
          </c:cat>
          <c:val>
            <c:numRef>
              <c:f>'Units sold by Product Cat '!$B$3:$B$12</c:f>
              <c:numCache>
                <c:formatCode>General</c:formatCode>
                <c:ptCount val="9"/>
                <c:pt idx="0">
                  <c:v>487</c:v>
                </c:pt>
                <c:pt idx="1">
                  <c:v>776</c:v>
                </c:pt>
                <c:pt idx="2">
                  <c:v>1210</c:v>
                </c:pt>
                <c:pt idx="3">
                  <c:v>1828</c:v>
                </c:pt>
                <c:pt idx="4">
                  <c:v>10511</c:v>
                </c:pt>
                <c:pt idx="5">
                  <c:v>17457</c:v>
                </c:pt>
                <c:pt idx="6">
                  <c:v>23214</c:v>
                </c:pt>
                <c:pt idx="7">
                  <c:v>69737</c:v>
                </c:pt>
                <c:pt idx="8">
                  <c:v>89250</c:v>
                </c:pt>
              </c:numCache>
            </c:numRef>
          </c:val>
          <c:extLst>
            <c:ext xmlns:c16="http://schemas.microsoft.com/office/drawing/2014/chart" uri="{C3380CC4-5D6E-409C-BE32-E72D297353CC}">
              <c16:uniqueId val="{00000000-D28D-4861-8194-58529AE901D6}"/>
            </c:ext>
          </c:extLst>
        </c:ser>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crossAx val="434390111"/>
        <c:crosses val="autoZero"/>
        <c:auto val="1"/>
        <c:lblAlgn val="ctr"/>
        <c:lblOffset val="100"/>
        <c:noMultiLvlLbl val="0"/>
      </c:catAx>
      <c:valAx>
        <c:axId val="434390111"/>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Pivoting.xlsx]Units sold by Time Bucke!PivotTable5</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'TIME_BUCKET': </a:t>
            </a:r>
            <a:r>
              <a:rPr lang="en-US">
                <a:solidFill>
                  <a:srgbClr val="DD5A13"/>
                </a:solidFill>
              </a:rPr>
              <a:t>Morning</a:t>
            </a:r>
            <a:r>
              <a:rPr lang="en-US"/>
              <a:t> accounts for the majority of 'NUMBER_OF_UNITS_SOLD'.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800000"/>
          </a:solidFill>
          <a:ln w="19050">
            <a:solidFill>
              <a:schemeClr val="lt1"/>
            </a:solidFill>
          </a:ln>
          <a:effectLst/>
        </c:spPr>
      </c:pivotFmt>
      <c:pivotFmt>
        <c:idx val="2"/>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800000"/>
          </a:solidFill>
          <a:ln w="19050">
            <a:solidFill>
              <a:schemeClr val="lt1"/>
            </a:solidFill>
          </a:ln>
          <a:effectLst/>
        </c:spPr>
      </c:pivotFmt>
      <c:pivotFmt>
        <c:idx val="4"/>
        <c:spPr>
          <a:solidFill>
            <a:srgbClr val="D2D2D2"/>
          </a:solidFill>
          <a:ln w="19050">
            <a:solidFill>
              <a:schemeClr val="lt1"/>
            </a:solidFill>
          </a:ln>
          <a:effectLst/>
        </c:spPr>
      </c:pivotFmt>
      <c:pivotFmt>
        <c:idx val="5"/>
        <c:spPr>
          <a:solidFill>
            <a:srgbClr val="D2D2D2"/>
          </a:solidFill>
          <a:ln w="19050">
            <a:solidFill>
              <a:schemeClr val="lt1"/>
            </a:solidFill>
          </a:ln>
          <a:effectLst/>
        </c:spPr>
      </c:pivotFmt>
      <c:pivotFmt>
        <c:idx val="6"/>
        <c:spPr>
          <a:solidFill>
            <a:srgbClr val="D2D2D2"/>
          </a:solidFill>
          <a:ln w="19050">
            <a:solidFill>
              <a:schemeClr val="lt1"/>
            </a:solid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800000"/>
          </a:solidFill>
          <a:ln w="19050">
            <a:solidFill>
              <a:schemeClr val="lt1"/>
            </a:solidFill>
          </a:ln>
          <a:effectLst/>
        </c:spPr>
      </c:pivotFmt>
      <c:pivotFmt>
        <c:idx val="8"/>
        <c:spPr>
          <a:solidFill>
            <a:srgbClr val="D2D2D2"/>
          </a:solidFill>
          <a:ln w="19050">
            <a:solidFill>
              <a:schemeClr val="lt1"/>
            </a:solidFill>
          </a:ln>
          <a:effectLst/>
        </c:spPr>
      </c:pivotFmt>
      <c:pivotFmt>
        <c:idx val="9"/>
        <c:spPr>
          <a:solidFill>
            <a:srgbClr val="D2D2D2"/>
          </a:solidFill>
          <a:ln w="19050">
            <a:solidFill>
              <a:schemeClr val="lt1"/>
            </a:solidFill>
          </a:ln>
          <a:effectLst/>
        </c:spPr>
      </c:pivotFmt>
    </c:pivotFmts>
    <c:plotArea>
      <c:layout/>
      <c:doughnutChart>
        <c:varyColors val="1"/>
        <c:ser>
          <c:idx val="0"/>
          <c:order val="0"/>
          <c:tx>
            <c:strRef>
              <c:f>'Units sold by Time Bucke'!$B$2</c:f>
              <c:strCache>
                <c:ptCount val="1"/>
                <c:pt idx="0">
                  <c:v>Total</c:v>
                </c:pt>
              </c:strCache>
            </c:strRef>
          </c:tx>
          <c:spPr>
            <a:solidFill>
              <a:srgbClr val="D2D2D2"/>
            </a:solidFill>
          </c:spPr>
          <c:dPt>
            <c:idx val="0"/>
            <c:bubble3D val="0"/>
            <c:spPr>
              <a:solidFill>
                <a:srgbClr val="800000"/>
              </a:solidFill>
              <a:ln w="19050">
                <a:solidFill>
                  <a:schemeClr val="lt1"/>
                </a:solidFill>
              </a:ln>
              <a:effectLst/>
            </c:spPr>
            <c:extLst>
              <c:ext xmlns:c16="http://schemas.microsoft.com/office/drawing/2014/chart" uri="{C3380CC4-5D6E-409C-BE32-E72D297353CC}">
                <c16:uniqueId val="{00000001-C3FE-4939-A235-EBE5748D7B60}"/>
              </c:ext>
            </c:extLst>
          </c:dPt>
          <c:dPt>
            <c:idx val="1"/>
            <c:bubble3D val="0"/>
            <c:spPr>
              <a:solidFill>
                <a:srgbClr val="D2D2D2"/>
              </a:solidFill>
              <a:ln w="19050">
                <a:solidFill>
                  <a:schemeClr val="lt1"/>
                </a:solidFill>
              </a:ln>
              <a:effectLst/>
            </c:spPr>
            <c:extLst>
              <c:ext xmlns:c16="http://schemas.microsoft.com/office/drawing/2014/chart" uri="{C3380CC4-5D6E-409C-BE32-E72D297353CC}">
                <c16:uniqueId val="{00000003-C3FE-4939-A235-EBE5748D7B60}"/>
              </c:ext>
            </c:extLst>
          </c:dPt>
          <c:dPt>
            <c:idx val="2"/>
            <c:bubble3D val="0"/>
            <c:spPr>
              <a:solidFill>
                <a:srgbClr val="D2D2D2"/>
              </a:solidFill>
              <a:ln w="19050">
                <a:solidFill>
                  <a:schemeClr val="lt1"/>
                </a:solidFill>
              </a:ln>
              <a:effectLst/>
            </c:spPr>
            <c:extLst>
              <c:ext xmlns:c16="http://schemas.microsoft.com/office/drawing/2014/chart" uri="{C3380CC4-5D6E-409C-BE32-E72D297353CC}">
                <c16:uniqueId val="{00000005-C3FE-4939-A235-EBE5748D7B60}"/>
              </c:ext>
            </c:extLst>
          </c:dPt>
          <c:cat>
            <c:strRef>
              <c:f>'Units sold by Time Bucke'!$A$3:$A$6</c:f>
              <c:strCache>
                <c:ptCount val="3"/>
                <c:pt idx="0">
                  <c:v>Morning</c:v>
                </c:pt>
                <c:pt idx="1">
                  <c:v>Afternoon</c:v>
                </c:pt>
                <c:pt idx="2">
                  <c:v>Evening</c:v>
                </c:pt>
              </c:strCache>
            </c:strRef>
          </c:cat>
          <c:val>
            <c:numRef>
              <c:f>'Units sold by Time Bucke'!$B$3:$B$6</c:f>
              <c:numCache>
                <c:formatCode>General</c:formatCode>
                <c:ptCount val="3"/>
                <c:pt idx="0">
                  <c:v>117629</c:v>
                </c:pt>
                <c:pt idx="1">
                  <c:v>50959</c:v>
                </c:pt>
                <c:pt idx="2">
                  <c:v>45882</c:v>
                </c:pt>
              </c:numCache>
            </c:numRef>
          </c:val>
          <c:extLst>
            <c:ext xmlns:c16="http://schemas.microsoft.com/office/drawing/2014/chart" uri="{C3380CC4-5D6E-409C-BE32-E72D297353CC}">
              <c16:uniqueId val="{00000006-C3FE-4939-A235-EBE5748D7B60}"/>
            </c:ext>
          </c:extLst>
        </c:ser>
        <c:dLbls>
          <c:showLegendKey val="0"/>
          <c:showVal val="0"/>
          <c:showCatName val="0"/>
          <c:showSerName val="0"/>
          <c:showPercent val="0"/>
          <c:showBubbleSize val="0"/>
          <c:showLeaderLines val="1"/>
        </c:dLbls>
        <c:firstSliceAng val="0"/>
        <c:holeSize val="50"/>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Pivoting.xlsx]spend band by time bucket!PivotTable8</c:name>
    <c:fmtId val="2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2">
                <a:lumMod val="50000"/>
              </a:schemeClr>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'spend band by time bucket'!$E$4</c:f>
              <c:strCache>
                <c:ptCount val="1"/>
                <c:pt idx="0">
                  <c:v>Total</c:v>
                </c:pt>
              </c:strCache>
            </c:strRef>
          </c:tx>
          <c:spPr>
            <a:ln w="28575" cap="rnd">
              <a:solidFill>
                <a:schemeClr val="accent2">
                  <a:lumMod val="50000"/>
                </a:schemeClr>
              </a:solidFill>
              <a:round/>
            </a:ln>
            <a:effectLst/>
          </c:spPr>
          <c:marker>
            <c:symbol val="none"/>
          </c:marker>
          <c:cat>
            <c:multiLvlStrRef>
              <c:f>'spend band by time bucket'!$C$5:$D$21</c:f>
              <c:multiLvlStrCache>
                <c:ptCount val="12"/>
                <c:lvl>
                  <c:pt idx="0">
                    <c:v>Afternoon</c:v>
                  </c:pt>
                  <c:pt idx="1">
                    <c:v>Evening</c:v>
                  </c:pt>
                  <c:pt idx="2">
                    <c:v>Morning</c:v>
                  </c:pt>
                  <c:pt idx="3">
                    <c:v>Afternoon</c:v>
                  </c:pt>
                  <c:pt idx="4">
                    <c:v>Evening</c:v>
                  </c:pt>
                  <c:pt idx="5">
                    <c:v>Morning</c:v>
                  </c:pt>
                  <c:pt idx="6">
                    <c:v>Afternoon</c:v>
                  </c:pt>
                  <c:pt idx="7">
                    <c:v>Evening</c:v>
                  </c:pt>
                  <c:pt idx="8">
                    <c:v>Morning</c:v>
                  </c:pt>
                  <c:pt idx="9">
                    <c:v>Afternoon</c:v>
                  </c:pt>
                  <c:pt idx="10">
                    <c:v>Evening</c:v>
                  </c:pt>
                  <c:pt idx="11">
                    <c:v>Morning</c:v>
                  </c:pt>
                </c:lvl>
                <c:lvl>
                  <c:pt idx="0">
                    <c:v>Medium</c:v>
                  </c:pt>
                  <c:pt idx="3">
                    <c:v>very high</c:v>
                  </c:pt>
                  <c:pt idx="6">
                    <c:v>High</c:v>
                  </c:pt>
                  <c:pt idx="9">
                    <c:v>Low</c:v>
                  </c:pt>
                </c:lvl>
              </c:multiLvlStrCache>
            </c:multiLvlStrRef>
          </c:cat>
          <c:val>
            <c:numRef>
              <c:f>'spend band by time bucket'!$E$5:$E$21</c:f>
              <c:numCache>
                <c:formatCode>General</c:formatCode>
                <c:ptCount val="12"/>
                <c:pt idx="0">
                  <c:v>14443</c:v>
                </c:pt>
                <c:pt idx="1">
                  <c:v>12593</c:v>
                </c:pt>
                <c:pt idx="2">
                  <c:v>18497</c:v>
                </c:pt>
                <c:pt idx="3">
                  <c:v>2907</c:v>
                </c:pt>
                <c:pt idx="4">
                  <c:v>2337</c:v>
                </c:pt>
                <c:pt idx="5">
                  <c:v>34615</c:v>
                </c:pt>
                <c:pt idx="6">
                  <c:v>6434</c:v>
                </c:pt>
                <c:pt idx="7">
                  <c:v>5288</c:v>
                </c:pt>
                <c:pt idx="8">
                  <c:v>21144</c:v>
                </c:pt>
                <c:pt idx="9">
                  <c:v>11550</c:v>
                </c:pt>
                <c:pt idx="10">
                  <c:v>11813</c:v>
                </c:pt>
                <c:pt idx="11">
                  <c:v>7495</c:v>
                </c:pt>
              </c:numCache>
            </c:numRef>
          </c:val>
          <c:smooth val="0"/>
          <c:extLst>
            <c:ext xmlns:c16="http://schemas.microsoft.com/office/drawing/2014/chart" uri="{C3380CC4-5D6E-409C-BE32-E72D297353CC}">
              <c16:uniqueId val="{00000000-F3AE-4A3F-B50C-7CE87B6211CB}"/>
            </c:ext>
          </c:extLst>
        </c:ser>
        <c:dLbls>
          <c:showLegendKey val="0"/>
          <c:showVal val="0"/>
          <c:showCatName val="0"/>
          <c:showSerName val="0"/>
          <c:showPercent val="0"/>
          <c:showBubbleSize val="0"/>
        </c:dLbls>
        <c:smooth val="0"/>
        <c:axId val="491086751"/>
        <c:axId val="491082911"/>
      </c:lineChart>
      <c:catAx>
        <c:axId val="491086751"/>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082911"/>
        <c:crosses val="autoZero"/>
        <c:auto val="1"/>
        <c:lblAlgn val="ctr"/>
        <c:lblOffset val="100"/>
        <c:noMultiLvlLbl val="0"/>
      </c:catAx>
      <c:valAx>
        <c:axId val="49108291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08675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Pivoting.xlsx]Units sold by spend and locat!PivotTable6</c:name>
    <c:fmtId val="8"/>
  </c:pivotSource>
  <c:chart>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w="28575" cap="rnd">
            <a:solidFill>
              <a:schemeClr val="accent1"/>
            </a:solidFill>
            <a:round/>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'Units sold by spend and locat'!$D$4:$D$5</c:f>
              <c:strCache>
                <c:ptCount val="1"/>
                <c:pt idx="0">
                  <c:v>Astoria</c:v>
                </c:pt>
              </c:strCache>
            </c:strRef>
          </c:tx>
          <c:spPr>
            <a:solidFill>
              <a:schemeClr val="accent1"/>
            </a:solidFill>
            <a:ln>
              <a:noFill/>
            </a:ln>
            <a:effectLst/>
          </c:spPr>
          <c:invertIfNegative val="0"/>
          <c:cat>
            <c:strRef>
              <c:f>'Units sold by spend and locat'!$C$6:$C$10</c:f>
              <c:strCache>
                <c:ptCount val="4"/>
                <c:pt idx="0">
                  <c:v>High</c:v>
                </c:pt>
                <c:pt idx="1">
                  <c:v>Low</c:v>
                </c:pt>
                <c:pt idx="2">
                  <c:v>Medium</c:v>
                </c:pt>
                <c:pt idx="3">
                  <c:v>very high</c:v>
                </c:pt>
              </c:strCache>
            </c:strRef>
          </c:cat>
          <c:val>
            <c:numRef>
              <c:f>'Units sold by spend and locat'!$D$6:$D$10</c:f>
              <c:numCache>
                <c:formatCode>General</c:formatCode>
                <c:ptCount val="4"/>
                <c:pt idx="0">
                  <c:v>18091</c:v>
                </c:pt>
                <c:pt idx="1">
                  <c:v>11914</c:v>
                </c:pt>
                <c:pt idx="2">
                  <c:v>24760</c:v>
                </c:pt>
                <c:pt idx="3">
                  <c:v>16226</c:v>
                </c:pt>
              </c:numCache>
            </c:numRef>
          </c:val>
          <c:extLst>
            <c:ext xmlns:c16="http://schemas.microsoft.com/office/drawing/2014/chart" uri="{C3380CC4-5D6E-409C-BE32-E72D297353CC}">
              <c16:uniqueId val="{00000000-C727-4CA1-A4F4-2A210CFEC22F}"/>
            </c:ext>
          </c:extLst>
        </c:ser>
        <c:ser>
          <c:idx val="1"/>
          <c:order val="1"/>
          <c:tx>
            <c:strRef>
              <c:f>'Units sold by spend and locat'!$E$4:$E$5</c:f>
              <c:strCache>
                <c:ptCount val="1"/>
                <c:pt idx="0">
                  <c:v>Hell's Kitchen</c:v>
                </c:pt>
              </c:strCache>
            </c:strRef>
          </c:tx>
          <c:spPr>
            <a:solidFill>
              <a:schemeClr val="accent2"/>
            </a:solidFill>
            <a:ln>
              <a:noFill/>
            </a:ln>
            <a:effectLst/>
          </c:spPr>
          <c:invertIfNegative val="0"/>
          <c:cat>
            <c:strRef>
              <c:f>'Units sold by spend and locat'!$C$6:$C$10</c:f>
              <c:strCache>
                <c:ptCount val="4"/>
                <c:pt idx="0">
                  <c:v>High</c:v>
                </c:pt>
                <c:pt idx="1">
                  <c:v>Low</c:v>
                </c:pt>
                <c:pt idx="2">
                  <c:v>Medium</c:v>
                </c:pt>
                <c:pt idx="3">
                  <c:v>very high</c:v>
                </c:pt>
              </c:strCache>
            </c:strRef>
          </c:cat>
          <c:val>
            <c:numRef>
              <c:f>'Units sold by spend and locat'!$E$6:$E$10</c:f>
              <c:numCache>
                <c:formatCode>General</c:formatCode>
                <c:ptCount val="4"/>
                <c:pt idx="0">
                  <c:v>15838</c:v>
                </c:pt>
                <c:pt idx="1">
                  <c:v>14299</c:v>
                </c:pt>
                <c:pt idx="2">
                  <c:v>21250</c:v>
                </c:pt>
                <c:pt idx="3">
                  <c:v>20350</c:v>
                </c:pt>
              </c:numCache>
            </c:numRef>
          </c:val>
          <c:extLst>
            <c:ext xmlns:c16="http://schemas.microsoft.com/office/drawing/2014/chart" uri="{C3380CC4-5D6E-409C-BE32-E72D297353CC}">
              <c16:uniqueId val="{00000001-C727-4CA1-A4F4-2A210CFEC22F}"/>
            </c:ext>
          </c:extLst>
        </c:ser>
        <c:dLbls>
          <c:showLegendKey val="0"/>
          <c:showVal val="0"/>
          <c:showCatName val="0"/>
          <c:showSerName val="0"/>
          <c:showPercent val="0"/>
          <c:showBubbleSize val="0"/>
        </c:dLbls>
        <c:gapWidth val="150"/>
        <c:axId val="491065631"/>
        <c:axId val="491066591"/>
      </c:barChart>
      <c:lineChart>
        <c:grouping val="standard"/>
        <c:varyColors val="0"/>
        <c:ser>
          <c:idx val="2"/>
          <c:order val="2"/>
          <c:tx>
            <c:strRef>
              <c:f>'Units sold by spend and locat'!$F$4:$F$5</c:f>
              <c:strCache>
                <c:ptCount val="1"/>
                <c:pt idx="0">
                  <c:v>Lower Manhattan</c:v>
                </c:pt>
              </c:strCache>
            </c:strRef>
          </c:tx>
          <c:spPr>
            <a:ln w="28575" cap="rnd">
              <a:solidFill>
                <a:schemeClr val="accent3"/>
              </a:solidFill>
              <a:round/>
            </a:ln>
            <a:effectLst/>
          </c:spPr>
          <c:marker>
            <c:symbol val="none"/>
          </c:marker>
          <c:cat>
            <c:strRef>
              <c:f>'Units sold by spend and locat'!$C$6:$C$10</c:f>
              <c:strCache>
                <c:ptCount val="4"/>
                <c:pt idx="0">
                  <c:v>High</c:v>
                </c:pt>
                <c:pt idx="1">
                  <c:v>Low</c:v>
                </c:pt>
                <c:pt idx="2">
                  <c:v>Medium</c:v>
                </c:pt>
                <c:pt idx="3">
                  <c:v>very high</c:v>
                </c:pt>
              </c:strCache>
            </c:strRef>
          </c:cat>
          <c:val>
            <c:numRef>
              <c:f>'Units sold by spend and locat'!$F$6:$F$10</c:f>
              <c:numCache>
                <c:formatCode>General</c:formatCode>
                <c:ptCount val="4"/>
                <c:pt idx="0">
                  <c:v>14191</c:v>
                </c:pt>
                <c:pt idx="1">
                  <c:v>14507</c:v>
                </c:pt>
                <c:pt idx="2">
                  <c:v>18777</c:v>
                </c:pt>
                <c:pt idx="3">
                  <c:v>24267</c:v>
                </c:pt>
              </c:numCache>
            </c:numRef>
          </c:val>
          <c:smooth val="0"/>
          <c:extLst>
            <c:ext xmlns:c16="http://schemas.microsoft.com/office/drawing/2014/chart" uri="{C3380CC4-5D6E-409C-BE32-E72D297353CC}">
              <c16:uniqueId val="{00000002-C727-4CA1-A4F4-2A210CFEC22F}"/>
            </c:ext>
          </c:extLst>
        </c:ser>
        <c:dLbls>
          <c:showLegendKey val="0"/>
          <c:showVal val="0"/>
          <c:showCatName val="0"/>
          <c:showSerName val="0"/>
          <c:showPercent val="0"/>
          <c:showBubbleSize val="0"/>
        </c:dLbls>
        <c:marker val="1"/>
        <c:smooth val="0"/>
        <c:axId val="491065631"/>
        <c:axId val="491066591"/>
      </c:lineChart>
      <c:catAx>
        <c:axId val="49106563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91066591"/>
        <c:crosses val="autoZero"/>
        <c:auto val="1"/>
        <c:lblAlgn val="ctr"/>
        <c:lblOffset val="100"/>
        <c:noMultiLvlLbl val="0"/>
      </c:catAx>
      <c:valAx>
        <c:axId val="49106659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106563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Pivoting.xlsx]Sum of Sales by Month time buc !PivotTable2</c:name>
    <c:fmtId val="4"/>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'NUMBER_OF_SALES' by 'MONTH_ID' and 'TIME_BUCKET'</a:t>
            </a:r>
          </a:p>
        </c:rich>
      </c:tx>
      <c:layout>
        <c:manualLayout>
          <c:xMode val="edge"/>
          <c:yMode val="edge"/>
          <c:x val="0"/>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80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rgbClr val="80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rgbClr val="800000"/>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rAngAx val="0"/>
    </c:view3D>
    <c:floor>
      <c:thickness val="0"/>
      <c:spPr>
        <a:noFill/>
        <a:ln>
          <a:noFill/>
        </a:ln>
        <a:effectLst/>
        <a:sp3d/>
      </c:spPr>
    </c:floor>
    <c:sideWall>
      <c:thickness val="0"/>
      <c:spPr>
        <a:noFill/>
        <a:ln>
          <a:noFill/>
        </a:ln>
        <a:effectLst/>
        <a:sp3d/>
      </c:spPr>
    </c:sideWall>
    <c:backWall>
      <c:thickness val="0"/>
      <c:spPr>
        <a:noFill/>
        <a:ln>
          <a:noFill/>
        </a:ln>
        <a:effectLst/>
        <a:sp3d/>
      </c:spPr>
    </c:backWall>
    <c:plotArea>
      <c:layout/>
      <c:area3DChart>
        <c:grouping val="standard"/>
        <c:varyColors val="0"/>
        <c:ser>
          <c:idx val="0"/>
          <c:order val="0"/>
          <c:tx>
            <c:strRef>
              <c:f>'Sum of Sales by Month time buc '!$B$2:$B$3</c:f>
              <c:strCache>
                <c:ptCount val="1"/>
                <c:pt idx="0">
                  <c:v>Afternoon</c:v>
                </c:pt>
              </c:strCache>
            </c:strRef>
          </c:tx>
          <c:spPr>
            <a:solidFill>
              <a:schemeClr val="accent1"/>
            </a:solidFill>
            <a:ln>
              <a:noFill/>
            </a:ln>
            <a:effectLst/>
            <a:sp3d/>
          </c:spPr>
          <c:cat>
            <c:strRef>
              <c:f>'Sum of Sales by Month time buc '!$A$4:$A$10</c:f>
              <c:strCache>
                <c:ptCount val="6"/>
                <c:pt idx="0">
                  <c:v>Jan</c:v>
                </c:pt>
                <c:pt idx="1">
                  <c:v>Feb</c:v>
                </c:pt>
                <c:pt idx="2">
                  <c:v>Mar</c:v>
                </c:pt>
                <c:pt idx="3">
                  <c:v>Apr</c:v>
                </c:pt>
                <c:pt idx="4">
                  <c:v>May</c:v>
                </c:pt>
                <c:pt idx="5">
                  <c:v>Jun</c:v>
                </c:pt>
              </c:strCache>
            </c:strRef>
          </c:cat>
          <c:val>
            <c:numRef>
              <c:f>'Sum of Sales by Month time buc '!$B$4:$B$10</c:f>
              <c:numCache>
                <c:formatCode>General</c:formatCode>
                <c:ptCount val="6"/>
                <c:pt idx="0">
                  <c:v>4100</c:v>
                </c:pt>
                <c:pt idx="1">
                  <c:v>3871</c:v>
                </c:pt>
                <c:pt idx="2">
                  <c:v>4960</c:v>
                </c:pt>
                <c:pt idx="3">
                  <c:v>5988</c:v>
                </c:pt>
                <c:pt idx="4">
                  <c:v>7975</c:v>
                </c:pt>
                <c:pt idx="5">
                  <c:v>8440</c:v>
                </c:pt>
              </c:numCache>
            </c:numRef>
          </c:val>
          <c:extLst>
            <c:ext xmlns:c16="http://schemas.microsoft.com/office/drawing/2014/chart" uri="{C3380CC4-5D6E-409C-BE32-E72D297353CC}">
              <c16:uniqueId val="{00000000-4D46-4C70-A955-F1AAD2587134}"/>
            </c:ext>
          </c:extLst>
        </c:ser>
        <c:ser>
          <c:idx val="1"/>
          <c:order val="1"/>
          <c:tx>
            <c:strRef>
              <c:f>'Sum of Sales by Month time buc '!$C$2:$C$3</c:f>
              <c:strCache>
                <c:ptCount val="1"/>
                <c:pt idx="0">
                  <c:v>Evening</c:v>
                </c:pt>
              </c:strCache>
            </c:strRef>
          </c:tx>
          <c:spPr>
            <a:solidFill>
              <a:srgbClr val="800000"/>
            </a:solidFill>
            <a:ln>
              <a:noFill/>
            </a:ln>
            <a:effectLst/>
            <a:sp3d/>
          </c:spPr>
          <c:cat>
            <c:strRef>
              <c:f>'Sum of Sales by Month time buc '!$A$4:$A$10</c:f>
              <c:strCache>
                <c:ptCount val="6"/>
                <c:pt idx="0">
                  <c:v>Jan</c:v>
                </c:pt>
                <c:pt idx="1">
                  <c:v>Feb</c:v>
                </c:pt>
                <c:pt idx="2">
                  <c:v>Mar</c:v>
                </c:pt>
                <c:pt idx="3">
                  <c:v>Apr</c:v>
                </c:pt>
                <c:pt idx="4">
                  <c:v>May</c:v>
                </c:pt>
                <c:pt idx="5">
                  <c:v>Jun</c:v>
                </c:pt>
              </c:strCache>
            </c:strRef>
          </c:cat>
          <c:val>
            <c:numRef>
              <c:f>'Sum of Sales by Month time buc '!$C$4:$C$10</c:f>
              <c:numCache>
                <c:formatCode>General</c:formatCode>
                <c:ptCount val="6"/>
                <c:pt idx="0">
                  <c:v>3665</c:v>
                </c:pt>
                <c:pt idx="1">
                  <c:v>3509</c:v>
                </c:pt>
                <c:pt idx="2">
                  <c:v>4606</c:v>
                </c:pt>
                <c:pt idx="3">
                  <c:v>5471</c:v>
                </c:pt>
                <c:pt idx="4">
                  <c:v>7197</c:v>
                </c:pt>
                <c:pt idx="5">
                  <c:v>7583</c:v>
                </c:pt>
              </c:numCache>
            </c:numRef>
          </c:val>
          <c:extLst>
            <c:ext xmlns:c16="http://schemas.microsoft.com/office/drawing/2014/chart" uri="{C3380CC4-5D6E-409C-BE32-E72D297353CC}">
              <c16:uniqueId val="{00000001-4D46-4C70-A955-F1AAD2587134}"/>
            </c:ext>
          </c:extLst>
        </c:ser>
        <c:ser>
          <c:idx val="2"/>
          <c:order val="2"/>
          <c:tx>
            <c:strRef>
              <c:f>'Sum of Sales by Month time buc '!$D$2:$D$3</c:f>
              <c:strCache>
                <c:ptCount val="1"/>
                <c:pt idx="0">
                  <c:v>Morning</c:v>
                </c:pt>
              </c:strCache>
            </c:strRef>
          </c:tx>
          <c:spPr>
            <a:solidFill>
              <a:schemeClr val="accent2">
                <a:lumMod val="75000"/>
              </a:schemeClr>
            </a:solidFill>
            <a:ln>
              <a:noFill/>
            </a:ln>
            <a:effectLst/>
            <a:sp3d/>
          </c:spPr>
          <c:cat>
            <c:strRef>
              <c:f>'Sum of Sales by Month time buc '!$A$4:$A$10</c:f>
              <c:strCache>
                <c:ptCount val="6"/>
                <c:pt idx="0">
                  <c:v>Jan</c:v>
                </c:pt>
                <c:pt idx="1">
                  <c:v>Feb</c:v>
                </c:pt>
                <c:pt idx="2">
                  <c:v>Mar</c:v>
                </c:pt>
                <c:pt idx="3">
                  <c:v>Apr</c:v>
                </c:pt>
                <c:pt idx="4">
                  <c:v>May</c:v>
                </c:pt>
                <c:pt idx="5">
                  <c:v>Jun</c:v>
                </c:pt>
              </c:strCache>
            </c:strRef>
          </c:cat>
          <c:val>
            <c:numRef>
              <c:f>'Sum of Sales by Month time buc '!$D$4:$D$10</c:f>
              <c:numCache>
                <c:formatCode>General</c:formatCode>
                <c:ptCount val="6"/>
                <c:pt idx="0">
                  <c:v>9549</c:v>
                </c:pt>
                <c:pt idx="1">
                  <c:v>8979</c:v>
                </c:pt>
                <c:pt idx="2">
                  <c:v>11663</c:v>
                </c:pt>
                <c:pt idx="3">
                  <c:v>13876</c:v>
                </c:pt>
                <c:pt idx="4">
                  <c:v>18355</c:v>
                </c:pt>
                <c:pt idx="5">
                  <c:v>19329</c:v>
                </c:pt>
              </c:numCache>
            </c:numRef>
          </c:val>
          <c:extLst>
            <c:ext xmlns:c16="http://schemas.microsoft.com/office/drawing/2014/chart" uri="{C3380CC4-5D6E-409C-BE32-E72D297353CC}">
              <c16:uniqueId val="{00000002-4D46-4C70-A955-F1AAD2587134}"/>
            </c:ext>
          </c:extLst>
        </c:ser>
        <c:dLbls>
          <c:showLegendKey val="0"/>
          <c:showVal val="0"/>
          <c:showCatName val="0"/>
          <c:showSerName val="0"/>
          <c:showPercent val="0"/>
          <c:showBubbleSize val="0"/>
        </c:dLbls>
        <c:axId val="1423791247"/>
        <c:axId val="1423793167"/>
        <c:axId val="414624639"/>
      </c:area3DChart>
      <c:catAx>
        <c:axId val="1423791247"/>
        <c:scaling>
          <c:orientation val="maxMin"/>
        </c:scaling>
        <c:delete val="0"/>
        <c:axPos val="b"/>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MONTH_ID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793167"/>
        <c:crosses val="autoZero"/>
        <c:auto val="1"/>
        <c:lblAlgn val="ctr"/>
        <c:lblOffset val="100"/>
        <c:noMultiLvlLbl val="0"/>
      </c:catAx>
      <c:valAx>
        <c:axId val="1423793167"/>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ZA" sz="1400"/>
                  <a:t>NUMBER_OF_SALES</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423791247"/>
        <c:crosses val="max"/>
        <c:crossBetween val="midCat"/>
        <c:dispUnits>
          <c:builtInUnit val="thousands"/>
          <c:dispUnitsLbl>
            <c:spPr>
              <a:noFill/>
              <a:ln>
                <a:noFill/>
              </a:ln>
              <a:effectLst/>
            </c:spPr>
            <c:txPr>
              <a:bodyPr rot="-54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dispUnitsLbl>
        </c:dispUnits>
      </c:valAx>
      <c:serAx>
        <c:axId val="414624639"/>
        <c:scaling>
          <c:orientation val="minMax"/>
        </c:scaling>
        <c:delete val="0"/>
        <c:axPos val="b"/>
        <c:majorTickMark val="out"/>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23793167"/>
        <c:crosses val="autoZero"/>
      </c:serAx>
      <c:spPr>
        <a:noFill/>
        <a:ln>
          <a:solidFill>
            <a:schemeClr val="accent2">
              <a:lumMod val="75000"/>
            </a:schemeClr>
          </a:solidFill>
        </a:ln>
        <a:effectLst/>
      </c:spPr>
    </c:plotArea>
    <c:legend>
      <c:legendPos val="b"/>
      <c:overlay val="0"/>
      <c:spPr>
        <a:noFill/>
        <a:ln>
          <a:noFill/>
        </a:ln>
        <a:effectLst/>
      </c:spPr>
      <c:txPr>
        <a:bodyPr rot="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Pivoting.xlsx]Top 3 Products by units sold!PivotTable3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'PRODUCT_CATEGORY': </a:t>
            </a:r>
            <a:r>
              <a:rPr lang="en-US">
                <a:solidFill>
                  <a:srgbClr val="DD5A13"/>
                </a:solidFill>
              </a:rPr>
              <a:t>Coffee</a:t>
            </a:r>
            <a:r>
              <a:rPr lang="en-US"/>
              <a:t> has noticeably higher 'NUMBER_OF_UNITS_SOLD'.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800000"/>
          </a:solidFill>
          <a:ln>
            <a:noFill/>
          </a:ln>
          <a:effectLst/>
        </c:spPr>
      </c:pivotFmt>
      <c:pivotFmt>
        <c:idx val="2"/>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800000"/>
          </a:solidFill>
          <a:ln>
            <a:noFill/>
          </a:ln>
          <a:effectLst/>
        </c:spPr>
      </c:pivotFmt>
      <c:pivotFmt>
        <c:idx val="4"/>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800000"/>
          </a:solidFill>
          <a:ln>
            <a:noFill/>
          </a:ln>
          <a:effectLst/>
        </c:spPr>
      </c:pivotFmt>
    </c:pivotFmts>
    <c:plotArea>
      <c:layout/>
      <c:barChart>
        <c:barDir val="bar"/>
        <c:grouping val="stacked"/>
        <c:varyColors val="0"/>
        <c:ser>
          <c:idx val="0"/>
          <c:order val="0"/>
          <c:tx>
            <c:strRef>
              <c:f>'Top 3 Products by units sold'!$B$2</c:f>
              <c:strCache>
                <c:ptCount val="1"/>
                <c:pt idx="0">
                  <c:v>Total</c:v>
                </c:pt>
              </c:strCache>
            </c:strRef>
          </c:tx>
          <c:spPr>
            <a:solidFill>
              <a:schemeClr val="accent5"/>
            </a:solidFill>
            <a:ln>
              <a:noFill/>
            </a:ln>
            <a:effectLst/>
          </c:spPr>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1BDB-4948-9AC9-1CF7C3BBE18E}"/>
              </c:ext>
            </c:extLst>
          </c:dPt>
          <c:cat>
            <c:strRef>
              <c:f>'Top 3 Products by units sold'!$A$3:$A$6</c:f>
              <c:strCache>
                <c:ptCount val="3"/>
                <c:pt idx="0">
                  <c:v>Coffee</c:v>
                </c:pt>
                <c:pt idx="1">
                  <c:v>Tea</c:v>
                </c:pt>
                <c:pt idx="2">
                  <c:v>Bakery</c:v>
                </c:pt>
              </c:strCache>
            </c:strRef>
          </c:cat>
          <c:val>
            <c:numRef>
              <c:f>'Top 3 Products by units sold'!$B$3:$B$6</c:f>
              <c:numCache>
                <c:formatCode>General</c:formatCode>
                <c:ptCount val="3"/>
                <c:pt idx="0">
                  <c:v>89250</c:v>
                </c:pt>
                <c:pt idx="1">
                  <c:v>69737</c:v>
                </c:pt>
                <c:pt idx="2">
                  <c:v>23214</c:v>
                </c:pt>
              </c:numCache>
            </c:numRef>
          </c:val>
          <c:extLst>
            <c:ext xmlns:c16="http://schemas.microsoft.com/office/drawing/2014/chart" uri="{C3380CC4-5D6E-409C-BE32-E72D297353CC}">
              <c16:uniqueId val="{00000002-1BDB-4948-9AC9-1CF7C3BBE18E}"/>
            </c:ext>
          </c:extLst>
        </c:ser>
        <c:dLbls>
          <c:showLegendKey val="0"/>
          <c:showVal val="0"/>
          <c:showCatName val="0"/>
          <c:showSerName val="0"/>
          <c:showPercent val="0"/>
          <c:showBubbleSize val="0"/>
        </c:dLbls>
        <c:gapWidth val="33"/>
        <c:overlap val="100"/>
        <c:axId val="423026671"/>
        <c:axId val="423030031"/>
      </c:barChart>
      <c:catAx>
        <c:axId val="423026671"/>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PRODUCT_CATEGORY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23030031"/>
        <c:crosses val="autoZero"/>
        <c:auto val="1"/>
        <c:lblAlgn val="ctr"/>
        <c:lblOffset val="100"/>
        <c:noMultiLvlLbl val="0"/>
      </c:catAx>
      <c:valAx>
        <c:axId val="423030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NUMBER_OF_UNITS_SOLD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26671"/>
        <c:crosses val="max"/>
        <c:crossBetween val="between"/>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Pivoting.xlsx]Top 3 Products by units sold!PivotTable3</c:name>
    <c:fmtId val="3"/>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'PRODUCT_CATEGORY': </a:t>
            </a:r>
            <a:r>
              <a:rPr lang="en-US">
                <a:solidFill>
                  <a:srgbClr val="DD5A13"/>
                </a:solidFill>
              </a:rPr>
              <a:t>Coffee</a:t>
            </a:r>
            <a:r>
              <a:rPr lang="en-US"/>
              <a:t> has noticeably higher 'NUMBER_OF_UNITS_SOLD'.</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rgbClr val="800000"/>
          </a:solidFill>
          <a:ln>
            <a:noFill/>
          </a:ln>
          <a:effectLst/>
        </c:spPr>
      </c:pivotFmt>
      <c:pivotFmt>
        <c:idx val="2"/>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rgbClr val="800000"/>
          </a:solidFill>
          <a:ln>
            <a:noFill/>
          </a:ln>
          <a:effectLst/>
        </c:spPr>
      </c:pivotFmt>
      <c:pivotFmt>
        <c:idx val="4"/>
        <c:spPr>
          <a:solidFill>
            <a:srgbClr val="800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rgbClr val="800000"/>
          </a:solidFill>
          <a:ln>
            <a:noFill/>
          </a:ln>
          <a:effectLst/>
        </c:spPr>
      </c:pivotFmt>
    </c:pivotFmts>
    <c:plotArea>
      <c:layout/>
      <c:barChart>
        <c:barDir val="bar"/>
        <c:grouping val="stacked"/>
        <c:varyColors val="0"/>
        <c:dLbls>
          <c:showLegendKey val="0"/>
          <c:showVal val="0"/>
          <c:showCatName val="0"/>
          <c:showSerName val="0"/>
          <c:showPercent val="0"/>
          <c:showBubbleSize val="0"/>
        </c:dLbls>
        <c:gapWidth val="33"/>
        <c:overlap val="100"/>
        <c:axId val="423026671"/>
        <c:axId val="423030031"/>
      </c:barChart>
      <c:catAx>
        <c:axId val="423026671"/>
        <c:scaling>
          <c:orientation val="maxMin"/>
        </c:scaling>
        <c:delete val="0"/>
        <c:axPos val="l"/>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PRODUCT_CATEGORY</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23030031"/>
        <c:crosses val="autoZero"/>
        <c:auto val="1"/>
        <c:lblAlgn val="ctr"/>
        <c:lblOffset val="100"/>
        <c:noMultiLvlLbl val="0"/>
      </c:catAx>
      <c:valAx>
        <c:axId val="423030031"/>
        <c:scaling>
          <c:orientation val="minMax"/>
        </c:scaling>
        <c:delete val="0"/>
        <c:axPos val="b"/>
        <c:majorGridlines>
          <c:spPr>
            <a:ln w="9525" cap="flat" cmpd="sng" algn="ctr">
              <a:solidFill>
                <a:schemeClr val="tx1">
                  <a:lumMod val="15000"/>
                  <a:lumOff val="85000"/>
                </a:schemeClr>
              </a:solidFill>
              <a:round/>
            </a:ln>
            <a:effectLst/>
          </c:spPr>
        </c:maj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ZA"/>
                  <a:t>NUMBER_OF_UNITS_SOLD</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23026671"/>
        <c:crosses val="max"/>
        <c:crossBetween val="between"/>
        <c:dispUnits>
          <c:builtInUnit val="thousands"/>
          <c:dispUnitsLbl>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dispUnitsLbl>
        </c:dispUnits>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[Excel Data Analysis and Pivoting.xlsx]Highest to lowest selling produ!PivotTable5</c:name>
    <c:fmtId val="10"/>
  </c:pivotSource>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rgbClr val="8000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rgbClr val="8000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rgbClr val="800000"/>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'Highest to lowest selling produ'!$B$2</c:f>
              <c:strCache>
                <c:ptCount val="1"/>
                <c:pt idx="0">
                  <c:v>Total</c:v>
                </c:pt>
              </c:strCache>
            </c:strRef>
          </c:tx>
          <c:spPr>
            <a:ln w="28575" cap="rnd">
              <a:solidFill>
                <a:srgbClr val="C00000"/>
              </a:solidFill>
              <a:round/>
            </a:ln>
            <a:effectLst/>
          </c:spPr>
          <c:marker>
            <c:symbol val="circle"/>
            <c:size val="5"/>
            <c:spPr>
              <a:solidFill>
                <a:srgbClr val="800000"/>
              </a:solidFill>
              <a:ln w="9525">
                <a:solidFill>
                  <a:schemeClr val="accent1"/>
                </a:solidFill>
              </a:ln>
              <a:effectLst/>
            </c:spPr>
          </c:marker>
          <c:cat>
            <c:strRef>
              <c:f>'Highest to lowest selling produ'!$A$3:$A$12</c:f>
              <c:strCache>
                <c:ptCount val="9"/>
                <c:pt idx="0">
                  <c:v>Coffee</c:v>
                </c:pt>
                <c:pt idx="1">
                  <c:v>Tea</c:v>
                </c:pt>
                <c:pt idx="2">
                  <c:v>Bakery</c:v>
                </c:pt>
                <c:pt idx="3">
                  <c:v>Drinking Chocolate</c:v>
                </c:pt>
                <c:pt idx="4">
                  <c:v>Flavours</c:v>
                </c:pt>
                <c:pt idx="5">
                  <c:v>Coffee beans</c:v>
                </c:pt>
                <c:pt idx="6">
                  <c:v>Loose Tea</c:v>
                </c:pt>
                <c:pt idx="7">
                  <c:v>Branded</c:v>
                </c:pt>
                <c:pt idx="8">
                  <c:v>Packaged Chocolate</c:v>
                </c:pt>
              </c:strCache>
            </c:strRef>
          </c:cat>
          <c:val>
            <c:numRef>
              <c:f>'Highest to lowest selling produ'!$B$3:$B$12</c:f>
              <c:numCache>
                <c:formatCode>General</c:formatCode>
                <c:ptCount val="9"/>
                <c:pt idx="0">
                  <c:v>58416</c:v>
                </c:pt>
                <c:pt idx="1">
                  <c:v>45449</c:v>
                </c:pt>
                <c:pt idx="2">
                  <c:v>22796</c:v>
                </c:pt>
                <c:pt idx="3">
                  <c:v>11468</c:v>
                </c:pt>
                <c:pt idx="4">
                  <c:v>6790</c:v>
                </c:pt>
                <c:pt idx="5">
                  <c:v>1753</c:v>
                </c:pt>
                <c:pt idx="6">
                  <c:v>1210</c:v>
                </c:pt>
                <c:pt idx="7">
                  <c:v>747</c:v>
                </c:pt>
                <c:pt idx="8">
                  <c:v>487</c:v>
                </c:pt>
              </c:numCache>
            </c:numRef>
          </c:val>
          <c:smooth val="0"/>
          <c:extLst>
            <c:ext xmlns:c16="http://schemas.microsoft.com/office/drawing/2014/chart" uri="{C3380CC4-5D6E-409C-BE32-E72D297353CC}">
              <c16:uniqueId val="{00000000-5996-4AC9-A3B6-D0D2285CAD21}"/>
            </c:ext>
          </c:extLst>
        </c:ser>
        <c:dLbls>
          <c:showLegendKey val="0"/>
          <c:showVal val="0"/>
          <c:showCatName val="0"/>
          <c:showSerName val="0"/>
          <c:showPercent val="0"/>
          <c:showBubbleSize val="0"/>
        </c:dLbls>
        <c:marker val="1"/>
        <c:smooth val="0"/>
        <c:axId val="491076671"/>
        <c:axId val="491079551"/>
      </c:lineChart>
      <c:catAx>
        <c:axId val="49107667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491079551"/>
        <c:crosses val="autoZero"/>
        <c:auto val="1"/>
        <c:lblAlgn val="ctr"/>
        <c:lblOffset val="100"/>
        <c:noMultiLvlLbl val="0"/>
      </c:catAx>
      <c:valAx>
        <c:axId val="491079551"/>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9107667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[Excel Data Analysis and Pivoting.xlsx]Units sold by Product Cat !PivotTable1</c:name>
    <c:fmtId val="35"/>
  </c:pivotSource>
  <c:chart>
    <c:autoTitleDeleted val="0"/>
    <c:pivotFmts>
      <c:pivotFmt>
        <c:idx val="0"/>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a:sp3d/>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view3D>
      <c:rotX val="15"/>
      <c:rotY val="20"/>
      <c:depthPercent val="100"/>
      <c:rAngAx val="1"/>
    </c:view3D>
    <c:floor>
      <c:thickness val="0"/>
      <c:spPr>
        <a:noFill/>
        <a:ln>
          <a:noFill/>
        </a:ln>
        <a:effectLst/>
        <a:sp3d/>
      </c:spPr>
    </c:floor>
    <c:sideWall>
      <c:thickness val="0"/>
      <c:spPr>
        <a:noFill/>
        <a:ln w="25400">
          <a:noFill/>
        </a:ln>
        <a:effectLst/>
        <a:sp3d/>
      </c:spPr>
    </c:sideWall>
    <c:backWall>
      <c:thickness val="0"/>
      <c:spPr>
        <a:noFill/>
        <a:ln w="25400">
          <a:noFill/>
        </a:ln>
        <a:effectLst/>
        <a:sp3d/>
      </c:spPr>
    </c:backWall>
    <c:plotArea>
      <c:layout/>
      <c:bar3DChart>
        <c:barDir val="bar"/>
        <c:grouping val="stacked"/>
        <c:varyColors val="0"/>
        <c:dLbls>
          <c:showLegendKey val="0"/>
          <c:showVal val="0"/>
          <c:showCatName val="0"/>
          <c:showSerName val="0"/>
          <c:showPercent val="0"/>
          <c:showBubbleSize val="0"/>
        </c:dLbls>
        <c:gapWidth val="150"/>
        <c:shape val="box"/>
        <c:axId val="434389631"/>
        <c:axId val="434390111"/>
        <c:axId val="0"/>
      </c:bar3DChart>
      <c:catAx>
        <c:axId val="434389631"/>
        <c:scaling>
          <c:orientation val="minMax"/>
        </c:scaling>
        <c:delete val="1"/>
        <c:axPos val="l"/>
        <c:numFmt formatCode="General" sourceLinked="1"/>
        <c:majorTickMark val="none"/>
        <c:minorTickMark val="none"/>
        <c:tickLblPos val="nextTo"/>
        <c:crossAx val="434390111"/>
        <c:crosses val="autoZero"/>
        <c:auto val="1"/>
        <c:lblAlgn val="ctr"/>
        <c:lblOffset val="100"/>
        <c:noMultiLvlLbl val="0"/>
      </c:catAx>
      <c:valAx>
        <c:axId val="434390111"/>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434389631"/>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withinLinearReversed" id="22">
  <a:schemeClr val="accent2"/>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withinLinearReversed" id="22">
  <a:schemeClr val="accent2"/>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withinLinearReversed" id="22">
  <a:schemeClr val="accent2"/>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withinLinearReversed" id="22">
  <a:schemeClr val="accent2"/>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withinLinearReversed" id="22">
  <a:schemeClr val="accent2"/>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withinLinearReversed" id="22">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withinLinearReversed" id="22">
  <a:schemeClr val="accent2"/>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32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C290E50-D3EA-4329-AA5F-AF5A5C575D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6112D18-5CEB-46F3-924F-E35464AAA36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E35D1AD-E24C-4E82-BC85-28527A42DCE7}" type="datetimeFigureOut">
              <a:rPr lang="en-US" smtClean="0"/>
              <a:t>6/30/2025</a:t>
            </a:fld>
            <a:endParaRPr lang="en-US" dirty="0"/>
          </a:p>
        </p:txBody>
      </p:sp>
      <p:sp>
        <p:nvSpPr>
          <p:cNvPr id="4" name="Footer Placeholder 3">
            <a:extLst>
              <a:ext uri="{FF2B5EF4-FFF2-40B4-BE49-F238E27FC236}">
                <a16:creationId xmlns:a16="http://schemas.microsoft.com/office/drawing/2014/main" id="{EB8FC0ED-2712-4B69-9F16-123F02DBF54B}"/>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2CBD00C-2269-4424-828A-8D893B522664}"/>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70B3793-D85E-4082-925C-FAA1A2B27276}" type="slidenum">
              <a:rPr lang="en-US" smtClean="0"/>
              <a:t>‹#›</a:t>
            </a:fld>
            <a:endParaRPr lang="en-US" dirty="0"/>
          </a:p>
        </p:txBody>
      </p:sp>
    </p:spTree>
    <p:extLst>
      <p:ext uri="{BB962C8B-B14F-4D97-AF65-F5344CB8AC3E}">
        <p14:creationId xmlns:p14="http://schemas.microsoft.com/office/powerpoint/2010/main" val="223386395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255EA34-3951-4B6D-8DDD-B157CE00471C}" type="datetimeFigureOut">
              <a:rPr lang="en-US" smtClean="0"/>
              <a:t>6/30/2025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B3E965-974B-498D-B360-83DD1F9DEB55}" type="slidenum">
              <a:rPr lang="en-US" smtClean="0"/>
              <a:t>‹#›</a:t>
            </a:fld>
            <a:endParaRPr lang="en-US" dirty="0"/>
          </a:p>
        </p:txBody>
      </p:sp>
    </p:spTree>
    <p:extLst>
      <p:ext uri="{BB962C8B-B14F-4D97-AF65-F5344CB8AC3E}">
        <p14:creationId xmlns:p14="http://schemas.microsoft.com/office/powerpoint/2010/main" val="23836367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a:t>
            </a:fld>
            <a:endParaRPr lang="en-US" dirty="0"/>
          </a:p>
        </p:txBody>
      </p:sp>
    </p:spTree>
    <p:extLst>
      <p:ext uri="{BB962C8B-B14F-4D97-AF65-F5344CB8AC3E}">
        <p14:creationId xmlns:p14="http://schemas.microsoft.com/office/powerpoint/2010/main" val="228965222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10</a:t>
            </a:fld>
            <a:endParaRPr lang="en-US" dirty="0"/>
          </a:p>
        </p:txBody>
      </p:sp>
    </p:spTree>
    <p:extLst>
      <p:ext uri="{BB962C8B-B14F-4D97-AF65-F5344CB8AC3E}">
        <p14:creationId xmlns:p14="http://schemas.microsoft.com/office/powerpoint/2010/main" val="2935861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11</a:t>
            </a:fld>
            <a:endParaRPr lang="en-US" dirty="0"/>
          </a:p>
        </p:txBody>
      </p:sp>
    </p:spTree>
    <p:extLst>
      <p:ext uri="{BB962C8B-B14F-4D97-AF65-F5344CB8AC3E}">
        <p14:creationId xmlns:p14="http://schemas.microsoft.com/office/powerpoint/2010/main" val="24526429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2</a:t>
            </a:fld>
            <a:endParaRPr lang="en-US" dirty="0"/>
          </a:p>
        </p:txBody>
      </p:sp>
    </p:spTree>
    <p:extLst>
      <p:ext uri="{BB962C8B-B14F-4D97-AF65-F5344CB8AC3E}">
        <p14:creationId xmlns:p14="http://schemas.microsoft.com/office/powerpoint/2010/main" val="23894122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AB3E965-974B-498D-B360-83DD1F9DEB55}" type="slidenum">
              <a:rPr lang="en-US" smtClean="0"/>
              <a:t>3</a:t>
            </a:fld>
            <a:endParaRPr lang="en-US" dirty="0"/>
          </a:p>
        </p:txBody>
      </p:sp>
    </p:spTree>
    <p:extLst>
      <p:ext uri="{BB962C8B-B14F-4D97-AF65-F5344CB8AC3E}">
        <p14:creationId xmlns:p14="http://schemas.microsoft.com/office/powerpoint/2010/main" val="3664658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59610-8DB3-FF9E-311E-6352201DA0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404FE0-520B-8A08-5B61-E5584F60FFA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9D32D97-12E3-DBB8-EB1D-D0ADCAE9AF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265880-A331-A720-329F-EAD5EF72C979}"/>
              </a:ext>
            </a:extLst>
          </p:cNvPr>
          <p:cNvSpPr>
            <a:spLocks noGrp="1"/>
          </p:cNvSpPr>
          <p:nvPr>
            <p:ph type="sldNum" sz="quarter" idx="5"/>
          </p:nvPr>
        </p:nvSpPr>
        <p:spPr/>
        <p:txBody>
          <a:bodyPr/>
          <a:lstStyle/>
          <a:p>
            <a:fld id="{4AB3E965-974B-498D-B360-83DD1F9DEB55}" type="slidenum">
              <a:rPr lang="en-US" smtClean="0"/>
              <a:t>4</a:t>
            </a:fld>
            <a:endParaRPr lang="en-US" dirty="0"/>
          </a:p>
        </p:txBody>
      </p:sp>
    </p:spTree>
    <p:extLst>
      <p:ext uri="{BB962C8B-B14F-4D97-AF65-F5344CB8AC3E}">
        <p14:creationId xmlns:p14="http://schemas.microsoft.com/office/powerpoint/2010/main" val="656042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249ED-3DD1-5DB7-224F-C8AF8E3134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7851D6-35E6-5DB7-526E-C2FF79FEB4D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919D581-C5E0-491A-D3FC-F9B6B23A283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0DFB78-A7A3-85D4-F3A4-C53AC60C39DF}"/>
              </a:ext>
            </a:extLst>
          </p:cNvPr>
          <p:cNvSpPr>
            <a:spLocks noGrp="1"/>
          </p:cNvSpPr>
          <p:nvPr>
            <p:ph type="sldNum" sz="quarter" idx="5"/>
          </p:nvPr>
        </p:nvSpPr>
        <p:spPr/>
        <p:txBody>
          <a:bodyPr/>
          <a:lstStyle/>
          <a:p>
            <a:fld id="{4AB3E965-974B-498D-B360-83DD1F9DEB55}" type="slidenum">
              <a:rPr lang="en-US" smtClean="0"/>
              <a:t>5</a:t>
            </a:fld>
            <a:endParaRPr lang="en-US" dirty="0"/>
          </a:p>
        </p:txBody>
      </p:sp>
    </p:spTree>
    <p:extLst>
      <p:ext uri="{BB962C8B-B14F-4D97-AF65-F5344CB8AC3E}">
        <p14:creationId xmlns:p14="http://schemas.microsoft.com/office/powerpoint/2010/main" val="19053996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44D67C-F9F3-8B5C-BBA4-FD6AD77980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2020E1-07FB-743E-8522-0205ED3EBB0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26D71-2CBA-E6A3-040F-74B0047724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22E2481-F9FA-53B1-393D-56EF165AB80F}"/>
              </a:ext>
            </a:extLst>
          </p:cNvPr>
          <p:cNvSpPr>
            <a:spLocks noGrp="1"/>
          </p:cNvSpPr>
          <p:nvPr>
            <p:ph type="sldNum" sz="quarter" idx="5"/>
          </p:nvPr>
        </p:nvSpPr>
        <p:spPr/>
        <p:txBody>
          <a:bodyPr/>
          <a:lstStyle/>
          <a:p>
            <a:fld id="{4AB3E965-974B-498D-B360-83DD1F9DEB55}" type="slidenum">
              <a:rPr lang="en-US" smtClean="0"/>
              <a:t>6</a:t>
            </a:fld>
            <a:endParaRPr lang="en-US" dirty="0"/>
          </a:p>
        </p:txBody>
      </p:sp>
    </p:spTree>
    <p:extLst>
      <p:ext uri="{BB962C8B-B14F-4D97-AF65-F5344CB8AC3E}">
        <p14:creationId xmlns:p14="http://schemas.microsoft.com/office/powerpoint/2010/main" val="11886376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767D-BA8A-251C-1BB6-8AC9AFD678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197EC4-B2B8-112B-876A-A3F970B1A88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AB6A1B-0B08-EEB7-29EE-E1BF981EA1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9D20FF9-69CD-6B11-EF4A-8828C06E3990}"/>
              </a:ext>
            </a:extLst>
          </p:cNvPr>
          <p:cNvSpPr>
            <a:spLocks noGrp="1"/>
          </p:cNvSpPr>
          <p:nvPr>
            <p:ph type="sldNum" sz="quarter" idx="5"/>
          </p:nvPr>
        </p:nvSpPr>
        <p:spPr/>
        <p:txBody>
          <a:bodyPr/>
          <a:lstStyle/>
          <a:p>
            <a:fld id="{4AB3E965-974B-498D-B360-83DD1F9DEB55}" type="slidenum">
              <a:rPr lang="en-US" smtClean="0"/>
              <a:t>7</a:t>
            </a:fld>
            <a:endParaRPr lang="en-US" dirty="0"/>
          </a:p>
        </p:txBody>
      </p:sp>
    </p:spTree>
    <p:extLst>
      <p:ext uri="{BB962C8B-B14F-4D97-AF65-F5344CB8AC3E}">
        <p14:creationId xmlns:p14="http://schemas.microsoft.com/office/powerpoint/2010/main" val="520836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6D5ED-02BD-8336-8DEB-764255C773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62D08-0C8A-1807-364A-F717906C121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46BC82-F681-495A-BA10-FBFABE0CA4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2933C1-0C60-F8AA-51A8-CE701329E001}"/>
              </a:ext>
            </a:extLst>
          </p:cNvPr>
          <p:cNvSpPr>
            <a:spLocks noGrp="1"/>
          </p:cNvSpPr>
          <p:nvPr>
            <p:ph type="sldNum" sz="quarter" idx="5"/>
          </p:nvPr>
        </p:nvSpPr>
        <p:spPr/>
        <p:txBody>
          <a:bodyPr/>
          <a:lstStyle/>
          <a:p>
            <a:fld id="{4AB3E965-974B-498D-B360-83DD1F9DEB55}" type="slidenum">
              <a:rPr lang="en-US" smtClean="0"/>
              <a:t>8</a:t>
            </a:fld>
            <a:endParaRPr lang="en-US" dirty="0"/>
          </a:p>
        </p:txBody>
      </p:sp>
    </p:spTree>
    <p:extLst>
      <p:ext uri="{BB962C8B-B14F-4D97-AF65-F5344CB8AC3E}">
        <p14:creationId xmlns:p14="http://schemas.microsoft.com/office/powerpoint/2010/main" val="41290149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92D09D-61CD-DD0E-B5DD-CADE67EC3F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50ACED-E806-57F7-91E9-5BE217A2AF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E9C13DA-A069-55EF-12BE-F0E46705C9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E04A9CC-BFD0-FCAE-7286-E541F7FD43E3}"/>
              </a:ext>
            </a:extLst>
          </p:cNvPr>
          <p:cNvSpPr>
            <a:spLocks noGrp="1"/>
          </p:cNvSpPr>
          <p:nvPr>
            <p:ph type="sldNum" sz="quarter" idx="5"/>
          </p:nvPr>
        </p:nvSpPr>
        <p:spPr/>
        <p:txBody>
          <a:bodyPr/>
          <a:lstStyle/>
          <a:p>
            <a:fld id="{4AB3E965-974B-498D-B360-83DD1F9DEB55}" type="slidenum">
              <a:rPr lang="en-US" smtClean="0"/>
              <a:t>9</a:t>
            </a:fld>
            <a:endParaRPr lang="en-US" dirty="0"/>
          </a:p>
        </p:txBody>
      </p:sp>
    </p:spTree>
    <p:extLst>
      <p:ext uri="{BB962C8B-B14F-4D97-AF65-F5344CB8AC3E}">
        <p14:creationId xmlns:p14="http://schemas.microsoft.com/office/powerpoint/2010/main" val="2567179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noProof="0"/>
              <a:t>Click to edit Master title style</a:t>
            </a:r>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noProof="0"/>
              <a:t>Click to edit Master subtitle style</a:t>
            </a:r>
          </a:p>
        </p:txBody>
      </p:sp>
      <p:sp>
        <p:nvSpPr>
          <p:cNvPr id="4" name="Date Placeholder 3"/>
          <p:cNvSpPr>
            <a:spLocks noGrp="1"/>
          </p:cNvSpPr>
          <p:nvPr>
            <p:ph type="dt" sz="half" idx="10"/>
          </p:nvPr>
        </p:nvSpPr>
        <p:spPr/>
        <p:txBody>
          <a:bodyPr/>
          <a:lstStyle>
            <a:lvl1pPr algn="l">
              <a:defRPr/>
            </a:lvl1pPr>
          </a:lstStyle>
          <a:p>
            <a:fld id="{9AB3A824-1A51-4B26-AD58-A6D8E14F6C04}" type="datetimeFigureOut">
              <a:rPr lang="en-US" noProof="0" smtClean="0"/>
              <a:t>6/30/2025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13" name="Straight Connector 12"/>
          <p:cNvCxnSpPr/>
          <p:nvPr/>
        </p:nvCxnSpPr>
        <p:spPr>
          <a:xfrm flipV="1">
            <a:off x="8386842" y="5264106"/>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0" y="-1"/>
            <a:ext cx="12192000" cy="45720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515077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smtClean="0"/>
              <a:t>6/30/2025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247278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smtClean="0"/>
              <a:t>6/30/2025</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rot="5400000" flipV="1">
            <a:off x="10058400" y="59263"/>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789591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p>
        </p:txBody>
      </p:sp>
      <p:sp>
        <p:nvSpPr>
          <p:cNvPr id="3" name="Content Placeholder 2"/>
          <p:cNvSpPr>
            <a:spLocks noGrp="1"/>
          </p:cNvSpPr>
          <p:nvPr>
            <p:ph idx="1"/>
          </p:nvPr>
        </p:nvSpPr>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10"/>
          </p:nvPr>
        </p:nvSpPr>
        <p:spPr/>
        <p:txBody>
          <a:bodyPr/>
          <a:lstStyle/>
          <a:p>
            <a:fld id="{97D162C4-EDD9-4389-A98B-B87ECEA2A816}" type="datetimeFigureOut">
              <a:rPr lang="en-US" noProof="0" smtClean="0"/>
              <a:t>6/30/2025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2230645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noProof="0"/>
              <a:t>Click to edit Master title style</a:t>
            </a:r>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noProof="0"/>
              <a:t>Click to edit Master text styles</a:t>
            </a:r>
          </a:p>
        </p:txBody>
      </p:sp>
      <p:sp>
        <p:nvSpPr>
          <p:cNvPr id="4" name="Date Placeholder 3"/>
          <p:cNvSpPr>
            <a:spLocks noGrp="1"/>
          </p:cNvSpPr>
          <p:nvPr>
            <p:ph type="dt" sz="half" idx="10"/>
          </p:nvPr>
        </p:nvSpPr>
        <p:spPr/>
        <p:txBody>
          <a:bodyPr/>
          <a:lstStyle/>
          <a:p>
            <a:fld id="{3E5059C3-6A89-4494-99FF-5A4D6FFD50EB}" type="datetimeFigureOut">
              <a:rPr lang="en-US" noProof="0" smtClean="0"/>
              <a:t>6/30/2025</a:t>
            </a:fld>
            <a:endParaRPr lang="en-US" noProof="0" dirty="0"/>
          </a:p>
        </p:txBody>
      </p:sp>
      <p:sp>
        <p:nvSpPr>
          <p:cNvPr id="5" name="Footer Placeholder 4"/>
          <p:cNvSpPr>
            <a:spLocks noGrp="1"/>
          </p:cNvSpPr>
          <p:nvPr>
            <p:ph type="ftr" sz="quarter" idx="11"/>
          </p:nvPr>
        </p:nvSpPr>
        <p:spPr/>
        <p:txBody>
          <a:bodyPr/>
          <a:lstStyle/>
          <a:p>
            <a:r>
              <a:rPr lang="en-US" noProof="0" dirty="0"/>
              <a:t>
              </a:t>
            </a:r>
          </a:p>
        </p:txBody>
      </p:sp>
      <p:sp>
        <p:nvSpPr>
          <p:cNvPr id="6" name="Slide Number Placeholder 5"/>
          <p:cNvSpPr>
            <a:spLocks noGrp="1"/>
          </p:cNvSpPr>
          <p:nvPr>
            <p:ph type="sldNum" sz="quarter" idx="12"/>
          </p:nvPr>
        </p:nvSpPr>
        <p:spPr/>
        <p:txBody>
          <a:bodyPr/>
          <a:lstStyle/>
          <a:p>
            <a:fld id="{6D22F896-40B5-4ADD-8801-0D06FADFA095}" type="slidenum">
              <a:rPr lang="en-US" noProof="0" smtClean="0"/>
              <a:t>‹#›</a:t>
            </a:fld>
            <a:endParaRPr lang="en-US" noProof="0" dirty="0"/>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8386842" y="5264106"/>
            <a:ext cx="0" cy="914400"/>
          </a:xfrm>
          <a:prstGeom prst="line">
            <a:avLst/>
          </a:prstGeom>
          <a:ln w="19050">
            <a:solidFill>
              <a:schemeClr val="accent3"/>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0" y="-1"/>
            <a:ext cx="12192000" cy="4572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7646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noProof="0"/>
              <a:t>Click to edit Master title style</a:t>
            </a:r>
          </a:p>
        </p:txBody>
      </p:sp>
      <p:sp>
        <p:nvSpPr>
          <p:cNvPr id="3" name="Content Placeholder 2"/>
          <p:cNvSpPr>
            <a:spLocks noGrp="1"/>
          </p:cNvSpPr>
          <p:nvPr>
            <p:ph sz="half" idx="1"/>
          </p:nvPr>
        </p:nvSpPr>
        <p:spPr>
          <a:xfrm>
            <a:off x="1024127"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Content Placeholder 3"/>
          <p:cNvSpPr>
            <a:spLocks noGrp="1"/>
          </p:cNvSpPr>
          <p:nvPr>
            <p:ph sz="half" idx="2"/>
          </p:nvPr>
        </p:nvSpPr>
        <p:spPr>
          <a:xfrm>
            <a:off x="5989320" y="2286000"/>
            <a:ext cx="4754880" cy="4023360"/>
          </a:xfrm>
        </p:spPr>
        <p:txBody>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Date Placeholder 4"/>
          <p:cNvSpPr>
            <a:spLocks noGrp="1"/>
          </p:cNvSpPr>
          <p:nvPr>
            <p:ph type="dt" sz="half" idx="10"/>
          </p:nvPr>
        </p:nvSpPr>
        <p:spPr/>
        <p:txBody>
          <a:bodyPr/>
          <a:lstStyle/>
          <a:p>
            <a:fld id="{CA954B2F-12DE-47F5-8894-472B206D2E1E}" type="datetimeFigureOut">
              <a:rPr lang="en-US" noProof="0" smtClean="0"/>
              <a:t>6/30/2025</a:t>
            </a:fld>
            <a:endParaRPr lang="en-US" noProof="0" dirty="0"/>
          </a:p>
        </p:txBody>
      </p:sp>
      <p:sp>
        <p:nvSpPr>
          <p:cNvPr id="6" name="Footer Placeholder 5"/>
          <p:cNvSpPr>
            <a:spLocks noGrp="1"/>
          </p:cNvSpPr>
          <p:nvPr>
            <p:ph type="ftr" sz="quarter" idx="11"/>
          </p:nvPr>
        </p:nvSpPr>
        <p:spPr/>
        <p:txBody>
          <a:bodyPr/>
          <a:lstStyle/>
          <a:p>
            <a:r>
              <a:rPr lang="en-US" noProof="0" dirty="0"/>
              <a:t>
              </a:t>
            </a:r>
          </a:p>
        </p:txBody>
      </p:sp>
      <p:sp>
        <p:nvSpPr>
          <p:cNvPr id="7" name="Slide Number Placeholder 6"/>
          <p:cNvSpPr>
            <a:spLocks noGrp="1"/>
          </p:cNvSpPr>
          <p:nvPr>
            <p:ph type="sldNum" sz="quarter" idx="12"/>
          </p:nvPr>
        </p:nvSpPr>
        <p:spPr/>
        <p:txBody>
          <a:bodyPr/>
          <a:lstStyle/>
          <a:p>
            <a:fld id="{6D22F896-40B5-4ADD-8801-0D06FADFA095}" type="slidenum">
              <a:rPr lang="en-US" noProof="0" smtClean="0"/>
              <a:t>‹#›</a:t>
            </a:fld>
            <a:endParaRPr lang="en-US" noProof="0" dirty="0"/>
          </a:p>
        </p:txBody>
      </p:sp>
    </p:spTree>
    <p:extLst>
      <p:ext uri="{BB962C8B-B14F-4D97-AF65-F5344CB8AC3E}">
        <p14:creationId xmlns:p14="http://schemas.microsoft.com/office/powerpoint/2010/main" val="32795829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2">
                    <a:lumMod val="75000"/>
                  </a:schemeClr>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2">
                    <a:lumMod val="75000"/>
                  </a:schemeClr>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smtClean="0"/>
              <a:t>6/30/2025</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05863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smtClean="0"/>
              <a:t>6/30/2025</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5896185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21D9284-D300-4297-87F7-E791DCC15DB1}" type="datetimeFigureOut">
              <a:rPr lang="en-US" smtClean="0"/>
              <a:t>6/30/2025</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3039647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D525BB-DA17-4BA0-B3C8-3AC3ABC827E6}" type="datetimeFigureOut">
              <a:rPr lang="en-US" smtClean="0"/>
              <a:t>6/30/2025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333651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2">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16C4C9A-3960-41CF-A4E9-2A8FB932454B}" type="datetimeFigureOut">
              <a:rPr lang="en-US" smtClean="0"/>
              <a:t>6/30/2025</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8804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3CBC1C18-307B-4F68-A007-B5B542270E8D}" type="datetimeFigureOut">
              <a:rPr lang="en-US" noProof="0" smtClean="0"/>
              <a:t>6/30/2025</a:t>
            </a:fld>
            <a:endParaRPr lang="en-US" noProof="0" dirty="0"/>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r>
              <a:rPr lang="en-US" noProof="0" dirty="0"/>
              <a:t>
              </a:t>
            </a:r>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6D22F896-40B5-4ADD-8801-0D06FADFA095}" type="slidenum">
              <a:rPr lang="en-US" noProof="0" smtClean="0"/>
              <a:pPr/>
              <a:t>‹#›</a:t>
            </a:fld>
            <a:endParaRPr lang="en-US" noProof="0" dirty="0"/>
          </a:p>
        </p:txBody>
      </p:sp>
      <p:cxnSp>
        <p:nvCxnSpPr>
          <p:cNvPr id="8" name="Straight Connector 7"/>
          <p:cNvCxnSpPr/>
          <p:nvPr/>
        </p:nvCxnSpPr>
        <p:spPr>
          <a:xfrm flipV="1">
            <a:off x="762000" y="826324"/>
            <a:ext cx="0" cy="914400"/>
          </a:xfrm>
          <a:prstGeom prst="line">
            <a:avLst/>
          </a:prstGeom>
          <a:ln w="1905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102846"/>
      </p:ext>
    </p:extLst>
  </p:cSld>
  <p:clrMap bg1="dk1" tx1="lt1" bg2="dk2" tx2="lt2" accent1="accent1" accent2="accent2" accent3="accent3" accent4="accent4" accent5="accent5" accent6="accent6" hlink="hlink" folHlink="folHlink"/>
  <p:sldLayoutIdLst>
    <p:sldLayoutId id="2147483853" r:id="rId1"/>
    <p:sldLayoutId id="2147483854" r:id="rId2"/>
    <p:sldLayoutId id="2147483855" r:id="rId3"/>
    <p:sldLayoutId id="2147483856" r:id="rId4"/>
    <p:sldLayoutId id="2147483857" r:id="rId5"/>
    <p:sldLayoutId id="2147483858" r:id="rId6"/>
    <p:sldLayoutId id="2147483859" r:id="rId7"/>
    <p:sldLayoutId id="2147483860" r:id="rId8"/>
    <p:sldLayoutId id="2147483861" r:id="rId9"/>
    <p:sldLayoutId id="2147483862" r:id="rId10"/>
    <p:sldLayoutId id="2147483863" r:id="rId11"/>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2"/>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2"/>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hyperlink" Target="https://www.cookwithmanali.com/south-indian-filter-coffee/"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pixabay.com/en/latte-cappuccino-flat-white-milk-1565931/" TargetMode="External"/></Relationships>
</file>

<file path=ppt/slides/_rels/slide3.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3.xml"/></Relationships>
</file>

<file path=ppt/slides/_rels/slide5.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chart" Target="../charts/chart5.xml"/></Relationships>
</file>

<file path=ppt/slides/_rels/slide6.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chart" Target="../charts/chart7.xml"/></Relationships>
</file>

<file path=ppt/slides/_rels/slide7.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chart" Target="../charts/chart10.xml"/></Relationships>
</file>

<file path=ppt/slides/_rels/slide8.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chart" Target="../charts/chart12.xml"/></Relationships>
</file>

<file path=ppt/slides/_rels/slide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chart" Target="../charts/chart1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B8D726A5-7900-41B4-8D49-49B4A2010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Coffee Beans">
            <a:extLst>
              <a:ext uri="{FF2B5EF4-FFF2-40B4-BE49-F238E27FC236}">
                <a16:creationId xmlns:a16="http://schemas.microsoft.com/office/drawing/2014/main" id="{291BDB91-E757-4677-A38C-EB354240C835}"/>
              </a:ext>
            </a:extLst>
          </p:cNvPr>
          <p:cNvPicPr>
            <a:picLocks noChangeAspect="1"/>
          </p:cNvPicPr>
          <p:nvPr/>
        </p:nvPicPr>
        <p:blipFill rotWithShape="1">
          <a:blip r:embed="rId3" cstate="screen">
            <a:alphaModFix amt="45000"/>
            <a:extLst>
              <a:ext uri="{28A0092B-C50C-407E-A947-70E740481C1C}">
                <a14:useLocalDpi xmlns:a14="http://schemas.microsoft.com/office/drawing/2010/main"/>
              </a:ext>
            </a:extLst>
          </a:blip>
          <a:srcRect r="25"/>
          <a:stretch/>
        </p:blipFill>
        <p:spPr>
          <a:xfrm>
            <a:off x="20" y="-1"/>
            <a:ext cx="12188932" cy="6858000"/>
          </a:xfrm>
          <a:prstGeom prst="rect">
            <a:avLst/>
          </a:prstGeom>
        </p:spPr>
      </p:pic>
      <p:sp>
        <p:nvSpPr>
          <p:cNvPr id="2" name="Title 1">
            <a:extLst>
              <a:ext uri="{FF2B5EF4-FFF2-40B4-BE49-F238E27FC236}">
                <a16:creationId xmlns:a16="http://schemas.microsoft.com/office/drawing/2014/main" id="{050E78D6-F072-48E7-8270-20EFBDD26F36}"/>
              </a:ext>
            </a:extLst>
          </p:cNvPr>
          <p:cNvSpPr>
            <a:spLocks noGrp="1"/>
          </p:cNvSpPr>
          <p:nvPr>
            <p:ph type="ctrTitle"/>
          </p:nvPr>
        </p:nvSpPr>
        <p:spPr>
          <a:xfrm>
            <a:off x="643467" y="643467"/>
            <a:ext cx="7164674" cy="5571066"/>
          </a:xfrm>
          <a:prstGeom prst="rect">
            <a:avLst/>
          </a:prstGeom>
        </p:spPr>
        <p:txBody>
          <a:bodyPr lIns="0" rIns="180000">
            <a:normAutofit/>
          </a:bodyPr>
          <a:lstStyle/>
          <a:p>
            <a:r>
              <a:rPr lang="en-US" sz="7200" b="1" dirty="0">
                <a:solidFill>
                  <a:schemeClr val="tx1"/>
                </a:solidFill>
              </a:rPr>
              <a:t>Bright </a:t>
            </a:r>
            <a:br>
              <a:rPr lang="en-US" sz="7200" b="1" dirty="0">
                <a:solidFill>
                  <a:schemeClr val="tx1"/>
                </a:solidFill>
              </a:rPr>
            </a:br>
            <a:r>
              <a:rPr lang="en-US" sz="7200" b="1" dirty="0">
                <a:solidFill>
                  <a:schemeClr val="tx1"/>
                </a:solidFill>
              </a:rPr>
              <a:t>	COFFEE SHOP</a:t>
            </a:r>
          </a:p>
        </p:txBody>
      </p:sp>
      <p:sp>
        <p:nvSpPr>
          <p:cNvPr id="3" name="Subtitle 2">
            <a:extLst>
              <a:ext uri="{FF2B5EF4-FFF2-40B4-BE49-F238E27FC236}">
                <a16:creationId xmlns:a16="http://schemas.microsoft.com/office/drawing/2014/main" id="{3FC7BD98-5486-489C-BAA0-A69CEFF691B3}"/>
              </a:ext>
            </a:extLst>
          </p:cNvPr>
          <p:cNvSpPr>
            <a:spLocks noGrp="1"/>
          </p:cNvSpPr>
          <p:nvPr>
            <p:ph type="subTitle" idx="1"/>
          </p:nvPr>
        </p:nvSpPr>
        <p:spPr>
          <a:xfrm>
            <a:off x="8451608" y="643467"/>
            <a:ext cx="3096926" cy="5571066"/>
          </a:xfrm>
          <a:prstGeom prst="rect">
            <a:avLst/>
          </a:prstGeom>
        </p:spPr>
        <p:txBody>
          <a:bodyPr lIns="0" rIns="0">
            <a:normAutofit/>
          </a:bodyPr>
          <a:lstStyle/>
          <a:p>
            <a:r>
              <a:rPr lang="en-US" sz="2800" dirty="0">
                <a:solidFill>
                  <a:schemeClr val="tx1"/>
                </a:solidFill>
              </a:rPr>
              <a:t>Sales Analysis for the CEO</a:t>
            </a:r>
          </a:p>
        </p:txBody>
      </p:sp>
      <p:cxnSp>
        <p:nvCxnSpPr>
          <p:cNvPr id="20" name="Straight Connector 19">
            <a:extLst>
              <a:ext uri="{FF2B5EF4-FFF2-40B4-BE49-F238E27FC236}">
                <a16:creationId xmlns:a16="http://schemas.microsoft.com/office/drawing/2014/main" id="{46E49661-E258-450C-8150-A91A6B30D1C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139605" y="1828800"/>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340504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DFCA76-5DF3-4D71-A543-CF57216D5E4E}"/>
              </a:ext>
            </a:extLst>
          </p:cNvPr>
          <p:cNvSpPr>
            <a:spLocks noGrp="1"/>
          </p:cNvSpPr>
          <p:nvPr>
            <p:ph type="title"/>
          </p:nvPr>
        </p:nvSpPr>
        <p:spPr>
          <a:xfrm>
            <a:off x="1024128" y="585216"/>
            <a:ext cx="6066818" cy="1043887"/>
          </a:xfrm>
        </p:spPr>
        <p:txBody>
          <a:bodyPr>
            <a:normAutofit/>
          </a:bodyPr>
          <a:lstStyle/>
          <a:p>
            <a:r>
              <a:rPr lang="en-US" sz="4000" b="1" dirty="0"/>
              <a:t>Insights Summary</a:t>
            </a:r>
          </a:p>
        </p:txBody>
      </p:sp>
      <p:sp>
        <p:nvSpPr>
          <p:cNvPr id="4" name="Content Placeholder 3">
            <a:extLst>
              <a:ext uri="{FF2B5EF4-FFF2-40B4-BE49-F238E27FC236}">
                <a16:creationId xmlns:a16="http://schemas.microsoft.com/office/drawing/2014/main" id="{7A421675-0562-38C3-7CC5-A941CE974022}"/>
              </a:ext>
            </a:extLst>
          </p:cNvPr>
          <p:cNvSpPr>
            <a:spLocks noGrp="1"/>
          </p:cNvSpPr>
          <p:nvPr>
            <p:ph idx="1"/>
          </p:nvPr>
        </p:nvSpPr>
        <p:spPr>
          <a:xfrm>
            <a:off x="210207" y="1828800"/>
            <a:ext cx="7342059" cy="5029190"/>
          </a:xfrm>
        </p:spPr>
        <p:txBody>
          <a:bodyPr>
            <a:normAutofit/>
          </a:bodyPr>
          <a:lstStyle/>
          <a:p>
            <a:r>
              <a:rPr lang="en-ZA" sz="1200" dirty="0"/>
              <a:t>Bright Light Coffee Shop Analysis: Insights</a:t>
            </a:r>
          </a:p>
          <a:p>
            <a:pPr>
              <a:buFont typeface="Wingdings" panose="05000000000000000000" pitchFamily="2" charset="2"/>
              <a:buChar char="v"/>
            </a:pPr>
            <a:r>
              <a:rPr lang="en-ZA" sz="1200" b="1" dirty="0"/>
              <a:t>Sales Performance by Product Category</a:t>
            </a:r>
            <a:endParaRPr lang="en-ZA" sz="1200" dirty="0"/>
          </a:p>
          <a:p>
            <a:r>
              <a:rPr lang="en-ZA" sz="1200" dirty="0"/>
              <a:t>Coffee is the highest-selling product, followed by tea and bakery items. We should focus on marketing our top-selling coffee products, such as Chai Lattes and Cappuccinos, to align with customer preferences. </a:t>
            </a:r>
          </a:p>
          <a:p>
            <a:pPr>
              <a:buFont typeface="Wingdings" panose="05000000000000000000" pitchFamily="2" charset="2"/>
              <a:buChar char="v"/>
            </a:pPr>
            <a:r>
              <a:rPr lang="en-ZA" sz="1200" dirty="0"/>
              <a:t> </a:t>
            </a:r>
            <a:r>
              <a:rPr lang="en-ZA" sz="1200" b="1" dirty="0"/>
              <a:t>Monthly Sales Trends</a:t>
            </a:r>
            <a:endParaRPr lang="en-ZA" sz="1200" dirty="0"/>
          </a:p>
          <a:p>
            <a:r>
              <a:rPr lang="en-ZA" sz="1200" dirty="0"/>
              <a:t>Sales are particularly high in the mornings during June. Given this demand, there is no need to offer specials or discounts during this period. Conversely, January experiences lower sales. To maximize revenue during this month, we can introduce combo deals, such as pairing a coffee with a bakery item (e.g., a cappuccino with the cake of the day) at a discount of R5 off the normal total price. This approach not only boosts hot beverage sales but also promotes our bakery offerings. </a:t>
            </a:r>
          </a:p>
          <a:p>
            <a:pPr>
              <a:buFont typeface="Wingdings" panose="05000000000000000000" pitchFamily="2" charset="2"/>
              <a:buChar char="v"/>
            </a:pPr>
            <a:r>
              <a:rPr lang="en-ZA" sz="1200" b="1" dirty="0"/>
              <a:t>Sales Patterns by Time of Day </a:t>
            </a:r>
            <a:endParaRPr lang="en-ZA" sz="1200" dirty="0"/>
          </a:p>
          <a:p>
            <a:r>
              <a:rPr lang="en-ZA" sz="1200" dirty="0"/>
              <a:t>The majority of sales occur in the morning, presenting an excellent opportunity for upselling. We have identified two groups of customers: high spenders and low to medium spenders. Since our high to very high spenders frequent the shop in the morning, we should refrain from offering specials during that time. Instead, we can offer "to-go" products in the afternoons and evenings.</a:t>
            </a:r>
          </a:p>
          <a:p>
            <a:pPr>
              <a:buFont typeface="Wingdings" panose="05000000000000000000" pitchFamily="2" charset="2"/>
              <a:buChar char="v"/>
            </a:pPr>
            <a:r>
              <a:rPr lang="en-ZA" sz="1200" b="1" dirty="0"/>
              <a:t>Customer Preferences by Location</a:t>
            </a:r>
            <a:endParaRPr lang="en-ZA" sz="1200" dirty="0"/>
          </a:p>
          <a:p>
            <a:r>
              <a:rPr lang="en-ZA" sz="1200" dirty="0"/>
              <a:t>It's essential to stock items based on customer preferences. For high spenders who favour Frappés, milkshakes, and croissants, we should ensure we have ample stock of these items. For low spenders who prefer simpler options, such as cappuccinos or flat whites along with doughnuts, we need to stock more of those ingredients as well.</a:t>
            </a:r>
          </a:p>
        </p:txBody>
      </p:sp>
      <p:pic>
        <p:nvPicPr>
          <p:cNvPr id="8" name="Picture 7" descr="A cup of coffee on a plate&#10;&#10;AI-generated content may be incorrect.">
            <a:extLst>
              <a:ext uri="{FF2B5EF4-FFF2-40B4-BE49-F238E27FC236}">
                <a16:creationId xmlns:a16="http://schemas.microsoft.com/office/drawing/2014/main" id="{5A6C74A3-8C52-2EAF-87E4-B8A9F895A969}"/>
              </a:ext>
            </a:extLst>
          </p:cNvPr>
          <p:cNvPicPr>
            <a:picLocks noChangeAspect="1"/>
          </p:cNvPicPr>
          <p:nvPr/>
        </p:nvPicPr>
        <p:blipFill>
          <a:blip r:embed="rId3">
            <a:extLst>
              <a:ext uri="{837473B0-CC2E-450A-ABE3-18F120FF3D39}">
                <a1611:picAttrSrcUrl xmlns:a1611="http://schemas.microsoft.com/office/drawing/2016/11/main" r:id="rId4"/>
              </a:ext>
            </a:extLst>
          </a:blip>
          <a:srcRect t="17243" r="1" b="22535"/>
          <a:stretch>
            <a:fillRect/>
          </a:stretch>
        </p:blipFill>
        <p:spPr>
          <a:xfrm>
            <a:off x="7552266" y="10"/>
            <a:ext cx="4639733" cy="4233662"/>
          </a:xfrm>
          <a:prstGeom prst="rect">
            <a:avLst/>
          </a:prstGeom>
        </p:spPr>
      </p:pic>
      <p:pic>
        <p:nvPicPr>
          <p:cNvPr id="7" name="Picture 6" descr="Rolling Dough">
            <a:extLst>
              <a:ext uri="{FF2B5EF4-FFF2-40B4-BE49-F238E27FC236}">
                <a16:creationId xmlns:a16="http://schemas.microsoft.com/office/drawing/2014/main" id="{CD3172FA-7FBF-4586-8BAE-F8681B4CC272}"/>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l="552" r="3" b="3"/>
          <a:stretch>
            <a:fillRect/>
          </a:stretch>
        </p:blipFill>
        <p:spPr>
          <a:xfrm>
            <a:off x="7552266" y="4233673"/>
            <a:ext cx="4639733" cy="2624328"/>
          </a:xfrm>
          <a:prstGeom prst="rect">
            <a:avLst/>
          </a:prstGeom>
        </p:spPr>
      </p:pic>
    </p:spTree>
    <p:extLst>
      <p:ext uri="{BB962C8B-B14F-4D97-AF65-F5344CB8AC3E}">
        <p14:creationId xmlns:p14="http://schemas.microsoft.com/office/powerpoint/2010/main" val="8167333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1063F05-99EF-4DA3-B595-4E26670F29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468548" cy="6858000"/>
          </a:xfrm>
          <a:prstGeom prst="rect">
            <a:avLst/>
          </a:prstGeom>
          <a:gradFill>
            <a:gsLst>
              <a:gs pos="0">
                <a:schemeClr val="accent6">
                  <a:lumMod val="50000"/>
                </a:schemeClr>
              </a:gs>
              <a:gs pos="100000">
                <a:schemeClr val="bg1"/>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D904461-E85A-43E7-AA0B-B7DF596CA62F}"/>
              </a:ext>
            </a:extLst>
          </p:cNvPr>
          <p:cNvSpPr>
            <a:spLocks noGrp="1"/>
          </p:cNvSpPr>
          <p:nvPr>
            <p:ph type="title"/>
          </p:nvPr>
        </p:nvSpPr>
        <p:spPr>
          <a:xfrm>
            <a:off x="1024129" y="585216"/>
            <a:ext cx="3779085" cy="1499616"/>
          </a:xfrm>
          <a:prstGeom prst="rect">
            <a:avLst/>
          </a:prstGeom>
        </p:spPr>
        <p:txBody>
          <a:bodyPr lIns="0" tIns="108000">
            <a:normAutofit/>
          </a:bodyPr>
          <a:lstStyle/>
          <a:p>
            <a:r>
              <a:rPr lang="en-US" sz="5400" b="1" dirty="0">
                <a:solidFill>
                  <a:srgbClr val="FFFFFF"/>
                </a:solidFill>
              </a:rPr>
              <a:t>Thank You</a:t>
            </a:r>
          </a:p>
        </p:txBody>
      </p:sp>
      <p:cxnSp>
        <p:nvCxnSpPr>
          <p:cNvPr id="12" name="Straight Connector 11">
            <a:extLst>
              <a:ext uri="{FF2B5EF4-FFF2-40B4-BE49-F238E27FC236}">
                <a16:creationId xmlns:a16="http://schemas.microsoft.com/office/drawing/2014/main" id="{E0A835C2-2B9B-4174-AA2C-60A4F131190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762000" y="826324"/>
            <a:ext cx="0" cy="914400"/>
          </a:xfrm>
          <a:prstGeom prst="line">
            <a:avLst/>
          </a:prstGeom>
          <a:ln w="19050">
            <a:solidFill>
              <a:srgbClr val="D39F4A"/>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BBDDBE1-00CD-4A90-9BA9-5E79F6C6FDE0}"/>
              </a:ext>
            </a:extLst>
          </p:cNvPr>
          <p:cNvSpPr>
            <a:spLocks noGrp="1"/>
          </p:cNvSpPr>
          <p:nvPr>
            <p:ph idx="1"/>
          </p:nvPr>
        </p:nvSpPr>
        <p:spPr>
          <a:xfrm>
            <a:off x="1466258" y="2286000"/>
            <a:ext cx="3791711" cy="3931920"/>
          </a:xfrm>
          <a:prstGeom prst="rect">
            <a:avLst/>
          </a:prstGeom>
        </p:spPr>
        <p:txBody>
          <a:bodyPr>
            <a:normAutofit/>
          </a:bodyPr>
          <a:lstStyle/>
          <a:p>
            <a:r>
              <a:rPr lang="en-US" dirty="0">
                <a:solidFill>
                  <a:srgbClr val="FFFFFF"/>
                </a:solidFill>
              </a:rPr>
              <a:t>Email</a:t>
            </a:r>
            <a:br>
              <a:rPr lang="en-US" dirty="0">
                <a:solidFill>
                  <a:srgbClr val="FFFFFF"/>
                </a:solidFill>
              </a:rPr>
            </a:br>
            <a:r>
              <a:rPr lang="en-US" dirty="0">
                <a:solidFill>
                  <a:srgbClr val="FFFFFF"/>
                </a:solidFill>
              </a:rPr>
              <a:t>preciousdl07@gmail.com</a:t>
            </a:r>
            <a:r>
              <a:rPr lang="en-US" dirty="0"/>
              <a:t>.com</a:t>
            </a:r>
            <a:endParaRPr lang="en-US" b="1" dirty="0">
              <a:solidFill>
                <a:srgbClr val="FFFFFF"/>
              </a:solidFill>
            </a:endParaRPr>
          </a:p>
          <a:p>
            <a:pPr marL="0" indent="0">
              <a:buNone/>
            </a:pPr>
            <a:endParaRPr lang="en-US" dirty="0">
              <a:solidFill>
                <a:srgbClr val="FFFFFF"/>
              </a:solidFill>
            </a:endParaRPr>
          </a:p>
        </p:txBody>
      </p:sp>
      <p:pic>
        <p:nvPicPr>
          <p:cNvPr id="5" name="Picture 4" descr="Restaurant Open Sign">
            <a:extLst>
              <a:ext uri="{FF2B5EF4-FFF2-40B4-BE49-F238E27FC236}">
                <a16:creationId xmlns:a16="http://schemas.microsoft.com/office/drawing/2014/main" id="{4BB88093-7048-42AA-9AFC-B007B4E797A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5468548" y="10"/>
            <a:ext cx="6723452" cy="6857990"/>
          </a:xfrm>
          <a:prstGeom prst="rect">
            <a:avLst/>
          </a:prstGeom>
        </p:spPr>
      </p:pic>
      <p:pic>
        <p:nvPicPr>
          <p:cNvPr id="7" name="Graphic 6" descr="Envelope">
            <a:extLst>
              <a:ext uri="{FF2B5EF4-FFF2-40B4-BE49-F238E27FC236}">
                <a16:creationId xmlns:a16="http://schemas.microsoft.com/office/drawing/2014/main" id="{1BCFD98B-5534-433A-A8E6-4DE2A04C391B}"/>
              </a:ext>
            </a:extLst>
          </p:cNvPr>
          <p:cNvPicPr>
            <a:picLocks noChangeAspect="1"/>
          </p:cNvPicPr>
          <p:nvPr/>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1024129" y="2286000"/>
            <a:ext cx="360000" cy="360000"/>
          </a:xfrm>
          <a:prstGeom prst="rect">
            <a:avLst/>
          </a:prstGeom>
        </p:spPr>
      </p:pic>
    </p:spTree>
    <p:extLst>
      <p:ext uri="{BB962C8B-B14F-4D97-AF65-F5344CB8AC3E}">
        <p14:creationId xmlns:p14="http://schemas.microsoft.com/office/powerpoint/2010/main" val="2157044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27B7C6F6-4579-4D42-9857-ED1B2EE07B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27547" y="4382347"/>
            <a:ext cx="5688020" cy="2153919"/>
          </a:xfrm>
          <a:prstGeom prst="rect">
            <a:avLst/>
          </a:prstGeom>
          <a:solidFill>
            <a:srgbClr val="40404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8B91C57-2090-466E-B05A-DA282135678E}"/>
              </a:ext>
            </a:extLst>
          </p:cNvPr>
          <p:cNvSpPr>
            <a:spLocks noGrp="1"/>
          </p:cNvSpPr>
          <p:nvPr>
            <p:ph type="title"/>
          </p:nvPr>
        </p:nvSpPr>
        <p:spPr>
          <a:xfrm>
            <a:off x="573024" y="4608575"/>
            <a:ext cx="5242560" cy="1765715"/>
          </a:xfrm>
          <a:prstGeom prst="rect">
            <a:avLst/>
          </a:prstGeom>
        </p:spPr>
        <p:txBody>
          <a:bodyPr vert="horz" lIns="91440" tIns="45720" rIns="91440" bIns="45720" rtlCol="0" anchor="ctr">
            <a:normAutofit/>
          </a:bodyPr>
          <a:lstStyle/>
          <a:p>
            <a:pPr algn="r"/>
            <a:r>
              <a:rPr lang="en-US" sz="4400" b="1">
                <a:solidFill>
                  <a:srgbClr val="FFFFFF"/>
                </a:solidFill>
              </a:rPr>
              <a:t>Coffee SHOP ANALYSIS </a:t>
            </a:r>
          </a:p>
        </p:txBody>
      </p:sp>
      <p:pic>
        <p:nvPicPr>
          <p:cNvPr id="7" name="Content Placeholder 6" descr="A cup of coffee with a design on top&#10;&#10;AI-generated content may be incorrect.">
            <a:extLst>
              <a:ext uri="{FF2B5EF4-FFF2-40B4-BE49-F238E27FC236}">
                <a16:creationId xmlns:a16="http://schemas.microsoft.com/office/drawing/2014/main" id="{5CC29DAB-929E-25C4-59D9-D7CACE182AE4}"/>
              </a:ext>
            </a:extLst>
          </p:cNvPr>
          <p:cNvPicPr>
            <a:picLocks noGrp="1" noChangeAspect="1"/>
          </p:cNvPicPr>
          <p:nvPr>
            <p:ph idx="1"/>
          </p:nvPr>
        </p:nvPicPr>
        <p:blipFill>
          <a:blip r:embed="rId3">
            <a:extLst>
              <a:ext uri="{837473B0-CC2E-450A-ABE3-18F120FF3D39}">
                <a1611:picAttrSrcUrl xmlns:a1611="http://schemas.microsoft.com/office/drawing/2016/11/main" r:id="rId4"/>
              </a:ext>
            </a:extLst>
          </a:blip>
          <a:srcRect r="2642" b="1"/>
          <a:stretch>
            <a:fillRect/>
          </a:stretch>
        </p:blipFill>
        <p:spPr>
          <a:xfrm>
            <a:off x="327547" y="321733"/>
            <a:ext cx="5688020" cy="3899748"/>
          </a:xfrm>
          <a:prstGeom prst="rect">
            <a:avLst/>
          </a:prstGeom>
        </p:spPr>
      </p:pic>
      <p:sp>
        <p:nvSpPr>
          <p:cNvPr id="68" name="Rectangle 67">
            <a:extLst>
              <a:ext uri="{FF2B5EF4-FFF2-40B4-BE49-F238E27FC236}">
                <a16:creationId xmlns:a16="http://schemas.microsoft.com/office/drawing/2014/main" id="{7E6D8249-E901-4E71-B15A-A7F5D7F7B0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76434" y="321732"/>
            <a:ext cx="5693835" cy="6214534"/>
          </a:xfrm>
          <a:prstGeom prst="rect">
            <a:avLst/>
          </a:prstGeom>
          <a:solidFill>
            <a:srgbClr val="4A5D7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2292AAEC-4260-E658-6B57-952EACDA6989}"/>
              </a:ext>
            </a:extLst>
          </p:cNvPr>
          <p:cNvSpPr txBox="1"/>
          <p:nvPr/>
        </p:nvSpPr>
        <p:spPr>
          <a:xfrm>
            <a:off x="6661065" y="974875"/>
            <a:ext cx="4724573" cy="4852362"/>
          </a:xfrm>
          <a:prstGeom prst="rect">
            <a:avLst/>
          </a:prstGeom>
        </p:spPr>
        <p:txBody>
          <a:bodyPr vert="horz" lIns="45720" tIns="45720" rIns="45720" bIns="45720" rtlCol="0" anchor="ctr">
            <a:normAutofit/>
          </a:bodyPr>
          <a:lstStyle/>
          <a:p>
            <a:pPr defTabSz="914400">
              <a:lnSpc>
                <a:spcPct val="90000"/>
              </a:lnSpc>
              <a:spcAft>
                <a:spcPts val="600"/>
              </a:spcAft>
              <a:buClr>
                <a:schemeClr val="accent1"/>
              </a:buClr>
            </a:pPr>
            <a:r>
              <a:rPr lang="en-US">
                <a:solidFill>
                  <a:srgbClr val="FFFFFF"/>
                </a:solidFill>
              </a:rPr>
              <a:t>The data in this presentation is extracted from the Bright Coffee Shop daily transactions for the period January to June.</a:t>
            </a:r>
          </a:p>
          <a:p>
            <a:pPr defTabSz="914400">
              <a:lnSpc>
                <a:spcPct val="90000"/>
              </a:lnSpc>
              <a:spcAft>
                <a:spcPts val="600"/>
              </a:spcAft>
              <a:buClr>
                <a:schemeClr val="accent1"/>
              </a:buClr>
            </a:pPr>
            <a:endParaRPr lang="en-US">
              <a:solidFill>
                <a:srgbClr val="FFFFFF"/>
              </a:solidFill>
            </a:endParaRPr>
          </a:p>
          <a:p>
            <a:pPr defTabSz="914400">
              <a:lnSpc>
                <a:spcPct val="90000"/>
              </a:lnSpc>
              <a:spcAft>
                <a:spcPts val="600"/>
              </a:spcAft>
              <a:buClr>
                <a:schemeClr val="accent1"/>
              </a:buClr>
            </a:pPr>
            <a:r>
              <a:rPr lang="en-US" b="1">
                <a:solidFill>
                  <a:srgbClr val="FFFFFF"/>
                </a:solidFill>
              </a:rPr>
              <a:t>Purpose Of Analysis:</a:t>
            </a:r>
          </a:p>
          <a:p>
            <a:pPr defTabSz="914400">
              <a:lnSpc>
                <a:spcPct val="90000"/>
              </a:lnSpc>
              <a:spcAft>
                <a:spcPts val="600"/>
              </a:spcAft>
              <a:buClr>
                <a:schemeClr val="accent1"/>
              </a:buClr>
            </a:pPr>
            <a:endParaRPr lang="en-US">
              <a:solidFill>
                <a:srgbClr val="FFFFFF"/>
              </a:solidFill>
            </a:endParaRPr>
          </a:p>
          <a:p>
            <a:pPr marL="285750" indent="-285750" defTabSz="914400">
              <a:lnSpc>
                <a:spcPct val="90000"/>
              </a:lnSpc>
              <a:spcAft>
                <a:spcPts val="600"/>
              </a:spcAft>
              <a:buClr>
                <a:schemeClr val="accent1"/>
              </a:buClr>
              <a:buFont typeface="Wingdings" panose="05000000000000000000" pitchFamily="2" charset="2"/>
              <a:buChar char="v"/>
            </a:pPr>
            <a:r>
              <a:rPr lang="en-US">
                <a:solidFill>
                  <a:srgbClr val="FFFFFF"/>
                </a:solidFill>
              </a:rPr>
              <a:t>To provide actionable insights from the historical data that will assist the CEO in decision making</a:t>
            </a:r>
          </a:p>
        </p:txBody>
      </p:sp>
    </p:spTree>
    <p:extLst>
      <p:ext uri="{BB962C8B-B14F-4D97-AF65-F5344CB8AC3E}">
        <p14:creationId xmlns:p14="http://schemas.microsoft.com/office/powerpoint/2010/main" val="1102586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8756837-05BF-4387-B0CB-CFF921BCD6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FFEC9DA-F598-4E27-80EE-1EF9DDE397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79EAA8D-9FA6-44DF-B373-F9F0E09DC750}"/>
              </a:ext>
            </a:extLst>
          </p:cNvPr>
          <p:cNvSpPr>
            <a:spLocks noGrp="1"/>
          </p:cNvSpPr>
          <p:nvPr>
            <p:ph type="title"/>
          </p:nvPr>
        </p:nvSpPr>
        <p:spPr>
          <a:xfrm>
            <a:off x="8187269" y="643467"/>
            <a:ext cx="3415612" cy="5571066"/>
          </a:xfrm>
        </p:spPr>
        <p:txBody>
          <a:bodyPr>
            <a:normAutofit/>
          </a:bodyPr>
          <a:lstStyle/>
          <a:p>
            <a:r>
              <a:rPr lang="en-ZA" sz="2000" b="1" dirty="0"/>
              <a:t>Number of units sold by product category</a:t>
            </a:r>
            <a:br>
              <a:rPr lang="en-ZA" dirty="0"/>
            </a:br>
            <a:endParaRPr lang="en-US" b="1" dirty="0">
              <a:solidFill>
                <a:schemeClr val="bg1"/>
              </a:solidFill>
            </a:endParaRPr>
          </a:p>
        </p:txBody>
      </p:sp>
      <p:graphicFrame>
        <p:nvGraphicFramePr>
          <p:cNvPr id="5" name="Content Placeholder 4">
            <a:extLst>
              <a:ext uri="{FF2B5EF4-FFF2-40B4-BE49-F238E27FC236}">
                <a16:creationId xmlns:a16="http://schemas.microsoft.com/office/drawing/2014/main" id="{387A54EA-DB62-E39A-2530-82BB25301A9E}"/>
              </a:ext>
            </a:extLst>
          </p:cNvPr>
          <p:cNvGraphicFramePr>
            <a:graphicFrameLocks noGrp="1"/>
          </p:cNvGraphicFramePr>
          <p:nvPr>
            <p:ph idx="1"/>
            <p:extLst>
              <p:ext uri="{D42A27DB-BD31-4B8C-83A1-F6EECF244321}">
                <p14:modId xmlns:p14="http://schemas.microsoft.com/office/powerpoint/2010/main" val="555698767"/>
              </p:ext>
            </p:extLst>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572008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A4500958-2898-2A2F-9938-86202C0F2A32}"/>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1E4CBA7-A7A5-F095-D5B1-38D8B09C19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D6B56BDC-3B22-6262-958D-6F8024F8D8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B9B383A-01FE-CD61-5EFC-983C26BF68D8}"/>
              </a:ext>
            </a:extLst>
          </p:cNvPr>
          <p:cNvSpPr>
            <a:spLocks noGrp="1"/>
          </p:cNvSpPr>
          <p:nvPr>
            <p:ph type="title"/>
          </p:nvPr>
        </p:nvSpPr>
        <p:spPr>
          <a:xfrm>
            <a:off x="8187269" y="643467"/>
            <a:ext cx="3415612" cy="5571066"/>
          </a:xfrm>
        </p:spPr>
        <p:txBody>
          <a:bodyPr>
            <a:normAutofit/>
          </a:bodyPr>
          <a:lstStyle/>
          <a:p>
            <a:r>
              <a:rPr lang="en-ZA" sz="2400" b="1" dirty="0"/>
              <a:t>Number of sales by Month ID and Time Bucket</a:t>
            </a:r>
            <a:endParaRPr lang="en-ZA" sz="2400" dirty="0"/>
          </a:p>
        </p:txBody>
      </p:sp>
      <p:graphicFrame>
        <p:nvGraphicFramePr>
          <p:cNvPr id="5" name="Content Placeholder 4">
            <a:extLst>
              <a:ext uri="{FF2B5EF4-FFF2-40B4-BE49-F238E27FC236}">
                <a16:creationId xmlns:a16="http://schemas.microsoft.com/office/drawing/2014/main" id="{DE2139DA-814C-3FF0-28F5-A41903D894C6}"/>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4" name="Chart 3" descr="Chart type: Clustered Bar. 'NUMBER_OF_SALES' by 'MONTH_ID' and 'TIME_BUCKET'&#10;&#10;Description automatically generated">
            <a:extLst>
              <a:ext uri="{FF2B5EF4-FFF2-40B4-BE49-F238E27FC236}">
                <a16:creationId xmlns:a16="http://schemas.microsoft.com/office/drawing/2014/main" id="{4180620C-0692-3BF5-EF97-8EF36201A9C7}"/>
              </a:ext>
            </a:extLst>
          </p:cNvPr>
          <p:cNvGraphicFramePr>
            <a:graphicFrameLocks/>
          </p:cNvGraphicFramePr>
          <p:nvPr>
            <p:extLst>
              <p:ext uri="{D42A27DB-BD31-4B8C-83A1-F6EECF244321}">
                <p14:modId xmlns:p14="http://schemas.microsoft.com/office/powerpoint/2010/main" val="2117795849"/>
              </p:ext>
            </p:extLst>
          </p:nvPr>
        </p:nvGraphicFramePr>
        <p:xfrm>
          <a:off x="0" y="908756"/>
          <a:ext cx="7353300" cy="493959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41518859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431FB118-49D7-2A76-DA3B-8F9763C89EB0}"/>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B93B13A-DD0D-1740-59F8-9D3D9A67E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8E1D494-1C8A-31A4-BF91-92038DC1FCB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8365EC8-AC34-4FAF-FE43-B0949C4E3053}"/>
              </a:ext>
            </a:extLst>
          </p:cNvPr>
          <p:cNvSpPr>
            <a:spLocks noGrp="1"/>
          </p:cNvSpPr>
          <p:nvPr>
            <p:ph type="title"/>
          </p:nvPr>
        </p:nvSpPr>
        <p:spPr>
          <a:xfrm>
            <a:off x="8187269" y="643467"/>
            <a:ext cx="3415612" cy="5571066"/>
          </a:xfrm>
        </p:spPr>
        <p:txBody>
          <a:bodyPr>
            <a:normAutofit/>
          </a:bodyPr>
          <a:lstStyle/>
          <a:p>
            <a:r>
              <a:rPr lang="en-ZA" sz="2400" b="1" dirty="0"/>
              <a:t>Top 3 selling products</a:t>
            </a:r>
            <a:endParaRPr lang="en-ZA" sz="2400" dirty="0"/>
          </a:p>
        </p:txBody>
      </p:sp>
      <p:graphicFrame>
        <p:nvGraphicFramePr>
          <p:cNvPr id="5" name="Content Placeholder 4">
            <a:extLst>
              <a:ext uri="{FF2B5EF4-FFF2-40B4-BE49-F238E27FC236}">
                <a16:creationId xmlns:a16="http://schemas.microsoft.com/office/drawing/2014/main" id="{26A9C998-E289-F82F-42DA-B1DF66D54BEC}"/>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descr="Chart type: Clustered Bar. 'PRODUCT_CATEGORY': Coffee has noticeably higher 'NUMBER_OF_UNITS_SOLD'.&#10;&#10;Description automatically generated">
            <a:extLst>
              <a:ext uri="{FF2B5EF4-FFF2-40B4-BE49-F238E27FC236}">
                <a16:creationId xmlns:a16="http://schemas.microsoft.com/office/drawing/2014/main" id="{A4A8A99E-A78A-E77F-4595-EDC427538C55}"/>
              </a:ext>
            </a:extLst>
          </p:cNvPr>
          <p:cNvGraphicFramePr>
            <a:graphicFrameLocks/>
          </p:cNvGraphicFramePr>
          <p:nvPr>
            <p:extLst>
              <p:ext uri="{D42A27DB-BD31-4B8C-83A1-F6EECF244321}">
                <p14:modId xmlns:p14="http://schemas.microsoft.com/office/powerpoint/2010/main" val="2302581002"/>
              </p:ext>
            </p:extLst>
          </p:nvPr>
        </p:nvGraphicFramePr>
        <p:xfrm>
          <a:off x="439582" y="643467"/>
          <a:ext cx="6515100" cy="4671483"/>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838684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FA7FFD51-F04E-30CE-0F9E-A2CB3DF0ADA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4A00F756-7DDA-219D-D4CF-8CA63F5305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9450CFA-F014-DD2C-EBAE-9E71451436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01B7101-793B-128D-086E-4E80FE78FBC7}"/>
              </a:ext>
            </a:extLst>
          </p:cNvPr>
          <p:cNvSpPr>
            <a:spLocks noGrp="1"/>
          </p:cNvSpPr>
          <p:nvPr>
            <p:ph type="title"/>
          </p:nvPr>
        </p:nvSpPr>
        <p:spPr>
          <a:xfrm>
            <a:off x="8187269" y="643467"/>
            <a:ext cx="3415612" cy="5571066"/>
          </a:xfrm>
        </p:spPr>
        <p:txBody>
          <a:bodyPr>
            <a:normAutofit/>
          </a:bodyPr>
          <a:lstStyle/>
          <a:p>
            <a:r>
              <a:rPr lang="en-ZA" sz="2400" b="1" dirty="0"/>
              <a:t>Most to least selling product by total sales</a:t>
            </a:r>
            <a:endParaRPr lang="en-ZA" sz="2400" dirty="0"/>
          </a:p>
        </p:txBody>
      </p:sp>
      <p:graphicFrame>
        <p:nvGraphicFramePr>
          <p:cNvPr id="5" name="Content Placeholder 4">
            <a:extLst>
              <a:ext uri="{FF2B5EF4-FFF2-40B4-BE49-F238E27FC236}">
                <a16:creationId xmlns:a16="http://schemas.microsoft.com/office/drawing/2014/main" id="{AD80FF2E-0547-828E-D7DE-6D7CDADF35BA}"/>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descr="Chart type: Clustered Bar. 'PRODUCT_CATEGORY': Coffee has noticeably higher 'NUMBER_OF_UNITS_SOLD'.&#10;&#10;Description automatically generated">
            <a:extLst>
              <a:ext uri="{FF2B5EF4-FFF2-40B4-BE49-F238E27FC236}">
                <a16:creationId xmlns:a16="http://schemas.microsoft.com/office/drawing/2014/main" id="{58AF50F2-C96C-2A3C-8F86-5B663A859984}"/>
              </a:ext>
            </a:extLst>
          </p:cNvPr>
          <p:cNvGraphicFramePr>
            <a:graphicFrameLocks/>
          </p:cNvGraphicFramePr>
          <p:nvPr/>
        </p:nvGraphicFramePr>
        <p:xfrm>
          <a:off x="439582" y="643467"/>
          <a:ext cx="6515100" cy="467148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4" name="Chart 3">
            <a:extLst>
              <a:ext uri="{FF2B5EF4-FFF2-40B4-BE49-F238E27FC236}">
                <a16:creationId xmlns:a16="http://schemas.microsoft.com/office/drawing/2014/main" id="{44B45CC2-0AF5-5E43-B91F-A184887F868A}"/>
              </a:ext>
            </a:extLst>
          </p:cNvPr>
          <p:cNvGraphicFramePr>
            <a:graphicFrameLocks/>
          </p:cNvGraphicFramePr>
          <p:nvPr>
            <p:extLst>
              <p:ext uri="{D42A27DB-BD31-4B8C-83A1-F6EECF244321}">
                <p14:modId xmlns:p14="http://schemas.microsoft.com/office/powerpoint/2010/main" val="758209792"/>
              </p:ext>
            </p:extLst>
          </p:nvPr>
        </p:nvGraphicFramePr>
        <p:xfrm>
          <a:off x="411623" y="1052248"/>
          <a:ext cx="6515100" cy="475350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1591000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B0B9758C-FA1C-2419-9A97-612D960C1C8A}"/>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048CA36-873C-C257-27E0-AA83EA44D6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18AB8160-7CD5-5EFA-A587-94274676DB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26A50AFB-DC6D-87BD-4D54-FA9045B2C4E0}"/>
              </a:ext>
            </a:extLst>
          </p:cNvPr>
          <p:cNvSpPr>
            <a:spLocks noGrp="1"/>
          </p:cNvSpPr>
          <p:nvPr>
            <p:ph type="title"/>
          </p:nvPr>
        </p:nvSpPr>
        <p:spPr>
          <a:xfrm>
            <a:off x="8187269" y="643467"/>
            <a:ext cx="3415612" cy="2214033"/>
          </a:xfrm>
        </p:spPr>
        <p:txBody>
          <a:bodyPr>
            <a:normAutofit/>
          </a:bodyPr>
          <a:lstStyle/>
          <a:p>
            <a:r>
              <a:rPr lang="en-ZA" sz="2400" b="1" dirty="0"/>
              <a:t>Morning accounts for majority of the sales – Excellent opportunity for upselling</a:t>
            </a:r>
            <a:br>
              <a:rPr lang="en-ZA" sz="2400" b="1" dirty="0"/>
            </a:br>
            <a:br>
              <a:rPr lang="en-ZA" sz="2400" b="1" dirty="0"/>
            </a:br>
            <a:endParaRPr lang="en-ZA" sz="2400" dirty="0"/>
          </a:p>
        </p:txBody>
      </p:sp>
      <p:graphicFrame>
        <p:nvGraphicFramePr>
          <p:cNvPr id="5" name="Content Placeholder 4">
            <a:extLst>
              <a:ext uri="{FF2B5EF4-FFF2-40B4-BE49-F238E27FC236}">
                <a16:creationId xmlns:a16="http://schemas.microsoft.com/office/drawing/2014/main" id="{2476BC7B-8FF7-5D40-25DD-76BDB8857111}"/>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9" name="Chart 18" descr="Chart type: Doughnut. 'TIME_BUCKET': Morning accounts for the majority of 'NUMBER_OF_UNITS_SOLD'.&#10;&#10;Description automatically generated">
            <a:extLst>
              <a:ext uri="{FF2B5EF4-FFF2-40B4-BE49-F238E27FC236}">
                <a16:creationId xmlns:a16="http://schemas.microsoft.com/office/drawing/2014/main" id="{1F5A1FD9-9213-6302-AD70-E7F1021B4772}"/>
              </a:ext>
            </a:extLst>
          </p:cNvPr>
          <p:cNvGraphicFramePr>
            <a:graphicFrameLocks/>
          </p:cNvGraphicFramePr>
          <p:nvPr>
            <p:extLst>
              <p:ext uri="{D42A27DB-BD31-4B8C-83A1-F6EECF244321}">
                <p14:modId xmlns:p14="http://schemas.microsoft.com/office/powerpoint/2010/main" val="396548630"/>
              </p:ext>
            </p:extLst>
          </p:nvPr>
        </p:nvGraphicFramePr>
        <p:xfrm>
          <a:off x="1190625" y="1266824"/>
          <a:ext cx="5695950" cy="486727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160463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B91CAB65-0FB0-493E-C28B-4271576EB0C8}"/>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F4B821C-31A5-BEDF-7AE0-CC9A2F84E4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E05AA56-497D-1100-7160-897D12319E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5B2E986-F083-E811-A060-0D4225C39622}"/>
              </a:ext>
            </a:extLst>
          </p:cNvPr>
          <p:cNvSpPr>
            <a:spLocks noGrp="1"/>
          </p:cNvSpPr>
          <p:nvPr>
            <p:ph type="title"/>
          </p:nvPr>
        </p:nvSpPr>
        <p:spPr>
          <a:xfrm>
            <a:off x="8187269" y="643467"/>
            <a:ext cx="3415612" cy="2214033"/>
          </a:xfrm>
        </p:spPr>
        <p:txBody>
          <a:bodyPr>
            <a:normAutofit/>
          </a:bodyPr>
          <a:lstStyle/>
          <a:p>
            <a:br>
              <a:rPr lang="en-ZA" sz="2400" b="1" dirty="0"/>
            </a:br>
            <a:br>
              <a:rPr lang="en-ZA" sz="2400" b="1" dirty="0"/>
            </a:br>
            <a:endParaRPr lang="en-ZA" sz="2400" dirty="0"/>
          </a:p>
        </p:txBody>
      </p:sp>
      <p:graphicFrame>
        <p:nvGraphicFramePr>
          <p:cNvPr id="5" name="Content Placeholder 4">
            <a:extLst>
              <a:ext uri="{FF2B5EF4-FFF2-40B4-BE49-F238E27FC236}">
                <a16:creationId xmlns:a16="http://schemas.microsoft.com/office/drawing/2014/main" id="{63CC2C49-BFBC-77F2-012E-33BC92AE397E}"/>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B24EB827-652D-F234-0E65-8717C506A74E}"/>
              </a:ext>
            </a:extLst>
          </p:cNvPr>
          <p:cNvGraphicFramePr>
            <a:graphicFrameLocks/>
          </p:cNvGraphicFramePr>
          <p:nvPr>
            <p:extLst>
              <p:ext uri="{D42A27DB-BD31-4B8C-83A1-F6EECF244321}">
                <p14:modId xmlns:p14="http://schemas.microsoft.com/office/powerpoint/2010/main" val="3253079799"/>
              </p:ext>
            </p:extLst>
          </p:nvPr>
        </p:nvGraphicFramePr>
        <p:xfrm>
          <a:off x="447675" y="723900"/>
          <a:ext cx="6657975" cy="5076825"/>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ECEB857A-48A8-0899-65FA-279D6B99DEA1}"/>
              </a:ext>
            </a:extLst>
          </p:cNvPr>
          <p:cNvSpPr txBox="1"/>
          <p:nvPr/>
        </p:nvSpPr>
        <p:spPr>
          <a:xfrm>
            <a:off x="7749118" y="321556"/>
            <a:ext cx="4061882" cy="3139321"/>
          </a:xfrm>
          <a:prstGeom prst="rect">
            <a:avLst/>
          </a:prstGeom>
          <a:noFill/>
        </p:spPr>
        <p:txBody>
          <a:bodyPr wrap="square" rtlCol="0">
            <a:spAutoFit/>
          </a:bodyPr>
          <a:lstStyle/>
          <a:p>
            <a:r>
              <a:rPr lang="en-ZA" dirty="0"/>
              <a:t>TOTAL SALES BY SPEND BAND AND TIME BUCKET – REVEALS THAT “HIGH” AND “VERY HIGH” SPENDERS SHOW UP IN THE MORNING AND ALLOWS US TO MAXIMIZE PROFIT</a:t>
            </a:r>
          </a:p>
          <a:p>
            <a:endParaRPr lang="en-ZA" dirty="0"/>
          </a:p>
          <a:p>
            <a:endParaRPr lang="en-ZA" dirty="0"/>
          </a:p>
          <a:p>
            <a:r>
              <a:rPr lang="en-ZA" dirty="0"/>
              <a:t>LOW AND MEDIUM SPENDERS SHOW UP IN THE AFTERNOON AND EVENING – DURING THIS TIME WE CAN OFFER “TO GO PRODUCTS” </a:t>
            </a:r>
          </a:p>
        </p:txBody>
      </p:sp>
    </p:spTree>
    <p:extLst>
      <p:ext uri="{BB962C8B-B14F-4D97-AF65-F5344CB8AC3E}">
        <p14:creationId xmlns:p14="http://schemas.microsoft.com/office/powerpoint/2010/main" val="18476136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6">
                <a:lumMod val="50000"/>
              </a:schemeClr>
            </a:gs>
            <a:gs pos="100000">
              <a:schemeClr val="bg1"/>
            </a:gs>
          </a:gsLst>
          <a:lin ang="7800000" scaled="0"/>
        </a:gradFill>
        <a:effectLst/>
      </p:bgPr>
    </p:bg>
    <p:spTree>
      <p:nvGrpSpPr>
        <p:cNvPr id="1" name="">
          <a:extLst>
            <a:ext uri="{FF2B5EF4-FFF2-40B4-BE49-F238E27FC236}">
              <a16:creationId xmlns:a16="http://schemas.microsoft.com/office/drawing/2014/main" id="{218137A5-7BBA-1D42-8010-BE220A6F2246}"/>
            </a:ext>
          </a:extLst>
        </p:cNvPr>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9E89EAC-86F9-040E-D046-D4B1D09387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2665F9C0-AA39-8DFA-2BB8-8A005E6B3E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0"/>
            <a:ext cx="46481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50883E-60B1-F6FD-6C9D-5BA7F7282C02}"/>
              </a:ext>
            </a:extLst>
          </p:cNvPr>
          <p:cNvSpPr>
            <a:spLocks noGrp="1"/>
          </p:cNvSpPr>
          <p:nvPr>
            <p:ph type="title"/>
          </p:nvPr>
        </p:nvSpPr>
        <p:spPr>
          <a:xfrm>
            <a:off x="8187269" y="643467"/>
            <a:ext cx="3415612" cy="2214033"/>
          </a:xfrm>
        </p:spPr>
        <p:txBody>
          <a:bodyPr>
            <a:normAutofit/>
          </a:bodyPr>
          <a:lstStyle/>
          <a:p>
            <a:br>
              <a:rPr lang="en-ZA" sz="2400" b="1" dirty="0"/>
            </a:br>
            <a:br>
              <a:rPr lang="en-ZA" sz="2400" b="1" dirty="0"/>
            </a:br>
            <a:endParaRPr lang="en-ZA" sz="2400" dirty="0"/>
          </a:p>
        </p:txBody>
      </p:sp>
      <p:graphicFrame>
        <p:nvGraphicFramePr>
          <p:cNvPr id="5" name="Content Placeholder 4">
            <a:extLst>
              <a:ext uri="{FF2B5EF4-FFF2-40B4-BE49-F238E27FC236}">
                <a16:creationId xmlns:a16="http://schemas.microsoft.com/office/drawing/2014/main" id="{28759FF8-3C23-85AC-7B47-C0C471FA3A1E}"/>
              </a:ext>
            </a:extLst>
          </p:cNvPr>
          <p:cNvGraphicFramePr>
            <a:graphicFrameLocks noGrp="1"/>
          </p:cNvGraphicFramePr>
          <p:nvPr>
            <p:ph idx="1"/>
          </p:nvPr>
        </p:nvGraphicFramePr>
        <p:xfrm>
          <a:off x="0" y="321556"/>
          <a:ext cx="7515842" cy="5627688"/>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Chart 2">
            <a:extLst>
              <a:ext uri="{FF2B5EF4-FFF2-40B4-BE49-F238E27FC236}">
                <a16:creationId xmlns:a16="http://schemas.microsoft.com/office/drawing/2014/main" id="{0C26C44E-EE18-62F8-5310-F258EA0DF2B8}"/>
              </a:ext>
            </a:extLst>
          </p:cNvPr>
          <p:cNvGraphicFramePr>
            <a:graphicFrameLocks/>
          </p:cNvGraphicFramePr>
          <p:nvPr>
            <p:extLst>
              <p:ext uri="{D42A27DB-BD31-4B8C-83A1-F6EECF244321}">
                <p14:modId xmlns:p14="http://schemas.microsoft.com/office/powerpoint/2010/main" val="3650126285"/>
              </p:ext>
            </p:extLst>
          </p:nvPr>
        </p:nvGraphicFramePr>
        <p:xfrm>
          <a:off x="238124" y="392200"/>
          <a:ext cx="7143751" cy="5018000"/>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3">
            <a:extLst>
              <a:ext uri="{FF2B5EF4-FFF2-40B4-BE49-F238E27FC236}">
                <a16:creationId xmlns:a16="http://schemas.microsoft.com/office/drawing/2014/main" id="{3D372BF0-BEAB-A832-167A-F558BF50CA1E}"/>
              </a:ext>
            </a:extLst>
          </p:cNvPr>
          <p:cNvSpPr txBox="1"/>
          <p:nvPr/>
        </p:nvSpPr>
        <p:spPr>
          <a:xfrm>
            <a:off x="7991475" y="643466"/>
            <a:ext cx="3829050" cy="1754326"/>
          </a:xfrm>
          <a:prstGeom prst="rect">
            <a:avLst/>
          </a:prstGeom>
          <a:noFill/>
        </p:spPr>
        <p:txBody>
          <a:bodyPr wrap="square" rtlCol="0">
            <a:spAutoFit/>
          </a:bodyPr>
          <a:lstStyle/>
          <a:p>
            <a:r>
              <a:rPr lang="en-ZA" dirty="0"/>
              <a:t>SPEND BAND BY LOCATION</a:t>
            </a:r>
          </a:p>
          <a:p>
            <a:endParaRPr lang="en-ZA" dirty="0"/>
          </a:p>
          <a:p>
            <a:r>
              <a:rPr lang="en-ZA" dirty="0"/>
              <a:t>Very High Spenders – Lower Manhattan</a:t>
            </a:r>
          </a:p>
          <a:p>
            <a:r>
              <a:rPr lang="en-ZA" dirty="0"/>
              <a:t>High –Astoria</a:t>
            </a:r>
          </a:p>
          <a:p>
            <a:r>
              <a:rPr lang="en-ZA" dirty="0"/>
              <a:t>Medium – Astoria</a:t>
            </a:r>
          </a:p>
          <a:p>
            <a:r>
              <a:rPr lang="en-ZA" dirty="0"/>
              <a:t>Low - Astoria</a:t>
            </a:r>
          </a:p>
        </p:txBody>
      </p:sp>
    </p:spTree>
    <p:extLst>
      <p:ext uri="{BB962C8B-B14F-4D97-AF65-F5344CB8AC3E}">
        <p14:creationId xmlns:p14="http://schemas.microsoft.com/office/powerpoint/2010/main" val="34471042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rgbClr val="2E2B21"/>
      </a:dk1>
      <a:lt1>
        <a:srgbClr val="FFFFFF"/>
      </a:lt1>
      <a:dk2>
        <a:srgbClr val="605B4F"/>
      </a:dk2>
      <a:lt2>
        <a:srgbClr val="D8D6BE"/>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93813dd7ca6ad654711aa0ab317e03a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f11dc0ce689dd3925e84e4e35398c6e7"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5231547-F69E-41A9-93A9-B70B5E3064F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07A7C301-87CC-4EB1-AF40-15075522FC58}">
  <ds:schemaRefs>
    <ds:schemaRef ds:uri="http://schemas.microsoft.com/sharepoint/v3/contenttype/forms"/>
  </ds:schemaRefs>
</ds:datastoreItem>
</file>

<file path=customXml/itemProps3.xml><?xml version="1.0" encoding="utf-8"?>
<ds:datastoreItem xmlns:ds="http://schemas.openxmlformats.org/officeDocument/2006/customXml" ds:itemID="{6EA402E5-52EF-430B-8CCB-B4AAA8C467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Retail design</Template>
  <TotalTime>377</TotalTime>
  <Words>586</Words>
  <Application>Microsoft Office PowerPoint</Application>
  <PresentationFormat>Widescreen</PresentationFormat>
  <Paragraphs>61</Paragraphs>
  <Slides>11</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Tw Cen MT</vt:lpstr>
      <vt:lpstr>Tw Cen MT Condensed</vt:lpstr>
      <vt:lpstr>Wingdings</vt:lpstr>
      <vt:lpstr>Wingdings 3</vt:lpstr>
      <vt:lpstr>Integral</vt:lpstr>
      <vt:lpstr>Bright   COFFEE SHOP</vt:lpstr>
      <vt:lpstr>Coffee SHOP ANALYSIS </vt:lpstr>
      <vt:lpstr>Number of units sold by product category </vt:lpstr>
      <vt:lpstr>Number of sales by Month ID and Time Bucket</vt:lpstr>
      <vt:lpstr>Top 3 selling products</vt:lpstr>
      <vt:lpstr>Most to least selling product by total sales</vt:lpstr>
      <vt:lpstr>Morning accounts for majority of the sales – Excellent opportunity for upselling  </vt:lpstr>
      <vt:lpstr>  </vt:lpstr>
      <vt:lpstr>  </vt:lpstr>
      <vt:lpstr>Insights Summary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Sizwe Mqadi</dc:creator>
  <cp:lastModifiedBy>Ziphozonke Counselling Sizwe Mqadi</cp:lastModifiedBy>
  <cp:revision>1</cp:revision>
  <dcterms:created xsi:type="dcterms:W3CDTF">2025-06-30T13:34:40Z</dcterms:created>
  <dcterms:modified xsi:type="dcterms:W3CDTF">2025-06-30T19:51:54Z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