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6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7807D-35D0-45B6-A52B-8E11F8DDCC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44B0F-BEC8-4DC5-8EAF-BECCDAFF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= </a:t>
            </a:r>
            <a:r>
              <a:rPr lang="fa-IR" dirty="0"/>
              <a:t>تعریف اینکه هر خصیصه چه ویژگی هایی باید داشته باشد مثلا عدد اعشاری باشد صحیح باشد و ... و تعریف آن مهم است که جامع باشد و همه چیز را دربربگیرد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44B0F-BEC8-4DC5-8EAF-BECCDAFF0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44B0F-BEC8-4DC5-8EAF-BECCDAFF0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102A-9F15-FEB4-6CEC-F6681DE4C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C076-79F4-3239-DF62-16CFFF868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6A0A-5886-28E2-68FC-E4BACC09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BB1C4-8C3D-75E0-6A10-1A16DB2C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4781-F8C4-045D-6D8E-033D00A0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5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9F5B-6996-370A-C7A7-97F84EA2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E96C3-6CED-9815-F5BD-25692A89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32B3-5D0F-4243-FF07-AAE1C1C2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DB6D-608D-52C6-CFFF-CE1745F1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7F0F-A21B-FCAD-7596-5ABA902B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0CD79-1EF6-B664-48D8-DF4BCA72A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C63BD-F6C2-EB39-7097-5701263A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7EED-A962-3BC3-ACEC-4670BB36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B175-EBF6-A543-12EF-E4BB185C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313C-D270-F121-A2E1-502FB00A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34D1-56B4-23F6-EC68-008630C1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F09D-5357-FEB0-70E6-75D246A1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6A15-B142-26D8-F751-06A5F8CB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8883-DE74-556A-5D25-DC6FDE56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7211-A362-025C-3DF7-F787491F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4FFB-D409-F521-9C6B-1206EE9B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9E5A7-05A0-509F-C311-F4AA69D7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26CD-330E-8FEF-EF19-65632A63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5AB6-7049-82BE-3DCA-E30EC1B2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4E5A-8C70-B587-2FC0-2009EBBA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7B69-83B0-8D6B-3CFE-383938A2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76B7-C78F-D26B-BD73-3BC55DBCD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303E2-6783-4C62-BE8C-608ACF25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181D-03BE-0872-2B2F-D696FCE6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E1E9E-958A-3E88-8328-A5346A4B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36C12-0F23-253E-B1CC-47DE568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227A-2128-020F-85AD-3B4E03DC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5CAFC-97B1-9A98-E328-DEDF1C7E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2606E-A62C-719A-B837-E550B75CD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9E8F8-E7A9-D98A-3A88-B4A5B7DAB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E9D0F-15AB-70F6-97B5-54A53BEC7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81F8C-4CFD-5177-ED35-EE9F2728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279D8-C76B-2E89-FE97-57A085CC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2F9A4-2769-D0BB-3526-17574903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AFF6-186B-E243-90E6-774E836A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D9B8B-630D-BA1B-2E39-9A2EFF50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5558B-195C-F1E9-123E-6D3969C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E97CF-7DF8-B454-E1C3-96086455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5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29F90-5FB5-9CA9-141E-80BD5172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1DA2C-69C1-053B-3248-D1EF212F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C7FA-9ABD-2580-6F48-9B5127A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ED38-1C43-DFC6-8806-A5D2705C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B7D1-3538-4054-5346-6DDA7D20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9821-0EA8-F10F-E955-154F5131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4AE8-5992-BBE4-1E7E-8A6DA856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F486-DA52-02E6-2A18-DE6CB718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108DF-4325-295D-8595-A1654BA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7B6D-552C-0427-C0C5-B74B4B45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D2B43-3C34-3E78-76D4-5DB797E86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87CCE-4F99-26F9-EFDA-05B86D1A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81E9-8A38-0818-D1CB-3ACA9F8D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48927-12EB-B8CF-7C99-E2236076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9C94-4B84-0460-723F-9331029A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3B7B5-222D-8218-A7DB-E55872A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B6F92-67E9-4526-B1FD-2AD2C706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A293-6F5E-3D55-B24B-231EB5FD4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4EF1-6301-4F5F-A745-F2451B77012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CBA1-F437-D69D-B114-5C51CB90C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9257-784E-9F67-3069-499BBA22C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7F70-4D43-DC94-50C7-0F0EE8DC1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5400" dirty="0">
                <a:cs typeface="B Nazanin" panose="00000400000000000000" pitchFamily="2" charset="-78"/>
              </a:rPr>
              <a:t>مدل رابطه ای (</a:t>
            </a: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Model</a:t>
            </a:r>
            <a:r>
              <a:rPr lang="fa-IR" sz="5400" dirty="0">
                <a:cs typeface="B Nazanin" panose="00000400000000000000" pitchFamily="2" charset="-78"/>
              </a:rPr>
              <a:t>)</a:t>
            </a:r>
            <a:endParaRPr lang="en-US" sz="5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512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819C-E3DF-1C01-4107-85F24B2A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سوپر کلید (اَبَر کلید)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62C0-9187-93D5-D71C-031DA2F1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9"/>
            <a:ext cx="10515600" cy="4397893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هر ترکیبی از صفات رابطه که یکتایی مقدار داشته باشد.</a:t>
            </a:r>
          </a:p>
          <a:p>
            <a:pPr marL="0" indent="0" algn="r" rtl="1">
              <a:buNone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سوپر کلید خاصیت یکتایی مقدار دارد.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سوپر کلید کاهش پذیر است.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هر کلید کاندید یک سوپر کلید است.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هر سوپر کلید حداقل شامل یک کلید کاندید است.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سوپر کلید می تواند مقادیر هیچ مقدار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Null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 داشته باشد.</a:t>
            </a: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مثال: سوپر کلید های رابطه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R(A,B,C,D,E)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که کلید های کاندید رابطه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A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و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D,E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 هستند، عبارتند از:</a:t>
            </a: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5F38C-DD15-9251-BE3B-2C1957222EED}"/>
              </a:ext>
            </a:extLst>
          </p:cNvPr>
          <p:cNvSpPr txBox="1"/>
          <p:nvPr/>
        </p:nvSpPr>
        <p:spPr>
          <a:xfrm>
            <a:off x="1735492" y="5569545"/>
            <a:ext cx="63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DE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252CF-EC7D-A3C8-7241-3C17AB4A51A1}"/>
              </a:ext>
            </a:extLst>
          </p:cNvPr>
          <p:cNvSpPr txBox="1"/>
          <p:nvPr/>
        </p:nvSpPr>
        <p:spPr>
          <a:xfrm>
            <a:off x="2839614" y="5569544"/>
            <a:ext cx="63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AC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AD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795E-4E36-C5F4-545F-DE6B2BB43F08}"/>
              </a:ext>
            </a:extLst>
          </p:cNvPr>
          <p:cNvSpPr txBox="1"/>
          <p:nvPr/>
        </p:nvSpPr>
        <p:spPr>
          <a:xfrm>
            <a:off x="3869092" y="5569543"/>
            <a:ext cx="79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ADE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BDE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6DF6-6970-89FD-6273-5CD5961755CC}"/>
              </a:ext>
            </a:extLst>
          </p:cNvPr>
          <p:cNvSpPr txBox="1"/>
          <p:nvPr/>
        </p:nvSpPr>
        <p:spPr>
          <a:xfrm>
            <a:off x="4918007" y="5571821"/>
            <a:ext cx="1100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ABDE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ACDE</a:t>
            </a:r>
          </a:p>
          <a:p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BCDE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85CD7-0AED-2BA7-71FE-B3668DBC8A20}"/>
              </a:ext>
            </a:extLst>
          </p:cNvPr>
          <p:cNvSpPr txBox="1"/>
          <p:nvPr/>
        </p:nvSpPr>
        <p:spPr>
          <a:xfrm>
            <a:off x="5954870" y="5569542"/>
            <a:ext cx="110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199601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536812-DA31-0AAE-229A-510322ED1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201" y="276195"/>
            <a:ext cx="10025560" cy="642641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3940AD-6EB6-606E-8DEF-F3CF1BC40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2315" y="1061338"/>
            <a:ext cx="9214460" cy="55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6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4A27-084C-CD75-60E0-5E3DFEC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قواعد جامعیت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99B3ED-D025-6810-69D1-EE83F75D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872"/>
            <a:ext cx="10515600" cy="4846003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fa-IR" dirty="0">
                <a:solidFill>
                  <a:schemeClr val="accent1"/>
                </a:solidFill>
                <a:cs typeface="B Nazanin" panose="00000400000000000000" pitchFamily="2" charset="-78"/>
              </a:rPr>
              <a:t>جامعیت پایگاه داده: تضمین صحت، دقت و سازگاری داده های ذخیره شده در پایگاه داده در طول زمان.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قاعده جامعیت موجودیتی: هیچ جزء تشکیل دهنده کلید اصلی (</a:t>
            </a:r>
            <a:r>
              <a:rPr lang="en-US" dirty="0">
                <a:cs typeface="B Nazanin" panose="00000400000000000000" pitchFamily="2" charset="-78"/>
              </a:rPr>
              <a:t>P.K</a:t>
            </a:r>
            <a:r>
              <a:rPr lang="fa-IR" dirty="0">
                <a:cs typeface="B Nazanin" panose="00000400000000000000" pitchFamily="2" charset="-78"/>
              </a:rPr>
              <a:t>) نمی تواند تهی باشد.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قاعده جامعیت ارجاعی: مقدار کلید خارجی یک رابطه در رابطه مرجع حتما موجود است.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راه کارهای کنترل قواعد جامعیت: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تعیین کلید اصلی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تعیین کلید خارجی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تبیین میدان و مقادیر مجاز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تبیین وابستگی های تابعی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ممنوعیت هیچ مقدار پذیری خصیصه ها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تببین محدودیت ها در شمای پایگاه داده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733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748535-6CFE-9CCC-B4AE-CEA76E2EA595}"/>
              </a:ext>
            </a:extLst>
          </p:cNvPr>
          <p:cNvSpPr txBox="1">
            <a:spLocks noChangeArrowheads="1"/>
          </p:cNvSpPr>
          <p:nvPr/>
        </p:nvSpPr>
        <p:spPr>
          <a:xfrm>
            <a:off x="417513" y="174625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134155C-A14B-9391-FAA7-B824EB541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249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952E14C9-6346-20AC-4AD7-27A434949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6185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9F919BA9-AA80-63DD-AA03-80AC0332A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6199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2C95CAE-0135-2B11-4E8A-788A85019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7461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AA24BDA-42C9-9235-9B52-777A93A6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61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tuples</a:t>
            </a:r>
          </a:p>
          <a:p>
            <a:pPr algn="ctr"/>
            <a:r>
              <a:rPr lang="en-US" altLang="en-US" sz="1800" dirty="0"/>
              <a:t>(or rows)</a:t>
            </a:r>
            <a:endParaRPr lang="en-US" alt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546A2A0-D1E6-C4EF-6F11-EEDA95012F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9799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356DC36-B2DE-9DDC-1FB1-4DBE4142E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7099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974D44B6-96D3-2E78-8CF2-3A0198B92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5986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ECBEC584-3A5D-307C-C311-F697F6C8C0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7099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9799D71-1372-D706-5F1B-887C29CF8C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458055" y="1756896"/>
            <a:ext cx="5154612" cy="442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68A3C9-4268-F2F2-39E4-4092ED12989A}"/>
              </a:ext>
            </a:extLst>
          </p:cNvPr>
          <p:cNvSpPr txBox="1"/>
          <p:nvPr/>
        </p:nvSpPr>
        <p:spPr>
          <a:xfrm>
            <a:off x="7032119" y="1657512"/>
            <a:ext cx="47197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مجموعه عنوان </a:t>
            </a: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(</a:t>
            </a:r>
            <a:r>
              <a:rPr lang="en-US" sz="2000" dirty="0">
                <a:solidFill>
                  <a:schemeClr val="accent1"/>
                </a:solidFill>
                <a:cs typeface="B Nazanin" panose="00000400000000000000" pitchFamily="2" charset="-78"/>
              </a:rPr>
              <a:t>Set of Attribute or Heading</a:t>
            </a: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)</a:t>
            </a:r>
            <a:endParaRPr lang="en-US" sz="2000" dirty="0">
              <a:solidFill>
                <a:schemeClr val="accent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000" dirty="0">
                <a:solidFill>
                  <a:schemeClr val="accent1"/>
                </a:solidFill>
                <a:cs typeface="B Nazanin" panose="00000400000000000000" pitchFamily="2" charset="-78"/>
              </a:rPr>
              <a:t>{ID, name, dept_name, salary}          </a:t>
            </a:r>
            <a:endParaRPr lang="fa-IR" sz="2000" dirty="0">
              <a:solidFill>
                <a:schemeClr val="accent1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>
              <a:solidFill>
                <a:schemeClr val="accent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مجموعه بدنه </a:t>
            </a: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(</a:t>
            </a:r>
            <a:r>
              <a:rPr lang="en-US" sz="2000" dirty="0">
                <a:solidFill>
                  <a:schemeClr val="accent1"/>
                </a:solidFill>
                <a:cs typeface="B Nazanin" panose="00000400000000000000" pitchFamily="2" charset="-78"/>
              </a:rPr>
              <a:t>Body Set</a:t>
            </a:r>
            <a:r>
              <a:rPr lang="fa-IR" sz="2000" dirty="0">
                <a:solidFill>
                  <a:schemeClr val="accent1"/>
                </a:solidFill>
                <a:cs typeface="B Nazanin" panose="00000400000000000000" pitchFamily="2" charset="-78"/>
              </a:rPr>
              <a:t>)</a:t>
            </a:r>
            <a:endParaRPr lang="en-US" sz="2000" dirty="0">
              <a:solidFill>
                <a:schemeClr val="accent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000" dirty="0">
                <a:solidFill>
                  <a:schemeClr val="accent1"/>
                </a:solidFill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794684-A219-E8FF-77FA-0C1086F231E4}"/>
              </a:ext>
            </a:extLst>
          </p:cNvPr>
          <p:cNvSpPr txBox="1"/>
          <p:nvPr/>
        </p:nvSpPr>
        <p:spPr>
          <a:xfrm>
            <a:off x="5943808" y="3596504"/>
            <a:ext cx="5808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درجه رابطه: تعداد خصیصه ها یا ستون های یک رابطه (4)</a:t>
            </a:r>
          </a:p>
          <a:p>
            <a:pPr algn="r" rtl="1"/>
            <a:endParaRPr lang="fa-IR" sz="2000" dirty="0">
              <a:solidFill>
                <a:schemeClr val="accent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کاردینالیتی رابطه: تعداد سطر های رابطه در یک لحظه از زمان (12) 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7AD9A-3AB6-9038-90A1-2FC33F84E0C8}"/>
              </a:ext>
            </a:extLst>
          </p:cNvPr>
          <p:cNvSpPr txBox="1"/>
          <p:nvPr/>
        </p:nvSpPr>
        <p:spPr>
          <a:xfrm>
            <a:off x="2306407" y="6184896"/>
            <a:ext cx="1457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37355-03E2-957A-6233-997FBE6C6C1C}"/>
              </a:ext>
            </a:extLst>
          </p:cNvPr>
          <p:cNvSpPr txBox="1"/>
          <p:nvPr/>
        </p:nvSpPr>
        <p:spPr>
          <a:xfrm>
            <a:off x="8026173" y="4922064"/>
            <a:ext cx="3725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خواص رابطه ها: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مجموعه عنوان (خصیصه ها) نظم ندارد.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سطر تکراری در جدول وجود ندارد.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سطرهای جدول نظم ندارند.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خصیصه ها تجزیه نشدنی هستند.</a:t>
            </a:r>
          </a:p>
          <a:p>
            <a:pPr marL="342900" indent="-342900" algn="r" rtl="1">
              <a:buFont typeface="+mj-lt"/>
              <a:buAutoNum type="arabicPeriod"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774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FDAA5E-B4B8-ED1B-E714-1F1E5086F7D7}"/>
              </a:ext>
            </a:extLst>
          </p:cNvPr>
          <p:cNvSpPr txBox="1">
            <a:spLocks noChangeArrowheads="1"/>
          </p:cNvSpPr>
          <p:nvPr/>
        </p:nvSpPr>
        <p:spPr>
          <a:xfrm>
            <a:off x="693705" y="472038"/>
            <a:ext cx="8077200" cy="609600"/>
          </a:xfrm>
          <a:prstGeom prst="rect">
            <a:avLst/>
          </a:prstGeom>
        </p:spPr>
        <p:txBody>
          <a:bodyPr vert="horz" lIns="90488" tIns="44450" rIns="90488" bIns="4445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DA0A00-7FD5-C07A-AAB7-9647E09F06A6}"/>
              </a:ext>
            </a:extLst>
          </p:cNvPr>
          <p:cNvSpPr txBox="1">
            <a:spLocks noChangeArrowheads="1"/>
          </p:cNvSpPr>
          <p:nvPr/>
        </p:nvSpPr>
        <p:spPr>
          <a:xfrm>
            <a:off x="1066164" y="1671066"/>
            <a:ext cx="10282556" cy="3515868"/>
          </a:xfrm>
          <a:prstGeom prst="rect">
            <a:avLst/>
          </a:prstGeom>
        </p:spPr>
        <p:txBody>
          <a:bodyPr vert="horz" lIns="90488" tIns="44450" rIns="90488" bIns="4445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898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C2EE45-5809-F090-2D24-85FD58240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C4C45F-3001-4464-5136-5F39975E443D}"/>
              </a:ext>
            </a:extLst>
          </p:cNvPr>
          <p:cNvSpPr txBox="1">
            <a:spLocks noChangeArrowheads="1"/>
          </p:cNvSpPr>
          <p:nvPr/>
        </p:nvSpPr>
        <p:spPr>
          <a:xfrm>
            <a:off x="768351" y="1102297"/>
            <a:ext cx="9187412" cy="205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681CF6F-11E7-F778-666E-0B853E21B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197"/>
          <a:stretch/>
        </p:blipFill>
        <p:spPr>
          <a:xfrm>
            <a:off x="4559338" y="3011915"/>
            <a:ext cx="4483051" cy="35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1600DD1-ADE2-2B50-A873-308495552C12}"/>
              </a:ext>
            </a:extLst>
          </p:cNvPr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 &amp; Domain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7388C1-0402-642A-5250-45A7748A8F7D}"/>
              </a:ext>
            </a:extLst>
          </p:cNvPr>
          <p:cNvSpPr txBox="1">
            <a:spLocks noChangeArrowheads="1"/>
          </p:cNvSpPr>
          <p:nvPr/>
        </p:nvSpPr>
        <p:spPr>
          <a:xfrm>
            <a:off x="768350" y="1219200"/>
            <a:ext cx="9812563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The set of allowed values for each attribute is called the </a:t>
            </a:r>
            <a:r>
              <a:rPr lang="en-US" altLang="en-US" sz="2000" b="1" dirty="0">
                <a:solidFill>
                  <a:srgbClr val="002060"/>
                </a:solidFill>
              </a:rPr>
              <a:t>domain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of the attribute</a:t>
            </a:r>
          </a:p>
          <a:p>
            <a:r>
              <a:rPr lang="en-US" altLang="en-US" sz="2000" dirty="0"/>
              <a:t>Attribute values are (normally) required to be </a:t>
            </a:r>
            <a:r>
              <a:rPr lang="en-US" altLang="en-US" sz="2000" b="1" dirty="0">
                <a:solidFill>
                  <a:srgbClr val="002060"/>
                </a:solidFill>
              </a:rPr>
              <a:t>atomic</a:t>
            </a:r>
            <a:r>
              <a:rPr lang="en-US" altLang="en-US" sz="2000" dirty="0"/>
              <a:t>; that is, indivisible</a:t>
            </a:r>
          </a:p>
          <a:p>
            <a:r>
              <a:rPr lang="en-US" altLang="en-US" sz="2000" dirty="0"/>
              <a:t>The special value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i="1" dirty="0">
                <a:solidFill>
                  <a:srgbClr val="000000"/>
                </a:solidFill>
              </a:rPr>
              <a:t>null</a:t>
            </a:r>
            <a:r>
              <a:rPr lang="en-US" altLang="en-US" sz="2000" dirty="0"/>
              <a:t>  is a member of every domain. Indicated that the value is “unknown”</a:t>
            </a:r>
          </a:p>
          <a:p>
            <a:r>
              <a:rPr lang="en-US" altLang="en-US" sz="2000" dirty="0"/>
              <a:t>The null value causes complications in the definition of many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69099-0087-7CBC-A75F-DF462E581764}"/>
              </a:ext>
            </a:extLst>
          </p:cNvPr>
          <p:cNvSpPr txBox="1"/>
          <p:nvPr/>
        </p:nvSpPr>
        <p:spPr>
          <a:xfrm>
            <a:off x="6635586" y="3200150"/>
            <a:ext cx="45368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مزایای تعریف میدان برای خصیصه ها:</a:t>
            </a:r>
          </a:p>
          <a:p>
            <a:pPr algn="r" rtl="1"/>
            <a:endParaRPr lang="fa-IR" sz="2000" dirty="0">
              <a:cs typeface="B Nazanin" panose="00000400000000000000" pitchFamily="2" charset="-78"/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امکان کنترل مقداری پرس و جوها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امکان کنترل سمانتیک (معنایی) پرس و جوها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Nazanin" panose="00000400000000000000" pitchFamily="2" charset="-78"/>
              </a:rPr>
              <a:t>تسهیل در پاسخگویی به بعضی پرس و جوها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E0C449E-4CD8-7D75-F5F5-5637AD865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57997"/>
              </p:ext>
            </p:extLst>
          </p:nvPr>
        </p:nvGraphicFramePr>
        <p:xfrm>
          <a:off x="768350" y="3203536"/>
          <a:ext cx="44703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133">
                  <a:extLst>
                    <a:ext uri="{9D8B030D-6E8A-4147-A177-3AD203B41FA5}">
                      <a16:colId xmlns:a16="http://schemas.microsoft.com/office/drawing/2014/main" val="2175484464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504003510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1701352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6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ایران قطعه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تهران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8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فناوران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اصفهان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7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فناوران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تبریز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پولادین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شیراز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2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آلومین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تهران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576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690F8D1-3803-8CBB-FEA9-0A45C8DAC88B}"/>
              </a:ext>
            </a:extLst>
          </p:cNvPr>
          <p:cNvSpPr txBox="1"/>
          <p:nvPr/>
        </p:nvSpPr>
        <p:spPr>
          <a:xfrm>
            <a:off x="1005840" y="5638800"/>
            <a:ext cx="5984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D(</a:t>
            </a:r>
            <a:r>
              <a:rPr lang="en-US" dirty="0" err="1">
                <a:cs typeface="B Nazanin" panose="00000400000000000000" pitchFamily="2" charset="-78"/>
              </a:rPr>
              <a:t>Sname</a:t>
            </a:r>
            <a:r>
              <a:rPr lang="en-US" dirty="0">
                <a:cs typeface="B Nazanin" panose="00000400000000000000" pitchFamily="2" charset="-78"/>
              </a:rPr>
              <a:t>)=</a:t>
            </a:r>
            <a:r>
              <a:rPr lang="fa-IR" dirty="0">
                <a:cs typeface="B Nazanin" panose="00000400000000000000" pitchFamily="2" charset="-78"/>
              </a:rPr>
              <a:t>{ایران قطعه، فناوران، پولادین، آلومین}</a:t>
            </a:r>
          </a:p>
          <a:p>
            <a:r>
              <a:rPr lang="en-US" dirty="0">
                <a:cs typeface="B Nazanin" panose="00000400000000000000" pitchFamily="2" charset="-78"/>
              </a:rPr>
              <a:t>D(City)={</a:t>
            </a:r>
            <a:r>
              <a:rPr lang="fa-IR" dirty="0">
                <a:cs typeface="B Nazanin" panose="00000400000000000000" pitchFamily="2" charset="-78"/>
              </a:rPr>
              <a:t>تهران، تبریز، اصفهان، شیراز</a:t>
            </a:r>
            <a:r>
              <a:rPr lang="en-US" dirty="0">
                <a:cs typeface="B Nazanin" panose="00000400000000000000" pitchFamily="2" charset="-78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4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13FE-D457-E3EF-5F41-81E67D18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کلیدها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89FD-C3B4-8423-B434-B7BB88E6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 rtl="1">
              <a:buFont typeface="+mj-lt"/>
              <a:buAutoNum type="arabicPeriod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سوپر کلید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  <a:r>
              <a:rPr lang="fa-I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یا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S.K.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): هر ترکیبی از صفات رابطه که یکتایی مقدار(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 داشته باشد.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indent="-514350" algn="just" rtl="1">
              <a:buFont typeface="+mj-lt"/>
              <a:buAutoNum type="arabicPeriod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کلید کاندید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</a:t>
            </a:r>
            <a:r>
              <a:rPr lang="fa-I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یا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C.K.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هر ترکیبی از صفات رابطه که یکتایی مقدار و خاصیت کاهش ناپذیری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Minimality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 داشته باشد.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کلید اصلی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fa-I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یا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P.K.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): یکی از کلید های کاندید که توسط طراح پایگاه داده جهت ایجاد ارتباط و تمایز انتخاب می شود.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کلید بدیل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Key</a:t>
            </a:r>
            <a:r>
              <a:rPr lang="fa-I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یا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A.K.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): هر کلید کاندید غیر از کلید اصلی را گویند.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کلید خارجی (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یا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F.K.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): با در نظر گرفتن دو رابطه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و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، هر زیر مجموعه از خصیصه ها که در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کلید کاندید است، در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کلید خارجی می باشد.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endParaRPr lang="fa-IR" sz="2400" dirty="0">
              <a:cs typeface="+mj-cs"/>
            </a:endParaRPr>
          </a:p>
          <a:p>
            <a:pPr marL="514350" indent="-514350" algn="r" rtl="1">
              <a:buFont typeface="+mj-lt"/>
              <a:buAutoNum type="arabicPeriod"/>
            </a:pP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123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D3E6B7-82D2-7FDD-A694-CC609658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5314"/>
            <a:ext cx="8814941" cy="64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62EF-6BBE-3FCF-9087-D68C5596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کلید کاندید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5E2D-DDFC-C3FA-DFC3-D9812F12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کلید کاندید می تواند ساده یا مرکب باشد.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هر رابطه ای می تواند بیش از یک کلید کاندید داشته باشد (هر رابطه حداقل یک کلید کاندید دارد).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های کاندید یک رابطه کاهش ناپذیر (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</a:t>
            </a:r>
            <a:r>
              <a:rPr lang="fa-IR" dirty="0">
                <a:cs typeface="B Nazanin" panose="00000400000000000000" pitchFamily="2" charset="-78"/>
              </a:rPr>
              <a:t>) هستند.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های کاندید یک رابطه می توانند خصیصه مشترک داشته باشند.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رابطه ای که تنها کلید کاندید آن مجموعه عنوان رابطه باشد، رابطه تمام کلید (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Key</a:t>
            </a:r>
            <a:r>
              <a:rPr lang="fa-IR" dirty="0">
                <a:cs typeface="B Nazanin" panose="00000400000000000000" pitchFamily="2" charset="-78"/>
              </a:rPr>
              <a:t>) نامیده می شود.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04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0E15-86F3-67AD-9682-E2C43A7C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کلید خارجی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4DE6-F6AE-4249-0B65-F4D7C25B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نقش کلید خارجی جهت ایجاد و نمایش ارتباط بین موجودیت هاست.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خارجی می تواند مقادیر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a-IR" dirty="0">
                <a:cs typeface="B Nazanin" panose="00000400000000000000" pitchFamily="2" charset="-78"/>
              </a:rPr>
              <a:t> داشته باشد.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خارجی می تواند مقادیر تکراری داشته باشد.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خارجی یک رابطه ممکن است با نامی دیگر در رابطه ای دیگر کلید کاندید باشد.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ممکن است رابطه ای فاقد کلید خارجی باشد.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کلید کاندید می تواند موجب افزونگی شود.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726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928</Words>
  <Application>Microsoft Office PowerPoint</Application>
  <PresentationFormat>Widescreen</PresentationFormat>
  <Paragraphs>128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Monotype Sorts</vt:lpstr>
      <vt:lpstr>Times New Roman</vt:lpstr>
      <vt:lpstr>Wingdings</vt:lpstr>
      <vt:lpstr>Office Theme</vt:lpstr>
      <vt:lpstr>مدل رابطه ای (Relational Model)</vt:lpstr>
      <vt:lpstr>PowerPoint Presentation</vt:lpstr>
      <vt:lpstr>PowerPoint Presentation</vt:lpstr>
      <vt:lpstr>Database Schema</vt:lpstr>
      <vt:lpstr>PowerPoint Presentation</vt:lpstr>
      <vt:lpstr>کلیدها (Keys)</vt:lpstr>
      <vt:lpstr>PowerPoint Presentation</vt:lpstr>
      <vt:lpstr>کلید کاندید</vt:lpstr>
      <vt:lpstr>کلید خارجی</vt:lpstr>
      <vt:lpstr>سوپر کلید (اَبَر کلید)</vt:lpstr>
      <vt:lpstr>Schema Diagram for University Database</vt:lpstr>
      <vt:lpstr>قواعد جامعیت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مدل رابطه ای</dc:title>
  <dc:creator>Amir</dc:creator>
  <cp:lastModifiedBy>Samin Mahdipour</cp:lastModifiedBy>
  <cp:revision>47</cp:revision>
  <dcterms:created xsi:type="dcterms:W3CDTF">2022-09-22T22:21:21Z</dcterms:created>
  <dcterms:modified xsi:type="dcterms:W3CDTF">2022-11-14T10:53:26Z</dcterms:modified>
</cp:coreProperties>
</file>