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8/29/2021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519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8/29/2021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2041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8/29/2021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817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8/29/2021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7591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8/29/2021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512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8/29/2021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5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8/29/2021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8702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8/29/2021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277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8/29/2021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697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8/29/2021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669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8/29/2021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304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8/29/2021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85807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7" r:id="rId1"/>
    <p:sldLayoutId id="2147483798" r:id="rId2"/>
    <p:sldLayoutId id="2147483799" r:id="rId3"/>
    <p:sldLayoutId id="2147483800" r:id="rId4"/>
    <p:sldLayoutId id="2147483801" r:id="rId5"/>
    <p:sldLayoutId id="2147483795" r:id="rId6"/>
    <p:sldLayoutId id="2147483791" r:id="rId7"/>
    <p:sldLayoutId id="2147483792" r:id="rId8"/>
    <p:sldLayoutId id="2147483793" r:id="rId9"/>
    <p:sldLayoutId id="2147483794" r:id="rId10"/>
    <p:sldLayoutId id="2147483796" r:id="rId11"/>
  </p:sldLayoutIdLst>
  <p:hf sldNum="0" hdr="0" ft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7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75485B9-8EE1-447A-9C08-F7D6B532A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erial shot of road with yellow and white">
            <a:extLst>
              <a:ext uri="{FF2B5EF4-FFF2-40B4-BE49-F238E27FC236}">
                <a16:creationId xmlns:a16="http://schemas.microsoft.com/office/drawing/2014/main" id="{1B79918C-A279-43DB-8027-85B814271A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122" b="12878"/>
          <a:stretch/>
        </p:blipFill>
        <p:spPr>
          <a:xfrm>
            <a:off x="20" y="10"/>
            <a:ext cx="12191980" cy="685798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B963707F-B98C-4143-AFCF-D6B56C975C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4059" y="457200"/>
            <a:ext cx="5010912" cy="9144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8D2DFBB-460D-4ECB-BD76-509C99DAD6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5583" y="601197"/>
            <a:ext cx="5009388" cy="5789368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35D72A-77AF-4410-8AF8-4867F40640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7126" y="1419225"/>
            <a:ext cx="4320227" cy="2395117"/>
          </a:xfrm>
        </p:spPr>
        <p:txBody>
          <a:bodyPr>
            <a:normAutofit/>
          </a:bodyPr>
          <a:lstStyle/>
          <a:p>
            <a:r>
              <a:rPr lang="en-AU" sz="4000" dirty="0">
                <a:solidFill>
                  <a:srgbClr val="FFFFFF"/>
                </a:solidFill>
              </a:rPr>
              <a:t>Coursera data science capstone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20433D-D3F7-47F0-BDFD-63419BB6DB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7126" y="3824577"/>
            <a:ext cx="4320228" cy="1614198"/>
          </a:xfrm>
        </p:spPr>
        <p:txBody>
          <a:bodyPr>
            <a:normAutofit/>
          </a:bodyPr>
          <a:lstStyle/>
          <a:p>
            <a:r>
              <a:rPr lang="en-AU" sz="1800" dirty="0">
                <a:solidFill>
                  <a:srgbClr val="FFFFFF">
                    <a:alpha val="75000"/>
                  </a:srgbClr>
                </a:solidFill>
              </a:rPr>
              <a:t>Finding the ideal location for a business in a covid-affected </a:t>
            </a:r>
            <a:r>
              <a:rPr lang="en-AU" sz="1800" dirty="0" err="1">
                <a:solidFill>
                  <a:srgbClr val="FFFFFF">
                    <a:alpha val="75000"/>
                  </a:srgbClr>
                </a:solidFill>
              </a:rPr>
              <a:t>usa</a:t>
            </a:r>
            <a:endParaRPr lang="en-AU" sz="1800" dirty="0">
              <a:solidFill>
                <a:srgbClr val="FFFFFF">
                  <a:alpha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4798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47CF4-C8A7-4048-A7B1-7EBD50901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Finding the ideal location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CA514C-76DD-44D0-8EE6-5BAFE1EEF7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Covid has affected business globally and domestically across the world</a:t>
            </a:r>
          </a:p>
          <a:p>
            <a:r>
              <a:rPr lang="en-AU" dirty="0"/>
              <a:t>Does not make sense to open a business in an area that has been and will continue to be hard hit by Covid</a:t>
            </a:r>
          </a:p>
          <a:p>
            <a:r>
              <a:rPr lang="en-AU" dirty="0"/>
              <a:t>Task is to find a state that is amenable to business and has dealt with Covid successfully</a:t>
            </a:r>
          </a:p>
          <a:p>
            <a:r>
              <a:rPr lang="en-AU" dirty="0"/>
              <a:t>In addition, finding a location within the state that meets the business’ needs</a:t>
            </a:r>
          </a:p>
          <a:p>
            <a:pPr lvl="1"/>
            <a:r>
              <a:rPr lang="en-AU" dirty="0"/>
              <a:t>Physical activity and wellbeing venues nearby</a:t>
            </a:r>
          </a:p>
          <a:p>
            <a:pPr lvl="1"/>
            <a:r>
              <a:rPr lang="en-AU" dirty="0"/>
              <a:t>Located in a busy business district, ideally</a:t>
            </a:r>
          </a:p>
        </p:txBody>
      </p:sp>
    </p:spTree>
    <p:extLst>
      <p:ext uri="{BB962C8B-B14F-4D97-AF65-F5344CB8AC3E}">
        <p14:creationId xmlns:p14="http://schemas.microsoft.com/office/powerpoint/2010/main" val="1902354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4269D-B415-4E2E-BE2E-AB1CCFAC7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Data acquisition and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4F0F00-0E33-4A1E-B0F2-84587BCC0F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Covid-19 Data for the US:</a:t>
            </a:r>
          </a:p>
          <a:p>
            <a:pPr lvl="1"/>
            <a:r>
              <a:rPr lang="en-US" dirty="0"/>
              <a:t>Historical Data for US - https://raw.githubusercontent.com/nytimes/covid-19-data/master/us.csv</a:t>
            </a:r>
          </a:p>
          <a:p>
            <a:pPr lvl="1"/>
            <a:r>
              <a:rPr lang="en-US" dirty="0"/>
              <a:t>Historical Data for States - https://raw.githubusercontent.com/nytimes/covid-19-data/master/us-states.csv</a:t>
            </a:r>
          </a:p>
          <a:p>
            <a:pPr lvl="1"/>
            <a:r>
              <a:rPr lang="en-US" dirty="0"/>
              <a:t>Historical Data by County - https://raw.githubusercontent.com/nytimes/covid-19-data/master/us-counties.csv</a:t>
            </a:r>
          </a:p>
          <a:p>
            <a:r>
              <a:rPr lang="en-AU" dirty="0"/>
              <a:t>Geospatial data for Los Angeles:</a:t>
            </a:r>
          </a:p>
          <a:p>
            <a:pPr lvl="1"/>
            <a:r>
              <a:rPr lang="en-AU" dirty="0"/>
              <a:t>https://apps.gis.ucla.edu/geodata/sr_Latn/dataset/los-angeles-county-neighborhoods/resource/6cde4e9e-307c-477d-9089-cae9484c8bc1</a:t>
            </a:r>
          </a:p>
          <a:p>
            <a:r>
              <a:rPr lang="en-AU" dirty="0"/>
              <a:t>Location and venue data from Foursquare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87021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67802-CB34-4962-8AE0-8E7CA4083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Data acquisition and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3E17E-DCEE-44B1-A618-7FFF9E2715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Census population data for US States extrapolated using average population growth since last census</a:t>
            </a:r>
          </a:p>
          <a:p>
            <a:r>
              <a:rPr lang="en-AU" dirty="0"/>
              <a:t>State Codes added to dataset for compatibility with </a:t>
            </a:r>
            <a:r>
              <a:rPr lang="en-AU" dirty="0" err="1"/>
              <a:t>Plotly</a:t>
            </a:r>
            <a:r>
              <a:rPr lang="en-AU" dirty="0"/>
              <a:t>, courtesy of Roger Allen on </a:t>
            </a:r>
            <a:r>
              <a:rPr lang="en-AU" dirty="0" err="1"/>
              <a:t>Github</a:t>
            </a:r>
            <a:endParaRPr lang="en-AU" dirty="0"/>
          </a:p>
          <a:p>
            <a:r>
              <a:rPr lang="en-AU" dirty="0"/>
              <a:t>Outlying neighbourhoods that are not suitable for big business locations were removed from the dataset</a:t>
            </a:r>
          </a:p>
          <a:p>
            <a:pPr lvl="1"/>
            <a:r>
              <a:rPr lang="en-AU" dirty="0"/>
              <a:t>E.g. Antelope Valley, Santa Monica Mountains</a:t>
            </a:r>
          </a:p>
        </p:txBody>
      </p:sp>
    </p:spTree>
    <p:extLst>
      <p:ext uri="{BB962C8B-B14F-4D97-AF65-F5344CB8AC3E}">
        <p14:creationId xmlns:p14="http://schemas.microsoft.com/office/powerpoint/2010/main" val="3564143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C6C2A-E79D-4371-942B-10CA8C340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Ideal state – states with the most/least new cases as a percentage of population from </a:t>
            </a:r>
            <a:r>
              <a:rPr lang="en-AU" dirty="0" err="1"/>
              <a:t>apr-jun</a:t>
            </a:r>
            <a:r>
              <a:rPr lang="en-AU" dirty="0"/>
              <a:t> 2021</a:t>
            </a:r>
          </a:p>
        </p:txBody>
      </p:sp>
      <p:pic>
        <p:nvPicPr>
          <p:cNvPr id="4" name="Content Placeholder 3" descr="Table&#10;&#10;Description automatically generated">
            <a:extLst>
              <a:ext uri="{FF2B5EF4-FFF2-40B4-BE49-F238E27FC236}">
                <a16:creationId xmlns:a16="http://schemas.microsoft.com/office/drawing/2014/main" id="{FCD2792C-6FF6-43E4-8F70-2F047A8C9BA7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72421" y="2709964"/>
            <a:ext cx="2820664" cy="2669311"/>
          </a:xfrm>
          <a:prstGeom prst="rect">
            <a:avLst/>
          </a:prstGeom>
        </p:spPr>
      </p:pic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1A8FECA3-25F0-49FA-A67B-266D856C6200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731607" y="2709964"/>
            <a:ext cx="2650673" cy="2567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7480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D4B94-B266-427B-93A5-EB795C15A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Los </a:t>
            </a:r>
            <a:r>
              <a:rPr lang="en-AU" dirty="0" err="1"/>
              <a:t>angeles</a:t>
            </a:r>
            <a:r>
              <a:rPr lang="en-AU" dirty="0"/>
              <a:t> map after being clustered</a:t>
            </a:r>
          </a:p>
        </p:txBody>
      </p:sp>
      <p:pic>
        <p:nvPicPr>
          <p:cNvPr id="4" name="Content Placeholder 3" descr="Map&#10;&#10;Description automatically generated">
            <a:extLst>
              <a:ext uri="{FF2B5EF4-FFF2-40B4-BE49-F238E27FC236}">
                <a16:creationId xmlns:a16="http://schemas.microsoft.com/office/drawing/2014/main" id="{0B98B22D-24C3-4C8C-813D-4D3A80831AAF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2285" y="1890876"/>
            <a:ext cx="5296970" cy="4709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4133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17BF4-534C-4353-9F19-9D0A2F040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Most common venues in cluster 1</a:t>
            </a:r>
          </a:p>
        </p:txBody>
      </p:sp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203941CE-72EC-4169-A971-96503BA488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5387" y="2539206"/>
            <a:ext cx="9801225" cy="3238500"/>
          </a:xfrm>
        </p:spPr>
      </p:pic>
    </p:spTree>
    <p:extLst>
      <p:ext uri="{BB962C8B-B14F-4D97-AF65-F5344CB8AC3E}">
        <p14:creationId xmlns:p14="http://schemas.microsoft.com/office/powerpoint/2010/main" val="33351823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BC986-ABE7-416B-9EA3-83388BB19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AE9D90-5456-4859-8929-D4531A3F2D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Neighbourhoods in cluster 1 most suitable for businesses that seek physical activity locations</a:t>
            </a:r>
          </a:p>
          <a:p>
            <a:r>
              <a:rPr lang="en-AU" dirty="0"/>
              <a:t>Proximity to Yoga Studios, Parks, Playgrounds</a:t>
            </a:r>
          </a:p>
          <a:p>
            <a:r>
              <a:rPr lang="en-AU" dirty="0"/>
              <a:t>Large number of neighbourhoods clustered in cluster 2 – symptom of problem with model</a:t>
            </a:r>
          </a:p>
          <a:p>
            <a:r>
              <a:rPr lang="en-AU" dirty="0"/>
              <a:t>Model can be improved by modifying k-clustering algorithm or using another algorithm entirely</a:t>
            </a:r>
          </a:p>
          <a:p>
            <a:r>
              <a:rPr lang="en-AU" dirty="0"/>
              <a:t>The model does not take into account other factors that may be important, such as:</a:t>
            </a:r>
          </a:p>
          <a:p>
            <a:pPr lvl="1"/>
            <a:r>
              <a:rPr lang="en-AU" dirty="0"/>
              <a:t>Cost of rent for business space</a:t>
            </a:r>
          </a:p>
          <a:p>
            <a:pPr lvl="1"/>
            <a:r>
              <a:rPr lang="en-AU" dirty="0"/>
              <a:t>Proximity to competitors that could affect business</a:t>
            </a:r>
          </a:p>
          <a:p>
            <a:pPr lvl="1"/>
            <a:r>
              <a:rPr lang="en-AU" dirty="0"/>
              <a:t>Ease of access for parking, or </a:t>
            </a:r>
            <a:r>
              <a:rPr lang="en-AU"/>
              <a:t>public transport options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5921462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AnalogousFromLightSeed_2SEEDS">
      <a:dk1>
        <a:srgbClr val="000000"/>
      </a:dk1>
      <a:lt1>
        <a:srgbClr val="FFFFFF"/>
      </a:lt1>
      <a:dk2>
        <a:srgbClr val="3E3423"/>
      </a:dk2>
      <a:lt2>
        <a:srgbClr val="E2E5E8"/>
      </a:lt2>
      <a:accent1>
        <a:srgbClr val="B79D7A"/>
      </a:accent1>
      <a:accent2>
        <a:srgbClr val="C39790"/>
      </a:accent2>
      <a:accent3>
        <a:srgbClr val="A3A37C"/>
      </a:accent3>
      <a:accent4>
        <a:srgbClr val="79AAB1"/>
      </a:accent4>
      <a:accent5>
        <a:srgbClr val="8BA3C0"/>
      </a:accent5>
      <a:accent6>
        <a:srgbClr val="7F81BA"/>
      </a:accent6>
      <a:hlink>
        <a:srgbClr val="6483AB"/>
      </a:hlink>
      <a:folHlink>
        <a:srgbClr val="7F7F7F"/>
      </a:folHlink>
    </a:clrScheme>
    <a:fontScheme name="Dividend">
      <a:majorFont>
        <a:latin typeface="Arial Nova Ligh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ova Ligh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13</TotalTime>
  <Words>388</Words>
  <Application>Microsoft Office PowerPoint</Application>
  <PresentationFormat>Widescreen</PresentationFormat>
  <Paragraphs>34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 Nova Light</vt:lpstr>
      <vt:lpstr>Wingdings 2</vt:lpstr>
      <vt:lpstr>DividendVTI</vt:lpstr>
      <vt:lpstr>Coursera data science capstone</vt:lpstr>
      <vt:lpstr>Finding the ideal location</vt:lpstr>
      <vt:lpstr>Data acquisition and cleaning</vt:lpstr>
      <vt:lpstr>Data acquisition and cleaning</vt:lpstr>
      <vt:lpstr>Ideal state – states with the most/least new cases as a percentage of population from apr-jun 2021</vt:lpstr>
      <vt:lpstr>Los angeles map after being clustered</vt:lpstr>
      <vt:lpstr>Most common venues in cluster 1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Coursera data science capstone</dc:title>
  <dc:creator>Leonard</dc:creator>
  <cp:lastModifiedBy>Leonard</cp:lastModifiedBy>
  <cp:revision>4</cp:revision>
  <dcterms:created xsi:type="dcterms:W3CDTF">2021-08-29T05:01:55Z</dcterms:created>
  <dcterms:modified xsi:type="dcterms:W3CDTF">2021-08-29T05:15:48Z</dcterms:modified>
</cp:coreProperties>
</file>