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9"/>
    <p:restoredTop sz="94672"/>
  </p:normalViewPr>
  <p:slideViewPr>
    <p:cSldViewPr snapToGrid="0" snapToObjects="1">
      <p:cViewPr>
        <p:scale>
          <a:sx n="150" d="100"/>
          <a:sy n="150" d="100"/>
        </p:scale>
        <p:origin x="23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BEF7E-873A-0A45-A22E-C467E4B7C8EC}" type="datetimeFigureOut">
              <a:rPr lang="en-US" smtClean="0"/>
              <a:t>3/29/17</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60A8B-C4FB-1E4A-B673-3B7F5E90DF14}" type="slidenum">
              <a:rPr lang="en-US" smtClean="0"/>
              <a:t>‹#›</a:t>
            </a:fld>
            <a:endParaRPr lang="en-US"/>
          </a:p>
        </p:txBody>
      </p:sp>
    </p:spTree>
    <p:extLst>
      <p:ext uri="{BB962C8B-B14F-4D97-AF65-F5344CB8AC3E}">
        <p14:creationId xmlns:p14="http://schemas.microsoft.com/office/powerpoint/2010/main" val="1124527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760A8B-C4FB-1E4A-B673-3B7F5E90DF14}" type="slidenum">
              <a:rPr lang="en-US" smtClean="0"/>
              <a:t>1</a:t>
            </a:fld>
            <a:endParaRPr lang="en-US"/>
          </a:p>
        </p:txBody>
      </p:sp>
    </p:spTree>
    <p:extLst>
      <p:ext uri="{BB962C8B-B14F-4D97-AF65-F5344CB8AC3E}">
        <p14:creationId xmlns:p14="http://schemas.microsoft.com/office/powerpoint/2010/main" val="207141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DDF647-BCC5-B241-B6AA-6EAC3B1CF852}"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48184-C344-734A-8257-1F3425074E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DDF647-BCC5-B241-B6AA-6EAC3B1CF852}"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48184-C344-734A-8257-1F3425074E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DDF647-BCC5-B241-B6AA-6EAC3B1CF852}"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48184-C344-734A-8257-1F3425074E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DDF647-BCC5-B241-B6AA-6EAC3B1CF852}"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48184-C344-734A-8257-1F3425074E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DDF647-BCC5-B241-B6AA-6EAC3B1CF852}"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48184-C344-734A-8257-1F3425074E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DDF647-BCC5-B241-B6AA-6EAC3B1CF852}"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48184-C344-734A-8257-1F3425074E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DDF647-BCC5-B241-B6AA-6EAC3B1CF852}" type="datetimeFigureOut">
              <a:rPr lang="en-US" smtClean="0"/>
              <a:t>3/29/17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48184-C344-734A-8257-1F3425074E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DDF647-BCC5-B241-B6AA-6EAC3B1CF852}" type="datetimeFigureOut">
              <a:rPr lang="en-US" smtClean="0"/>
              <a:t>3/29/17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48184-C344-734A-8257-1F3425074E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DF647-BCC5-B241-B6AA-6EAC3B1CF852}" type="datetimeFigureOut">
              <a:rPr lang="en-US" smtClean="0"/>
              <a:t>3/29/17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48184-C344-734A-8257-1F3425074E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DF647-BCC5-B241-B6AA-6EAC3B1CF852}"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48184-C344-734A-8257-1F3425074E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DF647-BCC5-B241-B6AA-6EAC3B1CF852}"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48184-C344-734A-8257-1F3425074E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4DDF647-BCC5-B241-B6AA-6EAC3B1CF852}" type="datetimeFigureOut">
              <a:rPr lang="en-US" smtClean="0"/>
              <a:t>3/29/17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0C48184-C344-734A-8257-1F3425074EC0}" type="slidenum">
              <a:rPr lang="en-US" smtClean="0"/>
              <a:t>‹#›</a:t>
            </a:fld>
            <a:endParaRPr lang="en-US"/>
          </a:p>
        </p:txBody>
      </p:sp>
    </p:spTree>
    <p:extLst>
      <p:ext uri="{BB962C8B-B14F-4D97-AF65-F5344CB8AC3E}">
        <p14:creationId xmlns:p14="http://schemas.microsoft.com/office/powerpoint/2010/main" val="552860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120419" y="3699934"/>
            <a:ext cx="4817533" cy="50630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77152" y="912846"/>
            <a:ext cx="4918472" cy="1962845"/>
          </a:xfrm>
          <a:prstGeom prst="rect">
            <a:avLst/>
          </a:prstGeom>
          <a:solidFill>
            <a:srgbClr val="00B0F0"/>
          </a:solidFill>
          <a:ln w="92075" cap="rnd">
            <a:solidFill>
              <a:schemeClr val="bg1"/>
            </a:solidFill>
            <a:round/>
          </a:ln>
        </p:spPr>
        <p:txBody>
          <a:bodyPr wrap="square" rtlCol="0">
            <a:spAutoFit/>
          </a:bodyPr>
          <a:lstStyle/>
          <a:p>
            <a:r>
              <a:rPr lang="en-US" sz="1013" b="1" dirty="0">
                <a:solidFill>
                  <a:schemeClr val="bg1"/>
                </a:solidFill>
              </a:rPr>
              <a:t>Merchandise Store Application </a:t>
            </a:r>
            <a:r>
              <a:rPr lang="mr-IN" sz="1013" b="1" dirty="0">
                <a:solidFill>
                  <a:schemeClr val="bg1"/>
                </a:solidFill>
              </a:rPr>
              <a:t>–</a:t>
            </a:r>
            <a:endParaRPr lang="en-US" sz="1013" b="1" dirty="0">
              <a:solidFill>
                <a:schemeClr val="bg1"/>
              </a:solidFill>
            </a:endParaRPr>
          </a:p>
          <a:p>
            <a:r>
              <a:rPr lang="en-US" sz="1013" b="1" dirty="0">
                <a:solidFill>
                  <a:schemeClr val="bg1"/>
                </a:solidFill>
              </a:rPr>
              <a:t>Of the many potential implementation strategies for ecommerce, the MVC (</a:t>
            </a:r>
            <a:r>
              <a:rPr lang="en-US" sz="1013" b="1" dirty="0" smtClean="0">
                <a:solidFill>
                  <a:schemeClr val="bg1"/>
                </a:solidFill>
              </a:rPr>
              <a:t>Model- View-Controller</a:t>
            </a:r>
            <a:r>
              <a:rPr lang="en-US" sz="1013" b="1" dirty="0">
                <a:solidFill>
                  <a:schemeClr val="bg1"/>
                </a:solidFill>
              </a:rPr>
              <a:t>) approach was the best option. </a:t>
            </a:r>
            <a:r>
              <a:rPr lang="en-US" sz="1013" b="1" dirty="0">
                <a:solidFill>
                  <a:schemeClr val="bg1"/>
                </a:solidFill>
              </a:rPr>
              <a:t>This approach has been chosen as the recommended approach because it uses the idea of ’Separated Presentation’. This approach makes a clear division between domain objects that model our real world perception, and presentation objects, which are the front-end GUI elements seen by the user. Domain objects are completely self contained and do not have any reference to the presentation of the application. The Domain Objects are also able to support multiple presentation objects simultaneously. </a:t>
            </a:r>
          </a:p>
          <a:p>
            <a:r>
              <a:rPr lang="en-US" sz="1013" b="1" dirty="0">
                <a:solidFill>
                  <a:schemeClr val="bg1"/>
                </a:solidFill>
              </a:rPr>
              <a:t>Organising code in a meaningful way using MVC increases readability for developers and also keeps business logic out of the GUI making it easier for non-technical stakeholders to read the code. </a:t>
            </a:r>
          </a:p>
        </p:txBody>
      </p:sp>
      <p:sp>
        <p:nvSpPr>
          <p:cNvPr id="7" name="TextBox 6"/>
          <p:cNvSpPr txBox="1"/>
          <p:nvPr/>
        </p:nvSpPr>
        <p:spPr>
          <a:xfrm>
            <a:off x="-838200" y="4544598"/>
            <a:ext cx="5217022" cy="2742226"/>
          </a:xfrm>
          <a:prstGeom prst="rect">
            <a:avLst/>
          </a:prstGeom>
          <a:solidFill>
            <a:srgbClr val="00B0F0"/>
          </a:solidFill>
          <a:ln w="114300" cap="rnd">
            <a:solidFill>
              <a:schemeClr val="bg1"/>
            </a:solidFill>
            <a:round/>
          </a:ln>
        </p:spPr>
        <p:txBody>
          <a:bodyPr wrap="square" rtlCol="0">
            <a:spAutoFit/>
          </a:bodyPr>
          <a:lstStyle/>
          <a:p>
            <a:r>
              <a:rPr lang="en-US" sz="1013" b="1" dirty="0" smtClean="0">
                <a:solidFill>
                  <a:schemeClr val="bg1"/>
                </a:solidFill>
              </a:rPr>
              <a:t>After comparing frameworks, </a:t>
            </a:r>
            <a:r>
              <a:rPr lang="en-US" sz="1013" b="1" dirty="0" smtClean="0">
                <a:solidFill>
                  <a:schemeClr val="bg1"/>
                </a:solidFill>
              </a:rPr>
              <a:t>AngularJS has been chosen as the client side, front-end framework for the Merchandise Store application. This decision was made after weighing out the pros and cons of the various frameworks. Angular is the most popular of the frameworks which meant there was more online support and documentation available compared to other frameworks. </a:t>
            </a:r>
          </a:p>
          <a:p>
            <a:r>
              <a:rPr lang="en-US" sz="1013" b="1" dirty="0" smtClean="0">
                <a:solidFill>
                  <a:schemeClr val="bg1"/>
                </a:solidFill>
              </a:rPr>
              <a:t>To create Robin’s Nest Merchandise Store, I have used the AngularJS, jQuery and JavaScript, HTML and CSS for front-end view and AJAX in JS to send and retrieve data from the server side PHP code which is connected to a MySQL database. Using these technologies, I have been able to implement a product store where users can add items to a shopping cart which uses cookies to store items. When users complete their shopping, the web app add a order record to the database and redirects users to a Paypal checkout, where users can make payment. The Paypal IPN (Instant Payment Notification) system, then triggers a PHP function to check for payment and return various transaction data to the database for the web app. Staff users are then able to view this data from the web app where they can see details of orders as well as transactions. </a:t>
            </a:r>
          </a:p>
          <a:p>
            <a:r>
              <a:rPr lang="en-US" sz="1013" b="1" dirty="0" smtClean="0">
                <a:solidFill>
                  <a:schemeClr val="bg1"/>
                </a:solidFill>
              </a:rPr>
              <a:t>Also implemented in the prototype is a Bootstrap style form for staff users, where they can add new products to the database resulting in items being added to the store. </a:t>
            </a:r>
            <a:endParaRPr lang="en-US" sz="1013" b="1"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901370304"/>
              </p:ext>
            </p:extLst>
          </p:nvPr>
        </p:nvGraphicFramePr>
        <p:xfrm>
          <a:off x="240838" y="3826934"/>
          <a:ext cx="4572000" cy="4803093"/>
        </p:xfrm>
        <a:graphic>
          <a:graphicData uri="http://schemas.openxmlformats.org/drawingml/2006/table">
            <a:tbl>
              <a:tblPr firstRow="1" bandRow="1">
                <a:tableStyleId>{3C2FFA5D-87B4-456A-9821-1D502468CF0F}</a:tableStyleId>
              </a:tblPr>
              <a:tblGrid>
                <a:gridCol w="1143000"/>
                <a:gridCol w="1143000"/>
                <a:gridCol w="1143000"/>
                <a:gridCol w="1143000"/>
              </a:tblGrid>
              <a:tr h="363173">
                <a:tc>
                  <a:txBody>
                    <a:bodyPr/>
                    <a:lstStyle/>
                    <a:p>
                      <a:r>
                        <a:rPr lang="en-US" sz="1050" dirty="0" smtClean="0">
                          <a:solidFill>
                            <a:schemeClr val="bg1"/>
                          </a:solidFill>
                        </a:rPr>
                        <a:t>Framework</a:t>
                      </a:r>
                      <a:endParaRPr lang="en-US" sz="105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050" dirty="0" smtClean="0">
                          <a:solidFill>
                            <a:schemeClr val="bg1"/>
                          </a:solidFill>
                        </a:rPr>
                        <a:t>Angular</a:t>
                      </a:r>
                      <a:endParaRPr lang="en-US" sz="105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r>
                        <a:rPr lang="en-US" sz="1050" dirty="0" smtClean="0">
                          <a:solidFill>
                            <a:schemeClr val="bg1"/>
                          </a:solidFill>
                        </a:rPr>
                        <a:t>Ember</a:t>
                      </a:r>
                      <a:endParaRPr lang="en-US" sz="105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r>
                        <a:rPr lang="en-US" sz="1050" dirty="0" smtClean="0">
                          <a:solidFill>
                            <a:schemeClr val="bg1"/>
                          </a:solidFill>
                        </a:rPr>
                        <a:t>React</a:t>
                      </a:r>
                      <a:endParaRPr lang="en-US" sz="105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US" sz="1050" dirty="0" smtClean="0">
                          <a:solidFill>
                            <a:schemeClr val="bg1"/>
                          </a:solidFill>
                        </a:rPr>
                        <a:t>What is it?</a:t>
                      </a:r>
                      <a:endParaRPr lang="en-US" sz="1050" dirty="0">
                        <a:solidFill>
                          <a:schemeClr val="bg1"/>
                        </a:solidFill>
                      </a:endParaRPr>
                    </a:p>
                  </a:txBody>
                  <a:tcPr>
                    <a:lnL w="12700" cap="flat" cmpd="sng" algn="ctr">
                      <a:solidFill>
                        <a:schemeClr val="tx1"/>
                      </a:solidFill>
                      <a:prstDash val="solid"/>
                      <a:round/>
                      <a:headEnd type="none" w="med" len="med"/>
                      <a:tailEnd type="none" w="med" len="med"/>
                    </a:lnL>
                  </a:tcPr>
                </a:tc>
                <a:tc>
                  <a:txBody>
                    <a:bodyPr/>
                    <a:lstStyle/>
                    <a:p>
                      <a:r>
                        <a:rPr lang="en-US" sz="1050" b="0" i="0" kern="1200" dirty="0" smtClean="0">
                          <a:solidFill>
                            <a:schemeClr val="bg1"/>
                          </a:solidFill>
                          <a:effectLst/>
                          <a:latin typeface="+mn-lt"/>
                          <a:ea typeface="+mn-ea"/>
                          <a:cs typeface="+mn-cs"/>
                        </a:rPr>
                        <a:t>A JavaScript Model</a:t>
                      </a:r>
                      <a:r>
                        <a:rPr lang="en-US" sz="1050" b="0" i="0" kern="1200" baseline="0" dirty="0" smtClean="0">
                          <a:solidFill>
                            <a:schemeClr val="bg1"/>
                          </a:solidFill>
                          <a:effectLst/>
                          <a:latin typeface="+mn-lt"/>
                          <a:ea typeface="+mn-ea"/>
                          <a:cs typeface="+mn-cs"/>
                        </a:rPr>
                        <a:t>-View</a:t>
                      </a:r>
                      <a:r>
                        <a:rPr lang="en-US" sz="1050" b="0" i="0" kern="1200" dirty="0" smtClean="0">
                          <a:solidFill>
                            <a:schemeClr val="bg1"/>
                          </a:solidFill>
                          <a:effectLst/>
                          <a:latin typeface="+mn-lt"/>
                          <a:ea typeface="+mn-ea"/>
                          <a:cs typeface="+mn-cs"/>
                        </a:rPr>
                        <a:t> Framework</a:t>
                      </a:r>
                      <a:endParaRPr lang="en-US" sz="1050" dirty="0">
                        <a:solidFill>
                          <a:schemeClr val="bg1"/>
                        </a:solidFill>
                      </a:endParaRPr>
                    </a:p>
                  </a:txBody>
                  <a:tcPr/>
                </a:tc>
                <a:tc>
                  <a:txBody>
                    <a:bodyPr/>
                    <a:lstStyle/>
                    <a:p>
                      <a:r>
                        <a:rPr lang="en-US" sz="1050" b="0" i="0" kern="1200" dirty="0" smtClean="0">
                          <a:solidFill>
                            <a:schemeClr val="bg1"/>
                          </a:solidFill>
                          <a:effectLst/>
                          <a:latin typeface="+mn-lt"/>
                          <a:ea typeface="+mn-ea"/>
                          <a:cs typeface="+mn-cs"/>
                        </a:rPr>
                        <a:t>A JavaScript library for building</a:t>
                      </a:r>
                      <a:br>
                        <a:rPr lang="en-US" sz="1050" b="0" i="0" kern="1200" dirty="0" smtClean="0">
                          <a:solidFill>
                            <a:schemeClr val="bg1"/>
                          </a:solidFill>
                          <a:effectLst/>
                          <a:latin typeface="+mn-lt"/>
                          <a:ea typeface="+mn-ea"/>
                          <a:cs typeface="+mn-cs"/>
                        </a:rPr>
                      </a:br>
                      <a:r>
                        <a:rPr lang="en-US" sz="1050" b="0" i="0" kern="1200" dirty="0" smtClean="0">
                          <a:solidFill>
                            <a:schemeClr val="bg1"/>
                          </a:solidFill>
                          <a:effectLst/>
                          <a:latin typeface="+mn-lt"/>
                          <a:ea typeface="+mn-ea"/>
                          <a:cs typeface="+mn-cs"/>
                        </a:rPr>
                        <a:t>user interfaces </a:t>
                      </a:r>
                      <a:endParaRPr lang="en-US" sz="1050" dirty="0">
                        <a:solidFill>
                          <a:schemeClr val="bg1"/>
                        </a:solidFill>
                      </a:endParaRPr>
                    </a:p>
                  </a:txBody>
                  <a:tcPr/>
                </a:tc>
                <a:tc>
                  <a:txBody>
                    <a:bodyPr/>
                    <a:lstStyle/>
                    <a:p>
                      <a:r>
                        <a:rPr lang="en-US" sz="1050" b="0" i="0" kern="1200" dirty="0" smtClean="0">
                          <a:solidFill>
                            <a:schemeClr val="bg1"/>
                          </a:solidFill>
                          <a:effectLst/>
                          <a:latin typeface="+mn-lt"/>
                          <a:ea typeface="+mn-ea"/>
                          <a:cs typeface="+mn-cs"/>
                        </a:rPr>
                        <a:t>A framework for creating ambitious web applications</a:t>
                      </a:r>
                      <a:endParaRPr lang="en-US" sz="1050" dirty="0">
                        <a:solidFill>
                          <a:schemeClr val="bg1"/>
                        </a:solidFill>
                      </a:endParaRPr>
                    </a:p>
                  </a:txBody>
                  <a:tcPr>
                    <a:lnR w="12700" cap="flat" cmpd="sng" algn="ctr">
                      <a:solidFill>
                        <a:schemeClr val="tx1"/>
                      </a:solidFill>
                      <a:prstDash val="solid"/>
                      <a:round/>
                      <a:headEnd type="none" w="med" len="med"/>
                      <a:tailEnd type="none" w="med" len="med"/>
                    </a:lnR>
                  </a:tcPr>
                </a:tc>
              </a:tr>
              <a:tr h="370840">
                <a:tc>
                  <a:txBody>
                    <a:bodyPr/>
                    <a:lstStyle/>
                    <a:p>
                      <a:r>
                        <a:rPr lang="en-US" sz="1050" dirty="0" smtClean="0">
                          <a:solidFill>
                            <a:schemeClr val="bg1"/>
                          </a:solidFill>
                        </a:rPr>
                        <a:t>Ideal</a:t>
                      </a:r>
                      <a:r>
                        <a:rPr lang="en-US" sz="1050" baseline="0" dirty="0" smtClean="0">
                          <a:solidFill>
                            <a:schemeClr val="bg1"/>
                          </a:solidFill>
                        </a:rPr>
                        <a:t> for</a:t>
                      </a:r>
                      <a:endParaRPr lang="en-US" sz="1050" dirty="0">
                        <a:solidFill>
                          <a:schemeClr val="bg1"/>
                        </a:solidFill>
                      </a:endParaRPr>
                    </a:p>
                  </a:txBody>
                  <a:tcPr>
                    <a:lnL w="12700" cap="flat" cmpd="sng" algn="ctr">
                      <a:solidFill>
                        <a:schemeClr val="tx1"/>
                      </a:solidFill>
                      <a:prstDash val="solid"/>
                      <a:round/>
                      <a:headEnd type="none" w="med" len="med"/>
                      <a:tailEnd type="none" w="med" len="med"/>
                    </a:lnL>
                  </a:tcPr>
                </a:tc>
                <a:tc>
                  <a:txBody>
                    <a:bodyPr/>
                    <a:lstStyle/>
                    <a:p>
                      <a:r>
                        <a:rPr lang="en-US" sz="1050" dirty="0" smtClean="0">
                          <a:solidFill>
                            <a:schemeClr val="bg1"/>
                          </a:solidFill>
                        </a:rPr>
                        <a:t>Building highly active and</a:t>
                      </a:r>
                      <a:r>
                        <a:rPr lang="en-US" sz="1050" baseline="0" dirty="0" smtClean="0">
                          <a:solidFill>
                            <a:schemeClr val="bg1"/>
                          </a:solidFill>
                        </a:rPr>
                        <a:t> interactive web applications</a:t>
                      </a:r>
                      <a:endParaRPr lang="en-US" sz="1050" dirty="0">
                        <a:solidFill>
                          <a:schemeClr val="bg1"/>
                        </a:solidFill>
                      </a:endParaRPr>
                    </a:p>
                  </a:txBody>
                  <a:tcPr/>
                </a:tc>
                <a:tc>
                  <a:txBody>
                    <a:bodyPr/>
                    <a:lstStyle/>
                    <a:p>
                      <a:r>
                        <a:rPr lang="en-US" sz="1050" dirty="0" smtClean="0">
                          <a:solidFill>
                            <a:schemeClr val="bg1"/>
                          </a:solidFill>
                        </a:rPr>
                        <a:t>Large</a:t>
                      </a:r>
                      <a:r>
                        <a:rPr lang="en-US" sz="1050" baseline="0" dirty="0" smtClean="0">
                          <a:solidFill>
                            <a:schemeClr val="bg1"/>
                          </a:solidFill>
                        </a:rPr>
                        <a:t> web apps whose data is set to change frequently</a:t>
                      </a:r>
                      <a:endParaRPr lang="en-US" sz="1050" dirty="0">
                        <a:solidFill>
                          <a:schemeClr val="bg1"/>
                        </a:solidFill>
                      </a:endParaRPr>
                    </a:p>
                  </a:txBody>
                  <a:tcPr/>
                </a:tc>
                <a:tc>
                  <a:txBody>
                    <a:bodyPr/>
                    <a:lstStyle/>
                    <a:p>
                      <a:r>
                        <a:rPr lang="en-US" sz="1050" dirty="0" smtClean="0">
                          <a:solidFill>
                            <a:schemeClr val="bg1"/>
                          </a:solidFill>
                        </a:rPr>
                        <a:t>Dynamic Single Page Apps</a:t>
                      </a:r>
                      <a:r>
                        <a:rPr lang="en-US" sz="1050" baseline="0" dirty="0" smtClean="0">
                          <a:solidFill>
                            <a:schemeClr val="bg1"/>
                          </a:solidFill>
                        </a:rPr>
                        <a:t> (SPAs)</a:t>
                      </a:r>
                      <a:endParaRPr lang="en-US" sz="1050" dirty="0">
                        <a:solidFill>
                          <a:schemeClr val="bg1"/>
                        </a:solidFill>
                      </a:endParaRPr>
                    </a:p>
                  </a:txBody>
                  <a:tcPr>
                    <a:lnR w="12700" cap="flat" cmpd="sng" algn="ctr">
                      <a:solidFill>
                        <a:schemeClr val="tx1"/>
                      </a:solidFill>
                      <a:prstDash val="solid"/>
                      <a:round/>
                      <a:headEnd type="none" w="med" len="med"/>
                      <a:tailEnd type="none" w="med" len="med"/>
                    </a:lnR>
                  </a:tcPr>
                </a:tc>
              </a:tr>
              <a:tr h="370840">
                <a:tc>
                  <a:txBody>
                    <a:bodyPr/>
                    <a:lstStyle/>
                    <a:p>
                      <a:r>
                        <a:rPr lang="en-US" sz="1050" dirty="0" smtClean="0">
                          <a:solidFill>
                            <a:schemeClr val="bg1"/>
                          </a:solidFill>
                        </a:rPr>
                        <a:t>Document</a:t>
                      </a:r>
                      <a:r>
                        <a:rPr lang="en-US" sz="1050" baseline="0" dirty="0" smtClean="0">
                          <a:solidFill>
                            <a:schemeClr val="bg1"/>
                          </a:solidFill>
                        </a:rPr>
                        <a:t> Object Model Type</a:t>
                      </a:r>
                      <a:endParaRPr lang="en-US" sz="1050" dirty="0">
                        <a:solidFill>
                          <a:schemeClr val="bg1"/>
                        </a:solidFill>
                      </a:endParaRPr>
                    </a:p>
                  </a:txBody>
                  <a:tcPr>
                    <a:lnL w="12700" cap="flat" cmpd="sng" algn="ctr">
                      <a:solidFill>
                        <a:schemeClr val="tx1"/>
                      </a:solidFill>
                      <a:prstDash val="solid"/>
                      <a:round/>
                      <a:headEnd type="none" w="med" len="med"/>
                      <a:tailEnd type="none" w="med" len="med"/>
                    </a:lnL>
                  </a:tcPr>
                </a:tc>
                <a:tc>
                  <a:txBody>
                    <a:bodyPr/>
                    <a:lstStyle/>
                    <a:p>
                      <a:r>
                        <a:rPr lang="en-US" sz="1050" dirty="0" smtClean="0">
                          <a:solidFill>
                            <a:schemeClr val="bg1"/>
                          </a:solidFill>
                        </a:rPr>
                        <a:t>Regular DOM</a:t>
                      </a:r>
                      <a:endParaRPr lang="en-US" sz="1050" dirty="0">
                        <a:solidFill>
                          <a:schemeClr val="bg1"/>
                        </a:solidFill>
                      </a:endParaRPr>
                    </a:p>
                  </a:txBody>
                  <a:tcPr/>
                </a:tc>
                <a:tc>
                  <a:txBody>
                    <a:bodyPr/>
                    <a:lstStyle/>
                    <a:p>
                      <a:r>
                        <a:rPr lang="en-US" sz="1050" dirty="0" smtClean="0">
                          <a:solidFill>
                            <a:schemeClr val="bg1"/>
                          </a:solidFill>
                        </a:rPr>
                        <a:t>Regular</a:t>
                      </a:r>
                      <a:r>
                        <a:rPr lang="en-US" sz="1050" baseline="0" dirty="0" smtClean="0">
                          <a:solidFill>
                            <a:schemeClr val="bg1"/>
                          </a:solidFill>
                        </a:rPr>
                        <a:t> DOM</a:t>
                      </a:r>
                      <a:endParaRPr lang="en-US" sz="1050" dirty="0">
                        <a:solidFill>
                          <a:schemeClr val="bg1"/>
                        </a:solidFill>
                      </a:endParaRPr>
                    </a:p>
                  </a:txBody>
                  <a:tcPr/>
                </a:tc>
                <a:tc>
                  <a:txBody>
                    <a:bodyPr/>
                    <a:lstStyle/>
                    <a:p>
                      <a:r>
                        <a:rPr lang="en-US" sz="1050" dirty="0" smtClean="0">
                          <a:solidFill>
                            <a:schemeClr val="bg1"/>
                          </a:solidFill>
                        </a:rPr>
                        <a:t>Virtual</a:t>
                      </a:r>
                      <a:r>
                        <a:rPr lang="en-US" sz="1050" baseline="0" dirty="0" smtClean="0">
                          <a:solidFill>
                            <a:schemeClr val="bg1"/>
                          </a:solidFill>
                        </a:rPr>
                        <a:t> DOM</a:t>
                      </a:r>
                      <a:endParaRPr lang="en-US" sz="1050" dirty="0">
                        <a:solidFill>
                          <a:schemeClr val="bg1"/>
                        </a:solidFill>
                      </a:endParaRPr>
                    </a:p>
                  </a:txBody>
                  <a:tcPr>
                    <a:lnR w="12700" cap="flat" cmpd="sng" algn="ctr">
                      <a:solidFill>
                        <a:schemeClr val="tx1"/>
                      </a:solidFill>
                      <a:prstDash val="solid"/>
                      <a:round/>
                      <a:headEnd type="none" w="med" len="med"/>
                      <a:tailEnd type="none" w="med" len="med"/>
                    </a:lnR>
                  </a:tcPr>
                </a:tc>
              </a:tr>
              <a:tr h="370840">
                <a:tc>
                  <a:txBody>
                    <a:bodyPr/>
                    <a:lstStyle/>
                    <a:p>
                      <a:r>
                        <a:rPr lang="en-US" sz="1050" dirty="0" smtClean="0">
                          <a:solidFill>
                            <a:schemeClr val="bg1"/>
                          </a:solidFill>
                        </a:rPr>
                        <a:t>Rendering</a:t>
                      </a:r>
                      <a:endParaRPr lang="en-US" sz="1050" dirty="0">
                        <a:solidFill>
                          <a:schemeClr val="bg1"/>
                        </a:solidFill>
                      </a:endParaRPr>
                    </a:p>
                  </a:txBody>
                  <a:tcPr>
                    <a:lnL w="12700" cap="flat" cmpd="sng" algn="ctr">
                      <a:solidFill>
                        <a:schemeClr val="tx1"/>
                      </a:solidFill>
                      <a:prstDash val="solid"/>
                      <a:round/>
                      <a:headEnd type="none" w="med" len="med"/>
                      <a:tailEnd type="none" w="med" len="med"/>
                    </a:lnL>
                  </a:tcPr>
                </a:tc>
                <a:tc>
                  <a:txBody>
                    <a:bodyPr/>
                    <a:lstStyle/>
                    <a:p>
                      <a:r>
                        <a:rPr lang="en-US" sz="1050" dirty="0" smtClean="0">
                          <a:solidFill>
                            <a:schemeClr val="bg1"/>
                          </a:solidFill>
                        </a:rPr>
                        <a:t>Client</a:t>
                      </a:r>
                      <a:r>
                        <a:rPr lang="en-US" sz="1050" baseline="0" dirty="0" smtClean="0">
                          <a:solidFill>
                            <a:schemeClr val="bg1"/>
                          </a:solidFill>
                        </a:rPr>
                        <a:t> side (Server Side in 2.0)</a:t>
                      </a:r>
                      <a:endParaRPr lang="en-US" sz="1050" dirty="0">
                        <a:solidFill>
                          <a:schemeClr val="bg1"/>
                        </a:solidFill>
                      </a:endParaRPr>
                    </a:p>
                  </a:txBody>
                  <a:tcPr/>
                </a:tc>
                <a:tc>
                  <a:txBody>
                    <a:bodyPr/>
                    <a:lstStyle/>
                    <a:p>
                      <a:r>
                        <a:rPr lang="en-US" sz="1050" dirty="0" smtClean="0">
                          <a:solidFill>
                            <a:schemeClr val="bg1"/>
                          </a:solidFill>
                        </a:rPr>
                        <a:t>Server Side</a:t>
                      </a:r>
                      <a:endParaRPr lang="en-US" sz="1050" dirty="0">
                        <a:solidFill>
                          <a:schemeClr val="bg1"/>
                        </a:solidFill>
                      </a:endParaRPr>
                    </a:p>
                  </a:txBody>
                  <a:tcPr/>
                </a:tc>
                <a:tc>
                  <a:txBody>
                    <a:bodyPr/>
                    <a:lstStyle/>
                    <a:p>
                      <a:r>
                        <a:rPr lang="en-US" sz="1050" dirty="0" smtClean="0">
                          <a:solidFill>
                            <a:schemeClr val="bg1"/>
                          </a:solidFill>
                        </a:rPr>
                        <a:t>Server Side </a:t>
                      </a:r>
                      <a:endParaRPr lang="en-US" sz="1050" dirty="0">
                        <a:solidFill>
                          <a:schemeClr val="bg1"/>
                        </a:solidFill>
                      </a:endParaRPr>
                    </a:p>
                  </a:txBody>
                  <a:tcPr>
                    <a:lnR w="12700" cap="flat" cmpd="sng" algn="ctr">
                      <a:solidFill>
                        <a:schemeClr val="tx1"/>
                      </a:solidFill>
                      <a:prstDash val="solid"/>
                      <a:round/>
                      <a:headEnd type="none" w="med" len="med"/>
                      <a:tailEnd type="none" w="med" len="med"/>
                    </a:lnR>
                  </a:tcPr>
                </a:tc>
              </a:tr>
              <a:tr h="370840">
                <a:tc>
                  <a:txBody>
                    <a:bodyPr/>
                    <a:lstStyle/>
                    <a:p>
                      <a:r>
                        <a:rPr lang="en-US" sz="1050" dirty="0" smtClean="0">
                          <a:solidFill>
                            <a:schemeClr val="bg1"/>
                          </a:solidFill>
                        </a:rPr>
                        <a:t>MVC</a:t>
                      </a:r>
                      <a:endParaRPr lang="en-US" sz="1050" dirty="0">
                        <a:solidFill>
                          <a:schemeClr val="bg1"/>
                        </a:solidFill>
                      </a:endParaRPr>
                    </a:p>
                  </a:txBody>
                  <a:tcPr>
                    <a:lnL w="12700" cap="flat" cmpd="sng" algn="ctr">
                      <a:solidFill>
                        <a:schemeClr val="tx1"/>
                      </a:solidFill>
                      <a:prstDash val="solid"/>
                      <a:round/>
                      <a:headEnd type="none" w="med" len="med"/>
                      <a:tailEnd type="none" w="med" len="med"/>
                    </a:lnL>
                  </a:tcPr>
                </a:tc>
                <a:tc>
                  <a:txBody>
                    <a:bodyPr/>
                    <a:lstStyle/>
                    <a:p>
                      <a:r>
                        <a:rPr lang="en-US" sz="1050" dirty="0" smtClean="0">
                          <a:solidFill>
                            <a:schemeClr val="bg1"/>
                          </a:solidFill>
                        </a:rPr>
                        <a:t>Yes</a:t>
                      </a:r>
                      <a:endParaRPr lang="en-US" sz="1050" dirty="0">
                        <a:solidFill>
                          <a:schemeClr val="bg1"/>
                        </a:solidFill>
                      </a:endParaRPr>
                    </a:p>
                  </a:txBody>
                  <a:tcPr/>
                </a:tc>
                <a:tc>
                  <a:txBody>
                    <a:bodyPr/>
                    <a:lstStyle/>
                    <a:p>
                      <a:r>
                        <a:rPr lang="en-US" sz="1050" dirty="0" smtClean="0">
                          <a:solidFill>
                            <a:schemeClr val="bg1"/>
                          </a:solidFill>
                        </a:rPr>
                        <a:t>Yes</a:t>
                      </a:r>
                      <a:endParaRPr lang="en-US" sz="1050" dirty="0">
                        <a:solidFill>
                          <a:schemeClr val="bg1"/>
                        </a:solidFill>
                      </a:endParaRPr>
                    </a:p>
                  </a:txBody>
                  <a:tcPr/>
                </a:tc>
                <a:tc>
                  <a:txBody>
                    <a:bodyPr/>
                    <a:lstStyle/>
                    <a:p>
                      <a:r>
                        <a:rPr lang="en-US" sz="1050" dirty="0" smtClean="0">
                          <a:solidFill>
                            <a:schemeClr val="bg1"/>
                          </a:solidFill>
                        </a:rPr>
                        <a:t>View</a:t>
                      </a:r>
                      <a:r>
                        <a:rPr lang="en-US" sz="1050" baseline="0" dirty="0" smtClean="0">
                          <a:solidFill>
                            <a:schemeClr val="bg1"/>
                          </a:solidFill>
                        </a:rPr>
                        <a:t> Only</a:t>
                      </a:r>
                      <a:endParaRPr lang="en-US" sz="1050" dirty="0">
                        <a:solidFill>
                          <a:schemeClr val="bg1"/>
                        </a:solidFill>
                      </a:endParaRPr>
                    </a:p>
                  </a:txBody>
                  <a:tcPr>
                    <a:lnR w="12700" cap="flat" cmpd="sng" algn="ctr">
                      <a:solidFill>
                        <a:schemeClr val="tx1"/>
                      </a:solidFill>
                      <a:prstDash val="solid"/>
                      <a:round/>
                      <a:headEnd type="none" w="med" len="med"/>
                      <a:tailEnd type="none" w="med" len="med"/>
                    </a:lnR>
                  </a:tcPr>
                </a:tc>
              </a:tr>
              <a:tr h="370840">
                <a:tc>
                  <a:txBody>
                    <a:bodyPr/>
                    <a:lstStyle/>
                    <a:p>
                      <a:r>
                        <a:rPr lang="en-US" sz="1050" dirty="0" smtClean="0">
                          <a:solidFill>
                            <a:schemeClr val="bg1"/>
                          </a:solidFill>
                        </a:rPr>
                        <a:t>Mobile</a:t>
                      </a:r>
                      <a:r>
                        <a:rPr lang="en-US" sz="1050" baseline="0" dirty="0" smtClean="0">
                          <a:solidFill>
                            <a:schemeClr val="bg1"/>
                          </a:solidFill>
                        </a:rPr>
                        <a:t> Compatibility (Touch Events)</a:t>
                      </a:r>
                      <a:endParaRPr lang="en-US" sz="1050" dirty="0">
                        <a:solidFill>
                          <a:schemeClr val="bg1"/>
                        </a:solidFill>
                      </a:endParaRPr>
                    </a:p>
                  </a:txBody>
                  <a:tcPr>
                    <a:lnL w="12700" cap="flat" cmpd="sng" algn="ctr">
                      <a:solidFill>
                        <a:schemeClr val="tx1"/>
                      </a:solidFill>
                      <a:prstDash val="solid"/>
                      <a:round/>
                      <a:headEnd type="none" w="med" len="med"/>
                      <a:tailEnd type="none" w="med" len="med"/>
                    </a:lnL>
                  </a:tcPr>
                </a:tc>
                <a:tc>
                  <a:txBody>
                    <a:bodyPr/>
                    <a:lstStyle/>
                    <a:p>
                      <a:r>
                        <a:rPr lang="en-US" sz="1050" dirty="0" smtClean="0">
                          <a:solidFill>
                            <a:schemeClr val="bg1"/>
                          </a:solidFill>
                        </a:rPr>
                        <a:t>Yes</a:t>
                      </a:r>
                      <a:endParaRPr lang="en-US" sz="1050" dirty="0">
                        <a:solidFill>
                          <a:schemeClr val="bg1"/>
                        </a:solidFill>
                      </a:endParaRPr>
                    </a:p>
                  </a:txBody>
                  <a:tcPr/>
                </a:tc>
                <a:tc>
                  <a:txBody>
                    <a:bodyPr/>
                    <a:lstStyle/>
                    <a:p>
                      <a:r>
                        <a:rPr lang="en-US" sz="1050" dirty="0" smtClean="0">
                          <a:solidFill>
                            <a:schemeClr val="bg1"/>
                          </a:solidFill>
                        </a:rPr>
                        <a:t>Yes</a:t>
                      </a:r>
                      <a:endParaRPr lang="en-US" sz="1050" dirty="0">
                        <a:solidFill>
                          <a:schemeClr val="bg1"/>
                        </a:solidFill>
                      </a:endParaRPr>
                    </a:p>
                  </a:txBody>
                  <a:tcPr/>
                </a:tc>
                <a:tc>
                  <a:txBody>
                    <a:bodyPr/>
                    <a:lstStyle/>
                    <a:p>
                      <a:r>
                        <a:rPr lang="en-US" sz="1050" dirty="0" smtClean="0">
                          <a:solidFill>
                            <a:schemeClr val="bg1"/>
                          </a:solidFill>
                        </a:rPr>
                        <a:t>Yes</a:t>
                      </a:r>
                    </a:p>
                  </a:txBody>
                  <a:tcPr>
                    <a:lnR w="12700" cap="flat" cmpd="sng" algn="ctr">
                      <a:solidFill>
                        <a:schemeClr val="tx1"/>
                      </a:solidFill>
                      <a:prstDash val="solid"/>
                      <a:round/>
                      <a:headEnd type="none" w="med" len="med"/>
                      <a:tailEnd type="none" w="med" len="med"/>
                    </a:lnR>
                  </a:tcPr>
                </a:tc>
              </a:tr>
              <a:tr h="370840">
                <a:tc>
                  <a:txBody>
                    <a:bodyPr/>
                    <a:lstStyle/>
                    <a:p>
                      <a:r>
                        <a:rPr lang="en-US" sz="1050" dirty="0" smtClean="0">
                          <a:solidFill>
                            <a:schemeClr val="bg1"/>
                          </a:solidFill>
                        </a:rPr>
                        <a:t>Browser</a:t>
                      </a:r>
                      <a:r>
                        <a:rPr lang="en-US" sz="1050" baseline="0" dirty="0" smtClean="0">
                          <a:solidFill>
                            <a:schemeClr val="bg1"/>
                          </a:solidFill>
                        </a:rPr>
                        <a:t> Support</a:t>
                      </a:r>
                      <a:endParaRPr lang="en-US" sz="1050" dirty="0">
                        <a:solidFill>
                          <a:schemeClr val="bg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050" dirty="0" smtClean="0">
                          <a:solidFill>
                            <a:schemeClr val="bg1"/>
                          </a:solidFill>
                        </a:rPr>
                        <a:t>IE8+ (IE9</a:t>
                      </a:r>
                      <a:r>
                        <a:rPr lang="en-US" sz="1050" baseline="0" dirty="0" smtClean="0">
                          <a:solidFill>
                            <a:schemeClr val="bg1"/>
                          </a:solidFill>
                        </a:rPr>
                        <a:t> from 1.3) </a:t>
                      </a:r>
                    </a:p>
                    <a:p>
                      <a:r>
                        <a:rPr lang="en-US" sz="1050" baseline="0" dirty="0" smtClean="0">
                          <a:solidFill>
                            <a:schemeClr val="bg1"/>
                          </a:solidFill>
                        </a:rPr>
                        <a:t>Firefox 4+ </a:t>
                      </a:r>
                    </a:p>
                    <a:p>
                      <a:r>
                        <a:rPr lang="en-US" sz="1050" baseline="0" dirty="0" smtClean="0">
                          <a:solidFill>
                            <a:schemeClr val="bg1"/>
                          </a:solidFill>
                        </a:rPr>
                        <a:t>Chrome 30+</a:t>
                      </a:r>
                    </a:p>
                    <a:p>
                      <a:r>
                        <a:rPr lang="en-US" sz="1050" baseline="0" dirty="0" smtClean="0">
                          <a:solidFill>
                            <a:schemeClr val="bg1"/>
                          </a:solidFill>
                        </a:rPr>
                        <a:t>Safari 5+</a:t>
                      </a:r>
                    </a:p>
                    <a:p>
                      <a:r>
                        <a:rPr lang="en-US" sz="1050" baseline="0" dirty="0" smtClean="0">
                          <a:solidFill>
                            <a:schemeClr val="bg1"/>
                          </a:solidFill>
                        </a:rPr>
                        <a:t>Opera 11+</a:t>
                      </a:r>
                      <a:endParaRPr lang="en-US" sz="1050" dirty="0">
                        <a:solidFill>
                          <a:schemeClr val="bg1"/>
                        </a:solidFill>
                      </a:endParaRPr>
                    </a:p>
                  </a:txBody>
                  <a:tcPr>
                    <a:lnB w="12700" cap="flat" cmpd="sng" algn="ctr">
                      <a:solidFill>
                        <a:schemeClr val="tx1"/>
                      </a:solidFill>
                      <a:prstDash val="solid"/>
                      <a:round/>
                      <a:headEnd type="none" w="med" len="med"/>
                      <a:tailEnd type="none" w="med" len="med"/>
                    </a:lnB>
                  </a:tcPr>
                </a:tc>
                <a:tc>
                  <a:txBody>
                    <a:bodyPr/>
                    <a:lstStyle/>
                    <a:p>
                      <a:r>
                        <a:rPr lang="en-US" sz="1050" dirty="0" smtClean="0">
                          <a:solidFill>
                            <a:schemeClr val="bg1"/>
                          </a:solidFill>
                        </a:rPr>
                        <a:t>IE6+</a:t>
                      </a:r>
                    </a:p>
                    <a:p>
                      <a:r>
                        <a:rPr lang="en-US" sz="1050" baseline="0" dirty="0" smtClean="0">
                          <a:solidFill>
                            <a:schemeClr val="bg1"/>
                          </a:solidFill>
                        </a:rPr>
                        <a:t>Firefox 3+ </a:t>
                      </a:r>
                    </a:p>
                    <a:p>
                      <a:r>
                        <a:rPr lang="en-US" sz="1050" baseline="0" dirty="0" smtClean="0">
                          <a:solidFill>
                            <a:schemeClr val="bg1"/>
                          </a:solidFill>
                        </a:rPr>
                        <a:t>Chrome 14+</a:t>
                      </a:r>
                    </a:p>
                    <a:p>
                      <a:r>
                        <a:rPr lang="en-US" sz="1050" baseline="0" dirty="0" smtClean="0">
                          <a:solidFill>
                            <a:schemeClr val="bg1"/>
                          </a:solidFill>
                        </a:rPr>
                        <a:t>Safari 4+</a:t>
                      </a:r>
                    </a:p>
                    <a:p>
                      <a:r>
                        <a:rPr lang="en-US" sz="1050" baseline="0" dirty="0" smtClean="0">
                          <a:solidFill>
                            <a:schemeClr val="bg1"/>
                          </a:solidFill>
                        </a:rPr>
                        <a:t>Opera 14+</a:t>
                      </a:r>
                      <a:endParaRPr lang="en-US" sz="1050" dirty="0" smtClean="0">
                        <a:solidFill>
                          <a:schemeClr val="bg1"/>
                        </a:solidFill>
                      </a:endParaRPr>
                    </a:p>
                  </a:txBody>
                  <a:tcPr>
                    <a:lnB w="12700" cap="flat" cmpd="sng" algn="ctr">
                      <a:solidFill>
                        <a:schemeClr val="tx1"/>
                      </a:solidFill>
                      <a:prstDash val="solid"/>
                      <a:round/>
                      <a:headEnd type="none" w="med" len="med"/>
                      <a:tailEnd type="none" w="med" len="med"/>
                    </a:lnB>
                  </a:tcPr>
                </a:tc>
                <a:tc>
                  <a:txBody>
                    <a:bodyPr/>
                    <a:lstStyle/>
                    <a:p>
                      <a:r>
                        <a:rPr lang="en-US" sz="1050" dirty="0" smtClean="0">
                          <a:solidFill>
                            <a:schemeClr val="bg1"/>
                          </a:solidFill>
                        </a:rPr>
                        <a:t>IE9+</a:t>
                      </a:r>
                    </a:p>
                    <a:p>
                      <a:r>
                        <a:rPr lang="en-US" sz="1050" baseline="0" dirty="0" smtClean="0">
                          <a:solidFill>
                            <a:schemeClr val="bg1"/>
                          </a:solidFill>
                        </a:rPr>
                        <a:t>’All Modern Browsers’</a:t>
                      </a:r>
                      <a:endParaRPr lang="en-US" sz="1050" dirty="0" smtClean="0">
                        <a:solidFill>
                          <a:schemeClr val="bg1"/>
                        </a:solidFill>
                      </a:endParaRPr>
                    </a:p>
                    <a:p>
                      <a:endParaRPr lang="en-US" sz="1050" dirty="0" smtClean="0">
                        <a:solidFill>
                          <a:schemeClr val="bg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71911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TotalTime>
  <Words>521</Words>
  <Application>Microsoft Macintosh PowerPoint</Application>
  <PresentationFormat>A4 Paper (210x297 mm)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Mangal</vt:lpstr>
      <vt:lpstr>Arial</vt:lpstr>
      <vt:lpstr>Office Theme</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Huseyin Arpalikli</dc:creator>
  <cp:lastModifiedBy>Huseyin Arpalikli</cp:lastModifiedBy>
  <cp:revision>13</cp:revision>
  <dcterms:created xsi:type="dcterms:W3CDTF">2017-03-29T10:17:10Z</dcterms:created>
  <dcterms:modified xsi:type="dcterms:W3CDTF">2017-03-29T12:32:41Z</dcterms:modified>
</cp:coreProperties>
</file>