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98" r:id="rId5"/>
    <p:sldId id="300" r:id="rId6"/>
    <p:sldId id="301" r:id="rId7"/>
    <p:sldId id="302" r:id="rId8"/>
    <p:sldId id="303"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A83F2-13E9-43A7-8082-1EBADC85E156}"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5AE84-37F0-4742-8F92-A9F12E369C94}" type="slidenum">
              <a:rPr lang="en-IN" smtClean="0"/>
              <a:t>‹#›</a:t>
            </a:fld>
            <a:endParaRPr lang="en-IN"/>
          </a:p>
        </p:txBody>
      </p:sp>
    </p:spTree>
    <p:extLst>
      <p:ext uri="{BB962C8B-B14F-4D97-AF65-F5344CB8AC3E}">
        <p14:creationId xmlns:p14="http://schemas.microsoft.com/office/powerpoint/2010/main" val="183879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65AE84-37F0-4742-8F92-A9F12E369C94}" type="slidenum">
              <a:rPr lang="en-IN" smtClean="0"/>
              <a:t>4</a:t>
            </a:fld>
            <a:endParaRPr lang="en-IN"/>
          </a:p>
        </p:txBody>
      </p:sp>
    </p:spTree>
    <p:extLst>
      <p:ext uri="{BB962C8B-B14F-4D97-AF65-F5344CB8AC3E}">
        <p14:creationId xmlns:p14="http://schemas.microsoft.com/office/powerpoint/2010/main" val="230077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Sales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Aditya Deshpande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8113-FF5D-A53D-83C5-B5440C235819}"/>
              </a:ext>
            </a:extLst>
          </p:cNvPr>
          <p:cNvSpPr>
            <a:spLocks noGrp="1"/>
          </p:cNvSpPr>
          <p:nvPr>
            <p:ph type="title"/>
          </p:nvPr>
        </p:nvSpPr>
        <p:spPr/>
        <p:txBody>
          <a:bodyPr/>
          <a:lstStyle/>
          <a:p>
            <a:r>
              <a:rPr lang="en-IN" dirty="0"/>
              <a:t>Top 5 Customers &amp; Products</a:t>
            </a:r>
          </a:p>
        </p:txBody>
      </p:sp>
      <p:sp>
        <p:nvSpPr>
          <p:cNvPr id="3" name="Content Placeholder 2">
            <a:extLst>
              <a:ext uri="{FF2B5EF4-FFF2-40B4-BE49-F238E27FC236}">
                <a16:creationId xmlns:a16="http://schemas.microsoft.com/office/drawing/2014/main" id="{E653D011-FAB8-E80B-2FBE-523C0B09F54D}"/>
              </a:ext>
            </a:extLst>
          </p:cNvPr>
          <p:cNvSpPr>
            <a:spLocks noGrp="1"/>
          </p:cNvSpPr>
          <p:nvPr>
            <p:ph idx="1"/>
          </p:nvPr>
        </p:nvSpPr>
        <p:spPr/>
        <p:txBody>
          <a:bodyPr/>
          <a:lstStyle/>
          <a:p>
            <a:r>
              <a:rPr lang="en-IN" sz="2000" dirty="0"/>
              <a:t>Displays the top 5 customers and the top 5 selling products.</a:t>
            </a:r>
          </a:p>
          <a:p>
            <a:endParaRPr lang="en-IN" dirty="0"/>
          </a:p>
        </p:txBody>
      </p:sp>
      <p:pic>
        <p:nvPicPr>
          <p:cNvPr id="7" name="Picture 6">
            <a:extLst>
              <a:ext uri="{FF2B5EF4-FFF2-40B4-BE49-F238E27FC236}">
                <a16:creationId xmlns:a16="http://schemas.microsoft.com/office/drawing/2014/main" id="{697C1426-897B-7311-6424-FFDBB5382DD6}"/>
              </a:ext>
            </a:extLst>
          </p:cNvPr>
          <p:cNvPicPr>
            <a:picLocks noChangeAspect="1"/>
          </p:cNvPicPr>
          <p:nvPr/>
        </p:nvPicPr>
        <p:blipFill>
          <a:blip r:embed="rId2"/>
          <a:stretch>
            <a:fillRect/>
          </a:stretch>
        </p:blipFill>
        <p:spPr>
          <a:xfrm>
            <a:off x="2226640" y="3116056"/>
            <a:ext cx="7738719" cy="2390892"/>
          </a:xfrm>
          <a:prstGeom prst="rect">
            <a:avLst/>
          </a:prstGeom>
        </p:spPr>
      </p:pic>
    </p:spTree>
    <p:extLst>
      <p:ext uri="{BB962C8B-B14F-4D97-AF65-F5344CB8AC3E}">
        <p14:creationId xmlns:p14="http://schemas.microsoft.com/office/powerpoint/2010/main" val="200996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6294-E644-4764-5561-E9A29B4FE1B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2CE0CC8-DE91-2472-0C34-1AF108163022}"/>
              </a:ext>
            </a:extLst>
          </p:cNvPr>
          <p:cNvSpPr>
            <a:spLocks noGrp="1"/>
          </p:cNvSpPr>
          <p:nvPr>
            <p:ph idx="1"/>
          </p:nvPr>
        </p:nvSpPr>
        <p:spPr/>
        <p:txBody>
          <a:bodyPr>
            <a:normAutofit/>
          </a:bodyPr>
          <a:lstStyle/>
          <a:p>
            <a:pPr algn="just"/>
            <a:r>
              <a:rPr lang="en-US" sz="2000" dirty="0"/>
              <a:t>The implementation of a Sales Insight Dashboard at AtliQ Hardware aims to revolutionize the way the sales team accesses and utilizes data. </a:t>
            </a:r>
          </a:p>
          <a:p>
            <a:pPr algn="just"/>
            <a:r>
              <a:rPr lang="en-US" sz="2000" dirty="0"/>
              <a:t>By centralizing data visualization, enabling real-time updates, and providing actionable insights, the dashboard will empower the sales team to make informed, data-driven decisions swiftly. </a:t>
            </a:r>
          </a:p>
          <a:p>
            <a:pPr algn="just"/>
            <a:r>
              <a:rPr lang="en-US" sz="2000" dirty="0"/>
              <a:t>Ultimately, the Sales Insight Dashboard will transform data into a strategic asset, fostering a proactive sales environment where the team can anticipate market changes, respond dynamically to challenges, and consistently achieve their sales targets.</a:t>
            </a:r>
            <a:endParaRPr lang="en-IN" sz="2000" dirty="0"/>
          </a:p>
        </p:txBody>
      </p:sp>
    </p:spTree>
    <p:extLst>
      <p:ext uri="{BB962C8B-B14F-4D97-AF65-F5344CB8AC3E}">
        <p14:creationId xmlns:p14="http://schemas.microsoft.com/office/powerpoint/2010/main" val="4788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21493DC7-36DD-AD22-F3A7-30E96A981EC1}"/>
              </a:ext>
            </a:extLst>
          </p:cNvPr>
          <p:cNvSpPr>
            <a:spLocks noGrp="1"/>
          </p:cNvSpPr>
          <p:nvPr>
            <p:ph idx="1"/>
          </p:nvPr>
        </p:nvSpPr>
        <p:spPr/>
        <p:txBody>
          <a:bodyPr>
            <a:normAutofit/>
          </a:bodyPr>
          <a:lstStyle/>
          <a:p>
            <a:pPr algn="just"/>
            <a:r>
              <a:rPr lang="en-US" sz="2000" dirty="0"/>
              <a:t>The sales team at AtliQ Hardware struggles with fragmented reporting and delayed insights due to manual data consolidation from various sources. </a:t>
            </a:r>
          </a:p>
          <a:p>
            <a:pPr algn="just"/>
            <a:r>
              <a:rPr lang="en-US" sz="2000" dirty="0"/>
              <a:t>To address this, a Sales Insight Dashboard is needed to centralize data visualization, enable real-time updates, and provide actionable insights. </a:t>
            </a:r>
          </a:p>
          <a:p>
            <a:pPr algn="just"/>
            <a:r>
              <a:rPr lang="en-US" sz="2000" dirty="0"/>
              <a:t>This dashboard will improve decision-making, enhance performance tracking, and streamline reporting processes. By leveraging advanced analytics and intuitive data visualizations, the sales team will be empowered to optimize strategies, increase efficiency, and drive higher revenue growth.</a:t>
            </a:r>
            <a:endParaRPr lang="en-IN" sz="2000"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8707-0593-4377-584F-DFC3E27F5068}"/>
              </a:ext>
            </a:extLst>
          </p:cNvPr>
          <p:cNvSpPr>
            <a:spLocks noGrp="1"/>
          </p:cNvSpPr>
          <p:nvPr>
            <p:ph type="title"/>
          </p:nvPr>
        </p:nvSpPr>
        <p:spPr/>
        <p:txBody>
          <a:bodyPr/>
          <a:lstStyle/>
          <a:p>
            <a:r>
              <a:rPr lang="en-IN" dirty="0"/>
              <a:t>Our Aim</a:t>
            </a:r>
          </a:p>
        </p:txBody>
      </p:sp>
      <p:sp>
        <p:nvSpPr>
          <p:cNvPr id="3" name="Content Placeholder 2">
            <a:extLst>
              <a:ext uri="{FF2B5EF4-FFF2-40B4-BE49-F238E27FC236}">
                <a16:creationId xmlns:a16="http://schemas.microsoft.com/office/drawing/2014/main" id="{E4652EAB-7FCC-E909-7AD9-FF63026A638A}"/>
              </a:ext>
            </a:extLst>
          </p:cNvPr>
          <p:cNvSpPr>
            <a:spLocks noGrp="1"/>
          </p:cNvSpPr>
          <p:nvPr>
            <p:ph idx="1"/>
          </p:nvPr>
        </p:nvSpPr>
        <p:spPr/>
        <p:txBody>
          <a:bodyPr/>
          <a:lstStyle/>
          <a:p>
            <a:r>
              <a:rPr lang="en-US" dirty="0"/>
              <a:t>We aim to achieve a centralized Sales Insight Dashboard that provides real-time, accurate data visualization, enabling the sales team to make informed decisions quickly. </a:t>
            </a:r>
          </a:p>
          <a:p>
            <a:r>
              <a:rPr lang="en-US" dirty="0"/>
              <a:t>This dashboard will enhance performance tracking, streamline reporting processes, and offer actionable insights to optimize sales strategies. </a:t>
            </a:r>
          </a:p>
          <a:p>
            <a:r>
              <a:rPr lang="en-US" dirty="0"/>
              <a:t>Ultimately, the goal is to increase sales efficiency, improve sales team performance, and drive higher revenue growth.</a:t>
            </a:r>
            <a:endParaRPr lang="en-IN" dirty="0"/>
          </a:p>
        </p:txBody>
      </p:sp>
    </p:spTree>
    <p:extLst>
      <p:ext uri="{BB962C8B-B14F-4D97-AF65-F5344CB8AC3E}">
        <p14:creationId xmlns:p14="http://schemas.microsoft.com/office/powerpoint/2010/main" val="43486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897B-8AE9-90CC-D9E6-99120254DEF4}"/>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C6ED1B6F-54BE-271C-DCA6-0D82A9E118B0}"/>
              </a:ext>
            </a:extLst>
          </p:cNvPr>
          <p:cNvPicPr>
            <a:picLocks noGrp="1" noChangeAspect="1"/>
          </p:cNvPicPr>
          <p:nvPr>
            <p:ph idx="1"/>
          </p:nvPr>
        </p:nvPicPr>
        <p:blipFill>
          <a:blip r:embed="rId3"/>
          <a:stretch>
            <a:fillRect/>
          </a:stretch>
        </p:blipFill>
        <p:spPr>
          <a:xfrm>
            <a:off x="2773731" y="2108200"/>
            <a:ext cx="6704863" cy="3760788"/>
          </a:xfrm>
        </p:spPr>
      </p:pic>
    </p:spTree>
    <p:extLst>
      <p:ext uri="{BB962C8B-B14F-4D97-AF65-F5344CB8AC3E}">
        <p14:creationId xmlns:p14="http://schemas.microsoft.com/office/powerpoint/2010/main" val="30509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16FF-6144-D961-F696-C05098752843}"/>
              </a:ext>
            </a:extLst>
          </p:cNvPr>
          <p:cNvSpPr>
            <a:spLocks noGrp="1"/>
          </p:cNvSpPr>
          <p:nvPr>
            <p:ph type="title"/>
          </p:nvPr>
        </p:nvSpPr>
        <p:spPr/>
        <p:txBody>
          <a:bodyPr/>
          <a:lstStyle/>
          <a:p>
            <a:r>
              <a:rPr lang="en-IN" dirty="0"/>
              <a:t>Revenue</a:t>
            </a:r>
          </a:p>
        </p:txBody>
      </p:sp>
      <p:sp>
        <p:nvSpPr>
          <p:cNvPr id="3" name="Content Placeholder 2">
            <a:extLst>
              <a:ext uri="{FF2B5EF4-FFF2-40B4-BE49-F238E27FC236}">
                <a16:creationId xmlns:a16="http://schemas.microsoft.com/office/drawing/2014/main" id="{F83EF3FB-7436-B159-5DAC-AB84B55531A9}"/>
              </a:ext>
            </a:extLst>
          </p:cNvPr>
          <p:cNvSpPr>
            <a:spLocks noGrp="1"/>
          </p:cNvSpPr>
          <p:nvPr>
            <p:ph idx="1"/>
          </p:nvPr>
        </p:nvSpPr>
        <p:spPr/>
        <p:txBody>
          <a:bodyPr>
            <a:normAutofit/>
          </a:bodyPr>
          <a:lstStyle/>
          <a:p>
            <a:r>
              <a:rPr lang="en-IN" sz="2400" dirty="0"/>
              <a:t>Display the overall revenue within a specific period and for a specific product.</a:t>
            </a:r>
          </a:p>
          <a:p>
            <a:r>
              <a:rPr lang="en-IN" sz="2400" dirty="0"/>
              <a:t>Includes comparison to previous periods to highlight growth or decline trends.</a:t>
            </a:r>
          </a:p>
        </p:txBody>
      </p:sp>
      <p:pic>
        <p:nvPicPr>
          <p:cNvPr id="8" name="Picture 7">
            <a:extLst>
              <a:ext uri="{FF2B5EF4-FFF2-40B4-BE49-F238E27FC236}">
                <a16:creationId xmlns:a16="http://schemas.microsoft.com/office/drawing/2014/main" id="{3468F0B1-9EBB-DC78-D18B-372D51D37D1B}"/>
              </a:ext>
            </a:extLst>
          </p:cNvPr>
          <p:cNvPicPr>
            <a:picLocks noChangeAspect="1"/>
          </p:cNvPicPr>
          <p:nvPr/>
        </p:nvPicPr>
        <p:blipFill>
          <a:blip r:embed="rId2"/>
          <a:stretch>
            <a:fillRect/>
          </a:stretch>
        </p:blipFill>
        <p:spPr>
          <a:xfrm>
            <a:off x="4808733" y="3429000"/>
            <a:ext cx="2574534" cy="2158914"/>
          </a:xfrm>
          <a:prstGeom prst="rect">
            <a:avLst/>
          </a:prstGeom>
        </p:spPr>
      </p:pic>
    </p:spTree>
    <p:extLst>
      <p:ext uri="{BB962C8B-B14F-4D97-AF65-F5344CB8AC3E}">
        <p14:creationId xmlns:p14="http://schemas.microsoft.com/office/powerpoint/2010/main" val="67892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778E-DC97-3D96-6E92-9B989FBE156D}"/>
              </a:ext>
            </a:extLst>
          </p:cNvPr>
          <p:cNvSpPr>
            <a:spLocks noGrp="1"/>
          </p:cNvSpPr>
          <p:nvPr>
            <p:ph type="title"/>
          </p:nvPr>
        </p:nvSpPr>
        <p:spPr/>
        <p:txBody>
          <a:bodyPr/>
          <a:lstStyle/>
          <a:p>
            <a:r>
              <a:rPr lang="en-IN" dirty="0"/>
              <a:t>Sales Quantity</a:t>
            </a:r>
          </a:p>
        </p:txBody>
      </p:sp>
      <p:sp>
        <p:nvSpPr>
          <p:cNvPr id="3" name="Content Placeholder 2">
            <a:extLst>
              <a:ext uri="{FF2B5EF4-FFF2-40B4-BE49-F238E27FC236}">
                <a16:creationId xmlns:a16="http://schemas.microsoft.com/office/drawing/2014/main" id="{C894EAAB-F75F-14E1-B60A-9FFB2E27C474}"/>
              </a:ext>
            </a:extLst>
          </p:cNvPr>
          <p:cNvSpPr>
            <a:spLocks noGrp="1"/>
          </p:cNvSpPr>
          <p:nvPr>
            <p:ph idx="1"/>
          </p:nvPr>
        </p:nvSpPr>
        <p:spPr/>
        <p:txBody>
          <a:bodyPr/>
          <a:lstStyle/>
          <a:p>
            <a:r>
              <a:rPr lang="en-IN" sz="2000" dirty="0"/>
              <a:t>Display the overall units sold within a specific period and for a specific product.</a:t>
            </a:r>
          </a:p>
          <a:p>
            <a:r>
              <a:rPr lang="en-IN" sz="2000" dirty="0"/>
              <a:t>Includes comparison to previous periods to highlight growth or decline trends.</a:t>
            </a:r>
          </a:p>
          <a:p>
            <a:endParaRPr lang="en-IN" dirty="0"/>
          </a:p>
        </p:txBody>
      </p:sp>
      <p:pic>
        <p:nvPicPr>
          <p:cNvPr id="5" name="Picture 4">
            <a:extLst>
              <a:ext uri="{FF2B5EF4-FFF2-40B4-BE49-F238E27FC236}">
                <a16:creationId xmlns:a16="http://schemas.microsoft.com/office/drawing/2014/main" id="{80A5BF5A-A39F-2CC1-D624-DF053B82EBAF}"/>
              </a:ext>
            </a:extLst>
          </p:cNvPr>
          <p:cNvPicPr>
            <a:picLocks noChangeAspect="1"/>
          </p:cNvPicPr>
          <p:nvPr/>
        </p:nvPicPr>
        <p:blipFill>
          <a:blip r:embed="rId2"/>
          <a:stretch>
            <a:fillRect/>
          </a:stretch>
        </p:blipFill>
        <p:spPr>
          <a:xfrm>
            <a:off x="5011221" y="3429000"/>
            <a:ext cx="2169557" cy="1973315"/>
          </a:xfrm>
          <a:prstGeom prst="rect">
            <a:avLst/>
          </a:prstGeom>
        </p:spPr>
      </p:pic>
    </p:spTree>
    <p:extLst>
      <p:ext uri="{BB962C8B-B14F-4D97-AF65-F5344CB8AC3E}">
        <p14:creationId xmlns:p14="http://schemas.microsoft.com/office/powerpoint/2010/main" val="367982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BA09-8957-AFAC-ED07-961350BACD20}"/>
              </a:ext>
            </a:extLst>
          </p:cNvPr>
          <p:cNvSpPr>
            <a:spLocks noGrp="1"/>
          </p:cNvSpPr>
          <p:nvPr>
            <p:ph type="title"/>
          </p:nvPr>
        </p:nvSpPr>
        <p:spPr/>
        <p:txBody>
          <a:bodyPr/>
          <a:lstStyle/>
          <a:p>
            <a:r>
              <a:rPr lang="en-IN" dirty="0"/>
              <a:t>Year &amp; Date</a:t>
            </a:r>
          </a:p>
        </p:txBody>
      </p:sp>
      <p:sp>
        <p:nvSpPr>
          <p:cNvPr id="3" name="Content Placeholder 2">
            <a:extLst>
              <a:ext uri="{FF2B5EF4-FFF2-40B4-BE49-F238E27FC236}">
                <a16:creationId xmlns:a16="http://schemas.microsoft.com/office/drawing/2014/main" id="{0F1FD73F-5B11-795E-BE9A-1797393676FB}"/>
              </a:ext>
            </a:extLst>
          </p:cNvPr>
          <p:cNvSpPr>
            <a:spLocks noGrp="1"/>
          </p:cNvSpPr>
          <p:nvPr>
            <p:ph idx="1"/>
          </p:nvPr>
        </p:nvSpPr>
        <p:spPr/>
        <p:txBody>
          <a:bodyPr>
            <a:normAutofit/>
          </a:bodyPr>
          <a:lstStyle/>
          <a:p>
            <a:r>
              <a:rPr lang="en-IN" sz="2000" dirty="0"/>
              <a:t>Display cumulative sales and revenue data within a specific date or year.</a:t>
            </a:r>
          </a:p>
          <a:p>
            <a:r>
              <a:rPr lang="en-IN" sz="2000" dirty="0"/>
              <a:t>Allows to select custom date ranges for analyzing sales and revenue data.</a:t>
            </a:r>
          </a:p>
          <a:p>
            <a:r>
              <a:rPr lang="en-IN" sz="2000" dirty="0"/>
              <a:t> </a:t>
            </a:r>
          </a:p>
        </p:txBody>
      </p:sp>
      <p:pic>
        <p:nvPicPr>
          <p:cNvPr id="5" name="Picture 4">
            <a:extLst>
              <a:ext uri="{FF2B5EF4-FFF2-40B4-BE49-F238E27FC236}">
                <a16:creationId xmlns:a16="http://schemas.microsoft.com/office/drawing/2014/main" id="{1734F9BF-AE0E-A29E-993B-3EDAA28E29E2}"/>
              </a:ext>
            </a:extLst>
          </p:cNvPr>
          <p:cNvPicPr>
            <a:picLocks noChangeAspect="1"/>
          </p:cNvPicPr>
          <p:nvPr/>
        </p:nvPicPr>
        <p:blipFill>
          <a:blip r:embed="rId2"/>
          <a:stretch>
            <a:fillRect/>
          </a:stretch>
        </p:blipFill>
        <p:spPr>
          <a:xfrm>
            <a:off x="1849993" y="3429000"/>
            <a:ext cx="8492013" cy="1450757"/>
          </a:xfrm>
          <a:prstGeom prst="rect">
            <a:avLst/>
          </a:prstGeom>
        </p:spPr>
      </p:pic>
    </p:spTree>
    <p:extLst>
      <p:ext uri="{BB962C8B-B14F-4D97-AF65-F5344CB8AC3E}">
        <p14:creationId xmlns:p14="http://schemas.microsoft.com/office/powerpoint/2010/main" val="337214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EE3D-4CBF-EBF4-30DF-EC38FC81FEC8}"/>
              </a:ext>
            </a:extLst>
          </p:cNvPr>
          <p:cNvSpPr>
            <a:spLocks noGrp="1"/>
          </p:cNvSpPr>
          <p:nvPr>
            <p:ph type="title"/>
          </p:nvPr>
        </p:nvSpPr>
        <p:spPr/>
        <p:txBody>
          <a:bodyPr/>
          <a:lstStyle/>
          <a:p>
            <a:r>
              <a:rPr lang="en-IN" dirty="0"/>
              <a:t>Revenue &amp; Sales Qty By Markets</a:t>
            </a:r>
          </a:p>
        </p:txBody>
      </p:sp>
      <p:pic>
        <p:nvPicPr>
          <p:cNvPr id="9" name="Picture 8">
            <a:extLst>
              <a:ext uri="{FF2B5EF4-FFF2-40B4-BE49-F238E27FC236}">
                <a16:creationId xmlns:a16="http://schemas.microsoft.com/office/drawing/2014/main" id="{56494434-C01D-7BF4-583E-DC1DA4A47AE8}"/>
              </a:ext>
            </a:extLst>
          </p:cNvPr>
          <p:cNvPicPr>
            <a:picLocks noChangeAspect="1"/>
          </p:cNvPicPr>
          <p:nvPr/>
        </p:nvPicPr>
        <p:blipFill>
          <a:blip r:embed="rId2"/>
          <a:stretch>
            <a:fillRect/>
          </a:stretch>
        </p:blipFill>
        <p:spPr>
          <a:xfrm>
            <a:off x="4269376" y="2124886"/>
            <a:ext cx="3653247" cy="4056293"/>
          </a:xfrm>
          <a:prstGeom prst="rect">
            <a:avLst/>
          </a:prstGeom>
        </p:spPr>
      </p:pic>
    </p:spTree>
    <p:extLst>
      <p:ext uri="{BB962C8B-B14F-4D97-AF65-F5344CB8AC3E}">
        <p14:creationId xmlns:p14="http://schemas.microsoft.com/office/powerpoint/2010/main" val="20946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AE42-F0DC-61CE-0217-AA25D463177D}"/>
              </a:ext>
            </a:extLst>
          </p:cNvPr>
          <p:cNvSpPr>
            <a:spLocks noGrp="1"/>
          </p:cNvSpPr>
          <p:nvPr>
            <p:ph type="title"/>
          </p:nvPr>
        </p:nvSpPr>
        <p:spPr/>
        <p:txBody>
          <a:bodyPr/>
          <a:lstStyle/>
          <a:p>
            <a:r>
              <a:rPr lang="en-IN" dirty="0"/>
              <a:t>Revenue Trend</a:t>
            </a:r>
          </a:p>
        </p:txBody>
      </p:sp>
      <p:sp>
        <p:nvSpPr>
          <p:cNvPr id="11" name="Content Placeholder 10">
            <a:extLst>
              <a:ext uri="{FF2B5EF4-FFF2-40B4-BE49-F238E27FC236}">
                <a16:creationId xmlns:a16="http://schemas.microsoft.com/office/drawing/2014/main" id="{403D2ECC-D55A-6992-5D7F-B4E40CC48D82}"/>
              </a:ext>
            </a:extLst>
          </p:cNvPr>
          <p:cNvSpPr>
            <a:spLocks noGrp="1"/>
          </p:cNvSpPr>
          <p:nvPr>
            <p:ph idx="1"/>
          </p:nvPr>
        </p:nvSpPr>
        <p:spPr/>
        <p:txBody>
          <a:bodyPr>
            <a:normAutofit/>
          </a:bodyPr>
          <a:lstStyle/>
          <a:p>
            <a:r>
              <a:rPr lang="en-IN" sz="2000" dirty="0"/>
              <a:t>Highlight peak seasons and low periods to aid in strategic planning.</a:t>
            </a:r>
          </a:p>
          <a:p>
            <a:endParaRPr lang="en-IN" sz="2000" dirty="0"/>
          </a:p>
        </p:txBody>
      </p:sp>
      <p:pic>
        <p:nvPicPr>
          <p:cNvPr id="13" name="Picture 12">
            <a:extLst>
              <a:ext uri="{FF2B5EF4-FFF2-40B4-BE49-F238E27FC236}">
                <a16:creationId xmlns:a16="http://schemas.microsoft.com/office/drawing/2014/main" id="{B2B94641-A9FF-0BDD-2DD1-0B455F93A263}"/>
              </a:ext>
            </a:extLst>
          </p:cNvPr>
          <p:cNvPicPr>
            <a:picLocks noChangeAspect="1"/>
          </p:cNvPicPr>
          <p:nvPr/>
        </p:nvPicPr>
        <p:blipFill>
          <a:blip r:embed="rId2"/>
          <a:stretch>
            <a:fillRect/>
          </a:stretch>
        </p:blipFill>
        <p:spPr>
          <a:xfrm>
            <a:off x="2211934" y="3191483"/>
            <a:ext cx="7768131" cy="1699015"/>
          </a:xfrm>
          <a:prstGeom prst="rect">
            <a:avLst/>
          </a:prstGeom>
        </p:spPr>
      </p:pic>
    </p:spTree>
    <p:extLst>
      <p:ext uri="{BB962C8B-B14F-4D97-AF65-F5344CB8AC3E}">
        <p14:creationId xmlns:p14="http://schemas.microsoft.com/office/powerpoint/2010/main" val="418057551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{9CC05070-9047-4019-891D-19F63ADB89B5}tf22712842_win32</Template>
  <TotalTime>35</TotalTime>
  <Words>382</Words>
  <Application>Microsoft Office PowerPoint</Application>
  <PresentationFormat>Widescreen</PresentationFormat>
  <Paragraphs>31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Custom</vt:lpstr>
      <vt:lpstr>Sales Insights</vt:lpstr>
      <vt:lpstr>Problem Statement</vt:lpstr>
      <vt:lpstr>Our Aim</vt:lpstr>
      <vt:lpstr>Dashboard</vt:lpstr>
      <vt:lpstr>Revenue</vt:lpstr>
      <vt:lpstr>Sales Quantity</vt:lpstr>
      <vt:lpstr>Year &amp; Date</vt:lpstr>
      <vt:lpstr>Revenue &amp; Sales Qty By Markets</vt:lpstr>
      <vt:lpstr>Revenue Trend</vt:lpstr>
      <vt:lpstr>Top 5 Customers &amp; Products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Deshpande</dc:creator>
  <cp:lastModifiedBy>Aditya Deshpande</cp:lastModifiedBy>
  <cp:revision>1</cp:revision>
  <dcterms:created xsi:type="dcterms:W3CDTF">2024-06-17T17:51:06Z</dcterms:created>
  <dcterms:modified xsi:type="dcterms:W3CDTF">2024-06-17T18:26:10Z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