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779" r:id="rId2"/>
    <p:sldMasterId id="2147483797" r:id="rId3"/>
    <p:sldMasterId id="2147483847" r:id="rId4"/>
    <p:sldMasterId id="2147483866" r:id="rId5"/>
    <p:sldMasterId id="2147483878" r:id="rId6"/>
    <p:sldMasterId id="2147483928" r:id="rId7"/>
    <p:sldMasterId id="2147483947" r:id="rId8"/>
  </p:sldMasterIdLst>
  <p:sldIdLst>
    <p:sldId id="256" r:id="rId9"/>
    <p:sldId id="269" r:id="rId10"/>
    <p:sldId id="257" r:id="rId11"/>
    <p:sldId id="258" r:id="rId12"/>
    <p:sldId id="259" r:id="rId13"/>
    <p:sldId id="261" r:id="rId14"/>
    <p:sldId id="270" r:id="rId15"/>
    <p:sldId id="263" r:id="rId16"/>
    <p:sldId id="271" r:id="rId17"/>
    <p:sldId id="272" r:id="rId18"/>
    <p:sldId id="273" r:id="rId19"/>
    <p:sldId id="266" r:id="rId20"/>
    <p:sldId id="267"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057" autoAdjust="0"/>
    <p:restoredTop sz="94660"/>
  </p:normalViewPr>
  <p:slideViewPr>
    <p:cSldViewPr snapToGrid="0">
      <p:cViewPr varScale="1">
        <p:scale>
          <a:sx n="75" d="100"/>
          <a:sy n="75" d="100"/>
        </p:scale>
        <p:origin x="53"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17993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6265827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3869027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423273685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21051994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10333536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D662-5E60-44C2-A639-A37F9FA1242F}"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4543439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51832311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934D662-5E60-44C2-A639-A37F9FA1242F}"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63131128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71294190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4250477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52879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04514718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50714856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667496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86229864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20871647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5333413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11617242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40004257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47664700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67692567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324088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15779772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93562938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04627213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D662-5E60-44C2-A639-A37F9FA1242F}"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14534101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34928472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4D662-5E60-44C2-A639-A37F9FA1242F}"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67508441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424373391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91628595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25775426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8360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412919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25986293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900583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45587735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64190765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050165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631554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780630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970216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4078413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215032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84652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675912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014533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494701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D662-5E60-44C2-A639-A37F9FA1242F}"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918460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7587951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4D662-5E60-44C2-A639-A37F9FA1242F}"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4043097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5733690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180067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6081402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9097118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26796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6715182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2420836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34D662-5E60-44C2-A639-A37F9FA1242F}"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8671350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34D662-5E60-44C2-A639-A37F9FA1242F}" type="datetimeFigureOut">
              <a:rPr lang="en-IN" smtClean="0"/>
              <a:t>07-04-2021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7167028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8630761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2947552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8AABE50-7E50-4F21-BEC2-DD625E60C61F}"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513805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025645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044228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63981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D662-5E60-44C2-A639-A37F9FA1242F}"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21731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6368298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5320903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4D662-5E60-44C2-A639-A37F9FA1242F}"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9149069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0089296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4531365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263934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8012425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27367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1583186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5440146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84762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D662-5E60-44C2-A639-A37F9FA1242F}"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2160717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988357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8527375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8278611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8AABE50-7E50-4F21-BEC2-DD625E60C61F}"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03200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20199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3036589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1858269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D662-5E60-44C2-A639-A37F9FA1242F}"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2102401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6610569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4D662-5E60-44C2-A639-A37F9FA1242F}"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755856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8088771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7075160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5701225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2815863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545855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47360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9607228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1565601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5698149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2700360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04264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4D662-5E60-44C2-A639-A37F9FA1242F}"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521660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1907732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8AABE50-7E50-4F21-BEC2-DD625E60C61F}"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232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55907202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3833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6153138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D662-5E60-44C2-A639-A37F9FA1242F}"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5710394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8952731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4D662-5E60-44C2-A639-A37F9FA1242F}"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4211046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3846261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4564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964864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8112889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7404822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8AABE50-7E50-4F21-BEC2-DD625E60C61F}"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23557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315947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90497099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0248911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D662-5E60-44C2-A639-A37F9FA1242F}"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51320607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74482199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4D662-5E60-44C2-A639-A37F9FA1242F}"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5032150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0964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08814037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4982309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12280022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263189629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372451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34D662-5E60-44C2-A639-A37F9FA1242F}"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964694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79076821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34D662-5E60-44C2-A639-A37F9FA1242F}"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360620964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21174352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422250846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4D662-5E60-44C2-A639-A37F9FA1242F}"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ABE50-7E50-4F21-BEC2-DD625E60C61F}" type="slidenum">
              <a:rPr lang="en-IN" smtClean="0"/>
              <a:t>‹#›</a:t>
            </a:fld>
            <a:endParaRPr lang="en-IN"/>
          </a:p>
        </p:txBody>
      </p:sp>
    </p:spTree>
    <p:extLst>
      <p:ext uri="{BB962C8B-B14F-4D97-AF65-F5344CB8AC3E}">
        <p14:creationId xmlns:p14="http://schemas.microsoft.com/office/powerpoint/2010/main" val="164247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5.jp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image" Target="../media/image5.jp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theme" Target="../theme/theme4.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5.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image" Target="../media/image5.jpg"/><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10" Type="http://schemas.openxmlformats.org/officeDocument/2006/relationships/slideLayout" Target="../slideLayouts/slideLayout91.xml"/><Relationship Id="rId19" Type="http://schemas.openxmlformats.org/officeDocument/2006/relationships/theme" Target="../theme/theme6.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image" Target="../media/image6.png"/><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theme" Target="../theme/theme7.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17" Type="http://schemas.openxmlformats.org/officeDocument/2006/relationships/theme" Target="../theme/theme8.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AABE50-7E50-4F21-BEC2-DD625E60C61F}" type="slidenum">
              <a:rPr lang="en-IN" smtClean="0"/>
              <a:t>‹#›</a:t>
            </a:fld>
            <a:endParaRPr lang="en-IN"/>
          </a:p>
        </p:txBody>
      </p:sp>
    </p:spTree>
    <p:extLst>
      <p:ext uri="{BB962C8B-B14F-4D97-AF65-F5344CB8AC3E}">
        <p14:creationId xmlns:p14="http://schemas.microsoft.com/office/powerpoint/2010/main" val="146644603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8AABE50-7E50-4F21-BEC2-DD625E60C61F}" type="slidenum">
              <a:rPr lang="en-IN" smtClean="0"/>
              <a:t>‹#›</a:t>
            </a:fld>
            <a:endParaRPr lang="en-IN"/>
          </a:p>
        </p:txBody>
      </p:sp>
    </p:spTree>
    <p:extLst>
      <p:ext uri="{BB962C8B-B14F-4D97-AF65-F5344CB8AC3E}">
        <p14:creationId xmlns:p14="http://schemas.microsoft.com/office/powerpoint/2010/main" val="136276304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8AABE50-7E50-4F21-BEC2-DD625E60C61F}" type="slidenum">
              <a:rPr lang="en-IN" smtClean="0"/>
              <a:t>‹#›</a:t>
            </a:fld>
            <a:endParaRPr lang="en-IN"/>
          </a:p>
        </p:txBody>
      </p:sp>
    </p:spTree>
    <p:extLst>
      <p:ext uri="{BB962C8B-B14F-4D97-AF65-F5344CB8AC3E}">
        <p14:creationId xmlns:p14="http://schemas.microsoft.com/office/powerpoint/2010/main" val="11936416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8AABE50-7E50-4F21-BEC2-DD625E60C61F}" type="slidenum">
              <a:rPr lang="en-IN" smtClean="0"/>
              <a:t>‹#›</a:t>
            </a:fld>
            <a:endParaRPr lang="en-IN"/>
          </a:p>
        </p:txBody>
      </p:sp>
    </p:spTree>
    <p:extLst>
      <p:ext uri="{BB962C8B-B14F-4D97-AF65-F5344CB8AC3E}">
        <p14:creationId xmlns:p14="http://schemas.microsoft.com/office/powerpoint/2010/main" val="3137906860"/>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8AABE50-7E50-4F21-BEC2-DD625E60C61F}" type="slidenum">
              <a:rPr lang="en-IN" smtClean="0"/>
              <a:t>‹#›</a:t>
            </a:fld>
            <a:endParaRPr lang="en-IN"/>
          </a:p>
        </p:txBody>
      </p:sp>
    </p:spTree>
    <p:extLst>
      <p:ext uri="{BB962C8B-B14F-4D97-AF65-F5344CB8AC3E}">
        <p14:creationId xmlns:p14="http://schemas.microsoft.com/office/powerpoint/2010/main" val="3245962249"/>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8AABE50-7E50-4F21-BEC2-DD625E60C61F}" type="slidenum">
              <a:rPr lang="en-IN" smtClean="0"/>
              <a:t>‹#›</a:t>
            </a:fld>
            <a:endParaRPr lang="en-IN"/>
          </a:p>
        </p:txBody>
      </p:sp>
    </p:spTree>
    <p:extLst>
      <p:ext uri="{BB962C8B-B14F-4D97-AF65-F5344CB8AC3E}">
        <p14:creationId xmlns:p14="http://schemas.microsoft.com/office/powerpoint/2010/main" val="256470392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8AABE50-7E50-4F21-BEC2-DD625E60C61F}" type="slidenum">
              <a:rPr lang="en-IN" smtClean="0"/>
              <a:t>‹#›</a:t>
            </a:fld>
            <a:endParaRPr lang="en-IN"/>
          </a:p>
        </p:txBody>
      </p:sp>
    </p:spTree>
    <p:extLst>
      <p:ext uri="{BB962C8B-B14F-4D97-AF65-F5344CB8AC3E}">
        <p14:creationId xmlns:p14="http://schemas.microsoft.com/office/powerpoint/2010/main" val="168129101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34D662-5E60-44C2-A639-A37F9FA1242F}" type="datetimeFigureOut">
              <a:rPr lang="en-IN" smtClean="0"/>
              <a:t>07-04-2021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AABE50-7E50-4F21-BEC2-DD625E60C61F}" type="slidenum">
              <a:rPr lang="en-IN" smtClean="0"/>
              <a:t>‹#›</a:t>
            </a:fld>
            <a:endParaRPr lang="en-IN"/>
          </a:p>
        </p:txBody>
      </p:sp>
    </p:spTree>
    <p:extLst>
      <p:ext uri="{BB962C8B-B14F-4D97-AF65-F5344CB8AC3E}">
        <p14:creationId xmlns:p14="http://schemas.microsoft.com/office/powerpoint/2010/main" val="274047261"/>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8" Type="http://schemas.openxmlformats.org/officeDocument/2006/relationships/hyperlink" Target="https://www.w3schools.com/tags/tag_p.asp" TargetMode="External"/><Relationship Id="rId3" Type="http://schemas.openxmlformats.org/officeDocument/2006/relationships/hyperlink" Target="https://www.w3schools.com/tags/tag_html.asp" TargetMode="External"/><Relationship Id="rId7" Type="http://schemas.openxmlformats.org/officeDocument/2006/relationships/hyperlink" Target="https://www.w3schools.com/tags/tag_hn.asp" TargetMode="External"/><Relationship Id="rId2" Type="http://schemas.openxmlformats.org/officeDocument/2006/relationships/hyperlink" Target="https://www.w3schools.com/tags/tag_doctype.asp" TargetMode="External"/><Relationship Id="rId1" Type="http://schemas.openxmlformats.org/officeDocument/2006/relationships/slideLayout" Target="../slideLayouts/slideLayout52.xml"/><Relationship Id="rId6" Type="http://schemas.openxmlformats.org/officeDocument/2006/relationships/hyperlink" Target="https://www.w3schools.com/tags/tag_body.asp" TargetMode="External"/><Relationship Id="rId11" Type="http://schemas.openxmlformats.org/officeDocument/2006/relationships/hyperlink" Target="https://www.w3schools.com/tags/tag_comment.asp" TargetMode="External"/><Relationship Id="rId5" Type="http://schemas.openxmlformats.org/officeDocument/2006/relationships/hyperlink" Target="https://www.w3schools.com/tags/tag_title.asp" TargetMode="External"/><Relationship Id="rId10" Type="http://schemas.openxmlformats.org/officeDocument/2006/relationships/hyperlink" Target="https://www.w3schools.com/tags/tag_hr.asp" TargetMode="External"/><Relationship Id="rId4" Type="http://schemas.openxmlformats.org/officeDocument/2006/relationships/hyperlink" Target="https://www.w3schools.com/tags/tag_head.asp" TargetMode="External"/><Relationship Id="rId9" Type="http://schemas.openxmlformats.org/officeDocument/2006/relationships/hyperlink" Target="https://www.w3schools.com/tags/tag_br.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67621C-1C4F-4F2B-B30F-1C9497793C09}"/>
              </a:ext>
            </a:extLst>
          </p:cNvPr>
          <p:cNvSpPr txBox="1"/>
          <p:nvPr/>
        </p:nvSpPr>
        <p:spPr>
          <a:xfrm>
            <a:off x="5863905" y="248743"/>
            <a:ext cx="6073629" cy="1631216"/>
          </a:xfrm>
          <a:prstGeom prst="rect">
            <a:avLst/>
          </a:prstGeom>
          <a:noFill/>
        </p:spPr>
        <p:txBody>
          <a:bodyPr wrap="square" rtlCol="0">
            <a:spAutoFit/>
          </a:bodyPr>
          <a:lstStyle/>
          <a:p>
            <a:endParaRPr lang="en-IN" sz="2800" b="1" dirty="0">
              <a:latin typeface="Open Sans"/>
              <a:cs typeface="Calibri" pitchFamily="34" charset="0"/>
            </a:endParaRPr>
          </a:p>
          <a:p>
            <a:r>
              <a:rPr lang="en-IN" sz="2800" b="1" i="0" dirty="0">
                <a:solidFill>
                  <a:srgbClr val="1F1F1F"/>
                </a:solidFill>
                <a:effectLst/>
                <a:latin typeface="Open Sans"/>
                <a:cs typeface="Calibri" pitchFamily="34" charset="0"/>
              </a:rPr>
              <a:t>PROGRAMMING FOUNDATIONS</a:t>
            </a:r>
          </a:p>
          <a:p>
            <a:r>
              <a:rPr lang="en-IN" sz="2800" b="1" dirty="0">
                <a:solidFill>
                  <a:srgbClr val="1F1F1F"/>
                </a:solidFill>
                <a:latin typeface="Open Sans"/>
                <a:cs typeface="Calibri" pitchFamily="34" charset="0"/>
              </a:rPr>
              <a:t>WITH JS,HTML AND CSS</a:t>
            </a:r>
            <a:endParaRPr lang="en-US" sz="2800" b="1" i="0" dirty="0">
              <a:solidFill>
                <a:srgbClr val="1F1F1F"/>
              </a:solidFill>
              <a:effectLst/>
              <a:latin typeface="Open Sans"/>
            </a:endParaRPr>
          </a:p>
          <a:p>
            <a:r>
              <a:rPr lang="en-IN" sz="1400" b="0" i="0" dirty="0">
                <a:solidFill>
                  <a:srgbClr val="1F1F1F"/>
                </a:solidFill>
                <a:effectLst/>
                <a:latin typeface="OpenSans"/>
              </a:rPr>
              <a:t>  </a:t>
            </a:r>
            <a:r>
              <a:rPr lang="en-IN" sz="1600" b="0" i="0" dirty="0">
                <a:solidFill>
                  <a:srgbClr val="1F1F1F"/>
                </a:solidFill>
                <a:effectLst/>
                <a:latin typeface="OpenSans"/>
              </a:rPr>
              <a:t>by  </a:t>
            </a:r>
            <a:r>
              <a:rPr lang="en-IN" sz="1600" dirty="0">
                <a:solidFill>
                  <a:srgbClr val="1F1F1F"/>
                </a:solidFill>
                <a:latin typeface="OpenSans"/>
              </a:rPr>
              <a:t>Duke </a:t>
            </a:r>
            <a:r>
              <a:rPr lang="en-IN" sz="1600" b="0" i="0" dirty="0">
                <a:solidFill>
                  <a:srgbClr val="1F1F1F"/>
                </a:solidFill>
                <a:effectLst/>
                <a:latin typeface="OpenSans"/>
              </a:rPr>
              <a:t>University</a:t>
            </a:r>
            <a:endParaRPr lang="en-IN" sz="1600" dirty="0"/>
          </a:p>
        </p:txBody>
      </p:sp>
      <p:sp>
        <p:nvSpPr>
          <p:cNvPr id="8" name="TextBox 7">
            <a:extLst>
              <a:ext uri="{FF2B5EF4-FFF2-40B4-BE49-F238E27FC236}">
                <a16:creationId xmlns:a16="http://schemas.microsoft.com/office/drawing/2014/main" id="{1B7A7A08-06F7-4B82-8195-098E24A5E426}"/>
              </a:ext>
            </a:extLst>
          </p:cNvPr>
          <p:cNvSpPr txBox="1"/>
          <p:nvPr/>
        </p:nvSpPr>
        <p:spPr>
          <a:xfrm>
            <a:off x="8900719" y="5140426"/>
            <a:ext cx="2441197" cy="677108"/>
          </a:xfrm>
          <a:prstGeom prst="rect">
            <a:avLst/>
          </a:prstGeom>
          <a:noFill/>
        </p:spPr>
        <p:txBody>
          <a:bodyPr wrap="square" rtlCol="0">
            <a:spAutoFit/>
          </a:bodyPr>
          <a:lstStyle/>
          <a:p>
            <a:r>
              <a:rPr lang="en-IN" sz="2000" dirty="0">
                <a:latin typeface="Open Sans"/>
              </a:rPr>
              <a:t>Submitted By:</a:t>
            </a:r>
          </a:p>
          <a:p>
            <a:r>
              <a:rPr lang="en-IN" dirty="0">
                <a:latin typeface="Open Sans"/>
              </a:rPr>
              <a:t>AMAN PRATAP SINGH</a:t>
            </a:r>
          </a:p>
        </p:txBody>
      </p:sp>
      <p:pic>
        <p:nvPicPr>
          <p:cNvPr id="3" name="Picture 2">
            <a:extLst>
              <a:ext uri="{FF2B5EF4-FFF2-40B4-BE49-F238E27FC236}">
                <a16:creationId xmlns:a16="http://schemas.microsoft.com/office/drawing/2014/main" id="{8C8189AE-9890-4308-9DA4-C0A55339B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310" y="2080895"/>
            <a:ext cx="2696210" cy="2696210"/>
          </a:xfrm>
          <a:prstGeom prst="rect">
            <a:avLst/>
          </a:prstGeom>
        </p:spPr>
      </p:pic>
    </p:spTree>
    <p:extLst>
      <p:ext uri="{BB962C8B-B14F-4D97-AF65-F5344CB8AC3E}">
        <p14:creationId xmlns:p14="http://schemas.microsoft.com/office/powerpoint/2010/main" val="347442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BE0673-AF53-448C-B9C0-56F2AEB86449}"/>
              </a:ext>
            </a:extLst>
          </p:cNvPr>
          <p:cNvSpPr txBox="1"/>
          <p:nvPr/>
        </p:nvSpPr>
        <p:spPr>
          <a:xfrm>
            <a:off x="4308952" y="137785"/>
            <a:ext cx="4835047" cy="769441"/>
          </a:xfrm>
          <a:prstGeom prst="rect">
            <a:avLst/>
          </a:prstGeom>
          <a:noFill/>
        </p:spPr>
        <p:txBody>
          <a:bodyPr wrap="square" rtlCol="0">
            <a:spAutoFit/>
          </a:bodyPr>
          <a:lstStyle/>
          <a:p>
            <a:r>
              <a:rPr lang="en-IN" sz="4400" b="1" dirty="0">
                <a:solidFill>
                  <a:srgbClr val="FFFF00"/>
                </a:solidFill>
              </a:rPr>
              <a:t>BASIC SYNTAX</a:t>
            </a:r>
          </a:p>
        </p:txBody>
      </p:sp>
      <p:sp>
        <p:nvSpPr>
          <p:cNvPr id="4" name="TextBox 3">
            <a:extLst>
              <a:ext uri="{FF2B5EF4-FFF2-40B4-BE49-F238E27FC236}">
                <a16:creationId xmlns:a16="http://schemas.microsoft.com/office/drawing/2014/main" id="{A77554C7-5856-4B2F-9999-A066C1D0A463}"/>
              </a:ext>
            </a:extLst>
          </p:cNvPr>
          <p:cNvSpPr txBox="1"/>
          <p:nvPr/>
        </p:nvSpPr>
        <p:spPr>
          <a:xfrm>
            <a:off x="3046956" y="1031474"/>
            <a:ext cx="6093912" cy="5293757"/>
          </a:xfrm>
          <a:prstGeom prst="rect">
            <a:avLst/>
          </a:prstGeom>
          <a:noFill/>
        </p:spPr>
        <p:txBody>
          <a:bodyPr wrap="square">
            <a:spAutoFit/>
          </a:bodyPr>
          <a:lstStyle/>
          <a:p>
            <a:br>
              <a:rPr lang="en-IN" b="0" i="0" dirty="0">
                <a:effectLst/>
                <a:latin typeface="Consolas" panose="020B0609020204030204" pitchFamily="49" charset="0"/>
              </a:rPr>
            </a:br>
            <a:r>
              <a:rPr lang="en-IN" sz="2000" b="1" i="0" dirty="0">
                <a:effectLst/>
                <a:latin typeface="Consolas" panose="020B0609020204030204" pitchFamily="49" charset="0"/>
              </a:rPr>
              <a:t>&lt;!DOCTYPE html&gt;</a:t>
            </a:r>
            <a:br>
              <a:rPr lang="en-IN" sz="2000" b="1" dirty="0"/>
            </a:br>
            <a:r>
              <a:rPr lang="en-IN" sz="2000" b="1" i="0" dirty="0">
                <a:effectLst/>
                <a:latin typeface="Consolas" panose="020B0609020204030204" pitchFamily="49" charset="0"/>
              </a:rPr>
              <a:t>&lt;html&gt;</a:t>
            </a:r>
            <a:br>
              <a:rPr lang="en-IN" sz="2000" b="1" dirty="0"/>
            </a:br>
            <a:r>
              <a:rPr lang="en-IN" sz="2000" b="1" i="0" dirty="0">
                <a:effectLst/>
                <a:latin typeface="Consolas" panose="020B0609020204030204" pitchFamily="49" charset="0"/>
              </a:rPr>
              <a:t>&lt;head&gt;</a:t>
            </a:r>
            <a:br>
              <a:rPr lang="en-IN" sz="2000" b="1" dirty="0"/>
            </a:br>
            <a:r>
              <a:rPr lang="en-IN" sz="2000" b="1" i="0" dirty="0">
                <a:effectLst/>
                <a:latin typeface="Consolas" panose="020B0609020204030204" pitchFamily="49" charset="0"/>
              </a:rPr>
              <a:t>&lt;style&gt;</a:t>
            </a:r>
            <a:br>
              <a:rPr lang="en-IN" sz="2000" b="1" i="0" dirty="0">
                <a:effectLst/>
                <a:latin typeface="Consolas" panose="020B0609020204030204" pitchFamily="49" charset="0"/>
              </a:rPr>
            </a:br>
            <a:r>
              <a:rPr lang="en-IN" sz="2000" b="1" i="0" dirty="0">
                <a:effectLst/>
                <a:latin typeface="Consolas" panose="020B0609020204030204" pitchFamily="49" charset="0"/>
              </a:rPr>
              <a:t>body {background-</a:t>
            </a:r>
            <a:r>
              <a:rPr lang="en-IN" sz="2000" b="1" i="0" dirty="0" err="1">
                <a:effectLst/>
                <a:latin typeface="Consolas" panose="020B0609020204030204" pitchFamily="49" charset="0"/>
              </a:rPr>
              <a:t>color</a:t>
            </a:r>
            <a:r>
              <a:rPr lang="en-IN" sz="2000" b="1" i="0" dirty="0">
                <a:effectLst/>
                <a:latin typeface="Consolas" panose="020B0609020204030204" pitchFamily="49" charset="0"/>
              </a:rPr>
              <a:t>: </a:t>
            </a:r>
            <a:r>
              <a:rPr lang="en-IN" sz="2000" b="1" i="0" dirty="0" err="1">
                <a:effectLst/>
                <a:latin typeface="Consolas" panose="020B0609020204030204" pitchFamily="49" charset="0"/>
              </a:rPr>
              <a:t>powderblue</a:t>
            </a:r>
            <a:r>
              <a:rPr lang="en-IN" sz="2000" b="1" i="0" dirty="0">
                <a:effectLst/>
                <a:latin typeface="Consolas" panose="020B0609020204030204" pitchFamily="49" charset="0"/>
              </a:rPr>
              <a:t>;}</a:t>
            </a:r>
            <a:br>
              <a:rPr lang="en-IN" sz="2000" b="1" i="0" dirty="0">
                <a:effectLst/>
                <a:latin typeface="Consolas" panose="020B0609020204030204" pitchFamily="49" charset="0"/>
              </a:rPr>
            </a:br>
            <a:r>
              <a:rPr lang="en-IN" sz="2000" b="1" i="0" dirty="0">
                <a:effectLst/>
                <a:latin typeface="Consolas" panose="020B0609020204030204" pitchFamily="49" charset="0"/>
              </a:rPr>
              <a:t>h1   {</a:t>
            </a:r>
            <a:r>
              <a:rPr lang="en-IN" sz="2000" b="1" i="0" dirty="0" err="1">
                <a:effectLst/>
                <a:latin typeface="Consolas" panose="020B0609020204030204" pitchFamily="49" charset="0"/>
              </a:rPr>
              <a:t>color</a:t>
            </a:r>
            <a:r>
              <a:rPr lang="en-IN" sz="2000" b="1" i="0" dirty="0">
                <a:effectLst/>
                <a:latin typeface="Consolas" panose="020B0609020204030204" pitchFamily="49" charset="0"/>
              </a:rPr>
              <a:t>: blue;}</a:t>
            </a:r>
            <a:br>
              <a:rPr lang="en-IN" sz="2000" b="1" i="0" dirty="0">
                <a:effectLst/>
                <a:latin typeface="Consolas" panose="020B0609020204030204" pitchFamily="49" charset="0"/>
              </a:rPr>
            </a:br>
            <a:r>
              <a:rPr lang="en-IN" sz="2000" b="1" i="0" dirty="0">
                <a:effectLst/>
                <a:latin typeface="Consolas" panose="020B0609020204030204" pitchFamily="49" charset="0"/>
              </a:rPr>
              <a:t>p    {</a:t>
            </a:r>
            <a:r>
              <a:rPr lang="en-IN" sz="2000" b="1" i="0" dirty="0" err="1">
                <a:effectLst/>
                <a:latin typeface="Consolas" panose="020B0609020204030204" pitchFamily="49" charset="0"/>
              </a:rPr>
              <a:t>color</a:t>
            </a:r>
            <a:r>
              <a:rPr lang="en-IN" sz="2000" b="1" i="0" dirty="0">
                <a:effectLst/>
                <a:latin typeface="Consolas" panose="020B0609020204030204" pitchFamily="49" charset="0"/>
              </a:rPr>
              <a:t>: red;}</a:t>
            </a:r>
            <a:br>
              <a:rPr lang="en-IN" sz="2000" b="1" i="0" dirty="0">
                <a:effectLst/>
                <a:latin typeface="Consolas" panose="020B0609020204030204" pitchFamily="49" charset="0"/>
              </a:rPr>
            </a:br>
            <a:r>
              <a:rPr lang="en-IN" sz="2000" b="1" i="0" dirty="0">
                <a:effectLst/>
                <a:latin typeface="Consolas" panose="020B0609020204030204" pitchFamily="49" charset="0"/>
              </a:rPr>
              <a:t>&lt;/style&gt;</a:t>
            </a:r>
            <a:br>
              <a:rPr lang="en-IN" sz="2000" b="1" dirty="0"/>
            </a:br>
            <a:r>
              <a:rPr lang="en-IN" sz="2000" b="1" i="0" dirty="0">
                <a:effectLst/>
                <a:latin typeface="Consolas" panose="020B0609020204030204" pitchFamily="49" charset="0"/>
              </a:rPr>
              <a:t>&lt;/head&gt;</a:t>
            </a:r>
            <a:br>
              <a:rPr lang="en-IN" sz="2000" b="1" dirty="0"/>
            </a:br>
            <a:r>
              <a:rPr lang="en-IN" sz="2000" b="1" i="0" dirty="0">
                <a:effectLst/>
                <a:latin typeface="Consolas" panose="020B0609020204030204" pitchFamily="49" charset="0"/>
              </a:rPr>
              <a:t>&lt;body&gt;</a:t>
            </a:r>
            <a:br>
              <a:rPr lang="en-IN" sz="2000" b="1" dirty="0"/>
            </a:br>
            <a:br>
              <a:rPr lang="en-IN" sz="2000" b="1" dirty="0"/>
            </a:br>
            <a:r>
              <a:rPr lang="en-IN" sz="2000" b="1" i="0" dirty="0">
                <a:effectLst/>
                <a:latin typeface="Consolas" panose="020B0609020204030204" pitchFamily="49" charset="0"/>
              </a:rPr>
              <a:t>&lt;h1&gt;This is a heading&lt;/h1&gt;</a:t>
            </a:r>
            <a:br>
              <a:rPr lang="en-IN" sz="2000" b="1" dirty="0"/>
            </a:br>
            <a:r>
              <a:rPr lang="en-IN" sz="2000" b="1" i="0" dirty="0">
                <a:effectLst/>
                <a:latin typeface="Consolas" panose="020B0609020204030204" pitchFamily="49" charset="0"/>
              </a:rPr>
              <a:t>&lt;p&gt;This is a paragraph.&lt;/p&gt;</a:t>
            </a:r>
            <a:br>
              <a:rPr lang="en-IN" sz="2000" b="1" dirty="0"/>
            </a:br>
            <a:br>
              <a:rPr lang="en-IN" sz="2000" b="1" dirty="0"/>
            </a:br>
            <a:r>
              <a:rPr lang="en-IN" sz="2000" b="1" i="0" dirty="0">
                <a:effectLst/>
                <a:latin typeface="Consolas" panose="020B0609020204030204" pitchFamily="49" charset="0"/>
              </a:rPr>
              <a:t>&lt;/body&gt;</a:t>
            </a:r>
            <a:br>
              <a:rPr lang="en-IN" sz="2000" b="1" dirty="0"/>
            </a:br>
            <a:r>
              <a:rPr lang="en-IN" sz="2000" b="1" i="0" dirty="0">
                <a:effectLst/>
                <a:latin typeface="Consolas" panose="020B0609020204030204" pitchFamily="49" charset="0"/>
              </a:rPr>
              <a:t>&lt;/html&gt;</a:t>
            </a:r>
            <a:endParaRPr lang="en-IN" sz="2000" b="1" dirty="0"/>
          </a:p>
        </p:txBody>
      </p:sp>
    </p:spTree>
    <p:extLst>
      <p:ext uri="{BB962C8B-B14F-4D97-AF65-F5344CB8AC3E}">
        <p14:creationId xmlns:p14="http://schemas.microsoft.com/office/powerpoint/2010/main" val="331242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0CA30-EFF2-4AF1-B640-06D2992979EC}"/>
              </a:ext>
            </a:extLst>
          </p:cNvPr>
          <p:cNvPicPr>
            <a:picLocks noChangeAspect="1"/>
          </p:cNvPicPr>
          <p:nvPr/>
        </p:nvPicPr>
        <p:blipFill>
          <a:blip r:embed="rId2"/>
          <a:stretch>
            <a:fillRect/>
          </a:stretch>
        </p:blipFill>
        <p:spPr>
          <a:xfrm>
            <a:off x="0" y="983343"/>
            <a:ext cx="12192000" cy="4916416"/>
          </a:xfrm>
          <a:prstGeom prst="rect">
            <a:avLst/>
          </a:prstGeom>
        </p:spPr>
      </p:pic>
    </p:spTree>
    <p:extLst>
      <p:ext uri="{BB962C8B-B14F-4D97-AF65-F5344CB8AC3E}">
        <p14:creationId xmlns:p14="http://schemas.microsoft.com/office/powerpoint/2010/main" val="4230970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1712-9293-49B3-BBCB-924B0E62C3BB}"/>
              </a:ext>
            </a:extLst>
          </p:cNvPr>
          <p:cNvSpPr>
            <a:spLocks noGrp="1"/>
          </p:cNvSpPr>
          <p:nvPr>
            <p:ph type="title"/>
          </p:nvPr>
        </p:nvSpPr>
        <p:spPr>
          <a:xfrm>
            <a:off x="-315714" y="-208280"/>
            <a:ext cx="6477000" cy="1356360"/>
          </a:xfrm>
        </p:spPr>
        <p:txBody>
          <a:bodyPr>
            <a:normAutofit/>
          </a:bodyPr>
          <a:lstStyle/>
          <a:p>
            <a:r>
              <a:rPr lang="en-IN" sz="2800" b="1" dirty="0"/>
              <a:t>Project Result :</a:t>
            </a:r>
          </a:p>
        </p:txBody>
      </p:sp>
      <p:pic>
        <p:nvPicPr>
          <p:cNvPr id="4" name="Picture 3">
            <a:extLst>
              <a:ext uri="{FF2B5EF4-FFF2-40B4-BE49-F238E27FC236}">
                <a16:creationId xmlns:a16="http://schemas.microsoft.com/office/drawing/2014/main" id="{B42EA5D1-33E3-470E-A8A0-9D543ED48B63}"/>
              </a:ext>
            </a:extLst>
          </p:cNvPr>
          <p:cNvPicPr>
            <a:picLocks noChangeAspect="1"/>
          </p:cNvPicPr>
          <p:nvPr/>
        </p:nvPicPr>
        <p:blipFill>
          <a:blip r:embed="rId2"/>
          <a:stretch>
            <a:fillRect/>
          </a:stretch>
        </p:blipFill>
        <p:spPr>
          <a:xfrm>
            <a:off x="2922786" y="931028"/>
            <a:ext cx="6096000" cy="2497972"/>
          </a:xfrm>
          <a:prstGeom prst="rect">
            <a:avLst/>
          </a:prstGeom>
        </p:spPr>
      </p:pic>
      <p:pic>
        <p:nvPicPr>
          <p:cNvPr id="8" name="Picture 7">
            <a:extLst>
              <a:ext uri="{FF2B5EF4-FFF2-40B4-BE49-F238E27FC236}">
                <a16:creationId xmlns:a16="http://schemas.microsoft.com/office/drawing/2014/main" id="{77CAE7A9-5953-45DB-9326-718825194A8E}"/>
              </a:ext>
            </a:extLst>
          </p:cNvPr>
          <p:cNvPicPr>
            <a:picLocks noChangeAspect="1"/>
          </p:cNvPicPr>
          <p:nvPr/>
        </p:nvPicPr>
        <p:blipFill>
          <a:blip r:embed="rId3"/>
          <a:stretch>
            <a:fillRect/>
          </a:stretch>
        </p:blipFill>
        <p:spPr>
          <a:xfrm>
            <a:off x="2922786" y="4041435"/>
            <a:ext cx="5574082" cy="2527485"/>
          </a:xfrm>
          <a:prstGeom prst="rect">
            <a:avLst/>
          </a:prstGeom>
        </p:spPr>
      </p:pic>
    </p:spTree>
    <p:extLst>
      <p:ext uri="{BB962C8B-B14F-4D97-AF65-F5344CB8AC3E}">
        <p14:creationId xmlns:p14="http://schemas.microsoft.com/office/powerpoint/2010/main" val="220420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76E5-E5DE-4D19-B0EF-F52FD86A43ED}"/>
              </a:ext>
            </a:extLst>
          </p:cNvPr>
          <p:cNvSpPr>
            <a:spLocks noGrp="1"/>
          </p:cNvSpPr>
          <p:nvPr>
            <p:ph type="title"/>
          </p:nvPr>
        </p:nvSpPr>
        <p:spPr>
          <a:xfrm>
            <a:off x="677334" y="294640"/>
            <a:ext cx="8596668" cy="1320800"/>
          </a:xfrm>
        </p:spPr>
        <p:txBody>
          <a:bodyPr/>
          <a:lstStyle/>
          <a:p>
            <a:r>
              <a:rPr lang="en-IN" dirty="0"/>
              <a:t>CERTIFICATE :</a:t>
            </a:r>
          </a:p>
        </p:txBody>
      </p:sp>
      <p:sp>
        <p:nvSpPr>
          <p:cNvPr id="4" name="Content Placeholder 3">
            <a:extLst>
              <a:ext uri="{FF2B5EF4-FFF2-40B4-BE49-F238E27FC236}">
                <a16:creationId xmlns:a16="http://schemas.microsoft.com/office/drawing/2014/main" id="{6B0C24A3-6A88-41F9-B779-A233C8EA15B7}"/>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87767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389D-8847-4576-814A-512049702BC1}"/>
              </a:ext>
            </a:extLst>
          </p:cNvPr>
          <p:cNvSpPr>
            <a:spLocks noGrp="1"/>
          </p:cNvSpPr>
          <p:nvPr>
            <p:ph type="title"/>
          </p:nvPr>
        </p:nvSpPr>
        <p:spPr/>
        <p:txBody>
          <a:bodyPr/>
          <a:lstStyle/>
          <a:p>
            <a:r>
              <a:rPr lang="en-IN" dirty="0"/>
              <a:t>Link for verification of certificate:</a:t>
            </a:r>
          </a:p>
        </p:txBody>
      </p:sp>
      <p:sp>
        <p:nvSpPr>
          <p:cNvPr id="3" name="Text Placeholder 2">
            <a:extLst>
              <a:ext uri="{FF2B5EF4-FFF2-40B4-BE49-F238E27FC236}">
                <a16:creationId xmlns:a16="http://schemas.microsoft.com/office/drawing/2014/main" id="{01254F6B-0CB1-4773-97EB-14661F9AD2FF}"/>
              </a:ext>
            </a:extLst>
          </p:cNvPr>
          <p:cNvSpPr>
            <a:spLocks noGrp="1"/>
          </p:cNvSpPr>
          <p:nvPr>
            <p:ph type="body" idx="1"/>
          </p:nvPr>
        </p:nvSpPr>
        <p:spPr/>
        <p:txBody>
          <a:bodyPr/>
          <a:lstStyle/>
          <a:p>
            <a:r>
              <a:rPr lang="en-IN"/>
              <a:t>https:/ur link</a:t>
            </a:r>
            <a:endParaRPr lang="en-IN" dirty="0"/>
          </a:p>
        </p:txBody>
      </p:sp>
    </p:spTree>
    <p:extLst>
      <p:ext uri="{BB962C8B-B14F-4D97-AF65-F5344CB8AC3E}">
        <p14:creationId xmlns:p14="http://schemas.microsoft.com/office/powerpoint/2010/main" val="245680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B169-8F20-4137-AFFA-EEA918D57355}"/>
              </a:ext>
            </a:extLst>
          </p:cNvPr>
          <p:cNvSpPr>
            <a:spLocks noGrp="1"/>
          </p:cNvSpPr>
          <p:nvPr>
            <p:ph type="title"/>
          </p:nvPr>
        </p:nvSpPr>
        <p:spPr/>
        <p:txBody>
          <a:bodyPr/>
          <a:lstStyle/>
          <a:p>
            <a:r>
              <a:rPr lang="en-IN" dirty="0"/>
              <a:t>                          CONTENT</a:t>
            </a:r>
          </a:p>
        </p:txBody>
      </p:sp>
      <p:sp>
        <p:nvSpPr>
          <p:cNvPr id="3" name="Content Placeholder 2">
            <a:extLst>
              <a:ext uri="{FF2B5EF4-FFF2-40B4-BE49-F238E27FC236}">
                <a16:creationId xmlns:a16="http://schemas.microsoft.com/office/drawing/2014/main" id="{45B98EBC-90EA-49EA-821F-6FC43B9C5094}"/>
              </a:ext>
            </a:extLst>
          </p:cNvPr>
          <p:cNvSpPr>
            <a:spLocks noGrp="1"/>
          </p:cNvSpPr>
          <p:nvPr>
            <p:ph idx="1"/>
          </p:nvPr>
        </p:nvSpPr>
        <p:spPr/>
        <p:txBody>
          <a:bodyPr/>
          <a:lstStyle/>
          <a:p>
            <a:r>
              <a:rPr lang="en-IN" dirty="0"/>
              <a:t>Course Overview</a:t>
            </a:r>
          </a:p>
          <a:p>
            <a:r>
              <a:rPr lang="en-IN" dirty="0"/>
              <a:t>Introduction to HTML</a:t>
            </a:r>
          </a:p>
          <a:p>
            <a:r>
              <a:rPr lang="en-IN" dirty="0"/>
              <a:t>Basic tags used in HTML</a:t>
            </a:r>
          </a:p>
          <a:p>
            <a:r>
              <a:rPr lang="en-IN" dirty="0"/>
              <a:t>Example of HTML syntax</a:t>
            </a:r>
          </a:p>
          <a:p>
            <a:r>
              <a:rPr lang="en-IN" dirty="0"/>
              <a:t>Introduction to CSS</a:t>
            </a:r>
          </a:p>
          <a:p>
            <a:r>
              <a:rPr lang="en-IN" dirty="0"/>
              <a:t>Few basics of CSS</a:t>
            </a:r>
          </a:p>
        </p:txBody>
      </p:sp>
    </p:spTree>
    <p:extLst>
      <p:ext uri="{BB962C8B-B14F-4D97-AF65-F5344CB8AC3E}">
        <p14:creationId xmlns:p14="http://schemas.microsoft.com/office/powerpoint/2010/main" val="84296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C152-C4D9-4228-B15E-91532C8B61E3}"/>
              </a:ext>
            </a:extLst>
          </p:cNvPr>
          <p:cNvSpPr>
            <a:spLocks noGrp="1"/>
          </p:cNvSpPr>
          <p:nvPr>
            <p:ph type="title"/>
          </p:nvPr>
        </p:nvSpPr>
        <p:spPr/>
        <p:txBody>
          <a:bodyPr/>
          <a:lstStyle/>
          <a:p>
            <a:r>
              <a:rPr lang="en-IN" b="1" dirty="0">
                <a:latin typeface="Open Sans"/>
              </a:rPr>
              <a:t>Course Overview :</a:t>
            </a:r>
          </a:p>
        </p:txBody>
      </p:sp>
      <p:sp>
        <p:nvSpPr>
          <p:cNvPr id="3" name="Content Placeholder 2">
            <a:extLst>
              <a:ext uri="{FF2B5EF4-FFF2-40B4-BE49-F238E27FC236}">
                <a16:creationId xmlns:a16="http://schemas.microsoft.com/office/drawing/2014/main" id="{62CE3B51-4FA3-4B0B-8982-C5CC9A20AD95}"/>
              </a:ext>
            </a:extLst>
          </p:cNvPr>
          <p:cNvSpPr>
            <a:spLocks noGrp="1"/>
          </p:cNvSpPr>
          <p:nvPr>
            <p:ph idx="1"/>
          </p:nvPr>
        </p:nvSpPr>
        <p:spPr/>
        <p:txBody>
          <a:bodyPr>
            <a:noAutofit/>
          </a:bodyPr>
          <a:lstStyle/>
          <a:p>
            <a:r>
              <a:rPr lang="en-US" sz="2000" b="0" i="0" dirty="0">
                <a:solidFill>
                  <a:srgbClr val="373A3C"/>
                </a:solidFill>
                <a:effectLst/>
                <a:latin typeface="OpenSans"/>
              </a:rPr>
              <a:t>In this course, we learn the basic tools that every web page coder needs to know. We learn how to </a:t>
            </a:r>
            <a:r>
              <a:rPr lang="en-US" sz="2000" dirty="0">
                <a:solidFill>
                  <a:srgbClr val="373A3C"/>
                </a:solidFill>
                <a:latin typeface="OpenSans"/>
              </a:rPr>
              <a:t>create</a:t>
            </a:r>
            <a:r>
              <a:rPr lang="en-US" sz="2000" b="0" i="0" dirty="0">
                <a:solidFill>
                  <a:srgbClr val="373A3C"/>
                </a:solidFill>
                <a:effectLst/>
                <a:latin typeface="OpenSans"/>
              </a:rPr>
              <a:t> web pages with HTML and CSS. We  then learn ways to style a webpage. </a:t>
            </a:r>
            <a:r>
              <a:rPr lang="en-US" sz="2000" dirty="0">
                <a:solidFill>
                  <a:srgbClr val="373A3C"/>
                </a:solidFill>
                <a:latin typeface="OpenSans"/>
              </a:rPr>
              <a:t>We will </a:t>
            </a:r>
            <a:r>
              <a:rPr lang="en-US" sz="2000" b="0" i="0" dirty="0">
                <a:solidFill>
                  <a:srgbClr val="373A3C"/>
                </a:solidFill>
                <a:effectLst/>
                <a:latin typeface="OpenSans"/>
              </a:rPr>
              <a:t>be able to code up a web page that will be attractive and very optimal . Last we  go thorough the most popular and incredibly powerful language of the web: Java script. </a:t>
            </a:r>
            <a:endParaRPr lang="en-IN" sz="2000" dirty="0"/>
          </a:p>
        </p:txBody>
      </p:sp>
    </p:spTree>
    <p:extLst>
      <p:ext uri="{BB962C8B-B14F-4D97-AF65-F5344CB8AC3E}">
        <p14:creationId xmlns:p14="http://schemas.microsoft.com/office/powerpoint/2010/main" val="394102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D7D1-4E53-4502-9BD3-E47FE5A73210}"/>
              </a:ext>
            </a:extLst>
          </p:cNvPr>
          <p:cNvSpPr>
            <a:spLocks noGrp="1"/>
          </p:cNvSpPr>
          <p:nvPr>
            <p:ph type="title"/>
          </p:nvPr>
        </p:nvSpPr>
        <p:spPr>
          <a:xfrm>
            <a:off x="685801" y="0"/>
            <a:ext cx="10396882" cy="1151965"/>
          </a:xfrm>
        </p:spPr>
        <p:txBody>
          <a:bodyPr>
            <a:normAutofit/>
          </a:bodyPr>
          <a:lstStyle/>
          <a:p>
            <a:r>
              <a:rPr lang="en-IN" sz="2800" dirty="0"/>
              <a:t> </a:t>
            </a:r>
            <a:r>
              <a:rPr lang="en-IN" sz="2800" i="0" dirty="0">
                <a:effectLst/>
              </a:rPr>
              <a:t>Introduction to HTML5</a:t>
            </a:r>
            <a:endParaRPr lang="en-IN" sz="2800" dirty="0"/>
          </a:p>
        </p:txBody>
      </p:sp>
      <p:sp>
        <p:nvSpPr>
          <p:cNvPr id="14" name="TextBox 13">
            <a:extLst>
              <a:ext uri="{FF2B5EF4-FFF2-40B4-BE49-F238E27FC236}">
                <a16:creationId xmlns:a16="http://schemas.microsoft.com/office/drawing/2014/main" id="{EDD1123B-D9C5-4A3B-A8CA-7C8FC21F2ED2}"/>
              </a:ext>
            </a:extLst>
          </p:cNvPr>
          <p:cNvSpPr txBox="1"/>
          <p:nvPr/>
        </p:nvSpPr>
        <p:spPr>
          <a:xfrm>
            <a:off x="772160" y="1644134"/>
            <a:ext cx="9387840" cy="2308324"/>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HTML stands for Hyper Text Markup Language</a:t>
            </a:r>
          </a:p>
          <a:p>
            <a:pPr>
              <a:buFont typeface="Arial" panose="020B0604020202020204" pitchFamily="34" charset="0"/>
              <a:buChar char="•"/>
            </a:pPr>
            <a:r>
              <a:rPr lang="en-US" b="0" i="0" dirty="0">
                <a:solidFill>
                  <a:srgbClr val="000000"/>
                </a:solidFill>
                <a:effectLst/>
                <a:latin typeface="Verdana" panose="020B0604030504040204" pitchFamily="34" charset="0"/>
              </a:rPr>
              <a:t>HTML is the standard markup language for creating Web pages</a:t>
            </a:r>
          </a:p>
          <a:p>
            <a:pPr>
              <a:buFont typeface="Arial" panose="020B0604020202020204" pitchFamily="34" charset="0"/>
              <a:buChar char="•"/>
            </a:pPr>
            <a:r>
              <a:rPr lang="en-US" b="0" i="0" dirty="0">
                <a:solidFill>
                  <a:srgbClr val="000000"/>
                </a:solidFill>
                <a:effectLst/>
                <a:latin typeface="Verdana" panose="020B0604030504040204" pitchFamily="34" charset="0"/>
              </a:rPr>
              <a:t>HTML describes the structure of a Web page</a:t>
            </a:r>
          </a:p>
          <a:p>
            <a:pPr>
              <a:buFont typeface="Arial" panose="020B0604020202020204" pitchFamily="34" charset="0"/>
              <a:buChar char="•"/>
            </a:pPr>
            <a:r>
              <a:rPr lang="en-US" b="0" i="0" dirty="0">
                <a:solidFill>
                  <a:srgbClr val="000000"/>
                </a:solidFill>
                <a:effectLst/>
                <a:latin typeface="Verdana" panose="020B0604030504040204" pitchFamily="34" charset="0"/>
              </a:rPr>
              <a:t>HTML consists of a series of elements</a:t>
            </a:r>
          </a:p>
          <a:p>
            <a:pPr>
              <a:buFont typeface="Arial" panose="020B0604020202020204" pitchFamily="34" charset="0"/>
              <a:buChar char="•"/>
            </a:pPr>
            <a:r>
              <a:rPr lang="en-US" b="0" i="0" dirty="0">
                <a:solidFill>
                  <a:srgbClr val="000000"/>
                </a:solidFill>
                <a:effectLst/>
                <a:latin typeface="Verdana" panose="020B0604030504040204" pitchFamily="34" charset="0"/>
              </a:rPr>
              <a:t>HTML elements tell the browser how to display the content</a:t>
            </a:r>
          </a:p>
          <a:p>
            <a:pPr>
              <a:buFont typeface="Arial" panose="020B0604020202020204" pitchFamily="34" charset="0"/>
              <a:buChar char="•"/>
            </a:pPr>
            <a:r>
              <a:rPr lang="en-US" b="0" i="0" dirty="0">
                <a:solidFill>
                  <a:srgbClr val="000000"/>
                </a:solidFill>
                <a:effectLst/>
                <a:latin typeface="Verdana" panose="020B0604030504040204" pitchFamily="34" charset="0"/>
              </a:rPr>
              <a:t>HTML elements label pieces of content such as "this is a heading", "this is a        paragraph", "this is a link", etc.</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2952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E0F5-7D34-4F7F-8F78-AB054EB5B949}"/>
              </a:ext>
            </a:extLst>
          </p:cNvPr>
          <p:cNvSpPr>
            <a:spLocks noGrp="1"/>
          </p:cNvSpPr>
          <p:nvPr>
            <p:ph type="title"/>
          </p:nvPr>
        </p:nvSpPr>
        <p:spPr>
          <a:xfrm>
            <a:off x="685800" y="0"/>
            <a:ext cx="10396882" cy="1151965"/>
          </a:xfrm>
        </p:spPr>
        <p:txBody>
          <a:bodyPr>
            <a:normAutofit/>
          </a:bodyPr>
          <a:lstStyle/>
          <a:p>
            <a:r>
              <a:rPr lang="en-IN" sz="2800" dirty="0"/>
              <a:t>Basic tags</a:t>
            </a:r>
          </a:p>
        </p:txBody>
      </p:sp>
      <p:sp>
        <p:nvSpPr>
          <p:cNvPr id="4" name="TextBox 3">
            <a:extLst>
              <a:ext uri="{FF2B5EF4-FFF2-40B4-BE49-F238E27FC236}">
                <a16:creationId xmlns:a16="http://schemas.microsoft.com/office/drawing/2014/main" id="{34314979-5464-4339-AFB7-FCC328178F0C}"/>
              </a:ext>
            </a:extLst>
          </p:cNvPr>
          <p:cNvSpPr txBox="1"/>
          <p:nvPr/>
        </p:nvSpPr>
        <p:spPr>
          <a:xfrm>
            <a:off x="762000" y="1151965"/>
            <a:ext cx="10668000" cy="923330"/>
          </a:xfrm>
          <a:prstGeom prst="rect">
            <a:avLst/>
          </a:prstGeom>
          <a:noFill/>
        </p:spPr>
        <p:txBody>
          <a:bodyPr wrap="square" rtlCol="0">
            <a:spAutoFit/>
          </a:bodyPr>
          <a:lstStyle/>
          <a:p>
            <a:pPr marL="285750" indent="-285750">
              <a:buFont typeface="Arial" panose="020B0604020202020204" pitchFamily="34" charset="0"/>
              <a:buChar char="•"/>
            </a:pPr>
            <a:endParaRPr lang="en-US" b="0" i="0" dirty="0">
              <a:solidFill>
                <a:srgbClr val="373A3C"/>
              </a:solidFill>
              <a:effectLst/>
              <a:latin typeface="OpenSans"/>
            </a:endParaRPr>
          </a:p>
          <a:p>
            <a:pPr marL="285750" indent="-285750">
              <a:buFont typeface="Arial" panose="020B0604020202020204" pitchFamily="34" charset="0"/>
              <a:buChar char="•"/>
            </a:pPr>
            <a:endParaRPr lang="en-US" dirty="0">
              <a:solidFill>
                <a:srgbClr val="373A3C"/>
              </a:solidFill>
              <a:latin typeface="OpenSans"/>
            </a:endParaRPr>
          </a:p>
          <a:p>
            <a:pPr marL="285750" indent="-285750">
              <a:buFont typeface="Arial" panose="020B0604020202020204" pitchFamily="34" charset="0"/>
              <a:buChar char="•"/>
            </a:pPr>
            <a:endParaRPr lang="en-IN" dirty="0">
              <a:latin typeface="OpenSans"/>
            </a:endParaRPr>
          </a:p>
        </p:txBody>
      </p:sp>
      <p:graphicFrame>
        <p:nvGraphicFramePr>
          <p:cNvPr id="3" name="Table 2">
            <a:extLst>
              <a:ext uri="{FF2B5EF4-FFF2-40B4-BE49-F238E27FC236}">
                <a16:creationId xmlns:a16="http://schemas.microsoft.com/office/drawing/2014/main" id="{E6E300B0-22E4-44F8-9B7F-09149399FD74}"/>
              </a:ext>
            </a:extLst>
          </p:cNvPr>
          <p:cNvGraphicFramePr>
            <a:graphicFrameLocks noGrp="1"/>
          </p:cNvGraphicFramePr>
          <p:nvPr>
            <p:extLst>
              <p:ext uri="{D42A27DB-BD31-4B8C-83A1-F6EECF244321}">
                <p14:modId xmlns:p14="http://schemas.microsoft.com/office/powerpoint/2010/main" val="1159649518"/>
              </p:ext>
            </p:extLst>
          </p:nvPr>
        </p:nvGraphicFramePr>
        <p:xfrm>
          <a:off x="1109318" y="883920"/>
          <a:ext cx="7825950" cy="4399908"/>
        </p:xfrm>
        <a:graphic>
          <a:graphicData uri="http://schemas.openxmlformats.org/drawingml/2006/table">
            <a:tbl>
              <a:tblPr/>
              <a:tblGrid>
                <a:gridCol w="3912975">
                  <a:extLst>
                    <a:ext uri="{9D8B030D-6E8A-4147-A177-3AD203B41FA5}">
                      <a16:colId xmlns:a16="http://schemas.microsoft.com/office/drawing/2014/main" val="4062037462"/>
                    </a:ext>
                  </a:extLst>
                </a:gridCol>
                <a:gridCol w="3912975">
                  <a:extLst>
                    <a:ext uri="{9D8B030D-6E8A-4147-A177-3AD203B41FA5}">
                      <a16:colId xmlns:a16="http://schemas.microsoft.com/office/drawing/2014/main" val="3460433672"/>
                    </a:ext>
                  </a:extLst>
                </a:gridCol>
              </a:tblGrid>
              <a:tr h="386478">
                <a:tc>
                  <a:txBody>
                    <a:bodyPr/>
                    <a:lstStyle/>
                    <a:p>
                      <a:pPr algn="l" fontAlgn="t"/>
                      <a:r>
                        <a:rPr lang="en-IN" sz="1300" dirty="0">
                          <a:solidFill>
                            <a:srgbClr val="4CAF50"/>
                          </a:solidFill>
                          <a:effectLst/>
                          <a:latin typeface="Arial Black" panose="020B0A04020102020204" pitchFamily="34" charset="0"/>
                          <a:hlinkClick r:id="rId2"/>
                        </a:rPr>
                        <a:t>&lt;!DOCTYPE&gt;</a:t>
                      </a:r>
                      <a:r>
                        <a:rPr lang="en-IN" sz="1300" dirty="0">
                          <a:effectLst/>
                          <a:latin typeface="Arial Black" panose="020B0A04020102020204" pitchFamily="34" charset="0"/>
                        </a:rPr>
                        <a:t> </a:t>
                      </a:r>
                    </a:p>
                  </a:txBody>
                  <a:tcPr marL="89501"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a:effectLst/>
                          <a:latin typeface="Arial Black" panose="020B0A04020102020204" pitchFamily="34" charset="0"/>
                        </a:rPr>
                        <a:t>Defines the document type</a:t>
                      </a:r>
                    </a:p>
                  </a:txBody>
                  <a:tcPr marL="44750"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90249247"/>
                  </a:ext>
                </a:extLst>
              </a:tr>
              <a:tr h="386478">
                <a:tc>
                  <a:txBody>
                    <a:bodyPr/>
                    <a:lstStyle/>
                    <a:p>
                      <a:pPr algn="l" fontAlgn="t"/>
                      <a:r>
                        <a:rPr lang="en-IN" sz="1300" dirty="0">
                          <a:effectLst/>
                          <a:latin typeface="Arial Black" panose="020B0A04020102020204" pitchFamily="34" charset="0"/>
                          <a:hlinkClick r:id="rId3"/>
                        </a:rPr>
                        <a:t>&lt;html&gt;</a:t>
                      </a:r>
                      <a:endParaRPr lang="en-IN" sz="1300" dirty="0">
                        <a:effectLst/>
                        <a:latin typeface="Arial Black" panose="020B0A04020102020204" pitchFamily="34" charset="0"/>
                      </a:endParaRPr>
                    </a:p>
                  </a:txBody>
                  <a:tcPr marL="89501"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latin typeface="Arial Black" panose="020B0A04020102020204" pitchFamily="34" charset="0"/>
                        </a:rPr>
                        <a:t>Defines an HTML document</a:t>
                      </a:r>
                    </a:p>
                  </a:txBody>
                  <a:tcPr marL="44750"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48165879"/>
                  </a:ext>
                </a:extLst>
              </a:tr>
              <a:tr h="654042">
                <a:tc>
                  <a:txBody>
                    <a:bodyPr/>
                    <a:lstStyle/>
                    <a:p>
                      <a:pPr algn="l" fontAlgn="t"/>
                      <a:r>
                        <a:rPr lang="en-IN" sz="1300" dirty="0">
                          <a:effectLst/>
                          <a:latin typeface="Arial Black" panose="020B0A04020102020204" pitchFamily="34" charset="0"/>
                          <a:hlinkClick r:id="rId4"/>
                        </a:rPr>
                        <a:t>&lt;head&gt;</a:t>
                      </a:r>
                      <a:endParaRPr lang="en-IN" sz="1300" dirty="0">
                        <a:effectLst/>
                        <a:latin typeface="Arial Black" panose="020B0A04020102020204" pitchFamily="34" charset="0"/>
                      </a:endParaRPr>
                    </a:p>
                  </a:txBody>
                  <a:tcPr marL="89501"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a:effectLst/>
                          <a:latin typeface="Arial Black" panose="020B0A04020102020204" pitchFamily="34" charset="0"/>
                        </a:rPr>
                        <a:t>Contains metadata/information for the document</a:t>
                      </a:r>
                    </a:p>
                  </a:txBody>
                  <a:tcPr marL="44750"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79721705"/>
                  </a:ext>
                </a:extLst>
              </a:tr>
              <a:tr h="386478">
                <a:tc>
                  <a:txBody>
                    <a:bodyPr/>
                    <a:lstStyle/>
                    <a:p>
                      <a:pPr algn="l" fontAlgn="t"/>
                      <a:r>
                        <a:rPr lang="en-IN" sz="1300" dirty="0">
                          <a:effectLst/>
                          <a:latin typeface="Arial Black" panose="020B0A04020102020204" pitchFamily="34" charset="0"/>
                          <a:hlinkClick r:id="rId5"/>
                        </a:rPr>
                        <a:t>&lt;title&gt;</a:t>
                      </a:r>
                      <a:endParaRPr lang="en-IN" sz="1300" dirty="0">
                        <a:effectLst/>
                        <a:latin typeface="Arial Black" panose="020B0A04020102020204" pitchFamily="34" charset="0"/>
                      </a:endParaRPr>
                    </a:p>
                  </a:txBody>
                  <a:tcPr marL="89501"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latin typeface="Arial Black" panose="020B0A04020102020204" pitchFamily="34" charset="0"/>
                        </a:rPr>
                        <a:t>Defines a title for the document</a:t>
                      </a:r>
                    </a:p>
                  </a:txBody>
                  <a:tcPr marL="44750"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9763569"/>
                  </a:ext>
                </a:extLst>
              </a:tr>
              <a:tr h="386478">
                <a:tc>
                  <a:txBody>
                    <a:bodyPr/>
                    <a:lstStyle/>
                    <a:p>
                      <a:pPr algn="l" fontAlgn="t"/>
                      <a:r>
                        <a:rPr lang="en-IN" sz="1300" dirty="0">
                          <a:effectLst/>
                          <a:latin typeface="Arial Black" panose="020B0A04020102020204" pitchFamily="34" charset="0"/>
                          <a:hlinkClick r:id="rId6"/>
                        </a:rPr>
                        <a:t>&lt;body&gt;</a:t>
                      </a:r>
                      <a:endParaRPr lang="en-IN" sz="1300" dirty="0">
                        <a:effectLst/>
                        <a:latin typeface="Arial Black" panose="020B0A04020102020204" pitchFamily="34" charset="0"/>
                      </a:endParaRPr>
                    </a:p>
                  </a:txBody>
                  <a:tcPr marL="89501"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dirty="0">
                          <a:effectLst/>
                          <a:latin typeface="Arial Black" panose="020B0A04020102020204" pitchFamily="34" charset="0"/>
                        </a:rPr>
                        <a:t>Defines the </a:t>
                      </a:r>
                      <a:r>
                        <a:rPr lang="en-IN" sz="1300" b="0" dirty="0">
                          <a:effectLst/>
                          <a:latin typeface="Arial Black" panose="020B0A04020102020204" pitchFamily="34" charset="0"/>
                        </a:rPr>
                        <a:t>document's</a:t>
                      </a:r>
                      <a:r>
                        <a:rPr lang="en-IN" sz="1300" dirty="0">
                          <a:effectLst/>
                          <a:latin typeface="Arial Black" panose="020B0A04020102020204" pitchFamily="34" charset="0"/>
                        </a:rPr>
                        <a:t> body</a:t>
                      </a:r>
                    </a:p>
                  </a:txBody>
                  <a:tcPr marL="44750"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05239713"/>
                  </a:ext>
                </a:extLst>
              </a:tr>
              <a:tr h="386478">
                <a:tc>
                  <a:txBody>
                    <a:bodyPr/>
                    <a:lstStyle/>
                    <a:p>
                      <a:pPr algn="l" fontAlgn="t"/>
                      <a:r>
                        <a:rPr lang="en-IN" sz="1300" dirty="0">
                          <a:effectLst/>
                          <a:latin typeface="Arial Black" panose="020B0A04020102020204" pitchFamily="34" charset="0"/>
                          <a:hlinkClick r:id="rId7"/>
                        </a:rPr>
                        <a:t>&lt;h1&gt; to &lt;h6&gt;</a:t>
                      </a:r>
                      <a:endParaRPr lang="en-IN" sz="1300" dirty="0">
                        <a:effectLst/>
                        <a:latin typeface="Arial Black" panose="020B0A04020102020204" pitchFamily="34" charset="0"/>
                      </a:endParaRPr>
                    </a:p>
                  </a:txBody>
                  <a:tcPr marL="89501"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dirty="0">
                          <a:effectLst/>
                          <a:latin typeface="Arial Black" panose="020B0A04020102020204" pitchFamily="34" charset="0"/>
                        </a:rPr>
                        <a:t>Defines HTML headings</a:t>
                      </a:r>
                    </a:p>
                  </a:txBody>
                  <a:tcPr marL="44750"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2478274"/>
                  </a:ext>
                </a:extLst>
              </a:tr>
              <a:tr h="386478">
                <a:tc>
                  <a:txBody>
                    <a:bodyPr/>
                    <a:lstStyle/>
                    <a:p>
                      <a:pPr algn="l" fontAlgn="t"/>
                      <a:r>
                        <a:rPr lang="en-IN" sz="1300">
                          <a:effectLst/>
                          <a:latin typeface="Arial Black" panose="020B0A04020102020204" pitchFamily="34" charset="0"/>
                          <a:hlinkClick r:id="rId8"/>
                        </a:rPr>
                        <a:t>&lt;p&gt;</a:t>
                      </a:r>
                      <a:endParaRPr lang="en-IN" sz="1300">
                        <a:effectLst/>
                        <a:latin typeface="Arial Black" panose="020B0A04020102020204" pitchFamily="34" charset="0"/>
                      </a:endParaRPr>
                    </a:p>
                  </a:txBody>
                  <a:tcPr marL="89501"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dirty="0">
                          <a:effectLst/>
                          <a:latin typeface="Arial Black" panose="020B0A04020102020204" pitchFamily="34" charset="0"/>
                        </a:rPr>
                        <a:t>Defines a paragraph</a:t>
                      </a:r>
                    </a:p>
                  </a:txBody>
                  <a:tcPr marL="44750"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74649692"/>
                  </a:ext>
                </a:extLst>
              </a:tr>
              <a:tr h="386478">
                <a:tc>
                  <a:txBody>
                    <a:bodyPr/>
                    <a:lstStyle/>
                    <a:p>
                      <a:pPr algn="l" fontAlgn="t"/>
                      <a:r>
                        <a:rPr lang="en-IN" sz="1300">
                          <a:effectLst/>
                          <a:latin typeface="Arial Black" panose="020B0A04020102020204" pitchFamily="34" charset="0"/>
                          <a:hlinkClick r:id="rId9"/>
                        </a:rPr>
                        <a:t>&lt;br&gt;</a:t>
                      </a:r>
                      <a:endParaRPr lang="en-IN" sz="1300">
                        <a:effectLst/>
                        <a:latin typeface="Arial Black" panose="020B0A04020102020204" pitchFamily="34" charset="0"/>
                      </a:endParaRPr>
                    </a:p>
                  </a:txBody>
                  <a:tcPr marL="89501"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effectLst/>
                          <a:latin typeface="Arial Black" panose="020B0A04020102020204" pitchFamily="34" charset="0"/>
                        </a:rPr>
                        <a:t>Inserts a single line break</a:t>
                      </a:r>
                    </a:p>
                  </a:txBody>
                  <a:tcPr marL="44750"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2097743"/>
                  </a:ext>
                </a:extLst>
              </a:tr>
              <a:tr h="654042">
                <a:tc>
                  <a:txBody>
                    <a:bodyPr/>
                    <a:lstStyle/>
                    <a:p>
                      <a:pPr algn="l" fontAlgn="t"/>
                      <a:r>
                        <a:rPr lang="en-IN" sz="1300">
                          <a:effectLst/>
                          <a:latin typeface="Arial Black" panose="020B0A04020102020204" pitchFamily="34" charset="0"/>
                          <a:hlinkClick r:id="rId10"/>
                        </a:rPr>
                        <a:t>&lt;hr&gt;</a:t>
                      </a:r>
                      <a:endParaRPr lang="en-IN" sz="1300">
                        <a:effectLst/>
                        <a:latin typeface="Arial Black" panose="020B0A04020102020204" pitchFamily="34" charset="0"/>
                      </a:endParaRPr>
                    </a:p>
                  </a:txBody>
                  <a:tcPr marL="89501"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dirty="0">
                          <a:effectLst/>
                          <a:latin typeface="Arial Black" panose="020B0A04020102020204" pitchFamily="34" charset="0"/>
                        </a:rPr>
                        <a:t>Defines a thematic change in the content</a:t>
                      </a:r>
                    </a:p>
                  </a:txBody>
                  <a:tcPr marL="44750"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12562544"/>
                  </a:ext>
                </a:extLst>
              </a:tr>
              <a:tr h="386478">
                <a:tc>
                  <a:txBody>
                    <a:bodyPr/>
                    <a:lstStyle/>
                    <a:p>
                      <a:pPr algn="l" fontAlgn="t"/>
                      <a:r>
                        <a:rPr lang="en-IN" sz="1300">
                          <a:effectLst/>
                          <a:latin typeface="Arial Black" panose="020B0A04020102020204" pitchFamily="34" charset="0"/>
                          <a:hlinkClick r:id="rId11"/>
                        </a:rPr>
                        <a:t>&lt;!--...--&gt;</a:t>
                      </a:r>
                      <a:endParaRPr lang="en-IN" sz="1300">
                        <a:effectLst/>
                        <a:latin typeface="Arial Black" panose="020B0A04020102020204" pitchFamily="34" charset="0"/>
                      </a:endParaRPr>
                    </a:p>
                  </a:txBody>
                  <a:tcPr marL="89501"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300" dirty="0">
                          <a:effectLst/>
                          <a:latin typeface="Arial Black" panose="020B0A04020102020204" pitchFamily="34" charset="0"/>
                        </a:rPr>
                        <a:t>Defines a comment</a:t>
                      </a:r>
                    </a:p>
                  </a:txBody>
                  <a:tcPr marL="44750" marR="44750" marT="44750" marB="4475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47529151"/>
                  </a:ext>
                </a:extLst>
              </a:tr>
            </a:tbl>
          </a:graphicData>
        </a:graphic>
      </p:graphicFrame>
    </p:spTree>
    <p:extLst>
      <p:ext uri="{BB962C8B-B14F-4D97-AF65-F5344CB8AC3E}">
        <p14:creationId xmlns:p14="http://schemas.microsoft.com/office/powerpoint/2010/main" val="23855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7459-3743-41EB-985B-942FACBF007D}"/>
              </a:ext>
            </a:extLst>
          </p:cNvPr>
          <p:cNvSpPr>
            <a:spLocks noGrp="1"/>
          </p:cNvSpPr>
          <p:nvPr>
            <p:ph type="title"/>
          </p:nvPr>
        </p:nvSpPr>
        <p:spPr>
          <a:xfrm>
            <a:off x="685800" y="0"/>
            <a:ext cx="10396882" cy="1151965"/>
          </a:xfrm>
        </p:spPr>
        <p:txBody>
          <a:bodyPr>
            <a:normAutofit/>
          </a:bodyPr>
          <a:lstStyle/>
          <a:p>
            <a:r>
              <a:rPr lang="en-IN" sz="2800" dirty="0"/>
              <a:t>syntax </a:t>
            </a:r>
          </a:p>
        </p:txBody>
      </p:sp>
      <p:sp>
        <p:nvSpPr>
          <p:cNvPr id="5" name="TextBox 4">
            <a:extLst>
              <a:ext uri="{FF2B5EF4-FFF2-40B4-BE49-F238E27FC236}">
                <a16:creationId xmlns:a16="http://schemas.microsoft.com/office/drawing/2014/main" id="{0A3AD81B-AE6C-488E-8142-1AFA5434AD1A}"/>
              </a:ext>
            </a:extLst>
          </p:cNvPr>
          <p:cNvSpPr txBox="1"/>
          <p:nvPr/>
        </p:nvSpPr>
        <p:spPr>
          <a:xfrm>
            <a:off x="685800" y="1151965"/>
            <a:ext cx="10205720"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Page Title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US" i="0" dirty="0">
              <a:solidFill>
                <a:srgbClr val="373A3C"/>
              </a:solidFill>
              <a:effectLst/>
              <a:latin typeface="OpenSans-Light"/>
            </a:endParaRPr>
          </a:p>
          <a:p>
            <a:pPr marL="285750" indent="-285750">
              <a:buFont typeface="Arial" panose="020B0604020202020204" pitchFamily="34" charset="0"/>
              <a:buChar char="•"/>
            </a:pPr>
            <a:endParaRPr lang="en-IN" i="0" dirty="0">
              <a:solidFill>
                <a:srgbClr val="373A3C"/>
              </a:solidFill>
              <a:effectLst/>
              <a:latin typeface="OpenSans-Light"/>
            </a:endParaRPr>
          </a:p>
          <a:p>
            <a:pPr marL="285750" indent="-285750">
              <a:buFont typeface="Arial" panose="020B0604020202020204" pitchFamily="34" charset="0"/>
              <a:buChar char="•"/>
            </a:pPr>
            <a:endParaRPr lang="en-IN" i="0" dirty="0">
              <a:solidFill>
                <a:srgbClr val="373A3C"/>
              </a:solidFill>
              <a:effectLst/>
              <a:latin typeface="OpenSans-Light"/>
            </a:endParaRPr>
          </a:p>
          <a:p>
            <a:pPr marL="285750" indent="-285750">
              <a:buFont typeface="Arial" panose="020B0604020202020204" pitchFamily="34" charset="0"/>
              <a:buChar char="•"/>
            </a:pPr>
            <a:endParaRPr lang="en-IN" b="1" i="0" dirty="0">
              <a:solidFill>
                <a:srgbClr val="373A3C"/>
              </a:solidFill>
              <a:effectLst/>
              <a:latin typeface="OpenSans-Light"/>
            </a:endParaRPr>
          </a:p>
          <a:p>
            <a:pPr marL="285750" indent="-285750">
              <a:buFont typeface="Arial" panose="020B0604020202020204" pitchFamily="34" charset="0"/>
              <a:buChar char="•"/>
            </a:pPr>
            <a:endParaRPr lang="en-IN" dirty="0">
              <a:latin typeface="OpenSans"/>
            </a:endParaRPr>
          </a:p>
        </p:txBody>
      </p:sp>
    </p:spTree>
    <p:extLst>
      <p:ext uri="{BB962C8B-B14F-4D97-AF65-F5344CB8AC3E}">
        <p14:creationId xmlns:p14="http://schemas.microsoft.com/office/powerpoint/2010/main" val="159189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3A51C-7533-4BDA-8EF4-87F68D9B1510}"/>
              </a:ext>
            </a:extLst>
          </p:cNvPr>
          <p:cNvSpPr txBox="1"/>
          <p:nvPr/>
        </p:nvSpPr>
        <p:spPr>
          <a:xfrm flipH="1">
            <a:off x="4937760" y="386080"/>
            <a:ext cx="4257039" cy="584775"/>
          </a:xfrm>
          <a:prstGeom prst="rect">
            <a:avLst/>
          </a:prstGeom>
          <a:noFill/>
        </p:spPr>
        <p:txBody>
          <a:bodyPr wrap="square" rtlCol="0">
            <a:spAutoFit/>
          </a:bodyPr>
          <a:lstStyle/>
          <a:p>
            <a:r>
              <a:rPr lang="en-IN" sz="3200" b="1" dirty="0"/>
              <a:t>OUTPUT</a:t>
            </a:r>
          </a:p>
        </p:txBody>
      </p:sp>
      <p:sp>
        <p:nvSpPr>
          <p:cNvPr id="4" name="TextBox 3">
            <a:extLst>
              <a:ext uri="{FF2B5EF4-FFF2-40B4-BE49-F238E27FC236}">
                <a16:creationId xmlns:a16="http://schemas.microsoft.com/office/drawing/2014/main" id="{22E935D1-DDA9-4380-AA5D-E0A6B51C3641}"/>
              </a:ext>
            </a:extLst>
          </p:cNvPr>
          <p:cNvSpPr txBox="1"/>
          <p:nvPr/>
        </p:nvSpPr>
        <p:spPr>
          <a:xfrm>
            <a:off x="4358640" y="2974329"/>
            <a:ext cx="7264400" cy="954107"/>
          </a:xfrm>
          <a:prstGeom prst="rect">
            <a:avLst/>
          </a:prstGeom>
          <a:noFill/>
        </p:spPr>
        <p:txBody>
          <a:bodyPr wrap="square">
            <a:spAutoFit/>
          </a:bodyPr>
          <a:lstStyle/>
          <a:p>
            <a:pPr algn="l"/>
            <a:r>
              <a:rPr lang="en-US" sz="2800" b="1" i="0" dirty="0">
                <a:solidFill>
                  <a:srgbClr val="000000"/>
                </a:solidFill>
                <a:effectLst/>
                <a:latin typeface="Times New Roman" panose="02020603050405020304" pitchFamily="18" charset="0"/>
              </a:rPr>
              <a:t>My First Heading</a:t>
            </a:r>
          </a:p>
          <a:p>
            <a:pPr algn="l"/>
            <a:r>
              <a:rPr lang="en-US" sz="2800" b="0" i="0" dirty="0">
                <a:solidFill>
                  <a:srgbClr val="000000"/>
                </a:solidFill>
                <a:effectLst/>
                <a:latin typeface="Times New Roman" panose="02020603050405020304" pitchFamily="18" charset="0"/>
              </a:rPr>
              <a:t>My first paragraph</a:t>
            </a:r>
            <a:r>
              <a:rPr lang="en-US" b="0" i="0" dirty="0">
                <a:solidFill>
                  <a:srgbClr val="000000"/>
                </a:solidFill>
                <a:effectLst/>
                <a:latin typeface="Times New Roman" panose="02020603050405020304" pitchFamily="18" charset="0"/>
              </a:rPr>
              <a:t>.</a:t>
            </a:r>
          </a:p>
        </p:txBody>
      </p:sp>
    </p:spTree>
    <p:extLst>
      <p:ext uri="{BB962C8B-B14F-4D97-AF65-F5344CB8AC3E}">
        <p14:creationId xmlns:p14="http://schemas.microsoft.com/office/powerpoint/2010/main" val="101634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CE64-D46D-457B-8E39-3AC6F21767E1}"/>
              </a:ext>
            </a:extLst>
          </p:cNvPr>
          <p:cNvSpPr>
            <a:spLocks noGrp="1"/>
          </p:cNvSpPr>
          <p:nvPr>
            <p:ph type="title"/>
          </p:nvPr>
        </p:nvSpPr>
        <p:spPr>
          <a:xfrm>
            <a:off x="685800" y="0"/>
            <a:ext cx="10396882" cy="1151965"/>
          </a:xfrm>
        </p:spPr>
        <p:txBody>
          <a:bodyPr>
            <a:normAutofit/>
          </a:bodyPr>
          <a:lstStyle/>
          <a:p>
            <a:r>
              <a:rPr lang="en-IN" sz="2800" dirty="0"/>
              <a:t>INTRODUCTION TO CSS</a:t>
            </a:r>
          </a:p>
        </p:txBody>
      </p:sp>
      <p:sp>
        <p:nvSpPr>
          <p:cNvPr id="4" name="TextBox 3">
            <a:extLst>
              <a:ext uri="{FF2B5EF4-FFF2-40B4-BE49-F238E27FC236}">
                <a16:creationId xmlns:a16="http://schemas.microsoft.com/office/drawing/2014/main" id="{1DCA8E48-C2C4-4212-BA5A-B602035AF002}"/>
              </a:ext>
            </a:extLst>
          </p:cNvPr>
          <p:cNvSpPr txBox="1"/>
          <p:nvPr/>
        </p:nvSpPr>
        <p:spPr>
          <a:xfrm>
            <a:off x="1300480" y="1554480"/>
            <a:ext cx="10396882" cy="2031325"/>
          </a:xfrm>
          <a:prstGeom prst="rect">
            <a:avLst/>
          </a:prstGeom>
          <a:noFill/>
        </p:spPr>
        <p:txBody>
          <a:bodyPr wrap="square" rtlCol="0">
            <a:spAutoFit/>
          </a:bodyPr>
          <a:lstStyle/>
          <a:p>
            <a:r>
              <a:rPr lang="en-US" dirty="0">
                <a:solidFill>
                  <a:srgbClr val="000000"/>
                </a:solidFill>
                <a:latin typeface="Verdana" panose="020B0604030504040204" pitchFamily="34" charset="0"/>
              </a:rPr>
              <a:t>&gt;</a:t>
            </a:r>
            <a:r>
              <a:rPr lang="en-US" b="1" i="0" dirty="0">
                <a:solidFill>
                  <a:srgbClr val="000000"/>
                </a:solidFill>
                <a:effectLst/>
                <a:latin typeface="Verdana" panose="020B0604030504040204" pitchFamily="34" charset="0"/>
              </a:rPr>
              <a:t> CSS</a:t>
            </a:r>
            <a:r>
              <a:rPr lang="en-US" b="0" i="0" dirty="0">
                <a:solidFill>
                  <a:srgbClr val="000000"/>
                </a:solidFill>
                <a:effectLst/>
                <a:latin typeface="Verdana" panose="020B0604030504040204" pitchFamily="34" charset="0"/>
              </a:rPr>
              <a:t> stands for </a:t>
            </a:r>
            <a:r>
              <a:rPr lang="en-US" b="1" i="0" dirty="0">
                <a:solidFill>
                  <a:srgbClr val="000000"/>
                </a:solidFill>
                <a:effectLst/>
                <a:latin typeface="Verdana" panose="020B0604030504040204" pitchFamily="34" charset="0"/>
              </a:rPr>
              <a:t>C</a:t>
            </a:r>
            <a:r>
              <a:rPr lang="en-US" b="0" i="0" dirty="0">
                <a:solidFill>
                  <a:srgbClr val="000000"/>
                </a:solidFill>
                <a:effectLst/>
                <a:latin typeface="Verdana" panose="020B0604030504040204" pitchFamily="34" charset="0"/>
              </a:rPr>
              <a:t>ascading </a:t>
            </a:r>
            <a:r>
              <a:rPr lang="en-US" b="1" i="0" dirty="0">
                <a:solidFill>
                  <a:srgbClr val="000000"/>
                </a:solidFill>
                <a:effectLst/>
                <a:latin typeface="Verdana" panose="020B0604030504040204" pitchFamily="34" charset="0"/>
              </a:rPr>
              <a:t>S</a:t>
            </a:r>
            <a:r>
              <a:rPr lang="en-US" b="0" i="0" dirty="0">
                <a:solidFill>
                  <a:srgbClr val="000000"/>
                </a:solidFill>
                <a:effectLst/>
                <a:latin typeface="Verdana" panose="020B0604030504040204" pitchFamily="34" charset="0"/>
              </a:rPr>
              <a:t>tyle </a:t>
            </a:r>
            <a:r>
              <a:rPr lang="en-US" b="1" i="0" dirty="0">
                <a:solidFill>
                  <a:srgbClr val="000000"/>
                </a:solidFill>
                <a:effectLst/>
                <a:latin typeface="Verdana" panose="020B0604030504040204" pitchFamily="34" charset="0"/>
              </a:rPr>
              <a:t>S</a:t>
            </a:r>
            <a:r>
              <a:rPr lang="en-US" b="0" i="0" dirty="0">
                <a:solidFill>
                  <a:srgbClr val="000000"/>
                </a:solidFill>
                <a:effectLst/>
                <a:latin typeface="Verdana" panose="020B0604030504040204" pitchFamily="34" charset="0"/>
              </a:rPr>
              <a:t>heets</a:t>
            </a:r>
          </a:p>
          <a:p>
            <a:r>
              <a:rPr lang="en-US" b="0" i="0" dirty="0">
                <a:solidFill>
                  <a:srgbClr val="000000"/>
                </a:solidFill>
                <a:effectLst/>
                <a:latin typeface="Verdana" panose="020B0604030504040204" pitchFamily="34" charset="0"/>
              </a:rPr>
              <a:t>&gt;CSS describes </a:t>
            </a:r>
            <a:r>
              <a:rPr lang="en-US" b="1" i="0" dirty="0">
                <a:solidFill>
                  <a:srgbClr val="000000"/>
                </a:solidFill>
                <a:effectLst/>
                <a:latin typeface="Verdana" panose="020B0604030504040204" pitchFamily="34" charset="0"/>
              </a:rPr>
              <a:t>how HTML elements are to be displayed on screen, paper or in</a:t>
            </a:r>
          </a:p>
          <a:p>
            <a:r>
              <a:rPr lang="en-US" b="1" dirty="0">
                <a:solidFill>
                  <a:srgbClr val="000000"/>
                </a:solidFill>
                <a:latin typeface="Verdana" panose="020B0604030504040204" pitchFamily="34" charset="0"/>
              </a:rPr>
              <a:t>  other media</a:t>
            </a:r>
            <a:r>
              <a:rPr lang="en-US" b="1" i="0" dirty="0">
                <a:solidFill>
                  <a:srgbClr val="000000"/>
                </a:solidFill>
                <a:effectLst/>
                <a:latin typeface="Verdana" panose="020B0604030504040204" pitchFamily="34" charset="0"/>
              </a:rPr>
              <a:t>      </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&gt; CSS </a:t>
            </a:r>
            <a:r>
              <a:rPr lang="en-US" b="1" i="0" dirty="0">
                <a:solidFill>
                  <a:srgbClr val="000000"/>
                </a:solidFill>
                <a:effectLst/>
                <a:latin typeface="Verdana" panose="020B0604030504040204" pitchFamily="34" charset="0"/>
              </a:rPr>
              <a:t>saves a lot of work</a:t>
            </a:r>
            <a:r>
              <a:rPr lang="en-US" b="0" i="0" dirty="0">
                <a:solidFill>
                  <a:srgbClr val="000000"/>
                </a:solidFill>
                <a:effectLst/>
                <a:latin typeface="Verdana" panose="020B0604030504040204" pitchFamily="34" charset="0"/>
              </a:rPr>
              <a:t>. It can control the layout of multiple web pages all at once</a:t>
            </a:r>
          </a:p>
          <a:p>
            <a:pPr algn="l"/>
            <a:r>
              <a:rPr lang="en-US" b="0" i="0" dirty="0">
                <a:solidFill>
                  <a:srgbClr val="000000"/>
                </a:solidFill>
                <a:effectLst/>
                <a:latin typeface="Verdana" panose="020B0604030504040204" pitchFamily="34" charset="0"/>
              </a:rPr>
              <a:t>&gt;External stylesheets are stored in </a:t>
            </a:r>
            <a:r>
              <a:rPr lang="en-US" b="1" i="0" dirty="0">
                <a:solidFill>
                  <a:srgbClr val="000000"/>
                </a:solidFill>
                <a:effectLst/>
                <a:latin typeface="Verdana" panose="020B0604030504040204" pitchFamily="34" charset="0"/>
              </a:rPr>
              <a:t>CSS files</a:t>
            </a:r>
            <a:endParaRPr lang="en-US" b="0" i="0" dirty="0">
              <a:solidFill>
                <a:srgbClr val="000000"/>
              </a:solidFill>
              <a:effectLst/>
              <a:latin typeface="Verdana" panose="020B0604030504040204" pitchFamily="34" charset="0"/>
            </a:endParaRPr>
          </a:p>
          <a:p>
            <a:br>
              <a:rPr lang="en-US" dirty="0"/>
            </a:br>
            <a:endParaRPr lang="en-IN" dirty="0">
              <a:latin typeface="OpenSans"/>
            </a:endParaRPr>
          </a:p>
        </p:txBody>
      </p:sp>
    </p:spTree>
    <p:extLst>
      <p:ext uri="{BB962C8B-B14F-4D97-AF65-F5344CB8AC3E}">
        <p14:creationId xmlns:p14="http://schemas.microsoft.com/office/powerpoint/2010/main" val="104120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141F7FD-29BA-4900-A801-BEF681C40776}"/>
              </a:ext>
            </a:extLst>
          </p:cNvPr>
          <p:cNvSpPr>
            <a:spLocks noChangeArrowheads="1"/>
          </p:cNvSpPr>
          <p:nvPr/>
        </p:nvSpPr>
        <p:spPr bwMode="auto">
          <a:xfrm>
            <a:off x="1463040" y="567708"/>
            <a:ext cx="874776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CSS can be added to HTML documents in 3 ways: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Verdana" panose="020B0604030504040204" pitchFamily="34" charset="0"/>
              </a:rPr>
              <a:t>Inline</a:t>
            </a:r>
            <a:r>
              <a:rPr kumimoji="0" lang="en-US" altLang="en-US" sz="2400" b="0" i="0" u="none" strike="noStrike" cap="none" normalizeH="0" baseline="0" dirty="0">
                <a:ln>
                  <a:noFill/>
                </a:ln>
                <a:solidFill>
                  <a:srgbClr val="000000"/>
                </a:solidFill>
                <a:effectLst/>
                <a:latin typeface="Verdana" panose="020B0604030504040204" pitchFamily="34" charset="0"/>
              </a:rPr>
              <a:t> - by using the </a:t>
            </a:r>
            <a:r>
              <a:rPr kumimoji="0" lang="en-US" altLang="en-US" sz="2400" b="0" i="0" u="none" strike="noStrike" cap="none" normalizeH="0" baseline="0" dirty="0">
                <a:ln>
                  <a:noFill/>
                </a:ln>
                <a:solidFill>
                  <a:srgbClr val="DC143C"/>
                </a:solidFill>
                <a:effectLst/>
                <a:latin typeface="Consolas" panose="020B0609020204030204" pitchFamily="49" charset="0"/>
              </a:rPr>
              <a:t>style</a:t>
            </a:r>
            <a:r>
              <a:rPr kumimoji="0" lang="en-US" altLang="en-US" sz="2400" b="0" i="0" u="none" strike="noStrike" cap="none" normalizeH="0" baseline="0" dirty="0">
                <a:ln>
                  <a:noFill/>
                </a:ln>
                <a:solidFill>
                  <a:srgbClr val="000000"/>
                </a:solidFill>
                <a:effectLst/>
                <a:latin typeface="Verdana" panose="020B0604030504040204" pitchFamily="34" charset="0"/>
              </a:rPr>
              <a:t> attribute inside HTML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Verdana" panose="020B0604030504040204" pitchFamily="34" charset="0"/>
              </a:rPr>
              <a:t>Internal</a:t>
            </a:r>
            <a:r>
              <a:rPr kumimoji="0" lang="en-US" altLang="en-US" sz="2400" b="0" i="0" u="none" strike="noStrike" cap="none" normalizeH="0" baseline="0" dirty="0">
                <a:ln>
                  <a:noFill/>
                </a:ln>
                <a:solidFill>
                  <a:srgbClr val="000000"/>
                </a:solidFill>
                <a:effectLst/>
                <a:latin typeface="Verdana" panose="020B0604030504040204" pitchFamily="34" charset="0"/>
              </a:rPr>
              <a:t> - by using a </a:t>
            </a:r>
            <a:r>
              <a:rPr kumimoji="0" lang="en-US" altLang="en-US" sz="2400" b="0" i="0" u="none" strike="noStrike" cap="none" normalizeH="0" baseline="0" dirty="0">
                <a:ln>
                  <a:noFill/>
                </a:ln>
                <a:solidFill>
                  <a:srgbClr val="DC143C"/>
                </a:solidFill>
                <a:effectLst/>
                <a:latin typeface="Consolas" panose="020B0609020204030204" pitchFamily="49" charset="0"/>
              </a:rPr>
              <a:t>&lt;style&gt;</a:t>
            </a:r>
            <a:r>
              <a:rPr kumimoji="0" lang="en-US" altLang="en-US" sz="2400" b="0" i="0" u="none" strike="noStrike" cap="none" normalizeH="0" baseline="0" dirty="0">
                <a:ln>
                  <a:noFill/>
                </a:ln>
                <a:solidFill>
                  <a:srgbClr val="000000"/>
                </a:solidFill>
                <a:effectLst/>
                <a:latin typeface="Verdana" panose="020B0604030504040204" pitchFamily="34" charset="0"/>
              </a:rPr>
              <a:t> element in the </a:t>
            </a:r>
            <a:r>
              <a:rPr kumimoji="0" lang="en-US" altLang="en-US" sz="2400" b="0" i="0" u="none" strike="noStrike" cap="none" normalizeH="0" baseline="0" dirty="0">
                <a:ln>
                  <a:noFill/>
                </a:ln>
                <a:solidFill>
                  <a:srgbClr val="DC143C"/>
                </a:solidFill>
                <a:effectLst/>
                <a:latin typeface="Consolas" panose="020B0609020204030204" pitchFamily="49" charset="0"/>
              </a:rPr>
              <a:t>&lt;head&gt;</a:t>
            </a:r>
            <a:r>
              <a:rPr kumimoji="0" lang="en-US" altLang="en-US" sz="2400" b="0" i="0" u="none" strike="noStrike" cap="none" normalizeH="0" baseline="0" dirty="0">
                <a:ln>
                  <a:noFill/>
                </a:ln>
                <a:solidFill>
                  <a:srgbClr val="000000"/>
                </a:solidFill>
                <a:effectLst/>
                <a:latin typeface="Verdana" panose="020B0604030504040204" pitchFamily="34" charset="0"/>
              </a:rPr>
              <a:t> section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Verdana" panose="020B0604030504040204" pitchFamily="34" charset="0"/>
              </a:rPr>
              <a:t>External</a:t>
            </a:r>
            <a:r>
              <a:rPr kumimoji="0" lang="en-US" altLang="en-US" sz="2400" b="0" i="0" u="none" strike="noStrike" cap="none" normalizeH="0" baseline="0" dirty="0">
                <a:ln>
                  <a:noFill/>
                </a:ln>
                <a:solidFill>
                  <a:srgbClr val="000000"/>
                </a:solidFill>
                <a:effectLst/>
                <a:latin typeface="Verdana" panose="020B0604030504040204" pitchFamily="34" charset="0"/>
              </a:rPr>
              <a:t> - by using a </a:t>
            </a:r>
            <a:r>
              <a:rPr kumimoji="0" lang="en-US" altLang="en-US" sz="2400" b="0" i="0" u="none" strike="noStrike" cap="none" normalizeH="0" baseline="0" dirty="0">
                <a:ln>
                  <a:noFill/>
                </a:ln>
                <a:solidFill>
                  <a:srgbClr val="DC143C"/>
                </a:solidFill>
                <a:effectLst/>
                <a:latin typeface="Consolas" panose="020B0609020204030204" pitchFamily="49" charset="0"/>
              </a:rPr>
              <a:t>&lt;link&gt;</a:t>
            </a:r>
            <a:r>
              <a:rPr kumimoji="0" lang="en-US" altLang="en-US" sz="2400" b="0" i="0" u="none" strike="noStrike" cap="none" normalizeH="0" baseline="0" dirty="0">
                <a:ln>
                  <a:noFill/>
                </a:ln>
                <a:solidFill>
                  <a:srgbClr val="000000"/>
                </a:solidFill>
                <a:effectLst/>
                <a:latin typeface="Verdana" panose="020B0604030504040204" pitchFamily="34" charset="0"/>
              </a:rPr>
              <a:t> element to link to an external CSS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most common way to add CSS, is to keep the styles in external CSS files. However, in this tutorial we will use inline and internal styles, because this is easier to demonstrate, and easier for you to try it yourself</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3099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4.xml><?xml version="1.0" encoding="utf-8"?>
<a:theme xmlns:a="http://schemas.openxmlformats.org/drawingml/2006/main" name="1_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5.xml><?xml version="1.0" encoding="utf-8"?>
<a:theme xmlns:a="http://schemas.openxmlformats.org/drawingml/2006/main" name="1_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6.xml><?xml version="1.0" encoding="utf-8"?>
<a:theme xmlns:a="http://schemas.openxmlformats.org/drawingml/2006/main" name="2_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7.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8.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Parallax</Template>
  <TotalTime>3107</TotalTime>
  <Words>597</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14</vt:i4>
      </vt:variant>
      <vt:variant>
        <vt:lpstr>Theme</vt:lpstr>
      </vt:variant>
      <vt:variant>
        <vt:i4>8</vt:i4>
      </vt:variant>
      <vt:variant>
        <vt:lpstr>Slide Titles</vt:lpstr>
      </vt:variant>
      <vt:variant>
        <vt:i4>14</vt:i4>
      </vt:variant>
    </vt:vector>
  </HeadingPairs>
  <TitlesOfParts>
    <vt:vector size="36" baseType="lpstr">
      <vt:lpstr>Arial</vt:lpstr>
      <vt:lpstr>Arial Black</vt:lpstr>
      <vt:lpstr>Century Gothic</vt:lpstr>
      <vt:lpstr>Consolas</vt:lpstr>
      <vt:lpstr>Corbel</vt:lpstr>
      <vt:lpstr>Impact</vt:lpstr>
      <vt:lpstr>Open Sans</vt:lpstr>
      <vt:lpstr>OpenSans</vt:lpstr>
      <vt:lpstr>OpenSans-Light</vt:lpstr>
      <vt:lpstr>Times New Roman</vt:lpstr>
      <vt:lpstr>Trebuchet MS</vt:lpstr>
      <vt:lpstr>Tw Cen MT</vt:lpstr>
      <vt:lpstr>Verdana</vt:lpstr>
      <vt:lpstr>Wingdings 3</vt:lpstr>
      <vt:lpstr>Parallax</vt:lpstr>
      <vt:lpstr>Ion Boardroom</vt:lpstr>
      <vt:lpstr>Main Event</vt:lpstr>
      <vt:lpstr>1_Main Event</vt:lpstr>
      <vt:lpstr>1_Basis</vt:lpstr>
      <vt:lpstr>2_Main Event</vt:lpstr>
      <vt:lpstr>Droplet</vt:lpstr>
      <vt:lpstr>Facet</vt:lpstr>
      <vt:lpstr>PowerPoint Presentation</vt:lpstr>
      <vt:lpstr>                          CONTENT</vt:lpstr>
      <vt:lpstr>Course Overview :</vt:lpstr>
      <vt:lpstr> Introduction to HTML5</vt:lpstr>
      <vt:lpstr>Basic tags</vt:lpstr>
      <vt:lpstr>syntax </vt:lpstr>
      <vt:lpstr>PowerPoint Presentation</vt:lpstr>
      <vt:lpstr>INTRODUCTION TO CSS</vt:lpstr>
      <vt:lpstr>PowerPoint Presentation</vt:lpstr>
      <vt:lpstr>PowerPoint Presentation</vt:lpstr>
      <vt:lpstr>PowerPoint Presentation</vt:lpstr>
      <vt:lpstr>Project Result :</vt:lpstr>
      <vt:lpstr>CERTIFICATE :</vt:lpstr>
      <vt:lpstr>Link for verification of certificate: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 Khan</dc:creator>
  <cp:lastModifiedBy>Aman Pratap</cp:lastModifiedBy>
  <cp:revision>41</cp:revision>
  <dcterms:created xsi:type="dcterms:W3CDTF">2021-01-05T14:21:59Z</dcterms:created>
  <dcterms:modified xsi:type="dcterms:W3CDTF">2021-04-08T09:58:49Z</dcterms:modified>
</cp:coreProperties>
</file>