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431" r:id="rId2"/>
    <p:sldId id="2436" r:id="rId3"/>
    <p:sldId id="2437" r:id="rId4"/>
    <p:sldId id="2439" r:id="rId5"/>
    <p:sldId id="2482" r:id="rId6"/>
    <p:sldId id="2483" r:id="rId7"/>
    <p:sldId id="2447" r:id="rId8"/>
    <p:sldId id="2488" r:id="rId9"/>
    <p:sldId id="2485" r:id="rId10"/>
    <p:sldId id="2486" r:id="rId11"/>
    <p:sldId id="2487" r:id="rId12"/>
    <p:sldId id="2490" r:id="rId13"/>
    <p:sldId id="2501" r:id="rId14"/>
    <p:sldId id="2484" r:id="rId15"/>
    <p:sldId id="2489" r:id="rId16"/>
    <p:sldId id="2500" r:id="rId17"/>
    <p:sldId id="2494" r:id="rId18"/>
    <p:sldId id="2495" r:id="rId19"/>
    <p:sldId id="2496" r:id="rId20"/>
    <p:sldId id="2492" r:id="rId21"/>
    <p:sldId id="24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8" autoAdjust="0"/>
    <p:restoredTop sz="88170" autoAdjust="0"/>
  </p:normalViewPr>
  <p:slideViewPr>
    <p:cSldViewPr snapToGrid="0">
      <p:cViewPr varScale="1">
        <p:scale>
          <a:sx n="109" d="100"/>
          <a:sy n="109" d="100"/>
        </p:scale>
        <p:origin x="-128" y="-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0"/>
    </p:cViewPr>
  </p:sorterViewPr>
  <p:notesViewPr>
    <p:cSldViewPr snapToGrid="0">
      <p:cViewPr varScale="1">
        <p:scale>
          <a:sx n="68" d="100"/>
          <a:sy n="68" d="100"/>
        </p:scale>
        <p:origin x="22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C7525-4287-EE4B-9DBC-8F615A37CB6A}" type="doc">
      <dgm:prSet loTypeId="urn:microsoft.com/office/officeart/2005/8/layout/cycle2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06E06FE-2ED6-7D4B-83D7-16CD2C227D9A}">
      <dgm:prSet/>
      <dgm:spPr/>
      <dgm:t>
        <a:bodyPr/>
        <a:lstStyle/>
        <a:p>
          <a:pPr rtl="0"/>
          <a:r>
            <a:rPr lang="en-US" smtClean="0"/>
            <a:t>Choice</a:t>
          </a:r>
          <a:endParaRPr lang="en-US"/>
        </a:p>
      </dgm:t>
    </dgm:pt>
    <dgm:pt modelId="{55C830F7-6E9E-A241-BC4D-F4697E405D0E}" type="parTrans" cxnId="{E3681338-EB02-3C40-AB5E-11BB0BE22D16}">
      <dgm:prSet/>
      <dgm:spPr/>
      <dgm:t>
        <a:bodyPr/>
        <a:lstStyle/>
        <a:p>
          <a:endParaRPr lang="en-US"/>
        </a:p>
      </dgm:t>
    </dgm:pt>
    <dgm:pt modelId="{BF6DD634-DEB5-E149-A521-A8F2E28A69DC}" type="sibTrans" cxnId="{E3681338-EB02-3C40-AB5E-11BB0BE22D16}">
      <dgm:prSet/>
      <dgm:spPr/>
      <dgm:t>
        <a:bodyPr/>
        <a:lstStyle/>
        <a:p>
          <a:endParaRPr lang="en-US"/>
        </a:p>
      </dgm:t>
    </dgm:pt>
    <dgm:pt modelId="{6AB534FF-6581-8243-A8CD-91760F5F8AA4}">
      <dgm:prSet/>
      <dgm:spPr/>
      <dgm:t>
        <a:bodyPr/>
        <a:lstStyle/>
        <a:p>
          <a:pPr rtl="0"/>
          <a:r>
            <a:rPr lang="en-US" smtClean="0"/>
            <a:t>Order</a:t>
          </a:r>
          <a:endParaRPr lang="en-US"/>
        </a:p>
      </dgm:t>
    </dgm:pt>
    <dgm:pt modelId="{22344DCD-E298-1F47-9305-32796850A3D2}" type="parTrans" cxnId="{3E5908E1-19BB-2748-AF05-CA6E4882E15F}">
      <dgm:prSet/>
      <dgm:spPr/>
      <dgm:t>
        <a:bodyPr/>
        <a:lstStyle/>
        <a:p>
          <a:endParaRPr lang="en-US"/>
        </a:p>
      </dgm:t>
    </dgm:pt>
    <dgm:pt modelId="{DE453069-C71F-0D49-9DAF-4F6D0F299068}" type="sibTrans" cxnId="{3E5908E1-19BB-2748-AF05-CA6E4882E15F}">
      <dgm:prSet/>
      <dgm:spPr/>
      <dgm:t>
        <a:bodyPr/>
        <a:lstStyle/>
        <a:p>
          <a:endParaRPr lang="en-US"/>
        </a:p>
      </dgm:t>
    </dgm:pt>
    <dgm:pt modelId="{CE4624F8-EDCE-F141-9428-3A49CA91213B}">
      <dgm:prSet/>
      <dgm:spPr/>
      <dgm:t>
        <a:bodyPr/>
        <a:lstStyle/>
        <a:p>
          <a:pPr rtl="0"/>
          <a:r>
            <a:rPr lang="en-US" dirty="0" smtClean="0"/>
            <a:t>Consumption</a:t>
          </a:r>
          <a:endParaRPr lang="en-US" dirty="0"/>
        </a:p>
      </dgm:t>
    </dgm:pt>
    <dgm:pt modelId="{D9F5F3ED-D0C4-CF4D-B782-3AD993D669D7}" type="parTrans" cxnId="{8A15503B-03DB-684B-921B-3A9B0C234058}">
      <dgm:prSet/>
      <dgm:spPr/>
      <dgm:t>
        <a:bodyPr/>
        <a:lstStyle/>
        <a:p>
          <a:endParaRPr lang="en-US"/>
        </a:p>
      </dgm:t>
    </dgm:pt>
    <dgm:pt modelId="{6BB397D7-BE6E-514F-A3DC-C652CA83EBF9}" type="sibTrans" cxnId="{8A15503B-03DB-684B-921B-3A9B0C234058}">
      <dgm:prSet/>
      <dgm:spPr/>
      <dgm:t>
        <a:bodyPr/>
        <a:lstStyle/>
        <a:p>
          <a:endParaRPr lang="en-US"/>
        </a:p>
      </dgm:t>
    </dgm:pt>
    <dgm:pt modelId="{FACB940A-691A-E84E-AE20-F5B005285DC7}">
      <dgm:prSet/>
      <dgm:spPr/>
      <dgm:t>
        <a:bodyPr/>
        <a:lstStyle/>
        <a:p>
          <a:pPr rtl="0"/>
          <a:r>
            <a:rPr lang="en-US" smtClean="0"/>
            <a:t>Service</a:t>
          </a:r>
          <a:endParaRPr lang="en-US"/>
        </a:p>
      </dgm:t>
    </dgm:pt>
    <dgm:pt modelId="{972D45D0-FFCF-814E-8D9C-B3A94120AF89}" type="parTrans" cxnId="{406541BF-BD6B-8446-99E8-58185A438406}">
      <dgm:prSet/>
      <dgm:spPr/>
      <dgm:t>
        <a:bodyPr/>
        <a:lstStyle/>
        <a:p>
          <a:endParaRPr lang="en-US"/>
        </a:p>
      </dgm:t>
    </dgm:pt>
    <dgm:pt modelId="{953A698A-2ADB-9B41-8333-B0F780126BD0}" type="sibTrans" cxnId="{406541BF-BD6B-8446-99E8-58185A438406}">
      <dgm:prSet/>
      <dgm:spPr/>
      <dgm:t>
        <a:bodyPr/>
        <a:lstStyle/>
        <a:p>
          <a:endParaRPr lang="en-US"/>
        </a:p>
      </dgm:t>
    </dgm:pt>
    <dgm:pt modelId="{58A1DE89-E9E0-9449-81A8-56D8F6B063F5}">
      <dgm:prSet/>
      <dgm:spPr/>
      <dgm:t>
        <a:bodyPr/>
        <a:lstStyle/>
        <a:p>
          <a:pPr rtl="0"/>
          <a:r>
            <a:rPr lang="en-US" smtClean="0"/>
            <a:t>Improve</a:t>
          </a:r>
          <a:endParaRPr lang="en-US"/>
        </a:p>
      </dgm:t>
    </dgm:pt>
    <dgm:pt modelId="{CCE072AF-C88B-784C-8FAD-B25CF9B5FF44}" type="parTrans" cxnId="{40D2812F-6004-7A4A-8A48-694D5F66AC5B}">
      <dgm:prSet/>
      <dgm:spPr/>
      <dgm:t>
        <a:bodyPr/>
        <a:lstStyle/>
        <a:p>
          <a:endParaRPr lang="en-US"/>
        </a:p>
      </dgm:t>
    </dgm:pt>
    <dgm:pt modelId="{82B2B41E-1228-FB4C-8E31-21B2DC4BBBF3}" type="sibTrans" cxnId="{40D2812F-6004-7A4A-8A48-694D5F66AC5B}">
      <dgm:prSet/>
      <dgm:spPr/>
      <dgm:t>
        <a:bodyPr/>
        <a:lstStyle/>
        <a:p>
          <a:endParaRPr lang="en-US"/>
        </a:p>
      </dgm:t>
    </dgm:pt>
    <dgm:pt modelId="{D7F934C2-AF37-6149-978C-0EB1F23AA12A}">
      <dgm:prSet/>
      <dgm:spPr/>
      <dgm:t>
        <a:bodyPr/>
        <a:lstStyle/>
        <a:p>
          <a:pPr rtl="0"/>
          <a:r>
            <a:rPr lang="en-US" smtClean="0"/>
            <a:t>Research </a:t>
          </a:r>
          <a:endParaRPr lang="en-US"/>
        </a:p>
      </dgm:t>
    </dgm:pt>
    <dgm:pt modelId="{C60D4CBB-F593-CD41-870C-E6BFD3012323}" type="parTrans" cxnId="{0FAE7ADA-9532-E247-BCDE-46988635FB03}">
      <dgm:prSet/>
      <dgm:spPr/>
      <dgm:t>
        <a:bodyPr/>
        <a:lstStyle/>
        <a:p>
          <a:endParaRPr lang="en-US"/>
        </a:p>
      </dgm:t>
    </dgm:pt>
    <dgm:pt modelId="{766F9393-5F43-5146-AB19-BC6A8472E513}" type="sibTrans" cxnId="{0FAE7ADA-9532-E247-BCDE-46988635FB03}">
      <dgm:prSet/>
      <dgm:spPr/>
      <dgm:t>
        <a:bodyPr/>
        <a:lstStyle/>
        <a:p>
          <a:endParaRPr lang="en-US"/>
        </a:p>
      </dgm:t>
    </dgm:pt>
    <dgm:pt modelId="{F80827D1-6D4B-4345-A81E-F2269F6010F0}" type="pres">
      <dgm:prSet presAssocID="{C25C7525-4287-EE4B-9DBC-8F615A37C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E5448-9021-0240-8BB4-5D372F5FD5AA}" type="pres">
      <dgm:prSet presAssocID="{306E06FE-2ED6-7D4B-83D7-16CD2C227D9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1B05A-3570-4A4A-A01E-F76B969F601B}" type="pres">
      <dgm:prSet presAssocID="{BF6DD634-DEB5-E149-A521-A8F2E28A69D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33AF80-6D52-CA41-81B5-E2830F43C3D0}" type="pres">
      <dgm:prSet presAssocID="{BF6DD634-DEB5-E149-A521-A8F2E28A69D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00005B1-68A7-BC49-9E35-A37354642B92}" type="pres">
      <dgm:prSet presAssocID="{6AB534FF-6581-8243-A8CD-91760F5F8AA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474C1-CDD2-9D43-841D-57B6295467B7}" type="pres">
      <dgm:prSet presAssocID="{DE453069-C71F-0D49-9DAF-4F6D0F29906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E1AB4D2-C0AE-1C4E-BA12-18EDF49AB549}" type="pres">
      <dgm:prSet presAssocID="{DE453069-C71F-0D49-9DAF-4F6D0F29906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2FBC594B-5E77-2043-AA0E-EBAA350320B8}" type="pres">
      <dgm:prSet presAssocID="{CE4624F8-EDCE-F141-9428-3A49CA9121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2CA8-E307-9D43-824D-719499E79FB0}" type="pres">
      <dgm:prSet presAssocID="{6BB397D7-BE6E-514F-A3DC-C652CA83EBF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394B159-A3D8-E34D-BA10-BA275F682E31}" type="pres">
      <dgm:prSet presAssocID="{6BB397D7-BE6E-514F-A3DC-C652CA83EBF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998CBF0-CF06-1740-AF78-09C324656BB4}" type="pres">
      <dgm:prSet presAssocID="{FACB940A-691A-E84E-AE20-F5B005285D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FF67C-F127-F249-8260-11B586AF1069}" type="pres">
      <dgm:prSet presAssocID="{953A698A-2ADB-9B41-8333-B0F780126BD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3EF3085-DDB4-4740-912E-6383BC7C0AA7}" type="pres">
      <dgm:prSet presAssocID="{953A698A-2ADB-9B41-8333-B0F780126BD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2C10889-9E15-0F43-AA06-2114BB1162B4}" type="pres">
      <dgm:prSet presAssocID="{58A1DE89-E9E0-9449-81A8-56D8F6B063F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3D8C-AA54-0544-80B2-908E3BA2F676}" type="pres">
      <dgm:prSet presAssocID="{82B2B41E-1228-FB4C-8E31-21B2DC4BBBF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A2C39B8-BB7A-9244-9C64-50BAA03BA604}" type="pres">
      <dgm:prSet presAssocID="{82B2B41E-1228-FB4C-8E31-21B2DC4BBBF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10A1F11-E3A4-D74D-9483-F93C714FDC20}" type="pres">
      <dgm:prSet presAssocID="{D7F934C2-AF37-6149-978C-0EB1F23AA12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24B8E-29A6-0349-830D-7EB8C95C2BCF}" type="pres">
      <dgm:prSet presAssocID="{766F9393-5F43-5146-AB19-BC6A8472E51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0EECE98-07E5-1A42-85FF-20FAA0D45A25}" type="pres">
      <dgm:prSet presAssocID="{766F9393-5F43-5146-AB19-BC6A8472E51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C893EB2-5F07-C04B-AEDD-6136A1BFFCC8}" type="presOf" srcId="{766F9393-5F43-5146-AB19-BC6A8472E513}" destId="{1F024B8E-29A6-0349-830D-7EB8C95C2BCF}" srcOrd="0" destOrd="0" presId="urn:microsoft.com/office/officeart/2005/8/layout/cycle2"/>
    <dgm:cxn modelId="{DA83AEC4-4BD5-D14A-A19D-BE4CB4C7ECB9}" type="presOf" srcId="{C25C7525-4287-EE4B-9DBC-8F615A37CB6A}" destId="{F80827D1-6D4B-4345-A81E-F2269F6010F0}" srcOrd="0" destOrd="0" presId="urn:microsoft.com/office/officeart/2005/8/layout/cycle2"/>
    <dgm:cxn modelId="{BE9E44A8-D20E-B14E-9F6B-C8BE48E7C8E1}" type="presOf" srcId="{BF6DD634-DEB5-E149-A521-A8F2E28A69DC}" destId="{8833AF80-6D52-CA41-81B5-E2830F43C3D0}" srcOrd="1" destOrd="0" presId="urn:microsoft.com/office/officeart/2005/8/layout/cycle2"/>
    <dgm:cxn modelId="{D79940A7-0EF8-9B48-B7C4-C6EA85225D4E}" type="presOf" srcId="{6BB397D7-BE6E-514F-A3DC-C652CA83EBF9}" destId="{0394B159-A3D8-E34D-BA10-BA275F682E31}" srcOrd="1" destOrd="0" presId="urn:microsoft.com/office/officeart/2005/8/layout/cycle2"/>
    <dgm:cxn modelId="{005713D4-A294-314D-8F7C-F0441F8299B9}" type="presOf" srcId="{BF6DD634-DEB5-E149-A521-A8F2E28A69DC}" destId="{6DD1B05A-3570-4A4A-A01E-F76B969F601B}" srcOrd="0" destOrd="0" presId="urn:microsoft.com/office/officeart/2005/8/layout/cycle2"/>
    <dgm:cxn modelId="{F661FA6E-FB5B-A244-83CD-7903C1CA30AA}" type="presOf" srcId="{82B2B41E-1228-FB4C-8E31-21B2DC4BBBF3}" destId="{7A2C39B8-BB7A-9244-9C64-50BAA03BA604}" srcOrd="1" destOrd="0" presId="urn:microsoft.com/office/officeart/2005/8/layout/cycle2"/>
    <dgm:cxn modelId="{E776F748-ADE9-2E46-A262-FE4574282116}" type="presOf" srcId="{953A698A-2ADB-9B41-8333-B0F780126BD0}" destId="{23EF3085-DDB4-4740-912E-6383BC7C0AA7}" srcOrd="1" destOrd="0" presId="urn:microsoft.com/office/officeart/2005/8/layout/cycle2"/>
    <dgm:cxn modelId="{1625A518-777B-DF4B-ABAE-D1E65D8C2A89}" type="presOf" srcId="{CE4624F8-EDCE-F141-9428-3A49CA91213B}" destId="{2FBC594B-5E77-2043-AA0E-EBAA350320B8}" srcOrd="0" destOrd="0" presId="urn:microsoft.com/office/officeart/2005/8/layout/cycle2"/>
    <dgm:cxn modelId="{BBC3032E-DAF8-D443-9370-A6631A155976}" type="presOf" srcId="{6AB534FF-6581-8243-A8CD-91760F5F8AA4}" destId="{300005B1-68A7-BC49-9E35-A37354642B92}" srcOrd="0" destOrd="0" presId="urn:microsoft.com/office/officeart/2005/8/layout/cycle2"/>
    <dgm:cxn modelId="{4B30396B-41F0-C744-AAF0-511CE61A2B5F}" type="presOf" srcId="{D7F934C2-AF37-6149-978C-0EB1F23AA12A}" destId="{D10A1F11-E3A4-D74D-9483-F93C714FDC20}" srcOrd="0" destOrd="0" presId="urn:microsoft.com/office/officeart/2005/8/layout/cycle2"/>
    <dgm:cxn modelId="{C77642C1-7051-C84E-8948-D98F6C66CA6D}" type="presOf" srcId="{58A1DE89-E9E0-9449-81A8-56D8F6B063F5}" destId="{B2C10889-9E15-0F43-AA06-2114BB1162B4}" srcOrd="0" destOrd="0" presId="urn:microsoft.com/office/officeart/2005/8/layout/cycle2"/>
    <dgm:cxn modelId="{51F49B81-6CA1-6E40-97B8-0C7F7F3D80DB}" type="presOf" srcId="{82B2B41E-1228-FB4C-8E31-21B2DC4BBBF3}" destId="{B66D3D8C-AA54-0544-80B2-908E3BA2F676}" srcOrd="0" destOrd="0" presId="urn:microsoft.com/office/officeart/2005/8/layout/cycle2"/>
    <dgm:cxn modelId="{3B3B4E19-FDCD-0548-87C9-243579CFB4A3}" type="presOf" srcId="{DE453069-C71F-0D49-9DAF-4F6D0F299068}" destId="{7E1AB4D2-C0AE-1C4E-BA12-18EDF49AB549}" srcOrd="1" destOrd="0" presId="urn:microsoft.com/office/officeart/2005/8/layout/cycle2"/>
    <dgm:cxn modelId="{93217710-1F7E-CF47-A349-E0DD42B5EC37}" type="presOf" srcId="{306E06FE-2ED6-7D4B-83D7-16CD2C227D9A}" destId="{2CAE5448-9021-0240-8BB4-5D372F5FD5AA}" srcOrd="0" destOrd="0" presId="urn:microsoft.com/office/officeart/2005/8/layout/cycle2"/>
    <dgm:cxn modelId="{109E9522-AA33-2D46-B4D1-A66D9D5D26DA}" type="presOf" srcId="{FACB940A-691A-E84E-AE20-F5B005285DC7}" destId="{4998CBF0-CF06-1740-AF78-09C324656BB4}" srcOrd="0" destOrd="0" presId="urn:microsoft.com/office/officeart/2005/8/layout/cycle2"/>
    <dgm:cxn modelId="{DE4CC122-02AE-904D-A2E3-3FCFF5E46629}" type="presOf" srcId="{DE453069-C71F-0D49-9DAF-4F6D0F299068}" destId="{A85474C1-CDD2-9D43-841D-57B6295467B7}" srcOrd="0" destOrd="0" presId="urn:microsoft.com/office/officeart/2005/8/layout/cycle2"/>
    <dgm:cxn modelId="{3E5908E1-19BB-2748-AF05-CA6E4882E15F}" srcId="{C25C7525-4287-EE4B-9DBC-8F615A37CB6A}" destId="{6AB534FF-6581-8243-A8CD-91760F5F8AA4}" srcOrd="1" destOrd="0" parTransId="{22344DCD-E298-1F47-9305-32796850A3D2}" sibTransId="{DE453069-C71F-0D49-9DAF-4F6D0F299068}"/>
    <dgm:cxn modelId="{BE533F60-2A5B-D943-9E48-29613C2B4227}" type="presOf" srcId="{6BB397D7-BE6E-514F-A3DC-C652CA83EBF9}" destId="{FE562CA8-E307-9D43-824D-719499E79FB0}" srcOrd="0" destOrd="0" presId="urn:microsoft.com/office/officeart/2005/8/layout/cycle2"/>
    <dgm:cxn modelId="{D7FCE24D-8756-BA4B-B626-590990C24F91}" type="presOf" srcId="{953A698A-2ADB-9B41-8333-B0F780126BD0}" destId="{09DFF67C-F127-F249-8260-11B586AF1069}" srcOrd="0" destOrd="0" presId="urn:microsoft.com/office/officeart/2005/8/layout/cycle2"/>
    <dgm:cxn modelId="{40D2812F-6004-7A4A-8A48-694D5F66AC5B}" srcId="{C25C7525-4287-EE4B-9DBC-8F615A37CB6A}" destId="{58A1DE89-E9E0-9449-81A8-56D8F6B063F5}" srcOrd="4" destOrd="0" parTransId="{CCE072AF-C88B-784C-8FAD-B25CF9B5FF44}" sibTransId="{82B2B41E-1228-FB4C-8E31-21B2DC4BBBF3}"/>
    <dgm:cxn modelId="{210AF336-554C-F24C-A80E-D61F80429099}" type="presOf" srcId="{766F9393-5F43-5146-AB19-BC6A8472E513}" destId="{30EECE98-07E5-1A42-85FF-20FAA0D45A25}" srcOrd="1" destOrd="0" presId="urn:microsoft.com/office/officeart/2005/8/layout/cycle2"/>
    <dgm:cxn modelId="{0FAE7ADA-9532-E247-BCDE-46988635FB03}" srcId="{C25C7525-4287-EE4B-9DBC-8F615A37CB6A}" destId="{D7F934C2-AF37-6149-978C-0EB1F23AA12A}" srcOrd="5" destOrd="0" parTransId="{C60D4CBB-F593-CD41-870C-E6BFD3012323}" sibTransId="{766F9393-5F43-5146-AB19-BC6A8472E513}"/>
    <dgm:cxn modelId="{E3681338-EB02-3C40-AB5E-11BB0BE22D16}" srcId="{C25C7525-4287-EE4B-9DBC-8F615A37CB6A}" destId="{306E06FE-2ED6-7D4B-83D7-16CD2C227D9A}" srcOrd="0" destOrd="0" parTransId="{55C830F7-6E9E-A241-BC4D-F4697E405D0E}" sibTransId="{BF6DD634-DEB5-E149-A521-A8F2E28A69DC}"/>
    <dgm:cxn modelId="{406541BF-BD6B-8446-99E8-58185A438406}" srcId="{C25C7525-4287-EE4B-9DBC-8F615A37CB6A}" destId="{FACB940A-691A-E84E-AE20-F5B005285DC7}" srcOrd="3" destOrd="0" parTransId="{972D45D0-FFCF-814E-8D9C-B3A94120AF89}" sibTransId="{953A698A-2ADB-9B41-8333-B0F780126BD0}"/>
    <dgm:cxn modelId="{8A15503B-03DB-684B-921B-3A9B0C234058}" srcId="{C25C7525-4287-EE4B-9DBC-8F615A37CB6A}" destId="{CE4624F8-EDCE-F141-9428-3A49CA91213B}" srcOrd="2" destOrd="0" parTransId="{D9F5F3ED-D0C4-CF4D-B782-3AD993D669D7}" sibTransId="{6BB397D7-BE6E-514F-A3DC-C652CA83EBF9}"/>
    <dgm:cxn modelId="{C92924B2-5F05-E843-8450-0A54115375D5}" type="presParOf" srcId="{F80827D1-6D4B-4345-A81E-F2269F6010F0}" destId="{2CAE5448-9021-0240-8BB4-5D372F5FD5AA}" srcOrd="0" destOrd="0" presId="urn:microsoft.com/office/officeart/2005/8/layout/cycle2"/>
    <dgm:cxn modelId="{F5BC51FB-9A76-1049-B0A4-42DC97E6CB46}" type="presParOf" srcId="{F80827D1-6D4B-4345-A81E-F2269F6010F0}" destId="{6DD1B05A-3570-4A4A-A01E-F76B969F601B}" srcOrd="1" destOrd="0" presId="urn:microsoft.com/office/officeart/2005/8/layout/cycle2"/>
    <dgm:cxn modelId="{3A3A231F-8463-164B-B4D6-F27E1E7FB86C}" type="presParOf" srcId="{6DD1B05A-3570-4A4A-A01E-F76B969F601B}" destId="{8833AF80-6D52-CA41-81B5-E2830F43C3D0}" srcOrd="0" destOrd="0" presId="urn:microsoft.com/office/officeart/2005/8/layout/cycle2"/>
    <dgm:cxn modelId="{F1A7D034-A02B-E049-B788-3AD47399A752}" type="presParOf" srcId="{F80827D1-6D4B-4345-A81E-F2269F6010F0}" destId="{300005B1-68A7-BC49-9E35-A37354642B92}" srcOrd="2" destOrd="0" presId="urn:microsoft.com/office/officeart/2005/8/layout/cycle2"/>
    <dgm:cxn modelId="{044DF9E8-0BB9-B24C-B902-D600BD7AABAE}" type="presParOf" srcId="{F80827D1-6D4B-4345-A81E-F2269F6010F0}" destId="{A85474C1-CDD2-9D43-841D-57B6295467B7}" srcOrd="3" destOrd="0" presId="urn:microsoft.com/office/officeart/2005/8/layout/cycle2"/>
    <dgm:cxn modelId="{4F0777ED-3EB4-EA4A-9490-7E0393C03056}" type="presParOf" srcId="{A85474C1-CDD2-9D43-841D-57B6295467B7}" destId="{7E1AB4D2-C0AE-1C4E-BA12-18EDF49AB549}" srcOrd="0" destOrd="0" presId="urn:microsoft.com/office/officeart/2005/8/layout/cycle2"/>
    <dgm:cxn modelId="{C6A8B262-3C62-234F-9AF1-58E0E70561FE}" type="presParOf" srcId="{F80827D1-6D4B-4345-A81E-F2269F6010F0}" destId="{2FBC594B-5E77-2043-AA0E-EBAA350320B8}" srcOrd="4" destOrd="0" presId="urn:microsoft.com/office/officeart/2005/8/layout/cycle2"/>
    <dgm:cxn modelId="{3CB36007-6120-384C-ADA5-A98D75E22FBD}" type="presParOf" srcId="{F80827D1-6D4B-4345-A81E-F2269F6010F0}" destId="{FE562CA8-E307-9D43-824D-719499E79FB0}" srcOrd="5" destOrd="0" presId="urn:microsoft.com/office/officeart/2005/8/layout/cycle2"/>
    <dgm:cxn modelId="{DECD9501-55CF-D14D-9B7F-3566AAFAEA9F}" type="presParOf" srcId="{FE562CA8-E307-9D43-824D-719499E79FB0}" destId="{0394B159-A3D8-E34D-BA10-BA275F682E31}" srcOrd="0" destOrd="0" presId="urn:microsoft.com/office/officeart/2005/8/layout/cycle2"/>
    <dgm:cxn modelId="{70433D6A-47E6-844C-8678-7647C9954B24}" type="presParOf" srcId="{F80827D1-6D4B-4345-A81E-F2269F6010F0}" destId="{4998CBF0-CF06-1740-AF78-09C324656BB4}" srcOrd="6" destOrd="0" presId="urn:microsoft.com/office/officeart/2005/8/layout/cycle2"/>
    <dgm:cxn modelId="{FA663F0E-6A52-014D-B39E-4E1E19206752}" type="presParOf" srcId="{F80827D1-6D4B-4345-A81E-F2269F6010F0}" destId="{09DFF67C-F127-F249-8260-11B586AF1069}" srcOrd="7" destOrd="0" presId="urn:microsoft.com/office/officeart/2005/8/layout/cycle2"/>
    <dgm:cxn modelId="{9892BE66-9EDA-2A43-AAB0-6F900A3B5B80}" type="presParOf" srcId="{09DFF67C-F127-F249-8260-11B586AF1069}" destId="{23EF3085-DDB4-4740-912E-6383BC7C0AA7}" srcOrd="0" destOrd="0" presId="urn:microsoft.com/office/officeart/2005/8/layout/cycle2"/>
    <dgm:cxn modelId="{BBB4B97F-50C7-F74B-929A-FF22F6312E29}" type="presParOf" srcId="{F80827D1-6D4B-4345-A81E-F2269F6010F0}" destId="{B2C10889-9E15-0F43-AA06-2114BB1162B4}" srcOrd="8" destOrd="0" presId="urn:microsoft.com/office/officeart/2005/8/layout/cycle2"/>
    <dgm:cxn modelId="{77460F15-8B61-0C4C-AAF7-1E581F7902DD}" type="presParOf" srcId="{F80827D1-6D4B-4345-A81E-F2269F6010F0}" destId="{B66D3D8C-AA54-0544-80B2-908E3BA2F676}" srcOrd="9" destOrd="0" presId="urn:microsoft.com/office/officeart/2005/8/layout/cycle2"/>
    <dgm:cxn modelId="{87AD286A-6F0D-AD45-B952-B17D11174B47}" type="presParOf" srcId="{B66D3D8C-AA54-0544-80B2-908E3BA2F676}" destId="{7A2C39B8-BB7A-9244-9C64-50BAA03BA604}" srcOrd="0" destOrd="0" presId="urn:microsoft.com/office/officeart/2005/8/layout/cycle2"/>
    <dgm:cxn modelId="{C7239617-E1F3-8140-8352-C216A3EC7300}" type="presParOf" srcId="{F80827D1-6D4B-4345-A81E-F2269F6010F0}" destId="{D10A1F11-E3A4-D74D-9483-F93C714FDC20}" srcOrd="10" destOrd="0" presId="urn:microsoft.com/office/officeart/2005/8/layout/cycle2"/>
    <dgm:cxn modelId="{3BDBFB4F-2893-0B4A-A860-AAA023D263ED}" type="presParOf" srcId="{F80827D1-6D4B-4345-A81E-F2269F6010F0}" destId="{1F024B8E-29A6-0349-830D-7EB8C95C2BCF}" srcOrd="11" destOrd="0" presId="urn:microsoft.com/office/officeart/2005/8/layout/cycle2"/>
    <dgm:cxn modelId="{64A17162-B64E-2545-B31C-B5D8A10A9FFA}" type="presParOf" srcId="{1F024B8E-29A6-0349-830D-7EB8C95C2BCF}" destId="{30EECE98-07E5-1A42-85FF-20FAA0D45A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E5448-9021-0240-8BB4-5D372F5FD5AA}">
      <dsp:nvSpPr>
        <dsp:cNvPr id="0" name=""/>
        <dsp:cNvSpPr/>
      </dsp:nvSpPr>
      <dsp:spPr>
        <a:xfrm>
          <a:off x="3405899" y="1505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Choice</a:t>
          </a:r>
          <a:endParaRPr lang="en-US" sz="1200" kern="1200"/>
        </a:p>
      </dsp:txBody>
      <dsp:txXfrm>
        <a:off x="3604477" y="200083"/>
        <a:ext cx="958822" cy="958822"/>
      </dsp:txXfrm>
    </dsp:sp>
    <dsp:sp modelId="{6DD1B05A-3570-4A4A-A01E-F76B969F601B}">
      <dsp:nvSpPr>
        <dsp:cNvPr id="0" name=""/>
        <dsp:cNvSpPr/>
      </dsp:nvSpPr>
      <dsp:spPr>
        <a:xfrm rot="1800000">
          <a:off x="4776638" y="954848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83893" y="1019300"/>
        <a:ext cx="252708" cy="274586"/>
      </dsp:txXfrm>
    </dsp:sp>
    <dsp:sp modelId="{300005B1-68A7-BC49-9E35-A37354642B92}">
      <dsp:nvSpPr>
        <dsp:cNvPr id="0" name=""/>
        <dsp:cNvSpPr/>
      </dsp:nvSpPr>
      <dsp:spPr>
        <a:xfrm>
          <a:off x="5170108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Order</a:t>
          </a:r>
          <a:endParaRPr lang="en-US" sz="1200" kern="1200"/>
        </a:p>
      </dsp:txBody>
      <dsp:txXfrm>
        <a:off x="5368686" y="1218650"/>
        <a:ext cx="958822" cy="958822"/>
      </dsp:txXfrm>
    </dsp:sp>
    <dsp:sp modelId="{A85474C1-CDD2-9D43-841D-57B6295467B7}">
      <dsp:nvSpPr>
        <dsp:cNvPr id="0" name=""/>
        <dsp:cNvSpPr/>
      </dsp:nvSpPr>
      <dsp:spPr>
        <a:xfrm rot="5400000">
          <a:off x="5667591" y="2477590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721743" y="2514966"/>
        <a:ext cx="252708" cy="274586"/>
      </dsp:txXfrm>
    </dsp:sp>
    <dsp:sp modelId="{2FBC594B-5E77-2043-AA0E-EBAA350320B8}">
      <dsp:nvSpPr>
        <dsp:cNvPr id="0" name=""/>
        <dsp:cNvSpPr/>
      </dsp:nvSpPr>
      <dsp:spPr>
        <a:xfrm>
          <a:off x="5170108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Consumption</a:t>
          </a:r>
          <a:endParaRPr lang="en-US" sz="1200" kern="1200" dirty="0"/>
        </a:p>
      </dsp:txBody>
      <dsp:txXfrm>
        <a:off x="5368686" y="3255784"/>
        <a:ext cx="958822" cy="958822"/>
      </dsp:txXfrm>
    </dsp:sp>
    <dsp:sp modelId="{FE562CA8-E307-9D43-824D-719499E79FB0}">
      <dsp:nvSpPr>
        <dsp:cNvPr id="0" name=""/>
        <dsp:cNvSpPr/>
      </dsp:nvSpPr>
      <dsp:spPr>
        <a:xfrm rot="9000000">
          <a:off x="4794335" y="4010549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895384" y="4075001"/>
        <a:ext cx="252708" cy="274586"/>
      </dsp:txXfrm>
    </dsp:sp>
    <dsp:sp modelId="{4998CBF0-CF06-1740-AF78-09C324656BB4}">
      <dsp:nvSpPr>
        <dsp:cNvPr id="0" name=""/>
        <dsp:cNvSpPr/>
      </dsp:nvSpPr>
      <dsp:spPr>
        <a:xfrm>
          <a:off x="3405899" y="4075773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Service</a:t>
          </a:r>
          <a:endParaRPr lang="en-US" sz="1200" kern="1200"/>
        </a:p>
      </dsp:txBody>
      <dsp:txXfrm>
        <a:off x="3604477" y="4274351"/>
        <a:ext cx="958822" cy="958822"/>
      </dsp:txXfrm>
    </dsp:sp>
    <dsp:sp modelId="{09DFF67C-F127-F249-8260-11B586AF1069}">
      <dsp:nvSpPr>
        <dsp:cNvPr id="0" name=""/>
        <dsp:cNvSpPr/>
      </dsp:nvSpPr>
      <dsp:spPr>
        <a:xfrm rot="12600000">
          <a:off x="3030126" y="4020766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131175" y="4139370"/>
        <a:ext cx="252708" cy="274586"/>
      </dsp:txXfrm>
    </dsp:sp>
    <dsp:sp modelId="{B2C10889-9E15-0F43-AA06-2114BB1162B4}">
      <dsp:nvSpPr>
        <dsp:cNvPr id="0" name=""/>
        <dsp:cNvSpPr/>
      </dsp:nvSpPr>
      <dsp:spPr>
        <a:xfrm>
          <a:off x="1641689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Improve</a:t>
          </a:r>
          <a:endParaRPr lang="en-US" sz="1200" kern="1200"/>
        </a:p>
      </dsp:txBody>
      <dsp:txXfrm>
        <a:off x="1840267" y="3255784"/>
        <a:ext cx="958822" cy="958822"/>
      </dsp:txXfrm>
    </dsp:sp>
    <dsp:sp modelId="{B66D3D8C-AA54-0544-80B2-908E3BA2F676}">
      <dsp:nvSpPr>
        <dsp:cNvPr id="0" name=""/>
        <dsp:cNvSpPr/>
      </dsp:nvSpPr>
      <dsp:spPr>
        <a:xfrm rot="16200000">
          <a:off x="2139172" y="2498024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93324" y="2643704"/>
        <a:ext cx="252708" cy="274586"/>
      </dsp:txXfrm>
    </dsp:sp>
    <dsp:sp modelId="{D10A1F11-E3A4-D74D-9483-F93C714FDC20}">
      <dsp:nvSpPr>
        <dsp:cNvPr id="0" name=""/>
        <dsp:cNvSpPr/>
      </dsp:nvSpPr>
      <dsp:spPr>
        <a:xfrm>
          <a:off x="1641689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Research </a:t>
          </a:r>
          <a:endParaRPr lang="en-US" sz="1200" kern="1200"/>
        </a:p>
      </dsp:txBody>
      <dsp:txXfrm>
        <a:off x="1840267" y="1218650"/>
        <a:ext cx="958822" cy="958822"/>
      </dsp:txXfrm>
    </dsp:sp>
    <dsp:sp modelId="{1F024B8E-29A6-0349-830D-7EB8C95C2BCF}">
      <dsp:nvSpPr>
        <dsp:cNvPr id="0" name=""/>
        <dsp:cNvSpPr/>
      </dsp:nvSpPr>
      <dsp:spPr>
        <a:xfrm rot="19800000">
          <a:off x="3012429" y="965065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19684" y="1083669"/>
        <a:ext cx="252708" cy="274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B5E3-F2FF-4447-9F2E-6FC79E5AC69B}" type="datetimeFigureOut">
              <a:rPr lang="en-MY" smtClean="0"/>
              <a:t>1/4/20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C6DC-2E50-448A-A515-B7C1EBDA14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3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50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4774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9787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89085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39744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69103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1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2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3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4</a:t>
            </a:r>
          </a:p>
        </p:txBody>
      </p:sp>
    </p:spTree>
    <p:extLst>
      <p:ext uri="{BB962C8B-B14F-4D97-AF65-F5344CB8AC3E}">
        <p14:creationId xmlns:p14="http://schemas.microsoft.com/office/powerpoint/2010/main" val="407379996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1A4FCD-E86F-A94E-AB1F-60D81A1F64AD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058E71-652E-F145-AF55-1109F235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880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97250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49038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14852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0170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194801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539219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1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52133" y="6387497"/>
            <a:ext cx="8542867" cy="30236"/>
          </a:xfrm>
          <a:prstGeom prst="line">
            <a:avLst/>
          </a:prstGeom>
          <a:ln w="9525">
            <a:solidFill>
              <a:schemeClr val="bg1">
                <a:lumMod val="50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7722" y="6248996"/>
            <a:ext cx="168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aseline="0" dirty="0">
                <a:latin typeface="Lato Light" panose="020F0402020204030203" pitchFamily="34" charset="0"/>
                <a:cs typeface="Lato Light" panose="020F0402020204030203" pitchFamily="34" charset="0"/>
              </a:rPr>
              <a:t>PREDICTIKA</a:t>
            </a:r>
            <a:endParaRPr lang="en-MY" sz="1400" dirty="0"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6640" y="5254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64" r:id="rId8"/>
    <p:sldLayoutId id="2147483655" r:id="rId9"/>
    <p:sldLayoutId id="2147483656" r:id="rId10"/>
    <p:sldLayoutId id="2147483657" r:id="rId11"/>
    <p:sldLayoutId id="2147483658" r:id="rId12"/>
    <p:sldLayoutId id="2147483660" r:id="rId13"/>
    <p:sldLayoutId id="2147483672" r:id="rId14"/>
    <p:sldLayoutId id="2147483675" r:id="rId15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VnRSsIec_TJLPBy_gNW1vwVh11z--gcQuAxbCmoNScI/edit?usp=sha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618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2192000" cy="68580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878655" y="2618587"/>
            <a:ext cx="939195" cy="16742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7520" y="3068873"/>
            <a:ext cx="466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 smtClean="0">
                <a:solidFill>
                  <a:schemeClr val="bg1"/>
                </a:solidFill>
                <a:cs typeface="Lato Black" panose="020F0A02020204030203" pitchFamily="34" charset="0"/>
              </a:rPr>
              <a:t>PREDICTIKA</a:t>
            </a:r>
          </a:p>
          <a:p>
            <a:pPr algn="ctr"/>
            <a:r>
              <a:rPr lang="en-MY" sz="4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 Black" panose="020F0A02020204030203" pitchFamily="34" charset="0"/>
              </a:rPr>
              <a:t>Training</a:t>
            </a:r>
            <a:endParaRPr lang="en-MY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3049" y="3147912"/>
            <a:ext cx="466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Bringing Artificial </a:t>
            </a:r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Intelligence (ML, NLP)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Conversational Autonomous Agents and </a:t>
            </a: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Rich declarative dialog models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Directly to your Customers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771008" y="2618587"/>
            <a:ext cx="956461" cy="17049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08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questions</a:t>
            </a:r>
          </a:p>
          <a:p>
            <a:r>
              <a:rPr lang="en-US" dirty="0" smtClean="0"/>
              <a:t>No multi-step dialog </a:t>
            </a:r>
            <a:r>
              <a:rPr lang="mr-IN" dirty="0" smtClean="0"/>
              <a:t>–</a:t>
            </a:r>
            <a:r>
              <a:rPr lang="en-US" dirty="0" smtClean="0"/>
              <a:t> just a Q&amp;A</a:t>
            </a:r>
          </a:p>
          <a:p>
            <a:r>
              <a:rPr lang="en-US" dirty="0" smtClean="0"/>
              <a:t>No interface to backend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38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active agents using Constraints-based Dialog Logic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Dialog Logic Engine is based on a constraints-based configurator, allowing arbitrary complex task dialogs to be modeled without programming in Python, Java, JS or other traditional languages</a:t>
            </a:r>
          </a:p>
          <a:p>
            <a:r>
              <a:rPr lang="en-US" dirty="0" smtClean="0"/>
              <a:t>Object oriented with constraints for logic and behavior</a:t>
            </a:r>
          </a:p>
          <a:p>
            <a:r>
              <a:rPr lang="en-US" dirty="0" smtClean="0"/>
              <a:t>Allows both top-down: Bot controls the order of the dialog </a:t>
            </a:r>
          </a:p>
          <a:p>
            <a:r>
              <a:rPr lang="en-US" dirty="0" smtClean="0"/>
              <a:t>bottom-up: User can give information that determines the dialog order</a:t>
            </a:r>
          </a:p>
          <a:p>
            <a:r>
              <a:rPr lang="en-US" dirty="0" smtClean="0"/>
              <a:t>mixed-order dialogs: Combination of Bot and User driven 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955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Active Agent:</a:t>
            </a:r>
            <a:br>
              <a:rPr lang="en-US" dirty="0" smtClean="0"/>
            </a:br>
            <a:r>
              <a:rPr lang="en-US" dirty="0" err="1" smtClean="0"/>
              <a:t>ByoPizza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92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Docs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Tutorial for developing active agents using </a:t>
            </a:r>
            <a:r>
              <a:rPr lang="en-US" b="1" dirty="0" err="1" smtClean="0"/>
              <a:t>ByoPizza</a:t>
            </a:r>
            <a:r>
              <a:rPr lang="en-US" b="1" dirty="0" smtClean="0"/>
              <a:t> as example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/document/d/1WjtdTxQ1lkEmowU-fLrn2sj5J92l6vu-KeG2ylXjzbM/</a:t>
            </a:r>
            <a:r>
              <a:rPr lang="en-US" dirty="0" err="1"/>
              <a:t>edit?usp</a:t>
            </a:r>
            <a:r>
              <a:rPr lang="en-US" dirty="0"/>
              <a:t>=sharing</a:t>
            </a:r>
            <a:endParaRPr lang="en-US" dirty="0" smtClean="0"/>
          </a:p>
          <a:p>
            <a:r>
              <a:rPr lang="en-US" b="1" dirty="0" smtClean="0"/>
              <a:t>YAML format for </a:t>
            </a:r>
            <a:r>
              <a:rPr lang="en-US" b="1" dirty="0"/>
              <a:t>knowledge bases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https://docs.google.com/document/d/1VnRSsIec_TJLPBy_gNW1vwVh11z--gcQuAxbCmoNScI/edit?usp=</a:t>
            </a:r>
            <a:r>
              <a:rPr lang="en-US" dirty="0" smtClean="0">
                <a:hlinkClick r:id="rId2"/>
              </a:rPr>
              <a:t>sharing</a:t>
            </a:r>
            <a:endParaRPr lang="en-US" dirty="0" smtClean="0"/>
          </a:p>
          <a:p>
            <a:r>
              <a:rPr lang="en-US" b="1" dirty="0" smtClean="0"/>
              <a:t>Styles </a:t>
            </a:r>
            <a:r>
              <a:rPr lang="en-US" b="1" dirty="0"/>
              <a:t>of dialog</a:t>
            </a:r>
            <a:r>
              <a:rPr lang="en-US" dirty="0"/>
              <a:t>. https://</a:t>
            </a:r>
            <a:r>
              <a:rPr lang="en-US" dirty="0" err="1"/>
              <a:t>docs.google.com</a:t>
            </a:r>
            <a:r>
              <a:rPr lang="en-US" dirty="0"/>
              <a:t>/document/d/15vbKO3EDocwixI7-lssyBIM_D3hhLaSiSETMu-VzUYk/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  <a:p>
            <a:r>
              <a:rPr lang="en-US" b="1" dirty="0" smtClean="0"/>
              <a:t>KB Annotations for Dialog management (NLP, UI, </a:t>
            </a:r>
            <a:r>
              <a:rPr lang="en-US" b="1" dirty="0" err="1" smtClean="0"/>
              <a:t>AskUser</a:t>
            </a:r>
            <a:r>
              <a:rPr lang="en-US" b="1" dirty="0" smtClean="0"/>
              <a:t>)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/document/d/1DbQ3SlWquX5-dlNqxhACjZAciS51YM2rcAOWF7g1UHo/</a:t>
            </a:r>
            <a:r>
              <a:rPr lang="en-US" dirty="0" err="1"/>
              <a:t>edit?usp</a:t>
            </a:r>
            <a:r>
              <a:rPr lang="en-US" dirty="0"/>
              <a:t>=sharing</a:t>
            </a:r>
            <a:endParaRPr lang="en-US" dirty="0" smtClean="0"/>
          </a:p>
          <a:p>
            <a:r>
              <a:rPr lang="en-US" b="1" dirty="0" smtClean="0"/>
              <a:t>Dialog Logic Constraint Language manual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/document/d/1iRJX4hmA9dqArmZEgiKEKzLFyAuY-1hQ0mylzSFMxYk/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358740213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are 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Inheritance hierarchy among models</a:t>
            </a:r>
          </a:p>
          <a:p>
            <a:r>
              <a:rPr lang="en-US" dirty="0" smtClean="0"/>
              <a:t>Parameters hold data and determine dialog order.</a:t>
            </a:r>
          </a:p>
          <a:p>
            <a:r>
              <a:rPr lang="en-US" dirty="0" smtClean="0"/>
              <a:t>Set by user, via constraints, from external data source, or preset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 symbolic, numeric, </a:t>
            </a:r>
            <a:r>
              <a:rPr lang="en-US" dirty="0" err="1" smtClean="0"/>
              <a:t>arbit</a:t>
            </a:r>
            <a:endParaRPr lang="en-US" dirty="0" smtClean="0"/>
          </a:p>
          <a:p>
            <a:r>
              <a:rPr lang="en-US" dirty="0" smtClean="0"/>
              <a:t>Logic or modifiable</a:t>
            </a:r>
          </a:p>
          <a:p>
            <a:r>
              <a:rPr lang="en-US" dirty="0" smtClean="0"/>
              <a:t>Required or optional</a:t>
            </a:r>
          </a:p>
          <a:p>
            <a:r>
              <a:rPr lang="en-US" dirty="0" smtClean="0"/>
              <a:t>Extensive dialog annotations available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Constraints compute values, signal failure, change order of dialog, check status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Rule-like constraints that can be very different from traditional rules</a:t>
            </a:r>
          </a:p>
          <a:p>
            <a:r>
              <a:rPr lang="en-US" dirty="0" smtClean="0"/>
              <a:t>Two types of rule constraints: conditions (just test) and assert (propagate to try to succeed)</a:t>
            </a:r>
          </a:p>
        </p:txBody>
      </p:sp>
    </p:spTree>
    <p:extLst>
      <p:ext uri="{BB962C8B-B14F-4D97-AF65-F5344CB8AC3E}">
        <p14:creationId xmlns:p14="http://schemas.microsoft.com/office/powerpoint/2010/main" val="3166783864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Order: What to ask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with top model</a:t>
            </a:r>
          </a:p>
          <a:p>
            <a:r>
              <a:rPr lang="en-US" dirty="0" smtClean="0"/>
              <a:t>Follow its Required </a:t>
            </a:r>
            <a:r>
              <a:rPr lang="en-US" dirty="0" err="1" smtClean="0"/>
              <a:t>para</a:t>
            </a:r>
            <a:r>
              <a:rPr lang="en-US" dirty="0" smtClean="0"/>
              <a:t> in order</a:t>
            </a:r>
          </a:p>
          <a:p>
            <a:r>
              <a:rPr lang="en-US" dirty="0" smtClean="0"/>
              <a:t>Skip the assigned one, unless it has a model as value. If so </a:t>
            </a:r>
            <a:r>
              <a:rPr lang="en-US" dirty="0" err="1" smtClean="0"/>
              <a:t>recurse</a:t>
            </a:r>
            <a:r>
              <a:rPr lang="en-US" dirty="0" smtClean="0"/>
              <a:t> into that model</a:t>
            </a:r>
          </a:p>
          <a:p>
            <a:r>
              <a:rPr lang="en-US" dirty="0" smtClean="0"/>
              <a:t>Dialog ends when the top model has NO more unassigned Required </a:t>
            </a:r>
            <a:r>
              <a:rPr lang="en-US" dirty="0" err="1" smtClean="0"/>
              <a:t>para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optional </a:t>
            </a:r>
            <a:r>
              <a:rPr lang="en-US" dirty="0" err="1" smtClean="0"/>
              <a:t>para</a:t>
            </a:r>
            <a:r>
              <a:rPr lang="en-US" dirty="0" smtClean="0"/>
              <a:t> can be made Required via a constraint</a:t>
            </a:r>
          </a:p>
          <a:p>
            <a:r>
              <a:rPr lang="en-US" dirty="0" smtClean="0"/>
              <a:t>A Required </a:t>
            </a:r>
            <a:r>
              <a:rPr lang="en-US" dirty="0" err="1" smtClean="0"/>
              <a:t>para</a:t>
            </a:r>
            <a:r>
              <a:rPr lang="en-US" dirty="0" smtClean="0"/>
              <a:t> can be made Ignored via a constraint and will be so ignored for Dialog Order.</a:t>
            </a:r>
          </a:p>
          <a:p>
            <a:r>
              <a:rPr lang="en-US" dirty="0" smtClean="0"/>
              <a:t>Explicitly make a </a:t>
            </a:r>
            <a:r>
              <a:rPr lang="en-US" dirty="0" err="1" smtClean="0"/>
              <a:t>para</a:t>
            </a:r>
            <a:r>
              <a:rPr lang="en-US" dirty="0" smtClean="0"/>
              <a:t> as the Next Para via constraint OR Iterative </a:t>
            </a:r>
            <a:r>
              <a:rPr lang="en-US" dirty="0" err="1" smtClean="0"/>
              <a:t>para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9315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56" y="1321251"/>
            <a:ext cx="9144000" cy="3907622"/>
          </a:xfrm>
        </p:spPr>
        <p:txBody>
          <a:bodyPr/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Predictibot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Website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645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Annotations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AskUser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UI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8185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NLP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836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Models and Constraints from Externally loaded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base models in a KB</a:t>
            </a:r>
          </a:p>
          <a:p>
            <a:r>
              <a:rPr lang="en-US" dirty="0" smtClean="0"/>
              <a:t>Import KB into another</a:t>
            </a:r>
          </a:p>
          <a:p>
            <a:r>
              <a:rPr lang="en-US" dirty="0" smtClean="0"/>
              <a:t>Create models from CSV file  --&gt; One model per row</a:t>
            </a:r>
          </a:p>
          <a:p>
            <a:r>
              <a:rPr lang="en-US" dirty="0" smtClean="0"/>
              <a:t>Column </a:t>
            </a:r>
            <a:r>
              <a:rPr lang="en-US" dirty="0" smtClean="0">
                <a:sym typeface="Wingdings"/>
              </a:rPr>
              <a:t> Parameter</a:t>
            </a:r>
          </a:p>
          <a:p>
            <a:r>
              <a:rPr lang="en-US" dirty="0" smtClean="0">
                <a:sym typeface="Wingdings"/>
              </a:rPr>
              <a:t>Cell  Parameter value</a:t>
            </a:r>
          </a:p>
          <a:p>
            <a:r>
              <a:rPr lang="en-US" dirty="0" smtClean="0">
                <a:sym typeface="Wingdings"/>
              </a:rPr>
              <a:t>Predefined models can be used as a model class OR No base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Domain of a parameter can be dynamically defined from file loaded/created models</a:t>
            </a:r>
          </a:p>
          <a:p>
            <a:r>
              <a:rPr lang="en-US" dirty="0" smtClean="0"/>
              <a:t>Table constraints can be created from external files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337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Enterprises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692" y="1825625"/>
            <a:ext cx="52681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24x7, Year round availability for consumers</a:t>
            </a:r>
          </a:p>
          <a:p>
            <a:endParaRPr lang="en-US" dirty="0" smtClean="0"/>
          </a:p>
          <a:p>
            <a:r>
              <a:rPr lang="en-US" dirty="0" smtClean="0"/>
              <a:t>Two-way communication with customers</a:t>
            </a:r>
          </a:p>
          <a:p>
            <a:endParaRPr lang="en-US" dirty="0" smtClean="0"/>
          </a:p>
          <a:p>
            <a:r>
              <a:rPr lang="en-US" dirty="0" smtClean="0"/>
              <a:t>Personalization: 1x1 vs. mass communication</a:t>
            </a:r>
          </a:p>
          <a:p>
            <a:endParaRPr lang="en-US" dirty="0" smtClean="0"/>
          </a:p>
          <a:p>
            <a:r>
              <a:rPr lang="en-US" dirty="0" smtClean="0"/>
              <a:t>Build once and deploy everywhere: Websites, Mobile, Inside Chat Apps</a:t>
            </a:r>
          </a:p>
          <a:p>
            <a:endParaRPr lang="en-US" dirty="0" smtClean="0"/>
          </a:p>
          <a:p>
            <a:r>
              <a:rPr lang="en-US" dirty="0" smtClean="0"/>
              <a:t>Reduce cost of supporting users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379" y="2040358"/>
            <a:ext cx="797076" cy="79707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264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Always On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25154" y="2040358"/>
            <a:ext cx="797076" cy="79707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9039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Anywhere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319379" y="3889122"/>
            <a:ext cx="797076" cy="797076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64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Ongoing KYC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5154" y="3889122"/>
            <a:ext cx="797076" cy="797076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9039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Revenue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37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24159"/>
          </a:xfrm>
        </p:spPr>
        <p:txBody>
          <a:bodyPr>
            <a:normAutofit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smtClean="0"/>
              <a:t>BMW Bot</a:t>
            </a:r>
            <a:br>
              <a:rPr lang="en-US" dirty="0" smtClean="0"/>
            </a:br>
            <a:r>
              <a:rPr lang="en-US" dirty="0" smtClean="0"/>
              <a:t>Example of a Selection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4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99" y="1654771"/>
            <a:ext cx="9144000" cy="3907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Hotelbot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Creating Models from data file</a:t>
            </a:r>
            <a:br>
              <a:rPr lang="en-US" dirty="0" smtClean="0"/>
            </a:br>
            <a:r>
              <a:rPr lang="en-US" dirty="0" smtClean="0"/>
              <a:t>for Customer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055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81959192"/>
              </p:ext>
            </p:extLst>
          </p:nvPr>
        </p:nvGraphicFramePr>
        <p:xfrm>
          <a:off x="-903373" y="1069142"/>
          <a:ext cx="8167777" cy="54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128058"/>
            <a:ext cx="10515600" cy="1325563"/>
          </a:xfrm>
        </p:spPr>
        <p:txBody>
          <a:bodyPr/>
          <a:lstStyle/>
          <a:p>
            <a:r>
              <a:rPr lang="en-US" dirty="0" smtClean="0"/>
              <a:t>Benefits to Customers: Pre to Post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449" y="1748523"/>
            <a:ext cx="5251614" cy="4378954"/>
          </a:xfrm>
        </p:spPr>
        <p:txBody>
          <a:bodyPr>
            <a:noAutofit/>
          </a:bodyPr>
          <a:lstStyle/>
          <a:p>
            <a:r>
              <a:rPr lang="en-US" sz="2000" dirty="0" smtClean="0"/>
              <a:t>Call centers failing to scale and support customers</a:t>
            </a:r>
          </a:p>
          <a:p>
            <a:r>
              <a:rPr lang="en-US" sz="2000" dirty="0" smtClean="0"/>
              <a:t>Chat programs preserve history</a:t>
            </a:r>
          </a:p>
          <a:p>
            <a:r>
              <a:rPr lang="en-US" sz="2000" dirty="0" smtClean="0"/>
              <a:t>Type or talk </a:t>
            </a:r>
            <a:r>
              <a:rPr lang="mr-IN" sz="2000" dirty="0" smtClean="0"/>
              <a:t>–</a:t>
            </a:r>
            <a:r>
              <a:rPr lang="en-US" sz="2000" dirty="0" smtClean="0"/>
              <a:t> not just point-and-click</a:t>
            </a:r>
          </a:p>
          <a:p>
            <a:r>
              <a:rPr lang="en-US" sz="2000" dirty="0" smtClean="0"/>
              <a:t>Reduced friction of switching between apps/sites</a:t>
            </a:r>
          </a:p>
          <a:p>
            <a:r>
              <a:rPr lang="en-US" sz="2000" dirty="0" smtClean="0"/>
              <a:t>Avoid learning about lots of apps and websites</a:t>
            </a:r>
          </a:p>
          <a:p>
            <a:r>
              <a:rPr lang="en-US" sz="2000" dirty="0" smtClean="0"/>
              <a:t>Flexible interaction</a:t>
            </a:r>
          </a:p>
          <a:p>
            <a:r>
              <a:rPr lang="en-US" sz="2000" dirty="0"/>
              <a:t>Personalization </a:t>
            </a:r>
            <a:r>
              <a:rPr lang="mr-IN" sz="2000" dirty="0"/>
              <a:t>–</a:t>
            </a:r>
            <a:r>
              <a:rPr lang="en-US" sz="2000" dirty="0"/>
              <a:t> meaningful </a:t>
            </a:r>
            <a:r>
              <a:rPr lang="en-US" sz="2000" dirty="0" smtClean="0"/>
              <a:t>interaction</a:t>
            </a:r>
          </a:p>
          <a:p>
            <a:r>
              <a:rPr lang="en-US" sz="2000" dirty="0" smtClean="0"/>
              <a:t>WYSWYG </a:t>
            </a:r>
            <a:r>
              <a:rPr lang="mr-IN" sz="2000" dirty="0" smtClean="0"/>
              <a:t>–</a:t>
            </a:r>
            <a:r>
              <a:rPr lang="en-US" sz="2000" dirty="0" smtClean="0"/>
              <a:t> What you say is what you get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386" y="3479663"/>
            <a:ext cx="683455" cy="6897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300" y="2595034"/>
            <a:ext cx="249767" cy="488482"/>
          </a:xfrm>
          <a:prstGeom prst="rect">
            <a:avLst/>
          </a:prstGeom>
        </p:spPr>
      </p:pic>
      <p:pic>
        <p:nvPicPr>
          <p:cNvPr id="26" name="Picture 25" descr="desktop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1" y="4538133"/>
            <a:ext cx="497948" cy="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7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Predictika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Multi-agent architecture </a:t>
            </a:r>
          </a:p>
          <a:p>
            <a:r>
              <a:rPr lang="en-US" b="1" dirty="0" smtClean="0"/>
              <a:t>Dialog Logic Engine</a:t>
            </a:r>
          </a:p>
          <a:p>
            <a:r>
              <a:rPr lang="en-US" b="1" dirty="0" smtClean="0"/>
              <a:t>NLP Engine</a:t>
            </a:r>
          </a:p>
          <a:p>
            <a:r>
              <a:rPr lang="en-US" b="1" dirty="0" smtClean="0"/>
              <a:t>FAQ NLP Engine</a:t>
            </a:r>
          </a:p>
          <a:p>
            <a:r>
              <a:rPr lang="en-US" b="1" dirty="0" smtClean="0"/>
              <a:t>Build rich conversational agents with virtually no programming.</a:t>
            </a:r>
          </a:p>
          <a:p>
            <a:r>
              <a:rPr lang="en-US" b="1" dirty="0" smtClean="0"/>
              <a:t>External actions and access to legacy apps and DB can be easily interfaced via external API wrapped in python code.</a:t>
            </a:r>
          </a:p>
          <a:p>
            <a:r>
              <a:rPr lang="en-US" b="1" dirty="0" smtClean="0"/>
              <a:t>Public and Private cloud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56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Multi-agent Architecture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5934" y="2376207"/>
            <a:ext cx="1999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Programs: FB Messenger, Skype, We Chat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4702" y="3310689"/>
            <a:ext cx="177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Widget on Website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4702" y="4144212"/>
            <a:ext cx="18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In-app Chat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19930" y="3355474"/>
            <a:ext cx="1925053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930" y="4144212"/>
            <a:ext cx="1925053" cy="360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0" y="4980091"/>
            <a:ext cx="1243263" cy="9034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03580" y="3128212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724" y="3241174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&amp; Input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715573" y="2651626"/>
            <a:ext cx="1188007" cy="685800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10" idx="1"/>
          </p:cNvCxnSpPr>
          <p:nvPr/>
        </p:nvCxnSpPr>
        <p:spPr>
          <a:xfrm>
            <a:off x="2685271" y="3544605"/>
            <a:ext cx="1218308" cy="151764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2685271" y="3903580"/>
            <a:ext cx="1218308" cy="34153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739010" y="5304485"/>
            <a:ext cx="1647657" cy="1006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697981" y="1981467"/>
            <a:ext cx="1188904" cy="822960"/>
            <a:chOff x="7273486" y="1981467"/>
            <a:chExt cx="891678" cy="822960"/>
          </a:xfrm>
        </p:grpSpPr>
        <p:sp>
          <p:nvSpPr>
            <p:cNvPr id="21" name="Can 20"/>
            <p:cNvSpPr/>
            <p:nvPr/>
          </p:nvSpPr>
          <p:spPr>
            <a:xfrm>
              <a:off x="7342204" y="1981467"/>
              <a:ext cx="822960" cy="822960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3486" y="2282294"/>
              <a:ext cx="714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Database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05420" y="3267778"/>
            <a:ext cx="1097280" cy="822960"/>
            <a:chOff x="7395678" y="3218951"/>
            <a:chExt cx="822960" cy="822960"/>
          </a:xfrm>
        </p:grpSpPr>
        <p:sp>
          <p:nvSpPr>
            <p:cNvPr id="22" name="Cube 21"/>
            <p:cNvSpPr/>
            <p:nvPr/>
          </p:nvSpPr>
          <p:spPr>
            <a:xfrm>
              <a:off x="7395678" y="3218951"/>
              <a:ext cx="822960" cy="822960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29065" y="3478585"/>
              <a:ext cx="587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Legacy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9967851" y="4788836"/>
            <a:ext cx="1097280" cy="822960"/>
          </a:xfrm>
          <a:prstGeom prst="can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49937" y="4976959"/>
            <a:ext cx="115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FAQ, Content DB</a:t>
            </a:r>
            <a:endParaRPr lang="en-US" sz="1200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5971229" y="2625194"/>
            <a:ext cx="1319017" cy="64258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971229" y="3755584"/>
            <a:ext cx="1319017" cy="246221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58" idx="0"/>
          </p:cNvCxnSpPr>
          <p:nvPr/>
        </p:nvCxnSpPr>
        <p:spPr>
          <a:xfrm rot="16200000" flipH="1">
            <a:off x="5422802" y="4545585"/>
            <a:ext cx="1439087" cy="876968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24" idx="1"/>
          </p:cNvCxnSpPr>
          <p:nvPr/>
        </p:nvCxnSpPr>
        <p:spPr>
          <a:xfrm>
            <a:off x="8470589" y="2341651"/>
            <a:ext cx="1227392" cy="94532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2" idx="2"/>
          </p:cNvCxnSpPr>
          <p:nvPr/>
        </p:nvCxnSpPr>
        <p:spPr>
          <a:xfrm rot="16200000" flipH="1">
            <a:off x="8609099" y="2485808"/>
            <a:ext cx="1139628" cy="1453013"/>
          </a:xfrm>
          <a:prstGeom prst="curved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8474992" y="2730596"/>
            <a:ext cx="1393582" cy="123564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4" idx="3"/>
          </p:cNvCxnSpPr>
          <p:nvPr/>
        </p:nvCxnSpPr>
        <p:spPr>
          <a:xfrm flipV="1">
            <a:off x="8619958" y="5131867"/>
            <a:ext cx="1285463" cy="310136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233206" y="1999917"/>
            <a:ext cx="1440893" cy="1040980"/>
            <a:chOff x="5424905" y="1999916"/>
            <a:chExt cx="951831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5424905" y="1999916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67684" y="2066851"/>
              <a:ext cx="909052" cy="83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Business Process </a:t>
              </a:r>
            </a:p>
            <a:p>
              <a:r>
                <a:rPr lang="en-US" sz="1400" dirty="0" smtClean="0"/>
                <a:t>Virtual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0245" y="3527412"/>
            <a:ext cx="1329712" cy="914400"/>
            <a:chOff x="5467684" y="3527412"/>
            <a:chExt cx="997284" cy="914400"/>
          </a:xfrm>
        </p:grpSpPr>
        <p:sp>
          <p:nvSpPr>
            <p:cNvPr id="32" name="Rounded Rectangle 31"/>
            <p:cNvSpPr/>
            <p:nvPr/>
          </p:nvSpPr>
          <p:spPr>
            <a:xfrm>
              <a:off x="5467684" y="3527412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67684" y="3675877"/>
              <a:ext cx="9972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Single </a:t>
              </a:r>
            </a:p>
            <a:p>
              <a:r>
                <a:rPr lang="en-US" sz="1400" dirty="0" smtClean="0"/>
                <a:t>Q&amp;A 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400757" y="4941363"/>
            <a:ext cx="1219200" cy="914400"/>
            <a:chOff x="5550568" y="4941363"/>
            <a:chExt cx="914400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FAQ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819930" y="2282295"/>
            <a:ext cx="1925053" cy="8459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8553961" y="3999260"/>
            <a:ext cx="1351459" cy="271616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3438" y="5021770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to text to speech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86668" y="4944175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/>
          <p:nvPr/>
        </p:nvCxnSpPr>
        <p:spPr>
          <a:xfrm rot="5400000">
            <a:off x="4297417" y="4602234"/>
            <a:ext cx="679648" cy="1693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971228" y="5703613"/>
            <a:ext cx="1219200" cy="914400"/>
            <a:chOff x="5550568" y="4941363"/>
            <a:chExt cx="914400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Logging Agent</a:t>
              </a:r>
            </a:p>
          </p:txBody>
        </p:sp>
      </p:grpSp>
      <p:cxnSp>
        <p:nvCxnSpPr>
          <p:cNvPr id="60" name="Curved Connector 59"/>
          <p:cNvCxnSpPr/>
          <p:nvPr/>
        </p:nvCxnSpPr>
        <p:spPr>
          <a:xfrm>
            <a:off x="5971229" y="4144212"/>
            <a:ext cx="1429529" cy="987655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7166044" y="6101569"/>
            <a:ext cx="1304544" cy="242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452407" y="5975099"/>
            <a:ext cx="20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88925"/>
            <a:ext cx="6604000" cy="15652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Virtual Agent Components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54300" y="3095492"/>
            <a:ext cx="190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Conversation</a:t>
            </a:r>
          </a:p>
          <a:p>
            <a:r>
              <a:rPr lang="en-US" sz="1600" dirty="0" smtClean="0"/>
              <a:t>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9010" y="2774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4505" y="3554272"/>
            <a:ext cx="1274505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4505" y="3147375"/>
            <a:ext cx="1274505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473" y="3569126"/>
            <a:ext cx="19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8274" y="2801804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53373" y="3148326"/>
            <a:ext cx="167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 &amp; Logic</a:t>
            </a:r>
          </a:p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2" name="Multidocument 21"/>
          <p:cNvSpPr/>
          <p:nvPr/>
        </p:nvSpPr>
        <p:spPr>
          <a:xfrm>
            <a:off x="6913478" y="4463187"/>
            <a:ext cx="1532023" cy="114698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Task Models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7100" y="3254168"/>
            <a:ext cx="1306925" cy="97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472" y="2774087"/>
            <a:ext cx="17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Utterance</a:t>
            </a:r>
          </a:p>
        </p:txBody>
      </p:sp>
      <p:sp>
        <p:nvSpPr>
          <p:cNvPr id="14" name="Can 13"/>
          <p:cNvSpPr/>
          <p:nvPr/>
        </p:nvSpPr>
        <p:spPr>
          <a:xfrm>
            <a:off x="6891867" y="12446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Dialog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7484533" y="2460752"/>
            <a:ext cx="37965" cy="34105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244667" y="43688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Enterprise DB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596723" y="3938458"/>
            <a:ext cx="1647944" cy="92042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22499" y="3907415"/>
            <a:ext cx="4099" cy="549696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nip Same Side Corner Rectangle 35"/>
          <p:cNvSpPr/>
          <p:nvPr/>
        </p:nvSpPr>
        <p:spPr>
          <a:xfrm>
            <a:off x="9845783" y="2717800"/>
            <a:ext cx="1559229" cy="110185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Enterprise Applications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1" idx="1"/>
          </p:cNvCxnSpPr>
          <p:nvPr/>
        </p:nvCxnSpPr>
        <p:spPr>
          <a:xfrm>
            <a:off x="4697459" y="3347336"/>
            <a:ext cx="1750815" cy="211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2400" y="4470400"/>
            <a:ext cx="1968500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Task-specific Intents and Entity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>
          <a:xfrm flipV="1">
            <a:off x="5918200" y="5036678"/>
            <a:ext cx="995278" cy="538622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37000" y="3937000"/>
            <a:ext cx="12700" cy="4826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27010" y="5568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81500" y="5854700"/>
            <a:ext cx="209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Training</a:t>
            </a:r>
          </a:p>
          <a:p>
            <a:r>
              <a:rPr lang="en-US" dirty="0" smtClean="0"/>
              <a:t> Module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60900" y="5168900"/>
            <a:ext cx="673100" cy="4191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9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a Virtual </a:t>
            </a:r>
            <a:r>
              <a:rPr lang="en-US" dirty="0" smtClean="0"/>
              <a:t>Agent with Predictika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2187" y="1798320"/>
            <a:ext cx="1859280" cy="1021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Create task models using YAML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8000" y="3276600"/>
            <a:ext cx="1676400" cy="116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NLP using the model and intents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2534" y="1798320"/>
            <a:ext cx="2760133" cy="1021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Annotate models with dialog tags in YAML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3691471" y="2116568"/>
            <a:ext cx="2992243" cy="80530"/>
          </a:xfrm>
          <a:prstGeom prst="curved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518150" y="2078567"/>
            <a:ext cx="1181100" cy="12276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66827" y="5062220"/>
            <a:ext cx="151384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Deploy agent in cloud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>
            <a:off x="5156200" y="4445000"/>
            <a:ext cx="267547" cy="6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384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YAML format for creating structured </a:t>
            </a:r>
            <a:r>
              <a:rPr lang="en-US" b="1" dirty="0" smtClean="0"/>
              <a:t>text</a:t>
            </a:r>
          </a:p>
          <a:p>
            <a:r>
              <a:rPr lang="en-US" b="1" dirty="0" smtClean="0"/>
              <a:t>File organized into groups</a:t>
            </a:r>
          </a:p>
          <a:p>
            <a:r>
              <a:rPr lang="en-US" b="1" dirty="0" smtClean="0"/>
              <a:t>Each group has equivalent Questions and Answers</a:t>
            </a:r>
          </a:p>
          <a:p>
            <a:r>
              <a:rPr lang="en-US" b="1" dirty="0" smtClean="0"/>
              <a:t>Given a user question finds the best matching group and returns one of the answers</a:t>
            </a:r>
          </a:p>
          <a:p>
            <a:r>
              <a:rPr lang="en-US" b="1" dirty="0" smtClean="0"/>
              <a:t>Synonyms can be easily added</a:t>
            </a:r>
          </a:p>
          <a:p>
            <a:r>
              <a:rPr lang="en-US" b="1" dirty="0" smtClean="0"/>
              <a:t>Add a threshold and failure message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778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83972" y="2437260"/>
            <a:ext cx="9144000" cy="253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/>
              <a:t>Hello World Example </a:t>
            </a:r>
          </a:p>
          <a:p>
            <a:r>
              <a:rPr lang="en-US" sz="4400" b="1" dirty="0" smtClean="0"/>
              <a:t>derived from </a:t>
            </a:r>
            <a:r>
              <a:rPr lang="en-US" sz="4400" b="1" dirty="0" err="1" smtClean="0"/>
              <a:t>Predictibot</a:t>
            </a:r>
            <a:endParaRPr lang="en-US" sz="4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7402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tartup_x_blueorangered">
      <a:dk1>
        <a:srgbClr val="2B2B2D"/>
      </a:dk1>
      <a:lt1>
        <a:srgbClr val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1">
      <a:majorFont>
        <a:latin typeface="Lato Heavy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115970</TotalTime>
  <Words>890</Words>
  <Application>Microsoft Macintosh PowerPoint</Application>
  <PresentationFormat>Custom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Benefits for Enterprises</vt:lpstr>
      <vt:lpstr>Benefits to Customers: Pre to Post Sales</vt:lpstr>
      <vt:lpstr>Predictika Technology</vt:lpstr>
      <vt:lpstr>Multi-agent Architecture</vt:lpstr>
      <vt:lpstr>Virtual Agent Components</vt:lpstr>
      <vt:lpstr>Building a Virtual Agent with Predictika</vt:lpstr>
      <vt:lpstr>Creating FAQ Agents</vt:lpstr>
      <vt:lpstr>PowerPoint Presentation</vt:lpstr>
      <vt:lpstr>Limitations of FAQ Agents</vt:lpstr>
      <vt:lpstr>Create active agents using Constraints-based Dialog Logic Engine</vt:lpstr>
      <vt:lpstr>Sample Active Agent: ByoPizza</vt:lpstr>
      <vt:lpstr>Resources and Docs to Read</vt:lpstr>
      <vt:lpstr>Models are like Objects</vt:lpstr>
      <vt:lpstr>Dialog Order: What to ask next?</vt:lpstr>
      <vt:lpstr>Sample Bot Predictibot Example of Website Agent</vt:lpstr>
      <vt:lpstr>Dialog Annotations on Models</vt:lpstr>
      <vt:lpstr>More Annotations</vt:lpstr>
      <vt:lpstr>Creating Models and Constraints from Externally loaded Data</vt:lpstr>
      <vt:lpstr>Sample Bot BMW Bot Example of a Selection Problem</vt:lpstr>
      <vt:lpstr>Sample Bot Hotelbot Example of Creating Models from data file for Customer Support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Guruballan Chelvam</dc:creator>
  <cp:lastModifiedBy>sanjay mittal</cp:lastModifiedBy>
  <cp:revision>1143</cp:revision>
  <cp:lastPrinted>2017-01-05T09:12:30Z</cp:lastPrinted>
  <dcterms:created xsi:type="dcterms:W3CDTF">2015-06-13T08:51:12Z</dcterms:created>
  <dcterms:modified xsi:type="dcterms:W3CDTF">2020-01-08T17:47:36Z</dcterms:modified>
</cp:coreProperties>
</file>