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8" r:id="rId3"/>
    <p:sldId id="257" r:id="rId4"/>
    <p:sldId id="267" r:id="rId5"/>
    <p:sldId id="268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42E4-C2C8-4650-A7E6-A65DAC337CE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820EE-616A-4670-A0D4-EE6BFA3BC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36EB32C-FE9A-19E6-F232-9D30DCD9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7494ca56_0_6:notes">
            <a:extLst>
              <a:ext uri="{FF2B5EF4-FFF2-40B4-BE49-F238E27FC236}">
                <a16:creationId xmlns:a16="http://schemas.microsoft.com/office/drawing/2014/main" id="{C14BC4E2-24D1-0257-461C-3EC02CF01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7494ca56_0_6:notes">
            <a:extLst>
              <a:ext uri="{FF2B5EF4-FFF2-40B4-BE49-F238E27FC236}">
                <a16:creationId xmlns:a16="http://schemas.microsoft.com/office/drawing/2014/main" id="{4D69A2EF-59FE-AD13-7B8E-6402ACB24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5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3DC2C0B3-B97E-7678-F691-E579EFDF8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7494ca56_0_6:notes">
            <a:extLst>
              <a:ext uri="{FF2B5EF4-FFF2-40B4-BE49-F238E27FC236}">
                <a16:creationId xmlns:a16="http://schemas.microsoft.com/office/drawing/2014/main" id="{0F8B89B2-5834-6971-0F0E-2973C4E49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7494ca56_0_6:notes">
            <a:extLst>
              <a:ext uri="{FF2B5EF4-FFF2-40B4-BE49-F238E27FC236}">
                <a16:creationId xmlns:a16="http://schemas.microsoft.com/office/drawing/2014/main" id="{6ADB3392-7D44-50C6-86FF-38FEF65DE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27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6D58B11-82D3-8BA2-24EE-12C82F0A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7494ca56_0_6:notes">
            <a:extLst>
              <a:ext uri="{FF2B5EF4-FFF2-40B4-BE49-F238E27FC236}">
                <a16:creationId xmlns:a16="http://schemas.microsoft.com/office/drawing/2014/main" id="{E18B69B4-6CB8-7966-8427-5EC39EE3E2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7494ca56_0_6:notes">
            <a:extLst>
              <a:ext uri="{FF2B5EF4-FFF2-40B4-BE49-F238E27FC236}">
                <a16:creationId xmlns:a16="http://schemas.microsoft.com/office/drawing/2014/main" id="{1FB4768F-E1FA-14F0-0E73-BD232FD36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48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EFE2363-3566-86BF-20DE-44190B999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7494ca56_0_6:notes">
            <a:extLst>
              <a:ext uri="{FF2B5EF4-FFF2-40B4-BE49-F238E27FC236}">
                <a16:creationId xmlns:a16="http://schemas.microsoft.com/office/drawing/2014/main" id="{12E995C7-2FBF-64AD-6C9B-283E158968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7494ca56_0_6:notes">
            <a:extLst>
              <a:ext uri="{FF2B5EF4-FFF2-40B4-BE49-F238E27FC236}">
                <a16:creationId xmlns:a16="http://schemas.microsoft.com/office/drawing/2014/main" id="{DEE98247-7834-77EE-1C60-FE0A8A6E8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311-8BF3-D7B8-6384-F0501FA9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3C8F9-C4DE-102C-B036-3186832E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B306-777D-3F32-6B4E-E78A5370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087D-B523-4B62-4365-7E9FD70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C563-5E75-57CF-5F63-70D526A8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84F-4843-ED2F-A180-F4C306F0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1255-3C7B-6466-1E1C-6FA7A0AE4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531E-E5E2-65A4-B313-B795801E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7B0A-4AE9-E40F-868C-2CDE2CA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3FA2-9561-6A13-B81B-D4176D07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9CDE7-3064-DD94-1D15-E8F5B203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27D88-1D1B-0350-3A8B-1FBAAD0EC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C15E-3B77-42FF-24C1-7FD98605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310E-FB06-7D89-1311-814F9652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CF2-10F2-876A-C2A9-626C1E5D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1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02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2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79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7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4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2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12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5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3210-C03F-6369-CE91-A8C1BDF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CC5-0317-0D9A-96F8-983F0DD6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EC4C-5D23-6312-F95A-51E006C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95D6-8EA1-BDA5-CDC8-D965345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44AA-19D1-8168-010A-8D0A796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39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56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01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921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04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3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8163-C637-D819-E635-73082C37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1147F-BAF3-7370-C3BF-72884FA9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C1B0-1571-7AF2-6331-6BC36A83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D3B-4DC1-75E8-9B9D-19AE63D6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0A21-81F2-DF57-BD66-873D689D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956-E97D-CD60-C4E9-B7C987F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B51B-C5C6-1198-4A35-8ED20FF8A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190E6-A152-C632-005B-C5C0C475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1E509-8B16-C1B9-2881-FC971DB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D24BF-7C70-D4E2-7F09-DB20955B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02CD-320A-16BA-85B3-D6B1D8ED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3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52FB-6DA8-44C5-7D8D-3CCF3791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1044-2880-E9F3-72E0-5FB60243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0129E-AB20-BBDC-F8C7-DFB47AA2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9B14D-85F4-DC70-3BD2-F8889A397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89F11-CDC1-E215-DC77-8EAD2E10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010A3-D78F-E821-FC8F-EDF33AAB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3EEF6-C55C-6CA6-8BBF-D02FF4ED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810FA-D893-846C-BC27-7073FAD2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A3D3-1755-6AD3-893C-BEC40B46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1C1E1-098F-53DE-E355-481F4899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C8BC-6C05-40AD-2DE6-A573A937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02B0-6BB4-710B-B17A-B7701431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6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DC6B1-E119-669F-0B4D-4EA63324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C926A-B9AA-D240-85CC-C7DBB768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B118-FB27-45D7-6E07-2CA75EC3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7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B60-22E2-77C1-74C4-A374A8BD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145B-6326-19D5-E8DF-16ABC784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40A7-2B93-1020-B146-D292A581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B49B1-9A48-5531-E660-A844FB50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7718-8F4D-9C59-5B31-A7244CF9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983A-A350-FCE2-EA12-7C371CE9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7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08EA-7AC4-655E-C875-778E9AB2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1DFC1-9C2D-D19A-F51D-004230194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08742-657E-0762-28CF-610EDCFB9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26BB9-AB6D-069E-271D-017D2A03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7D964-30C4-4838-7BA1-C128DD5C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370C-B75A-D184-C563-50795EF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5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AC86D-2821-3814-8589-FEC23CAF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7730B-F446-15EC-1A30-FA4D1F2F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2A43-C646-8BB9-10CE-EB3481AC9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9706A-C24B-42CA-9CED-2FBE560582D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8EEB-407D-840A-3AEC-D14280FD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C9BB-B59E-CD7F-530C-85053836E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F3351-A0EE-416C-A3C8-5C454784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952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392900" y="4115297"/>
            <a:ext cx="113608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267" dirty="0">
                <a:solidFill>
                  <a:srgbClr val="202729"/>
                </a:solidFill>
                <a:ea typeface="Google Sans SemiBold"/>
                <a:cs typeface="Google Sans SemiBold"/>
                <a:sym typeface="Google Sans SemiBold"/>
              </a:rPr>
              <a:t>Team </a:t>
            </a:r>
            <a:r>
              <a:rPr lang="en-GB" sz="2267" dirty="0">
                <a:solidFill>
                  <a:srgbClr val="202729"/>
                </a:solidFill>
                <a:ea typeface="Google Sans SemiBold"/>
                <a:cs typeface="Arial" panose="020B0604020202020204" pitchFamily="34" charset="0"/>
                <a:sym typeface="Google Sans SemiBold"/>
              </a:rPr>
              <a:t>Name</a:t>
            </a:r>
            <a:r>
              <a:rPr lang="en-GB" sz="2267" dirty="0">
                <a:solidFill>
                  <a:srgbClr val="202729"/>
                </a:solidFill>
                <a:ea typeface="Google Sans SemiBold"/>
                <a:cs typeface="Google Sans SemiBold"/>
                <a:sym typeface="Google Sans SemiBold"/>
              </a:rPr>
              <a:t> &amp; Team ID: </a:t>
            </a:r>
            <a:r>
              <a:rPr lang="en-GB" sz="2267" dirty="0" err="1">
                <a:solidFill>
                  <a:srgbClr val="202729"/>
                </a:solidFill>
                <a:ea typeface="Google Sans SemiBold"/>
                <a:cs typeface="Google Sans SemiBold"/>
                <a:sym typeface="Google Sans SemiBold"/>
              </a:rPr>
              <a:t>Aryavart</a:t>
            </a:r>
            <a:r>
              <a:rPr lang="en-GB" sz="2267" dirty="0">
                <a:solidFill>
                  <a:srgbClr val="202729"/>
                </a:solidFill>
                <a:ea typeface="Google Sans SemiBold"/>
                <a:cs typeface="Google Sans SemiBold"/>
                <a:sym typeface="Google Sans SemiBold"/>
              </a:rPr>
              <a:t> &amp; T-140</a:t>
            </a:r>
            <a:endParaRPr sz="2267" dirty="0">
              <a:solidFill>
                <a:srgbClr val="202729"/>
              </a:solidFill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413550" y="5563004"/>
            <a:ext cx="11753693" cy="47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GB" sz="2267" dirty="0">
                <a:solidFill>
                  <a:srgbClr val="202729"/>
                </a:solidFill>
                <a:ea typeface="Google Sans SemiBold"/>
                <a:cs typeface="Arial" panose="020B0604020202020204" pitchFamily="34" charset="0"/>
                <a:sym typeface="Google Sans SemiBold"/>
              </a:rPr>
              <a:t>Problem Statement : </a:t>
            </a:r>
            <a:r>
              <a:rPr lang="en-GB" sz="2267" dirty="0" err="1">
                <a:solidFill>
                  <a:srgbClr val="202729"/>
                </a:solidFill>
                <a:ea typeface="Google Sans SemiBold"/>
                <a:cs typeface="Arial" panose="020B0604020202020204" pitchFamily="34" charset="0"/>
                <a:sym typeface="Google Sans SemiBold"/>
              </a:rPr>
              <a:t>Swasthya</a:t>
            </a:r>
            <a:r>
              <a:rPr lang="en-GB" sz="2267" dirty="0">
                <a:solidFill>
                  <a:srgbClr val="202729"/>
                </a:solidFill>
                <a:ea typeface="Google Sans SemiBold"/>
                <a:cs typeface="Arial" panose="020B0604020202020204" pitchFamily="34" charset="0"/>
                <a:sym typeface="Google Sans SemiBold"/>
              </a:rPr>
              <a:t> Saathi: An AI-powered Health Companion </a:t>
            </a:r>
          </a:p>
          <a:p>
            <a:pPr>
              <a:lnSpc>
                <a:spcPct val="70000"/>
              </a:lnSpc>
            </a:pPr>
            <a:endParaRPr sz="2267" dirty="0">
              <a:solidFill>
                <a:srgbClr val="202729"/>
              </a:solidFill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13550" y="4748310"/>
            <a:ext cx="11489691" cy="113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267" dirty="0">
                <a:solidFill>
                  <a:srgbClr val="202729"/>
                </a:solidFill>
                <a:ea typeface="Google Sans SemiBold"/>
                <a:cs typeface="Google Sans SemiBold"/>
                <a:sym typeface="Google Sans SemiBold"/>
              </a:rPr>
              <a:t>Team Members: Karuna Sharma(Frontend &amp; UI/UX), Bhavya Kochar(Product &amp; Strategy), Manish Tiwari(Backend &amp; AI Integration)</a:t>
            </a:r>
            <a:endParaRPr sz="2267" dirty="0">
              <a:solidFill>
                <a:srgbClr val="202729"/>
              </a:solidFill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F2634BB-BD42-210F-D637-A8125E78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13341" cy="383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4BF34-0513-1CF1-E4E5-DBFDF900D136}"/>
              </a:ext>
            </a:extLst>
          </p:cNvPr>
          <p:cNvSpPr txBox="1"/>
          <p:nvPr/>
        </p:nvSpPr>
        <p:spPr>
          <a:xfrm>
            <a:off x="413550" y="6037006"/>
            <a:ext cx="879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Theme: HealthTech/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AgriTech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15600" y="1151398"/>
            <a:ext cx="10933864" cy="551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🚨 INDIA'S HEALTHCARE CRISIS</a:t>
            </a:r>
          </a:p>
          <a:p>
            <a:pPr defTabSz="1219170">
              <a:buClr>
                <a:srgbClr val="000000"/>
              </a:buClr>
            </a:pPr>
            <a:endParaRPr lang="en-GB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⏰ 68% emergency deaths due to delayed care</a:t>
            </a: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• 30+ mins ambulance response in rural areas</a:t>
            </a:r>
          </a:p>
          <a:p>
            <a:pPr defTabSz="1219170">
              <a:buClr>
                <a:srgbClr val="000000"/>
              </a:buClr>
            </a:pPr>
            <a:endParaRPr lang="en-GB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🏥 1:1456 Doctor-Patient ratio in rural India  </a:t>
            </a: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• 60% travel 50+ km for specialized care</a:t>
            </a:r>
          </a:p>
          <a:p>
            <a:pPr defTabSz="1219170">
              <a:buClr>
                <a:srgbClr val="000000"/>
              </a:buClr>
            </a:pPr>
            <a:endParaRPr lang="en-GB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💰 55M Indians pushed into poverty yearly</a:t>
            </a: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• Only 35% use Ayushman Bharat benefits</a:t>
            </a:r>
          </a:p>
          <a:p>
            <a:pPr defTabSz="1219170">
              <a:buClr>
                <a:srgbClr val="000000"/>
              </a:buClr>
            </a:pPr>
            <a:endParaRPr lang="en-GB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🗣️ 90% health apps English-only</a:t>
            </a: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• 40% rural population struggles with English</a:t>
            </a:r>
          </a:p>
          <a:p>
            <a:pPr defTabSz="1219170">
              <a:buClr>
                <a:srgbClr val="000000"/>
              </a:buClr>
            </a:pPr>
            <a:endParaRPr lang="en-GB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💊 50% chronic patients miss medications</a:t>
            </a: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• 70% lack proper reminder systems</a:t>
            </a:r>
          </a:p>
          <a:p>
            <a:pPr defTabSz="1219170">
              <a:buClr>
                <a:srgbClr val="000000"/>
              </a:buClr>
            </a:pPr>
            <a:endParaRPr lang="en-GB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THE PROBLEM: Millions suffer from delayed emergency response, </a:t>
            </a:r>
          </a:p>
          <a:p>
            <a:pPr defTabSz="1219170">
              <a:buClr>
                <a:srgbClr val="000000"/>
              </a:buClr>
            </a:pPr>
            <a:r>
              <a:rPr lang="en-GB" kern="0" dirty="0">
                <a:solidFill>
                  <a:srgbClr val="000000"/>
                </a:solidFill>
                <a:cs typeface="Arial"/>
                <a:sym typeface="Arial"/>
              </a:rPr>
              <a:t>limited healthcare access, and poor medical guidance.</a:t>
            </a:r>
            <a:endParaRPr kern="0" dirty="0">
              <a:solidFill>
                <a:srgbClr val="000000"/>
              </a:solidFill>
              <a:latin typeface="Arial" panose="020B0604020202020204" pitchFamily="34" charset="0"/>
              <a:ea typeface="Google Sans Medium"/>
              <a:cs typeface="Arial" panose="020B0604020202020204" pitchFamily="34" charset="0"/>
              <a:sym typeface="Google Sans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4567E7-7242-50DF-3F32-6123843F5AB6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3F885-CA6F-295B-E943-D0776C75D871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DevCreate</a:t>
            </a:r>
            <a:r>
              <a:rPr lang="en-I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BuildFest</a:t>
            </a:r>
            <a:endParaRPr lang="en-IN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458D2-634A-0855-D5A1-C9F36656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7" y="-18833"/>
            <a:ext cx="1149815" cy="8821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3B983E3-24C4-33F9-4160-C1663D282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8615" y="37668"/>
            <a:ext cx="1524000" cy="863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22AA4-EEC4-5856-0C17-8E5E32185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12" y="1768820"/>
            <a:ext cx="5458382" cy="36389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FBA6FD2-63FB-038B-9F01-6DDA41EE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9A0339-318E-4D47-243B-464F5BDE78F7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451DF-1E76-D4BA-2949-D5E286FE474C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ByteVerse</a:t>
            </a:r>
            <a:r>
              <a:rPr lang="en-I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1.0 Hackathon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BDEF3-17C2-2C04-CB0E-56F93EB4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77" t="20773" r="9404" b="19445"/>
          <a:stretch>
            <a:fillRect/>
          </a:stretch>
        </p:blipFill>
        <p:spPr>
          <a:xfrm>
            <a:off x="10635785" y="1"/>
            <a:ext cx="1149815" cy="882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FA0C6A-DC13-EAE7-5689-E6580052C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82" y="72741"/>
            <a:ext cx="3060957" cy="736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4C44CE-0519-A7E0-D224-1780A6A45202}"/>
              </a:ext>
            </a:extLst>
          </p:cNvPr>
          <p:cNvSpPr/>
          <p:nvPr/>
        </p:nvSpPr>
        <p:spPr>
          <a:xfrm>
            <a:off x="783064" y="882183"/>
            <a:ext cx="3845931" cy="703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sym typeface="Arial"/>
              </a:rPr>
              <a:t>How it solves the problem?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BB632-7E71-5BCD-8129-71E2BF8446AA}"/>
              </a:ext>
            </a:extLst>
          </p:cNvPr>
          <p:cNvSpPr/>
          <p:nvPr/>
        </p:nvSpPr>
        <p:spPr>
          <a:xfrm>
            <a:off x="140682" y="5669991"/>
            <a:ext cx="6272508" cy="6563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F1E07-D39E-5BBF-AAAA-16D739F77734}"/>
              </a:ext>
            </a:extLst>
          </p:cNvPr>
          <p:cNvSpPr txBox="1"/>
          <p:nvPr/>
        </p:nvSpPr>
        <p:spPr>
          <a:xfrm>
            <a:off x="288408" y="5669991"/>
            <a:ext cx="5977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6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USP: </a:t>
            </a:r>
            <a:r>
              <a:rPr lang="en-GB" dirty="0"/>
              <a:t>Instant voice AI triage connecting you to right healthcare instantly.</a:t>
            </a:r>
            <a:endParaRPr lang="en-IN" sz="1600" kern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IN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3FBBE-FA80-219C-4AFE-ACFA2F80F446}"/>
              </a:ext>
            </a:extLst>
          </p:cNvPr>
          <p:cNvSpPr/>
          <p:nvPr/>
        </p:nvSpPr>
        <p:spPr>
          <a:xfrm>
            <a:off x="6482576" y="882183"/>
            <a:ext cx="5709424" cy="58878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🎯 OUR SOLUTION: SWASTHYA SAATHI</a:t>
            </a:r>
          </a:p>
          <a:p>
            <a:pPr defTabSz="1219170">
              <a:buClr>
                <a:srgbClr val="000000"/>
              </a:buClr>
            </a:pPr>
            <a:endParaRPr lang="en-IN" kern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An AI-powered healthcare platform that provides: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• 🤖 Instant symptom analysis &amp; triage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• 🎙️ Voice-first interface in regional languages  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• 🏥 Smart hospital finder with Ayushman integration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• 💊 Family-connected medication management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• 📱 Zero-installation progressive web app</a:t>
            </a:r>
          </a:p>
          <a:p>
            <a:pPr defTabSz="1219170">
              <a:buClr>
                <a:srgbClr val="000000"/>
              </a:buClr>
            </a:pPr>
            <a:endParaRPr lang="en-IN" kern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KEY INNOVATIONS: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✅ Voice-first for rural India - Overcomes literacy barriers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✅ Ayushman Bharat integration - Direct government scheme access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✅ Family-centric healthcare - Involves guardians in care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✅ Emergency response coordination - Multi-layer emergency handling</a:t>
            </a:r>
          </a:p>
          <a:p>
            <a:pPr defTabSz="1219170">
              <a:buClr>
                <a:srgbClr val="000000"/>
              </a:buClr>
            </a:pPr>
            <a:r>
              <a:rPr lang="en-IN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sym typeface="Arial"/>
              </a:rPr>
              <a:t>✅ Offline-capable architecture - Works with limited connectivity</a:t>
            </a:r>
            <a:endParaRPr lang="en-IN" kern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CEAFC-1EC5-54BB-A6B3-458D9969EA87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CF4B-D4C9-023A-40B0-F17D8E58816F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DevCreate</a:t>
            </a:r>
            <a:r>
              <a:rPr lang="en-I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BuildFest</a:t>
            </a:r>
            <a:endParaRPr lang="en-IN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4ABDB-0E5D-5EC1-3F82-A34B00A0B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7" y="-18833"/>
            <a:ext cx="1149815" cy="9010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2AB8143-EAC2-26E6-41B7-54751CCC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8615" y="37668"/>
            <a:ext cx="1524000" cy="863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861BC-EFBA-8D28-A33E-8CD2EFF31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9" y="1811016"/>
            <a:ext cx="6096000" cy="35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8B3C912-996D-4DF7-5660-F30F4F4D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C32F-5B37-B500-64C7-56B4F1D1503C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81E66-FE34-D2D8-4437-BC58DD83F889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ByteVerse</a:t>
            </a:r>
            <a:r>
              <a:rPr lang="en-I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1.0 Hackathon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14D93-E2D7-32A8-ED09-220EF767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77" t="20773" r="9404" b="19445"/>
          <a:stretch>
            <a:fillRect/>
          </a:stretch>
        </p:blipFill>
        <p:spPr>
          <a:xfrm>
            <a:off x="10635785" y="1"/>
            <a:ext cx="1149815" cy="882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8614A-5178-7FDE-B90C-7846F06F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82" y="72741"/>
            <a:ext cx="3060957" cy="73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04310-80AA-703B-1773-CAF595ED64CA}"/>
              </a:ext>
            </a:extLst>
          </p:cNvPr>
          <p:cNvSpPr txBox="1"/>
          <p:nvPr/>
        </p:nvSpPr>
        <p:spPr>
          <a:xfrm>
            <a:off x="218069" y="1189464"/>
            <a:ext cx="70426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IN" sz="1600" dirty="0"/>
              <a:t>🚀 </a:t>
            </a:r>
            <a:r>
              <a:rPr lang="en-IN" b="1" dirty="0"/>
              <a:t>KEY FEATURES &amp; IMPACT</a:t>
            </a:r>
            <a:endParaRPr lang="en-IN" sz="1600" b="1" dirty="0"/>
          </a:p>
          <a:p>
            <a:pPr latinLnBrk="1"/>
            <a:endParaRPr lang="en-IN" sz="1600" dirty="0"/>
          </a:p>
          <a:p>
            <a:pPr latinLnBrk="1"/>
            <a:r>
              <a:rPr lang="en-IN" sz="1600" dirty="0"/>
              <a:t>🤖 </a:t>
            </a:r>
            <a:r>
              <a:rPr lang="en-IN" sz="1600" b="1" dirty="0"/>
              <a:t>AI SYMPTOM ANALYSIS</a:t>
            </a:r>
          </a:p>
          <a:p>
            <a:pPr latinLnBrk="1"/>
            <a:r>
              <a:rPr lang="en-IN" sz="1600" dirty="0"/>
              <a:t>• 96.2% emergency detection accuracy</a:t>
            </a:r>
          </a:p>
          <a:p>
            <a:pPr latinLnBrk="1"/>
            <a:r>
              <a:rPr lang="en-IN" sz="1600" dirty="0"/>
              <a:t>• &lt;3 seconds response time</a:t>
            </a:r>
          </a:p>
          <a:p>
            <a:pPr latinLnBrk="1"/>
            <a:r>
              <a:rPr lang="en-IN" sz="1600" dirty="0"/>
              <a:t>• Multi-lingual voice input support</a:t>
            </a:r>
          </a:p>
          <a:p>
            <a:pPr latinLnBrk="1"/>
            <a:endParaRPr lang="en-IN" sz="1600" dirty="0"/>
          </a:p>
          <a:p>
            <a:pPr latinLnBrk="1"/>
            <a:r>
              <a:rPr lang="en-IN" sz="1600" b="1" dirty="0"/>
              <a:t>🏥 SMART HOSPITAL FINDER  </a:t>
            </a:r>
          </a:p>
          <a:p>
            <a:pPr latinLnBrk="1"/>
            <a:r>
              <a:rPr lang="en-IN" sz="1600" dirty="0"/>
              <a:t>• Real-time distance calculation</a:t>
            </a:r>
          </a:p>
          <a:p>
            <a:pPr latinLnBrk="1"/>
            <a:r>
              <a:rPr lang="en-IN" sz="1600" dirty="0"/>
              <a:t>• Ayushman Bharat </a:t>
            </a:r>
            <a:r>
              <a:rPr lang="en-IN" sz="1600" dirty="0" err="1"/>
              <a:t>empanled</a:t>
            </a:r>
            <a:r>
              <a:rPr lang="en-IN" sz="1600" dirty="0"/>
              <a:t> hospitals</a:t>
            </a:r>
          </a:p>
          <a:p>
            <a:pPr latinLnBrk="1"/>
            <a:r>
              <a:rPr lang="en-IN" sz="1600" dirty="0"/>
              <a:t>• Emergency services filtering</a:t>
            </a:r>
          </a:p>
          <a:p>
            <a:pPr latinLnBrk="1"/>
            <a:endParaRPr lang="en-IN" sz="1600" dirty="0"/>
          </a:p>
          <a:p>
            <a:pPr latinLnBrk="1"/>
            <a:r>
              <a:rPr lang="en-IN" sz="1600" b="1" dirty="0"/>
              <a:t>💊 MEDICATION MANAGEMENT</a:t>
            </a:r>
          </a:p>
          <a:p>
            <a:pPr latinLnBrk="1"/>
            <a:r>
              <a:rPr lang="en-IN" sz="1600" dirty="0"/>
              <a:t>• Family-connected reminder system</a:t>
            </a:r>
          </a:p>
          <a:p>
            <a:pPr latinLnBrk="1"/>
            <a:r>
              <a:rPr lang="en-IN" sz="1600" dirty="0"/>
              <a:t>• SMS alerts to patients + guardians</a:t>
            </a:r>
          </a:p>
          <a:p>
            <a:pPr latinLnBrk="1"/>
            <a:r>
              <a:rPr lang="en-IN" sz="1600" dirty="0"/>
              <a:t>• 40% improvement in adherence</a:t>
            </a:r>
          </a:p>
          <a:p>
            <a:pPr latinLnBrk="1"/>
            <a:endParaRPr lang="en-IN" sz="1600" dirty="0"/>
          </a:p>
          <a:p>
            <a:pPr latinLnBrk="1"/>
            <a:r>
              <a:rPr lang="en-IN" sz="1600" b="1" dirty="0"/>
              <a:t>📊 MEASURABLE IMPACT</a:t>
            </a:r>
          </a:p>
          <a:p>
            <a:pPr latinLnBrk="1"/>
            <a:r>
              <a:rPr lang="en-IN" sz="1600" dirty="0"/>
              <a:t>• Faster emergency response</a:t>
            </a:r>
          </a:p>
          <a:p>
            <a:pPr latinLnBrk="1"/>
            <a:r>
              <a:rPr lang="en-IN" sz="1600" dirty="0"/>
              <a:t>• 50% reduction in unnecessary hospital visits</a:t>
            </a:r>
          </a:p>
          <a:p>
            <a:pPr latinLnBrk="1"/>
            <a:r>
              <a:rPr lang="en-IN" sz="1600" dirty="0"/>
              <a:t>• 500M+ Ayushman beneficiaries empowered</a:t>
            </a:r>
          </a:p>
          <a:p>
            <a:pPr latinLnBrk="1"/>
            <a:r>
              <a:rPr lang="en-IN" sz="1600" dirty="0"/>
              <a:t>• 80% rural population reach through voice interface</a:t>
            </a:r>
          </a:p>
          <a:p>
            <a:pPr defTabSz="1219170">
              <a:buClr>
                <a:srgbClr val="000000"/>
              </a:buClr>
            </a:pPr>
            <a:endParaRPr lang="en-IN" sz="16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IN" sz="16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678D3-3C7B-29D5-53C4-84B69445512B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D771F-BA0B-3DF3-E352-BAFFB1E2D284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DevCreate</a:t>
            </a:r>
            <a:r>
              <a:rPr lang="en-I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BuildFest</a:t>
            </a:r>
            <a:endParaRPr lang="en-IN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113CE-DD18-B10F-5BAD-19742B8C3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7" y="-18833"/>
            <a:ext cx="1149815" cy="8821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86F94F4-E6B2-3E7A-CA17-87D46C74E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8615" y="37668"/>
            <a:ext cx="1524000" cy="863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D6DCD6-9ED7-5CEC-6015-F21FFD0B00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2"/>
          <a:stretch>
            <a:fillRect/>
          </a:stretch>
        </p:blipFill>
        <p:spPr>
          <a:xfrm>
            <a:off x="5811542" y="1095891"/>
            <a:ext cx="6476582" cy="55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C2017EC-ABD1-CA1E-4296-D3193662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2C5DD6-62FF-8D04-F8E2-4120E7A63DA9}"/>
              </a:ext>
            </a:extLst>
          </p:cNvPr>
          <p:cNvSpPr/>
          <p:nvPr/>
        </p:nvSpPr>
        <p:spPr>
          <a:xfrm>
            <a:off x="4619083" y="931573"/>
            <a:ext cx="7265639" cy="3857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FCA00-1728-32EC-4ACB-4C05D63AFFF6}"/>
              </a:ext>
            </a:extLst>
          </p:cNvPr>
          <p:cNvSpPr/>
          <p:nvPr/>
        </p:nvSpPr>
        <p:spPr>
          <a:xfrm>
            <a:off x="521344" y="5527653"/>
            <a:ext cx="10643787" cy="11894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BEFC1-A810-8099-B68C-D9378B56153B}"/>
              </a:ext>
            </a:extLst>
          </p:cNvPr>
          <p:cNvSpPr/>
          <p:nvPr/>
        </p:nvSpPr>
        <p:spPr>
          <a:xfrm>
            <a:off x="44596" y="893847"/>
            <a:ext cx="4420840" cy="45466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315FC-76CD-ED23-1C03-3E4CB8EC6340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C0EEC-26BF-4331-7B83-0519C41CD173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ByteVerse</a:t>
            </a:r>
            <a:r>
              <a:rPr lang="en-I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1.0 Hackathon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8CD19-9D3D-B48B-CCE6-E1514EAA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77" t="20773" r="9404" b="19445"/>
          <a:stretch>
            <a:fillRect/>
          </a:stretch>
        </p:blipFill>
        <p:spPr>
          <a:xfrm>
            <a:off x="10635785" y="1"/>
            <a:ext cx="1149815" cy="882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30A9-2B08-CDB6-835B-C476504C8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82" y="72741"/>
            <a:ext cx="3060957" cy="73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5D052-4FE5-A02C-7CD9-D251BD3DABCA}"/>
              </a:ext>
            </a:extLst>
          </p:cNvPr>
          <p:cNvSpPr txBox="1"/>
          <p:nvPr/>
        </p:nvSpPr>
        <p:spPr>
          <a:xfrm>
            <a:off x="539156" y="966813"/>
            <a:ext cx="552605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400" b="1" kern="0" dirty="0">
                <a:solidFill>
                  <a:srgbClr val="000000"/>
                </a:solidFill>
                <a:cs typeface="Arial"/>
                <a:sym typeface="Arial"/>
              </a:rPr>
              <a:t>🛠️ Technologies Used</a:t>
            </a:r>
          </a:p>
          <a:p>
            <a:pPr defTabSz="1219170">
              <a:buClr>
                <a:srgbClr val="000000"/>
              </a:buClr>
            </a:pPr>
            <a:r>
              <a:rPr lang="en-IN" sz="1400" b="1" kern="0" dirty="0">
                <a:solidFill>
                  <a:srgbClr val="000000"/>
                </a:solidFill>
                <a:cs typeface="Arial"/>
                <a:sym typeface="Arial"/>
              </a:rPr>
              <a:t>1. Frontend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HTML5 - Semantic Markup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CSS3 - Styling &amp; Animations  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JavaScript ES6+ - Core Logic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Web Speech API - Voice Recognition</a:t>
            </a:r>
            <a:endParaRPr lang="en-IN" sz="14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400" b="1" kern="0" dirty="0">
                <a:solidFill>
                  <a:srgbClr val="000000"/>
                </a:solidFill>
                <a:cs typeface="Arial"/>
                <a:sym typeface="Arial"/>
              </a:rPr>
              <a:t>2. Backend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Python - Server Environment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Flask - Web Framework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REST API - Communication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Google Gemini AI - Medical Analysis</a:t>
            </a:r>
            <a:endParaRPr lang="en-IN" sz="14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400" b="1" kern="0" dirty="0">
                <a:solidFill>
                  <a:srgbClr val="000000"/>
                </a:solidFill>
                <a:cs typeface="Arial"/>
                <a:sym typeface="Arial"/>
              </a:rPr>
              <a:t>3. Database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JSON Files - Hospital &amp; Symptom Data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Local Storage - User Sessions &amp; Preferences</a:t>
            </a:r>
            <a:endParaRPr lang="en-IN" sz="14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400" b="1" kern="0" dirty="0">
                <a:solidFill>
                  <a:srgbClr val="000000"/>
                </a:solidFill>
                <a:cs typeface="Arial"/>
                <a:sym typeface="Arial"/>
              </a:rPr>
              <a:t>4. External Services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Twilio API - SMS Notifications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Google Gemini API - AI Processing</a:t>
            </a:r>
          </a:p>
          <a:p>
            <a:pPr defTabSz="1219170">
              <a:buClr>
                <a:srgbClr val="000000"/>
              </a:buClr>
            </a:pPr>
            <a:r>
              <a:rPr lang="en-IN" sz="1400" b="1" kern="0" dirty="0">
                <a:solidFill>
                  <a:srgbClr val="000000"/>
                </a:solidFill>
                <a:cs typeface="Arial"/>
                <a:sym typeface="Arial"/>
              </a:rPr>
              <a:t>5. Deployment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Local Development Server - Backend</a:t>
            </a:r>
          </a:p>
          <a:p>
            <a:pPr defTabSz="1219170">
              <a:buClr>
                <a:srgbClr val="000000"/>
              </a:buClr>
            </a:pPr>
            <a:r>
              <a:rPr lang="en-IN" sz="1400" kern="0" dirty="0">
                <a:solidFill>
                  <a:srgbClr val="000000"/>
                </a:solidFill>
                <a:cs typeface="Arial"/>
                <a:sym typeface="Arial"/>
              </a:rPr>
              <a:t>Static File Hosting - Frontend</a:t>
            </a:r>
          </a:p>
          <a:p>
            <a:pPr defTabSz="1219170">
              <a:buClr>
                <a:srgbClr val="000000"/>
              </a:buClr>
            </a:pPr>
            <a:endParaRPr lang="en-IN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334CA-2056-7765-3171-63B72A418378}"/>
              </a:ext>
            </a:extLst>
          </p:cNvPr>
          <p:cNvSpPr txBox="1"/>
          <p:nvPr/>
        </p:nvSpPr>
        <p:spPr>
          <a:xfrm>
            <a:off x="452634" y="5685022"/>
            <a:ext cx="11555709" cy="12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Key Features Built: </a:t>
            </a:r>
            <a:r>
              <a:rPr lang="en-IN" dirty="0"/>
              <a:t>AI Symptom Analysis, Voice Input Processing, Hospital Location Mapping, Medication Reminder System, Multi-language Support</a:t>
            </a:r>
          </a:p>
          <a:p>
            <a:pPr defTabSz="1219170">
              <a:buClr>
                <a:srgbClr val="000000"/>
              </a:buClr>
            </a:pPr>
            <a:r>
              <a:rPr lang="en-IN" sz="1867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Simple, honest product that tracks your health fully.</a:t>
            </a:r>
            <a:endParaRPr lang="en-IN" sz="18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IN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0F8A49-60DA-6ACB-0F1A-07CC03A17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460" y="2562078"/>
            <a:ext cx="4442057" cy="212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4470A0-5F4D-573D-948D-DA6C45C5B6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430" b="6751"/>
          <a:stretch>
            <a:fillRect/>
          </a:stretch>
        </p:blipFill>
        <p:spPr>
          <a:xfrm>
            <a:off x="6856479" y="1004317"/>
            <a:ext cx="1655336" cy="11763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94A7BC-3161-4AA1-CF1C-699246AC12A3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F0333-8B4B-564C-E885-B7E320F913DA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DevCreate</a:t>
            </a:r>
            <a:r>
              <a:rPr lang="en-I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BuildFest</a:t>
            </a:r>
            <a:endParaRPr lang="en-IN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D7C24-F426-C049-A1D3-2F7E0E10D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7" y="-18833"/>
            <a:ext cx="1149815" cy="88218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95DD09C-F6E9-4734-D065-11A280059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8615" y="37668"/>
            <a:ext cx="1524000" cy="8633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B83FB2-FBB6-9AE6-8191-21A63B97A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35" y="2486092"/>
            <a:ext cx="1176368" cy="11763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11381A-8DDB-4585-A595-2C9A72B580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0" y="863352"/>
            <a:ext cx="2180684" cy="21806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1334E3-E372-18BE-8E54-56C4655739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4" t="7891" r="28761" b="16861"/>
          <a:stretch>
            <a:fillRect/>
          </a:stretch>
        </p:blipFill>
        <p:spPr>
          <a:xfrm>
            <a:off x="8721026" y="1110673"/>
            <a:ext cx="1236913" cy="11763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EFACFA-A2BA-95A4-645F-1B5BD520C7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3" t="-881" r="24472" b="881"/>
          <a:stretch>
            <a:fillRect/>
          </a:stretch>
        </p:blipFill>
        <p:spPr>
          <a:xfrm>
            <a:off x="10111586" y="1004317"/>
            <a:ext cx="1754361" cy="14323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681E25-8BC9-071B-325B-F697F8033C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84" y="3768800"/>
            <a:ext cx="2495346" cy="8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4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3EC05567-562B-EE05-0DA4-66D34010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CE431-0ACD-4800-D477-0786C002C1FB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6EB7E-C9CB-2797-251F-5A630BC1D9CA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ByteVerse</a:t>
            </a:r>
            <a:r>
              <a:rPr lang="en-I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1.0 Hackathon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C690B-4D59-03EE-9A9F-311422F6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77" t="20773" r="9404" b="19445"/>
          <a:stretch>
            <a:fillRect/>
          </a:stretch>
        </p:blipFill>
        <p:spPr>
          <a:xfrm>
            <a:off x="10635785" y="1"/>
            <a:ext cx="1149815" cy="882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1352C-C73C-ED28-82BA-9EF6B95FB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82" y="72741"/>
            <a:ext cx="3060957" cy="736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3C2AB-7650-EA0E-3DCB-7B4F3590F605}"/>
              </a:ext>
            </a:extLst>
          </p:cNvPr>
          <p:cNvSpPr txBox="1"/>
          <p:nvPr/>
        </p:nvSpPr>
        <p:spPr>
          <a:xfrm>
            <a:off x="218068" y="1246873"/>
            <a:ext cx="11567532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📈 Impact &amp; Future Scaling</a:t>
            </a:r>
          </a:p>
          <a:p>
            <a:pPr defTabSz="1219170">
              <a:buClr>
                <a:srgbClr val="000000"/>
              </a:buClr>
            </a:pPr>
            <a:endParaRPr lang="en-IN" sz="1867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🎯 Immediate Impact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kern="0" dirty="0">
                <a:solidFill>
                  <a:srgbClr val="000000"/>
                </a:solidFill>
                <a:cs typeface="Arial"/>
                <a:sym typeface="Arial"/>
              </a:rPr>
              <a:t>Reduce emergency response time by 60%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kern="0" dirty="0">
                <a:solidFill>
                  <a:srgbClr val="000000"/>
                </a:solidFill>
                <a:cs typeface="Arial"/>
                <a:sym typeface="Arial"/>
              </a:rPr>
              <a:t>Serve 500M+ Ayushman Bharat beneficiaries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kern="0" dirty="0">
                <a:solidFill>
                  <a:srgbClr val="000000"/>
                </a:solidFill>
                <a:cs typeface="Arial"/>
                <a:sym typeface="Arial"/>
              </a:rPr>
              <a:t>Save 55M Indians from medical poverty yearly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kern="0" dirty="0">
                <a:solidFill>
                  <a:srgbClr val="000000"/>
                </a:solidFill>
                <a:cs typeface="Arial"/>
                <a:sym typeface="Arial"/>
              </a:rPr>
              <a:t>Enable voice healthcare for 80% rural population</a:t>
            </a:r>
          </a:p>
          <a:p>
            <a:pPr defTabSz="1219170">
              <a:buClr>
                <a:srgbClr val="000000"/>
              </a:buClr>
            </a:pPr>
            <a:endParaRPr lang="en-IN" sz="1867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🚀 Scaling Plan</a:t>
            </a: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Phase 1: Expand across North Indian states</a:t>
            </a: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Phase 2: Launch in all Indian languages  </a:t>
            </a: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Phase 3: Government API integration &amp; mobile app</a:t>
            </a:r>
          </a:p>
          <a:p>
            <a:pPr defTabSz="1219170">
              <a:buClr>
                <a:srgbClr val="000000"/>
              </a:buClr>
            </a:pPr>
            <a:endParaRPr lang="en-IN" sz="1867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💫 Future Vision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Create India's largest AI healthcare network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Build voice-first healthcare ecosystem  </a:t>
            </a:r>
          </a:p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Scale to serve 100M+ users nationwide</a:t>
            </a:r>
          </a:p>
          <a:p>
            <a:pPr defTabSz="1219170">
              <a:buClr>
                <a:srgbClr val="000000"/>
              </a:buClr>
            </a:pPr>
            <a:endParaRPr lang="en-IN" sz="1867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1867" b="1" kern="0" dirty="0">
                <a:solidFill>
                  <a:srgbClr val="000000"/>
                </a:solidFill>
                <a:cs typeface="Arial"/>
                <a:sym typeface="Arial"/>
              </a:rPr>
              <a:t>"Voice-First Access, AI-Powered Care, National Impact"</a:t>
            </a:r>
            <a:endParaRPr lang="en-IN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C145B-F311-A159-5878-5384A67ADE66}"/>
              </a:ext>
            </a:extLst>
          </p:cNvPr>
          <p:cNvSpPr/>
          <p:nvPr/>
        </p:nvSpPr>
        <p:spPr>
          <a:xfrm>
            <a:off x="0" y="1"/>
            <a:ext cx="12192000" cy="88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05567-50D8-6952-1CE9-D1C1527D519E}"/>
              </a:ext>
            </a:extLst>
          </p:cNvPr>
          <p:cNvSpPr txBox="1"/>
          <p:nvPr/>
        </p:nvSpPr>
        <p:spPr>
          <a:xfrm>
            <a:off x="2636644" y="194872"/>
            <a:ext cx="6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DevCreate</a:t>
            </a:r>
            <a:r>
              <a:rPr lang="en-I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IN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BuildFest</a:t>
            </a:r>
            <a:endParaRPr lang="en-IN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D6544-1EAA-C6FE-6D7B-F814CCA9A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7" y="-18833"/>
            <a:ext cx="1149815" cy="8821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EF4DE-E6EB-3177-B3EC-E4F5DD3C4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8615" y="37668"/>
            <a:ext cx="1524000" cy="863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D04B4B-33E2-5602-5B91-DD04BA51D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43" y="938686"/>
            <a:ext cx="5646857" cy="62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96BA01-368E-AACC-0FDF-4023D0C70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598</Words>
  <Application>Microsoft Office PowerPoint</Application>
  <PresentationFormat>Widescreen</PresentationFormat>
  <Paragraphs>112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Google Sans SemiBold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Tiwari</dc:creator>
  <cp:lastModifiedBy>Manish Tiwari</cp:lastModifiedBy>
  <cp:revision>5</cp:revision>
  <dcterms:created xsi:type="dcterms:W3CDTF">2025-09-28T00:49:42Z</dcterms:created>
  <dcterms:modified xsi:type="dcterms:W3CDTF">2025-10-04T02:52:45Z</dcterms:modified>
</cp:coreProperties>
</file>