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9" r:id="rId1"/>
    <p:sldMasterId id="2147483674" r:id="rId2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>
      <p:cViewPr varScale="1">
        <p:scale>
          <a:sx n="112" d="100"/>
          <a:sy n="112" d="100"/>
        </p:scale>
        <p:origin x="0" y="0"/>
      </p:cViewPr>
      <p:guideLst>
        <p:guide orient="horz" pos="1616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381299" y="685800"/>
            <a:ext cx="6096075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9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457200" indent="-298450">
              <a:spcBef>
                <a:spcPts val="0"/>
              </a:spcBef>
              <a:spcAft>
                <a:spcPts val="0"/>
              </a:spcAft>
              <a:buSzPts val="1100"/>
              <a:buFont typeface="Droid Sans"/>
              <a:buChar char="●"/>
            </a:pP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84567056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"/>
          <p:cNvSpPr>
            <a:spLocks noGrp="1"/>
          </p:cNvSpPr>
          <p:nvPr>
            <p:ph type="body" idx="1"/>
          </p:nvPr>
        </p:nvSpPr>
        <p:spPr>
          <a:xfrm rot="0">
            <a:off x="385762" y="5867400"/>
            <a:ext cx="3086100" cy="4800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-1728788" y="1524000"/>
            <a:ext cx="7315201" cy="41148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5615149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body" idx="1"/>
          </p:nvPr>
        </p:nvSpPr>
        <p:spPr>
          <a:xfrm rot="0">
            <a:off x="385762" y="5867400"/>
            <a:ext cx="3086100" cy="4800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62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-1728788" y="1524000"/>
            <a:ext cx="7315201" cy="41148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91699920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"/>
          <p:cNvSpPr>
            <a:spLocks noGrp="1"/>
          </p:cNvSpPr>
          <p:nvPr>
            <p:ph type="body" idx="1"/>
          </p:nvPr>
        </p:nvSpPr>
        <p:spPr>
          <a:xfrm rot="0">
            <a:off x="385762" y="5867400"/>
            <a:ext cx="3086100" cy="4800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7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-1728788" y="1524000"/>
            <a:ext cx="7315201" cy="41148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13148136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body" idx="1"/>
          </p:nvPr>
        </p:nvSpPr>
        <p:spPr>
          <a:xfrm rot="0">
            <a:off x="385762" y="5867400"/>
            <a:ext cx="3086100" cy="4800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-1728788" y="1524000"/>
            <a:ext cx="7315201" cy="41148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68428017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body" idx="1"/>
          </p:nvPr>
        </p:nvSpPr>
        <p:spPr>
          <a:xfrm rot="0">
            <a:off x="385762" y="5867400"/>
            <a:ext cx="3086100" cy="4800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33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-1728788" y="1524000"/>
            <a:ext cx="7315201" cy="41148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81344588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body" idx="1"/>
          </p:nvPr>
        </p:nvSpPr>
        <p:spPr>
          <a:xfrm rot="0">
            <a:off x="385762" y="5867400"/>
            <a:ext cx="3086100" cy="4800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37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-1728788" y="1524000"/>
            <a:ext cx="7315201" cy="41148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42055918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body" idx="1"/>
          </p:nvPr>
        </p:nvSpPr>
        <p:spPr>
          <a:xfrm rot="0">
            <a:off x="385762" y="5867400"/>
            <a:ext cx="3086100" cy="4800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1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-1728788" y="1524000"/>
            <a:ext cx="7315201" cy="41148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60142739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385762" y="5867400"/>
            <a:ext cx="3086100" cy="4800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5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-1728788" y="1524000"/>
            <a:ext cx="7315201" cy="41148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28607366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385762" y="5867400"/>
            <a:ext cx="3086100" cy="4800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5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-1728788" y="1524000"/>
            <a:ext cx="7315201" cy="41148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72063455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"/>
          <p:cNvSpPr>
            <a:spLocks noGrp="1"/>
          </p:cNvSpPr>
          <p:nvPr>
            <p:ph type="body" idx="1"/>
          </p:nvPr>
        </p:nvSpPr>
        <p:spPr>
          <a:xfrm rot="0">
            <a:off x="385762" y="5867400"/>
            <a:ext cx="3086100" cy="4800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54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-1728788" y="1524000"/>
            <a:ext cx="7315201" cy="41148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53045915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body" idx="1"/>
          </p:nvPr>
        </p:nvSpPr>
        <p:spPr>
          <a:xfrm rot="0">
            <a:off x="385762" y="5867400"/>
            <a:ext cx="3086100" cy="4800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58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-1728788" y="1524000"/>
            <a:ext cx="7315201" cy="41148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36536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2328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7415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44101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685800" y="1597818"/>
            <a:ext cx="7772400" cy="1102518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371600" y="2914649"/>
            <a:ext cx="6400800" cy="1314449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35804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927296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85629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707752"/>
      </p:ext>
    </p:extLst>
  </p:cSld>
  <p:clrMapOvr>
    <a:masterClrMapping xmlns:a="http://schemas.openxmlformats.org/drawingml/2006/main"/>
  </p:clrMapOvr>
</p:sldLayout>
</file>

<file path=ppt/slideLayouts/slideLayout16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080724"/>
      </p:ext>
    </p:extLst>
  </p:cSld>
  <p:clrMapOvr>
    <a:masterClrMapping xmlns:a="http://schemas.openxmlformats.org/drawingml/2006/main"/>
  </p:clrMapOvr>
</p:sldLayout>
</file>

<file path=ppt/slideLayouts/slideLayout17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783987"/>
      </p:ext>
    </p:extLst>
  </p:cSld>
  <p:clrMapOvr>
    <a:masterClrMapping xmlns:a="http://schemas.openxmlformats.org/drawingml/2006/main"/>
  </p:clrMapOvr>
</p:sldLayout>
</file>

<file path=ppt/slideLayouts/slideLayout18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7190"/>
      </p:ext>
    </p:extLst>
  </p:cSld>
  <p:clrMapOvr>
    <a:masterClrMapping xmlns:a="http://schemas.openxmlformats.org/drawingml/2006/main"/>
  </p:clrMapOvr>
</p:sldLayout>
</file>

<file path=ppt/slideLayouts/slideLayout19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1018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073352"/>
      </p:ext>
    </p:extLst>
  </p:cSld>
  <p:clrMapOvr>
    <a:masterClrMapping xmlns:a="http://schemas.openxmlformats.org/drawingml/2006/main"/>
  </p:clrMapOvr>
</p:sldLayout>
</file>

<file path=ppt/slideLayouts/slideLayout20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018764"/>
      </p:ext>
    </p:extLst>
  </p:cSld>
  <p:clrMapOvr>
    <a:masterClrMapping xmlns:a="http://schemas.openxmlformats.org/drawingml/2006/main"/>
  </p:clrMapOvr>
</p:sldLayout>
</file>

<file path=ppt/slideLayouts/slideLayout21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014709"/>
      </p:ext>
    </p:extLst>
  </p:cSld>
  <p:clrMapOvr>
    <a:masterClrMapping xmlns:a="http://schemas.openxmlformats.org/drawingml/2006/main"/>
  </p:clrMapOvr>
</p:sldLayout>
</file>

<file path=ppt/slideLayouts/slideLayout22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5112"/>
      </p:ext>
    </p:extLst>
  </p:cSld>
  <p:clrMapOvr>
    <a:masterClrMapping xmlns:a="http://schemas.openxmlformats.org/drawingml/2006/main"/>
  </p:clrMapOvr>
</p:sldLayout>
</file>

<file path=ppt/slideLayouts/slideLayout2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0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334900" y="2314323"/>
            <a:ext cx="8474175" cy="2503575"/>
          </a:xfrm>
          <a:prstGeom xmlns:a="http://schemas.openxmlformats.org/drawingml/2006/main" prst="rect"/>
          <a:solidFill xmlns:a="http://schemas.openxmlformats.org/drawingml/2006/main">
            <a:srgbClr val="465359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sp>
        <p:nvSpPr>
          <p:cNvPr id="1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435893" y="765322"/>
            <a:ext cx="8245124" cy="11063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700">
              <a:solidFill>
                <a:srgbClr val="3F3F3F"/>
              </a:solidFill>
            </a:endParaRPr>
          </a:p>
        </p:txBody>
      </p:sp>
      <p:sp>
        <p:nvSpPr>
          <p:cNvPr id="12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35895" y="1871583"/>
            <a:ext cx="8245124" cy="4427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zh-CN" altLang="en-US" sz="1200" cap="none">
              <a:solidFill>
                <a:schemeClr val="accent1"/>
              </a:solidFill>
            </a:endParaRPr>
          </a:p>
        </p:txBody>
      </p:sp>
      <p:sp>
        <p:nvSpPr>
          <p:cNvPr id="13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5704463" y="4817936"/>
            <a:ext cx="2133675" cy="2738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100" b="0" i="0" u="none" strike="noStrike" cap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4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35894" y="4817936"/>
            <a:ext cx="5187825" cy="2738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100" b="0" i="0" u="none" strike="noStrike" cap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5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918725" y="4817936"/>
            <a:ext cx="789300" cy="2738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68575" tIns="34275" rIns="68575" bIns="34275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700" b="0" i="0" u="none" strike="noStrike" kern="0" cap="none" spc="0" baseline="0">
                <a:solidFill>
                  <a:srgbClr val="3F3F3F"/>
                </a:solidFill>
                <a:latin typeface="Nunito" pitchFamily="0" charset="0"/>
                <a:ea typeface="Nunito" pitchFamily="0" charset="0"/>
                <a:cs typeface="Nunito" pitchFamily="0" charset="0"/>
                <a:sym typeface="Nunito" pitchFamily="0" charset="0"/>
              </a:rPr>
              <a:t>&lt;#&gt;</a:t>
            </a:fld>
            <a:endParaRPr lang="zh-CN" altLang="en-US" sz="900" b="0" i="0" u="none" strike="noStrike" cap="none">
              <a:solidFill>
                <a:srgbClr val="424242"/>
              </a:solidFill>
              <a:latin typeface="Nunito" pitchFamily="0" charset="0"/>
              <a:ea typeface="Nunito" pitchFamily="0" charset="0"/>
              <a:cs typeface="Nunito" pitchFamily="0" charset="0"/>
              <a:sym typeface="Nuni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941086"/>
      </p:ext>
    </p:extLst>
  </p:cSld>
  <p:clrMapOvr>
    <a:masterClrMapping xmlns:a="http://schemas.openxmlformats.org/drawingml/2006/main"/>
  </p:clrMapOvr>
</p:sldLayout>
</file>

<file path=ppt/slideLayouts/slideLayout2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435894" y="526617"/>
            <a:ext cx="8272125" cy="397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68575" tIns="34275" rIns="68575" bIns="34275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22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35894" y="976520"/>
            <a:ext cx="8272125" cy="350504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68575" tIns="34275" rIns="68575" bIns="34275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457200" indent="-3048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Droid Sans"/>
              <a:buChar char="●"/>
            </a:pPr>
            <a:endParaRPr lang="zh-CN" altLang="en-US"/>
          </a:p>
        </p:txBody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5704463" y="4817936"/>
            <a:ext cx="2133675" cy="2738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68575" tIns="34275" rIns="68575" bIns="34275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100" b="0" i="0" u="none" strike="noStrike" cap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2495550" y="4686300"/>
            <a:ext cx="5181524" cy="2857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68575" tIns="34275" rIns="68575" bIns="34275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100" b="0" i="0" u="none" strike="noStrike" cap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918725" y="4817936"/>
            <a:ext cx="789300" cy="2738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68575" tIns="34275" rIns="68575" bIns="34275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cap="none">
                <a:solidFill>
                  <a:srgbClr val="3F3F3F"/>
                </a:solidFill>
                <a:latin typeface="Libre Franklin" pitchFamily="0" charset="0"/>
                <a:ea typeface="Libre Franklin" pitchFamily="0" charset="0"/>
                <a:cs typeface="Libre Franklin" pitchFamily="0" charset="0"/>
                <a:sym typeface="Libre Franklin" pitchFamily="0" charset="0"/>
              </a:rPr>
              <a:t>&lt;#&gt;</a:t>
            </a:r>
            <a:endParaRPr lang="zh-CN" altLang="en-US" sz="700" b="0" i="0" u="none" strike="noStrike" cap="none">
              <a:solidFill>
                <a:srgbClr val="3F3F3F"/>
              </a:solidFill>
              <a:latin typeface="Libre Franklin" pitchFamily="0" charset="0"/>
              <a:ea typeface="Libre Franklin" pitchFamily="0" charset="0"/>
              <a:cs typeface="Libre Franklin" pitchFamily="0" charset="0"/>
              <a:sym typeface="Libre Frankli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77904"/>
      </p:ext>
    </p:extLst>
  </p:cSld>
  <p:clrMapOvr>
    <a:masterClrMapping xmlns:a="http://schemas.openxmlformats.org/drawingml/2006/main"/>
  </p:clrMapOvr>
</p:sldLayout>
</file>

<file path=ppt/slideLayouts/slideLayout25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6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625966" y="299376"/>
            <a:ext cx="999312" cy="999311"/>
            <a:chOff x="625966" y="299376"/>
            <a:chExt cx="999312" cy="999311"/>
          </a:xfrm>
        </p:grpSpPr>
        <p:sp>
          <p:nvSpPr>
            <p:cNvPr id="63" name="饼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-5400000">
              <a:off x="828601" y="501993"/>
              <a:ext cx="594054" cy="594054"/>
            </a:xfrm>
            <a:prstGeom xmlns:a="http://schemas.openxmlformats.org/drawingml/2006/main" prst="pie">
              <a:avLst>
                <a:gd name="adj1" fmla="val 10792838"/>
                <a:gd name="adj2" fmla="val 16200000"/>
              </a:avLst>
            </a:prstGeom>
            <a:solidFill xmlns:a="http://schemas.openxmlformats.org/drawingml/2006/main">
              <a:srgbClr val="424242">
                <a:alpha val="1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4" name="饼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-5400000">
              <a:off x="625966" y="299376"/>
              <a:ext cx="999312" cy="999311"/>
            </a:xfrm>
            <a:prstGeom xmlns:a="http://schemas.openxmlformats.org/drawingml/2006/main" prst="pie">
              <a:avLst>
                <a:gd name="adj1" fmla="val 10792838"/>
                <a:gd name="adj2" fmla="val 16200000"/>
              </a:avLst>
            </a:prstGeom>
            <a:solidFill xmlns:a="http://schemas.openxmlformats.org/drawingml/2006/main">
              <a:srgbClr val="424242">
                <a:alpha val="1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6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303800" y="598575"/>
            <a:ext cx="7030575" cy="9992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91425" rIns="91425" bIns="91425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67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451046" y="4736976"/>
            <a:ext cx="548775" cy="3935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91425" rIns="91425" bIns="91425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0" cap="none" spc="0" baseline="0">
                <a:solidFill>
                  <a:srgbClr val="424242"/>
                </a:solidFill>
                <a:latin typeface="Nunito" pitchFamily="0" charset="0"/>
                <a:ea typeface="Nunito" pitchFamily="0" charset="0"/>
                <a:cs typeface="Nunito" pitchFamily="0" charset="0"/>
                <a:sym typeface="Nunito" pitchFamily="0" charset="0"/>
              </a:rPr>
              <a:t>&lt;#&gt;</a:t>
            </a:fld>
            <a:endParaRPr lang="zh-CN" altLang="en-US" sz="900" b="0" i="0" u="none" strike="noStrike" cap="none">
              <a:solidFill>
                <a:srgbClr val="424242"/>
              </a:solidFill>
              <a:latin typeface="Nunito" pitchFamily="0" charset="0"/>
              <a:ea typeface="Nunito" pitchFamily="0" charset="0"/>
              <a:cs typeface="Nunito" pitchFamily="0" charset="0"/>
              <a:sym typeface="Nuni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3759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85267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83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136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907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590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26622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1054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311700" y="445025"/>
            <a:ext cx="8520600" cy="5727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311700" y="1152475"/>
            <a:ext cx="8520600" cy="34164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4572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Droid Sans"/>
              <a:buChar char="●"/>
            </a:pPr>
            <a:endParaRPr lang="zh-CN" altLang="en-US" sz="1800">
              <a:solidFill>
                <a:srgbClr val="595959"/>
              </a:solidFill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sldNum"/>
          </p:nvPr>
        </p:nvSpPr>
        <p:spPr>
          <a:xfrm rot="0">
            <a:off x="8472458" y="4663217"/>
            <a:ext cx="548700" cy="3936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ctr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000" b="0" i="0" u="none" strike="noStrike" kern="0" cap="none" spc="0" baseline="0">
                <a:solidFill>
                  <a:srgbClr val="595959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&lt;#&gt;</a:t>
            </a:fld>
            <a:endParaRPr lang="zh-CN" altLang="en-US" sz="1000">
              <a:solidFill>
                <a:srgbClr val="595959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1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</p:titleStyle>
    <p:body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  <a:lvl2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2pPr>
      <a:lvl3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3pPr>
      <a:lvl4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4pPr>
      <a:lvl5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5pPr>
      <a:lvl6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6pPr>
      <a:lvl7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7pPr>
      <a:lvl8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8pPr>
      <a:lvl9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9pPr>
    </p:bodyStyle>
  </p:txStyles>
</p:sldMaster>
</file>

<file path=ppt/slideMasters/slideMaster2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"/>
          <p:cNvSpPr>
            <a:spLocks noGrp="1"/>
          </p:cNvSpPr>
          <p:nvPr>
            <p:ph type="title"/>
          </p:nvPr>
        </p:nvSpPr>
        <p:spPr>
          <a:xfrm rot="0">
            <a:off x="311700" y="445025"/>
            <a:ext cx="8520525" cy="57262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1" i="0" u="none" strike="noStrike" cap="none">
              <a:solidFill>
                <a:srgbClr val="424242"/>
              </a:solidFill>
              <a:latin typeface="Maven Pro" pitchFamily="0" charset="0"/>
              <a:ea typeface="Maven Pro" pitchFamily="0" charset="0"/>
              <a:cs typeface="Maven Pro" pitchFamily="0" charset="0"/>
              <a:sym typeface="Maven Pro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body" idx="1"/>
          </p:nvPr>
        </p:nvSpPr>
        <p:spPr>
          <a:xfrm rot="0">
            <a:off x="311700" y="1152475"/>
            <a:ext cx="8520525" cy="34164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45720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 pitchFamily="0" charset="0"/>
              <a:buChar char="●"/>
            </a:pPr>
            <a:endParaRPr lang="zh-CN" altLang="en-US" sz="1300" b="0" i="0" u="none" strike="noStrike" cap="none">
              <a:solidFill>
                <a:srgbClr val="424242"/>
              </a:solidFill>
              <a:latin typeface="Nunito" pitchFamily="0" charset="0"/>
              <a:ea typeface="Nunito" pitchFamily="0" charset="0"/>
              <a:cs typeface="Nunito" pitchFamily="0" charset="0"/>
              <a:sym typeface="Nunito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8451046" y="4736976"/>
            <a:ext cx="548775" cy="39352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ctr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0" cap="none" spc="0" baseline="0">
                <a:solidFill>
                  <a:srgbClr val="424242"/>
                </a:solidFill>
                <a:latin typeface="Nunito" pitchFamily="0" charset="0"/>
                <a:ea typeface="Nunito" pitchFamily="0" charset="0"/>
                <a:cs typeface="Nunito" pitchFamily="0" charset="0"/>
                <a:sym typeface="Nunito" pitchFamily="0" charset="0"/>
              </a:rPr>
              <a:t>&lt;#&gt;</a:t>
            </a:fld>
            <a:endParaRPr lang="zh-CN" altLang="en-US" sz="900" b="0" i="0" u="none" strike="noStrike" cap="none">
              <a:solidFill>
                <a:srgbClr val="424242"/>
              </a:solidFill>
              <a:latin typeface="Nunito" pitchFamily="0" charset="0"/>
              <a:ea typeface="Nunito" pitchFamily="0" charset="0"/>
              <a:cs typeface="Nunito" pitchFamily="0" charset="0"/>
              <a:sym typeface="Nuni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44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sldNum="0" hdr="0" ftr="0" dt="0"/>
  <p:txStyles>
    <p:title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</p:titleStyle>
    <p:body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  <a:lvl2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2pPr>
      <a:lvl3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3pPr>
      <a:lvl4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4pPr>
      <a:lvl5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5pPr>
      <a:lvl6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6pPr>
      <a:lvl7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7pPr>
      <a:lvl8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8pPr>
      <a:lvl9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24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1019331" y="1366226"/>
            <a:ext cx="6858000" cy="733274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68575" tIns="34275" rIns="68575" bIns="34275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chemeClr val="accent1"/>
                </a:solidFill>
                <a:latin typeface="Arial" pitchFamily="0" charset="0"/>
                <a:ea typeface="Helvetica Neue" pitchFamily="0" charset="0"/>
                <a:cs typeface="Helvetica Neue" pitchFamily="0" charset="0"/>
                <a:sym typeface="Helvetica Neue" pitchFamily="0" charset="0"/>
              </a:rPr>
              <a:t>EXPLORING FANDANGO DISPLAYED SCORES VERSUS TRUE USER RATINGS</a:t>
            </a:r>
            <a:endParaRPr lang="zh-CN" altLang="en-US" sz="2400" b="1" i="0" u="none" strike="noStrike" kern="0" cap="none" spc="0" baseline="0">
              <a:solidFill>
                <a:schemeClr val="accent1"/>
              </a:solidFill>
              <a:latin typeface="Arial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 rot="0">
            <a:off x="-247335" y="775739"/>
            <a:ext cx="9544950" cy="4305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68575" tIns="34275" rIns="68575" bIns="34275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1482AB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CAPSTONE PROJECT</a:t>
            </a:r>
            <a:endParaRPr lang="zh-CN" altLang="en-US" sz="2400" b="1" i="0" u="none" strike="noStrike" kern="0" cap="none" spc="0" baseline="0">
              <a:solidFill>
                <a:srgbClr val="1482AB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8" name="矩形"/>
          <p:cNvSpPr>
            <a:spLocks/>
          </p:cNvSpPr>
          <p:nvPr/>
        </p:nvSpPr>
        <p:spPr>
          <a:xfrm rot="0">
            <a:off x="1458646" y="3122517"/>
            <a:ext cx="5985300" cy="9448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68575" tIns="34275" rIns="68575" bIns="34275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b="1" i="0" u="none" strike="noStrike" kern="0" cap="none" spc="0" baseline="0">
                <a:solidFill>
                  <a:srgbClr val="FFFFFF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Presented By:</a:t>
            </a:r>
            <a:endParaRPr lang="en-US" altLang="zh-CN" sz="1400" b="0" i="0" u="none" strike="noStrike" kern="0" cap="none" spc="0" baseline="0">
              <a:solidFill>
                <a:srgbClr val="FFFFFF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500" b="1" i="0" u="none" strike="noStrike" kern="0" cap="none" spc="0" baseline="0">
                <a:solidFill>
                  <a:srgbClr val="FFFFFF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     </a:t>
            </a:r>
            <a:r>
              <a:rPr lang="en-US" altLang="zh-CN" sz="1500" b="1" i="0" u="none" strike="noStrike" kern="0" cap="none" spc="0" baseline="0">
                <a:solidFill>
                  <a:srgbClr val="FFFFFF"/>
                </a:solidFill>
                <a:latin typeface="Arial" pitchFamily="0" charset="0"/>
                <a:ea typeface="Arial" pitchFamily="0" charset="0"/>
                <a:cs typeface="Arial" pitchFamily="0" charset="0"/>
              </a:rPr>
              <a:t>Preethika.T.A</a:t>
            </a:r>
            <a:endParaRPr lang="en-US" altLang="zh-CN" sz="1400" b="0" i="0" u="none" strike="noStrike" kern="0" cap="none" spc="0" baseline="0">
              <a:solidFill>
                <a:srgbClr val="FFFFFF"/>
              </a:solidFill>
              <a:latin typeface="Arial" pitchFamily="0" charset="0"/>
              <a:ea typeface="Libre Franklin" pitchFamily="0" charset="0"/>
              <a:cs typeface="Libre Franklin" pitchFamily="0" charset="0"/>
              <a:sym typeface="Libre Franklin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500" b="1" i="0" u="none" strike="noStrike" kern="0" cap="none" spc="0" baseline="0">
                <a:solidFill>
                  <a:srgbClr val="FFFFFF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     B.</a:t>
            </a:r>
            <a:r>
              <a:rPr lang="en-US" altLang="zh-CN" sz="1500" b="1" i="0" u="none" strike="noStrike" kern="0" cap="none" spc="0" baseline="0">
                <a:solidFill>
                  <a:srgbClr val="FFFFFF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TECH</a:t>
            </a:r>
            <a:r>
              <a:rPr lang="en-US" altLang="zh-CN" sz="1500" b="1" i="0" u="none" strike="noStrike" kern="0" cap="none" spc="0" baseline="0">
                <a:solidFill>
                  <a:srgbClr val="FFFFFF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</a:t>
            </a:r>
            <a:r>
              <a:rPr lang="en-US" altLang="zh-CN" sz="1500" b="1" i="0" u="none" strike="noStrike" kern="0" cap="none" spc="0" baseline="0">
                <a:solidFill>
                  <a:srgbClr val="FFFFFF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TEXTILE Technology</a:t>
            </a:r>
            <a:endParaRPr lang="en-US" altLang="zh-CN" sz="11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500" b="1" i="0" u="none" strike="noStrike" kern="0" cap="none" spc="0" baseline="0">
                <a:solidFill>
                  <a:srgbClr val="FFFFFF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     Park College of Engineering and Technology</a:t>
            </a:r>
            <a:endParaRPr lang="zh-CN" altLang="en-US" sz="1500" b="1" i="0" u="none" strike="noStrike" kern="0" cap="none" spc="0" baseline="0">
              <a:solidFill>
                <a:srgbClr val="FFFFFF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66921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"/>
          <p:cNvSpPr>
            <a:spLocks noGrp="1"/>
          </p:cNvSpPr>
          <p:nvPr>
            <p:ph type="title"/>
          </p:nvPr>
        </p:nvSpPr>
        <p:spPr>
          <a:xfrm rot="0">
            <a:off x="435894" y="526617"/>
            <a:ext cx="8272125" cy="397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68575" tIns="34275" rIns="68575" bIns="34275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i="0" u="none" strike="noStrike" kern="0" cap="none" spc="0" baseline="0">
                <a:solidFill>
                  <a:schemeClr val="accent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REFERENCES</a:t>
            </a:r>
            <a:endParaRPr lang="zh-CN" altLang="en-US" sz="3000" b="1" i="0" u="none" strike="noStrike" kern="0" cap="none" spc="0" baseline="0">
              <a:solidFill>
                <a:schemeClr val="accent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60" name="文本框"/>
          <p:cNvSpPr>
            <a:spLocks noGrp="1"/>
          </p:cNvSpPr>
          <p:nvPr>
            <p:ph type="body" idx="1"/>
          </p:nvPr>
        </p:nvSpPr>
        <p:spPr>
          <a:xfrm rot="0">
            <a:off x="435894" y="976520"/>
            <a:ext cx="8272125" cy="350504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68575" tIns="34275" rIns="68575" bIns="34275" anchor="ctr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Reference from kaggle website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3966876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"/>
          <p:cNvSpPr>
            <a:spLocks noGrp="1"/>
          </p:cNvSpPr>
          <p:nvPr>
            <p:ph type="title"/>
          </p:nvPr>
        </p:nvSpPr>
        <p:spPr>
          <a:xfrm rot="0">
            <a:off x="1097281" y="2074663"/>
            <a:ext cx="6974100" cy="99427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68575" tIns="34275" rIns="68575" bIns="34275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206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THANK YOU</a:t>
            </a:r>
            <a:endParaRPr lang="zh-CN" altLang="en-US" sz="1400" b="1" i="0" u="none" strike="noStrike" kern="0" cap="none" spc="0" baseline="0">
              <a:solidFill>
                <a:srgbClr val="00206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23515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37180" y="418851"/>
            <a:ext cx="7886700" cy="99427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68575" tIns="34275" rIns="68575" bIns="34275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206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OUTLINE</a:t>
            </a:r>
            <a:endParaRPr lang="zh-CN" altLang="en-US" sz="1400" b="1" i="0" u="none" strike="noStrike" kern="0" cap="none" spc="0" baseline="0">
              <a:solidFill>
                <a:srgbClr val="00206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28650" y="1214204"/>
            <a:ext cx="8264250" cy="39294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68575" tIns="34275" rIns="68575" bIns="34275" anchor="t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  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2860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Droid Sans"/>
              <a:buChar char="●"/>
            </a:pPr>
            <a:r>
              <a:rPr lang="en-US" altLang="zh-CN" sz="15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Problem Statement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2860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Droid Sans"/>
              <a:buChar char="●"/>
            </a:pPr>
            <a:r>
              <a:rPr lang="en-US" altLang="zh-CN" sz="15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Proposed System/Solution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2860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Droid Sans"/>
              <a:buChar char="●"/>
            </a:pPr>
            <a:r>
              <a:rPr lang="en-US" altLang="zh-CN" sz="15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System Development Approach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2860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Droid Sans"/>
              <a:buChar char="●"/>
            </a:pPr>
            <a:r>
              <a:rPr lang="en-US" altLang="zh-CN" sz="15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Algorithm &amp; Deployment  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2860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Droid Sans"/>
              <a:buChar char="●"/>
            </a:pPr>
            <a:r>
              <a:rPr lang="en-US" altLang="zh-CN" sz="15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Result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2860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Droid Sans"/>
              <a:buChar char="●"/>
            </a:pPr>
            <a:r>
              <a:rPr lang="en-US" altLang="zh-CN" sz="15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Conclusion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2860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Droid Sans"/>
              <a:buChar char="●"/>
            </a:pPr>
            <a:r>
              <a:rPr lang="en-US" altLang="zh-CN" sz="15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Future Scope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2860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Droid Sans"/>
              <a:buChar char="●"/>
            </a:pPr>
            <a:r>
              <a:rPr lang="en-US" altLang="zh-CN" sz="15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References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28600" indent="-152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11889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title"/>
          </p:nvPr>
        </p:nvSpPr>
        <p:spPr>
          <a:xfrm rot="0">
            <a:off x="435894" y="526617"/>
            <a:ext cx="8272125" cy="397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68575" tIns="34275" rIns="68575" bIns="34275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i="0" u="none" strike="noStrike" kern="0" cap="none" spc="0" baseline="0">
                <a:solidFill>
                  <a:schemeClr val="accent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PROBLEM STATEMENT</a:t>
            </a:r>
            <a:endParaRPr lang="zh-CN" altLang="en-US" sz="3000" b="1" i="0" u="none" strike="noStrike" kern="0" cap="none" spc="0" baseline="0">
              <a:solidFill>
                <a:schemeClr val="accent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body" idx="1"/>
          </p:nvPr>
        </p:nvSpPr>
        <p:spPr>
          <a:xfrm rot="0">
            <a:off x="435897" y="928221"/>
            <a:ext cx="8175600" cy="350504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68575" tIns="34275" rIns="68575" bIns="34275" anchor="ctr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300" b="0" i="0" u="none" strike="noStrike" kern="0" cap="none" spc="0" baseline="0">
              <a:solidFill>
                <a:srgbClr val="3F3F3F"/>
              </a:solidFill>
              <a:latin typeface="Libre Franklin" pitchFamily="0" charset="0"/>
              <a:ea typeface="Libre Franklin" pitchFamily="0" charset="0"/>
              <a:cs typeface="Libre Franklin" pitchFamily="0" charset="0"/>
              <a:sym typeface="Libre Franklin" pitchFamily="0" charset="0"/>
            </a:endParaRPr>
          </a:p>
          <a:p>
            <a:pPr marL="0" indent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zh-CN" sz="1500" b="1" i="0" u="none" strike="noStrike" kern="0" cap="none" spc="0" baseline="0">
                <a:solidFill>
                  <a:srgbClr val="C0791B"/>
                </a:solidFill>
                <a:latin typeface="Helvetica Neue" pitchFamily="0" charset="0"/>
                <a:ea typeface="Helvetica Neue" pitchFamily="0" charset="0"/>
                <a:cs typeface="Helvetica Neue" pitchFamily="0" charset="0"/>
                <a:sym typeface="Helvetica Neue" pitchFamily="0" charset="0"/>
              </a:rPr>
              <a:t>Explore the relationship between popularity of a film and its rating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-US" altLang="zh-CN" sz="15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-US" altLang="zh-CN" sz="15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-US" altLang="zh-CN" sz="15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-US" altLang="zh-CN" sz="15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-US" altLang="zh-CN" sz="15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-US" altLang="zh-CN" sz="15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-US" altLang="zh-CN" sz="15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zh-CN" altLang="en-US" sz="14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2514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title"/>
          </p:nvPr>
        </p:nvSpPr>
        <p:spPr>
          <a:xfrm rot="0">
            <a:off x="435894" y="526617"/>
            <a:ext cx="8272125" cy="397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68575" tIns="34275" rIns="68575" bIns="34275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i="0" u="none" strike="noStrike" kern="0" cap="none" spc="0" baseline="0">
                <a:solidFill>
                  <a:schemeClr val="accent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PROPOSED SOLUTION</a:t>
            </a:r>
            <a:endParaRPr lang="zh-CN" altLang="en-US" sz="3000" b="1" i="0" u="none" strike="noStrike" kern="0" cap="none" spc="0" baseline="0">
              <a:solidFill>
                <a:schemeClr val="accent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body" idx="1"/>
          </p:nvPr>
        </p:nvSpPr>
        <p:spPr>
          <a:xfrm rot="0">
            <a:off x="331253" y="815533"/>
            <a:ext cx="8710200" cy="4173074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68575" tIns="34275" rIns="68575" bIns="34275" anchor="ctr" anchorCtr="0">
            <a:prstTxWarp prst="textNoShape"/>
          </a:bodyPr>
          <a:lstStyle/>
          <a:p>
            <a:pPr marL="228600" indent="-152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300" b="0" i="0" u="none" strike="noStrike" kern="0" cap="none" spc="0" baseline="0">
              <a:solidFill>
                <a:srgbClr val="3F3F3F"/>
              </a:solidFill>
              <a:latin typeface="Libre Franklin" pitchFamily="0" charset="0"/>
              <a:ea typeface="Libre Franklin" pitchFamily="0" charset="0"/>
              <a:cs typeface="Libre Franklin" pitchFamily="0" charset="0"/>
              <a:sym typeface="Libre Franklin" pitchFamily="0" charset="0"/>
            </a:endParaRPr>
          </a:p>
          <a:p>
            <a:pPr marL="0" indent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C0791B"/>
                </a:solidFill>
                <a:latin typeface="Helvetica Neue" pitchFamily="0" charset="0"/>
                <a:ea typeface="Helvetica Neue" pitchFamily="0" charset="0"/>
                <a:cs typeface="Helvetica Neue" pitchFamily="0" charset="0"/>
                <a:sym typeface="Helvetica Neue" pitchFamily="0" charset="0"/>
              </a:rPr>
              <a:t>Explore the relationship between popularity of a film and its rating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altLang="zh-CN" sz="14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altLang="zh-CN" sz="14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C0791B"/>
                </a:solidFill>
                <a:latin typeface="Helvetica Neue" pitchFamily="0" charset="0"/>
                <a:ea typeface="Helvetica Neue" pitchFamily="0" charset="0"/>
                <a:cs typeface="Helvetica Neue" pitchFamily="0" charset="0"/>
                <a:sym typeface="Helvetica Neue" pitchFamily="0" charset="0"/>
              </a:rPr>
              <a:t>A scatterplot showing the relationship between rating and votes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altLang="zh-CN" sz="14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altLang="zh-CN" sz="14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altLang="zh-CN" sz="14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altLang="zh-CN" sz="14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altLang="zh-CN" sz="14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altLang="zh-CN" sz="14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altLang="zh-CN" sz="14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zh-CN" altLang="en-US" sz="14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57251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noGrp="1"/>
          </p:cNvSpPr>
          <p:nvPr>
            <p:ph type="title"/>
          </p:nvPr>
        </p:nvSpPr>
        <p:spPr>
          <a:xfrm rot="0">
            <a:off x="435894" y="496928"/>
            <a:ext cx="8272125" cy="397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68575" tIns="34275" rIns="68575" bIns="34275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i="0" u="none" strike="noStrike" kern="0" cap="none" spc="0" baseline="0">
                <a:solidFill>
                  <a:schemeClr val="accent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SYSTEM  APPROACH</a:t>
            </a:r>
            <a:endParaRPr lang="zh-CN" altLang="en-US" sz="3000" b="1" i="0" u="none" strike="noStrike" kern="0" cap="none" spc="0" baseline="0">
              <a:solidFill>
                <a:schemeClr val="accent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body" idx="1"/>
          </p:nvPr>
        </p:nvSpPr>
        <p:spPr>
          <a:xfrm rot="0">
            <a:off x="435894" y="976520"/>
            <a:ext cx="8272125" cy="350504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68575" tIns="34275" rIns="68575" bIns="34275" anchor="ctr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b="1" i="0" u="none" strike="noStrike" kern="0" cap="none" spc="0" baseline="0">
                <a:solidFill>
                  <a:srgbClr val="C0791B"/>
                </a:solidFill>
                <a:latin typeface="Helvetica Neue" pitchFamily="0" charset="0"/>
                <a:ea typeface="Helvetica Neue" pitchFamily="0" charset="0"/>
                <a:cs typeface="Helvetica Neue" pitchFamily="0" charset="0"/>
                <a:sym typeface="Helvetica Neue" pitchFamily="0" charset="0"/>
              </a:rPr>
              <a:t>Jupiter notebook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-US" altLang="zh-CN" sz="15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-US" altLang="zh-CN" sz="15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-US" altLang="zh-CN" sz="15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-US" altLang="zh-CN" sz="15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-US" altLang="zh-CN" sz="15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-US" altLang="zh-CN" sz="15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zh-CN" altLang="en-US" sz="15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38512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title"/>
          </p:nvPr>
        </p:nvSpPr>
        <p:spPr>
          <a:xfrm rot="0">
            <a:off x="435894" y="526617"/>
            <a:ext cx="8272125" cy="397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68575" tIns="34275" rIns="68575" bIns="34275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i="0" u="none" strike="noStrike" kern="0" cap="none" spc="0" baseline="0">
                <a:solidFill>
                  <a:schemeClr val="accent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ALGORITHM &amp; DEPLOYMENT</a:t>
            </a:r>
            <a:endParaRPr lang="zh-CN" altLang="en-US" sz="3000" b="1" i="0" u="none" strike="noStrike" kern="0" cap="none" spc="0" baseline="0">
              <a:solidFill>
                <a:schemeClr val="accent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body" idx="1"/>
          </p:nvPr>
        </p:nvSpPr>
        <p:spPr>
          <a:xfrm rot="0">
            <a:off x="435894" y="976520"/>
            <a:ext cx="8272125" cy="350504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68575" tIns="34275" rIns="68575" bIns="34275" anchor="ctr" anchorCtr="0">
            <a:prstTxWarp prst="textNoShape"/>
          </a:bodyPr>
          <a:lstStyle/>
          <a:p>
            <a:pPr marL="2286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●"/>
            </a:pPr>
            <a:r>
              <a:rPr lang="en-US" altLang="zh-CN" sz="1400" b="1" i="0" u="none" strike="noStrike" kern="0" cap="none" spc="0" baseline="0">
                <a:solidFill>
                  <a:srgbClr val="C0791B"/>
                </a:solidFill>
                <a:latin typeface="Helvetica Neue" pitchFamily="0" charset="0"/>
                <a:ea typeface="Helvetica Neue" pitchFamily="0" charset="0"/>
                <a:cs typeface="Helvetica Neue" pitchFamily="0" charset="0"/>
                <a:sym typeface="Helvetica Neue" pitchFamily="0" charset="0"/>
              </a:rPr>
              <a:t>Comparison of Fandango Ratings to Other Sites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28600" indent="-152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altLang="zh-CN" sz="14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22860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Droid Sans"/>
              <a:buChar char="●"/>
            </a:pPr>
            <a:r>
              <a:rPr lang="en-US" altLang="zh-CN" sz="1400" b="1" i="0" u="none" strike="noStrike" kern="0" cap="none" spc="0" baseline="0">
                <a:solidFill>
                  <a:srgbClr val="C0791B"/>
                </a:solidFill>
                <a:latin typeface="Helvetica Neue" pitchFamily="0" charset="0"/>
                <a:ea typeface="Helvetica Neue" pitchFamily="0" charset="0"/>
                <a:cs typeface="Helvetica Neue" pitchFamily="0" charset="0"/>
                <a:sym typeface="Helvetica Neue" pitchFamily="0" charset="0"/>
              </a:rPr>
              <a:t>a scatterplot exploring the relationship between RT Critic reviews and RT User reviews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28600" indent="-152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altLang="zh-CN" sz="14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22860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Droid Sans"/>
              <a:buChar char="●"/>
            </a:pPr>
            <a:r>
              <a:rPr lang="en-US" altLang="zh-CN" sz="1400" b="1" i="0" u="none" strike="noStrike" kern="0" cap="none" spc="0" baseline="0">
                <a:solidFill>
                  <a:srgbClr val="C0791B"/>
                </a:solidFill>
                <a:latin typeface="Helvetica Neue" pitchFamily="0" charset="0"/>
                <a:ea typeface="Helvetica Neue" pitchFamily="0" charset="0"/>
                <a:cs typeface="Helvetica Neue" pitchFamily="0" charset="0"/>
                <a:sym typeface="Helvetica Neue" pitchFamily="0" charset="0"/>
              </a:rPr>
              <a:t>Calculate the Mean Absolute Difference between RT scores and RT User scores as described above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28600" indent="-152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altLang="zh-CN" sz="14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22860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Droid Sans"/>
              <a:buChar char="●"/>
            </a:pPr>
            <a:r>
              <a:rPr lang="en-US" altLang="zh-CN" sz="1400" b="1" i="0" u="none" strike="noStrike" kern="0" cap="none" spc="0" baseline="0">
                <a:solidFill>
                  <a:srgbClr val="C0791B"/>
                </a:solidFill>
                <a:latin typeface="Helvetica Neue" pitchFamily="0" charset="0"/>
                <a:ea typeface="Helvetica Neue" pitchFamily="0" charset="0"/>
                <a:cs typeface="Helvetica Neue" pitchFamily="0" charset="0"/>
                <a:sym typeface="Helvetica Neue" pitchFamily="0" charset="0"/>
              </a:rPr>
              <a:t>create a distribution showing the </a:t>
            </a:r>
            <a:r>
              <a:rPr lang="en-US" altLang="zh-CN" sz="1400" b="1" i="1" u="none" strike="noStrike" kern="0" cap="none" spc="0" baseline="0">
                <a:solidFill>
                  <a:srgbClr val="C0791B"/>
                </a:solidFill>
                <a:latin typeface="Helvetica Neue" pitchFamily="0" charset="0"/>
                <a:ea typeface="Helvetica Neue" pitchFamily="0" charset="0"/>
                <a:cs typeface="Helvetica Neue" pitchFamily="0" charset="0"/>
                <a:sym typeface="Helvetica Neue" pitchFamily="0" charset="0"/>
              </a:rPr>
              <a:t>absolute value</a:t>
            </a:r>
            <a:r>
              <a:rPr lang="en-US" altLang="zh-CN" sz="1400" b="1" i="0" u="none" strike="noStrike" kern="0" cap="none" spc="0" baseline="0">
                <a:solidFill>
                  <a:srgbClr val="C0791B"/>
                </a:solidFill>
                <a:latin typeface="Helvetica Neue" pitchFamily="0" charset="0"/>
                <a:ea typeface="Helvetica Neue" pitchFamily="0" charset="0"/>
                <a:cs typeface="Helvetica Neue" pitchFamily="0" charset="0"/>
                <a:sym typeface="Helvetica Neue" pitchFamily="0" charset="0"/>
              </a:rPr>
              <a:t> difference between Critics and Users on Rotten Tomatoes.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28600" indent="-152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altLang="zh-CN" sz="14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22860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Droid Sans"/>
              <a:buChar char="●"/>
            </a:pPr>
            <a:r>
              <a:rPr lang="en-US" altLang="zh-CN" sz="1400" b="1" i="0" u="none" strike="noStrike" kern="0" cap="none" spc="0" baseline="0">
                <a:solidFill>
                  <a:srgbClr val="C0791B"/>
                </a:solidFill>
                <a:latin typeface="Helvetica Neue" pitchFamily="0" charset="0"/>
                <a:ea typeface="Helvetica Neue" pitchFamily="0" charset="0"/>
                <a:cs typeface="Helvetica Neue" pitchFamily="0" charset="0"/>
                <a:sym typeface="Helvetica Neue" pitchFamily="0" charset="0"/>
              </a:rPr>
              <a:t>Display a scatterplot of the Metacritic Rating versus the Metacritic User rating.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28600" indent="-152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zh-CN" altLang="en-US" sz="14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1512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"/>
          <p:cNvSpPr>
            <a:spLocks noGrp="1"/>
          </p:cNvSpPr>
          <p:nvPr>
            <p:ph type="title"/>
          </p:nvPr>
        </p:nvSpPr>
        <p:spPr>
          <a:xfrm rot="0">
            <a:off x="435894" y="526617"/>
            <a:ext cx="8272125" cy="397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68575" tIns="34275" rIns="68575" bIns="34275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i="0" u="none" strike="noStrike" kern="0" cap="none" spc="0" baseline="0">
                <a:solidFill>
                  <a:schemeClr val="accent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RESULT</a:t>
            </a:r>
            <a:endParaRPr lang="zh-CN" altLang="en-US" sz="3000" b="1" i="0" u="none" strike="noStrike" kern="0" cap="none" spc="0" baseline="0">
              <a:solidFill>
                <a:schemeClr val="accent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435894" y="976520"/>
            <a:ext cx="8272125" cy="350504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68575" tIns="34275" rIns="68575" bIns="34275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b="1" i="0" u="none" strike="noStrike" kern="0" cap="none" spc="0" baseline="0">
                <a:solidFill>
                  <a:srgbClr val="C0791B"/>
                </a:solidFill>
                <a:latin typeface="Helvetica Neue" pitchFamily="0" charset="0"/>
                <a:ea typeface="Helvetica Neue" pitchFamily="0" charset="0"/>
                <a:cs typeface="Helvetica Neue" pitchFamily="0" charset="0"/>
                <a:sym typeface="Helvetica Neue" pitchFamily="0" charset="0"/>
              </a:rPr>
              <a:t>Find a movie original ratings and find the scam </a:t>
            </a:r>
            <a:endParaRPr lang="en-US" altLang="zh-CN" sz="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lang="en-US" altLang="zh-CN" sz="8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lang="en-US" altLang="zh-CN" sz="8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lang="en-US" altLang="zh-CN" sz="8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lang="en-US" altLang="zh-CN" sz="8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lang="en-US" altLang="zh-CN" sz="8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lang="en-US" altLang="zh-CN" sz="8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lang="en-US" altLang="zh-CN" sz="8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lang="en-US" altLang="zh-CN" sz="8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lang="en-US" altLang="zh-CN" sz="8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lang="en-US" altLang="zh-CN" sz="8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lang="en-US" altLang="zh-CN" sz="8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lang="en-US" altLang="zh-CN" sz="8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lang="en-US" altLang="zh-CN" sz="8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lang="en-US" altLang="zh-CN" sz="8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lang="en-US" altLang="zh-CN" sz="8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lang="en-US" altLang="zh-CN" sz="8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lang="en-US" altLang="zh-CN" sz="8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lang="en-US" altLang="zh-CN" sz="8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zh-CN" altLang="en-US" sz="4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</p:txBody>
      </p:sp>
      <p:pic>
        <p:nvPicPr>
          <p:cNvPr id="4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756876" y="1606893"/>
            <a:ext cx="5886129" cy="3309327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50557155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"/>
          <p:cNvSpPr>
            <a:spLocks noGrp="1"/>
          </p:cNvSpPr>
          <p:nvPr>
            <p:ph type="title"/>
          </p:nvPr>
        </p:nvSpPr>
        <p:spPr>
          <a:xfrm rot="0">
            <a:off x="435894" y="526617"/>
            <a:ext cx="8272125" cy="397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68575" tIns="34275" rIns="68575" bIns="34275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i="0" u="none" strike="noStrike" kern="0" cap="none" spc="0" baseline="0">
                <a:solidFill>
                  <a:schemeClr val="accent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CONCLUSION</a:t>
            </a:r>
            <a:endParaRPr lang="zh-CN" altLang="en-US" sz="3000" b="1" i="0" u="none" strike="noStrike" kern="0" cap="none" spc="0" baseline="0">
              <a:solidFill>
                <a:schemeClr val="accent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body" idx="1"/>
          </p:nvPr>
        </p:nvSpPr>
        <p:spPr>
          <a:xfrm rot="0">
            <a:off x="435894" y="976520"/>
            <a:ext cx="8272125" cy="350504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68575" tIns="34275" rIns="68575" bIns="34275" anchor="ctr" anchorCtr="0">
            <a:prstTxWarp prst="textNoShape"/>
          </a:bodyPr>
          <a:lstStyle/>
          <a:p>
            <a:pPr marL="22860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●"/>
            </a:pPr>
            <a:r>
              <a:rPr lang="en-US" altLang="zh-CN" sz="1400" b="1" i="0" u="none" strike="noStrike" kern="0" cap="none" spc="0" baseline="0">
                <a:solidFill>
                  <a:srgbClr val="C0791B"/>
                </a:solidFill>
                <a:latin typeface="Helvetica Neue" pitchFamily="0" charset="0"/>
                <a:ea typeface="Helvetica Neue" pitchFamily="0" charset="0"/>
                <a:cs typeface="Helvetica Neue" pitchFamily="0" charset="0"/>
                <a:sym typeface="Helvetica Neue" pitchFamily="0" charset="0"/>
              </a:rPr>
              <a:t>We can save the money and dont go into the scam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28600" indent="-152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altLang="zh-CN" sz="14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228600" indent="-152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altLang="zh-CN" sz="14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228600" indent="-152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altLang="zh-CN" sz="14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228600" indent="-152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altLang="zh-CN" sz="14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228600" indent="-152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altLang="zh-CN" sz="14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228600" indent="-152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altLang="zh-CN" sz="14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228600" indent="-152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zh-CN" altLang="en-US" sz="14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31320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"/>
          <p:cNvSpPr>
            <a:spLocks noGrp="1"/>
          </p:cNvSpPr>
          <p:nvPr>
            <p:ph type="body" idx="1"/>
          </p:nvPr>
        </p:nvSpPr>
        <p:spPr>
          <a:xfrm rot="0">
            <a:off x="435894" y="976520"/>
            <a:ext cx="8272125" cy="350504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68575" tIns="34275" rIns="68575" bIns="34275" anchor="ctr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300" b="0" i="0" u="none" strike="noStrike" kern="0" cap="none" spc="0" baseline="0">
              <a:solidFill>
                <a:srgbClr val="3F3F3F"/>
              </a:solidFill>
              <a:latin typeface="Libre Franklin" pitchFamily="0" charset="0"/>
              <a:ea typeface="Libre Franklin" pitchFamily="0" charset="0"/>
              <a:cs typeface="Libre Franklin" pitchFamily="0" charset="0"/>
              <a:sym typeface="Libre Franklin" pitchFamily="0" charset="0"/>
            </a:endParaRPr>
          </a:p>
          <a:p>
            <a:pPr marL="228600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Droid Sans"/>
              <a:buChar char="●"/>
            </a:pPr>
            <a:r>
              <a:rPr lang="en-US" altLang="zh-CN" sz="1400" b="1" i="0" u="none" strike="noStrike" kern="0" cap="none" spc="0" baseline="0">
                <a:solidFill>
                  <a:srgbClr val="C0791B"/>
                </a:solidFill>
                <a:latin typeface="Helvetica Neue" pitchFamily="0" charset="0"/>
                <a:ea typeface="Helvetica Neue" pitchFamily="0" charset="0"/>
                <a:cs typeface="Helvetica Neue" pitchFamily="0" charset="0"/>
                <a:sym typeface="Helvetica Neue" pitchFamily="0" charset="0"/>
              </a:rPr>
              <a:t>It will save the movie and escape from scam websites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28600" indent="-152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altLang="zh-CN" sz="14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228600" indent="-152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altLang="zh-CN" sz="14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228600" indent="-152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altLang="zh-CN" sz="14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228600" indent="-152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altLang="zh-CN" sz="14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228600" indent="-152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altLang="zh-CN" sz="14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228600" indent="-152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altLang="zh-CN" sz="14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228600" indent="-152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altLang="zh-CN" sz="14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228600" indent="-152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zh-CN" altLang="en-US" sz="1400" b="1" i="0" u="none" strike="noStrike" kern="0" cap="none" spc="0" baseline="0">
              <a:solidFill>
                <a:srgbClr val="C0791B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</p:txBody>
      </p:sp>
      <p:sp>
        <p:nvSpPr>
          <p:cNvPr id="56" name="矩形"/>
          <p:cNvSpPr>
            <a:spLocks/>
          </p:cNvSpPr>
          <p:nvPr/>
        </p:nvSpPr>
        <p:spPr>
          <a:xfrm rot="0">
            <a:off x="401753" y="633494"/>
            <a:ext cx="8272125" cy="397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68575" tIns="34275" rIns="68575" bIns="34275" anchor="b" anchorCtr="0">
            <a:prstTxWarp prst="textNoShape"/>
          </a:bodyPr>
          <a:lstStyle/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chemeClr val="accent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FUTURE SCOPE</a:t>
            </a:r>
            <a:endParaRPr lang="zh-CN" altLang="en-US" sz="2400" b="1" i="0" u="none" strike="noStrike" kern="0" cap="none" spc="0" baseline="0">
              <a:solidFill>
                <a:schemeClr val="accent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2969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EEEEEE"/>
      </a:dk2>
      <a:lt2>
        <a:srgbClr val="595959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Simple Ligh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Simple Ligh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8DD8D3"/>
      </a:dk2>
      <a:lt2>
        <a:srgbClr val="424242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momentum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momentum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EXPLORING FANDANGO DISPLAYED SCORES VERSUS TRUE USER RATINGS</dc:title>
  <dc:creator>Admin</dc:creator>
  <cp:lastModifiedBy>root</cp:lastModifiedBy>
  <cp:revision>5</cp:revision>
  <dcterms:modified xsi:type="dcterms:W3CDTF">2024-04-05T06:45:57Z</dcterms:modified>
</cp:coreProperties>
</file>