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6"/>
  </p:notesMasterIdLst>
  <p:handoutMasterIdLst>
    <p:handoutMasterId r:id="rId27"/>
  </p:handoutMasterIdLst>
  <p:sldIdLst>
    <p:sldId id="350" r:id="rId5"/>
    <p:sldId id="352" r:id="rId6"/>
    <p:sldId id="361" r:id="rId7"/>
    <p:sldId id="353" r:id="rId8"/>
    <p:sldId id="369" r:id="rId9"/>
    <p:sldId id="370" r:id="rId10"/>
    <p:sldId id="371" r:id="rId11"/>
    <p:sldId id="372" r:id="rId12"/>
    <p:sldId id="375" r:id="rId13"/>
    <p:sldId id="373" r:id="rId14"/>
    <p:sldId id="374" r:id="rId15"/>
    <p:sldId id="355" r:id="rId16"/>
    <p:sldId id="377" r:id="rId17"/>
    <p:sldId id="376" r:id="rId18"/>
    <p:sldId id="356" r:id="rId19"/>
    <p:sldId id="362" r:id="rId20"/>
    <p:sldId id="378" r:id="rId21"/>
    <p:sldId id="379" r:id="rId22"/>
    <p:sldId id="364" r:id="rId23"/>
    <p:sldId id="365" r:id="rId24"/>
    <p:sldId id="34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A6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3" autoAdjust="0"/>
    <p:restoredTop sz="95226" autoAdjust="0"/>
  </p:normalViewPr>
  <p:slideViewPr>
    <p:cSldViewPr snapToGrid="0">
      <p:cViewPr varScale="1">
        <p:scale>
          <a:sx n="69" d="100"/>
          <a:sy n="69" d="100"/>
        </p:scale>
        <p:origin x="96" y="34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11/29/2020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21</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November 29, 2020</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November 29, 2020</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November 29, 2020</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November 29, 2020</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November 29, 2020</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November 29, 2020</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November 29, 2020</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November 29, 2020</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November 29, 2020</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November 29, 2020</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8.png"/><Relationship Id="rId7" Type="http://schemas.openxmlformats.org/officeDocument/2006/relationships/image" Target="../media/image22.jpeg"/><Relationship Id="rId2" Type="http://schemas.openxmlformats.org/officeDocument/2006/relationships/image" Target="../media/image17.jpeg"/><Relationship Id="rId1" Type="http://schemas.openxmlformats.org/officeDocument/2006/relationships/slideLayout" Target="../slideLayouts/slideLayout10.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25.jpeg"/><Relationship Id="rId7" Type="http://schemas.openxmlformats.org/officeDocument/2006/relationships/image" Target="../media/image29.jpeg"/><Relationship Id="rId2" Type="http://schemas.openxmlformats.org/officeDocument/2006/relationships/image" Target="../media/image24.jpeg"/><Relationship Id="rId1" Type="http://schemas.openxmlformats.org/officeDocument/2006/relationships/slideLayout" Target="../slideLayouts/slideLayout10.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 Id="rId9" Type="http://schemas.openxmlformats.org/officeDocument/2006/relationships/image" Target="../media/image31.jpeg"/></Relationships>
</file>

<file path=ppt/slides/_rels/slide18.xml.rels><?xml version="1.0" encoding="UTF-8" standalone="yes"?>
<Relationships xmlns="http://schemas.openxmlformats.org/package/2006/relationships"><Relationship Id="rId3" Type="http://schemas.openxmlformats.org/officeDocument/2006/relationships/image" Target="../media/image33.jpeg"/><Relationship Id="rId7" Type="http://schemas.openxmlformats.org/officeDocument/2006/relationships/image" Target="../media/image37.jpeg"/><Relationship Id="rId2" Type="http://schemas.openxmlformats.org/officeDocument/2006/relationships/image" Target="../media/image32.jpeg"/><Relationship Id="rId1" Type="http://schemas.openxmlformats.org/officeDocument/2006/relationships/slideLayout" Target="../slideLayouts/slideLayout10.xml"/><Relationship Id="rId6" Type="http://schemas.openxmlformats.org/officeDocument/2006/relationships/image" Target="../media/image36.jpeg"/><Relationship Id="rId5" Type="http://schemas.openxmlformats.org/officeDocument/2006/relationships/image" Target="../media/image35.jpeg"/><Relationship Id="rId4" Type="http://schemas.openxmlformats.org/officeDocument/2006/relationships/image" Target="../media/image34.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1978418"/>
            <a:ext cx="5491571" cy="2106202"/>
          </a:xfrm>
        </p:spPr>
        <p:txBody>
          <a:bodyPr/>
          <a:lstStyle/>
          <a:p>
            <a:br>
              <a:rPr lang="en-IN" sz="4800" b="0" i="0" strike="noStrike" dirty="0">
                <a:effectLst/>
                <a:latin typeface="lato"/>
              </a:rPr>
            </a:br>
            <a:r>
              <a:rPr lang="en-IN" sz="4800" b="0" i="0" strike="noStrike" dirty="0">
                <a:effectLst/>
                <a:latin typeface="lato"/>
              </a:rPr>
              <a:t>Marketing &amp; Retail Analytics (</a:t>
            </a:r>
            <a:r>
              <a:rPr lang="en-IN" sz="4800" b="0" i="0" dirty="0">
                <a:effectLst/>
                <a:latin typeface="lato"/>
              </a:rPr>
              <a:t>MRA)</a:t>
            </a:r>
            <a:r>
              <a:rPr lang="en-IN" sz="4800" b="0" i="0" dirty="0">
                <a:solidFill>
                  <a:srgbClr val="000000"/>
                </a:solidFill>
                <a:effectLst/>
                <a:latin typeface="lato"/>
              </a:rPr>
              <a:t> Project</a:t>
            </a:r>
            <a:endParaRPr lang="en-US" sz="4800" dirty="0"/>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94765" y="4549553"/>
            <a:ext cx="2541418" cy="1158520"/>
          </a:xfrm>
        </p:spPr>
        <p:txBody>
          <a:bodyPr/>
          <a:lstStyle/>
          <a:p>
            <a:r>
              <a:rPr lang="en-US" sz="2000" dirty="0">
                <a:latin typeface="+mj-lt"/>
              </a:rPr>
              <a:t>PREEJA RAJESH</a:t>
            </a:r>
          </a:p>
          <a:p>
            <a:r>
              <a:rPr lang="en-IN" sz="2000" b="1" i="0" u="none" strike="noStrike" baseline="0" dirty="0">
                <a:solidFill>
                  <a:srgbClr val="000000"/>
                </a:solidFill>
                <a:latin typeface="Times New Roman" panose="02020603050405020304" pitchFamily="18" charset="0"/>
              </a:rPr>
              <a:t>PGP - DSBA</a:t>
            </a:r>
          </a:p>
          <a:p>
            <a:r>
              <a:rPr lang="en-IN" sz="2000" b="1" dirty="0">
                <a:solidFill>
                  <a:srgbClr val="000000"/>
                </a:solidFill>
                <a:latin typeface="Times New Roman" panose="02020603050405020304" pitchFamily="18" charset="0"/>
              </a:rPr>
              <a:t>2020 - 2021</a:t>
            </a:r>
            <a:r>
              <a:rPr lang="en-IN" sz="2000" b="1" i="0" u="none" strike="noStrike" baseline="0" dirty="0">
                <a:solidFill>
                  <a:srgbClr val="000000"/>
                </a:solidFill>
                <a:latin typeface="Times New Roman" panose="02020603050405020304" pitchFamily="18" charset="0"/>
              </a:rPr>
              <a:t> </a:t>
            </a:r>
            <a:r>
              <a:rPr lang="en-IN" sz="1800" b="0" i="0" u="none" strike="noStrike" baseline="0" dirty="0">
                <a:solidFill>
                  <a:srgbClr val="000000"/>
                </a:solidFill>
                <a:latin typeface="Times New Roman" panose="02020603050405020304" pitchFamily="18" charset="0"/>
              </a:rPr>
              <a:t>	</a:t>
            </a:r>
          </a:p>
          <a:p>
            <a:endParaRPr lang="en-US" dirty="0"/>
          </a:p>
          <a:p>
            <a:endParaRPr lang="en-US" dirty="0"/>
          </a:p>
        </p:txBody>
      </p:sp>
      <p:sp>
        <p:nvSpPr>
          <p:cNvPr id="4" name="Rectangle 3">
            <a:extLst>
              <a:ext uri="{FF2B5EF4-FFF2-40B4-BE49-F238E27FC236}">
                <a16:creationId xmlns:a16="http://schemas.microsoft.com/office/drawing/2014/main" id="{4236EDE4-337C-4E67-A238-AC30DA1E8072}"/>
              </a:ext>
            </a:extLst>
          </p:cNvPr>
          <p:cNvSpPr/>
          <p:nvPr/>
        </p:nvSpPr>
        <p:spPr>
          <a:xfrm>
            <a:off x="6367054" y="4197928"/>
            <a:ext cx="5333534" cy="126671"/>
          </a:xfrm>
          <a:prstGeom prst="rect">
            <a:avLst/>
          </a:prstGeom>
          <a:solidFill>
            <a:srgbClr val="7CA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Chart, bar chart&#10;&#10;Description automatically generated">
            <a:extLst>
              <a:ext uri="{FF2B5EF4-FFF2-40B4-BE49-F238E27FC236}">
                <a16:creationId xmlns:a16="http://schemas.microsoft.com/office/drawing/2014/main" id="{63DD1F38-AAE3-49E7-8135-A256FCB84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1581" y="1349520"/>
            <a:ext cx="6492942" cy="4674917"/>
          </a:xfrm>
          <a:prstGeom prst="rect">
            <a:avLst/>
          </a:prstGeom>
          <a:noFill/>
        </p:spPr>
      </p:pic>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883228" y="736306"/>
            <a:ext cx="4941477" cy="610863"/>
          </a:xfrm>
        </p:spPr>
        <p:txBody>
          <a:bodyPr vert="horz" lIns="0" tIns="0" rIns="0" bIns="0" rtlCol="0" anchor="b" anchorCtr="0">
            <a:normAutofit/>
          </a:bodyPr>
          <a:lstStyle/>
          <a:p>
            <a:r>
              <a:rPr lang="en-US" sz="3400" b="1" i="0" kern="1200" spc="100" baseline="0" dirty="0">
                <a:latin typeface="+mj-lt"/>
                <a:ea typeface="+mj-ea"/>
                <a:cs typeface="+mj-cs"/>
              </a:rPr>
              <a:t>Weekday wise analysis </a:t>
            </a:r>
          </a:p>
        </p:txBody>
      </p:sp>
      <p:sp>
        <p:nvSpPr>
          <p:cNvPr id="8" name="TextBox 7">
            <a:extLst>
              <a:ext uri="{FF2B5EF4-FFF2-40B4-BE49-F238E27FC236}">
                <a16:creationId xmlns:a16="http://schemas.microsoft.com/office/drawing/2014/main" id="{D7119A83-5883-4E40-82E7-F0D0F63CC081}"/>
              </a:ext>
            </a:extLst>
          </p:cNvPr>
          <p:cNvSpPr txBox="1"/>
          <p:nvPr/>
        </p:nvSpPr>
        <p:spPr>
          <a:xfrm>
            <a:off x="891255" y="2340468"/>
            <a:ext cx="4187538" cy="1589910"/>
          </a:xfrm>
          <a:prstGeom prst="rect">
            <a:avLst/>
          </a:prstGeom>
        </p:spPr>
        <p:txBody>
          <a:bodyPr vert="horz" lIns="0" tIns="0" rIns="0" bIns="0" rtlCol="0">
            <a:normAutofit/>
          </a:bodyPr>
          <a:lstStyle/>
          <a:p>
            <a:pPr marL="285750" indent="-285750">
              <a:spcBef>
                <a:spcPts val="1000"/>
              </a:spcBef>
              <a:buFont typeface="Arial" panose="020B0604020202020204" pitchFamily="34" charset="0"/>
              <a:buChar char="•"/>
            </a:pPr>
            <a:r>
              <a:rPr lang="en-US" sz="1600" b="0" i="0" kern="1200" dirty="0">
                <a:solidFill>
                  <a:schemeClr val="bg1"/>
                </a:solidFill>
                <a:latin typeface="+mn-lt"/>
                <a:ea typeface="+mn-ea"/>
                <a:cs typeface="+mn-cs"/>
              </a:rPr>
              <a:t>Weekend sales are more as compared to weekday sales on an average. </a:t>
            </a:r>
          </a:p>
          <a:p>
            <a:pPr marL="285750" indent="-285750">
              <a:spcBef>
                <a:spcPts val="1000"/>
              </a:spcBef>
              <a:buFont typeface="Arial" panose="020B0604020202020204" pitchFamily="34" charset="0"/>
              <a:buChar char="•"/>
            </a:pPr>
            <a:endParaRPr lang="en-US" sz="1600" b="0" i="0" kern="1200" dirty="0">
              <a:solidFill>
                <a:schemeClr val="bg1"/>
              </a:solidFill>
              <a:latin typeface="+mn-lt"/>
              <a:ea typeface="+mn-ea"/>
              <a:cs typeface="+mn-cs"/>
            </a:endParaRPr>
          </a:p>
          <a:p>
            <a:pPr marL="285750" indent="-285750">
              <a:spcBef>
                <a:spcPts val="1000"/>
              </a:spcBef>
              <a:buFont typeface="Arial" panose="020B0604020202020204" pitchFamily="34" charset="0"/>
              <a:buChar char="•"/>
            </a:pPr>
            <a:r>
              <a:rPr lang="en-US" sz="1600" b="0" i="0" kern="1200" dirty="0">
                <a:solidFill>
                  <a:schemeClr val="bg1"/>
                </a:solidFill>
                <a:latin typeface="+mn-lt"/>
                <a:ea typeface="+mn-ea"/>
                <a:cs typeface="+mn-cs"/>
              </a:rPr>
              <a:t>For MISC only Friday is the leading day with 56% of sales.</a:t>
            </a:r>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4"/>
          </p:nvPr>
        </p:nvSpPr>
        <p:spPr>
          <a:xfrm>
            <a:off x="10251902" y="6332219"/>
            <a:ext cx="1313180" cy="247651"/>
          </a:xfrm>
        </p:spPr>
        <p:txBody>
          <a:bodyPr vert="horz" lIns="0" tIns="0" rIns="0" bIns="0" rtlCol="0" anchor="t" anchorCtr="0">
            <a:normAutofit/>
          </a:bodyPr>
          <a:lstStyle/>
          <a:p>
            <a:pPr>
              <a:spcAft>
                <a:spcPts val="600"/>
              </a:spcAft>
            </a:pPr>
            <a:fld id="{6FCA8E82-58CD-E045-8B98-B7A85B79B752}" type="datetime4">
              <a:rPr lang="en-US" smtClean="0"/>
              <a:pPr>
                <a:spcAft>
                  <a:spcPts val="600"/>
                </a:spcAft>
              </a:pPr>
              <a:t>November 29, 2020</a:t>
            </a:fld>
            <a:endParaRPr lang="en-US" dirty="0"/>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6"/>
          </p:nvPr>
        </p:nvSpPr>
        <p:spPr>
          <a:xfrm>
            <a:off x="971550" y="6332220"/>
            <a:ext cx="523240" cy="247651"/>
          </a:xfrm>
        </p:spPr>
        <p:txBody>
          <a:bodyPr vert="horz" lIns="0" tIns="0" rIns="0" bIns="0" rtlCol="0" anchor="t" anchorCtr="0">
            <a:normAutofit/>
          </a:bodyPr>
          <a:lstStyle/>
          <a:p>
            <a:pPr>
              <a:spcAft>
                <a:spcPts val="600"/>
              </a:spcAft>
            </a:pPr>
            <a:fld id="{294A09A9-5501-47C1-A89A-A340965A2BE2}" type="slidenum">
              <a:rPr lang="en-US" smtClean="0"/>
              <a:pPr>
                <a:spcAft>
                  <a:spcPts val="600"/>
                </a:spcAft>
              </a:pPr>
              <a:t>10</a:t>
            </a:fld>
            <a:endParaRPr lang="en-US"/>
          </a:p>
        </p:txBody>
      </p:sp>
      <p:sp>
        <p:nvSpPr>
          <p:cNvPr id="13" name="Rectangle 12">
            <a:extLst>
              <a:ext uri="{FF2B5EF4-FFF2-40B4-BE49-F238E27FC236}">
                <a16:creationId xmlns:a16="http://schemas.microsoft.com/office/drawing/2014/main" id="{CAD824FC-4BC3-4B75-93C6-1066B5B04C62}"/>
              </a:ext>
            </a:extLst>
          </p:cNvPr>
          <p:cNvSpPr/>
          <p:nvPr/>
        </p:nvSpPr>
        <p:spPr>
          <a:xfrm flipV="1">
            <a:off x="883228" y="1884217"/>
            <a:ext cx="4187538" cy="129225"/>
          </a:xfrm>
          <a:prstGeom prst="rect">
            <a:avLst/>
          </a:prstGeom>
          <a:solidFill>
            <a:srgbClr val="7CA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90249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ar chart, waterfall chart&#10;&#10;Description automatically generated">
            <a:extLst>
              <a:ext uri="{FF2B5EF4-FFF2-40B4-BE49-F238E27FC236}">
                <a16:creationId xmlns:a16="http://schemas.microsoft.com/office/drawing/2014/main" id="{AAB8C4F3-94C2-427F-B3C2-932AB7B7BB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303" y="1399304"/>
            <a:ext cx="6584973" cy="4757642"/>
          </a:xfrm>
          <a:prstGeom prst="rect">
            <a:avLst/>
          </a:prstGeom>
          <a:noFill/>
        </p:spPr>
      </p:pic>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675405" y="701054"/>
            <a:ext cx="4941477" cy="610863"/>
          </a:xfrm>
        </p:spPr>
        <p:txBody>
          <a:bodyPr vert="horz" lIns="0" tIns="0" rIns="0" bIns="0" rtlCol="0" anchor="b" anchorCtr="0">
            <a:normAutofit/>
          </a:bodyPr>
          <a:lstStyle/>
          <a:p>
            <a:r>
              <a:rPr lang="en-US" sz="3400" b="1" i="0" kern="1200" spc="100" baseline="0" dirty="0">
                <a:latin typeface="+mj-lt"/>
                <a:ea typeface="+mj-ea"/>
                <a:cs typeface="+mj-cs"/>
              </a:rPr>
              <a:t>Weekday wise analysis </a:t>
            </a:r>
          </a:p>
        </p:txBody>
      </p:sp>
      <p:sp>
        <p:nvSpPr>
          <p:cNvPr id="8" name="TextBox 7">
            <a:extLst>
              <a:ext uri="{FF2B5EF4-FFF2-40B4-BE49-F238E27FC236}">
                <a16:creationId xmlns:a16="http://schemas.microsoft.com/office/drawing/2014/main" id="{D7119A83-5883-4E40-82E7-F0D0F63CC081}"/>
              </a:ext>
            </a:extLst>
          </p:cNvPr>
          <p:cNvSpPr txBox="1"/>
          <p:nvPr/>
        </p:nvSpPr>
        <p:spPr>
          <a:xfrm>
            <a:off x="716974" y="2303218"/>
            <a:ext cx="4187538" cy="1617619"/>
          </a:xfrm>
          <a:prstGeom prst="rect">
            <a:avLst/>
          </a:prstGeom>
        </p:spPr>
        <p:txBody>
          <a:bodyPr vert="horz" lIns="0" tIns="0" rIns="0" bIns="0" rtlCol="0">
            <a:normAutofit/>
          </a:bodyPr>
          <a:lstStyle/>
          <a:p>
            <a:pPr marL="285750" indent="-285750">
              <a:spcBef>
                <a:spcPts val="1000"/>
              </a:spcBef>
              <a:buFont typeface="Arial" panose="020B0604020202020204" pitchFamily="34" charset="0"/>
              <a:buChar char="•"/>
            </a:pPr>
            <a:r>
              <a:rPr lang="en-US" sz="1600" b="0" i="0" kern="1200" dirty="0">
                <a:solidFill>
                  <a:schemeClr val="bg1"/>
                </a:solidFill>
                <a:latin typeface="+mn-lt"/>
                <a:ea typeface="+mn-ea"/>
                <a:cs typeface="+mn-cs"/>
              </a:rPr>
              <a:t>Weekend sales are more as compared to weekday sales on an average. </a:t>
            </a:r>
          </a:p>
          <a:p>
            <a:pPr marL="285750" indent="-285750">
              <a:spcBef>
                <a:spcPts val="1000"/>
              </a:spcBef>
              <a:buFont typeface="Arial" panose="020B0604020202020204" pitchFamily="34" charset="0"/>
              <a:buChar char="•"/>
            </a:pPr>
            <a:endParaRPr lang="en-US" sz="1600" b="0" i="0" kern="1200" dirty="0">
              <a:solidFill>
                <a:schemeClr val="bg1"/>
              </a:solidFill>
              <a:latin typeface="+mn-lt"/>
              <a:ea typeface="+mn-ea"/>
              <a:cs typeface="+mn-cs"/>
            </a:endParaRPr>
          </a:p>
          <a:p>
            <a:pPr marL="285750" indent="-285750">
              <a:spcBef>
                <a:spcPts val="1000"/>
              </a:spcBef>
              <a:buFont typeface="Arial" panose="020B0604020202020204" pitchFamily="34" charset="0"/>
              <a:buChar char="•"/>
            </a:pPr>
            <a:r>
              <a:rPr lang="en-US" sz="1600" b="0" i="0" kern="1200" dirty="0">
                <a:solidFill>
                  <a:schemeClr val="bg1"/>
                </a:solidFill>
                <a:latin typeface="+mn-lt"/>
                <a:ea typeface="+mn-ea"/>
                <a:cs typeface="+mn-cs"/>
              </a:rPr>
              <a:t>For Liquor with Tobacco only Wednesday is the leading day with 73% of sales.</a:t>
            </a:r>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4"/>
          </p:nvPr>
        </p:nvSpPr>
        <p:spPr>
          <a:xfrm>
            <a:off x="10446096" y="6389486"/>
            <a:ext cx="1313180" cy="247651"/>
          </a:xfrm>
        </p:spPr>
        <p:txBody>
          <a:bodyPr vert="horz" lIns="0" tIns="0" rIns="0" bIns="0" rtlCol="0" anchor="t" anchorCtr="0">
            <a:normAutofit/>
          </a:bodyPr>
          <a:lstStyle/>
          <a:p>
            <a:pPr>
              <a:spcAft>
                <a:spcPts val="600"/>
              </a:spcAft>
            </a:pPr>
            <a:fld id="{6FCA8E82-58CD-E045-8B98-B7A85B79B752}" type="datetime4">
              <a:rPr lang="en-US" smtClean="0"/>
              <a:pPr>
                <a:spcAft>
                  <a:spcPts val="600"/>
                </a:spcAft>
              </a:pPr>
              <a:t>November 29, 2020</a:t>
            </a:fld>
            <a:endParaRPr lang="en-US" dirty="0"/>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6"/>
          </p:nvPr>
        </p:nvSpPr>
        <p:spPr>
          <a:xfrm>
            <a:off x="971550" y="6332220"/>
            <a:ext cx="523240" cy="247651"/>
          </a:xfrm>
        </p:spPr>
        <p:txBody>
          <a:bodyPr vert="horz" lIns="0" tIns="0" rIns="0" bIns="0" rtlCol="0" anchor="t" anchorCtr="0">
            <a:normAutofit/>
          </a:bodyPr>
          <a:lstStyle/>
          <a:p>
            <a:pPr>
              <a:spcAft>
                <a:spcPts val="600"/>
              </a:spcAft>
            </a:pPr>
            <a:fld id="{294A09A9-5501-47C1-A89A-A340965A2BE2}" type="slidenum">
              <a:rPr lang="en-US" smtClean="0"/>
              <a:pPr>
                <a:spcAft>
                  <a:spcPts val="600"/>
                </a:spcAft>
              </a:pPr>
              <a:t>11</a:t>
            </a:fld>
            <a:endParaRPr lang="en-US" dirty="0"/>
          </a:p>
        </p:txBody>
      </p:sp>
      <p:sp>
        <p:nvSpPr>
          <p:cNvPr id="10" name="Rectangle 9">
            <a:extLst>
              <a:ext uri="{FF2B5EF4-FFF2-40B4-BE49-F238E27FC236}">
                <a16:creationId xmlns:a16="http://schemas.microsoft.com/office/drawing/2014/main" id="{64A7AA5A-A9BF-4EDD-B2EA-1CE7440E83FF}"/>
              </a:ext>
            </a:extLst>
          </p:cNvPr>
          <p:cNvSpPr/>
          <p:nvPr/>
        </p:nvSpPr>
        <p:spPr>
          <a:xfrm flipV="1">
            <a:off x="716973" y="1884217"/>
            <a:ext cx="4187538" cy="129225"/>
          </a:xfrm>
          <a:prstGeom prst="rect">
            <a:avLst/>
          </a:prstGeom>
          <a:solidFill>
            <a:srgbClr val="7CA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47290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28DC-195E-4A4E-AEBA-5E0D1DB03B76}"/>
              </a:ext>
            </a:extLst>
          </p:cNvPr>
          <p:cNvSpPr>
            <a:spLocks noGrp="1"/>
          </p:cNvSpPr>
          <p:nvPr>
            <p:ph type="title"/>
          </p:nvPr>
        </p:nvSpPr>
        <p:spPr>
          <a:xfrm>
            <a:off x="1066800" y="2064328"/>
            <a:ext cx="6151418" cy="3241963"/>
          </a:xfrm>
        </p:spPr>
        <p:txBody>
          <a:bodyPr>
            <a:noAutofit/>
          </a:bodyPr>
          <a:lstStyle/>
          <a:p>
            <a:r>
              <a:rPr lang="en-US" sz="1600" dirty="0">
                <a:latin typeface="Helvetica Neue"/>
              </a:rPr>
              <a:t>Total sales for each weekday for each category, last three days of the week are pre-dominant in most categories. </a:t>
            </a:r>
            <a:br>
              <a:rPr lang="en-US" sz="1600" dirty="0">
                <a:latin typeface="Helvetica Neue"/>
              </a:rPr>
            </a:br>
            <a:br>
              <a:rPr lang="en-US" sz="1600" dirty="0">
                <a:latin typeface="Helvetica Neue"/>
              </a:rPr>
            </a:br>
            <a:r>
              <a:rPr lang="en-US" sz="1600" b="0" i="0" dirty="0">
                <a:effectLst/>
                <a:latin typeface="Helvetica Neue"/>
              </a:rPr>
              <a:t>On calculating the average sales on daily basis we observed that on Saturday the sales are the highest as compared to other days, so we can increase the staffs in the cafe on weekends and reduce the staffs on weekdays to lower the operational cost. </a:t>
            </a:r>
            <a:br>
              <a:rPr lang="en-US" sz="1600" b="0" i="0" dirty="0">
                <a:effectLst/>
                <a:latin typeface="Helvetica Neue"/>
              </a:rPr>
            </a:br>
            <a:br>
              <a:rPr lang="en-US" sz="1600" b="0" i="0" dirty="0">
                <a:effectLst/>
                <a:latin typeface="Helvetica Neue"/>
              </a:rPr>
            </a:br>
            <a:r>
              <a:rPr lang="en-US" sz="1600" b="0" i="0" dirty="0">
                <a:effectLst/>
                <a:latin typeface="Helvetica Neue"/>
              </a:rPr>
              <a:t>Since sales are low on weekdays: Monday-Thursday, the cafe may plan to give special offers on the items or give discount on each categories on a regular basis on the weekdays. </a:t>
            </a:r>
            <a:br>
              <a:rPr lang="en-US" sz="1600" b="0" i="0" dirty="0">
                <a:effectLst/>
                <a:latin typeface="Helvetica Neue"/>
              </a:rPr>
            </a:br>
            <a:br>
              <a:rPr lang="en-US" sz="1600" b="0" i="0" dirty="0">
                <a:effectLst/>
                <a:latin typeface="Helvetica Neue"/>
              </a:rPr>
            </a:br>
            <a:br>
              <a:rPr lang="en-US" sz="1600" dirty="0"/>
            </a:br>
            <a:endParaRPr lang="en-US" sz="1600" dirty="0"/>
          </a:p>
        </p:txBody>
      </p:sp>
      <p:sp>
        <p:nvSpPr>
          <p:cNvPr id="4" name="TextBox 3">
            <a:extLst>
              <a:ext uri="{FF2B5EF4-FFF2-40B4-BE49-F238E27FC236}">
                <a16:creationId xmlns:a16="http://schemas.microsoft.com/office/drawing/2014/main" id="{2D1212B2-B3C3-4253-B573-4AF32A40DD25}"/>
              </a:ext>
            </a:extLst>
          </p:cNvPr>
          <p:cNvSpPr txBox="1"/>
          <p:nvPr/>
        </p:nvSpPr>
        <p:spPr>
          <a:xfrm>
            <a:off x="7606146" y="4287983"/>
            <a:ext cx="4073237" cy="1569660"/>
          </a:xfrm>
          <a:prstGeom prst="rect">
            <a:avLst/>
          </a:prstGeom>
          <a:noFill/>
        </p:spPr>
        <p:txBody>
          <a:bodyPr wrap="square">
            <a:spAutoFit/>
          </a:bodyPr>
          <a:lstStyle/>
          <a:p>
            <a:r>
              <a:rPr lang="en-US" sz="1600" i="0" dirty="0">
                <a:solidFill>
                  <a:schemeClr val="bg1"/>
                </a:solidFill>
                <a:effectLst/>
                <a:latin typeface="Helvetica Neue"/>
              </a:rPr>
              <a:t>For example, Monday 20% discount on Beverage, Tuesday 20% discount on Food, Wednesday 30% on Tobacco etc.</a:t>
            </a:r>
            <a:br>
              <a:rPr lang="en-US" sz="1600" dirty="0">
                <a:solidFill>
                  <a:schemeClr val="bg1"/>
                </a:solidFill>
                <a:latin typeface="Helvetica Neue"/>
              </a:rPr>
            </a:br>
            <a:endParaRPr lang="en-US" sz="1600" dirty="0">
              <a:solidFill>
                <a:schemeClr val="bg1"/>
              </a:solidFill>
              <a:latin typeface="Helvetica Neue"/>
            </a:endParaRPr>
          </a:p>
          <a:p>
            <a:r>
              <a:rPr lang="en-US" sz="1600" dirty="0">
                <a:solidFill>
                  <a:schemeClr val="bg1"/>
                </a:solidFill>
                <a:latin typeface="Helvetica Neue"/>
              </a:rPr>
              <a:t>Weekend - Fri, Sat, Sun </a:t>
            </a:r>
            <a:br>
              <a:rPr lang="en-US" sz="1600" dirty="0">
                <a:solidFill>
                  <a:schemeClr val="bg1"/>
                </a:solidFill>
                <a:latin typeface="Helvetica Neue"/>
              </a:rPr>
            </a:br>
            <a:r>
              <a:rPr lang="en-US" sz="1600" dirty="0">
                <a:solidFill>
                  <a:schemeClr val="bg1"/>
                </a:solidFill>
                <a:latin typeface="Helvetica Neue"/>
              </a:rPr>
              <a:t>Weekday – Mon, Tue, Wed, Thu</a:t>
            </a:r>
            <a:endParaRPr lang="en-IN" sz="1600" dirty="0">
              <a:solidFill>
                <a:schemeClr val="bg1"/>
              </a:solidFill>
              <a:latin typeface="Helvetica Neue"/>
            </a:endParaRPr>
          </a:p>
        </p:txBody>
      </p:sp>
      <p:sp>
        <p:nvSpPr>
          <p:cNvPr id="5" name="Title 2">
            <a:extLst>
              <a:ext uri="{FF2B5EF4-FFF2-40B4-BE49-F238E27FC236}">
                <a16:creationId xmlns:a16="http://schemas.microsoft.com/office/drawing/2014/main" id="{F760E632-F5F5-4C3E-86EA-BC602E3E7D21}"/>
              </a:ext>
            </a:extLst>
          </p:cNvPr>
          <p:cNvSpPr txBox="1">
            <a:spLocks/>
          </p:cNvSpPr>
          <p:nvPr/>
        </p:nvSpPr>
        <p:spPr>
          <a:xfrm>
            <a:off x="910932" y="340836"/>
            <a:ext cx="4941477" cy="610863"/>
          </a:xfrm>
          <a:prstGeom prst="rect">
            <a:avLst/>
          </a:prstGeom>
          <a:ln>
            <a:noFill/>
          </a:ln>
        </p:spPr>
        <p:txBody>
          <a:bodyPr vert="horz" lIns="0" tIns="0" rIns="0" bIns="0" rtlCol="0" anchor="b" anchorCtr="0">
            <a:normAutofit/>
          </a:bodyPr>
          <a:lstStyle>
            <a:lvl1pPr algn="l" defTabSz="914400" rtl="0" eaLnBrk="1" latinLnBrk="0" hangingPunct="1">
              <a:lnSpc>
                <a:spcPct val="100000"/>
              </a:lnSpc>
              <a:spcBef>
                <a:spcPct val="0"/>
              </a:spcBef>
              <a:buNone/>
              <a:defRPr sz="2800" b="0" i="0" kern="1200" spc="100" baseline="0">
                <a:solidFill>
                  <a:schemeClr val="bg1"/>
                </a:solidFill>
                <a:latin typeface="+mn-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400" b="1" dirty="0">
                <a:latin typeface="+mj-lt"/>
              </a:rPr>
              <a:t>Weekday wise analysis </a:t>
            </a:r>
          </a:p>
        </p:txBody>
      </p:sp>
      <p:sp>
        <p:nvSpPr>
          <p:cNvPr id="6" name="Date Placeholder 3">
            <a:extLst>
              <a:ext uri="{FF2B5EF4-FFF2-40B4-BE49-F238E27FC236}">
                <a16:creationId xmlns:a16="http://schemas.microsoft.com/office/drawing/2014/main" id="{87432B5F-F5B2-4493-80E3-6B45D2A6590C}"/>
              </a:ext>
            </a:extLst>
          </p:cNvPr>
          <p:cNvSpPr txBox="1">
            <a:spLocks/>
          </p:cNvSpPr>
          <p:nvPr/>
        </p:nvSpPr>
        <p:spPr>
          <a:xfrm>
            <a:off x="10446096" y="6389486"/>
            <a:ext cx="1313180" cy="247651"/>
          </a:xfrm>
          <a:prstGeom prst="rect">
            <a:avLst/>
          </a:prstGeom>
        </p:spPr>
        <p:txBody>
          <a:bodyPr vert="horz" lIns="0" tIns="0" rIns="0" bIns="0" rtlCol="0" anchor="t" anchorCtr="0">
            <a:normAutofit fontScale="6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6FCA8E82-58CD-E045-8B98-B7A85B79B752}" type="datetime4">
              <a:rPr lang="en-US" smtClean="0">
                <a:solidFill>
                  <a:schemeClr val="bg1"/>
                </a:solidFill>
              </a:rPr>
              <a:pPr>
                <a:spcAft>
                  <a:spcPts val="600"/>
                </a:spcAft>
              </a:pPr>
              <a:t>November 29, 2020</a:t>
            </a:fld>
            <a:endParaRPr lang="en-US" dirty="0">
              <a:solidFill>
                <a:schemeClr val="bg1"/>
              </a:solidFill>
            </a:endParaRPr>
          </a:p>
        </p:txBody>
      </p:sp>
      <p:sp>
        <p:nvSpPr>
          <p:cNvPr id="7" name="Slide Number Placeholder 5">
            <a:extLst>
              <a:ext uri="{FF2B5EF4-FFF2-40B4-BE49-F238E27FC236}">
                <a16:creationId xmlns:a16="http://schemas.microsoft.com/office/drawing/2014/main" id="{295AA841-BACA-4E02-9B33-9E112164E4EB}"/>
              </a:ext>
            </a:extLst>
          </p:cNvPr>
          <p:cNvSpPr txBox="1">
            <a:spLocks/>
          </p:cNvSpPr>
          <p:nvPr/>
        </p:nvSpPr>
        <p:spPr>
          <a:xfrm>
            <a:off x="971550" y="6332220"/>
            <a:ext cx="523240" cy="247651"/>
          </a:xfrm>
          <a:prstGeom prst="rect">
            <a:avLst/>
          </a:prstGeom>
        </p:spPr>
        <p:txBody>
          <a:bodyPr vert="horz" lIns="0" tIns="0" rIns="0" bIns="0" rtlCol="0" anchor="t"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294A09A9-5501-47C1-A89A-A340965A2BE2}" type="slidenum">
              <a:rPr lang="en-US" sz="1100" smtClean="0">
                <a:solidFill>
                  <a:schemeClr val="bg1"/>
                </a:solidFill>
              </a:rPr>
              <a:pPr>
                <a:spcAft>
                  <a:spcPts val="600"/>
                </a:spcAft>
              </a:pPr>
              <a:t>12</a:t>
            </a:fld>
            <a:endParaRPr lang="en-US" dirty="0">
              <a:solidFill>
                <a:schemeClr val="bg1"/>
              </a:solidFill>
            </a:endParaRPr>
          </a:p>
        </p:txBody>
      </p:sp>
    </p:spTree>
    <p:extLst>
      <p:ext uri="{BB962C8B-B14F-4D97-AF65-F5344CB8AC3E}">
        <p14:creationId xmlns:p14="http://schemas.microsoft.com/office/powerpoint/2010/main" val="4206035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405016" y="1111634"/>
            <a:ext cx="4319384" cy="610863"/>
          </a:xfrm>
        </p:spPr>
        <p:txBody>
          <a:bodyPr vert="horz" lIns="0" tIns="0" rIns="0" bIns="0" rtlCol="0" anchor="b" anchorCtr="0">
            <a:normAutofit/>
          </a:bodyPr>
          <a:lstStyle/>
          <a:p>
            <a:r>
              <a:rPr lang="en-US" sz="3400" b="1" i="0" kern="1200" spc="100" baseline="0" dirty="0">
                <a:latin typeface="+mj-lt"/>
                <a:ea typeface="+mj-ea"/>
                <a:cs typeface="+mj-cs"/>
              </a:rPr>
              <a:t>Hourly Sales analysis</a:t>
            </a:r>
          </a:p>
        </p:txBody>
      </p:sp>
      <p:sp>
        <p:nvSpPr>
          <p:cNvPr id="8" name="TextBox 7">
            <a:extLst>
              <a:ext uri="{FF2B5EF4-FFF2-40B4-BE49-F238E27FC236}">
                <a16:creationId xmlns:a16="http://schemas.microsoft.com/office/drawing/2014/main" id="{D7119A83-5883-4E40-82E7-F0D0F63CC081}"/>
              </a:ext>
            </a:extLst>
          </p:cNvPr>
          <p:cNvSpPr txBox="1"/>
          <p:nvPr/>
        </p:nvSpPr>
        <p:spPr>
          <a:xfrm>
            <a:off x="432725" y="2232263"/>
            <a:ext cx="3363420" cy="2284319"/>
          </a:xfrm>
          <a:prstGeom prst="rect">
            <a:avLst/>
          </a:prstGeom>
        </p:spPr>
        <p:txBody>
          <a:bodyPr vert="horz" lIns="0" tIns="0" rIns="0" bIns="0" rtlCol="0">
            <a:noAutofit/>
          </a:bodyPr>
          <a:lstStyle/>
          <a:p>
            <a:pPr marL="285750" indent="-285750">
              <a:spcBef>
                <a:spcPts val="1000"/>
              </a:spcBef>
              <a:buFont typeface="Arial" panose="020B0604020202020204" pitchFamily="34" charset="0"/>
              <a:buChar char="•"/>
            </a:pPr>
            <a:r>
              <a:rPr lang="en-US" sz="1600" b="0" i="0" dirty="0">
                <a:solidFill>
                  <a:srgbClr val="3B3835"/>
                </a:solidFill>
                <a:effectLst/>
                <a:latin typeface="Helvetica Neue"/>
              </a:rPr>
              <a:t>We can see from the graph that the sales increases as the day ends, with maximum customers/sales during the nighttime from 8pm-1am. </a:t>
            </a:r>
          </a:p>
          <a:p>
            <a:pPr marL="285750" indent="-285750">
              <a:spcBef>
                <a:spcPts val="1000"/>
              </a:spcBef>
              <a:buFont typeface="Arial" panose="020B0604020202020204" pitchFamily="34" charset="0"/>
              <a:buChar char="•"/>
            </a:pPr>
            <a:r>
              <a:rPr lang="en-US" sz="1600" b="0" i="0" dirty="0">
                <a:solidFill>
                  <a:srgbClr val="3B3835"/>
                </a:solidFill>
                <a:effectLst/>
                <a:latin typeface="Helvetica Neue"/>
              </a:rPr>
              <a:t>So the cafe can allot more staffs for the evening shift than morning shift which will help in efficient use of the staffs. </a:t>
            </a:r>
            <a:endParaRPr lang="en-US" sz="1600" b="0" i="0" kern="1200" dirty="0">
              <a:solidFill>
                <a:schemeClr val="bg1"/>
              </a:solidFill>
              <a:latin typeface="+mn-lt"/>
              <a:ea typeface="+mn-ea"/>
              <a:cs typeface="+mn-cs"/>
            </a:endParaRPr>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4"/>
          </p:nvPr>
        </p:nvSpPr>
        <p:spPr>
          <a:xfrm>
            <a:off x="10446096" y="6389486"/>
            <a:ext cx="1313180" cy="247651"/>
          </a:xfrm>
        </p:spPr>
        <p:txBody>
          <a:bodyPr vert="horz" lIns="0" tIns="0" rIns="0" bIns="0" rtlCol="0" anchor="t" anchorCtr="0">
            <a:normAutofit/>
          </a:bodyPr>
          <a:lstStyle/>
          <a:p>
            <a:pPr>
              <a:spcAft>
                <a:spcPts val="600"/>
              </a:spcAft>
            </a:pPr>
            <a:fld id="{6FCA8E82-58CD-E045-8B98-B7A85B79B752}" type="datetime4">
              <a:rPr lang="en-US" smtClean="0"/>
              <a:pPr>
                <a:spcAft>
                  <a:spcPts val="600"/>
                </a:spcAft>
              </a:pPr>
              <a:t>November 29, 2020</a:t>
            </a:fld>
            <a:endParaRPr lang="en-US" dirty="0"/>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6"/>
          </p:nvPr>
        </p:nvSpPr>
        <p:spPr>
          <a:xfrm>
            <a:off x="971550" y="6332220"/>
            <a:ext cx="523240" cy="247651"/>
          </a:xfrm>
        </p:spPr>
        <p:txBody>
          <a:bodyPr vert="horz" lIns="0" tIns="0" rIns="0" bIns="0" rtlCol="0" anchor="t" anchorCtr="0">
            <a:normAutofit/>
          </a:bodyPr>
          <a:lstStyle/>
          <a:p>
            <a:pPr>
              <a:spcAft>
                <a:spcPts val="600"/>
              </a:spcAft>
            </a:pPr>
            <a:fld id="{294A09A9-5501-47C1-A89A-A340965A2BE2}" type="slidenum">
              <a:rPr lang="en-US" smtClean="0"/>
              <a:pPr>
                <a:spcAft>
                  <a:spcPts val="600"/>
                </a:spcAft>
              </a:pPr>
              <a:t>13</a:t>
            </a:fld>
            <a:endParaRPr lang="en-US"/>
          </a:p>
        </p:txBody>
      </p:sp>
      <p:pic>
        <p:nvPicPr>
          <p:cNvPr id="7" name="Picture 6" descr="Graphical user interface, application&#10;&#10;Description automatically generated">
            <a:extLst>
              <a:ext uri="{FF2B5EF4-FFF2-40B4-BE49-F238E27FC236}">
                <a16:creationId xmlns:a16="http://schemas.microsoft.com/office/drawing/2014/main" id="{116DF889-0A92-424D-8CF1-9118DD04AF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665019"/>
            <a:ext cx="7214988" cy="5569528"/>
          </a:xfrm>
          <a:prstGeom prst="rect">
            <a:avLst/>
          </a:prstGeom>
        </p:spPr>
      </p:pic>
      <p:sp>
        <p:nvSpPr>
          <p:cNvPr id="14" name="Rectangle 13">
            <a:extLst>
              <a:ext uri="{FF2B5EF4-FFF2-40B4-BE49-F238E27FC236}">
                <a16:creationId xmlns:a16="http://schemas.microsoft.com/office/drawing/2014/main" id="{8F690EEA-2E11-458E-AC07-5367579748CA}"/>
              </a:ext>
            </a:extLst>
          </p:cNvPr>
          <p:cNvSpPr/>
          <p:nvPr/>
        </p:nvSpPr>
        <p:spPr>
          <a:xfrm flipV="1">
            <a:off x="439889" y="1884217"/>
            <a:ext cx="4187538" cy="129225"/>
          </a:xfrm>
          <a:prstGeom prst="rect">
            <a:avLst/>
          </a:prstGeom>
          <a:solidFill>
            <a:srgbClr val="7CA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60719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263520" y="1147625"/>
            <a:ext cx="4502442" cy="610863"/>
          </a:xfrm>
        </p:spPr>
        <p:txBody>
          <a:bodyPr vert="horz" lIns="0" tIns="0" rIns="0" bIns="0" rtlCol="0" anchor="b" anchorCtr="0">
            <a:normAutofit/>
          </a:bodyPr>
          <a:lstStyle/>
          <a:p>
            <a:r>
              <a:rPr lang="en-US" sz="3400" b="1" i="0" kern="1200" spc="100" baseline="0" dirty="0">
                <a:latin typeface="+mj-lt"/>
                <a:ea typeface="+mj-ea"/>
                <a:cs typeface="+mj-cs"/>
              </a:rPr>
              <a:t>Hourly Sales analysis </a:t>
            </a:r>
          </a:p>
        </p:txBody>
      </p:sp>
      <p:sp>
        <p:nvSpPr>
          <p:cNvPr id="8" name="TextBox 7">
            <a:extLst>
              <a:ext uri="{FF2B5EF4-FFF2-40B4-BE49-F238E27FC236}">
                <a16:creationId xmlns:a16="http://schemas.microsoft.com/office/drawing/2014/main" id="{D7119A83-5883-4E40-82E7-F0D0F63CC081}"/>
              </a:ext>
            </a:extLst>
          </p:cNvPr>
          <p:cNvSpPr txBox="1"/>
          <p:nvPr/>
        </p:nvSpPr>
        <p:spPr>
          <a:xfrm>
            <a:off x="432725" y="2289363"/>
            <a:ext cx="3792911" cy="2171801"/>
          </a:xfrm>
          <a:prstGeom prst="rect">
            <a:avLst/>
          </a:prstGeom>
        </p:spPr>
        <p:txBody>
          <a:bodyPr vert="horz" lIns="0" tIns="0" rIns="0" bIns="0" rtlCol="0">
            <a:normAutofit/>
          </a:bodyPr>
          <a:lstStyle/>
          <a:p>
            <a:pPr marL="285750" indent="-285750">
              <a:spcBef>
                <a:spcPts val="1000"/>
              </a:spcBef>
              <a:buFont typeface="Arial" panose="020B0604020202020204" pitchFamily="34" charset="0"/>
              <a:buChar char="•"/>
            </a:pPr>
            <a:r>
              <a:rPr lang="en-US" sz="1600" b="0" i="0" dirty="0">
                <a:solidFill>
                  <a:srgbClr val="3B3835"/>
                </a:solidFill>
                <a:effectLst/>
                <a:latin typeface="Helvetica Neue"/>
              </a:rPr>
              <a:t>Since sales are low during the morning or noon times, the cafe can offer happy hours in the morning or noon to attract customers.</a:t>
            </a:r>
          </a:p>
          <a:p>
            <a:pPr marL="285750" indent="-285750">
              <a:spcBef>
                <a:spcPts val="1000"/>
              </a:spcBef>
              <a:buFont typeface="Arial" panose="020B0604020202020204" pitchFamily="34" charset="0"/>
              <a:buChar char="•"/>
            </a:pPr>
            <a:r>
              <a:rPr lang="en-US" sz="1600" b="0" i="0" dirty="0">
                <a:solidFill>
                  <a:srgbClr val="3B3835"/>
                </a:solidFill>
                <a:effectLst/>
                <a:latin typeface="Helvetica Neue"/>
              </a:rPr>
              <a:t>Also, the cafe can start providing breakfast combos or brunch combos to increase the sales in the first half of the day.</a:t>
            </a:r>
            <a:endParaRPr lang="en-US" sz="1600" b="0" i="0" kern="1200" dirty="0">
              <a:solidFill>
                <a:schemeClr val="bg1"/>
              </a:solidFill>
              <a:latin typeface="+mn-lt"/>
              <a:ea typeface="+mn-ea"/>
              <a:cs typeface="+mn-cs"/>
            </a:endParaRPr>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4"/>
          </p:nvPr>
        </p:nvSpPr>
        <p:spPr>
          <a:xfrm>
            <a:off x="10446096" y="6389486"/>
            <a:ext cx="1313180" cy="247651"/>
          </a:xfrm>
        </p:spPr>
        <p:txBody>
          <a:bodyPr vert="horz" lIns="0" tIns="0" rIns="0" bIns="0" rtlCol="0" anchor="t" anchorCtr="0">
            <a:normAutofit/>
          </a:bodyPr>
          <a:lstStyle/>
          <a:p>
            <a:pPr>
              <a:spcAft>
                <a:spcPts val="600"/>
              </a:spcAft>
            </a:pPr>
            <a:fld id="{6FCA8E82-58CD-E045-8B98-B7A85B79B752}" type="datetime4">
              <a:rPr lang="en-US" smtClean="0"/>
              <a:pPr>
                <a:spcAft>
                  <a:spcPts val="600"/>
                </a:spcAft>
              </a:pPr>
              <a:t>November 29, 2020</a:t>
            </a:fld>
            <a:endParaRPr lang="en-US" dirty="0"/>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6"/>
          </p:nvPr>
        </p:nvSpPr>
        <p:spPr>
          <a:xfrm>
            <a:off x="971550" y="6332220"/>
            <a:ext cx="523240" cy="247651"/>
          </a:xfrm>
        </p:spPr>
        <p:txBody>
          <a:bodyPr vert="horz" lIns="0" tIns="0" rIns="0" bIns="0" rtlCol="0" anchor="t" anchorCtr="0">
            <a:normAutofit/>
          </a:bodyPr>
          <a:lstStyle/>
          <a:p>
            <a:pPr>
              <a:spcAft>
                <a:spcPts val="600"/>
              </a:spcAft>
            </a:pPr>
            <a:fld id="{294A09A9-5501-47C1-A89A-A340965A2BE2}" type="slidenum">
              <a:rPr lang="en-US" smtClean="0"/>
              <a:pPr>
                <a:spcAft>
                  <a:spcPts val="600"/>
                </a:spcAft>
              </a:pPr>
              <a:t>14</a:t>
            </a:fld>
            <a:endParaRPr lang="en-US"/>
          </a:p>
        </p:txBody>
      </p:sp>
      <p:pic>
        <p:nvPicPr>
          <p:cNvPr id="7" name="Picture 6" descr="Graphical user interface, chart, application&#10;&#10;Description automatically generated">
            <a:extLst>
              <a:ext uri="{FF2B5EF4-FFF2-40B4-BE49-F238E27FC236}">
                <a16:creationId xmlns:a16="http://schemas.microsoft.com/office/drawing/2014/main" id="{ABC15465-D8D0-4742-BFE0-9536184B40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9712" y="568036"/>
            <a:ext cx="7327036" cy="5764185"/>
          </a:xfrm>
          <a:prstGeom prst="rect">
            <a:avLst/>
          </a:prstGeom>
        </p:spPr>
      </p:pic>
      <p:sp>
        <p:nvSpPr>
          <p:cNvPr id="11" name="Rectangle 10">
            <a:extLst>
              <a:ext uri="{FF2B5EF4-FFF2-40B4-BE49-F238E27FC236}">
                <a16:creationId xmlns:a16="http://schemas.microsoft.com/office/drawing/2014/main" id="{F8EEE251-E680-4283-8351-40368812A068}"/>
              </a:ext>
            </a:extLst>
          </p:cNvPr>
          <p:cNvSpPr/>
          <p:nvPr/>
        </p:nvSpPr>
        <p:spPr>
          <a:xfrm flipV="1">
            <a:off x="263520" y="1880845"/>
            <a:ext cx="4187538" cy="129225"/>
          </a:xfrm>
          <a:prstGeom prst="rect">
            <a:avLst/>
          </a:prstGeom>
          <a:solidFill>
            <a:srgbClr val="7CA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09012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a:xfrm>
            <a:off x="332510" y="469903"/>
            <a:ext cx="5763490" cy="1211797"/>
          </a:xfrm>
        </p:spPr>
        <p:txBody>
          <a:bodyPr>
            <a:normAutofit/>
          </a:bodyPr>
          <a:lstStyle/>
          <a:p>
            <a:r>
              <a:rPr lang="en-US" dirty="0"/>
              <a:t>Top selling categories according to time </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34"/>
          </p:nvPr>
        </p:nvSpPr>
        <p:spPr>
          <a:xfrm>
            <a:off x="971550" y="6332220"/>
            <a:ext cx="523240" cy="247651"/>
          </a:xfrm>
        </p:spPr>
        <p:txBody>
          <a:bodyPr/>
          <a:lstStyle/>
          <a:p>
            <a:fld id="{294A09A9-5501-47C1-A89A-A340965A2BE2}" type="slidenum">
              <a:rPr lang="en-US" smtClean="0"/>
              <a:pPr/>
              <a:t>15</a:t>
            </a:fld>
            <a:endParaRPr lang="en-US" dirty="0"/>
          </a:p>
        </p:txBody>
      </p:sp>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32"/>
          </p:nvPr>
        </p:nvSpPr>
        <p:spPr>
          <a:xfrm>
            <a:off x="9926319" y="6332220"/>
            <a:ext cx="1313180" cy="247651"/>
          </a:xfrm>
        </p:spPr>
        <p:txBody>
          <a:bodyPr/>
          <a:lstStyle/>
          <a:p>
            <a:fld id="{6FCA8E82-58CD-E045-8B98-B7A85B79B752}" type="datetime4">
              <a:rPr lang="en-US" smtClean="0"/>
              <a:pPr/>
              <a:t>November 29, 2020</a:t>
            </a:fld>
            <a:endParaRPr lang="en-US" dirty="0"/>
          </a:p>
        </p:txBody>
      </p:sp>
      <p:sp>
        <p:nvSpPr>
          <p:cNvPr id="6" name="TextBox 5">
            <a:extLst>
              <a:ext uri="{FF2B5EF4-FFF2-40B4-BE49-F238E27FC236}">
                <a16:creationId xmlns:a16="http://schemas.microsoft.com/office/drawing/2014/main" id="{7CDA0CB6-88ED-4815-8DC6-3123A407A48B}"/>
              </a:ext>
            </a:extLst>
          </p:cNvPr>
          <p:cNvSpPr txBox="1"/>
          <p:nvPr/>
        </p:nvSpPr>
        <p:spPr>
          <a:xfrm>
            <a:off x="888423" y="2108400"/>
            <a:ext cx="6096000" cy="2585323"/>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3B3835"/>
                </a:solidFill>
                <a:effectLst/>
                <a:latin typeface="Helvetica Neue"/>
              </a:rPr>
              <a:t>As the day progress people consume more food and beverages items but they also consume tobacco products.</a:t>
            </a:r>
          </a:p>
          <a:p>
            <a:pPr marL="285750" indent="-285750">
              <a:buFont typeface="Arial" panose="020B0604020202020204" pitchFamily="34" charset="0"/>
              <a:buChar char="•"/>
            </a:pPr>
            <a:endParaRPr lang="en-US" dirty="0">
              <a:solidFill>
                <a:srgbClr val="3B3835"/>
              </a:solidFill>
              <a:latin typeface="Helvetica Neue"/>
            </a:endParaRPr>
          </a:p>
          <a:p>
            <a:pPr marL="285750" indent="-285750">
              <a:buFont typeface="Arial" panose="020B0604020202020204" pitchFamily="34" charset="0"/>
              <a:buChar char="•"/>
            </a:pPr>
            <a:r>
              <a:rPr lang="en-US" dirty="0">
                <a:solidFill>
                  <a:srgbClr val="3B3835"/>
                </a:solidFill>
                <a:latin typeface="Helvetica Neue"/>
              </a:rPr>
              <a:t>D</a:t>
            </a:r>
            <a:r>
              <a:rPr lang="en-US" b="0" i="0" dirty="0">
                <a:solidFill>
                  <a:srgbClr val="3B3835"/>
                </a:solidFill>
                <a:effectLst/>
                <a:latin typeface="Helvetica Neue"/>
              </a:rPr>
              <a:t>uring evening time people consume more beverages items and tobacco products. </a:t>
            </a:r>
          </a:p>
          <a:p>
            <a:pPr marL="285750" indent="-285750">
              <a:buFont typeface="Arial" panose="020B0604020202020204" pitchFamily="34" charset="0"/>
              <a:buChar char="•"/>
            </a:pPr>
            <a:endParaRPr lang="en-US" dirty="0">
              <a:solidFill>
                <a:srgbClr val="3B3835"/>
              </a:solidFill>
              <a:latin typeface="Helvetica Neue"/>
            </a:endParaRPr>
          </a:p>
          <a:p>
            <a:pPr marL="285750" indent="-285750">
              <a:buFont typeface="Arial" panose="020B0604020202020204" pitchFamily="34" charset="0"/>
              <a:buChar char="•"/>
            </a:pPr>
            <a:r>
              <a:rPr lang="en-US" b="0" i="0" dirty="0">
                <a:solidFill>
                  <a:srgbClr val="3B3835"/>
                </a:solidFill>
                <a:effectLst/>
                <a:latin typeface="Helvetica Neue"/>
              </a:rPr>
              <a:t>During night times people are having along with food items, liquor and tobacco products.</a:t>
            </a:r>
            <a:endParaRPr lang="en-IN" dirty="0"/>
          </a:p>
        </p:txBody>
      </p:sp>
    </p:spTree>
    <p:extLst>
      <p:ext uri="{BB962C8B-B14F-4D97-AF65-F5344CB8AC3E}">
        <p14:creationId xmlns:p14="http://schemas.microsoft.com/office/powerpoint/2010/main" val="188845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633842" y="886691"/>
            <a:ext cx="10154918" cy="748473"/>
          </a:xfrm>
        </p:spPr>
        <p:txBody>
          <a:bodyPr>
            <a:normAutofit/>
          </a:bodyPr>
          <a:lstStyle/>
          <a:p>
            <a:r>
              <a:rPr lang="en-US" dirty="0"/>
              <a:t>Market Basket Analysis Result (Python)</a:t>
            </a:r>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a:xfrm>
            <a:off x="630777" y="2178096"/>
            <a:ext cx="2582741" cy="306482"/>
          </a:xfrm>
        </p:spPr>
        <p:txBody>
          <a:bodyPr>
            <a:normAutofit/>
          </a:bodyPr>
          <a:lstStyle/>
          <a:p>
            <a:r>
              <a:rPr lang="en-US" dirty="0"/>
              <a:t>Associations Identified</a:t>
            </a:r>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6669314" y="5524226"/>
            <a:ext cx="5259450" cy="783250"/>
          </a:xfrm>
        </p:spPr>
        <p:txBody>
          <a:bodyPr>
            <a:normAutofit/>
          </a:bodyPr>
          <a:lstStyle/>
          <a:p>
            <a:pPr marL="0" indent="0">
              <a:buNone/>
            </a:pPr>
            <a:r>
              <a:rPr lang="en-US" dirty="0">
                <a:solidFill>
                  <a:schemeClr val="bg1"/>
                </a:solidFill>
              </a:rPr>
              <a:t>Most customer prefer Grilled Chicken Sausage with Scrambled Egg </a:t>
            </a:r>
            <a:r>
              <a:rPr lang="en-US" sz="1600" dirty="0">
                <a:solidFill>
                  <a:schemeClr val="bg1"/>
                </a:solidFill>
              </a:rPr>
              <a:t>since it has more than 35% of confidence and 85 lift</a:t>
            </a:r>
            <a:endParaRPr lang="en-US" dirty="0"/>
          </a:p>
          <a:p>
            <a:endParaRPr lang="en-US" dirty="0"/>
          </a:p>
          <a:p>
            <a:endParaRPr lang="en-US" dirty="0"/>
          </a:p>
        </p:txBody>
      </p:sp>
      <p:sp>
        <p:nvSpPr>
          <p:cNvPr id="6" name="Content Placeholder 5">
            <a:extLst>
              <a:ext uri="{FF2B5EF4-FFF2-40B4-BE49-F238E27FC236}">
                <a16:creationId xmlns:a16="http://schemas.microsoft.com/office/drawing/2014/main" id="{B7D8EEE0-6E1C-9F47-936F-25FCC2FC368C}"/>
              </a:ext>
            </a:extLst>
          </p:cNvPr>
          <p:cNvSpPr>
            <a:spLocks noGrp="1"/>
          </p:cNvSpPr>
          <p:nvPr>
            <p:ph sz="half" idx="13"/>
          </p:nvPr>
        </p:nvSpPr>
        <p:spPr>
          <a:xfrm>
            <a:off x="2312497" y="4573797"/>
            <a:ext cx="4756241" cy="923330"/>
          </a:xfrm>
        </p:spPr>
        <p:txBody>
          <a:bodyPr/>
          <a:lstStyle/>
          <a:p>
            <a:pPr marL="0" indent="0">
              <a:buNone/>
            </a:pPr>
            <a:r>
              <a:rPr lang="en-US" dirty="0">
                <a:solidFill>
                  <a:schemeClr val="bg1"/>
                </a:solidFill>
              </a:rPr>
              <a:t>Most customer prefer </a:t>
            </a:r>
            <a:r>
              <a:rPr lang="en-US" dirty="0" err="1">
                <a:solidFill>
                  <a:schemeClr val="bg1"/>
                </a:solidFill>
              </a:rPr>
              <a:t>Kheema</a:t>
            </a:r>
            <a:r>
              <a:rPr lang="en-US" dirty="0">
                <a:solidFill>
                  <a:schemeClr val="bg1"/>
                </a:solidFill>
              </a:rPr>
              <a:t> </a:t>
            </a:r>
            <a:r>
              <a:rPr lang="en-US" dirty="0" err="1">
                <a:solidFill>
                  <a:schemeClr val="bg1"/>
                </a:solidFill>
              </a:rPr>
              <a:t>ghotala</a:t>
            </a:r>
            <a:r>
              <a:rPr lang="en-US" dirty="0">
                <a:solidFill>
                  <a:schemeClr val="bg1"/>
                </a:solidFill>
              </a:rPr>
              <a:t> with Buttered Toast </a:t>
            </a:r>
            <a:r>
              <a:rPr lang="en-US" sz="1600" dirty="0">
                <a:solidFill>
                  <a:schemeClr val="bg1"/>
                </a:solidFill>
              </a:rPr>
              <a:t>since it has more than 46% of confidence and 102 lift </a:t>
            </a:r>
            <a:endParaRPr lang="en-US" dirty="0"/>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16</a:t>
            </a:fld>
            <a:endParaRPr lang="en-US" dirty="0"/>
          </a:p>
        </p:txBody>
      </p:sp>
      <p:sp>
        <p:nvSpPr>
          <p:cNvPr id="7" name="Date Placeholder 6">
            <a:extLst>
              <a:ext uri="{FF2B5EF4-FFF2-40B4-BE49-F238E27FC236}">
                <a16:creationId xmlns:a16="http://schemas.microsoft.com/office/drawing/2014/main" id="{99E44123-0AF5-4A4C-B0C7-BB7409DE8161}"/>
              </a:ext>
            </a:extLst>
          </p:cNvPr>
          <p:cNvSpPr>
            <a:spLocks noGrp="1"/>
          </p:cNvSpPr>
          <p:nvPr>
            <p:ph type="dt" sz="half" idx="14"/>
          </p:nvPr>
        </p:nvSpPr>
        <p:spPr>
          <a:xfrm>
            <a:off x="9805761" y="6346767"/>
            <a:ext cx="1313180" cy="247651"/>
          </a:xfrm>
        </p:spPr>
        <p:txBody>
          <a:bodyPr/>
          <a:lstStyle/>
          <a:p>
            <a:fld id="{6FCA8E82-58CD-E045-8B98-B7A85B79B752}" type="datetime4">
              <a:rPr lang="en-US" smtClean="0"/>
              <a:pPr/>
              <a:t>November 29, 2020</a:t>
            </a:fld>
            <a:endParaRPr lang="en-US" sz="1100" dirty="0"/>
          </a:p>
        </p:txBody>
      </p:sp>
      <p:sp>
        <p:nvSpPr>
          <p:cNvPr id="11" name="TextBox 10">
            <a:extLst>
              <a:ext uri="{FF2B5EF4-FFF2-40B4-BE49-F238E27FC236}">
                <a16:creationId xmlns:a16="http://schemas.microsoft.com/office/drawing/2014/main" id="{A256727A-7EF4-4D31-8049-02734C67D7CB}"/>
              </a:ext>
            </a:extLst>
          </p:cNvPr>
          <p:cNvSpPr txBox="1"/>
          <p:nvPr/>
        </p:nvSpPr>
        <p:spPr>
          <a:xfrm>
            <a:off x="5008169" y="3586134"/>
            <a:ext cx="6297140" cy="584775"/>
          </a:xfrm>
          <a:prstGeom prst="rect">
            <a:avLst/>
          </a:prstGeom>
          <a:noFill/>
        </p:spPr>
        <p:txBody>
          <a:bodyPr wrap="square">
            <a:spAutoFit/>
          </a:bodyPr>
          <a:lstStyle/>
          <a:p>
            <a:r>
              <a:rPr lang="en-US" sz="1600" dirty="0">
                <a:solidFill>
                  <a:schemeClr val="bg1"/>
                </a:solidFill>
              </a:rPr>
              <a:t>Most customer prefer Saigon noodles with Chicken since it has more than 54% of confidence and 959 lift </a:t>
            </a:r>
            <a:endParaRPr lang="en-IN" sz="1600" dirty="0">
              <a:solidFill>
                <a:schemeClr val="bg1"/>
              </a:solidFill>
            </a:endParaRPr>
          </a:p>
        </p:txBody>
      </p:sp>
      <p:sp>
        <p:nvSpPr>
          <p:cNvPr id="10" name="TextBox 9">
            <a:extLst>
              <a:ext uri="{FF2B5EF4-FFF2-40B4-BE49-F238E27FC236}">
                <a16:creationId xmlns:a16="http://schemas.microsoft.com/office/drawing/2014/main" id="{68B2F0D0-9AAE-4611-B430-C72B67CE2733}"/>
              </a:ext>
            </a:extLst>
          </p:cNvPr>
          <p:cNvSpPr txBox="1"/>
          <p:nvPr/>
        </p:nvSpPr>
        <p:spPr>
          <a:xfrm>
            <a:off x="603708" y="2572735"/>
            <a:ext cx="4980314" cy="584775"/>
          </a:xfrm>
          <a:prstGeom prst="rect">
            <a:avLst/>
          </a:prstGeom>
          <a:noFill/>
        </p:spPr>
        <p:txBody>
          <a:bodyPr wrap="square">
            <a:spAutoFit/>
          </a:bodyPr>
          <a:lstStyle/>
          <a:p>
            <a:r>
              <a:rPr lang="en-US" sz="1600" dirty="0">
                <a:solidFill>
                  <a:schemeClr val="bg1"/>
                </a:solidFill>
              </a:rPr>
              <a:t>Most customer prefer Red bull with N.R.G Hookah since it has more than 71% of confidence and 3332 lift </a:t>
            </a:r>
            <a:endParaRPr lang="en-IN" sz="1600" dirty="0">
              <a:solidFill>
                <a:schemeClr val="bg1"/>
              </a:solidFill>
            </a:endParaRPr>
          </a:p>
        </p:txBody>
      </p:sp>
      <p:sp>
        <p:nvSpPr>
          <p:cNvPr id="13" name="Rectangle 12">
            <a:extLst>
              <a:ext uri="{FF2B5EF4-FFF2-40B4-BE49-F238E27FC236}">
                <a16:creationId xmlns:a16="http://schemas.microsoft.com/office/drawing/2014/main" id="{D97EAC44-FEED-4149-A12E-E5CD92D3DF44}"/>
              </a:ext>
            </a:extLst>
          </p:cNvPr>
          <p:cNvSpPr/>
          <p:nvPr/>
        </p:nvSpPr>
        <p:spPr>
          <a:xfrm flipV="1">
            <a:off x="633842" y="1881839"/>
            <a:ext cx="10144994" cy="113214"/>
          </a:xfrm>
          <a:prstGeom prst="rect">
            <a:avLst/>
          </a:prstGeom>
          <a:solidFill>
            <a:srgbClr val="7CA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74" name="Picture 2" descr="Red Bull Energy Drink - Official Website :: Energy Drink :: Red Bull US">
            <a:extLst>
              <a:ext uri="{FF2B5EF4-FFF2-40B4-BE49-F238E27FC236}">
                <a16:creationId xmlns:a16="http://schemas.microsoft.com/office/drawing/2014/main" id="{0A0614A3-90A2-43DF-B187-29E05260CF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7066" y="1995053"/>
            <a:ext cx="1032248" cy="137810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BYO Kirin Hookah 24&quot;">
            <a:extLst>
              <a:ext uri="{FF2B5EF4-FFF2-40B4-BE49-F238E27FC236}">
                <a16:creationId xmlns:a16="http://schemas.microsoft.com/office/drawing/2014/main" id="{10F69266-0125-4D82-96D1-879150A58A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3715" y="2190983"/>
            <a:ext cx="1181194" cy="118119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SAIGON NOODLE HOUSE, Bonaire - Restaurant Reviews, Phone Number &amp; Photos -  Tripadvisor">
            <a:extLst>
              <a:ext uri="{FF2B5EF4-FFF2-40B4-BE49-F238E27FC236}">
                <a16:creationId xmlns:a16="http://schemas.microsoft.com/office/drawing/2014/main" id="{A9752826-DACE-46A0-8E36-E7B76624E1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7805" y="3453767"/>
            <a:ext cx="1283923" cy="96170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Saigon noodles with chicken - Picture of Nam Nam, Louisville - Tripadvisor">
            <a:extLst>
              <a:ext uri="{FF2B5EF4-FFF2-40B4-BE49-F238E27FC236}">
                <a16:creationId xmlns:a16="http://schemas.microsoft.com/office/drawing/2014/main" id="{E3DD557D-2606-4DA4-80F7-192BA3FEFF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3088" y="3453767"/>
            <a:ext cx="1233722" cy="9241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Anda Keema Ghotala - Kali Mirch - by Smita">
            <a:extLst>
              <a:ext uri="{FF2B5EF4-FFF2-40B4-BE49-F238E27FC236}">
                <a16:creationId xmlns:a16="http://schemas.microsoft.com/office/drawing/2014/main" id="{C8A5B65D-E985-47C9-80C4-5FF98D4195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2062" y="4244730"/>
            <a:ext cx="1672774" cy="1113155"/>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Grilled Chicken Sausage with Summer Veggies - Premio Free Printable Coupons">
            <a:extLst>
              <a:ext uri="{FF2B5EF4-FFF2-40B4-BE49-F238E27FC236}">
                <a16:creationId xmlns:a16="http://schemas.microsoft.com/office/drawing/2014/main" id="{16BC8FAC-409E-4ED0-B30E-4117BD92AD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0481" y="5423211"/>
            <a:ext cx="1569459" cy="1175579"/>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Creamy Soft-Scrambled Eggs Recipe | Cooking Light">
            <a:extLst>
              <a:ext uri="{FF2B5EF4-FFF2-40B4-BE49-F238E27FC236}">
                <a16:creationId xmlns:a16="http://schemas.microsoft.com/office/drawing/2014/main" id="{43942107-9F21-4AD1-B434-13CCE97D838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99293" y="5421621"/>
            <a:ext cx="1569459" cy="1175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7675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633842" y="886691"/>
            <a:ext cx="10154918" cy="748473"/>
          </a:xfrm>
        </p:spPr>
        <p:txBody>
          <a:bodyPr>
            <a:normAutofit/>
          </a:bodyPr>
          <a:lstStyle/>
          <a:p>
            <a:r>
              <a:rPr lang="en-US" dirty="0"/>
              <a:t>Market Basket Analysis Result (Python)</a:t>
            </a:r>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a:xfrm>
            <a:off x="633842" y="2157824"/>
            <a:ext cx="2582741" cy="306482"/>
          </a:xfrm>
        </p:spPr>
        <p:txBody>
          <a:bodyPr>
            <a:normAutofit/>
          </a:bodyPr>
          <a:lstStyle/>
          <a:p>
            <a:r>
              <a:rPr lang="en-US" dirty="0"/>
              <a:t>Associations Identified</a:t>
            </a:r>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5706339" y="5838976"/>
            <a:ext cx="5412602" cy="578481"/>
          </a:xfrm>
        </p:spPr>
        <p:txBody>
          <a:bodyPr>
            <a:normAutofit/>
          </a:bodyPr>
          <a:lstStyle/>
          <a:p>
            <a:pPr marL="0" indent="0">
              <a:buNone/>
            </a:pPr>
            <a:r>
              <a:rPr lang="en-US" sz="1600" dirty="0">
                <a:solidFill>
                  <a:schemeClr val="bg1"/>
                </a:solidFill>
              </a:rPr>
              <a:t>The combination of</a:t>
            </a:r>
            <a:r>
              <a:rPr lang="en-US" dirty="0">
                <a:solidFill>
                  <a:schemeClr val="bg1"/>
                </a:solidFill>
              </a:rPr>
              <a:t> Apple + Carrot + Ginger Juice and Apple + Pear + Lime </a:t>
            </a:r>
            <a:r>
              <a:rPr lang="en-US" sz="1600" dirty="0">
                <a:solidFill>
                  <a:schemeClr val="bg1"/>
                </a:solidFill>
              </a:rPr>
              <a:t>will give a lift of 57 and 14% confidence.</a:t>
            </a:r>
            <a:endParaRPr lang="en-US" dirty="0"/>
          </a:p>
          <a:p>
            <a:endParaRPr lang="en-US" dirty="0"/>
          </a:p>
          <a:p>
            <a:endParaRPr lang="en-US" dirty="0"/>
          </a:p>
        </p:txBody>
      </p:sp>
      <p:sp>
        <p:nvSpPr>
          <p:cNvPr id="6" name="Content Placeholder 5">
            <a:extLst>
              <a:ext uri="{FF2B5EF4-FFF2-40B4-BE49-F238E27FC236}">
                <a16:creationId xmlns:a16="http://schemas.microsoft.com/office/drawing/2014/main" id="{B7D8EEE0-6E1C-9F47-936F-25FCC2FC368C}"/>
              </a:ext>
            </a:extLst>
          </p:cNvPr>
          <p:cNvSpPr>
            <a:spLocks noGrp="1"/>
          </p:cNvSpPr>
          <p:nvPr>
            <p:ph sz="half" idx="13"/>
          </p:nvPr>
        </p:nvSpPr>
        <p:spPr>
          <a:xfrm>
            <a:off x="1925212" y="5019334"/>
            <a:ext cx="5293006" cy="584775"/>
          </a:xfrm>
        </p:spPr>
        <p:txBody>
          <a:bodyPr/>
          <a:lstStyle/>
          <a:p>
            <a:pPr marL="0" indent="0">
              <a:buNone/>
            </a:pPr>
            <a:r>
              <a:rPr lang="en-US" sz="1600" dirty="0">
                <a:solidFill>
                  <a:schemeClr val="bg1"/>
                </a:solidFill>
              </a:rPr>
              <a:t>The combination of</a:t>
            </a:r>
            <a:r>
              <a:rPr lang="en-US" dirty="0">
                <a:solidFill>
                  <a:schemeClr val="bg1"/>
                </a:solidFill>
              </a:rPr>
              <a:t> Oatmeal with Raisin Cookies and Chunky Choco Chip Cookies </a:t>
            </a:r>
            <a:r>
              <a:rPr lang="en-US" sz="1600" dirty="0">
                <a:solidFill>
                  <a:schemeClr val="bg1"/>
                </a:solidFill>
              </a:rPr>
              <a:t>will give a lift of 57 and 22% confidence.</a:t>
            </a:r>
            <a:endParaRPr lang="en-US" dirty="0"/>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17</a:t>
            </a:fld>
            <a:endParaRPr lang="en-US" dirty="0"/>
          </a:p>
        </p:txBody>
      </p:sp>
      <p:sp>
        <p:nvSpPr>
          <p:cNvPr id="7" name="Date Placeholder 6">
            <a:extLst>
              <a:ext uri="{FF2B5EF4-FFF2-40B4-BE49-F238E27FC236}">
                <a16:creationId xmlns:a16="http://schemas.microsoft.com/office/drawing/2014/main" id="{99E44123-0AF5-4A4C-B0C7-BB7409DE8161}"/>
              </a:ext>
            </a:extLst>
          </p:cNvPr>
          <p:cNvSpPr>
            <a:spLocks noGrp="1"/>
          </p:cNvSpPr>
          <p:nvPr>
            <p:ph type="dt" sz="half" idx="14"/>
          </p:nvPr>
        </p:nvSpPr>
        <p:spPr>
          <a:xfrm>
            <a:off x="9861179" y="6470592"/>
            <a:ext cx="1313180" cy="247651"/>
          </a:xfrm>
        </p:spPr>
        <p:txBody>
          <a:bodyPr/>
          <a:lstStyle/>
          <a:p>
            <a:fld id="{6FCA8E82-58CD-E045-8B98-B7A85B79B752}" type="datetime4">
              <a:rPr lang="en-US" smtClean="0"/>
              <a:pPr/>
              <a:t>November 29, 2020</a:t>
            </a:fld>
            <a:endParaRPr lang="en-US" sz="1100" dirty="0"/>
          </a:p>
        </p:txBody>
      </p:sp>
      <p:sp>
        <p:nvSpPr>
          <p:cNvPr id="11" name="TextBox 10">
            <a:extLst>
              <a:ext uri="{FF2B5EF4-FFF2-40B4-BE49-F238E27FC236}">
                <a16:creationId xmlns:a16="http://schemas.microsoft.com/office/drawing/2014/main" id="{A256727A-7EF4-4D31-8049-02734C67D7CB}"/>
              </a:ext>
            </a:extLst>
          </p:cNvPr>
          <p:cNvSpPr txBox="1"/>
          <p:nvPr/>
        </p:nvSpPr>
        <p:spPr>
          <a:xfrm>
            <a:off x="6076372" y="3799410"/>
            <a:ext cx="5145809" cy="584775"/>
          </a:xfrm>
          <a:prstGeom prst="rect">
            <a:avLst/>
          </a:prstGeom>
          <a:noFill/>
        </p:spPr>
        <p:txBody>
          <a:bodyPr wrap="square">
            <a:spAutoFit/>
          </a:bodyPr>
          <a:lstStyle/>
          <a:p>
            <a:r>
              <a:rPr lang="en-US" sz="1600" dirty="0">
                <a:solidFill>
                  <a:schemeClr val="bg1"/>
                </a:solidFill>
              </a:rPr>
              <a:t>The combination of Chicken Burger with OMG Grilled Burger will give a lift of 62 and 14% confidence.</a:t>
            </a:r>
          </a:p>
        </p:txBody>
      </p:sp>
      <p:sp>
        <p:nvSpPr>
          <p:cNvPr id="10" name="TextBox 9">
            <a:extLst>
              <a:ext uri="{FF2B5EF4-FFF2-40B4-BE49-F238E27FC236}">
                <a16:creationId xmlns:a16="http://schemas.microsoft.com/office/drawing/2014/main" id="{68B2F0D0-9AAE-4611-B430-C72B67CE2733}"/>
              </a:ext>
            </a:extLst>
          </p:cNvPr>
          <p:cNvSpPr txBox="1"/>
          <p:nvPr/>
        </p:nvSpPr>
        <p:spPr>
          <a:xfrm>
            <a:off x="528779" y="2552721"/>
            <a:ext cx="5423930" cy="584775"/>
          </a:xfrm>
          <a:prstGeom prst="rect">
            <a:avLst/>
          </a:prstGeom>
          <a:noFill/>
        </p:spPr>
        <p:txBody>
          <a:bodyPr wrap="square">
            <a:spAutoFit/>
          </a:bodyPr>
          <a:lstStyle/>
          <a:p>
            <a:r>
              <a:rPr lang="en-US" sz="1600" dirty="0">
                <a:solidFill>
                  <a:schemeClr val="bg1"/>
                </a:solidFill>
              </a:rPr>
              <a:t>The combination of Herb Roast Chicken with Lemon infused char grilled veg will give a lift of 79 and 46% confidence.</a:t>
            </a:r>
          </a:p>
        </p:txBody>
      </p:sp>
      <p:pic>
        <p:nvPicPr>
          <p:cNvPr id="1026" name="Picture 2" descr="Herb-and-Lemon-Roasted Chicken Recipe - Grace Parisi | Food &amp; Wine">
            <a:extLst>
              <a:ext uri="{FF2B5EF4-FFF2-40B4-BE49-F238E27FC236}">
                <a16:creationId xmlns:a16="http://schemas.microsoft.com/office/drawing/2014/main" id="{4641D113-0587-42D7-86BF-47C595E5A9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6373" y="2110220"/>
            <a:ext cx="1973118" cy="13187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rilled Vegetables - Dinner at the Zoo">
            <a:extLst>
              <a:ext uri="{FF2B5EF4-FFF2-40B4-BE49-F238E27FC236}">
                <a16:creationId xmlns:a16="http://schemas.microsoft.com/office/drawing/2014/main" id="{7EA4B669-641A-4C9B-9A1B-A0DC993D11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0175" y="2120569"/>
            <a:ext cx="1730810" cy="127278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cipes - Moist Chicken Burgers » Chicken.ca">
            <a:extLst>
              <a:ext uri="{FF2B5EF4-FFF2-40B4-BE49-F238E27FC236}">
                <a16:creationId xmlns:a16="http://schemas.microsoft.com/office/drawing/2014/main" id="{FA8AB89D-80A7-43F4-8707-B435A2EA5E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3656" y="3216073"/>
            <a:ext cx="1838326" cy="153193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Oh My Grill - 308 photos - Burger restaurant - 10 Commercial Lane,  Zamazama, Karachi, Pakistan-75500">
            <a:extLst>
              <a:ext uri="{FF2B5EF4-FFF2-40B4-BE49-F238E27FC236}">
                <a16:creationId xmlns:a16="http://schemas.microsoft.com/office/drawing/2014/main" id="{602F9C9D-1C5B-454C-8054-E5EF93AFE3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2286" y="3202918"/>
            <a:ext cx="2317350" cy="159639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Oatmeal Raisin Cookies Recipe | Leite's Culinaria">
            <a:extLst>
              <a:ext uri="{FF2B5EF4-FFF2-40B4-BE49-F238E27FC236}">
                <a16:creationId xmlns:a16="http://schemas.microsoft.com/office/drawing/2014/main" id="{200B6298-8CD2-409C-A5BC-EE30EFD2A6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71375" y="4476531"/>
            <a:ext cx="1866829" cy="124229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Jumbo Thick Chocolate Chip Cookies - Pies and Tacos">
            <a:extLst>
              <a:ext uri="{FF2B5EF4-FFF2-40B4-BE49-F238E27FC236}">
                <a16:creationId xmlns:a16="http://schemas.microsoft.com/office/drawing/2014/main" id="{3FF76BF5-13C7-4F11-BE7D-AA3433F851B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64940" y="4476531"/>
            <a:ext cx="1654001" cy="124229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arrot Apple Ginger Juice Recipe - Best Body Cleansing Juice">
            <a:extLst>
              <a:ext uri="{FF2B5EF4-FFF2-40B4-BE49-F238E27FC236}">
                <a16:creationId xmlns:a16="http://schemas.microsoft.com/office/drawing/2014/main" id="{9EEF53D2-1B7A-4F69-81C2-03F9F398746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6365" y="5601369"/>
            <a:ext cx="1066801" cy="124229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Apple Pear Lime and Fennel Juice | ShareLoveNotSecrets.com">
            <a:extLst>
              <a:ext uri="{FF2B5EF4-FFF2-40B4-BE49-F238E27FC236}">
                <a16:creationId xmlns:a16="http://schemas.microsoft.com/office/drawing/2014/main" id="{598059AC-8A96-41FB-B74B-D5217C1B51A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54059" y="5601369"/>
            <a:ext cx="1066800" cy="1161489"/>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81A497D9-7FFB-48F1-8E3A-6A596732FF20}"/>
              </a:ext>
            </a:extLst>
          </p:cNvPr>
          <p:cNvSpPr/>
          <p:nvPr/>
        </p:nvSpPr>
        <p:spPr>
          <a:xfrm flipV="1">
            <a:off x="633842" y="1881839"/>
            <a:ext cx="10144994" cy="113214"/>
          </a:xfrm>
          <a:prstGeom prst="rect">
            <a:avLst/>
          </a:prstGeom>
          <a:solidFill>
            <a:srgbClr val="7CA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37951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633842" y="886691"/>
            <a:ext cx="10154918" cy="748473"/>
          </a:xfrm>
        </p:spPr>
        <p:txBody>
          <a:bodyPr>
            <a:normAutofit/>
          </a:bodyPr>
          <a:lstStyle/>
          <a:p>
            <a:r>
              <a:rPr lang="en-US" dirty="0"/>
              <a:t>Market Basket Analysis Result (Python)</a:t>
            </a:r>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a:xfrm>
            <a:off x="964023" y="2300984"/>
            <a:ext cx="2582741" cy="306482"/>
          </a:xfrm>
        </p:spPr>
        <p:txBody>
          <a:bodyPr>
            <a:normAutofit/>
          </a:bodyPr>
          <a:lstStyle/>
          <a:p>
            <a:r>
              <a:rPr lang="en-US" dirty="0"/>
              <a:t>Associations Identified</a:t>
            </a:r>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18</a:t>
            </a:fld>
            <a:endParaRPr lang="en-US" dirty="0"/>
          </a:p>
        </p:txBody>
      </p:sp>
      <p:sp>
        <p:nvSpPr>
          <p:cNvPr id="7" name="Date Placeholder 6">
            <a:extLst>
              <a:ext uri="{FF2B5EF4-FFF2-40B4-BE49-F238E27FC236}">
                <a16:creationId xmlns:a16="http://schemas.microsoft.com/office/drawing/2014/main" id="{99E44123-0AF5-4A4C-B0C7-BB7409DE8161}"/>
              </a:ext>
            </a:extLst>
          </p:cNvPr>
          <p:cNvSpPr>
            <a:spLocks noGrp="1"/>
          </p:cNvSpPr>
          <p:nvPr>
            <p:ph type="dt" sz="half" idx="14"/>
          </p:nvPr>
        </p:nvSpPr>
        <p:spPr>
          <a:xfrm>
            <a:off x="9805761" y="6346767"/>
            <a:ext cx="1313180" cy="247651"/>
          </a:xfrm>
        </p:spPr>
        <p:txBody>
          <a:bodyPr/>
          <a:lstStyle/>
          <a:p>
            <a:fld id="{6FCA8E82-58CD-E045-8B98-B7A85B79B752}" type="datetime4">
              <a:rPr lang="en-US" smtClean="0"/>
              <a:pPr/>
              <a:t>November 29, 2020</a:t>
            </a:fld>
            <a:endParaRPr lang="en-US" sz="1100" dirty="0"/>
          </a:p>
        </p:txBody>
      </p:sp>
      <p:sp>
        <p:nvSpPr>
          <p:cNvPr id="11" name="TextBox 10">
            <a:extLst>
              <a:ext uri="{FF2B5EF4-FFF2-40B4-BE49-F238E27FC236}">
                <a16:creationId xmlns:a16="http://schemas.microsoft.com/office/drawing/2014/main" id="{A256727A-7EF4-4D31-8049-02734C67D7CB}"/>
              </a:ext>
            </a:extLst>
          </p:cNvPr>
          <p:cNvSpPr txBox="1"/>
          <p:nvPr/>
        </p:nvSpPr>
        <p:spPr>
          <a:xfrm>
            <a:off x="7673114" y="5043331"/>
            <a:ext cx="3445827" cy="830997"/>
          </a:xfrm>
          <a:prstGeom prst="rect">
            <a:avLst/>
          </a:prstGeom>
          <a:noFill/>
        </p:spPr>
        <p:txBody>
          <a:bodyPr wrap="square">
            <a:spAutoFit/>
          </a:bodyPr>
          <a:lstStyle/>
          <a:p>
            <a:r>
              <a:rPr lang="en-US" sz="1600" dirty="0">
                <a:solidFill>
                  <a:schemeClr val="bg1"/>
                </a:solidFill>
              </a:rPr>
              <a:t>The combination of French Fries with Potato Wedges will give a lift of 50 and 19% confidence.</a:t>
            </a:r>
          </a:p>
        </p:txBody>
      </p:sp>
      <p:sp>
        <p:nvSpPr>
          <p:cNvPr id="10" name="TextBox 9">
            <a:extLst>
              <a:ext uri="{FF2B5EF4-FFF2-40B4-BE49-F238E27FC236}">
                <a16:creationId xmlns:a16="http://schemas.microsoft.com/office/drawing/2014/main" id="{68B2F0D0-9AAE-4611-B430-C72B67CE2733}"/>
              </a:ext>
            </a:extLst>
          </p:cNvPr>
          <p:cNvSpPr txBox="1"/>
          <p:nvPr/>
        </p:nvSpPr>
        <p:spPr>
          <a:xfrm>
            <a:off x="964023" y="2849657"/>
            <a:ext cx="2735141" cy="1569660"/>
          </a:xfrm>
          <a:prstGeom prst="rect">
            <a:avLst/>
          </a:prstGeom>
          <a:noFill/>
        </p:spPr>
        <p:txBody>
          <a:bodyPr wrap="square">
            <a:spAutoFit/>
          </a:bodyPr>
          <a:lstStyle/>
          <a:p>
            <a:r>
              <a:rPr lang="en-US" sz="1600" dirty="0">
                <a:solidFill>
                  <a:schemeClr val="bg1"/>
                </a:solidFill>
              </a:rPr>
              <a:t>The combination of Qua Mineral Water (1000ml) with Maggie Noodles </a:t>
            </a:r>
            <a:r>
              <a:rPr lang="en-US" sz="1600" dirty="0" err="1">
                <a:solidFill>
                  <a:schemeClr val="bg1"/>
                </a:solidFill>
              </a:rPr>
              <a:t>Arrabiata</a:t>
            </a:r>
            <a:r>
              <a:rPr lang="en-US" sz="1600" dirty="0">
                <a:solidFill>
                  <a:schemeClr val="bg1"/>
                </a:solidFill>
              </a:rPr>
              <a:t> and B.M.T. Panini, Sambuca will give a lift of 52 and 24% confidence.</a:t>
            </a:r>
          </a:p>
        </p:txBody>
      </p:sp>
      <p:pic>
        <p:nvPicPr>
          <p:cNvPr id="2050" name="Picture 2" descr="7-8.5 Qua Mineral Water, For Drinking, Rs 60 /litre Bagrodia Supermarkets  Private Limited | ID: 22056686491">
            <a:extLst>
              <a:ext uri="{FF2B5EF4-FFF2-40B4-BE49-F238E27FC236}">
                <a16:creationId xmlns:a16="http://schemas.microsoft.com/office/drawing/2014/main" id="{71F97BE5-5A2A-468E-B5C2-47332DF74A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1725" y="2524062"/>
            <a:ext cx="1885902" cy="188590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asta Arrabiata">
            <a:extLst>
              <a:ext uri="{FF2B5EF4-FFF2-40B4-BE49-F238E27FC236}">
                <a16:creationId xmlns:a16="http://schemas.microsoft.com/office/drawing/2014/main" id="{5ECA5CF1-A347-4EEF-A72E-1D12064333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7627" y="2465653"/>
            <a:ext cx="1755825" cy="195366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4 gourmet, healthy paninis you can actually afford | Dished">
            <a:extLst>
              <a:ext uri="{FF2B5EF4-FFF2-40B4-BE49-F238E27FC236}">
                <a16:creationId xmlns:a16="http://schemas.microsoft.com/office/drawing/2014/main" id="{B6CA0663-ED0F-41FB-B6FD-45F8F3E272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1843" y="2465653"/>
            <a:ext cx="2517777" cy="194431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Sambuca - Wikipedia">
            <a:extLst>
              <a:ext uri="{FF2B5EF4-FFF2-40B4-BE49-F238E27FC236}">
                <a16:creationId xmlns:a16="http://schemas.microsoft.com/office/drawing/2014/main" id="{B511F39B-FCB5-452F-BA4E-3C148C4F61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33676" y="2394910"/>
            <a:ext cx="1511848" cy="216629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American French Fries | The Splendid Table">
            <a:extLst>
              <a:ext uri="{FF2B5EF4-FFF2-40B4-BE49-F238E27FC236}">
                <a16:creationId xmlns:a16="http://schemas.microsoft.com/office/drawing/2014/main" id="{C0D34FF5-3EE7-40FD-A725-B58DDF248B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80364" y="4797112"/>
            <a:ext cx="2237600" cy="156966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Baked Potato Wedges - Extra Crispy! - The Cozy Cook">
            <a:extLst>
              <a:ext uri="{FF2B5EF4-FFF2-40B4-BE49-F238E27FC236}">
                <a16:creationId xmlns:a16="http://schemas.microsoft.com/office/drawing/2014/main" id="{5D78781E-8322-434C-90EE-76CBCDE3BD6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9030" y="4797111"/>
            <a:ext cx="2093018" cy="1569659"/>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97B48CA0-813B-423D-9626-928BB572EDE5}"/>
              </a:ext>
            </a:extLst>
          </p:cNvPr>
          <p:cNvSpPr/>
          <p:nvPr/>
        </p:nvSpPr>
        <p:spPr>
          <a:xfrm flipV="1">
            <a:off x="633842" y="1881839"/>
            <a:ext cx="10144994" cy="113214"/>
          </a:xfrm>
          <a:prstGeom prst="rect">
            <a:avLst/>
          </a:prstGeom>
          <a:solidFill>
            <a:srgbClr val="7CA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96948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p:txBody>
          <a:bodyPr/>
          <a:lstStyle/>
          <a:p>
            <a:r>
              <a:rPr lang="en-US" dirty="0"/>
              <a:t>Conclusion:</a:t>
            </a:r>
          </a:p>
        </p:txBody>
      </p:sp>
      <p:sp>
        <p:nvSpPr>
          <p:cNvPr id="44" name="Text Placeholder 43">
            <a:extLst>
              <a:ext uri="{FF2B5EF4-FFF2-40B4-BE49-F238E27FC236}">
                <a16:creationId xmlns:a16="http://schemas.microsoft.com/office/drawing/2014/main" id="{906E4DF9-127F-4650-8BAA-2521A37885B0}"/>
              </a:ext>
            </a:extLst>
          </p:cNvPr>
          <p:cNvSpPr>
            <a:spLocks noGrp="1"/>
          </p:cNvSpPr>
          <p:nvPr>
            <p:ph type="body" sz="quarter" idx="10"/>
          </p:nvPr>
        </p:nvSpPr>
        <p:spPr>
          <a:xfrm>
            <a:off x="819150" y="2041556"/>
            <a:ext cx="10971068" cy="4290664"/>
          </a:xfrm>
        </p:spPr>
        <p:txBody>
          <a:bodyPr/>
          <a:lstStyle/>
          <a:p>
            <a:pPr marL="285750" indent="-285750">
              <a:lnSpc>
                <a:spcPct val="150000"/>
              </a:lnSpc>
              <a:buFont typeface="Arial" panose="020B0604020202020204" pitchFamily="34" charset="0"/>
              <a:buChar char="•"/>
            </a:pPr>
            <a:r>
              <a:rPr lang="en-US" dirty="0"/>
              <a:t>Tobacco category contributes highest to total sales. </a:t>
            </a:r>
          </a:p>
          <a:p>
            <a:pPr marL="285750" indent="-285750">
              <a:lnSpc>
                <a:spcPct val="150000"/>
              </a:lnSpc>
              <a:buFont typeface="Arial" panose="020B0604020202020204" pitchFamily="34" charset="0"/>
              <a:buChar char="•"/>
            </a:pPr>
            <a:r>
              <a:rPr lang="en-US" dirty="0"/>
              <a:t>For most of categories weekend sales are high as compared to weekday sales. </a:t>
            </a:r>
          </a:p>
          <a:p>
            <a:pPr marL="285750" indent="-285750">
              <a:lnSpc>
                <a:spcPct val="150000"/>
              </a:lnSpc>
              <a:buFont typeface="Arial" panose="020B0604020202020204" pitchFamily="34" charset="0"/>
              <a:buChar char="•"/>
            </a:pPr>
            <a:r>
              <a:rPr lang="en-US" dirty="0"/>
              <a:t>Sales are high during nighttime where there is hardly any sale during morning time. </a:t>
            </a:r>
          </a:p>
          <a:p>
            <a:pPr marL="285750" indent="-285750">
              <a:lnSpc>
                <a:spcPct val="150000"/>
              </a:lnSpc>
              <a:buFont typeface="Arial" panose="020B0604020202020204" pitchFamily="34" charset="0"/>
              <a:buChar char="•"/>
            </a:pPr>
            <a:r>
              <a:rPr lang="en-US" dirty="0"/>
              <a:t>Customer buying tobacco products with foods products across the day. </a:t>
            </a:r>
          </a:p>
          <a:p>
            <a:pPr marL="285750" indent="-285750">
              <a:lnSpc>
                <a:spcPct val="150000"/>
              </a:lnSpc>
              <a:buFont typeface="Arial" panose="020B0604020202020204" pitchFamily="34" charset="0"/>
              <a:buChar char="•"/>
            </a:pPr>
            <a:r>
              <a:rPr lang="en-US" dirty="0"/>
              <a:t>Liquor sales are high during nighttime but hardly any sales in first half of day. </a:t>
            </a:r>
          </a:p>
          <a:p>
            <a:pPr marL="285750" indent="-285750">
              <a:lnSpc>
                <a:spcPct val="150000"/>
              </a:lnSpc>
              <a:buFont typeface="Arial" panose="020B0604020202020204" pitchFamily="34" charset="0"/>
              <a:buChar char="•"/>
            </a:pPr>
            <a:r>
              <a:rPr lang="en-US" dirty="0"/>
              <a:t>Food items demand are high across the day as compared to other categories. </a:t>
            </a:r>
          </a:p>
          <a:p>
            <a:pPr marL="285750" indent="-285750">
              <a:lnSpc>
                <a:spcPct val="150000"/>
              </a:lnSpc>
              <a:buFont typeface="Arial" panose="020B0604020202020204" pitchFamily="34" charset="0"/>
              <a:buChar char="•"/>
            </a:pPr>
            <a:r>
              <a:rPr lang="en-US" dirty="0"/>
              <a:t>Merchandise sales are high during daytime as well as night times.</a:t>
            </a:r>
            <a:r>
              <a:rPr lang="en-US" b="0" i="0" dirty="0">
                <a:solidFill>
                  <a:srgbClr val="3B3835"/>
                </a:solidFill>
                <a:effectLst/>
                <a:latin typeface="Helvetica Neue"/>
              </a:rPr>
              <a:t> </a:t>
            </a:r>
          </a:p>
          <a:p>
            <a:pPr marL="285750" indent="-285750">
              <a:lnSpc>
                <a:spcPct val="150000"/>
              </a:lnSpc>
              <a:buFont typeface="Arial" panose="020B0604020202020204" pitchFamily="34" charset="0"/>
              <a:buChar char="•"/>
            </a:pPr>
            <a:r>
              <a:rPr lang="en-US" b="0" i="0" dirty="0">
                <a:effectLst/>
                <a:latin typeface="Helvetica Neue"/>
              </a:rPr>
              <a:t>So, after the completion of this analysis report we have drawn the conclusion that Total Sales variable is dependent upon Time duration in a day, Category of the Product, Seasonality (summer/winter) and Specific product brand.</a:t>
            </a:r>
            <a:endParaRPr lang="en-US" dirty="0"/>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19</a:t>
            </a:fld>
            <a:endParaRPr lang="en-US" dirty="0"/>
          </a:p>
        </p:txBody>
      </p:sp>
      <p:sp>
        <p:nvSpPr>
          <p:cNvPr id="3" name="Date Placeholder 2">
            <a:extLst>
              <a:ext uri="{FF2B5EF4-FFF2-40B4-BE49-F238E27FC236}">
                <a16:creationId xmlns:a16="http://schemas.microsoft.com/office/drawing/2014/main" id="{4D5B7634-ADBA-124F-B8CA-431F07F18D44}"/>
              </a:ext>
            </a:extLst>
          </p:cNvPr>
          <p:cNvSpPr>
            <a:spLocks noGrp="1"/>
          </p:cNvSpPr>
          <p:nvPr>
            <p:ph type="dt" sz="half" idx="21"/>
          </p:nvPr>
        </p:nvSpPr>
        <p:spPr>
          <a:xfrm>
            <a:off x="9907270" y="6332220"/>
            <a:ext cx="1313180" cy="247651"/>
          </a:xfrm>
        </p:spPr>
        <p:txBody>
          <a:bodyPr/>
          <a:lstStyle/>
          <a:p>
            <a:fld id="{6FCA8E82-58CD-E045-8B98-B7A85B79B752}" type="datetime4">
              <a:rPr lang="en-US" smtClean="0"/>
              <a:pPr/>
              <a:t>November 29, 2020</a:t>
            </a:fld>
            <a:endParaRPr lang="en-US" dirty="0"/>
          </a:p>
        </p:txBody>
      </p:sp>
      <p:sp>
        <p:nvSpPr>
          <p:cNvPr id="6" name="Rectangle 5">
            <a:extLst>
              <a:ext uri="{FF2B5EF4-FFF2-40B4-BE49-F238E27FC236}">
                <a16:creationId xmlns:a16="http://schemas.microsoft.com/office/drawing/2014/main" id="{9DF19429-05A4-4AD4-9543-CA6F01FB08C2}"/>
              </a:ext>
            </a:extLst>
          </p:cNvPr>
          <p:cNvSpPr/>
          <p:nvPr/>
        </p:nvSpPr>
        <p:spPr>
          <a:xfrm flipV="1">
            <a:off x="950167" y="1870364"/>
            <a:ext cx="3109213" cy="138548"/>
          </a:xfrm>
          <a:prstGeom prst="rect">
            <a:avLst/>
          </a:prstGeom>
          <a:solidFill>
            <a:srgbClr val="7CA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43842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5506050" cy="610863"/>
          </a:xfrm>
        </p:spPr>
        <p:txBody>
          <a:bodyPr>
            <a:normAutofit/>
          </a:bodyPr>
          <a:lstStyle/>
          <a:p>
            <a:r>
              <a:rPr lang="en-US" dirty="0"/>
              <a:t>Business </a:t>
            </a:r>
            <a:r>
              <a:rPr lang="en-US" dirty="0" err="1"/>
              <a:t>Backgrond</a:t>
            </a:r>
            <a:endParaRPr lang="en-US" dirty="0"/>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497" y="2310367"/>
            <a:ext cx="6764483" cy="1588957"/>
          </a:xfrm>
        </p:spPr>
        <p:txBody>
          <a:bodyPr/>
          <a:lstStyle/>
          <a:p>
            <a:r>
              <a:rPr lang="en-US" sz="1600" dirty="0">
                <a:solidFill>
                  <a:srgbClr val="3B3835"/>
                </a:solidFill>
                <a:latin typeface="Helvetica Neue"/>
              </a:rPr>
              <a:t>R</a:t>
            </a:r>
            <a:r>
              <a:rPr lang="en-US" sz="1600" b="0" i="0" dirty="0">
                <a:solidFill>
                  <a:srgbClr val="3B3835"/>
                </a:solidFill>
                <a:effectLst/>
                <a:latin typeface="Helvetica Neue"/>
              </a:rPr>
              <a:t>estaurant (café chain) sells a usual mix of Coffee, pastas, beer, and sandwiches. Despite having an incredible spread of menu items, the Café' is still struggling to achieve the sales targets since last 2 Quarters.</a:t>
            </a:r>
          </a:p>
          <a:p>
            <a:r>
              <a:rPr lang="en-US" sz="1600" b="0" i="0" dirty="0">
                <a:solidFill>
                  <a:srgbClr val="3B3835"/>
                </a:solidFill>
                <a:effectLst/>
                <a:latin typeface="Helvetica Neue"/>
              </a:rPr>
              <a:t>Observational data is the Café’s sales data collected for around 12 months. Dataset contains more than one lac of billing record for 5 quarters (from April 2010 to Mar 2011)</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395561"/>
          </a:xfrm>
        </p:spPr>
        <p:txBody>
          <a:bodyPr/>
          <a:lstStyle/>
          <a:p>
            <a:r>
              <a:rPr lang="en-US" dirty="0"/>
              <a:t> Objective</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smtClean="0"/>
              <a:pPr/>
              <a:t>2</a:t>
            </a:fld>
            <a:endParaRPr lang="en-US" dirty="0"/>
          </a:p>
        </p:txBody>
      </p:sp>
      <p:sp>
        <p:nvSpPr>
          <p:cNvPr id="33" name="TextBox 32">
            <a:extLst>
              <a:ext uri="{FF2B5EF4-FFF2-40B4-BE49-F238E27FC236}">
                <a16:creationId xmlns:a16="http://schemas.microsoft.com/office/drawing/2014/main" id="{4E385332-9DD4-4513-AAD5-8C22DD27052A}"/>
              </a:ext>
            </a:extLst>
          </p:cNvPr>
          <p:cNvSpPr txBox="1"/>
          <p:nvPr/>
        </p:nvSpPr>
        <p:spPr>
          <a:xfrm>
            <a:off x="952499" y="4918364"/>
            <a:ext cx="6404264" cy="1323439"/>
          </a:xfrm>
          <a:prstGeom prst="rect">
            <a:avLst/>
          </a:prstGeom>
          <a:noFill/>
        </p:spPr>
        <p:txBody>
          <a:bodyPr wrap="square">
            <a:spAutoFit/>
          </a:bodyPr>
          <a:lstStyle/>
          <a:p>
            <a:r>
              <a:rPr lang="en-US" sz="1600" b="0" i="0" dirty="0">
                <a:solidFill>
                  <a:srgbClr val="3B3835"/>
                </a:solidFill>
                <a:effectLst/>
                <a:latin typeface="Helvetica Neue"/>
              </a:rPr>
              <a:t>• To understand the sale pattern across different categories with respect to different time frame.</a:t>
            </a:r>
          </a:p>
          <a:p>
            <a:endParaRPr lang="en-US" sz="1600" b="0" i="0" dirty="0">
              <a:solidFill>
                <a:srgbClr val="3B3835"/>
              </a:solidFill>
              <a:effectLst/>
              <a:latin typeface="Helvetica Neue"/>
            </a:endParaRPr>
          </a:p>
          <a:p>
            <a:r>
              <a:rPr lang="en-US" sz="1600" b="0" i="0" dirty="0">
                <a:solidFill>
                  <a:srgbClr val="3B3835"/>
                </a:solidFill>
                <a:effectLst/>
                <a:latin typeface="Helvetica Neue"/>
              </a:rPr>
              <a:t>• Conduct market basket analysis to find out the potential of cross selling and up selling</a:t>
            </a:r>
            <a:endParaRPr lang="en-US" sz="1600" dirty="0"/>
          </a:p>
        </p:txBody>
      </p:sp>
      <p:sp>
        <p:nvSpPr>
          <p:cNvPr id="10" name="Rectangle 9">
            <a:extLst>
              <a:ext uri="{FF2B5EF4-FFF2-40B4-BE49-F238E27FC236}">
                <a16:creationId xmlns:a16="http://schemas.microsoft.com/office/drawing/2014/main" id="{CF119DC5-06F8-4299-9432-30040C2CF37C}"/>
              </a:ext>
            </a:extLst>
          </p:cNvPr>
          <p:cNvSpPr/>
          <p:nvPr/>
        </p:nvSpPr>
        <p:spPr>
          <a:xfrm>
            <a:off x="952499" y="4184075"/>
            <a:ext cx="7831283" cy="138543"/>
          </a:xfrm>
          <a:prstGeom prst="rect">
            <a:avLst/>
          </a:prstGeom>
          <a:solidFill>
            <a:srgbClr val="7CA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6C11E869-C3CA-489B-A610-44F7E29C2388}"/>
              </a:ext>
            </a:extLst>
          </p:cNvPr>
          <p:cNvSpPr/>
          <p:nvPr/>
        </p:nvSpPr>
        <p:spPr>
          <a:xfrm flipV="1">
            <a:off x="952497" y="1884097"/>
            <a:ext cx="5171212" cy="124811"/>
          </a:xfrm>
          <a:prstGeom prst="rect">
            <a:avLst/>
          </a:prstGeom>
          <a:solidFill>
            <a:srgbClr val="7CA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9860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p:txBody>
          <a:bodyPr/>
          <a:lstStyle/>
          <a:p>
            <a:r>
              <a:rPr lang="en-US" dirty="0"/>
              <a:t>Recommendation:</a:t>
            </a:r>
          </a:p>
        </p:txBody>
      </p:sp>
      <p:sp>
        <p:nvSpPr>
          <p:cNvPr id="44" name="Text Placeholder 43">
            <a:extLst>
              <a:ext uri="{FF2B5EF4-FFF2-40B4-BE49-F238E27FC236}">
                <a16:creationId xmlns:a16="http://schemas.microsoft.com/office/drawing/2014/main" id="{906E4DF9-127F-4650-8BAA-2521A37885B0}"/>
              </a:ext>
            </a:extLst>
          </p:cNvPr>
          <p:cNvSpPr>
            <a:spLocks noGrp="1"/>
          </p:cNvSpPr>
          <p:nvPr>
            <p:ph type="body" sz="quarter" idx="10"/>
          </p:nvPr>
        </p:nvSpPr>
        <p:spPr>
          <a:xfrm>
            <a:off x="819150" y="2143034"/>
            <a:ext cx="10172700" cy="4008384"/>
          </a:xfrm>
        </p:spPr>
        <p:txBody>
          <a:bodyPr/>
          <a:lstStyle/>
          <a:p>
            <a:pPr marL="285750" indent="-285750">
              <a:lnSpc>
                <a:spcPct val="150000"/>
              </a:lnSpc>
              <a:buFont typeface="Arial" panose="020B0604020202020204" pitchFamily="34" charset="0"/>
              <a:buChar char="•"/>
            </a:pPr>
            <a:r>
              <a:rPr lang="en-US" dirty="0"/>
              <a:t>Give Happy hours offer in liquor category to increase the sales of the liquors during daytime. </a:t>
            </a:r>
          </a:p>
          <a:p>
            <a:pPr marL="285750" indent="-285750">
              <a:lnSpc>
                <a:spcPct val="150000"/>
              </a:lnSpc>
              <a:buFont typeface="Arial" panose="020B0604020202020204" pitchFamily="34" charset="0"/>
              <a:buChar char="•"/>
            </a:pPr>
            <a:r>
              <a:rPr lang="en-US" dirty="0"/>
              <a:t>Combine the food products with tobacco product with discounted prices. </a:t>
            </a:r>
          </a:p>
          <a:p>
            <a:pPr marL="285750" indent="-285750">
              <a:lnSpc>
                <a:spcPct val="150000"/>
              </a:lnSpc>
              <a:buFont typeface="Arial" panose="020B0604020202020204" pitchFamily="34" charset="0"/>
              <a:buChar char="•"/>
            </a:pPr>
            <a:r>
              <a:rPr lang="en-US" dirty="0"/>
              <a:t>Combine different food products and sales them at discounted prices. </a:t>
            </a:r>
          </a:p>
          <a:p>
            <a:pPr marL="285750" indent="-285750">
              <a:lnSpc>
                <a:spcPct val="150000"/>
              </a:lnSpc>
              <a:buFont typeface="Arial" panose="020B0604020202020204" pitchFamily="34" charset="0"/>
              <a:buChar char="•"/>
            </a:pPr>
            <a:r>
              <a:rPr lang="en-US" dirty="0"/>
              <a:t>Operate the store during morning time to increase the sales and include breakfast items. </a:t>
            </a:r>
          </a:p>
          <a:p>
            <a:pPr marL="285750" indent="-285750">
              <a:lnSpc>
                <a:spcPct val="150000"/>
              </a:lnSpc>
              <a:buFont typeface="Arial" panose="020B0604020202020204" pitchFamily="34" charset="0"/>
              <a:buChar char="•"/>
            </a:pPr>
            <a:r>
              <a:rPr lang="en-US" dirty="0"/>
              <a:t>During weekday sell the products at discounted prices. </a:t>
            </a:r>
          </a:p>
          <a:p>
            <a:pPr marL="285750" indent="-285750">
              <a:lnSpc>
                <a:spcPct val="150000"/>
              </a:lnSpc>
              <a:buFont typeface="Arial" panose="020B0604020202020204" pitchFamily="34" charset="0"/>
              <a:buChar char="•"/>
            </a:pPr>
            <a:r>
              <a:rPr lang="en-US" dirty="0"/>
              <a:t>Increase the sales of merchandise by providing them at discount price with different food combination or introducing buy 2 and get 1 scheme. </a:t>
            </a:r>
          </a:p>
          <a:p>
            <a:pPr marL="285750" indent="-285750">
              <a:lnSpc>
                <a:spcPct val="150000"/>
              </a:lnSpc>
              <a:buFont typeface="Arial" panose="020B0604020202020204" pitchFamily="34" charset="0"/>
              <a:buChar char="•"/>
            </a:pPr>
            <a:r>
              <a:rPr lang="en-US" dirty="0"/>
              <a:t>Combine Hookah with food or beverage or liquor items to increase the sales</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20</a:t>
            </a:fld>
            <a:endParaRPr lang="en-US" dirty="0"/>
          </a:p>
        </p:txBody>
      </p:sp>
      <p:sp>
        <p:nvSpPr>
          <p:cNvPr id="3" name="Date Placeholder 2">
            <a:extLst>
              <a:ext uri="{FF2B5EF4-FFF2-40B4-BE49-F238E27FC236}">
                <a16:creationId xmlns:a16="http://schemas.microsoft.com/office/drawing/2014/main" id="{4D5B7634-ADBA-124F-B8CA-431F07F18D44}"/>
              </a:ext>
            </a:extLst>
          </p:cNvPr>
          <p:cNvSpPr>
            <a:spLocks noGrp="1"/>
          </p:cNvSpPr>
          <p:nvPr>
            <p:ph type="dt" sz="half" idx="21"/>
          </p:nvPr>
        </p:nvSpPr>
        <p:spPr>
          <a:xfrm>
            <a:off x="9907270" y="6332220"/>
            <a:ext cx="1313180" cy="247651"/>
          </a:xfrm>
        </p:spPr>
        <p:txBody>
          <a:bodyPr/>
          <a:lstStyle/>
          <a:p>
            <a:fld id="{6FCA8E82-58CD-E045-8B98-B7A85B79B752}" type="datetime4">
              <a:rPr lang="en-US" smtClean="0"/>
              <a:pPr/>
              <a:t>November 29, 2020</a:t>
            </a:fld>
            <a:endParaRPr lang="en-US" dirty="0"/>
          </a:p>
        </p:txBody>
      </p:sp>
      <p:sp>
        <p:nvSpPr>
          <p:cNvPr id="6" name="Rectangle 5">
            <a:extLst>
              <a:ext uri="{FF2B5EF4-FFF2-40B4-BE49-F238E27FC236}">
                <a16:creationId xmlns:a16="http://schemas.microsoft.com/office/drawing/2014/main" id="{A0F8DECA-6FA3-4471-87F1-C708B83DD97D}"/>
              </a:ext>
            </a:extLst>
          </p:cNvPr>
          <p:cNvSpPr/>
          <p:nvPr/>
        </p:nvSpPr>
        <p:spPr>
          <a:xfrm flipV="1">
            <a:off x="951312" y="1870364"/>
            <a:ext cx="4769468" cy="138548"/>
          </a:xfrm>
          <a:prstGeom prst="rect">
            <a:avLst/>
          </a:prstGeom>
          <a:solidFill>
            <a:srgbClr val="7CA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61108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6907624" y="2173658"/>
            <a:ext cx="2995134" cy="610863"/>
          </a:xfrm>
        </p:spPr>
        <p:txBody>
          <a:bodyPr/>
          <a:lstStyle/>
          <a:p>
            <a:r>
              <a:rPr lang="en-US" dirty="0"/>
              <a:t>Thank you</a:t>
            </a:r>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a:extLst>
              <a:ext uri="{FF2B5EF4-FFF2-40B4-BE49-F238E27FC236}">
                <a16:creationId xmlns:a16="http://schemas.microsoft.com/office/drawing/2014/main" id="{A6C5BB21-A79B-477C-8D5B-9E462ABF915F}"/>
              </a:ext>
            </a:extLst>
          </p:cNvPr>
          <p:cNvSpPr/>
          <p:nvPr/>
        </p:nvSpPr>
        <p:spPr>
          <a:xfrm flipV="1">
            <a:off x="6803750" y="3186546"/>
            <a:ext cx="2929020" cy="138548"/>
          </a:xfrm>
          <a:prstGeom prst="rect">
            <a:avLst/>
          </a:prstGeom>
          <a:solidFill>
            <a:srgbClr val="7CA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36677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ubtitle 2">
            <a:extLst>
              <a:ext uri="{FF2B5EF4-FFF2-40B4-BE49-F238E27FC236}">
                <a16:creationId xmlns:a16="http://schemas.microsoft.com/office/drawing/2014/main" id="{A76A1D25-97D1-4D05-B6F6-9E5062DA6355}"/>
              </a:ext>
            </a:extLst>
          </p:cNvPr>
          <p:cNvSpPr>
            <a:spLocks noGrp="1"/>
          </p:cNvSpPr>
          <p:nvPr>
            <p:ph type="subTitle" idx="1"/>
          </p:nvPr>
        </p:nvSpPr>
        <p:spPr>
          <a:xfrm>
            <a:off x="6907622" y="3829051"/>
            <a:ext cx="4903377" cy="2706886"/>
          </a:xfrm>
        </p:spPr>
        <p:txBody>
          <a:bodyPr>
            <a:normAutofit/>
          </a:bodyPr>
          <a:lstStyle/>
          <a:p>
            <a:pPr marL="285750" indent="-285750">
              <a:buFont typeface="Arial" panose="020B0604020202020204" pitchFamily="34" charset="0"/>
              <a:buChar char="•"/>
            </a:pPr>
            <a:r>
              <a:rPr lang="en-US" dirty="0"/>
              <a:t>Food and beverages items sells more but Tobacco has higher contribution towards the total sales.</a:t>
            </a:r>
          </a:p>
          <a:p>
            <a:pPr marL="285750" indent="-285750">
              <a:buFont typeface="Arial" panose="020B0604020202020204" pitchFamily="34" charset="0"/>
              <a:buChar char="•"/>
            </a:pPr>
            <a:r>
              <a:rPr lang="en-US" dirty="0"/>
              <a:t>38% and 30.97% of the total quantity are sold of Food and Beverage respectively.</a:t>
            </a:r>
          </a:p>
          <a:p>
            <a:pPr marL="285750" indent="-285750">
              <a:buFont typeface="Arial" panose="020B0604020202020204" pitchFamily="34" charset="0"/>
              <a:buChar char="•"/>
            </a:pPr>
            <a:r>
              <a:rPr lang="en-US" dirty="0"/>
              <a:t>44% of sales come from Tobacco.</a:t>
            </a:r>
          </a:p>
          <a:p>
            <a:pPr marL="285750" indent="-285750">
              <a:buFont typeface="Arial" panose="020B0604020202020204" pitchFamily="34" charset="0"/>
              <a:buChar char="•"/>
            </a:pPr>
            <a:r>
              <a:rPr lang="en-US" dirty="0"/>
              <a:t>30.34% of sales come from Food.</a:t>
            </a:r>
          </a:p>
          <a:p>
            <a:pPr marL="285750" indent="-285750">
              <a:buFont typeface="Arial" panose="020B0604020202020204" pitchFamily="34" charset="0"/>
              <a:buChar char="•"/>
            </a:pPr>
            <a:r>
              <a:rPr lang="en-US" b="1" dirty="0"/>
              <a:t>Ref Link for Tableau: </a:t>
            </a:r>
            <a:r>
              <a:rPr lang="en-US" dirty="0">
                <a:solidFill>
                  <a:srgbClr val="0070C0"/>
                </a:solidFill>
              </a:rPr>
              <a:t>https://public.tableau.com/profile/preeja.rajesh#!/vizhome/Preeja_MRAProject/</a:t>
            </a:r>
          </a:p>
          <a:p>
            <a:endParaRPr lang="en-US" dirty="0"/>
          </a:p>
        </p:txBody>
      </p:sp>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6907623" y="2621159"/>
            <a:ext cx="4903377" cy="407791"/>
          </a:xfrm>
        </p:spPr>
        <p:txBody>
          <a:bodyPr anchor="b">
            <a:normAutofit fontScale="90000"/>
          </a:bodyPr>
          <a:lstStyle/>
          <a:p>
            <a:r>
              <a:rPr lang="en-US" dirty="0"/>
              <a:t>Data Exploration</a:t>
            </a:r>
          </a:p>
        </p:txBody>
      </p:sp>
      <p:sp>
        <p:nvSpPr>
          <p:cNvPr id="7" name="Slide Number Placeholder 6" hidden="1">
            <a:extLst>
              <a:ext uri="{FF2B5EF4-FFF2-40B4-BE49-F238E27FC236}">
                <a16:creationId xmlns:a16="http://schemas.microsoft.com/office/drawing/2014/main" id="{F37669F0-EA6D-6B46-AF0E-A9C2D1F223DB}"/>
              </a:ext>
            </a:extLst>
          </p:cNvPr>
          <p:cNvSpPr>
            <a:spLocks noGrp="1"/>
          </p:cNvSpPr>
          <p:nvPr>
            <p:ph type="sldNum" sz="quarter" idx="4294967295"/>
          </p:nvPr>
        </p:nvSpPr>
        <p:spPr>
          <a:xfrm>
            <a:off x="971550" y="6332220"/>
            <a:ext cx="523240" cy="247651"/>
          </a:xfrm>
        </p:spPr>
        <p:txBody>
          <a:bodyPr/>
          <a:lstStyle/>
          <a:p>
            <a:pPr>
              <a:spcAft>
                <a:spcPts val="600"/>
              </a:spcAft>
            </a:pPr>
            <a:fld id="{294A09A9-5501-47C1-A89A-A340965A2BE2}" type="slidenum">
              <a:rPr lang="en-US" smtClean="0"/>
              <a:pPr>
                <a:spcAft>
                  <a:spcPts val="600"/>
                </a:spcAft>
              </a:pPr>
              <a:t>3</a:t>
            </a:fld>
            <a:endParaRPr lang="en-US"/>
          </a:p>
        </p:txBody>
      </p:sp>
      <p:sp>
        <p:nvSpPr>
          <p:cNvPr id="5" name="Date Placeholder 4" hidden="1">
            <a:extLst>
              <a:ext uri="{FF2B5EF4-FFF2-40B4-BE49-F238E27FC236}">
                <a16:creationId xmlns:a16="http://schemas.microsoft.com/office/drawing/2014/main" id="{2E803E71-3088-0347-9BCC-16ADB551CCC8}"/>
              </a:ext>
            </a:extLst>
          </p:cNvPr>
          <p:cNvSpPr>
            <a:spLocks noGrp="1"/>
          </p:cNvSpPr>
          <p:nvPr>
            <p:ph type="dt" sz="half" idx="4294967295"/>
          </p:nvPr>
        </p:nvSpPr>
        <p:spPr>
          <a:xfrm>
            <a:off x="4497070" y="6332219"/>
            <a:ext cx="1313180" cy="247651"/>
          </a:xfrm>
        </p:spPr>
        <p:txBody>
          <a:bodyPr/>
          <a:lstStyle/>
          <a:p>
            <a:pPr>
              <a:spcAft>
                <a:spcPts val="600"/>
              </a:spcAft>
            </a:pPr>
            <a:fld id="{6FCA8E82-58CD-E045-8B98-B7A85B79B752}" type="datetime4">
              <a:rPr lang="en-US" smtClean="0"/>
              <a:pPr>
                <a:spcAft>
                  <a:spcPts val="600"/>
                </a:spcAft>
              </a:pPr>
              <a:t>November 29, 2020</a:t>
            </a:fld>
            <a:endParaRPr lang="en-US"/>
          </a:p>
        </p:txBody>
      </p:sp>
      <p:sp>
        <p:nvSpPr>
          <p:cNvPr id="21" name="Text Placeholder 3">
            <a:extLst>
              <a:ext uri="{FF2B5EF4-FFF2-40B4-BE49-F238E27FC236}">
                <a16:creationId xmlns:a16="http://schemas.microsoft.com/office/drawing/2014/main" id="{CBE3A7CD-DD1C-4A37-841F-B7FC0BD08A12}"/>
              </a:ext>
            </a:extLst>
          </p:cNvPr>
          <p:cNvSpPr txBox="1">
            <a:spLocks/>
          </p:cNvSpPr>
          <p:nvPr/>
        </p:nvSpPr>
        <p:spPr>
          <a:xfrm>
            <a:off x="678272" y="196559"/>
            <a:ext cx="4606106" cy="4077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tx2"/>
                </a:solidFill>
                <a:latin typeface="+mj-lt"/>
              </a:rPr>
              <a:t>Quantity contribution of each category</a:t>
            </a:r>
          </a:p>
        </p:txBody>
      </p:sp>
      <p:sp>
        <p:nvSpPr>
          <p:cNvPr id="22" name="Text Placeholder 3">
            <a:extLst>
              <a:ext uri="{FF2B5EF4-FFF2-40B4-BE49-F238E27FC236}">
                <a16:creationId xmlns:a16="http://schemas.microsoft.com/office/drawing/2014/main" id="{0D5D50D7-D800-44CC-8C0C-5982C917AE18}"/>
              </a:ext>
            </a:extLst>
          </p:cNvPr>
          <p:cNvSpPr txBox="1">
            <a:spLocks/>
          </p:cNvSpPr>
          <p:nvPr/>
        </p:nvSpPr>
        <p:spPr>
          <a:xfrm>
            <a:off x="678272" y="3429000"/>
            <a:ext cx="4606105" cy="4077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tx2"/>
                </a:solidFill>
                <a:latin typeface="+mj-lt"/>
              </a:rPr>
              <a:t>Sales contribution of each category</a:t>
            </a:r>
          </a:p>
        </p:txBody>
      </p:sp>
      <p:sp>
        <p:nvSpPr>
          <p:cNvPr id="10" name="Rectangle 9">
            <a:extLst>
              <a:ext uri="{FF2B5EF4-FFF2-40B4-BE49-F238E27FC236}">
                <a16:creationId xmlns:a16="http://schemas.microsoft.com/office/drawing/2014/main" id="{64CEADD2-FAD1-42A5-A97A-95B772A199D3}"/>
              </a:ext>
            </a:extLst>
          </p:cNvPr>
          <p:cNvSpPr/>
          <p:nvPr/>
        </p:nvSpPr>
        <p:spPr>
          <a:xfrm>
            <a:off x="6907622" y="3182274"/>
            <a:ext cx="3971872" cy="128962"/>
          </a:xfrm>
          <a:prstGeom prst="rect">
            <a:avLst/>
          </a:prstGeom>
          <a:solidFill>
            <a:srgbClr val="7CA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2A00DB9D-1CF1-45AB-9857-4E72C91C2A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271" y="604350"/>
            <a:ext cx="5542419" cy="2706886"/>
          </a:xfrm>
          <a:prstGeom prst="rect">
            <a:avLst/>
          </a:prstGeom>
        </p:spPr>
      </p:pic>
      <p:pic>
        <p:nvPicPr>
          <p:cNvPr id="8" name="Picture 7">
            <a:extLst>
              <a:ext uri="{FF2B5EF4-FFF2-40B4-BE49-F238E27FC236}">
                <a16:creationId xmlns:a16="http://schemas.microsoft.com/office/drawing/2014/main" id="{0FDBC1C2-75B4-41DE-8D1B-9B8D71925E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116" y="3829051"/>
            <a:ext cx="5537574" cy="2706886"/>
          </a:xfrm>
          <a:prstGeom prst="rect">
            <a:avLst/>
          </a:prstGeom>
        </p:spPr>
      </p:pic>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71550" y="278129"/>
            <a:ext cx="8081654" cy="610863"/>
          </a:xfrm>
        </p:spPr>
        <p:txBody>
          <a:bodyPr/>
          <a:lstStyle/>
          <a:p>
            <a:r>
              <a:rPr lang="en-US"/>
              <a:t>Top items in food and beverage</a:t>
            </a:r>
            <a:endParaRPr lang="en-US" dirty="0"/>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4</a:t>
            </a:fld>
            <a:endParaRPr lang="en-US" dirty="0"/>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1"/>
          </p:nvPr>
        </p:nvSpPr>
        <p:spPr>
          <a:xfrm>
            <a:off x="10127211" y="6374549"/>
            <a:ext cx="1313180" cy="247651"/>
          </a:xfrm>
        </p:spPr>
        <p:txBody>
          <a:bodyPr/>
          <a:lstStyle/>
          <a:p>
            <a:fld id="{6FCA8E82-58CD-E045-8B98-B7A85B79B752}" type="datetime4">
              <a:rPr lang="en-US" smtClean="0"/>
              <a:pPr/>
              <a:t>November 29, 2020</a:t>
            </a:fld>
            <a:endParaRPr lang="en-US" dirty="0"/>
          </a:p>
        </p:txBody>
      </p:sp>
      <p:pic>
        <p:nvPicPr>
          <p:cNvPr id="9" name="Picture 8" descr="Chart, bar chart&#10;&#10;Description automatically generated">
            <a:extLst>
              <a:ext uri="{FF2B5EF4-FFF2-40B4-BE49-F238E27FC236}">
                <a16:creationId xmlns:a16="http://schemas.microsoft.com/office/drawing/2014/main" id="{4A4F38CB-50BB-45DF-BE11-F5A02B0DE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64" y="1083035"/>
            <a:ext cx="5624436" cy="4181692"/>
          </a:xfrm>
          <a:prstGeom prst="rect">
            <a:avLst/>
          </a:prstGeom>
        </p:spPr>
      </p:pic>
      <p:pic>
        <p:nvPicPr>
          <p:cNvPr id="11" name="Picture 10" descr="Chart, bar chart&#10;&#10;Description automatically generated">
            <a:extLst>
              <a:ext uri="{FF2B5EF4-FFF2-40B4-BE49-F238E27FC236}">
                <a16:creationId xmlns:a16="http://schemas.microsoft.com/office/drawing/2014/main" id="{01C58BB6-2904-4841-9CF0-8004E61C6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0" y="1020342"/>
            <a:ext cx="5506084" cy="4244385"/>
          </a:xfrm>
          <a:prstGeom prst="rect">
            <a:avLst/>
          </a:prstGeom>
        </p:spPr>
      </p:pic>
      <p:sp>
        <p:nvSpPr>
          <p:cNvPr id="17" name="TextBox 16">
            <a:extLst>
              <a:ext uri="{FF2B5EF4-FFF2-40B4-BE49-F238E27FC236}">
                <a16:creationId xmlns:a16="http://schemas.microsoft.com/office/drawing/2014/main" id="{98D1DF22-8496-4A93-B15A-5A463F226A6C}"/>
              </a:ext>
            </a:extLst>
          </p:cNvPr>
          <p:cNvSpPr txBox="1"/>
          <p:nvPr/>
        </p:nvSpPr>
        <p:spPr>
          <a:xfrm>
            <a:off x="1095957" y="5458770"/>
            <a:ext cx="10767937" cy="830997"/>
          </a:xfrm>
          <a:prstGeom prst="rect">
            <a:avLst/>
          </a:prstGeom>
          <a:noFill/>
        </p:spPr>
        <p:txBody>
          <a:bodyPr wrap="square">
            <a:spAutoFit/>
          </a:bodyPr>
          <a:lstStyle/>
          <a:p>
            <a:r>
              <a:rPr lang="en-US" sz="1600" b="0" i="0">
                <a:solidFill>
                  <a:srgbClr val="3B3835"/>
                </a:solidFill>
                <a:effectLst/>
                <a:latin typeface="Helvetica Neue"/>
              </a:rPr>
              <a:t>• Top selling items of beverage are Cappuccino, Red Bull and Lemon Iced Tea.</a:t>
            </a:r>
          </a:p>
          <a:p>
            <a:endParaRPr lang="en-US" sz="1600" b="0" i="0">
              <a:solidFill>
                <a:srgbClr val="3B3835"/>
              </a:solidFill>
              <a:effectLst/>
              <a:latin typeface="Helvetica Neue"/>
            </a:endParaRPr>
          </a:p>
          <a:p>
            <a:r>
              <a:rPr lang="en-US" sz="1600" b="0" i="0">
                <a:solidFill>
                  <a:srgbClr val="3B3835"/>
                </a:solidFill>
                <a:effectLst/>
                <a:latin typeface="Helvetica Neue"/>
              </a:rPr>
              <a:t>• Top selling items of Food are Great Lakes Shake, Jr. CHL Avalanche and Poutine with Fries.</a:t>
            </a:r>
            <a:endParaRPr lang="en-US" sz="1600" dirty="0"/>
          </a:p>
        </p:txBody>
      </p:sp>
    </p:spTree>
    <p:extLst>
      <p:ext uri="{BB962C8B-B14F-4D97-AF65-F5344CB8AC3E}">
        <p14:creationId xmlns:p14="http://schemas.microsoft.com/office/powerpoint/2010/main" val="2521537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71549" y="278129"/>
            <a:ext cx="9516341" cy="610863"/>
          </a:xfrm>
        </p:spPr>
        <p:txBody>
          <a:bodyPr>
            <a:normAutofit/>
          </a:bodyPr>
          <a:lstStyle/>
          <a:p>
            <a:r>
              <a:rPr lang="en-US" dirty="0"/>
              <a:t>Top items in Merchandise and MISC</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5</a:t>
            </a:fld>
            <a:endParaRPr lang="en-US" dirty="0"/>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1"/>
          </p:nvPr>
        </p:nvSpPr>
        <p:spPr>
          <a:xfrm>
            <a:off x="10127211" y="6374549"/>
            <a:ext cx="1313180" cy="247651"/>
          </a:xfrm>
        </p:spPr>
        <p:txBody>
          <a:bodyPr/>
          <a:lstStyle/>
          <a:p>
            <a:fld id="{6FCA8E82-58CD-E045-8B98-B7A85B79B752}" type="datetime4">
              <a:rPr lang="en-US" smtClean="0"/>
              <a:pPr/>
              <a:t>November 29, 2020</a:t>
            </a:fld>
            <a:endParaRPr lang="en-US" dirty="0"/>
          </a:p>
        </p:txBody>
      </p:sp>
      <p:pic>
        <p:nvPicPr>
          <p:cNvPr id="13" name="Picture 12" descr="Chart, bar chart&#10;&#10;Description automatically generated">
            <a:extLst>
              <a:ext uri="{FF2B5EF4-FFF2-40B4-BE49-F238E27FC236}">
                <a16:creationId xmlns:a16="http://schemas.microsoft.com/office/drawing/2014/main" id="{65D37CC9-28FD-49E8-8962-A787729D4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104" y="1090452"/>
            <a:ext cx="5499388" cy="3675512"/>
          </a:xfrm>
          <a:prstGeom prst="rect">
            <a:avLst/>
          </a:prstGeom>
        </p:spPr>
      </p:pic>
      <p:pic>
        <p:nvPicPr>
          <p:cNvPr id="15" name="Picture 14" descr="Chart&#10;&#10;Description automatically generated">
            <a:extLst>
              <a:ext uri="{FF2B5EF4-FFF2-40B4-BE49-F238E27FC236}">
                <a16:creationId xmlns:a16="http://schemas.microsoft.com/office/drawing/2014/main" id="{7F8CAD7C-2A9E-4A78-A8A7-3DD4941DBC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083" y="1090452"/>
            <a:ext cx="5891813" cy="3675512"/>
          </a:xfrm>
          <a:prstGeom prst="rect">
            <a:avLst/>
          </a:prstGeom>
        </p:spPr>
      </p:pic>
      <p:sp>
        <p:nvSpPr>
          <p:cNvPr id="10" name="TextBox 9">
            <a:extLst>
              <a:ext uri="{FF2B5EF4-FFF2-40B4-BE49-F238E27FC236}">
                <a16:creationId xmlns:a16="http://schemas.microsoft.com/office/drawing/2014/main" id="{A3659D90-C009-4F90-B674-9408C62B6A6A}"/>
              </a:ext>
            </a:extLst>
          </p:cNvPr>
          <p:cNvSpPr txBox="1"/>
          <p:nvPr/>
        </p:nvSpPr>
        <p:spPr>
          <a:xfrm>
            <a:off x="1095957" y="5458770"/>
            <a:ext cx="10767937" cy="830997"/>
          </a:xfrm>
          <a:prstGeom prst="rect">
            <a:avLst/>
          </a:prstGeom>
          <a:noFill/>
        </p:spPr>
        <p:txBody>
          <a:bodyPr wrap="square">
            <a:spAutoFit/>
          </a:bodyPr>
          <a:lstStyle/>
          <a:p>
            <a:r>
              <a:rPr lang="en-US" sz="1600" b="0" i="0" dirty="0">
                <a:solidFill>
                  <a:srgbClr val="3B3835"/>
                </a:solidFill>
                <a:effectLst/>
                <a:latin typeface="Helvetica Neue"/>
              </a:rPr>
              <a:t>• Top selling items of Merchandise are Great Lakes T-shirt, </a:t>
            </a:r>
            <a:r>
              <a:rPr lang="en-US" sz="1600" b="0" i="0" dirty="0" err="1">
                <a:solidFill>
                  <a:srgbClr val="3B3835"/>
                </a:solidFill>
                <a:effectLst/>
                <a:latin typeface="Helvetica Neue"/>
              </a:rPr>
              <a:t>Sandass</a:t>
            </a:r>
            <a:r>
              <a:rPr lang="en-US" sz="1600" b="0" i="0" dirty="0">
                <a:solidFill>
                  <a:srgbClr val="3B3835"/>
                </a:solidFill>
                <a:effectLst/>
                <a:latin typeface="Helvetica Neue"/>
              </a:rPr>
              <a:t> and </a:t>
            </a:r>
            <a:r>
              <a:rPr lang="en-US" sz="1600" b="0" i="0" dirty="0" err="1">
                <a:solidFill>
                  <a:srgbClr val="3B3835"/>
                </a:solidFill>
                <a:effectLst/>
                <a:latin typeface="Helvetica Neue"/>
              </a:rPr>
              <a:t>Flavour</a:t>
            </a:r>
            <a:r>
              <a:rPr lang="en-US" sz="1600" b="0" i="0" dirty="0">
                <a:solidFill>
                  <a:srgbClr val="3B3835"/>
                </a:solidFill>
                <a:effectLst/>
                <a:latin typeface="Helvetica Neue"/>
              </a:rPr>
              <a:t> 500gms.</a:t>
            </a:r>
          </a:p>
          <a:p>
            <a:endParaRPr lang="en-US" sz="1600" b="0" i="0" dirty="0">
              <a:solidFill>
                <a:srgbClr val="3B3835"/>
              </a:solidFill>
              <a:effectLst/>
              <a:latin typeface="Helvetica Neue"/>
            </a:endParaRPr>
          </a:p>
          <a:p>
            <a:r>
              <a:rPr lang="en-US" sz="1600" b="0" i="0" dirty="0">
                <a:solidFill>
                  <a:srgbClr val="3B3835"/>
                </a:solidFill>
                <a:effectLst/>
                <a:latin typeface="Helvetica Neue"/>
              </a:rPr>
              <a:t>• Top selling items of MISC are Red Bull Sheesha, Plain Jane Chocolate and Party Charges.</a:t>
            </a:r>
            <a:endParaRPr lang="en-US" sz="1600" dirty="0"/>
          </a:p>
        </p:txBody>
      </p:sp>
    </p:spTree>
    <p:extLst>
      <p:ext uri="{BB962C8B-B14F-4D97-AF65-F5344CB8AC3E}">
        <p14:creationId xmlns:p14="http://schemas.microsoft.com/office/powerpoint/2010/main" val="3291414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71550" y="278129"/>
            <a:ext cx="10610850" cy="610863"/>
          </a:xfrm>
        </p:spPr>
        <p:txBody>
          <a:bodyPr>
            <a:normAutofit fontScale="90000"/>
          </a:bodyPr>
          <a:lstStyle/>
          <a:p>
            <a:r>
              <a:rPr lang="en-US" dirty="0"/>
              <a:t>Top items in Liquor with Tobacco and Wines</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6</a:t>
            </a:fld>
            <a:endParaRPr lang="en-US" dirty="0"/>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1"/>
          </p:nvPr>
        </p:nvSpPr>
        <p:spPr>
          <a:xfrm>
            <a:off x="10127211" y="6374549"/>
            <a:ext cx="1313180" cy="247651"/>
          </a:xfrm>
        </p:spPr>
        <p:txBody>
          <a:bodyPr/>
          <a:lstStyle/>
          <a:p>
            <a:fld id="{6FCA8E82-58CD-E045-8B98-B7A85B79B752}" type="datetime4">
              <a:rPr lang="en-US" smtClean="0"/>
              <a:pPr/>
              <a:t>November 29, 2020</a:t>
            </a:fld>
            <a:endParaRPr lang="en-US" dirty="0"/>
          </a:p>
        </p:txBody>
      </p:sp>
      <p:pic>
        <p:nvPicPr>
          <p:cNvPr id="5" name="Picture 4" descr="Chart, bar chart&#10;&#10;Description automatically generated">
            <a:extLst>
              <a:ext uri="{FF2B5EF4-FFF2-40B4-BE49-F238E27FC236}">
                <a16:creationId xmlns:a16="http://schemas.microsoft.com/office/drawing/2014/main" id="{1A1FD095-86AB-4F3B-9CCC-611877229C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468" y="1090452"/>
            <a:ext cx="3924029" cy="3800202"/>
          </a:xfrm>
          <a:prstGeom prst="rect">
            <a:avLst/>
          </a:prstGeom>
        </p:spPr>
      </p:pic>
      <p:pic>
        <p:nvPicPr>
          <p:cNvPr id="8" name="Picture 7" descr="Chart, bar chart&#10;&#10;Description automatically generated">
            <a:extLst>
              <a:ext uri="{FF2B5EF4-FFF2-40B4-BE49-F238E27FC236}">
                <a16:creationId xmlns:a16="http://schemas.microsoft.com/office/drawing/2014/main" id="{BC94E094-DA82-4071-B184-C3696B201C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2109" y="1090451"/>
            <a:ext cx="6982691" cy="3800203"/>
          </a:xfrm>
          <a:prstGeom prst="rect">
            <a:avLst/>
          </a:prstGeom>
        </p:spPr>
      </p:pic>
      <p:sp>
        <p:nvSpPr>
          <p:cNvPr id="11" name="TextBox 10">
            <a:extLst>
              <a:ext uri="{FF2B5EF4-FFF2-40B4-BE49-F238E27FC236}">
                <a16:creationId xmlns:a16="http://schemas.microsoft.com/office/drawing/2014/main" id="{1A3257E4-34CE-4F6F-84E3-9C0ABA36878D}"/>
              </a:ext>
            </a:extLst>
          </p:cNvPr>
          <p:cNvSpPr txBox="1"/>
          <p:nvPr/>
        </p:nvSpPr>
        <p:spPr>
          <a:xfrm>
            <a:off x="1095957" y="5458770"/>
            <a:ext cx="10767937" cy="830997"/>
          </a:xfrm>
          <a:prstGeom prst="rect">
            <a:avLst/>
          </a:prstGeom>
          <a:noFill/>
        </p:spPr>
        <p:txBody>
          <a:bodyPr wrap="square">
            <a:spAutoFit/>
          </a:bodyPr>
          <a:lstStyle/>
          <a:p>
            <a:r>
              <a:rPr lang="en-US" sz="1600" b="0" i="0" dirty="0">
                <a:solidFill>
                  <a:srgbClr val="3B3835"/>
                </a:solidFill>
                <a:effectLst/>
                <a:latin typeface="Helvetica Neue"/>
              </a:rPr>
              <a:t>• Top selling items of Liquor with Tobacco are Beer Hookah and 2 Dom Beer + 1Spl Sheesha.</a:t>
            </a:r>
          </a:p>
          <a:p>
            <a:endParaRPr lang="en-US" sz="1600" b="0" i="0" dirty="0">
              <a:solidFill>
                <a:srgbClr val="3B3835"/>
              </a:solidFill>
              <a:effectLst/>
              <a:latin typeface="Helvetica Neue"/>
            </a:endParaRPr>
          </a:p>
          <a:p>
            <a:r>
              <a:rPr lang="en-US" sz="1600" b="0" i="0" dirty="0">
                <a:solidFill>
                  <a:srgbClr val="3B3835"/>
                </a:solidFill>
                <a:effectLst/>
                <a:latin typeface="Helvetica Neue"/>
              </a:rPr>
              <a:t>• Top selling items of Wines are </a:t>
            </a:r>
            <a:r>
              <a:rPr lang="en-US" sz="1600" b="0" i="0" dirty="0" err="1">
                <a:solidFill>
                  <a:srgbClr val="3B3835"/>
                </a:solidFill>
                <a:effectLst/>
                <a:latin typeface="Helvetica Neue"/>
              </a:rPr>
              <a:t>Vln</a:t>
            </a:r>
            <a:r>
              <a:rPr lang="en-US" sz="1600" b="0" i="0" dirty="0">
                <a:solidFill>
                  <a:srgbClr val="3B3835"/>
                </a:solidFill>
                <a:effectLst/>
                <a:latin typeface="Helvetica Neue"/>
              </a:rPr>
              <a:t> Cab Sau (GLS), Red Sangria and Sula Blush Zinfandel.</a:t>
            </a:r>
            <a:endParaRPr lang="en-US" sz="1600" dirty="0"/>
          </a:p>
        </p:txBody>
      </p:sp>
    </p:spTree>
    <p:extLst>
      <p:ext uri="{BB962C8B-B14F-4D97-AF65-F5344CB8AC3E}">
        <p14:creationId xmlns:p14="http://schemas.microsoft.com/office/powerpoint/2010/main" val="268095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71550" y="278129"/>
            <a:ext cx="8081654" cy="610863"/>
          </a:xfrm>
        </p:spPr>
        <p:txBody>
          <a:bodyPr>
            <a:normAutofit fontScale="90000"/>
          </a:bodyPr>
          <a:lstStyle/>
          <a:p>
            <a:r>
              <a:rPr lang="en-US" dirty="0"/>
              <a:t>Top items in Liquor and Tobacco</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7</a:t>
            </a:fld>
            <a:endParaRPr lang="en-US" dirty="0"/>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1"/>
          </p:nvPr>
        </p:nvSpPr>
        <p:spPr>
          <a:xfrm>
            <a:off x="10127211" y="6374549"/>
            <a:ext cx="1313180" cy="247651"/>
          </a:xfrm>
        </p:spPr>
        <p:txBody>
          <a:bodyPr/>
          <a:lstStyle/>
          <a:p>
            <a:fld id="{6FCA8E82-58CD-E045-8B98-B7A85B79B752}" type="datetime4">
              <a:rPr lang="en-US" smtClean="0"/>
              <a:pPr/>
              <a:t>November 29, 2020</a:t>
            </a:fld>
            <a:endParaRPr lang="en-US" dirty="0"/>
          </a:p>
        </p:txBody>
      </p:sp>
      <p:pic>
        <p:nvPicPr>
          <p:cNvPr id="5" name="Picture 4" descr="Chart, bar chart&#10;&#10;Description automatically generated">
            <a:extLst>
              <a:ext uri="{FF2B5EF4-FFF2-40B4-BE49-F238E27FC236}">
                <a16:creationId xmlns:a16="http://schemas.microsoft.com/office/drawing/2014/main" id="{F544856F-BD48-4DA7-A902-309690E103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441" y="1090384"/>
            <a:ext cx="5162983" cy="4112499"/>
          </a:xfrm>
          <a:prstGeom prst="rect">
            <a:avLst/>
          </a:prstGeom>
        </p:spPr>
      </p:pic>
      <p:pic>
        <p:nvPicPr>
          <p:cNvPr id="8" name="Picture 7" descr="Chart, bar chart, histogram&#10;&#10;Description automatically generated">
            <a:extLst>
              <a:ext uri="{FF2B5EF4-FFF2-40B4-BE49-F238E27FC236}">
                <a16:creationId xmlns:a16="http://schemas.microsoft.com/office/drawing/2014/main" id="{4523DBF0-7071-4353-9AE2-5ECDC40681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6533" y="1090384"/>
            <a:ext cx="5982135" cy="4112499"/>
          </a:xfrm>
          <a:prstGeom prst="rect">
            <a:avLst/>
          </a:prstGeom>
        </p:spPr>
      </p:pic>
      <p:sp>
        <p:nvSpPr>
          <p:cNvPr id="14" name="TextBox 13">
            <a:extLst>
              <a:ext uri="{FF2B5EF4-FFF2-40B4-BE49-F238E27FC236}">
                <a16:creationId xmlns:a16="http://schemas.microsoft.com/office/drawing/2014/main" id="{7F3BDADB-E498-4B9E-BF45-4C45590ECCF0}"/>
              </a:ext>
            </a:extLst>
          </p:cNvPr>
          <p:cNvSpPr txBox="1"/>
          <p:nvPr/>
        </p:nvSpPr>
        <p:spPr>
          <a:xfrm>
            <a:off x="1095957" y="5458770"/>
            <a:ext cx="10767937" cy="830997"/>
          </a:xfrm>
          <a:prstGeom prst="rect">
            <a:avLst/>
          </a:prstGeom>
          <a:noFill/>
        </p:spPr>
        <p:txBody>
          <a:bodyPr wrap="square">
            <a:spAutoFit/>
          </a:bodyPr>
          <a:lstStyle/>
          <a:p>
            <a:r>
              <a:rPr lang="en-US" sz="1600" b="0" i="0" dirty="0">
                <a:solidFill>
                  <a:srgbClr val="3B3835"/>
                </a:solidFill>
                <a:effectLst/>
                <a:latin typeface="Helvetica Neue"/>
              </a:rPr>
              <a:t>• Top selling items of Liquor are Carlsberg, Tuborg and KF Draught Pitcher.</a:t>
            </a:r>
          </a:p>
          <a:p>
            <a:endParaRPr lang="en-US" sz="1600" b="0" i="0" dirty="0">
              <a:solidFill>
                <a:srgbClr val="3B3835"/>
              </a:solidFill>
              <a:effectLst/>
              <a:latin typeface="Helvetica Neue"/>
            </a:endParaRPr>
          </a:p>
          <a:p>
            <a:r>
              <a:rPr lang="en-US" sz="1600" b="0" i="0" dirty="0">
                <a:solidFill>
                  <a:srgbClr val="3B3835"/>
                </a:solidFill>
                <a:effectLst/>
                <a:latin typeface="Helvetica Neue"/>
              </a:rPr>
              <a:t>• Top selling items of Tobacco are Nirvana Hookah Single, Sambuca and Mint </a:t>
            </a:r>
            <a:r>
              <a:rPr lang="en-US" sz="1600" b="0" i="0" dirty="0" err="1">
                <a:solidFill>
                  <a:srgbClr val="3B3835"/>
                </a:solidFill>
                <a:effectLst/>
                <a:latin typeface="Helvetica Neue"/>
              </a:rPr>
              <a:t>Flavour</a:t>
            </a:r>
            <a:r>
              <a:rPr lang="en-US" sz="1600" b="0" i="0" dirty="0">
                <a:solidFill>
                  <a:srgbClr val="3B3835"/>
                </a:solidFill>
                <a:effectLst/>
                <a:latin typeface="Helvetica Neue"/>
              </a:rPr>
              <a:t> Single.</a:t>
            </a:r>
            <a:endParaRPr lang="en-US" sz="1600" dirty="0"/>
          </a:p>
        </p:txBody>
      </p:sp>
    </p:spTree>
    <p:extLst>
      <p:ext uri="{BB962C8B-B14F-4D97-AF65-F5344CB8AC3E}">
        <p14:creationId xmlns:p14="http://schemas.microsoft.com/office/powerpoint/2010/main" val="1641922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71550" y="278129"/>
            <a:ext cx="8081654" cy="610863"/>
          </a:xfrm>
        </p:spPr>
        <p:txBody>
          <a:bodyPr>
            <a:normAutofit/>
          </a:bodyPr>
          <a:lstStyle/>
          <a:p>
            <a:r>
              <a:rPr lang="en-US" dirty="0"/>
              <a:t>Quarter wise analysis </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8</a:t>
            </a:fld>
            <a:endParaRPr lang="en-US" dirty="0"/>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1"/>
          </p:nvPr>
        </p:nvSpPr>
        <p:spPr>
          <a:xfrm>
            <a:off x="10127211" y="6374549"/>
            <a:ext cx="1313180" cy="247651"/>
          </a:xfrm>
        </p:spPr>
        <p:txBody>
          <a:bodyPr/>
          <a:lstStyle/>
          <a:p>
            <a:fld id="{6FCA8E82-58CD-E045-8B98-B7A85B79B752}" type="datetime4">
              <a:rPr lang="en-US" smtClean="0"/>
              <a:pPr/>
              <a:t>November 29, 2020</a:t>
            </a:fld>
            <a:endParaRPr lang="en-US" dirty="0"/>
          </a:p>
        </p:txBody>
      </p:sp>
      <p:pic>
        <p:nvPicPr>
          <p:cNvPr id="7" name="Picture 6" descr="Graphical user interface, chart&#10;&#10;Description automatically generated">
            <a:extLst>
              <a:ext uri="{FF2B5EF4-FFF2-40B4-BE49-F238E27FC236}">
                <a16:creationId xmlns:a16="http://schemas.microsoft.com/office/drawing/2014/main" id="{8F764E1C-DFE9-44C0-A53C-7938F1BA27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417" y="803087"/>
            <a:ext cx="9649838" cy="5529133"/>
          </a:xfrm>
          <a:prstGeom prst="rect">
            <a:avLst/>
          </a:prstGeom>
        </p:spPr>
      </p:pic>
    </p:spTree>
    <p:extLst>
      <p:ext uri="{BB962C8B-B14F-4D97-AF65-F5344CB8AC3E}">
        <p14:creationId xmlns:p14="http://schemas.microsoft.com/office/powerpoint/2010/main" val="2643671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ar chart&#10;&#10;Description automatically generated">
            <a:extLst>
              <a:ext uri="{FF2B5EF4-FFF2-40B4-BE49-F238E27FC236}">
                <a16:creationId xmlns:a16="http://schemas.microsoft.com/office/drawing/2014/main" id="{24F5ED92-097A-4308-ABD3-68192938D3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50" y="1413164"/>
            <a:ext cx="4941477" cy="4036613"/>
          </a:xfrm>
          <a:prstGeom prst="rect">
            <a:avLst/>
          </a:prstGeom>
          <a:noFill/>
        </p:spPr>
      </p:pic>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71550" y="575102"/>
            <a:ext cx="4941477" cy="610863"/>
          </a:xfrm>
        </p:spPr>
        <p:txBody>
          <a:bodyPr anchor="b">
            <a:normAutofit/>
          </a:bodyPr>
          <a:lstStyle/>
          <a:p>
            <a:r>
              <a:rPr lang="en-US" dirty="0"/>
              <a:t>Month wise Sales</a:t>
            </a:r>
          </a:p>
        </p:txBody>
      </p:sp>
      <p:sp>
        <p:nvSpPr>
          <p:cNvPr id="11" name="Text Placeholder 3">
            <a:extLst>
              <a:ext uri="{FF2B5EF4-FFF2-40B4-BE49-F238E27FC236}">
                <a16:creationId xmlns:a16="http://schemas.microsoft.com/office/drawing/2014/main" id="{A0EB27EE-E0F2-452E-9041-C7988B8EF92E}"/>
              </a:ext>
            </a:extLst>
          </p:cNvPr>
          <p:cNvSpPr>
            <a:spLocks noGrp="1"/>
          </p:cNvSpPr>
          <p:nvPr>
            <p:ph type="body" sz="quarter" idx="11"/>
          </p:nvPr>
        </p:nvSpPr>
        <p:spPr>
          <a:xfrm>
            <a:off x="6096000" y="1967345"/>
            <a:ext cx="5668833" cy="3482432"/>
          </a:xfrm>
        </p:spPr>
        <p:txBody>
          <a:bodyPr/>
          <a:lstStyle/>
          <a:p>
            <a:pPr marL="285750" indent="-285750" algn="just">
              <a:buFont typeface="Arial" panose="020B0604020202020204" pitchFamily="34" charset="0"/>
              <a:buChar char="•"/>
            </a:pPr>
            <a:r>
              <a:rPr lang="en-US" b="0" i="0" dirty="0">
                <a:solidFill>
                  <a:srgbClr val="3B3835"/>
                </a:solidFill>
                <a:effectLst/>
                <a:latin typeface="Helvetica Neue"/>
              </a:rPr>
              <a:t>As we can see from the graph, the sales of December month is higher as compared to other months. This is due to heavy discounts or schemes for Christmas and New Year. </a:t>
            </a:r>
          </a:p>
          <a:p>
            <a:pPr marL="285750" indent="-285750" algn="just">
              <a:buFont typeface="Arial" panose="020B0604020202020204" pitchFamily="34" charset="0"/>
              <a:buChar char="•"/>
            </a:pPr>
            <a:r>
              <a:rPr lang="en-US" b="0" i="0" dirty="0">
                <a:solidFill>
                  <a:srgbClr val="3B3835"/>
                </a:solidFill>
                <a:effectLst/>
                <a:latin typeface="Helvetica Neue"/>
              </a:rPr>
              <a:t>And also because December is a festive month, so more customers visit the cafe with their family and friends. </a:t>
            </a:r>
          </a:p>
          <a:p>
            <a:pPr marL="285750" indent="-285750" algn="just">
              <a:buFont typeface="Arial" panose="020B0604020202020204" pitchFamily="34" charset="0"/>
              <a:buChar char="•"/>
            </a:pPr>
            <a:r>
              <a:rPr lang="en-US" b="0" i="0" dirty="0">
                <a:solidFill>
                  <a:srgbClr val="3B3835"/>
                </a:solidFill>
                <a:effectLst/>
                <a:latin typeface="Helvetica Neue"/>
              </a:rPr>
              <a:t>The sale after December is gradually falling till summer. So, to retain the sales of the cafe we can give weekly schemes or offers every month after December month to retain its customers.</a:t>
            </a:r>
          </a:p>
          <a:p>
            <a:pPr marL="285750" indent="-285750" algn="just">
              <a:buFont typeface="Arial" panose="020B0604020202020204" pitchFamily="34" charset="0"/>
              <a:buChar char="•"/>
            </a:pPr>
            <a:r>
              <a:rPr lang="en-US" b="0" i="0" dirty="0">
                <a:solidFill>
                  <a:srgbClr val="3B3835"/>
                </a:solidFill>
                <a:effectLst/>
                <a:latin typeface="Helvetica Neue"/>
              </a:rPr>
              <a:t>In July and August the sales are fairly high due to increase in sales in the beverage and liquor category.</a:t>
            </a:r>
            <a:endParaRPr lang="en-US" dirty="0"/>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4"/>
          </p:nvPr>
        </p:nvSpPr>
        <p:spPr>
          <a:xfrm>
            <a:off x="10451653" y="6332219"/>
            <a:ext cx="1313180" cy="247651"/>
          </a:xfrm>
        </p:spPr>
        <p:txBody>
          <a:bodyPr anchor="t">
            <a:normAutofit/>
          </a:bodyPr>
          <a:lstStyle/>
          <a:p>
            <a:pPr>
              <a:spcAft>
                <a:spcPts val="600"/>
              </a:spcAft>
            </a:pPr>
            <a:fld id="{6FCA8E82-58CD-E045-8B98-B7A85B79B752}" type="datetime4">
              <a:rPr lang="en-US" smtClean="0"/>
              <a:pPr>
                <a:spcAft>
                  <a:spcPts val="600"/>
                </a:spcAft>
              </a:pPr>
              <a:t>November 29, 2020</a:t>
            </a:fld>
            <a:endParaRPr lang="en-US" dirty="0"/>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6"/>
          </p:nvPr>
        </p:nvSpPr>
        <p:spPr>
          <a:xfrm>
            <a:off x="971550" y="6332220"/>
            <a:ext cx="523240" cy="247651"/>
          </a:xfrm>
        </p:spPr>
        <p:txBody>
          <a:bodyPr anchor="t">
            <a:normAutofit/>
          </a:bodyPr>
          <a:lstStyle/>
          <a:p>
            <a:pPr>
              <a:spcAft>
                <a:spcPts val="600"/>
              </a:spcAft>
            </a:pPr>
            <a:fld id="{294A09A9-5501-47C1-A89A-A340965A2BE2}" type="slidenum">
              <a:rPr lang="en-US" smtClean="0"/>
              <a:pPr>
                <a:spcAft>
                  <a:spcPts val="600"/>
                </a:spcAft>
              </a:pPr>
              <a:t>9</a:t>
            </a:fld>
            <a:endParaRPr lang="en-US"/>
          </a:p>
        </p:txBody>
      </p:sp>
    </p:spTree>
    <p:extLst>
      <p:ext uri="{BB962C8B-B14F-4D97-AF65-F5344CB8AC3E}">
        <p14:creationId xmlns:p14="http://schemas.microsoft.com/office/powerpoint/2010/main" val="1095263565"/>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20B6E4-879E-4E6C-BDE7-261540CD37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253</TotalTime>
  <Words>1410</Words>
  <Application>Microsoft Office PowerPoint</Application>
  <PresentationFormat>Widescreen</PresentationFormat>
  <Paragraphs>137</Paragraphs>
  <Slides>21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Franklin Gothic Book</vt:lpstr>
      <vt:lpstr>Franklin Gothic Demi</vt:lpstr>
      <vt:lpstr>Helvetica Neue</vt:lpstr>
      <vt:lpstr>lato</vt:lpstr>
      <vt:lpstr>Times New Roman</vt:lpstr>
      <vt:lpstr>Wingdings</vt:lpstr>
      <vt:lpstr>Theme1</vt:lpstr>
      <vt:lpstr> Marketing &amp; Retail Analytics (MRA) Project</vt:lpstr>
      <vt:lpstr>Business Backgrond</vt:lpstr>
      <vt:lpstr>Data Exploration</vt:lpstr>
      <vt:lpstr>Top items in food and beverage</vt:lpstr>
      <vt:lpstr>Top items in Merchandise and MISC</vt:lpstr>
      <vt:lpstr>Top items in Liquor with Tobacco and Wines</vt:lpstr>
      <vt:lpstr>Top items in Liquor and Tobacco</vt:lpstr>
      <vt:lpstr>Quarter wise analysis </vt:lpstr>
      <vt:lpstr>Month wise Sales</vt:lpstr>
      <vt:lpstr>Weekday wise analysis </vt:lpstr>
      <vt:lpstr>Weekday wise analysis </vt:lpstr>
      <vt:lpstr>Total sales for each weekday for each category, last three days of the week are pre-dominant in most categories.   On calculating the average sales on daily basis we observed that on Saturday the sales are the highest as compared to other days, so we can increase the staffs in the cafe on weekends and reduce the staffs on weekdays to lower the operational cost.   Since sales are low on weekdays: Monday-Thursday, the cafe may plan to give special offers on the items or give discount on each categories on a regular basis on the weekdays.    </vt:lpstr>
      <vt:lpstr>Hourly Sales analysis</vt:lpstr>
      <vt:lpstr>Hourly Sales analysis </vt:lpstr>
      <vt:lpstr>Top selling categories according to time </vt:lpstr>
      <vt:lpstr>Market Basket Analysis Result (Python)</vt:lpstr>
      <vt:lpstr>Market Basket Analysis Result (Python)</vt:lpstr>
      <vt:lpstr>Market Basket Analysis Result (Python)</vt:lpstr>
      <vt:lpstr>Conclusion:</vt:lpstr>
      <vt:lpstr>Recommendation: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Marketing &amp; Retail Analytics (MRA) Project</dc:title>
  <dc:creator>Rajesh Cherian</dc:creator>
  <cp:lastModifiedBy>Rajesh Cherian</cp:lastModifiedBy>
  <cp:revision>41</cp:revision>
  <dcterms:created xsi:type="dcterms:W3CDTF">2020-11-29T11:28:06Z</dcterms:created>
  <dcterms:modified xsi:type="dcterms:W3CDTF">2020-11-29T15:58:00Z</dcterms:modified>
</cp:coreProperties>
</file>