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CCE1-22F2-F403-CCF3-B3BA18D1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5782B-6C49-3AD4-93C0-2AC899A94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FD021-E931-39C2-7D3B-B449EFD6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5D70-9E89-414F-AF93-148FFF1CD62F}" type="datetimeFigureOut">
              <a:rPr lang="en-NG" smtClean="0"/>
              <a:t>14/09/2024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D7F8-B333-3A30-F2FC-4BE24FF7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836E-A29D-6472-76AB-F0307E94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1394-E41A-419D-AEC1-F0E4364821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080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CB83-CE26-B5AB-202E-86945219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B9A3C-B891-CB83-4E92-0D1D8A21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52D5-5FE8-6D3F-615E-FA13F0BC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5D70-9E89-414F-AF93-148FFF1CD62F}" type="datetimeFigureOut">
              <a:rPr lang="en-NG" smtClean="0"/>
              <a:t>14/09/2024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0778-25EC-F355-3452-50EAEF54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128F-E58A-2DDB-A2A0-95A15047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1394-E41A-419D-AEC1-F0E4364821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3444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BE74D-8813-9A74-FE4F-7EB2342F4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BE65B-4E24-45C1-DDD6-6C740F149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3E51-C261-CC71-45DE-7E40F313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5D70-9E89-414F-AF93-148FFF1CD62F}" type="datetimeFigureOut">
              <a:rPr lang="en-NG" smtClean="0"/>
              <a:t>14/09/2024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7D3D6-C962-8BA0-59E4-6CDB9724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CD91-57EF-AA65-36AE-6C008A22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1394-E41A-419D-AEC1-F0E4364821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3387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EB59-A60B-95FB-21BB-512E8613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D9FA-D700-EC0D-448D-93533402E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2FFA-6ECA-9285-4A14-FDB53B05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5D70-9E89-414F-AF93-148FFF1CD62F}" type="datetimeFigureOut">
              <a:rPr lang="en-NG" smtClean="0"/>
              <a:t>14/09/2024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D404-C468-65A7-63E8-B461F16E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F3C7-3C35-7C6B-DBC9-ADFE29C0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1394-E41A-419D-AEC1-F0E4364821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5388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2517-4B47-72A5-68B9-4852A776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0CDD0-F755-188A-0791-F4562418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EDC6D-6D3D-EF27-EDB0-7D4DCA78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5D70-9E89-414F-AF93-148FFF1CD62F}" type="datetimeFigureOut">
              <a:rPr lang="en-NG" smtClean="0"/>
              <a:t>14/09/2024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B161-B158-D984-6002-B95C33D8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B0F6D-8218-BD85-12F2-48B348B1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1394-E41A-419D-AEC1-F0E4364821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2949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AA2-FB4D-DEE9-2A57-CE9DB76A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C180-8862-AC96-C6DD-F0F0A89F7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360AB-8D55-6B73-3B5F-E1AB8B4CF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C8350-6CC7-76C5-76CC-DBB0B0F9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5D70-9E89-414F-AF93-148FFF1CD62F}" type="datetimeFigureOut">
              <a:rPr lang="en-NG" smtClean="0"/>
              <a:t>14/09/2024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778E6-2541-23BB-BDAC-22FF85DC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6ACA5-8703-6524-F1A7-1C14D089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1394-E41A-419D-AEC1-F0E4364821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6160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5C47-4350-6509-CD71-9F72CAE7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6363C-BDBE-84DF-8083-4F9D5FF0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0B51-C56D-A74C-EE69-EC40C2078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5D3C8-C786-7368-888E-9A08DDB2A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9A265-BAC9-2E9E-C444-2D092D1C5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F42CF-C84F-B613-D1B4-8A9C6F69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5D70-9E89-414F-AF93-148FFF1CD62F}" type="datetimeFigureOut">
              <a:rPr lang="en-NG" smtClean="0"/>
              <a:t>14/09/2024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DBFDF-3F20-DD23-C60D-B55955CA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222D4-D209-873B-D22B-0CED38A7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1394-E41A-419D-AEC1-F0E4364821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5372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BDE4-89C5-F1CD-C96A-ADE124D9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B55E8-D2CD-645D-E6A0-0E225311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5D70-9E89-414F-AF93-148FFF1CD62F}" type="datetimeFigureOut">
              <a:rPr lang="en-NG" smtClean="0"/>
              <a:t>14/09/2024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ECD1F-7342-8CA7-65F6-56E921CB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AADC9-1602-1E1F-5167-6AD2486F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1394-E41A-419D-AEC1-F0E4364821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547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15C44-6B22-C9AA-5EE7-1B1D47F5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5D70-9E89-414F-AF93-148FFF1CD62F}" type="datetimeFigureOut">
              <a:rPr lang="en-NG" smtClean="0"/>
              <a:t>14/09/2024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71628-BB0F-8849-8A48-3D0BB678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26854-43D5-950F-B938-2D5BC997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1394-E41A-419D-AEC1-F0E4364821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444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475E-F2F3-2D83-63C1-0216263D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815D-F703-9A41-BEB0-813D3322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37AB8-AD73-CA1C-32C3-54506F089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27E98-0425-F747-29D7-5525A3CA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5D70-9E89-414F-AF93-148FFF1CD62F}" type="datetimeFigureOut">
              <a:rPr lang="en-NG" smtClean="0"/>
              <a:t>14/09/2024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632C5-7D8A-7EF0-58EC-C6C92372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E6CD2-A4E0-A860-59F7-CFDD1421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1394-E41A-419D-AEC1-F0E4364821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8459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FB53-C1C3-C4E6-F0F0-933C6C10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6E19B-41E1-FD1A-70FD-1BC0AE42A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CA80E-0B28-E74D-C99F-F465D63A6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271E4-CA9A-3FA2-1C35-A714E91B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5D70-9E89-414F-AF93-148FFF1CD62F}" type="datetimeFigureOut">
              <a:rPr lang="en-NG" smtClean="0"/>
              <a:t>14/09/2024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B1D80-358F-9403-C109-5607F789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A91EA-E14E-F8E0-62AD-1477A72B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1394-E41A-419D-AEC1-F0E4364821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6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7CD49-59CC-0151-CC94-C8183EAA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12486-61CF-2C9F-ECD5-E1F441B36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4A14-AF2C-0393-5E5B-4E3BAD886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7D5D70-9E89-414F-AF93-148FFF1CD62F}" type="datetimeFigureOut">
              <a:rPr lang="en-NG" smtClean="0"/>
              <a:t>14/09/2024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971A4-9CF6-DABD-8B7F-EFD071BB8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59A4-AF5D-7BE2-7AF8-4DC25B957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71394-E41A-419D-AEC1-F0E4364821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9634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430CA-911C-E4C4-C94F-DD4D0C9159F9}"/>
              </a:ext>
            </a:extLst>
          </p:cNvPr>
          <p:cNvSpPr txBox="1"/>
          <p:nvPr/>
        </p:nvSpPr>
        <p:spPr>
          <a:xfrm>
            <a:off x="0" y="1710267"/>
            <a:ext cx="120734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DIMENSIONAL MODEL FOR FUFU-REPUBLIC</a:t>
            </a:r>
            <a:endParaRPr lang="en-NG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4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BAB3D-272C-4EDF-4C09-1600336A909C}"/>
              </a:ext>
            </a:extLst>
          </p:cNvPr>
          <p:cNvSpPr txBox="1"/>
          <p:nvPr/>
        </p:nvSpPr>
        <p:spPr>
          <a:xfrm>
            <a:off x="1574800" y="1957401"/>
            <a:ext cx="9448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600" dirty="0">
                <a:solidFill>
                  <a:schemeClr val="bg2"/>
                </a:solidFill>
              </a:rPr>
              <a:t>DIMENSIONAL</a:t>
            </a:r>
            <a:r>
              <a:rPr lang="de-DE" sz="6600" dirty="0"/>
              <a:t> </a:t>
            </a:r>
            <a:r>
              <a:rPr lang="de-DE" sz="6600" dirty="0">
                <a:solidFill>
                  <a:schemeClr val="bg2"/>
                </a:solidFill>
              </a:rPr>
              <a:t>MODEL</a:t>
            </a:r>
            <a:endParaRPr lang="en-NG" sz="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4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7547AF-BA5E-A80B-D3CC-960BA948FA97}"/>
              </a:ext>
            </a:extLst>
          </p:cNvPr>
          <p:cNvSpPr txBox="1"/>
          <p:nvPr/>
        </p:nvSpPr>
        <p:spPr>
          <a:xfrm>
            <a:off x="152400" y="518573"/>
            <a:ext cx="885613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dirty="0">
                <a:solidFill>
                  <a:schemeClr val="bg2"/>
                </a:solidFill>
              </a:rPr>
              <a:t>Dimensions: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Customer Dimension:CustomerID (PK)NamePhoneNumberEmailAddress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Date Dimension:DateKey (PK)DateMonthQuarterYearDayOfWeek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Outlet Dimension:OutletID (PK)LocationNameAddressBranchType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MenuItem Dimension:MenuItemID (PK)NameCategoryPrice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PaymentMethod Dimension:PaymentMethodID (PK)PaymentMethodName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Order Dimension:OrderID (PK)OrderDatePaymentMethodID (FK)OutletID (FK)TotalAmount</a:t>
            </a:r>
            <a:endParaRPr lang="en-N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9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81975-2F43-4DE1-1917-A2C7656B28B1}"/>
              </a:ext>
            </a:extLst>
          </p:cNvPr>
          <p:cNvSpPr txBox="1"/>
          <p:nvPr/>
        </p:nvSpPr>
        <p:spPr>
          <a:xfrm>
            <a:off x="389465" y="516805"/>
            <a:ext cx="9330267" cy="3930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bg2"/>
                </a:solidFill>
              </a:rPr>
              <a:t>Fact Table Schema: SalesFact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OrderID (FK to Order Dimension)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MenuItemID (FK to MenuItem Dimension)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CustomerID (FK to Customer Dimension)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OutletID (FK to Outlet Dimension)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PaymentMethodID (FK to PaymentMethodDimension)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DateKey (FK to Date Dimension)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QuantitySold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TotalSalesAmount</a:t>
            </a:r>
            <a:endParaRPr lang="en-N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0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81975-2F43-4DE1-1917-A2C7656B28B1}"/>
              </a:ext>
            </a:extLst>
          </p:cNvPr>
          <p:cNvSpPr txBox="1"/>
          <p:nvPr/>
        </p:nvSpPr>
        <p:spPr>
          <a:xfrm>
            <a:off x="389465" y="516805"/>
            <a:ext cx="11446935" cy="545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dirty="0">
                <a:solidFill>
                  <a:schemeClr val="bg2"/>
                </a:solidFill>
              </a:rPr>
              <a:t>CONCLUSION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The dimensional model for Fufu Republic has been designed to enhance data-driven decision-making by focusing on three key areas: sales analysis, inventory management, and customer experience.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Sales Analysis:</a:t>
            </a:r>
            <a:r>
              <a:rPr lang="en-US" dirty="0">
                <a:solidFill>
                  <a:schemeClr val="bg2"/>
                </a:solidFill>
              </a:rPr>
              <a:t> The model enables detailed examination of sales trends across different outlets, payment methods, and dining options. This insight helps identify high-performing locations and popular menu items, guiding strategic decisions.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Inventory Management:</a:t>
            </a:r>
            <a:r>
              <a:rPr lang="en-US" dirty="0">
                <a:solidFill>
                  <a:schemeClr val="bg2"/>
                </a:solidFill>
              </a:rPr>
              <a:t> By tracking inventory levels and sales patterns, the model aids in optimizing stock levels, reducing waste, and ensuring the availability of high-demand items.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Customer Experience:</a:t>
            </a:r>
            <a:r>
              <a:rPr lang="en-US" dirty="0">
                <a:solidFill>
                  <a:schemeClr val="bg2"/>
                </a:solidFill>
              </a:rPr>
              <a:t> Analysis of customer purchasing behavior allows for personalized promotions and marketing strategies, improving customer satisfaction and loyalty.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Utilizing tools like Google Sheets for data management and Draw.io for visual schema design, this project provides a robust framework for understanding and optimizing Fufu Republic's operations.</a:t>
            </a:r>
          </a:p>
          <a:p>
            <a:pPr algn="just">
              <a:lnSpc>
                <a:spcPct val="150000"/>
              </a:lnSpc>
            </a:pP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3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430CA-911C-E4C4-C94F-DD4D0C9159F9}"/>
              </a:ext>
            </a:extLst>
          </p:cNvPr>
          <p:cNvSpPr txBox="1"/>
          <p:nvPr/>
        </p:nvSpPr>
        <p:spPr>
          <a:xfrm>
            <a:off x="-5276915" y="233006"/>
            <a:ext cx="1207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OVERVIEW</a:t>
            </a:r>
            <a:endParaRPr lang="en-NG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7CD3B-EC90-C409-A3BB-7C50B97B7EBD}"/>
              </a:ext>
            </a:extLst>
          </p:cNvPr>
          <p:cNvSpPr txBox="1"/>
          <p:nvPr/>
        </p:nvSpPr>
        <p:spPr>
          <a:xfrm>
            <a:off x="118530" y="602338"/>
            <a:ext cx="11870267" cy="135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</a:rPr>
              <a:t>Fufu Republic, a renowned restaurant chain in Nigeria, operates multiple outlets nationwide, each offering a standardized core menu with regional variations. To better understand sales dynamics, manage inventory efficiently, and enhance customer experiences, Fufu Republic aims to leverage a robust data model. This project focuses on developing a dimensional model that will facilitate comprehensive data analysis and support strategic decision-making.</a:t>
            </a:r>
            <a:endParaRPr lang="en-NG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0B62E-C513-A890-1409-CD7378B5A2C6}"/>
              </a:ext>
            </a:extLst>
          </p:cNvPr>
          <p:cNvSpPr txBox="1"/>
          <p:nvPr/>
        </p:nvSpPr>
        <p:spPr>
          <a:xfrm>
            <a:off x="-5352330" y="2002464"/>
            <a:ext cx="1207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PURPOSE</a:t>
            </a:r>
          </a:p>
          <a:p>
            <a:pPr algn="ctr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B5098-BF97-4307-996A-E3A5118B9770}"/>
              </a:ext>
            </a:extLst>
          </p:cNvPr>
          <p:cNvSpPr txBox="1"/>
          <p:nvPr/>
        </p:nvSpPr>
        <p:spPr>
          <a:xfrm>
            <a:off x="118529" y="2393324"/>
            <a:ext cx="11870267" cy="232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</a:rPr>
              <a:t>The primary goal of this project is to create a dimensional model that addresses key business needs for Fufu Republic by providing insights into: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</a:rPr>
              <a:t>Sales Trends: Analyzing sales patterns across different outlets, payment methods, and dining options (dine-in, take-out, online). This helps identify high-performing locations and popular items.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</a:rPr>
              <a:t>Inventory Management: Monitoring and managing stock levels to minimize waste and ensure the availability of menu items. This involves analyzing inventory data to optimize stock levels based on sales trends.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</a:rPr>
              <a:t>Customer Experience: Improving customer satisfaction by analyzing purchasing behavior and tailoring promotions to specific customer segments. Understanding customer preferences and behavior enables personalized marketing strategies.</a:t>
            </a:r>
            <a:endParaRPr lang="en-NG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FD8F9-5CE1-925C-7270-15B16AC8C47B}"/>
              </a:ext>
            </a:extLst>
          </p:cNvPr>
          <p:cNvSpPr txBox="1"/>
          <p:nvPr/>
        </p:nvSpPr>
        <p:spPr>
          <a:xfrm>
            <a:off x="-5145638" y="4830641"/>
            <a:ext cx="1207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OBJECTIVES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2F6198F-E3FE-D286-CD40-3BA673A1E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31" y="5235490"/>
            <a:ext cx="11870267" cy="135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NG" altLang="en-NG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Understand Sales Trends: Use data to </a:t>
            </a:r>
            <a:r>
              <a:rPr kumimoji="0" lang="en-NG" altLang="en-NG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tos (Body)"/>
              </a:rPr>
              <a:t>analyze</a:t>
            </a:r>
            <a:r>
              <a:rPr kumimoji="0" lang="en-NG" altLang="en-NG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sales performance, identify trends, and make informed decisions about menu offerings and promotions.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NG" altLang="en-NG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Efficient </a:t>
            </a:r>
            <a:r>
              <a:rPr kumimoji="0" lang="en-NG" altLang="en-NG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Body)"/>
              </a:rPr>
              <a:t>Inventory</a:t>
            </a:r>
            <a:r>
              <a:rPr kumimoji="0" lang="en-NG" altLang="en-NG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Management: Implement data-driven approaches to maintain optimal inventory levels, reducing both overstock and stockouts.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NG" altLang="en-NG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Enhance Customer Experience: Leverage data to create personalized promotions and improve overall customer satisfaction by understanding their purchasing habits. </a:t>
            </a:r>
          </a:p>
        </p:txBody>
      </p:sp>
    </p:spTree>
    <p:extLst>
      <p:ext uri="{BB962C8B-B14F-4D97-AF65-F5344CB8AC3E}">
        <p14:creationId xmlns:p14="http://schemas.microsoft.com/office/powerpoint/2010/main" val="76186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430CA-911C-E4C4-C94F-DD4D0C9159F9}"/>
              </a:ext>
            </a:extLst>
          </p:cNvPr>
          <p:cNvSpPr txBox="1"/>
          <p:nvPr/>
        </p:nvSpPr>
        <p:spPr>
          <a:xfrm>
            <a:off x="0" y="1710267"/>
            <a:ext cx="1207346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DELIVERABLES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Dimensional Model Schema: Visual representation of the star schema, including fact and dimension tables.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Business Process Documentation: Description of the sales analysis process and related business questions.</a:t>
            </a:r>
            <a:endParaRPr lang="en-N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7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430CA-911C-E4C4-C94F-DD4D0C9159F9}"/>
              </a:ext>
            </a:extLst>
          </p:cNvPr>
          <p:cNvSpPr txBox="1"/>
          <p:nvPr/>
        </p:nvSpPr>
        <p:spPr>
          <a:xfrm>
            <a:off x="0" y="1710267"/>
            <a:ext cx="120734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solidFill>
                  <a:schemeClr val="bg2"/>
                </a:solidFill>
              </a:rPr>
              <a:t>ENTITIES</a:t>
            </a:r>
            <a:endParaRPr lang="en-NG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8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28B6A6-03FE-1752-660C-2BF161034CF7}"/>
              </a:ext>
            </a:extLst>
          </p:cNvPr>
          <p:cNvSpPr txBox="1"/>
          <p:nvPr/>
        </p:nvSpPr>
        <p:spPr>
          <a:xfrm>
            <a:off x="762000" y="286569"/>
            <a:ext cx="11023600" cy="628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Customer: Represents individuals who make purchases at Fufu Republic.</a:t>
            </a:r>
          </a:p>
          <a:p>
            <a:pPr algn="just">
              <a:lnSpc>
                <a:spcPct val="150000"/>
              </a:lnSpc>
            </a:pPr>
            <a:r>
              <a:rPr lang="de-DE" dirty="0">
                <a:solidFill>
                  <a:schemeClr val="bg2"/>
                </a:solidFill>
              </a:rPr>
              <a:t>        Attributes: CustomerID (PK), Name, PhoneNumber, Email, Address.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Order: Represents a single purchase transaction.</a:t>
            </a:r>
          </a:p>
          <a:p>
            <a:pPr algn="just">
              <a:lnSpc>
                <a:spcPct val="150000"/>
              </a:lnSpc>
            </a:pPr>
            <a:r>
              <a:rPr lang="de-DE" dirty="0">
                <a:solidFill>
                  <a:schemeClr val="bg2"/>
                </a:solidFill>
              </a:rPr>
              <a:t>      Attributes: OrderID (PK), OrderDate, CustomerID (FK), OutletID (FK), PaymentMethodID (FK),     </a:t>
            </a:r>
          </a:p>
          <a:p>
            <a:pPr algn="just">
              <a:lnSpc>
                <a:spcPct val="150000"/>
              </a:lnSpc>
            </a:pPr>
            <a:r>
              <a:rPr lang="de-DE" dirty="0">
                <a:solidFill>
                  <a:schemeClr val="bg2"/>
                </a:solidFill>
              </a:rPr>
              <a:t>      TotalAmount.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Outlet: Represents each branch of Fufu Republic.</a:t>
            </a:r>
          </a:p>
          <a:p>
            <a:pPr algn="just">
              <a:lnSpc>
                <a:spcPct val="150000"/>
              </a:lnSpc>
            </a:pPr>
            <a:r>
              <a:rPr lang="de-DE" dirty="0">
                <a:solidFill>
                  <a:schemeClr val="bg2"/>
                </a:solidFill>
              </a:rPr>
              <a:t>     Attributes: OutletID (PK), LocationName, Address, BranchType (e.g., Agege, Lekki).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MenuItem: Represents items available on the menu.</a:t>
            </a:r>
          </a:p>
          <a:p>
            <a:pPr algn="just">
              <a:lnSpc>
                <a:spcPct val="150000"/>
              </a:lnSpc>
            </a:pPr>
            <a:r>
              <a:rPr lang="de-DE" dirty="0">
                <a:solidFill>
                  <a:schemeClr val="bg2"/>
                </a:solidFill>
              </a:rPr>
              <a:t>      Attributes: MenuItemID (PK), Name, Category, Price.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OrderItem: Represents items included in a single order.Attributes: OrderItemID (PK), OrderID (FK), MenuItemID (FK), Quantity, ItemPrice.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PaymentMethod: Represents different payment methods.</a:t>
            </a:r>
          </a:p>
          <a:p>
            <a:pPr algn="just">
              <a:lnSpc>
                <a:spcPct val="150000"/>
              </a:lnSpc>
            </a:pPr>
            <a:r>
              <a:rPr lang="de-DE" dirty="0">
                <a:solidFill>
                  <a:schemeClr val="bg2"/>
                </a:solidFill>
              </a:rPr>
              <a:t>      Attributes: PaymentMethodID (PK), PaymentMethodName (e.g., Cash, Debit Card, Online Payment).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2"/>
                </a:solidFill>
              </a:rPr>
              <a:t>Inventory: Represents the stock levels of menu items.</a:t>
            </a:r>
          </a:p>
          <a:p>
            <a:pPr algn="just">
              <a:lnSpc>
                <a:spcPct val="150000"/>
              </a:lnSpc>
            </a:pPr>
            <a:r>
              <a:rPr lang="de-DE" dirty="0">
                <a:solidFill>
                  <a:schemeClr val="bg2"/>
                </a:solidFill>
              </a:rPr>
              <a:t>      Attributes: InventoryID (PK), OutletID (FK), MenuItemID (FK), QuantityAvailable.</a:t>
            </a:r>
            <a:endParaRPr lang="en-N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9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430CA-911C-E4C4-C94F-DD4D0C9159F9}"/>
              </a:ext>
            </a:extLst>
          </p:cNvPr>
          <p:cNvSpPr txBox="1"/>
          <p:nvPr/>
        </p:nvSpPr>
        <p:spPr>
          <a:xfrm>
            <a:off x="0" y="1710267"/>
            <a:ext cx="120734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solidFill>
                  <a:schemeClr val="bg2"/>
                </a:solidFill>
              </a:rPr>
              <a:t>RELATIONSHIPS</a:t>
            </a:r>
            <a:endParaRPr lang="en-NG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8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E20E81-C896-318B-431E-A10907AC61B5}"/>
              </a:ext>
            </a:extLst>
          </p:cNvPr>
          <p:cNvSpPr txBox="1"/>
          <p:nvPr/>
        </p:nvSpPr>
        <p:spPr>
          <a:xfrm>
            <a:off x="558800" y="769878"/>
            <a:ext cx="11074400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</a:rPr>
              <a:t>Customer-Order: One-to-Many (One customer can place multiple orders).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</a:rPr>
              <a:t>Order-</a:t>
            </a:r>
            <a:r>
              <a:rPr lang="en-US" dirty="0" err="1">
                <a:solidFill>
                  <a:schemeClr val="bg2"/>
                </a:solidFill>
              </a:rPr>
              <a:t>OrderItem</a:t>
            </a:r>
            <a:r>
              <a:rPr lang="en-US" dirty="0">
                <a:solidFill>
                  <a:schemeClr val="bg2"/>
                </a:solidFill>
              </a:rPr>
              <a:t>: One-to-Many (One order can contain multiple order items).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</a:rPr>
              <a:t>OrderItem-MenuItem</a:t>
            </a:r>
            <a:r>
              <a:rPr lang="en-US" dirty="0">
                <a:solidFill>
                  <a:schemeClr val="bg2"/>
                </a:solidFill>
              </a:rPr>
              <a:t>: Many-to-One (Each order item corresponds to a single menu item).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</a:rPr>
              <a:t>Order-Outlet: Many-to-One (Each order is placed at one outlet).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</a:rPr>
              <a:t>Order-</a:t>
            </a:r>
            <a:r>
              <a:rPr lang="en-US" dirty="0" err="1">
                <a:solidFill>
                  <a:schemeClr val="bg2"/>
                </a:solidFill>
              </a:rPr>
              <a:t>PaymentMethod</a:t>
            </a:r>
            <a:r>
              <a:rPr lang="en-US" dirty="0">
                <a:solidFill>
                  <a:schemeClr val="bg2"/>
                </a:solidFill>
              </a:rPr>
              <a:t>: Many-to-One (Each order is paid using one payment method).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</a:rPr>
              <a:t>Outlet-Inventory: One-to-Many (Each outlet manages its own inventory).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</a:rPr>
              <a:t>Inventory-</a:t>
            </a:r>
            <a:r>
              <a:rPr lang="en-US" dirty="0" err="1">
                <a:solidFill>
                  <a:schemeClr val="bg2"/>
                </a:solidFill>
              </a:rPr>
              <a:t>MenuItem</a:t>
            </a:r>
            <a:r>
              <a:rPr lang="en-US" dirty="0">
                <a:solidFill>
                  <a:schemeClr val="bg2"/>
                </a:solidFill>
              </a:rPr>
              <a:t>: Many-to-One (Inventory levels are tracked for each menu item).</a:t>
            </a:r>
            <a:endParaRPr lang="en-N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8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430CA-911C-E4C4-C94F-DD4D0C9159F9}"/>
              </a:ext>
            </a:extLst>
          </p:cNvPr>
          <p:cNvSpPr txBox="1"/>
          <p:nvPr/>
        </p:nvSpPr>
        <p:spPr>
          <a:xfrm>
            <a:off x="0" y="1710267"/>
            <a:ext cx="120734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solidFill>
                  <a:schemeClr val="bg2"/>
                </a:solidFill>
              </a:rPr>
              <a:t>CONSTRAINTS</a:t>
            </a:r>
            <a:endParaRPr lang="en-NG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7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E70A59-C168-BFFE-6D12-437BD358A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05" y="621090"/>
            <a:ext cx="11356172" cy="171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 (Body)"/>
              </a:rPr>
              <a:t>Primary Keys (PK)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 (Body)"/>
              </a:rPr>
              <a:t>: Uniquely identify records in each entity.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 (Body)"/>
              </a:rPr>
              <a:t>Foreign Keys (FK)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 (Body)"/>
              </a:rPr>
              <a:t>: Ensure referential integrity between related entities (e.g., </a:t>
            </a:r>
            <a:r>
              <a:rPr kumimoji="0" lang="en-NG" altLang="en-NG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ptos (Body)"/>
              </a:rPr>
              <a:t>CustomerID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 (Body)"/>
              </a:rPr>
              <a:t> in Order, </a:t>
            </a:r>
            <a:r>
              <a:rPr kumimoji="0" lang="en-NG" altLang="en-NG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ptos (Body)"/>
              </a:rPr>
              <a:t>OrderID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 (Body)"/>
              </a:rPr>
              <a:t> in </a:t>
            </a:r>
            <a:r>
              <a:rPr kumimoji="0" lang="en-NG" altLang="en-NG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ptos (Body)"/>
              </a:rPr>
              <a:t>OrderItem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 (Body)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 (Body)"/>
              </a:rPr>
              <a:t>Unique Constraints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 (Body)"/>
              </a:rPr>
              <a:t>: Ensure no duplicate records (e.g., </a:t>
            </a:r>
            <a:r>
              <a:rPr kumimoji="0" lang="en-NG" altLang="en-NG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ptos (Body)"/>
              </a:rPr>
              <a:t>MenuItemID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 (Body)"/>
              </a:rPr>
              <a:t> should be unique within </a:t>
            </a:r>
            <a:r>
              <a:rPr kumimoji="0" lang="en-NG" altLang="en-NG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ptos (Body)"/>
              </a:rPr>
              <a:t>MenuItem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 (Body)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74674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887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(Body)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faith berida</dc:creator>
  <cp:lastModifiedBy>faith berida</cp:lastModifiedBy>
  <cp:revision>1</cp:revision>
  <dcterms:created xsi:type="dcterms:W3CDTF">2024-09-14T11:37:45Z</dcterms:created>
  <dcterms:modified xsi:type="dcterms:W3CDTF">2024-09-14T12:20:13Z</dcterms:modified>
</cp:coreProperties>
</file>