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ptos Bold" charset="1" panose="020B0004020202020204"/>
      <p:regular r:id="rId12"/>
    </p:embeddedFont>
    <p:embeddedFont>
      <p:font typeface="Aptos" charset="1" panose="020B00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86000" y="1683544"/>
            <a:ext cx="13716000" cy="3581400"/>
            <a:chOff x="0" y="0"/>
            <a:chExt cx="18288000" cy="4775200"/>
          </a:xfrm>
        </p:grpSpPr>
        <p:sp>
          <p:nvSpPr>
            <p:cNvPr name="Freeform 3" id="3"/>
            <p:cNvSpPr/>
            <p:nvPr/>
          </p:nvSpPr>
          <p:spPr>
            <a:xfrm flipH="false" flipV="false" rot="0">
              <a:off x="0" y="0"/>
              <a:ext cx="18288000" cy="4775200"/>
            </a:xfrm>
            <a:custGeom>
              <a:avLst/>
              <a:gdLst/>
              <a:ahLst/>
              <a:cxnLst/>
              <a:rect r="r" b="b" t="t" l="l"/>
              <a:pathLst>
                <a:path h="4775200" w="18288000">
                  <a:moveTo>
                    <a:pt x="0" y="0"/>
                  </a:moveTo>
                  <a:lnTo>
                    <a:pt x="18288000" y="0"/>
                  </a:lnTo>
                  <a:lnTo>
                    <a:pt x="18288000" y="4775200"/>
                  </a:lnTo>
                  <a:lnTo>
                    <a:pt x="0" y="4775200"/>
                  </a:lnTo>
                  <a:close/>
                </a:path>
              </a:pathLst>
            </a:custGeom>
            <a:solidFill>
              <a:srgbClr val="000000">
                <a:alpha val="0"/>
              </a:srgbClr>
            </a:solidFill>
          </p:spPr>
        </p:sp>
        <p:sp>
          <p:nvSpPr>
            <p:cNvPr name="TextBox 4" id="4"/>
            <p:cNvSpPr txBox="true"/>
            <p:nvPr/>
          </p:nvSpPr>
          <p:spPr>
            <a:xfrm>
              <a:off x="0" y="104775"/>
              <a:ext cx="18288000" cy="4670425"/>
            </a:xfrm>
            <a:prstGeom prst="rect">
              <a:avLst/>
            </a:prstGeom>
          </p:spPr>
          <p:txBody>
            <a:bodyPr anchor="b" rtlCol="false" tIns="0" lIns="0" bIns="0" rIns="0"/>
            <a:lstStyle/>
            <a:p>
              <a:pPr algn="ctr">
                <a:lnSpc>
                  <a:spcPts val="9720"/>
                </a:lnSpc>
              </a:pPr>
              <a:r>
                <a:rPr lang="en-US" sz="9000" b="true">
                  <a:solidFill>
                    <a:srgbClr val="000000"/>
                  </a:solidFill>
                  <a:latin typeface="Aptos Bold"/>
                  <a:ea typeface="Aptos Bold"/>
                  <a:cs typeface="Aptos Bold"/>
                  <a:sym typeface="Aptos Bold"/>
                </a:rPr>
                <a:t>Marketing Analytics Business Case</a:t>
              </a:r>
            </a:p>
          </p:txBody>
        </p:sp>
      </p:grpSp>
      <p:sp>
        <p:nvSpPr>
          <p:cNvPr name="TextBox 5" id="5"/>
          <p:cNvSpPr txBox="true"/>
          <p:nvPr/>
        </p:nvSpPr>
        <p:spPr>
          <a:xfrm rot="0">
            <a:off x="2377440" y="5496402"/>
            <a:ext cx="13533120" cy="493014"/>
          </a:xfrm>
          <a:prstGeom prst="rect">
            <a:avLst/>
          </a:prstGeom>
        </p:spPr>
        <p:txBody>
          <a:bodyPr anchor="t" rtlCol="false" tIns="0" lIns="0" bIns="0" rIns="0">
            <a:spAutoFit/>
          </a:bodyPr>
          <a:lstStyle/>
          <a:p>
            <a:pPr algn="ctr">
              <a:lnSpc>
                <a:spcPts val="3888"/>
              </a:lnSpc>
            </a:pPr>
            <a:r>
              <a:rPr lang="en-US" sz="3600">
                <a:solidFill>
                  <a:srgbClr val="000000"/>
                </a:solidFill>
                <a:latin typeface="Aptos"/>
                <a:ea typeface="Aptos"/>
                <a:cs typeface="Aptos"/>
                <a:sym typeface="Aptos"/>
              </a:rPr>
              <a:t>Prit Chandra</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66675"/>
              <a:ext cx="21031200" cy="2584451"/>
            </a:xfrm>
            <a:prstGeom prst="rect">
              <a:avLst/>
            </a:prstGeom>
          </p:spPr>
          <p:txBody>
            <a:bodyPr anchor="ctr" rtlCol="false" tIns="0" lIns="0" bIns="0" rIns="0"/>
            <a:lstStyle/>
            <a:p>
              <a:pPr algn="l">
                <a:lnSpc>
                  <a:spcPts val="7128"/>
                </a:lnSpc>
              </a:pPr>
              <a:r>
                <a:rPr lang="en-US" sz="6600" b="true">
                  <a:solidFill>
                    <a:srgbClr val="000000"/>
                  </a:solidFill>
                  <a:latin typeface="Aptos Bold"/>
                  <a:ea typeface="Aptos Bold"/>
                  <a:cs typeface="Aptos Bold"/>
                  <a:sym typeface="Aptos Bold"/>
                </a:rPr>
                <a:t>Introduction to Business Problem</a:t>
              </a:r>
            </a:p>
          </p:txBody>
        </p:sp>
      </p:grpSp>
      <p:sp>
        <p:nvSpPr>
          <p:cNvPr name="TextBox 5" id="5"/>
          <p:cNvSpPr txBox="true"/>
          <p:nvPr/>
        </p:nvSpPr>
        <p:spPr>
          <a:xfrm rot="0">
            <a:off x="1348740" y="2715284"/>
            <a:ext cx="15590520" cy="6530817"/>
          </a:xfrm>
          <a:prstGeom prst="rect">
            <a:avLst/>
          </a:prstGeom>
        </p:spPr>
        <p:txBody>
          <a:bodyPr anchor="t" rtlCol="false" tIns="0" lIns="0" bIns="0" rIns="0">
            <a:spAutoFit/>
          </a:bodyPr>
          <a:lstStyle/>
          <a:p>
            <a:pPr algn="l" marL="418052" indent="-209026" lvl="1">
              <a:lnSpc>
                <a:spcPts val="3769"/>
              </a:lnSpc>
              <a:buFont typeface="Arial"/>
              <a:buChar char="•"/>
            </a:pPr>
            <a:r>
              <a:rPr lang="en-US" sz="2310">
                <a:solidFill>
                  <a:srgbClr val="000000"/>
                </a:solidFill>
                <a:latin typeface="Aptos"/>
                <a:ea typeface="Aptos"/>
                <a:cs typeface="Aptos"/>
                <a:sym typeface="Aptos"/>
              </a:rPr>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gn="l" marL="358331" indent="-179165" lvl="1">
              <a:lnSpc>
                <a:spcPts val="3231"/>
              </a:lnSpc>
            </a:pPr>
          </a:p>
          <a:p>
            <a:pPr algn="l" marL="418052" indent="-209026" lvl="1">
              <a:lnSpc>
                <a:spcPts val="3769"/>
              </a:lnSpc>
              <a:buFont typeface="Arial"/>
              <a:buChar char="•"/>
            </a:pPr>
            <a:r>
              <a:rPr lang="en-US" b="true" sz="2310">
                <a:solidFill>
                  <a:srgbClr val="000000"/>
                </a:solidFill>
                <a:latin typeface="Aptos Bold"/>
                <a:ea typeface="Aptos Bold"/>
                <a:cs typeface="Aptos Bold"/>
                <a:sym typeface="Aptos Bold"/>
              </a:rPr>
              <a:t>Key Points:</a:t>
            </a:r>
          </a:p>
          <a:p>
            <a:pPr algn="l" marL="1044130" indent="-348044" lvl="2">
              <a:lnSpc>
                <a:spcPts val="3231"/>
              </a:lnSpc>
              <a:buFont typeface="Arial"/>
              <a:buChar char="⚬"/>
            </a:pPr>
            <a:r>
              <a:rPr lang="en-US" b="true" sz="1980">
                <a:solidFill>
                  <a:srgbClr val="000000"/>
                </a:solidFill>
                <a:latin typeface="Aptos Bold"/>
                <a:ea typeface="Aptos Bold"/>
                <a:cs typeface="Aptos Bold"/>
                <a:sym typeface="Aptos Bold"/>
              </a:rPr>
              <a:t>Reduced Customer Engagement:</a:t>
            </a:r>
            <a:r>
              <a:rPr lang="en-US" sz="1980">
                <a:solidFill>
                  <a:srgbClr val="000000"/>
                </a:solidFill>
                <a:latin typeface="Aptos"/>
                <a:ea typeface="Aptos"/>
                <a:cs typeface="Aptos"/>
                <a:sym typeface="Aptos"/>
              </a:rPr>
              <a:t> The number of customer interactions and engagement with the site and marketing content has declined.</a:t>
            </a:r>
          </a:p>
          <a:p>
            <a:pPr algn="l" marL="1044130" indent="-348044" lvl="2">
              <a:lnSpc>
                <a:spcPts val="3231"/>
              </a:lnSpc>
              <a:buFont typeface="Arial"/>
              <a:buChar char="⚬"/>
            </a:pPr>
            <a:r>
              <a:rPr lang="en-US" b="true" sz="1980">
                <a:solidFill>
                  <a:srgbClr val="000000"/>
                </a:solidFill>
                <a:latin typeface="Aptos Bold"/>
                <a:ea typeface="Aptos Bold"/>
                <a:cs typeface="Aptos Bold"/>
                <a:sym typeface="Aptos Bold"/>
              </a:rPr>
              <a:t>Decreased Conversion Rates:</a:t>
            </a:r>
            <a:r>
              <a:rPr lang="en-US" sz="1980">
                <a:solidFill>
                  <a:srgbClr val="000000"/>
                </a:solidFill>
                <a:latin typeface="Aptos"/>
                <a:ea typeface="Aptos"/>
                <a:cs typeface="Aptos"/>
                <a:sym typeface="Aptos"/>
              </a:rPr>
              <a:t> Fewer site visitors are converting into paying customers.</a:t>
            </a:r>
          </a:p>
          <a:p>
            <a:pPr algn="l" marL="1044130" indent="-348044" lvl="2">
              <a:lnSpc>
                <a:spcPts val="3231"/>
              </a:lnSpc>
              <a:buFont typeface="Arial"/>
              <a:buChar char="⚬"/>
            </a:pPr>
            <a:r>
              <a:rPr lang="en-US" b="true" sz="1980">
                <a:solidFill>
                  <a:srgbClr val="000000"/>
                </a:solidFill>
                <a:latin typeface="Aptos Bold"/>
                <a:ea typeface="Aptos Bold"/>
                <a:cs typeface="Aptos Bold"/>
                <a:sym typeface="Aptos Bold"/>
              </a:rPr>
              <a:t>High Marketing Expenses:</a:t>
            </a:r>
            <a:r>
              <a:rPr lang="en-US" sz="1980">
                <a:solidFill>
                  <a:srgbClr val="000000"/>
                </a:solidFill>
                <a:latin typeface="Aptos"/>
                <a:ea typeface="Aptos"/>
                <a:cs typeface="Aptos"/>
                <a:sym typeface="Aptos"/>
              </a:rPr>
              <a:t> Significant investments in marketing campaigns are not yielding expected returns.</a:t>
            </a:r>
          </a:p>
          <a:p>
            <a:pPr algn="l" marL="1044130" indent="-348044" lvl="2">
              <a:lnSpc>
                <a:spcPts val="3231"/>
              </a:lnSpc>
              <a:buFont typeface="Arial"/>
              <a:buChar char="⚬"/>
            </a:pPr>
            <a:r>
              <a:rPr lang="en-US" b="true" sz="1980">
                <a:solidFill>
                  <a:srgbClr val="000000"/>
                </a:solidFill>
                <a:latin typeface="Aptos Bold"/>
                <a:ea typeface="Aptos Bold"/>
                <a:cs typeface="Aptos Bold"/>
                <a:sym typeface="Aptos Bold"/>
              </a:rPr>
              <a:t>Need for Customer Feedback Analysis:</a:t>
            </a:r>
            <a:r>
              <a:rPr lang="en-US" sz="1980">
                <a:solidFill>
                  <a:srgbClr val="000000"/>
                </a:solidFill>
                <a:latin typeface="Aptos"/>
                <a:ea typeface="Aptos"/>
                <a:cs typeface="Aptos"/>
                <a:sym typeface="Aptos"/>
              </a:rPr>
              <a:t> Understanding customer opinions about products and services is crucial for improving engagement and conversions.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66675"/>
              <a:ext cx="21031200" cy="2584451"/>
            </a:xfrm>
            <a:prstGeom prst="rect">
              <a:avLst/>
            </a:prstGeom>
          </p:spPr>
          <p:txBody>
            <a:bodyPr anchor="ctr" rtlCol="false" tIns="0" lIns="0" bIns="0" rIns="0"/>
            <a:lstStyle/>
            <a:p>
              <a:pPr algn="l">
                <a:lnSpc>
                  <a:spcPts val="7128"/>
                </a:lnSpc>
              </a:pPr>
              <a:r>
                <a:rPr lang="en-US" sz="6600" b="true">
                  <a:solidFill>
                    <a:srgbClr val="000000"/>
                  </a:solidFill>
                  <a:latin typeface="Aptos Bold"/>
                  <a:ea typeface="Aptos Bold"/>
                  <a:cs typeface="Aptos Bold"/>
                  <a:sym typeface="Aptos Bold"/>
                </a:rPr>
                <a:t>Subject: Request for Data Analysis to Improve Marketing Strategy</a:t>
              </a:r>
            </a:p>
          </p:txBody>
        </p:sp>
      </p:grpSp>
      <p:sp>
        <p:nvSpPr>
          <p:cNvPr name="TextBox 5" id="5"/>
          <p:cNvSpPr txBox="true"/>
          <p:nvPr/>
        </p:nvSpPr>
        <p:spPr>
          <a:xfrm rot="0">
            <a:off x="1348740" y="2698433"/>
            <a:ext cx="15590520" cy="6521292"/>
          </a:xfrm>
          <a:prstGeom prst="rect">
            <a:avLst/>
          </a:prstGeom>
        </p:spPr>
        <p:txBody>
          <a:bodyPr anchor="t" rtlCol="false" tIns="0" lIns="0" bIns="0" rIns="0">
            <a:spAutoFit/>
          </a:bodyPr>
          <a:lstStyle/>
          <a:p>
            <a:pPr algn="l">
              <a:lnSpc>
                <a:spcPts val="3255"/>
              </a:lnSpc>
            </a:pPr>
            <a:r>
              <a:rPr lang="en-US" sz="1995">
                <a:solidFill>
                  <a:srgbClr val="000000"/>
                </a:solidFill>
                <a:latin typeface="Aptos"/>
                <a:ea typeface="Aptos"/>
                <a:cs typeface="Aptos"/>
                <a:sym typeface="Aptos"/>
              </a:rPr>
              <a:t>Hi Data Analyst,</a:t>
            </a:r>
          </a:p>
          <a:p>
            <a:pPr algn="l">
              <a:lnSpc>
                <a:spcPts val="3255"/>
              </a:lnSpc>
            </a:pPr>
            <a:r>
              <a:rPr lang="en-US" sz="1995">
                <a:solidFill>
                  <a:srgbClr val="000000"/>
                </a:solidFill>
                <a:latin typeface="Aptos"/>
                <a:ea typeface="Aptos"/>
                <a:cs typeface="Aptos"/>
                <a:sym typeface="Aptos"/>
              </a:rPr>
              <a:t>I hope this email finds you well. I’m the Marketing Manager at ShopEasy. We’ve been facing some challenges with our marketing campaigns lately, and I’m reaching out to request your expertise in data analysis to help us identify areas for improvement.</a:t>
            </a:r>
          </a:p>
          <a:p>
            <a:pPr algn="l">
              <a:lnSpc>
                <a:spcPts val="3255"/>
              </a:lnSpc>
            </a:pPr>
            <a:r>
              <a:rPr lang="en-US" sz="1995">
                <a:solidFill>
                  <a:srgbClr val="000000"/>
                </a:solidFill>
                <a:latin typeface="Aptos"/>
                <a:ea typeface="Aptos"/>
                <a:cs typeface="Aptos"/>
                <a:sym typeface="Aptos"/>
              </a:rPr>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algn="l">
              <a:lnSpc>
                <a:spcPts val="3255"/>
              </a:lnSpc>
            </a:pPr>
            <a:r>
              <a:rPr lang="en-US" sz="1995">
                <a:solidFill>
                  <a:srgbClr val="000000"/>
                </a:solidFill>
                <a:latin typeface="Aptos"/>
                <a:ea typeface="Aptos"/>
                <a:cs typeface="Aptos"/>
                <a:sym typeface="Aptos"/>
              </a:rPr>
              <a:t>We have data from various sources, including customer reviews, social media comments, and campaign performance metrics. Your insights will be invaluable in helping us turn this situation around.</a:t>
            </a:r>
          </a:p>
          <a:p>
            <a:pPr algn="l">
              <a:lnSpc>
                <a:spcPts val="3255"/>
              </a:lnSpc>
            </a:pPr>
            <a:r>
              <a:rPr lang="en-US" sz="1995">
                <a:solidFill>
                  <a:srgbClr val="000000"/>
                </a:solidFill>
                <a:latin typeface="Aptos"/>
                <a:ea typeface="Aptos"/>
                <a:cs typeface="Aptos"/>
                <a:sym typeface="Aptos"/>
              </a:rPr>
              <a:t>Looking forward to your response.</a:t>
            </a:r>
          </a:p>
          <a:p>
            <a:pPr algn="l">
              <a:lnSpc>
                <a:spcPts val="3255"/>
              </a:lnSpc>
            </a:pPr>
            <a:r>
              <a:rPr lang="en-US" sz="1995">
                <a:solidFill>
                  <a:srgbClr val="000000"/>
                </a:solidFill>
                <a:latin typeface="Aptos"/>
                <a:ea typeface="Aptos"/>
                <a:cs typeface="Aptos"/>
                <a:sym typeface="Aptos"/>
              </a:rPr>
              <a:t>Best regards,</a:t>
            </a:r>
          </a:p>
          <a:p>
            <a:pPr algn="l">
              <a:lnSpc>
                <a:spcPts val="3255"/>
              </a:lnSpc>
            </a:pPr>
            <a:r>
              <a:rPr lang="en-US" sz="1995">
                <a:solidFill>
                  <a:srgbClr val="000000"/>
                </a:solidFill>
                <a:latin typeface="Aptos"/>
                <a:ea typeface="Aptos"/>
                <a:cs typeface="Aptos"/>
                <a:sym typeface="Aptos"/>
              </a:rPr>
              <a:t>Jane Doe</a:t>
            </a:r>
          </a:p>
          <a:p>
            <a:pPr algn="l">
              <a:lnSpc>
                <a:spcPts val="3255"/>
              </a:lnSpc>
            </a:pPr>
            <a:r>
              <a:rPr lang="en-US" sz="1995">
                <a:solidFill>
                  <a:srgbClr val="000000"/>
                </a:solidFill>
                <a:latin typeface="Aptos"/>
                <a:ea typeface="Aptos"/>
                <a:cs typeface="Aptos"/>
                <a:sym typeface="Aptos"/>
              </a:rPr>
              <a:t>Marketing Manager</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66675"/>
              <a:ext cx="21031200" cy="2584451"/>
            </a:xfrm>
            <a:prstGeom prst="rect">
              <a:avLst/>
            </a:prstGeom>
          </p:spPr>
          <p:txBody>
            <a:bodyPr anchor="ctr" rtlCol="false" tIns="0" lIns="0" bIns="0" rIns="0"/>
            <a:lstStyle/>
            <a:p>
              <a:pPr algn="l">
                <a:lnSpc>
                  <a:spcPts val="7128"/>
                </a:lnSpc>
              </a:pPr>
              <a:r>
                <a:rPr lang="en-US" sz="6600" b="true">
                  <a:solidFill>
                    <a:srgbClr val="000000"/>
                  </a:solidFill>
                  <a:latin typeface="Aptos Bold"/>
                  <a:ea typeface="Aptos Bold"/>
                  <a:cs typeface="Aptos Bold"/>
                  <a:sym typeface="Aptos Bold"/>
                </a:rPr>
                <a:t>Subject: Request for Data Analysis to Improve Marketing Strategy</a:t>
              </a:r>
            </a:p>
          </p:txBody>
        </p:sp>
      </p:grpSp>
      <p:sp>
        <p:nvSpPr>
          <p:cNvPr name="TextBox 5" id="5"/>
          <p:cNvSpPr txBox="true"/>
          <p:nvPr/>
        </p:nvSpPr>
        <p:spPr>
          <a:xfrm rot="0">
            <a:off x="1348740" y="2698433"/>
            <a:ext cx="15590520" cy="6521292"/>
          </a:xfrm>
          <a:prstGeom prst="rect">
            <a:avLst/>
          </a:prstGeom>
        </p:spPr>
        <p:txBody>
          <a:bodyPr anchor="t" rtlCol="false" tIns="0" lIns="0" bIns="0" rIns="0">
            <a:spAutoFit/>
          </a:bodyPr>
          <a:lstStyle/>
          <a:p>
            <a:pPr algn="l">
              <a:lnSpc>
                <a:spcPts val="3255"/>
              </a:lnSpc>
            </a:pPr>
            <a:r>
              <a:rPr lang="en-US" sz="1995">
                <a:solidFill>
                  <a:srgbClr val="000000"/>
                </a:solidFill>
                <a:latin typeface="Aptos"/>
                <a:ea typeface="Aptos"/>
                <a:cs typeface="Aptos"/>
                <a:sym typeface="Aptos"/>
              </a:rPr>
              <a:t>Hi Data Analyst,</a:t>
            </a:r>
          </a:p>
          <a:p>
            <a:pPr algn="l">
              <a:lnSpc>
                <a:spcPts val="3255"/>
              </a:lnSpc>
            </a:pPr>
            <a:r>
              <a:rPr lang="en-US" sz="1995">
                <a:solidFill>
                  <a:srgbClr val="000000"/>
                </a:solidFill>
                <a:latin typeface="Aptos"/>
                <a:ea typeface="Aptos"/>
                <a:cs typeface="Aptos"/>
                <a:sym typeface="Aptos"/>
              </a:rPr>
              <a:t>I’m the Customer Experience Manager at ShopEasy, and I’m writing to seek your help with analyzing our customer feedback. Over the past few months, we’ve noticed a drop in customer engagement and satisfaction, which is impacting our overall conversion rates.</a:t>
            </a:r>
          </a:p>
          <a:p>
            <a:pPr algn="l">
              <a:lnSpc>
                <a:spcPts val="3255"/>
              </a:lnSpc>
            </a:pPr>
            <a:r>
              <a:rPr lang="en-US" sz="1995">
                <a:solidFill>
                  <a:srgbClr val="000000"/>
                </a:solidFill>
                <a:latin typeface="Aptos"/>
                <a:ea typeface="Aptos"/>
                <a:cs typeface="Aptos"/>
                <a:sym typeface="Aptos"/>
              </a:rPr>
              <a:t>We’ve gathered a significant amount of customer reviews and social media comments that highlight various issues and sentiments. We believe that by thoroughly analyzing this feedback, we can gain a better understanding of our customers' needs and pain points.</a:t>
            </a:r>
          </a:p>
          <a:p>
            <a:pPr algn="l">
              <a:lnSpc>
                <a:spcPts val="3255"/>
              </a:lnSpc>
            </a:pPr>
            <a:r>
              <a:rPr lang="en-US" sz="1995">
                <a:solidFill>
                  <a:srgbClr val="000000"/>
                </a:solidFill>
                <a:latin typeface="Aptos"/>
                <a:ea typeface="Aptos"/>
                <a:cs typeface="Aptos"/>
                <a:sym typeface="Aptos"/>
              </a:rPr>
              <a:t>Your expertise in data analysis will be crucial in helping us decode this feedback and provide actionable insights. We hope this will guide us in improving our customer experience and ultimately boost our engagement and conversion rates.</a:t>
            </a:r>
          </a:p>
          <a:p>
            <a:pPr algn="l">
              <a:lnSpc>
                <a:spcPts val="3255"/>
              </a:lnSpc>
            </a:pPr>
            <a:r>
              <a:rPr lang="en-US" sz="1995">
                <a:solidFill>
                  <a:srgbClr val="000000"/>
                </a:solidFill>
                <a:latin typeface="Aptos"/>
                <a:ea typeface="Aptos"/>
                <a:cs typeface="Aptos"/>
                <a:sym typeface="Aptos"/>
              </a:rPr>
              <a:t>Thank you for your assistance.</a:t>
            </a:r>
          </a:p>
          <a:p>
            <a:pPr algn="l">
              <a:lnSpc>
                <a:spcPts val="3255"/>
              </a:lnSpc>
            </a:pPr>
            <a:r>
              <a:rPr lang="en-US" sz="1995">
                <a:solidFill>
                  <a:srgbClr val="000000"/>
                </a:solidFill>
                <a:latin typeface="Aptos"/>
                <a:ea typeface="Aptos"/>
                <a:cs typeface="Aptos"/>
                <a:sym typeface="Aptos"/>
              </a:rPr>
              <a:t>Best regards,</a:t>
            </a:r>
          </a:p>
          <a:p>
            <a:pPr algn="l">
              <a:lnSpc>
                <a:spcPts val="3255"/>
              </a:lnSpc>
            </a:pPr>
            <a:r>
              <a:rPr lang="en-US" sz="1995">
                <a:solidFill>
                  <a:srgbClr val="000000"/>
                </a:solidFill>
                <a:latin typeface="Aptos"/>
                <a:ea typeface="Aptos"/>
                <a:cs typeface="Aptos"/>
                <a:sym typeface="Aptos"/>
              </a:rPr>
              <a:t>John Smith</a:t>
            </a:r>
          </a:p>
          <a:p>
            <a:pPr algn="l">
              <a:lnSpc>
                <a:spcPts val="3255"/>
              </a:lnSpc>
            </a:pPr>
            <a:r>
              <a:rPr lang="en-US" sz="1995">
                <a:solidFill>
                  <a:srgbClr val="000000"/>
                </a:solidFill>
                <a:latin typeface="Aptos"/>
                <a:ea typeface="Aptos"/>
                <a:cs typeface="Aptos"/>
                <a:sym typeface="Aptos"/>
              </a:rPr>
              <a:t>Customer Experience Manager</a:t>
            </a:r>
          </a:p>
          <a:p>
            <a:pPr algn="l">
              <a:lnSpc>
                <a:spcPts val="3255"/>
              </a:lnSpc>
            </a:pPr>
            <a:r>
              <a:rPr lang="en-US" sz="1995">
                <a:solidFill>
                  <a:srgbClr val="000000"/>
                </a:solidFill>
                <a:latin typeface="Aptos"/>
                <a:ea typeface="Aptos"/>
                <a:cs typeface="Aptos"/>
                <a:sym typeface="Aptos"/>
              </a:rPr>
              <a:t>ShopEasy</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66675"/>
              <a:ext cx="21031200" cy="2584451"/>
            </a:xfrm>
            <a:prstGeom prst="rect">
              <a:avLst/>
            </a:prstGeom>
          </p:spPr>
          <p:txBody>
            <a:bodyPr anchor="ctr" rtlCol="false" tIns="0" lIns="0" bIns="0" rIns="0"/>
            <a:lstStyle/>
            <a:p>
              <a:pPr algn="l">
                <a:lnSpc>
                  <a:spcPts val="7128"/>
                </a:lnSpc>
              </a:pPr>
              <a:r>
                <a:rPr lang="en-US" sz="6600" b="true">
                  <a:solidFill>
                    <a:srgbClr val="000000"/>
                  </a:solidFill>
                  <a:latin typeface="Aptos Bold"/>
                  <a:ea typeface="Aptos Bold"/>
                  <a:cs typeface="Aptos Bold"/>
                  <a:sym typeface="Aptos Bold"/>
                </a:rPr>
                <a:t>Key Performance Indicators (KPIs)</a:t>
              </a:r>
            </a:p>
          </p:txBody>
        </p:sp>
      </p:grpSp>
      <p:sp>
        <p:nvSpPr>
          <p:cNvPr name="TextBox 5" id="5"/>
          <p:cNvSpPr txBox="true"/>
          <p:nvPr/>
        </p:nvSpPr>
        <p:spPr>
          <a:xfrm rot="0">
            <a:off x="1348740" y="2631758"/>
            <a:ext cx="15590520" cy="6587967"/>
          </a:xfrm>
          <a:prstGeom prst="rect">
            <a:avLst/>
          </a:prstGeom>
        </p:spPr>
        <p:txBody>
          <a:bodyPr anchor="t" rtlCol="false" tIns="0" lIns="0" bIns="0" rIns="0">
            <a:spAutoFit/>
          </a:bodyPr>
          <a:lstStyle/>
          <a:p>
            <a:pPr algn="l" marL="703088" indent="-351544" lvl="1">
              <a:lnSpc>
                <a:spcPts val="6293"/>
              </a:lnSpc>
              <a:buFont typeface="Arial"/>
              <a:buChar char="•"/>
            </a:pPr>
            <a:r>
              <a:rPr lang="en-US" b="true" sz="3885">
                <a:solidFill>
                  <a:srgbClr val="000000"/>
                </a:solidFill>
                <a:latin typeface="Aptos Bold"/>
                <a:ea typeface="Aptos Bold"/>
                <a:cs typeface="Aptos Bold"/>
                <a:sym typeface="Aptos Bold"/>
              </a:rPr>
              <a:t>Conversion Rate: </a:t>
            </a:r>
            <a:r>
              <a:rPr lang="en-US" sz="3885">
                <a:solidFill>
                  <a:srgbClr val="000000"/>
                </a:solidFill>
                <a:latin typeface="Aptos"/>
                <a:ea typeface="Aptos"/>
                <a:cs typeface="Aptos"/>
                <a:sym typeface="Aptos"/>
              </a:rPr>
              <a:t>Percentage of website visitors who make a purchase.</a:t>
            </a:r>
          </a:p>
          <a:p>
            <a:pPr algn="l" marL="703088" indent="-351544" lvl="1">
              <a:lnSpc>
                <a:spcPts val="6293"/>
              </a:lnSpc>
              <a:buFont typeface="Arial"/>
              <a:buChar char="•"/>
            </a:pPr>
            <a:r>
              <a:rPr lang="en-US" b="true" sz="3885">
                <a:solidFill>
                  <a:srgbClr val="000000"/>
                </a:solidFill>
                <a:latin typeface="Aptos Bold"/>
                <a:ea typeface="Aptos Bold"/>
                <a:cs typeface="Aptos Bold"/>
                <a:sym typeface="Aptos Bold"/>
              </a:rPr>
              <a:t>Customer Engagement Rate: </a:t>
            </a:r>
            <a:r>
              <a:rPr lang="en-US" sz="3885">
                <a:solidFill>
                  <a:srgbClr val="000000"/>
                </a:solidFill>
                <a:latin typeface="Aptos"/>
                <a:ea typeface="Aptos"/>
                <a:cs typeface="Aptos"/>
                <a:sym typeface="Aptos"/>
              </a:rPr>
              <a:t>Level of interaction with marketing content (clicks, likes, comments).</a:t>
            </a:r>
          </a:p>
          <a:p>
            <a:pPr algn="l" marL="703088" indent="-351544" lvl="1">
              <a:lnSpc>
                <a:spcPts val="6293"/>
              </a:lnSpc>
              <a:buFont typeface="Arial"/>
              <a:buChar char="•"/>
            </a:pPr>
            <a:r>
              <a:rPr lang="en-US" b="true" sz="3885">
                <a:solidFill>
                  <a:srgbClr val="000000"/>
                </a:solidFill>
                <a:latin typeface="Aptos Bold"/>
                <a:ea typeface="Aptos Bold"/>
                <a:cs typeface="Aptos Bold"/>
                <a:sym typeface="Aptos Bold"/>
              </a:rPr>
              <a:t>Average Order Value (AOV): </a:t>
            </a:r>
            <a:r>
              <a:rPr lang="en-US" sz="3885">
                <a:solidFill>
                  <a:srgbClr val="000000"/>
                </a:solidFill>
                <a:latin typeface="Aptos"/>
                <a:ea typeface="Aptos"/>
                <a:cs typeface="Aptos"/>
                <a:sym typeface="Aptos"/>
              </a:rPr>
              <a:t>Average amount spent by a customer per transaction.</a:t>
            </a:r>
          </a:p>
          <a:p>
            <a:pPr algn="l" marL="703088" indent="-351544" lvl="1">
              <a:lnSpc>
                <a:spcPts val="6293"/>
              </a:lnSpc>
              <a:buFont typeface="Arial"/>
              <a:buChar char="•"/>
            </a:pPr>
            <a:r>
              <a:rPr lang="en-US" b="true" sz="3885">
                <a:solidFill>
                  <a:srgbClr val="000000"/>
                </a:solidFill>
                <a:latin typeface="Aptos Bold"/>
                <a:ea typeface="Aptos Bold"/>
                <a:cs typeface="Aptos Bold"/>
                <a:sym typeface="Aptos Bold"/>
              </a:rPr>
              <a:t>Customer Feedback Score: </a:t>
            </a:r>
            <a:r>
              <a:rPr lang="en-US" sz="3885">
                <a:solidFill>
                  <a:srgbClr val="000000"/>
                </a:solidFill>
                <a:latin typeface="Aptos"/>
                <a:ea typeface="Aptos"/>
                <a:cs typeface="Aptos"/>
                <a:sym typeface="Aptos"/>
              </a:rPr>
              <a:t>Average rating from customer reviews.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66675"/>
              <a:ext cx="21031200" cy="2584451"/>
            </a:xfrm>
            <a:prstGeom prst="rect">
              <a:avLst/>
            </a:prstGeom>
          </p:spPr>
          <p:txBody>
            <a:bodyPr anchor="ctr" rtlCol="false" tIns="0" lIns="0" bIns="0" rIns="0"/>
            <a:lstStyle/>
            <a:p>
              <a:pPr algn="l">
                <a:lnSpc>
                  <a:spcPts val="7128"/>
                </a:lnSpc>
              </a:pPr>
              <a:r>
                <a:rPr lang="en-US" sz="6600" b="true">
                  <a:solidFill>
                    <a:srgbClr val="000000"/>
                  </a:solidFill>
                  <a:latin typeface="Aptos Bold"/>
                  <a:ea typeface="Aptos Bold"/>
                  <a:cs typeface="Aptos Bold"/>
                  <a:sym typeface="Aptos Bold"/>
                </a:rPr>
                <a:t>Goals</a:t>
              </a:r>
            </a:p>
          </p:txBody>
        </p:sp>
      </p:grpSp>
      <p:sp>
        <p:nvSpPr>
          <p:cNvPr name="TextBox 5" id="5"/>
          <p:cNvSpPr txBox="true"/>
          <p:nvPr/>
        </p:nvSpPr>
        <p:spPr>
          <a:xfrm rot="0">
            <a:off x="1348740" y="2679383"/>
            <a:ext cx="15590520" cy="6540342"/>
          </a:xfrm>
          <a:prstGeom prst="rect">
            <a:avLst/>
          </a:prstGeom>
        </p:spPr>
        <p:txBody>
          <a:bodyPr anchor="t" rtlCol="false" tIns="0" lIns="0" bIns="0" rIns="0">
            <a:spAutoFit/>
          </a:bodyPr>
          <a:lstStyle/>
          <a:p>
            <a:pPr algn="l" marL="475059" indent="-237530" lvl="1">
              <a:lnSpc>
                <a:spcPts val="4284"/>
              </a:lnSpc>
              <a:buFont typeface="Arial"/>
              <a:buChar char="•"/>
            </a:pPr>
            <a:r>
              <a:rPr lang="en-US" b="true" sz="2625">
                <a:solidFill>
                  <a:srgbClr val="000000"/>
                </a:solidFill>
                <a:latin typeface="Aptos Bold"/>
                <a:ea typeface="Aptos Bold"/>
                <a:cs typeface="Aptos Bold"/>
                <a:sym typeface="Aptos Bold"/>
              </a:rPr>
              <a:t>Increase Conversion Rates:</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Goal: </a:t>
            </a:r>
            <a:r>
              <a:rPr lang="en-US" sz="2250">
                <a:solidFill>
                  <a:srgbClr val="000000"/>
                </a:solidFill>
                <a:latin typeface="Aptos"/>
                <a:ea typeface="Aptos"/>
                <a:cs typeface="Aptos"/>
                <a:sym typeface="Aptos"/>
              </a:rPr>
              <a:t>Identify factors impacting the conversion rate and provide recommendations to improve it.</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Insight: </a:t>
            </a:r>
            <a:r>
              <a:rPr lang="en-US" sz="2250">
                <a:solidFill>
                  <a:srgbClr val="000000"/>
                </a:solidFill>
                <a:latin typeface="Aptos"/>
                <a:ea typeface="Aptos"/>
                <a:cs typeface="Aptos"/>
                <a:sym typeface="Aptos"/>
              </a:rPr>
              <a:t>Highlight key stages where visitors drop off and suggest improvements to optimize the conversion funnel.</a:t>
            </a:r>
          </a:p>
          <a:p>
            <a:pPr algn="l" marL="475059" indent="-237530" lvl="1">
              <a:lnSpc>
                <a:spcPts val="4284"/>
              </a:lnSpc>
              <a:buFont typeface="Arial"/>
              <a:buChar char="•"/>
            </a:pPr>
            <a:r>
              <a:rPr lang="en-US" b="true" sz="2625">
                <a:solidFill>
                  <a:srgbClr val="000000"/>
                </a:solidFill>
                <a:latin typeface="Aptos Bold"/>
                <a:ea typeface="Aptos Bold"/>
                <a:cs typeface="Aptos Bold"/>
                <a:sym typeface="Aptos Bold"/>
              </a:rPr>
              <a:t>Enhance Customer Engagement:</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Goal:</a:t>
            </a:r>
            <a:r>
              <a:rPr lang="en-US" sz="2250">
                <a:solidFill>
                  <a:srgbClr val="000000"/>
                </a:solidFill>
                <a:latin typeface="Aptos"/>
                <a:ea typeface="Aptos"/>
                <a:cs typeface="Aptos"/>
                <a:sym typeface="Aptos"/>
              </a:rPr>
              <a:t> Determine which types of content drive the highest engagement. </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Insight:</a:t>
            </a:r>
            <a:r>
              <a:rPr lang="en-US" sz="2250">
                <a:solidFill>
                  <a:srgbClr val="000000"/>
                </a:solidFill>
                <a:latin typeface="Aptos"/>
                <a:ea typeface="Aptos"/>
                <a:cs typeface="Aptos"/>
                <a:sym typeface="Aptos"/>
              </a:rPr>
              <a:t> Analyze interaction levels with different types of marketing content to inform better content strategies.</a:t>
            </a:r>
          </a:p>
          <a:p>
            <a:pPr algn="l" marL="475059" indent="-237530" lvl="1">
              <a:lnSpc>
                <a:spcPts val="4284"/>
              </a:lnSpc>
              <a:buFont typeface="Arial"/>
              <a:buChar char="•"/>
            </a:pPr>
            <a:r>
              <a:rPr lang="en-US" b="true" sz="2625">
                <a:solidFill>
                  <a:srgbClr val="000000"/>
                </a:solidFill>
                <a:latin typeface="Aptos Bold"/>
                <a:ea typeface="Aptos Bold"/>
                <a:cs typeface="Aptos Bold"/>
                <a:sym typeface="Aptos Bold"/>
              </a:rPr>
              <a:t>Improve Customer Feedback Scores:</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Goal:</a:t>
            </a:r>
            <a:r>
              <a:rPr lang="en-US" sz="2250">
                <a:solidFill>
                  <a:srgbClr val="000000"/>
                </a:solidFill>
                <a:latin typeface="Aptos"/>
                <a:ea typeface="Aptos"/>
                <a:cs typeface="Aptos"/>
                <a:sym typeface="Aptos"/>
              </a:rPr>
              <a:t> Understand common themes in customer reviews and provide actionable insights.</a:t>
            </a:r>
          </a:p>
          <a:p>
            <a:pPr algn="l" marL="1092994" indent="-364331" lvl="2">
              <a:lnSpc>
                <a:spcPts val="3672"/>
              </a:lnSpc>
              <a:buFont typeface="Arial"/>
              <a:buChar char="⚬"/>
            </a:pPr>
            <a:r>
              <a:rPr lang="en-US" b="true" sz="2250">
                <a:solidFill>
                  <a:srgbClr val="000000"/>
                </a:solidFill>
                <a:latin typeface="Aptos Bold"/>
                <a:ea typeface="Aptos Bold"/>
                <a:cs typeface="Aptos Bold"/>
                <a:sym typeface="Aptos Bold"/>
              </a:rPr>
              <a:t>Insight:</a:t>
            </a:r>
            <a:r>
              <a:rPr lang="en-US" sz="2250">
                <a:solidFill>
                  <a:srgbClr val="000000"/>
                </a:solidFill>
                <a:latin typeface="Aptos"/>
                <a:ea typeface="Aptos"/>
                <a:cs typeface="Aptos"/>
                <a:sym typeface="Aptos"/>
              </a:rPr>
              <a:t> Identify recurring positive and negative feedback to guide product and service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DAGvTJpJ2nw</dc:identifier>
  <dcterms:modified xsi:type="dcterms:W3CDTF">2011-08-01T06:04:30Z</dcterms:modified>
  <cp:revision>1</cp:revision>
  <dc:title>Episode 1 - Marketing Analytics Business Case (Clean).pptx</dc:title>
</cp:coreProperties>
</file>