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Maven Pro" panose="020B0604020202020204" charset="0"/>
      <p:regular r:id="rId27"/>
      <p:bold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z7UslmdYs3+KvW2MI0lc314x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62411-A246-42EA-9CAC-352C943C357E}">
  <a:tblStyle styleId="{68762411-A246-42EA-9CAC-352C943C35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69" autoAdjust="0"/>
  </p:normalViewPr>
  <p:slideViewPr>
    <p:cSldViewPr snapToGrid="0">
      <p:cViewPr varScale="1">
        <p:scale>
          <a:sx n="75" d="100"/>
          <a:sy n="75" d="100"/>
        </p:scale>
        <p:origin x="1666"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87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567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5" name="Google Shape;3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28fbdc595c0_0_1201"/>
          <p:cNvGrpSpPr/>
          <p:nvPr/>
        </p:nvGrpSpPr>
        <p:grpSpPr>
          <a:xfrm>
            <a:off x="7343003" y="4546120"/>
            <a:ext cx="1691422" cy="2310006"/>
            <a:chOff x="7343003" y="3409675"/>
            <a:chExt cx="1691422" cy="1732548"/>
          </a:xfrm>
        </p:grpSpPr>
        <p:grpSp>
          <p:nvGrpSpPr>
            <p:cNvPr id="11" name="Google Shape;11;g28fbdc595c0_0_1201"/>
            <p:cNvGrpSpPr/>
            <p:nvPr/>
          </p:nvGrpSpPr>
          <p:grpSpPr>
            <a:xfrm>
              <a:off x="7343003" y="4453711"/>
              <a:ext cx="316800" cy="688513"/>
              <a:chOff x="7343003" y="4453711"/>
              <a:chExt cx="316800" cy="688513"/>
            </a:xfrm>
          </p:grpSpPr>
          <p:sp>
            <p:nvSpPr>
              <p:cNvPr id="12" name="Google Shape;12;g28fbdc595c0_0_1201"/>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28fbdc595c0_0_1201"/>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g28fbdc595c0_0_1201"/>
            <p:cNvGrpSpPr/>
            <p:nvPr/>
          </p:nvGrpSpPr>
          <p:grpSpPr>
            <a:xfrm>
              <a:off x="7801210" y="4105700"/>
              <a:ext cx="316800" cy="1036523"/>
              <a:chOff x="7801210" y="4105700"/>
              <a:chExt cx="316800" cy="1036523"/>
            </a:xfrm>
          </p:grpSpPr>
          <p:sp>
            <p:nvSpPr>
              <p:cNvPr id="15" name="Google Shape;15;g28fbdc595c0_0_1201"/>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28fbdc595c0_0_1201"/>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28fbdc595c0_0_1201"/>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28fbdc595c0_0_1201"/>
            <p:cNvGrpSpPr/>
            <p:nvPr/>
          </p:nvGrpSpPr>
          <p:grpSpPr>
            <a:xfrm>
              <a:off x="8259418" y="3757688"/>
              <a:ext cx="316800" cy="1384535"/>
              <a:chOff x="8259418" y="3757688"/>
              <a:chExt cx="316800" cy="1384535"/>
            </a:xfrm>
          </p:grpSpPr>
          <p:sp>
            <p:nvSpPr>
              <p:cNvPr id="19" name="Google Shape;19;g28fbdc595c0_0_1201"/>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28fbdc595c0_0_1201"/>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28fbdc595c0_0_120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28fbdc595c0_0_1201"/>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g28fbdc595c0_0_1201"/>
            <p:cNvGrpSpPr/>
            <p:nvPr/>
          </p:nvGrpSpPr>
          <p:grpSpPr>
            <a:xfrm>
              <a:off x="8717625" y="3409675"/>
              <a:ext cx="316800" cy="1732548"/>
              <a:chOff x="8717625" y="3409675"/>
              <a:chExt cx="316800" cy="1732548"/>
            </a:xfrm>
          </p:grpSpPr>
          <p:sp>
            <p:nvSpPr>
              <p:cNvPr id="24" name="Google Shape;24;g28fbdc595c0_0_1201"/>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28fbdc595c0_0_1201"/>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28fbdc595c0_0_1201"/>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8fbdc595c0_0_1201"/>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28fbdc595c0_0_1201"/>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g28fbdc595c0_0_1201"/>
          <p:cNvGrpSpPr/>
          <p:nvPr/>
        </p:nvGrpSpPr>
        <p:grpSpPr>
          <a:xfrm>
            <a:off x="5043503" y="0"/>
            <a:ext cx="3814072" cy="5118675"/>
            <a:chOff x="5043503" y="0"/>
            <a:chExt cx="3814072" cy="3839102"/>
          </a:xfrm>
        </p:grpSpPr>
        <p:sp>
          <p:nvSpPr>
            <p:cNvPr id="30" name="Google Shape;30;g28fbdc595c0_0_1201"/>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28fbdc595c0_0_120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g28fbdc595c0_0_1201"/>
            <p:cNvGrpSpPr/>
            <p:nvPr/>
          </p:nvGrpSpPr>
          <p:grpSpPr>
            <a:xfrm>
              <a:off x="7647812" y="2704283"/>
              <a:ext cx="635219" cy="635219"/>
              <a:chOff x="6725724" y="2701260"/>
              <a:chExt cx="1208101" cy="1208100"/>
            </a:xfrm>
          </p:grpSpPr>
          <p:sp>
            <p:nvSpPr>
              <p:cNvPr id="33" name="Google Shape;33;g28fbdc595c0_0_1201"/>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28fbdc595c0_0_1201"/>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28fbdc595c0_0_1201"/>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28fbdc595c0_0_1201"/>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28fbdc595c0_0_1201"/>
            <p:cNvGrpSpPr/>
            <p:nvPr/>
          </p:nvGrpSpPr>
          <p:grpSpPr>
            <a:xfrm>
              <a:off x="7952720" y="179238"/>
              <a:ext cx="873165" cy="873003"/>
              <a:chOff x="7754428" y="208725"/>
              <a:chExt cx="541800" cy="541800"/>
            </a:xfrm>
          </p:grpSpPr>
          <p:sp>
            <p:nvSpPr>
              <p:cNvPr id="38" name="Google Shape;38;g28fbdc595c0_0_1201"/>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28fbdc595c0_0_1201"/>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28fbdc595c0_0_1201"/>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28fbdc595c0_0_120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28fbdc595c0_0_120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28fbdc595c0_0_1201"/>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28fbdc595c0_0_1201"/>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28fbdc595c0_0_1201"/>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g28fbdc595c0_0_1201"/>
          <p:cNvSpPr txBox="1">
            <a:spLocks noGrp="1"/>
          </p:cNvSpPr>
          <p:nvPr>
            <p:ph type="ctrTitle"/>
          </p:nvPr>
        </p:nvSpPr>
        <p:spPr>
          <a:xfrm>
            <a:off x="824000" y="2151750"/>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g28fbdc595c0_0_1201"/>
          <p:cNvSpPr txBox="1">
            <a:spLocks noGrp="1"/>
          </p:cNvSpPr>
          <p:nvPr>
            <p:ph type="subTitle" idx="1"/>
          </p:nvPr>
        </p:nvSpPr>
        <p:spPr>
          <a:xfrm>
            <a:off x="824000" y="4795067"/>
            <a:ext cx="4255500" cy="927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g28fbdc595c0_0_120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28fbdc595c0_0_14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g28fbdc595c0_0_146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76" name="Google Shape;276;g28fbdc595c0_0_146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28fbdc595c0_0_146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28fbdc595c0_0_146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28fbdc595c0_0_1241"/>
          <p:cNvGrpSpPr/>
          <p:nvPr/>
        </p:nvGrpSpPr>
        <p:grpSpPr>
          <a:xfrm>
            <a:off x="146769" y="4541"/>
            <a:ext cx="1233215" cy="1846001"/>
            <a:chOff x="146769" y="3406"/>
            <a:chExt cx="1233215" cy="1384535"/>
          </a:xfrm>
        </p:grpSpPr>
        <p:grpSp>
          <p:nvGrpSpPr>
            <p:cNvPr id="51" name="Google Shape;51;g28fbdc595c0_0_1241"/>
            <p:cNvGrpSpPr/>
            <p:nvPr/>
          </p:nvGrpSpPr>
          <p:grpSpPr>
            <a:xfrm>
              <a:off x="1063183" y="3406"/>
              <a:ext cx="316800" cy="688513"/>
              <a:chOff x="1063183" y="3406"/>
              <a:chExt cx="316800" cy="688513"/>
            </a:xfrm>
          </p:grpSpPr>
          <p:sp>
            <p:nvSpPr>
              <p:cNvPr id="52" name="Google Shape;52;g28fbdc595c0_0_1241"/>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28fbdc595c0_0_1241"/>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g28fbdc595c0_0_1241"/>
            <p:cNvGrpSpPr/>
            <p:nvPr/>
          </p:nvGrpSpPr>
          <p:grpSpPr>
            <a:xfrm>
              <a:off x="604976" y="3406"/>
              <a:ext cx="316800" cy="1036524"/>
              <a:chOff x="604976" y="3406"/>
              <a:chExt cx="316800" cy="1036524"/>
            </a:xfrm>
          </p:grpSpPr>
          <p:sp>
            <p:nvSpPr>
              <p:cNvPr id="55" name="Google Shape;55;g28fbdc595c0_0_1241"/>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28fbdc595c0_0_1241"/>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8fbdc595c0_0_1241"/>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g28fbdc595c0_0_1241"/>
            <p:cNvGrpSpPr/>
            <p:nvPr/>
          </p:nvGrpSpPr>
          <p:grpSpPr>
            <a:xfrm>
              <a:off x="146769" y="3406"/>
              <a:ext cx="316800" cy="1384535"/>
              <a:chOff x="146769" y="3406"/>
              <a:chExt cx="316800" cy="1384535"/>
            </a:xfrm>
          </p:grpSpPr>
          <p:sp>
            <p:nvSpPr>
              <p:cNvPr id="59" name="Google Shape;59;g28fbdc595c0_0_1241"/>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28fbdc595c0_0_1241"/>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28fbdc595c0_0_124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28fbdc595c0_0_1241"/>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g28fbdc595c0_0_1241"/>
          <p:cNvGrpSpPr/>
          <p:nvPr/>
        </p:nvGrpSpPr>
        <p:grpSpPr>
          <a:xfrm>
            <a:off x="6775084" y="3871914"/>
            <a:ext cx="2186148" cy="2985925"/>
            <a:chOff x="6775084" y="2904008"/>
            <a:chExt cx="2186148" cy="2239500"/>
          </a:xfrm>
        </p:grpSpPr>
        <p:grpSp>
          <p:nvGrpSpPr>
            <p:cNvPr id="64" name="Google Shape;64;g28fbdc595c0_0_1241"/>
            <p:cNvGrpSpPr/>
            <p:nvPr/>
          </p:nvGrpSpPr>
          <p:grpSpPr>
            <a:xfrm>
              <a:off x="6775084" y="4253708"/>
              <a:ext cx="409500" cy="889800"/>
              <a:chOff x="6775084" y="4253708"/>
              <a:chExt cx="409500" cy="889800"/>
            </a:xfrm>
          </p:grpSpPr>
          <p:sp>
            <p:nvSpPr>
              <p:cNvPr id="65" name="Google Shape;65;g28fbdc595c0_0_1241"/>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28fbdc595c0_0_1241"/>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g28fbdc595c0_0_1241"/>
            <p:cNvGrpSpPr/>
            <p:nvPr/>
          </p:nvGrpSpPr>
          <p:grpSpPr>
            <a:xfrm>
              <a:off x="7367299" y="3804008"/>
              <a:ext cx="409500" cy="1339500"/>
              <a:chOff x="7367299" y="3804008"/>
              <a:chExt cx="409500" cy="1339500"/>
            </a:xfrm>
          </p:grpSpPr>
          <p:sp>
            <p:nvSpPr>
              <p:cNvPr id="68" name="Google Shape;68;g28fbdc595c0_0_1241"/>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28fbdc595c0_0_1241"/>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28fbdc595c0_0_1241"/>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g28fbdc595c0_0_1241"/>
            <p:cNvGrpSpPr/>
            <p:nvPr/>
          </p:nvGrpSpPr>
          <p:grpSpPr>
            <a:xfrm>
              <a:off x="7959516" y="3354008"/>
              <a:ext cx="409500" cy="1789500"/>
              <a:chOff x="7959516" y="3354008"/>
              <a:chExt cx="409500" cy="1789500"/>
            </a:xfrm>
          </p:grpSpPr>
          <p:sp>
            <p:nvSpPr>
              <p:cNvPr id="72" name="Google Shape;72;g28fbdc595c0_0_1241"/>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8fbdc595c0_0_1241"/>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8fbdc595c0_0_1241"/>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28fbdc595c0_0_1241"/>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g28fbdc595c0_0_1241"/>
            <p:cNvGrpSpPr/>
            <p:nvPr/>
          </p:nvGrpSpPr>
          <p:grpSpPr>
            <a:xfrm>
              <a:off x="8551731" y="2904008"/>
              <a:ext cx="409500" cy="2239500"/>
              <a:chOff x="8551731" y="2904008"/>
              <a:chExt cx="409500" cy="2239500"/>
            </a:xfrm>
          </p:grpSpPr>
          <p:sp>
            <p:nvSpPr>
              <p:cNvPr id="77" name="Google Shape;77;g28fbdc595c0_0_1241"/>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28fbdc595c0_0_1241"/>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28fbdc595c0_0_1241"/>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28fbdc595c0_0_1241"/>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28fbdc595c0_0_124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g28fbdc595c0_0_1241"/>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g28fbdc595c0_0_124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28fbdc595c0_0_1276"/>
          <p:cNvGrpSpPr/>
          <p:nvPr/>
        </p:nvGrpSpPr>
        <p:grpSpPr>
          <a:xfrm>
            <a:off x="625966" y="399168"/>
            <a:ext cx="999312" cy="1332416"/>
            <a:chOff x="348199" y="179450"/>
            <a:chExt cx="1116300" cy="1116300"/>
          </a:xfrm>
        </p:grpSpPr>
        <p:sp>
          <p:nvSpPr>
            <p:cNvPr id="86" name="Google Shape;86;g28fbdc595c0_0_127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28fbdc595c0_0_127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g28fbdc595c0_0_1276"/>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28fbdc595c0_0_1276"/>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g28fbdc595c0_0_127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28fbdc595c0_0_1291"/>
          <p:cNvGrpSpPr/>
          <p:nvPr/>
        </p:nvGrpSpPr>
        <p:grpSpPr>
          <a:xfrm>
            <a:off x="625966" y="399168"/>
            <a:ext cx="999312" cy="1332416"/>
            <a:chOff x="348199" y="179450"/>
            <a:chExt cx="1116300" cy="1116300"/>
          </a:xfrm>
        </p:grpSpPr>
        <p:sp>
          <p:nvSpPr>
            <p:cNvPr id="101" name="Google Shape;101;g28fbdc595c0_0_129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28fbdc595c0_0_129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g28fbdc595c0_0_1291"/>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g28fbdc595c0_0_129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28fbdc595c0_0_1297"/>
          <p:cNvGrpSpPr/>
          <p:nvPr/>
        </p:nvGrpSpPr>
        <p:grpSpPr>
          <a:xfrm>
            <a:off x="625966" y="399168"/>
            <a:ext cx="999312" cy="1332416"/>
            <a:chOff x="348199" y="179450"/>
            <a:chExt cx="1116300" cy="1116300"/>
          </a:xfrm>
        </p:grpSpPr>
        <p:sp>
          <p:nvSpPr>
            <p:cNvPr id="107" name="Google Shape;107;g28fbdc595c0_0_129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28fbdc595c0_0_129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g28fbdc595c0_0_1297"/>
          <p:cNvSpPr txBox="1">
            <a:spLocks noGrp="1"/>
          </p:cNvSpPr>
          <p:nvPr>
            <p:ph type="title"/>
          </p:nvPr>
        </p:nvSpPr>
        <p:spPr>
          <a:xfrm>
            <a:off x="1303800" y="798100"/>
            <a:ext cx="3312000" cy="2120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g28fbdc595c0_0_1297"/>
          <p:cNvSpPr txBox="1">
            <a:spLocks noGrp="1"/>
          </p:cNvSpPr>
          <p:nvPr>
            <p:ph type="body" idx="1"/>
          </p:nvPr>
        </p:nvSpPr>
        <p:spPr>
          <a:xfrm>
            <a:off x="1303800" y="3079567"/>
            <a:ext cx="3312000" cy="2962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g28fbdc595c0_0_129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28fbdc595c0_0_1304"/>
          <p:cNvGrpSpPr/>
          <p:nvPr/>
        </p:nvGrpSpPr>
        <p:grpSpPr>
          <a:xfrm>
            <a:off x="6866714" y="1742"/>
            <a:ext cx="2267451" cy="3468833"/>
            <a:chOff x="6790514" y="1306"/>
            <a:chExt cx="2267451" cy="2601690"/>
          </a:xfrm>
        </p:grpSpPr>
        <p:grpSp>
          <p:nvGrpSpPr>
            <p:cNvPr id="114" name="Google Shape;114;g28fbdc595c0_0_1304"/>
            <p:cNvGrpSpPr/>
            <p:nvPr/>
          </p:nvGrpSpPr>
          <p:grpSpPr>
            <a:xfrm>
              <a:off x="7067465" y="1306"/>
              <a:ext cx="1990500" cy="1990200"/>
              <a:chOff x="7067465" y="1306"/>
              <a:chExt cx="1990500" cy="1990200"/>
            </a:xfrm>
          </p:grpSpPr>
          <p:sp>
            <p:nvSpPr>
              <p:cNvPr id="115" name="Google Shape;115;g28fbdc595c0_0_1304"/>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28fbdc595c0_0_1304"/>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28fbdc595c0_0_1304"/>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g28fbdc595c0_0_1304"/>
            <p:cNvGrpSpPr/>
            <p:nvPr/>
          </p:nvGrpSpPr>
          <p:grpSpPr>
            <a:xfrm>
              <a:off x="8207126" y="1807996"/>
              <a:ext cx="795000" cy="795000"/>
              <a:chOff x="8207126" y="1807996"/>
              <a:chExt cx="795000" cy="795000"/>
            </a:xfrm>
          </p:grpSpPr>
          <p:sp>
            <p:nvSpPr>
              <p:cNvPr id="119" name="Google Shape;119;g28fbdc595c0_0_1304"/>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28fbdc595c0_0_1304"/>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28fbdc595c0_0_1304"/>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g28fbdc595c0_0_1304"/>
            <p:cNvGrpSpPr/>
            <p:nvPr/>
          </p:nvGrpSpPr>
          <p:grpSpPr>
            <a:xfrm>
              <a:off x="6790514" y="118857"/>
              <a:ext cx="548700" cy="548700"/>
              <a:chOff x="6790514" y="118857"/>
              <a:chExt cx="548700" cy="548700"/>
            </a:xfrm>
          </p:grpSpPr>
          <p:sp>
            <p:nvSpPr>
              <p:cNvPr id="123" name="Google Shape;123;g28fbdc595c0_0_1304"/>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28fbdc595c0_0_130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g28fbdc595c0_0_1304"/>
          <p:cNvSpPr txBox="1">
            <a:spLocks noGrp="1"/>
          </p:cNvSpPr>
          <p:nvPr>
            <p:ph type="title"/>
          </p:nvPr>
        </p:nvSpPr>
        <p:spPr>
          <a:xfrm>
            <a:off x="824000" y="1018133"/>
            <a:ext cx="5857800" cy="476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28fbdc595c0_0_130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28fbdc595c0_0_1327"/>
          <p:cNvGrpSpPr/>
          <p:nvPr/>
        </p:nvGrpSpPr>
        <p:grpSpPr>
          <a:xfrm>
            <a:off x="713373" y="5129497"/>
            <a:ext cx="825392" cy="1100560"/>
            <a:chOff x="348199" y="179450"/>
            <a:chExt cx="1116300" cy="1116300"/>
          </a:xfrm>
        </p:grpSpPr>
        <p:sp>
          <p:nvSpPr>
            <p:cNvPr id="137" name="Google Shape;137;g28fbdc595c0_0_132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28fbdc595c0_0_132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g28fbdc595c0_0_1327"/>
          <p:cNvSpPr txBox="1">
            <a:spLocks noGrp="1"/>
          </p:cNvSpPr>
          <p:nvPr>
            <p:ph type="body" idx="1"/>
          </p:nvPr>
        </p:nvSpPr>
        <p:spPr>
          <a:xfrm>
            <a:off x="1303800" y="5518633"/>
            <a:ext cx="5843100" cy="7131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g28fbdc595c0_0_132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28fbdc595c0_0_1333"/>
          <p:cNvGrpSpPr/>
          <p:nvPr/>
        </p:nvGrpSpPr>
        <p:grpSpPr>
          <a:xfrm>
            <a:off x="52" y="5465463"/>
            <a:ext cx="9144036" cy="1392365"/>
            <a:chOff x="52" y="4099200"/>
            <a:chExt cx="9144036" cy="1044300"/>
          </a:xfrm>
        </p:grpSpPr>
        <p:grpSp>
          <p:nvGrpSpPr>
            <p:cNvPr id="143" name="Google Shape;143;g28fbdc595c0_0_1333"/>
            <p:cNvGrpSpPr/>
            <p:nvPr/>
          </p:nvGrpSpPr>
          <p:grpSpPr>
            <a:xfrm>
              <a:off x="52" y="4309200"/>
              <a:ext cx="231622" cy="834300"/>
              <a:chOff x="2688737" y="4301380"/>
              <a:chExt cx="231900" cy="834300"/>
            </a:xfrm>
          </p:grpSpPr>
          <p:sp>
            <p:nvSpPr>
              <p:cNvPr id="144" name="Google Shape;144;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g28fbdc595c0_0_1333"/>
            <p:cNvGrpSpPr/>
            <p:nvPr/>
          </p:nvGrpSpPr>
          <p:grpSpPr>
            <a:xfrm>
              <a:off x="371406" y="4099200"/>
              <a:ext cx="231622" cy="1044300"/>
              <a:chOff x="2688737" y="4091380"/>
              <a:chExt cx="231900" cy="1044300"/>
            </a:xfrm>
          </p:grpSpPr>
          <p:sp>
            <p:nvSpPr>
              <p:cNvPr id="149" name="Google Shape;149;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8fbdc595c0_0_133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g28fbdc595c0_0_1333"/>
            <p:cNvGrpSpPr/>
            <p:nvPr/>
          </p:nvGrpSpPr>
          <p:grpSpPr>
            <a:xfrm>
              <a:off x="742761" y="4309200"/>
              <a:ext cx="231622" cy="834300"/>
              <a:chOff x="2688737" y="4301380"/>
              <a:chExt cx="231900" cy="834300"/>
            </a:xfrm>
          </p:grpSpPr>
          <p:sp>
            <p:nvSpPr>
              <p:cNvPr id="155" name="Google Shape;155;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g28fbdc595c0_0_1333"/>
            <p:cNvGrpSpPr/>
            <p:nvPr/>
          </p:nvGrpSpPr>
          <p:grpSpPr>
            <a:xfrm>
              <a:off x="1114115" y="4518900"/>
              <a:ext cx="231622" cy="624600"/>
              <a:chOff x="2688737" y="4511080"/>
              <a:chExt cx="231900" cy="624600"/>
            </a:xfrm>
          </p:grpSpPr>
          <p:sp>
            <p:nvSpPr>
              <p:cNvPr id="160" name="Google Shape;160;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g28fbdc595c0_0_1333"/>
            <p:cNvGrpSpPr/>
            <p:nvPr/>
          </p:nvGrpSpPr>
          <p:grpSpPr>
            <a:xfrm>
              <a:off x="1856753" y="4099200"/>
              <a:ext cx="231600" cy="1044300"/>
              <a:chOff x="1856753" y="4099200"/>
              <a:chExt cx="231600" cy="1044300"/>
            </a:xfrm>
          </p:grpSpPr>
          <p:sp>
            <p:nvSpPr>
              <p:cNvPr id="164" name="Google Shape;164;g28fbdc595c0_0_133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8fbdc595c0_0_133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8fbdc595c0_0_133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8fbdc595c0_0_133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8fbdc595c0_0_133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g28fbdc595c0_0_1333"/>
            <p:cNvGrpSpPr/>
            <p:nvPr/>
          </p:nvGrpSpPr>
          <p:grpSpPr>
            <a:xfrm>
              <a:off x="2228107" y="4309200"/>
              <a:ext cx="231600" cy="834300"/>
              <a:chOff x="2228107" y="4309200"/>
              <a:chExt cx="231600" cy="834300"/>
            </a:xfrm>
          </p:grpSpPr>
          <p:sp>
            <p:nvSpPr>
              <p:cNvPr id="170" name="Google Shape;170;g28fbdc595c0_0_133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8fbdc595c0_0_133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28fbdc595c0_0_133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28fbdc595c0_0_133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g28fbdc595c0_0_1333"/>
            <p:cNvGrpSpPr/>
            <p:nvPr/>
          </p:nvGrpSpPr>
          <p:grpSpPr>
            <a:xfrm>
              <a:off x="2599462" y="4518900"/>
              <a:ext cx="231600" cy="624600"/>
              <a:chOff x="2599462" y="4518900"/>
              <a:chExt cx="231600" cy="624600"/>
            </a:xfrm>
          </p:grpSpPr>
          <p:sp>
            <p:nvSpPr>
              <p:cNvPr id="175" name="Google Shape;175;g28fbdc595c0_0_133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28fbdc595c0_0_133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28fbdc595c0_0_133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g28fbdc595c0_0_1333"/>
            <p:cNvGrpSpPr/>
            <p:nvPr/>
          </p:nvGrpSpPr>
          <p:grpSpPr>
            <a:xfrm>
              <a:off x="3342171" y="4099200"/>
              <a:ext cx="231600" cy="1044300"/>
              <a:chOff x="3342171" y="4099200"/>
              <a:chExt cx="231600" cy="1044300"/>
            </a:xfrm>
          </p:grpSpPr>
          <p:sp>
            <p:nvSpPr>
              <p:cNvPr id="179" name="Google Shape;179;g28fbdc595c0_0_133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28fbdc595c0_0_133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28fbdc595c0_0_133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28fbdc595c0_0_133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28fbdc595c0_0_133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g28fbdc595c0_0_1333"/>
            <p:cNvGrpSpPr/>
            <p:nvPr/>
          </p:nvGrpSpPr>
          <p:grpSpPr>
            <a:xfrm>
              <a:off x="3713525" y="4309200"/>
              <a:ext cx="231600" cy="834300"/>
              <a:chOff x="3713525" y="4309200"/>
              <a:chExt cx="231600" cy="834300"/>
            </a:xfrm>
          </p:grpSpPr>
          <p:sp>
            <p:nvSpPr>
              <p:cNvPr id="185" name="Google Shape;185;g28fbdc595c0_0_133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28fbdc595c0_0_133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28fbdc595c0_0_133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28fbdc595c0_0_133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g28fbdc595c0_0_1333"/>
            <p:cNvGrpSpPr/>
            <p:nvPr/>
          </p:nvGrpSpPr>
          <p:grpSpPr>
            <a:xfrm>
              <a:off x="1485398" y="4309200"/>
              <a:ext cx="231600" cy="834300"/>
              <a:chOff x="1485398" y="4309200"/>
              <a:chExt cx="231600" cy="834300"/>
            </a:xfrm>
          </p:grpSpPr>
          <p:sp>
            <p:nvSpPr>
              <p:cNvPr id="190" name="Google Shape;190;g28fbdc595c0_0_133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28fbdc595c0_0_133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28fbdc595c0_0_133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28fbdc595c0_0_133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28fbdc595c0_0_1333"/>
            <p:cNvGrpSpPr/>
            <p:nvPr/>
          </p:nvGrpSpPr>
          <p:grpSpPr>
            <a:xfrm>
              <a:off x="4084879" y="4518900"/>
              <a:ext cx="231600" cy="624600"/>
              <a:chOff x="4084879" y="4518900"/>
              <a:chExt cx="231600" cy="624600"/>
            </a:xfrm>
          </p:grpSpPr>
          <p:sp>
            <p:nvSpPr>
              <p:cNvPr id="195" name="Google Shape;195;g28fbdc595c0_0_133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28fbdc595c0_0_133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28fbdc595c0_0_133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28fbdc595c0_0_1333"/>
            <p:cNvGrpSpPr/>
            <p:nvPr/>
          </p:nvGrpSpPr>
          <p:grpSpPr>
            <a:xfrm>
              <a:off x="2970816" y="4309200"/>
              <a:ext cx="231600" cy="834300"/>
              <a:chOff x="2970816" y="4309200"/>
              <a:chExt cx="231600" cy="834300"/>
            </a:xfrm>
          </p:grpSpPr>
          <p:sp>
            <p:nvSpPr>
              <p:cNvPr id="199" name="Google Shape;199;g28fbdc595c0_0_133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28fbdc595c0_0_133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28fbdc595c0_0_133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28fbdc595c0_0_133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g28fbdc595c0_0_1333"/>
            <p:cNvGrpSpPr/>
            <p:nvPr/>
          </p:nvGrpSpPr>
          <p:grpSpPr>
            <a:xfrm>
              <a:off x="4456234" y="4309200"/>
              <a:ext cx="231600" cy="834300"/>
              <a:chOff x="4456234" y="4309200"/>
              <a:chExt cx="231600" cy="834300"/>
            </a:xfrm>
          </p:grpSpPr>
          <p:sp>
            <p:nvSpPr>
              <p:cNvPr id="204" name="Google Shape;204;g28fbdc595c0_0_133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28fbdc595c0_0_133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8fbdc595c0_0_133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28fbdc595c0_0_133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g28fbdc595c0_0_1333"/>
            <p:cNvGrpSpPr/>
            <p:nvPr/>
          </p:nvGrpSpPr>
          <p:grpSpPr>
            <a:xfrm>
              <a:off x="4827588" y="4099200"/>
              <a:ext cx="231600" cy="1044300"/>
              <a:chOff x="4827588" y="4099200"/>
              <a:chExt cx="231600" cy="1044300"/>
            </a:xfrm>
          </p:grpSpPr>
          <p:sp>
            <p:nvSpPr>
              <p:cNvPr id="209" name="Google Shape;209;g28fbdc595c0_0_133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28fbdc595c0_0_133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28fbdc595c0_0_133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28fbdc595c0_0_133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28fbdc595c0_0_133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g28fbdc595c0_0_1333"/>
            <p:cNvGrpSpPr/>
            <p:nvPr/>
          </p:nvGrpSpPr>
          <p:grpSpPr>
            <a:xfrm>
              <a:off x="5198943" y="4309200"/>
              <a:ext cx="231600" cy="834300"/>
              <a:chOff x="5198943" y="4309200"/>
              <a:chExt cx="231600" cy="834300"/>
            </a:xfrm>
          </p:grpSpPr>
          <p:sp>
            <p:nvSpPr>
              <p:cNvPr id="215" name="Google Shape;215;g28fbdc595c0_0_133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28fbdc595c0_0_133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8fbdc595c0_0_133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28fbdc595c0_0_133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g28fbdc595c0_0_1333"/>
            <p:cNvGrpSpPr/>
            <p:nvPr/>
          </p:nvGrpSpPr>
          <p:grpSpPr>
            <a:xfrm>
              <a:off x="5570297" y="4518900"/>
              <a:ext cx="231600" cy="624600"/>
              <a:chOff x="5570297" y="4518900"/>
              <a:chExt cx="231600" cy="624600"/>
            </a:xfrm>
          </p:grpSpPr>
          <p:sp>
            <p:nvSpPr>
              <p:cNvPr id="220" name="Google Shape;220;g28fbdc595c0_0_133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28fbdc595c0_0_133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28fbdc595c0_0_133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g28fbdc595c0_0_1333"/>
            <p:cNvGrpSpPr/>
            <p:nvPr/>
          </p:nvGrpSpPr>
          <p:grpSpPr>
            <a:xfrm>
              <a:off x="5941652" y="4309200"/>
              <a:ext cx="231600" cy="834300"/>
              <a:chOff x="5941652" y="4309200"/>
              <a:chExt cx="231600" cy="834300"/>
            </a:xfrm>
          </p:grpSpPr>
          <p:sp>
            <p:nvSpPr>
              <p:cNvPr id="224" name="Google Shape;224;g28fbdc595c0_0_133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28fbdc595c0_0_133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28fbdc595c0_0_133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28fbdc595c0_0_133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g28fbdc595c0_0_1333"/>
            <p:cNvGrpSpPr/>
            <p:nvPr/>
          </p:nvGrpSpPr>
          <p:grpSpPr>
            <a:xfrm>
              <a:off x="6313006" y="4099200"/>
              <a:ext cx="231600" cy="1044300"/>
              <a:chOff x="6313006" y="4099200"/>
              <a:chExt cx="231600" cy="1044300"/>
            </a:xfrm>
          </p:grpSpPr>
          <p:sp>
            <p:nvSpPr>
              <p:cNvPr id="229" name="Google Shape;229;g28fbdc595c0_0_133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28fbdc595c0_0_133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28fbdc595c0_0_133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8fbdc595c0_0_133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28fbdc595c0_0_13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g28fbdc595c0_0_1333"/>
            <p:cNvGrpSpPr/>
            <p:nvPr/>
          </p:nvGrpSpPr>
          <p:grpSpPr>
            <a:xfrm>
              <a:off x="6684361" y="4309200"/>
              <a:ext cx="231600" cy="834300"/>
              <a:chOff x="6684361" y="4309200"/>
              <a:chExt cx="231600" cy="834300"/>
            </a:xfrm>
          </p:grpSpPr>
          <p:sp>
            <p:nvSpPr>
              <p:cNvPr id="235" name="Google Shape;235;g28fbdc595c0_0_133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28fbdc595c0_0_133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28fbdc595c0_0_133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28fbdc595c0_0_133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g28fbdc595c0_0_1333"/>
            <p:cNvGrpSpPr/>
            <p:nvPr/>
          </p:nvGrpSpPr>
          <p:grpSpPr>
            <a:xfrm>
              <a:off x="7055715" y="4518900"/>
              <a:ext cx="231600" cy="624600"/>
              <a:chOff x="7055715" y="4518900"/>
              <a:chExt cx="231600" cy="624600"/>
            </a:xfrm>
          </p:grpSpPr>
          <p:sp>
            <p:nvSpPr>
              <p:cNvPr id="240" name="Google Shape;240;g28fbdc595c0_0_133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8fbdc595c0_0_133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8fbdc595c0_0_133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g28fbdc595c0_0_1333"/>
            <p:cNvGrpSpPr/>
            <p:nvPr/>
          </p:nvGrpSpPr>
          <p:grpSpPr>
            <a:xfrm>
              <a:off x="7798424" y="4099200"/>
              <a:ext cx="231600" cy="1044300"/>
              <a:chOff x="7798424" y="4099200"/>
              <a:chExt cx="231600" cy="1044300"/>
            </a:xfrm>
          </p:grpSpPr>
          <p:sp>
            <p:nvSpPr>
              <p:cNvPr id="244" name="Google Shape;244;g28fbdc595c0_0_133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28fbdc595c0_0_133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28fbdc595c0_0_133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8fbdc595c0_0_133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28fbdc595c0_0_133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g28fbdc595c0_0_1333"/>
            <p:cNvGrpSpPr/>
            <p:nvPr/>
          </p:nvGrpSpPr>
          <p:grpSpPr>
            <a:xfrm>
              <a:off x="8169779" y="4309200"/>
              <a:ext cx="231600" cy="834300"/>
              <a:chOff x="8169779" y="4309200"/>
              <a:chExt cx="231600" cy="834300"/>
            </a:xfrm>
          </p:grpSpPr>
          <p:sp>
            <p:nvSpPr>
              <p:cNvPr id="250" name="Google Shape;250;g28fbdc595c0_0_133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8fbdc595c0_0_133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8fbdc595c0_0_133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8fbdc595c0_0_133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g28fbdc595c0_0_1333"/>
            <p:cNvGrpSpPr/>
            <p:nvPr/>
          </p:nvGrpSpPr>
          <p:grpSpPr>
            <a:xfrm>
              <a:off x="7427070" y="4309200"/>
              <a:ext cx="231600" cy="834300"/>
              <a:chOff x="7427070" y="4309200"/>
              <a:chExt cx="231600" cy="834300"/>
            </a:xfrm>
          </p:grpSpPr>
          <p:sp>
            <p:nvSpPr>
              <p:cNvPr id="255" name="Google Shape;255;g28fbdc595c0_0_133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28fbdc595c0_0_133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28fbdc595c0_0_133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28fbdc595c0_0_133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g28fbdc595c0_0_1333"/>
            <p:cNvGrpSpPr/>
            <p:nvPr/>
          </p:nvGrpSpPr>
          <p:grpSpPr>
            <a:xfrm>
              <a:off x="8541133" y="4518900"/>
              <a:ext cx="231600" cy="624600"/>
              <a:chOff x="8541133" y="4518900"/>
              <a:chExt cx="231600" cy="624600"/>
            </a:xfrm>
          </p:grpSpPr>
          <p:sp>
            <p:nvSpPr>
              <p:cNvPr id="260" name="Google Shape;260;g28fbdc595c0_0_133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28fbdc595c0_0_133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28fbdc595c0_0_133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g28fbdc595c0_0_1333"/>
            <p:cNvGrpSpPr/>
            <p:nvPr/>
          </p:nvGrpSpPr>
          <p:grpSpPr>
            <a:xfrm>
              <a:off x="8912488" y="4309200"/>
              <a:ext cx="231600" cy="834300"/>
              <a:chOff x="8912488" y="4309200"/>
              <a:chExt cx="231600" cy="834300"/>
            </a:xfrm>
          </p:grpSpPr>
          <p:sp>
            <p:nvSpPr>
              <p:cNvPr id="264" name="Google Shape;264;g28fbdc595c0_0_133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28fbdc595c0_0_133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28fbdc595c0_0_133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28fbdc595c0_0_133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g28fbdc595c0_0_1333"/>
          <p:cNvSpPr txBox="1">
            <a:spLocks noGrp="1"/>
          </p:cNvSpPr>
          <p:nvPr>
            <p:ph type="title" hasCustomPrompt="1"/>
          </p:nvPr>
        </p:nvSpPr>
        <p:spPr>
          <a:xfrm>
            <a:off x="1388625" y="1030300"/>
            <a:ext cx="6366900" cy="24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28fbdc595c0_0_1333"/>
          <p:cNvSpPr txBox="1">
            <a:spLocks noGrp="1"/>
          </p:cNvSpPr>
          <p:nvPr>
            <p:ph type="body" idx="1"/>
          </p:nvPr>
        </p:nvSpPr>
        <p:spPr>
          <a:xfrm>
            <a:off x="1388625" y="3616400"/>
            <a:ext cx="6366900" cy="1481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g28fbdc595c0_0_133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28fbdc595c0_0_146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28fbdc595c0_0_119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g28fbdc595c0_0_119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g28fbdc595c0_0_1197"/>
          <p:cNvSpPr txBox="1">
            <a:spLocks noGrp="1"/>
          </p:cNvSpPr>
          <p:nvPr>
            <p:ph type="sldNum" idx="12"/>
          </p:nvPr>
        </p:nvSpPr>
        <p:spPr>
          <a:xfrm>
            <a:off x="8451046" y="6315968"/>
            <a:ext cx="548700" cy="5247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mbria"/>
              <a:buNone/>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Simple To Do list using </a:t>
            </a:r>
            <a:r>
              <a:rPr lang="en-US"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RemixIDE</a:t>
            </a: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MetaMask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1"/>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200000"/>
              <a:buNone/>
            </a:pPr>
            <a:r>
              <a:rPr lang="en-US" dirty="0">
                <a:solidFill>
                  <a:srgbClr val="000000"/>
                </a:solidFill>
                <a:latin typeface="Cambria"/>
                <a:ea typeface="Cambria"/>
                <a:cs typeface="Cambria"/>
                <a:sym typeface="Cambria"/>
              </a:rPr>
              <a:t>Group No:  NN</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Preet Raut     51</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Dipanshu Vartak    62</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Shubham </a:t>
            </a:r>
            <a:r>
              <a:rPr lang="en-US" sz="2800" dirty="0" err="1">
                <a:solidFill>
                  <a:srgbClr val="000000"/>
                </a:solidFill>
                <a:latin typeface="Cambria"/>
                <a:ea typeface="Cambria"/>
                <a:cs typeface="Cambria"/>
                <a:sym typeface="Cambria"/>
              </a:rPr>
              <a:t>Warik</a:t>
            </a:r>
            <a:r>
              <a:rPr lang="en-US" sz="2800" dirty="0">
                <a:solidFill>
                  <a:srgbClr val="000000"/>
                </a:solidFill>
                <a:latin typeface="Cambria"/>
                <a:ea typeface="Cambria"/>
                <a:cs typeface="Cambria"/>
                <a:sym typeface="Cambria"/>
              </a:rPr>
              <a:t>    66</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Prof. Sumeet </a:t>
            </a:r>
            <a:r>
              <a:rPr lang="en-US" sz="2800" dirty="0" err="1">
                <a:solidFill>
                  <a:srgbClr val="000000"/>
                </a:solidFill>
                <a:latin typeface="Cambria"/>
                <a:ea typeface="Cambria"/>
                <a:cs typeface="Cambria"/>
                <a:sym typeface="Cambria"/>
              </a:rPr>
              <a:t>Shingi</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Date: 4/11/2023</a:t>
            </a:r>
            <a:endParaRPr sz="2800" dirty="0">
              <a:solidFill>
                <a:srgbClr val="000000"/>
              </a:solidFill>
              <a:latin typeface="Cambria"/>
              <a:ea typeface="Cambria"/>
              <a:cs typeface="Cambria"/>
              <a:sym typeface="Cambria"/>
            </a:endParaRPr>
          </a:p>
          <a:p>
            <a:pPr marL="0" lvl="0" indent="0" algn="ctr" rtl="0">
              <a:spcBef>
                <a:spcPts val="592"/>
              </a:spcBef>
              <a:spcAft>
                <a:spcPts val="0"/>
              </a:spcAft>
              <a:buClr>
                <a:srgbClr val="888888"/>
              </a:buClr>
              <a:buSzPct val="200000"/>
              <a:buNone/>
            </a:pPr>
            <a:endParaRPr dirty="0">
              <a:solidFill>
                <a:srgbClr val="000000"/>
              </a:solidFill>
              <a:latin typeface="Cambria"/>
              <a:ea typeface="Cambria"/>
              <a:cs typeface="Cambria"/>
              <a:sym typeface="Cambria"/>
            </a:endParaRPr>
          </a:p>
        </p:txBody>
      </p:sp>
      <p:sp>
        <p:nvSpPr>
          <p:cNvPr id="285" name="Google Shape;285;p1"/>
          <p:cNvSpPr txBox="1"/>
          <p:nvPr/>
        </p:nvSpPr>
        <p:spPr>
          <a:xfrm>
            <a:off x="457200" y="381000"/>
            <a:ext cx="80772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latin typeface="Cambria"/>
                <a:ea typeface="Cambria"/>
                <a:cs typeface="Cambria"/>
                <a:sym typeface="Cambria"/>
              </a:rPr>
              <a:t>Vidyavardhini’s College of Engineering &amp;  Technology</a:t>
            </a:r>
            <a:endParaRPr/>
          </a:p>
          <a:p>
            <a:pPr marL="0" marR="0" lvl="0" indent="0" algn="ctr" rtl="0">
              <a:spcBef>
                <a:spcPts val="0"/>
              </a:spcBef>
              <a:spcAft>
                <a:spcPts val="0"/>
              </a:spcAft>
              <a:buNone/>
            </a:pPr>
            <a:r>
              <a:rPr lang="en-US" sz="1600" b="1" i="0" u="none" strike="noStrike" cap="none">
                <a:latin typeface="Cambria"/>
                <a:ea typeface="Cambria"/>
                <a:cs typeface="Cambria"/>
                <a:sym typeface="Cambria"/>
              </a:rPr>
              <a:t>K.T. Marg, Vartak College Campus, Vasai Rd, Vasai-Virar, Maharashtra 401202</a:t>
            </a:r>
            <a:endParaRPr/>
          </a:p>
          <a:p>
            <a:pPr marL="0" marR="0" lvl="0" indent="0" algn="ctr" rtl="0">
              <a:spcBef>
                <a:spcPts val="0"/>
              </a:spcBef>
              <a:spcAft>
                <a:spcPts val="0"/>
              </a:spcAft>
              <a:buNone/>
            </a:pPr>
            <a:endParaRPr sz="1600" b="1" i="0" u="none" strike="noStrike" cap="none">
              <a:latin typeface="Cambria"/>
              <a:ea typeface="Cambria"/>
              <a:cs typeface="Cambria"/>
              <a:sym typeface="Cambria"/>
            </a:endParaRPr>
          </a:p>
          <a:p>
            <a:pPr marL="0" marR="0" lvl="0" indent="0" algn="ctr" rtl="0">
              <a:spcBef>
                <a:spcPts val="0"/>
              </a:spcBef>
              <a:spcAft>
                <a:spcPts val="0"/>
              </a:spcAft>
              <a:buNone/>
            </a:pPr>
            <a:r>
              <a:rPr lang="en-US" sz="2000" b="1" i="0" u="none" strike="noStrike" cap="none">
                <a:latin typeface="Cambria"/>
                <a:ea typeface="Cambria"/>
                <a:cs typeface="Cambria"/>
                <a:sym typeface="Cambria"/>
              </a:rPr>
              <a:t>Department of Computer Science and Engineering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lh7-us.googleusercontent.com/shzG-qpCrU1fcDGMdyyle7i8gQawMBSxcep5VpAiN0nkT4cml9Cj5fVaMa27pjvSlwo5qn0znRudmRMislMVX79gFi6HmpeoJN2b_CFRrIvXi0BTTBvY0lOR08P_AMNSMDU82VvJFLUxqm0lx42aaw0"/>
          <p:cNvSpPr>
            <a:spLocks noChangeAspect="1" noChangeArrowheads="1"/>
          </p:cNvSpPr>
          <p:nvPr/>
        </p:nvSpPr>
        <p:spPr bwMode="auto">
          <a:xfrm>
            <a:off x="191135" y="1664843"/>
            <a:ext cx="6562725" cy="410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660843C0-C805-1FF9-8FDA-322B42E49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952199"/>
            <a:ext cx="661035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13A137-CA85-7952-6978-51717F1F150D}"/>
              </a:ext>
            </a:extLst>
          </p:cNvPr>
          <p:cNvSpPr txBox="1"/>
          <p:nvPr/>
        </p:nvSpPr>
        <p:spPr>
          <a:xfrm>
            <a:off x="2537078" y="5193157"/>
            <a:ext cx="4985385" cy="369332"/>
          </a:xfrm>
          <a:prstGeom prst="rect">
            <a:avLst/>
          </a:prstGeom>
          <a:noFill/>
        </p:spPr>
        <p:txBody>
          <a:bodyPr wrap="square">
            <a:spAutoFit/>
          </a:bodyPr>
          <a:lstStyle/>
          <a:p>
            <a:r>
              <a:rPr lang="en-US" sz="1800" b="1" i="0" u="none" strike="noStrike" dirty="0">
                <a:solidFill>
                  <a:srgbClr val="000000"/>
                </a:solidFill>
                <a:effectLst/>
                <a:latin typeface="Times New Roman" panose="02020603050405020304" pitchFamily="18" charset="0"/>
              </a:rPr>
              <a:t>Fig Interface to add, remove and complete task</a:t>
            </a:r>
            <a:endParaRPr lang="en-IN" sz="1800" dirty="0"/>
          </a:p>
        </p:txBody>
      </p:sp>
    </p:spTree>
    <p:extLst>
      <p:ext uri="{BB962C8B-B14F-4D97-AF65-F5344CB8AC3E}">
        <p14:creationId xmlns:p14="http://schemas.microsoft.com/office/powerpoint/2010/main" val="274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B7F5BA-3D82-C41B-8AE1-70C9FCF9A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655" y="1683258"/>
            <a:ext cx="652462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1DC6CC-3FF6-5122-4DFD-915E53F5995E}"/>
              </a:ext>
            </a:extLst>
          </p:cNvPr>
          <p:cNvSpPr txBox="1"/>
          <p:nvPr/>
        </p:nvSpPr>
        <p:spPr>
          <a:xfrm>
            <a:off x="3773424" y="5281493"/>
            <a:ext cx="4572000" cy="369332"/>
          </a:xfrm>
          <a:prstGeom prst="rect">
            <a:avLst/>
          </a:prstGeom>
          <a:noFill/>
        </p:spPr>
        <p:txBody>
          <a:bodyPr wrap="square">
            <a:spAutoFit/>
          </a:bodyPr>
          <a:lstStyle/>
          <a:p>
            <a:r>
              <a:rPr lang="en-IN" sz="1800" b="1" i="0" u="none" strike="noStrike" dirty="0">
                <a:solidFill>
                  <a:srgbClr val="000000"/>
                </a:solidFill>
                <a:effectLst/>
                <a:latin typeface="Times New Roman" panose="02020603050405020304" pitchFamily="18" charset="0"/>
              </a:rPr>
              <a:t>Fig Task details</a:t>
            </a:r>
            <a:endParaRPr lang="en-IN" sz="1800" dirty="0"/>
          </a:p>
        </p:txBody>
      </p:sp>
    </p:spTree>
    <p:extLst>
      <p:ext uri="{BB962C8B-B14F-4D97-AF65-F5344CB8AC3E}">
        <p14:creationId xmlns:p14="http://schemas.microsoft.com/office/powerpoint/2010/main" val="8022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6AAC4-FA9A-1484-5070-FCC99251B65C}"/>
              </a:ext>
            </a:extLst>
          </p:cNvPr>
          <p:cNvSpPr txBox="1"/>
          <p:nvPr/>
        </p:nvSpPr>
        <p:spPr>
          <a:xfrm>
            <a:off x="2919984" y="5850672"/>
            <a:ext cx="4572000" cy="369332"/>
          </a:xfrm>
          <a:prstGeom prst="rect">
            <a:avLst/>
          </a:prstGeom>
          <a:noFill/>
        </p:spPr>
        <p:txBody>
          <a:bodyPr wrap="square">
            <a:spAutoFit/>
          </a:bodyPr>
          <a:lstStyle/>
          <a:p>
            <a:r>
              <a:rPr lang="en-IN" sz="1800" b="1" i="0" u="none" strike="noStrike" dirty="0">
                <a:solidFill>
                  <a:srgbClr val="000000"/>
                </a:solidFill>
                <a:effectLst/>
                <a:latin typeface="Times New Roman" panose="02020603050405020304" pitchFamily="18" charset="0"/>
              </a:rPr>
              <a:t>Fig Action confirmation in </a:t>
            </a:r>
            <a:r>
              <a:rPr lang="en-IN" sz="1800" b="1" i="0" u="none" strike="noStrike" dirty="0" err="1">
                <a:solidFill>
                  <a:srgbClr val="000000"/>
                </a:solidFill>
                <a:effectLst/>
                <a:latin typeface="Times New Roman" panose="02020603050405020304" pitchFamily="18" charset="0"/>
              </a:rPr>
              <a:t>Metamask</a:t>
            </a:r>
            <a:endParaRPr lang="en-IN" sz="1800" dirty="0"/>
          </a:p>
        </p:txBody>
      </p:sp>
      <p:pic>
        <p:nvPicPr>
          <p:cNvPr id="5124" name="Picture 4">
            <a:extLst>
              <a:ext uri="{FF2B5EF4-FFF2-40B4-BE49-F238E27FC236}">
                <a16:creationId xmlns:a16="http://schemas.microsoft.com/office/drawing/2014/main" id="{53F883DA-75B0-2ED6-A430-18DACC96B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77" y="637996"/>
            <a:ext cx="280035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31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Result Analysis</a:t>
            </a:r>
            <a:endParaRPr dirty="0"/>
          </a:p>
        </p:txBody>
      </p:sp>
      <p:sp>
        <p:nvSpPr>
          <p:cNvPr id="340" name="Google Shape;3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1800" dirty="0">
                <a:solidFill>
                  <a:srgbClr val="000000"/>
                </a:solidFill>
                <a:latin typeface="Times New Roman" panose="02020603050405020304" pitchFamily="18" charset="0"/>
              </a:rPr>
              <a:t>   A</a:t>
            </a:r>
            <a:r>
              <a:rPr lang="en-US" sz="1800" b="0" i="0" u="none" strike="noStrike" dirty="0">
                <a:solidFill>
                  <a:srgbClr val="000000"/>
                </a:solidFill>
                <a:effectLst/>
                <a:latin typeface="Times New Roman" panose="02020603050405020304" pitchFamily="18" charset="0"/>
              </a:rPr>
              <a:t> blockchain-based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-List application offers both advantages and challenges in its result analysis. On the positive side, the transparency and immutability inherent to blockchain technology ensure the security and integrity of the data stored in the system, making it resistant to unauthorized changes and </a:t>
            </a:r>
            <a:r>
              <a:rPr lang="en-US" sz="1800" b="0" i="0" u="none" strike="noStrike" dirty="0" err="1">
                <a:solidFill>
                  <a:srgbClr val="000000"/>
                </a:solidFill>
                <a:effectLst/>
                <a:latin typeface="Times New Roman" panose="02020603050405020304" pitchFamily="18" charset="0"/>
              </a:rPr>
              <a:t>tampering.Furthermore</a:t>
            </a:r>
            <a:r>
              <a:rPr lang="en-US" sz="1800" b="0" i="0" u="none" strike="noStrike" dirty="0">
                <a:solidFill>
                  <a:srgbClr val="000000"/>
                </a:solidFill>
                <a:effectLst/>
                <a:latin typeface="Times New Roman" panose="02020603050405020304" pitchFamily="18" charset="0"/>
              </a:rPr>
              <a:t>, the decentralized and distributed nature of the blockchain network enable manipulating tasks impossible without users permission.</a:t>
            </a:r>
          </a:p>
          <a:p>
            <a:pPr marL="342900" lvl="0" indent="-139700" algn="just" rtl="0">
              <a:lnSpc>
                <a:spcPct val="150000"/>
              </a:lnSpc>
              <a:spcBef>
                <a:spcPts val="0"/>
              </a:spcBef>
              <a:spcAft>
                <a:spcPts val="1200"/>
              </a:spcAft>
              <a:buClr>
                <a:schemeClr val="dk1"/>
              </a:buClr>
              <a:buSzPts val="3200"/>
              <a:buNone/>
            </a:pPr>
            <a:r>
              <a:rPr lang="en-US" sz="1800" b="0" i="0" u="none" strike="noStrike" dirty="0">
                <a:solidFill>
                  <a:srgbClr val="000000"/>
                </a:solidFill>
                <a:effectLst/>
                <a:latin typeface="Times New Roman" panose="02020603050405020304" pitchFamily="18" charset="0"/>
              </a:rPr>
              <a:t>   The decentralization aspect, particularly when coupled with tools like Ganache and MetaMask, establishes a resilient system that is resistant to downtime or data loss, ensuring continuous access to task information.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a:buNone/>
            </a:pPr>
            <a:r>
              <a:rPr lang="en-US" sz="4400">
                <a:latin typeface="Cambria"/>
                <a:ea typeface="Cambria"/>
                <a:cs typeface="Cambria"/>
                <a:sym typeface="Cambria"/>
              </a:rPr>
              <a:t>Conclusion</a:t>
            </a:r>
            <a:br>
              <a:rPr lang="en-US" sz="4400">
                <a:latin typeface="Cambria"/>
                <a:ea typeface="Cambria"/>
                <a:cs typeface="Cambria"/>
                <a:sym typeface="Cambria"/>
              </a:rPr>
            </a:br>
            <a:endParaRPr/>
          </a:p>
        </p:txBody>
      </p:sp>
      <p:sp>
        <p:nvSpPr>
          <p:cNvPr id="346" name="Google Shape;3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2000" dirty="0">
                <a:latin typeface="Times New Roman"/>
                <a:ea typeface="Times New Roman"/>
                <a:cs typeface="Times New Roman"/>
                <a:sym typeface="Times New Roman"/>
              </a:rPr>
              <a:t>   </a:t>
            </a:r>
            <a:r>
              <a:rPr lang="en-US" sz="1800" b="0" i="0" u="none" strike="noStrike" dirty="0">
                <a:solidFill>
                  <a:srgbClr val="000000"/>
                </a:solidFill>
                <a:effectLst/>
                <a:latin typeface="Times New Roman" panose="02020603050405020304" pitchFamily="18" charset="0"/>
              </a:rPr>
              <a:t>Integration of blockchain into to-do list applications represents a significant step forward in the realm of task management. By leveraging the security, transparency, and trust inherent to blockchain, we have the opportunity to redefine how individuals and organizations organize their daily activities. This innovation enhances the security and integrity of task data, promotes accountability and trust through transparent ledgers, and ensures uninterrupted access to to-do lists.</a:t>
            </a:r>
            <a:endParaRPr sz="20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References</a:t>
            </a:r>
            <a:br>
              <a:rPr lang="en-US" sz="3600">
                <a:latin typeface="Cambria"/>
                <a:ea typeface="Cambria"/>
                <a:cs typeface="Cambria"/>
                <a:sym typeface="Cambria"/>
              </a:rPr>
            </a:br>
            <a:endParaRPr sz="3600"/>
          </a:p>
        </p:txBody>
      </p:sp>
      <p:sp>
        <p:nvSpPr>
          <p:cNvPr id="352" name="Google Shape;3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endParaRPr sz="1800"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2822037-6EFE-62AA-606C-9F2BB08AD578}"/>
              </a:ext>
            </a:extLst>
          </p:cNvPr>
          <p:cNvPicPr>
            <a:picLocks noChangeAspect="1"/>
          </p:cNvPicPr>
          <p:nvPr/>
        </p:nvPicPr>
        <p:blipFill>
          <a:blip r:embed="rId3"/>
          <a:stretch>
            <a:fillRect/>
          </a:stretch>
        </p:blipFill>
        <p:spPr>
          <a:xfrm>
            <a:off x="558801" y="1600200"/>
            <a:ext cx="8290932" cy="42610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8" name="Google Shape;358;p13"/>
          <p:cNvSpPr txBox="1">
            <a:spLocks noGrp="1"/>
          </p:cNvSpPr>
          <p:nvPr>
            <p:ph type="body" idx="1"/>
          </p:nvPr>
        </p:nvSpPr>
        <p:spPr>
          <a:xfrm>
            <a:off x="457200" y="917627"/>
            <a:ext cx="8229600" cy="5208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endParaRPr sz="5300" b="1"/>
          </a:p>
          <a:p>
            <a:pPr marL="0" lvl="0" indent="0" algn="ctr" rtl="0">
              <a:spcBef>
                <a:spcPts val="800"/>
              </a:spcBef>
              <a:spcAft>
                <a:spcPts val="0"/>
              </a:spcAft>
              <a:buClr>
                <a:schemeClr val="dk1"/>
              </a:buClr>
              <a:buSzPts val="4000"/>
              <a:buNone/>
            </a:pPr>
            <a:endParaRPr sz="5300" b="1"/>
          </a:p>
          <a:p>
            <a:pPr marL="0" lvl="0" indent="0" algn="ctr" rtl="0">
              <a:spcBef>
                <a:spcPts val="720"/>
              </a:spcBef>
              <a:spcAft>
                <a:spcPts val="1200"/>
              </a:spcAft>
              <a:buClr>
                <a:schemeClr val="dk1"/>
              </a:buClr>
              <a:buSzPts val="3600"/>
              <a:buNone/>
            </a:pPr>
            <a:r>
              <a:rPr lang="en-US" sz="4900" b="1">
                <a:latin typeface="Cambria"/>
                <a:ea typeface="Cambria"/>
                <a:cs typeface="Cambria"/>
                <a:sym typeface="Cambria"/>
              </a:rPr>
              <a:t>Thank you</a:t>
            </a:r>
            <a:endParaRPr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a:buNone/>
            </a:pPr>
            <a:r>
              <a:rPr lang="en-US" sz="3600">
                <a:latin typeface="Cambria"/>
                <a:ea typeface="Cambria"/>
                <a:cs typeface="Cambria"/>
                <a:sym typeface="Cambria"/>
              </a:rPr>
              <a:t>Contents</a:t>
            </a:r>
            <a:endParaRPr/>
          </a:p>
        </p:txBody>
      </p:sp>
      <p:sp>
        <p:nvSpPr>
          <p:cNvPr id="291" name="Google Shape;291;p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fontScale="92500" lnSpcReduction="20000"/>
          </a:bodyPr>
          <a:lstStyle/>
          <a:p>
            <a:pPr marL="342900" lvl="0" indent="-320040" algn="l" rtl="0">
              <a:spcBef>
                <a:spcPts val="0"/>
              </a:spcBef>
              <a:spcAft>
                <a:spcPts val="0"/>
              </a:spcAft>
              <a:buClr>
                <a:schemeClr val="dk1"/>
              </a:buClr>
              <a:buSzPct val="100000"/>
              <a:buChar char="●"/>
            </a:pPr>
            <a:r>
              <a:rPr lang="en-US" sz="2400">
                <a:latin typeface="Cambria"/>
                <a:ea typeface="Cambria"/>
                <a:cs typeface="Cambria"/>
                <a:sym typeface="Cambria"/>
              </a:rPr>
              <a:t>Introduction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Problem Statement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Literature Survey</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Proposed System</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Architecture/Framework/Block diagram/Algorithm/Process Design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Details of Hardware/Software used</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Output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Result Analysis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Conclusion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References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Thank you</a:t>
            </a:r>
            <a:endParaRPr/>
          </a:p>
          <a:p>
            <a:pPr marL="342900" lvl="0" indent="-215900" algn="l" rtl="0">
              <a:spcBef>
                <a:spcPts val="400"/>
              </a:spcBef>
              <a:spcAft>
                <a:spcPts val="1200"/>
              </a:spcAft>
              <a:buClr>
                <a:schemeClr val="dk1"/>
              </a:buClr>
              <a:buSzPct val="100000"/>
              <a:buNone/>
            </a:pPr>
            <a:endParaRPr sz="20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Introduction</a:t>
            </a:r>
            <a:endParaRPr/>
          </a:p>
        </p:txBody>
      </p:sp>
      <p:sp>
        <p:nvSpPr>
          <p:cNvPr id="297" name="Google Shape;2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Blockchain is a decentralized, distributed ledger technology that ensures secure, transparent, and tamper-proof record-keeping.</a:t>
            </a:r>
          </a:p>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In the realm of task management, blockchain technology revolutionizes conventional to-do lists by providing unparalleled security and transparency.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Blockchain ensures tasks are encrypted and immutable, minimizing the risk of data breaches and unauthorized access.</a:t>
            </a:r>
            <a:endParaRPr lang="en-US" sz="1800" dirty="0">
              <a:solidFill>
                <a:srgbClr val="374151"/>
              </a:solidFill>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All changes made to the to-do list are visible to every participant in the network, fostering trust and accountability.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Eliminates the need for a central authority, empowering users to have complete control over their tasks without intermediaries.</a:t>
            </a:r>
            <a:endParaRPr lang="en-US"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Problem Statement</a:t>
            </a:r>
            <a:endParaRPr/>
          </a:p>
        </p:txBody>
      </p:sp>
      <p:sp>
        <p:nvSpPr>
          <p:cNvPr id="303" name="Google Shape;303;p4"/>
          <p:cNvSpPr txBox="1">
            <a:spLocks noGrp="1"/>
          </p:cNvSpPr>
          <p:nvPr>
            <p:ph type="body" idx="1"/>
          </p:nvPr>
        </p:nvSpPr>
        <p:spPr>
          <a:xfrm>
            <a:off x="457200" y="1417638"/>
            <a:ext cx="8229600" cy="4800600"/>
          </a:xfrm>
          <a:prstGeom prst="rect">
            <a:avLst/>
          </a:prstGeom>
          <a:noFill/>
          <a:ln>
            <a:noFill/>
          </a:ln>
        </p:spPr>
        <p:txBody>
          <a:bodyPr spcFirstLastPara="1" wrap="square" lIns="91425" tIns="45700" rIns="91425" bIns="45700" anchor="t" anchorCtr="0">
            <a:normAutofit/>
          </a:bodyPr>
          <a:lstStyle/>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Conventional to-do list apps often suffer from security vulnerabilities, making user data susceptible to hacks and unauthorized access.</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Centralized task management systems are controlled by a single entity, limiting user autonomy and </a:t>
            </a:r>
            <a:r>
              <a:rPr lang="en-US" sz="2000" b="0" i="0" dirty="0">
                <a:solidFill>
                  <a:srgbClr val="374151"/>
                </a:solidFill>
                <a:effectLst/>
                <a:latin typeface="Times New Roman" panose="02020603050405020304" pitchFamily="18" charset="0"/>
                <a:cs typeface="Times New Roman" panose="02020603050405020304" pitchFamily="18" charset="0"/>
              </a:rPr>
              <a:t>leading</a:t>
            </a:r>
            <a:r>
              <a:rPr lang="en-US" sz="1800" b="0" i="0" dirty="0">
                <a:solidFill>
                  <a:srgbClr val="374151"/>
                </a:solidFill>
                <a:effectLst/>
                <a:latin typeface="Times New Roman" panose="02020603050405020304" pitchFamily="18" charset="0"/>
                <a:cs typeface="Times New Roman" panose="02020603050405020304" pitchFamily="18" charset="0"/>
              </a:rPr>
              <a:t> to potential data manipulation.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can be altered without detection, compromising the integrity of task-related information.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With the rise in cyber threats, securing user data in task management applications is crucial to prevent breaches and protect sensitive information.</a:t>
            </a:r>
          </a:p>
          <a:p>
            <a:pPr marL="438150" lvl="0" algn="just" rtl="0">
              <a:spcBef>
                <a:spcPts val="0"/>
              </a:spcBef>
              <a:spcAft>
                <a:spcPts val="0"/>
              </a:spcAft>
              <a:buSzPts val="2100"/>
              <a:buFont typeface="Arial" panose="020B0604020202020204" pitchFamily="34" charset="0"/>
              <a:buChar char="•"/>
            </a:pPr>
            <a:endParaRPr lang="en-US" sz="2400" b="1" i="0" dirty="0">
              <a:effectLst/>
              <a:latin typeface="Times New Roman" panose="02020603050405020304" pitchFamily="18" charset="0"/>
              <a:cs typeface="Times New Roman" panose="02020603050405020304" pitchFamily="18" charset="0"/>
            </a:endParaRPr>
          </a:p>
          <a:p>
            <a:pPr marL="438150" lvl="0" algn="just" rtl="0">
              <a:spcBef>
                <a:spcPts val="0"/>
              </a:spcBef>
              <a:spcAft>
                <a:spcPts val="0"/>
              </a:spcAft>
              <a:buSzPts val="2100"/>
              <a:buFont typeface="Arial" panose="020B0604020202020204" pitchFamily="34" charset="0"/>
              <a:buChar char="•"/>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
          <p:cNvSpPr txBox="1">
            <a:spLocks noGrp="1"/>
          </p:cNvSpPr>
          <p:nvPr>
            <p:ph type="title"/>
          </p:nvPr>
        </p:nvSpPr>
        <p:spPr>
          <a:xfrm>
            <a:off x="457200" y="257575"/>
            <a:ext cx="8229600" cy="91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Literature Survey</a:t>
            </a:r>
            <a:endParaRPr/>
          </a:p>
        </p:txBody>
      </p:sp>
      <p:graphicFrame>
        <p:nvGraphicFramePr>
          <p:cNvPr id="309" name="Google Shape;309;p5"/>
          <p:cNvGraphicFramePr/>
          <p:nvPr>
            <p:extLst>
              <p:ext uri="{D42A27DB-BD31-4B8C-83A1-F6EECF244321}">
                <p14:modId xmlns:p14="http://schemas.microsoft.com/office/powerpoint/2010/main" val="2443939236"/>
              </p:ext>
            </p:extLst>
          </p:nvPr>
        </p:nvGraphicFramePr>
        <p:xfrm>
          <a:off x="0" y="1174975"/>
          <a:ext cx="9144000" cy="8229660"/>
        </p:xfrm>
        <a:graphic>
          <a:graphicData uri="http://schemas.openxmlformats.org/drawingml/2006/table">
            <a:tbl>
              <a:tblPr firstRow="1" bandRow="1">
                <a:noFill/>
                <a:tableStyleId>{68762411-A246-42EA-9CAC-352C943C357E}</a:tableStyleId>
              </a:tblPr>
              <a:tblGrid>
                <a:gridCol w="777766">
                  <a:extLst>
                    <a:ext uri="{9D8B030D-6E8A-4147-A177-3AD203B41FA5}">
                      <a16:colId xmlns:a16="http://schemas.microsoft.com/office/drawing/2014/main" val="20000"/>
                    </a:ext>
                  </a:extLst>
                </a:gridCol>
                <a:gridCol w="2827282">
                  <a:extLst>
                    <a:ext uri="{9D8B030D-6E8A-4147-A177-3AD203B41FA5}">
                      <a16:colId xmlns:a16="http://schemas.microsoft.com/office/drawing/2014/main" val="20001"/>
                    </a:ext>
                  </a:extLst>
                </a:gridCol>
                <a:gridCol w="2737802">
                  <a:extLst>
                    <a:ext uri="{9D8B030D-6E8A-4147-A177-3AD203B41FA5}">
                      <a16:colId xmlns:a16="http://schemas.microsoft.com/office/drawing/2014/main" val="20002"/>
                    </a:ext>
                  </a:extLst>
                </a:gridCol>
                <a:gridCol w="2801150">
                  <a:extLst>
                    <a:ext uri="{9D8B030D-6E8A-4147-A177-3AD203B41FA5}">
                      <a16:colId xmlns:a16="http://schemas.microsoft.com/office/drawing/2014/main" val="20003"/>
                    </a:ext>
                  </a:extLst>
                </a:gridCol>
              </a:tblGrid>
              <a:tr h="252584">
                <a:tc>
                  <a:txBody>
                    <a:bodyPr/>
                    <a:lstStyle/>
                    <a:p>
                      <a:pPr marL="0" marR="0" lvl="0" indent="0" algn="l" rtl="0">
                        <a:spcBef>
                          <a:spcPts val="0"/>
                        </a:spcBef>
                        <a:spcAft>
                          <a:spcPts val="0"/>
                        </a:spcAft>
                        <a:buNone/>
                      </a:pPr>
                      <a:r>
                        <a:rPr lang="en-US" sz="1800" u="none" strike="noStrike" cap="none"/>
                        <a:t>Sr. No</a:t>
                      </a:r>
                      <a:endParaRPr/>
                    </a:p>
                  </a:txBody>
                  <a:tcPr marL="91450" marR="91450" marT="45725" marB="45725"/>
                </a:tc>
                <a:tc>
                  <a:txBody>
                    <a:bodyPr/>
                    <a:lstStyle/>
                    <a:p>
                      <a:pPr marL="0" marR="0" lvl="0" indent="0" algn="l" rtl="0">
                        <a:spcBef>
                          <a:spcPts val="0"/>
                        </a:spcBef>
                        <a:spcAft>
                          <a:spcPts val="0"/>
                        </a:spcAft>
                        <a:buNone/>
                      </a:pPr>
                      <a:r>
                        <a:rPr lang="en-US" sz="1800"/>
                        <a:t>Paper Title</a:t>
                      </a:r>
                      <a:endParaRPr/>
                    </a:p>
                  </a:txBody>
                  <a:tcPr marL="91450" marR="91450" marT="45725" marB="45725"/>
                </a:tc>
                <a:tc>
                  <a:txBody>
                    <a:bodyPr/>
                    <a:lstStyle/>
                    <a:p>
                      <a:pPr marL="0" marR="0" lvl="0" indent="0" algn="l" rtl="0">
                        <a:spcBef>
                          <a:spcPts val="0"/>
                        </a:spcBef>
                        <a:spcAft>
                          <a:spcPts val="0"/>
                        </a:spcAft>
                        <a:buNone/>
                      </a:pPr>
                      <a:r>
                        <a:rPr lang="en-US" sz="1800"/>
                        <a:t>Advantages</a:t>
                      </a:r>
                      <a:endParaRPr/>
                    </a:p>
                  </a:txBody>
                  <a:tcPr marL="91450" marR="91450" marT="45725" marB="45725"/>
                </a:tc>
                <a:tc>
                  <a:txBody>
                    <a:bodyPr/>
                    <a:lstStyle/>
                    <a:p>
                      <a:pPr marL="0" marR="0" lvl="0" indent="0" algn="l" rtl="0">
                        <a:spcBef>
                          <a:spcPts val="0"/>
                        </a:spcBef>
                        <a:spcAft>
                          <a:spcPts val="0"/>
                        </a:spcAft>
                        <a:buNone/>
                      </a:pPr>
                      <a:r>
                        <a:rPr lang="en-US" sz="1800"/>
                        <a:t>Disadvantages</a:t>
                      </a:r>
                      <a:endParaRPr/>
                    </a:p>
                  </a:txBody>
                  <a:tcPr marL="91450" marR="91450" marT="45725" marB="45725"/>
                </a:tc>
                <a:extLst>
                  <a:ext uri="{0D108BD9-81ED-4DB2-BD59-A6C34878D82A}">
                    <a16:rowId xmlns:a16="http://schemas.microsoft.com/office/drawing/2014/main" val="10000"/>
                  </a:ext>
                </a:extLst>
              </a:tr>
              <a:tr h="1199748">
                <a:tc>
                  <a:txBody>
                    <a:bodyPr/>
                    <a:lstStyle/>
                    <a:p>
                      <a:pPr marL="0" marR="0" lvl="0" indent="0" algn="l" rtl="0">
                        <a:spcBef>
                          <a:spcPts val="0"/>
                        </a:spcBef>
                        <a:spcAft>
                          <a:spcPts val="0"/>
                        </a:spcAft>
                        <a:buNone/>
                      </a:pPr>
                      <a:r>
                        <a:rPr lang="en-US" sz="1800" dirty="0">
                          <a:solidFill>
                            <a:schemeClr val="bg2"/>
                          </a:solidFill>
                        </a:rPr>
                        <a:t>1</a:t>
                      </a:r>
                      <a:endParaRPr dirty="0">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Blockchain-Based To-Do Lists for Project Management: A Comparative Analysis of Security and Efficiency</a:t>
                      </a:r>
                      <a:endParaRPr lang="en-US" sz="2400" b="1" dirty="0">
                        <a:solidFill>
                          <a:schemeClr val="bg2"/>
                        </a:solidFill>
                        <a:effectLst/>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Focusing on the benefits of task transparency, automated progress tracking.</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may require  access to real-world project  management data</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199748">
                <a:tc>
                  <a:txBody>
                    <a:bodyPr/>
                    <a:lstStyle/>
                    <a:p>
                      <a:pPr marL="0" marR="0" lvl="0" indent="0" algn="l" rtl="0">
                        <a:spcBef>
                          <a:spcPts val="0"/>
                        </a:spcBef>
                        <a:spcAft>
                          <a:spcPts val="0"/>
                        </a:spcAft>
                        <a:buNone/>
                      </a:pPr>
                      <a:r>
                        <a:rPr lang="en-US" sz="1800">
                          <a:solidFill>
                            <a:schemeClr val="bg2"/>
                          </a:solidFill>
                        </a:rPr>
                        <a:t>2</a:t>
                      </a:r>
                      <a:endParaRPr>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Decentralized Task Verification on Blockchain: Ensuring Authenticity and Accountability in To-Do Lists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rtl="0"/>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implications        for trust and responsibility in task management.</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need to address privacy concerns related to task verification</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820882">
                <a:tc>
                  <a:txBody>
                    <a:bodyPr/>
                    <a:lstStyle/>
                    <a:p>
                      <a:pPr marL="0" marR="0" lvl="0" indent="0" algn="l" rtl="0">
                        <a:spcBef>
                          <a:spcPts val="0"/>
                        </a:spcBef>
                        <a:spcAft>
                          <a:spcPts val="0"/>
                        </a:spcAft>
                        <a:buNone/>
                      </a:pPr>
                      <a:r>
                        <a:rPr lang="en-US" sz="1800">
                          <a:solidFill>
                            <a:schemeClr val="bg2"/>
                          </a:solidFill>
                        </a:rPr>
                        <a:t>3</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Blockchain-Powered To-Do Lists in Education: A Case Study on Student Task Management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impact on student productivity and goal attainment.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Gathering data from educational institutions and ensuring privacy.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199748">
                <a:tc>
                  <a:txBody>
                    <a:bodyPr/>
                    <a:lstStyle/>
                    <a:p>
                      <a:pPr marL="0" marR="0" lvl="0" indent="0" algn="l" rtl="0">
                        <a:spcBef>
                          <a:spcPts val="0"/>
                        </a:spcBef>
                        <a:spcAft>
                          <a:spcPts val="0"/>
                        </a:spcAft>
                        <a:buNone/>
                      </a:pPr>
                      <a:r>
                        <a:rPr lang="en-US" sz="1800">
                          <a:solidFill>
                            <a:schemeClr val="bg2"/>
                          </a:solidFill>
                        </a:rPr>
                        <a:t>4</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The Environmental Impact of Blockchain-Based To-Do Lists: A Sustainability Assessment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Investigate the environmental impact of blockchain technology.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require access to energy consumption data of blockchain networks and may involve complex calculations.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1010315">
                <a:tc>
                  <a:txBody>
                    <a:bodyPr/>
                    <a:lstStyle/>
                    <a:p>
                      <a:pPr marL="0" marR="0" lvl="0" indent="0" algn="l" rtl="0">
                        <a:spcBef>
                          <a:spcPts val="0"/>
                        </a:spcBef>
                        <a:spcAft>
                          <a:spcPts val="0"/>
                        </a:spcAft>
                        <a:buNone/>
                      </a:pPr>
                      <a:r>
                        <a:rPr lang="en-US" sz="1800" dirty="0">
                          <a:solidFill>
                            <a:schemeClr val="bg2"/>
                          </a:solidFill>
                        </a:rPr>
                        <a:t>5</a:t>
                      </a:r>
                      <a:endParaRPr dirty="0">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User Experience and Adoption of Blockchain To-Do Lists: A Human-Centered Approach</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Proposed system</a:t>
            </a:r>
            <a:endParaRPr/>
          </a:p>
        </p:txBody>
      </p:sp>
      <p:sp>
        <p:nvSpPr>
          <p:cNvPr id="315" name="Google Shape;315;p6"/>
          <p:cNvSpPr txBox="1">
            <a:spLocks noGrp="1"/>
          </p:cNvSpPr>
          <p:nvPr>
            <p:ph type="body" idx="1"/>
          </p:nvPr>
        </p:nvSpPr>
        <p:spPr>
          <a:xfrm>
            <a:off x="457200" y="1527142"/>
            <a:ext cx="8229600" cy="4873658"/>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Decentralization: </a:t>
            </a:r>
            <a:r>
              <a:rPr lang="en-US" sz="1800" b="0" i="0" dirty="0">
                <a:solidFill>
                  <a:srgbClr val="374151"/>
                </a:solidFill>
                <a:effectLst/>
                <a:latin typeface="Times New Roman" panose="02020603050405020304" pitchFamily="18" charset="0"/>
                <a:cs typeface="Times New Roman" panose="02020603050405020304" pitchFamily="18" charset="0"/>
              </a:rPr>
              <a:t>Our proposed system leverages blockchain technology to decentralize task management, eliminating the need for a central authority and promoting user empowerment.</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Immutability:</a:t>
            </a:r>
            <a:r>
              <a:rPr lang="en-US" sz="1800" dirty="0">
                <a:solidFill>
                  <a:srgbClr val="374151"/>
                </a:solidFill>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are recorded in an immutable ledger, ensuring that once a task is added, it cannot be altered or deleted without consensus from the network.</a:t>
            </a:r>
            <a:endParaRPr lang="en-US" sz="1800" dirty="0">
              <a:solidFill>
                <a:srgbClr val="37415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Transparency:</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All participants in the network have real-time visibility into the to-do list. Changes and updates are visible to everyone, enhancing transparency and accountability.</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User Authentication:</a:t>
            </a:r>
            <a:r>
              <a:rPr lang="en-IN"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Users are securely authenticated, ensuring that only authorized individuals can access and manage the to-do list.</a:t>
            </a:r>
          </a:p>
          <a:p>
            <a:pPr marL="114300" lvl="0" indent="0" algn="l" rtl="0">
              <a:lnSpc>
                <a:spcPct val="150000"/>
              </a:lnSpc>
              <a:spcBef>
                <a:spcPts val="0"/>
              </a:spcBef>
              <a:spcAft>
                <a:spcPts val="0"/>
              </a:spcAft>
              <a:buSzPts val="1800"/>
              <a:buNone/>
            </a:pPr>
            <a:br>
              <a:rPr lang="en-US" sz="2400" dirty="0"/>
            </a:br>
            <a:r>
              <a:rPr lang="en-US" sz="1800" b="0" i="0" dirty="0">
                <a:solidFill>
                  <a:srgbClr val="374151"/>
                </a:solidFill>
                <a:effectLst/>
                <a:latin typeface="Times New Roman" panose="02020603050405020304" pitchFamily="18" charset="0"/>
                <a:cs typeface="Times New Roman" panose="02020603050405020304" pitchFamily="18" charset="0"/>
              </a:rPr>
              <a:t>.</a:t>
            </a:r>
          </a:p>
          <a:p>
            <a:pPr marL="457200" lvl="0" indent="-342900" algn="l" rtl="0">
              <a:lnSpc>
                <a:spcPct val="95000"/>
              </a:lnSpc>
              <a:spcBef>
                <a:spcPts val="0"/>
              </a:spcBef>
              <a:spcAft>
                <a:spcPts val="0"/>
              </a:spcAft>
              <a:buSzPts val="1800"/>
              <a:buFont typeface="Times New Roman"/>
              <a:buChar char="●"/>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Framework</a:t>
            </a:r>
            <a:br>
              <a:rPr lang="en-US" sz="3600" dirty="0">
                <a:latin typeface="Cambria"/>
                <a:ea typeface="Cambria"/>
                <a:cs typeface="Cambria"/>
                <a:sym typeface="Cambria"/>
              </a:rPr>
            </a:br>
            <a:endParaRPr sz="3600" dirty="0"/>
          </a:p>
        </p:txBody>
      </p:sp>
      <p:sp>
        <p:nvSpPr>
          <p:cNvPr id="321" name="Google Shape;32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                                  Fig Transaction process on </a:t>
            </a:r>
            <a:r>
              <a:rPr lang="en-IN" sz="1800" b="1" i="0" u="none" strike="noStrike" dirty="0" err="1">
                <a:solidFill>
                  <a:srgbClr val="000000"/>
                </a:solidFill>
                <a:effectLst/>
                <a:latin typeface="Times New Roman" panose="02020603050405020304" pitchFamily="18" charset="0"/>
              </a:rPr>
              <a:t>Metamask</a:t>
            </a:r>
            <a:endParaRPr dirty="0"/>
          </a:p>
        </p:txBody>
      </p:sp>
      <p:pic>
        <p:nvPicPr>
          <p:cNvPr id="2" name="Picture 2">
            <a:extLst>
              <a:ext uri="{FF2B5EF4-FFF2-40B4-BE49-F238E27FC236}">
                <a16:creationId xmlns:a16="http://schemas.microsoft.com/office/drawing/2014/main" id="{41558EB2-482B-041F-B1B5-F469D36F0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728" y="966216"/>
            <a:ext cx="5827776" cy="452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Details of Hardware/Software used</a:t>
            </a:r>
            <a:br>
              <a:rPr lang="en-US" sz="3600">
                <a:latin typeface="Cambria"/>
                <a:ea typeface="Cambria"/>
                <a:cs typeface="Cambria"/>
                <a:sym typeface="Cambria"/>
              </a:rPr>
            </a:br>
            <a:endParaRPr sz="3600"/>
          </a:p>
        </p:txBody>
      </p:sp>
      <p:sp>
        <p:nvSpPr>
          <p:cNvPr id="328" name="Google Shape;328;p8"/>
          <p:cNvSpPr txBox="1">
            <a:spLocks noGrp="1"/>
          </p:cNvSpPr>
          <p:nvPr>
            <p:ph type="body" idx="1"/>
          </p:nvPr>
        </p:nvSpPr>
        <p:spPr>
          <a:xfrm>
            <a:off x="457200" y="1551432"/>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Hardware Requirements:</a:t>
            </a:r>
          </a:p>
          <a:p>
            <a:pPr marL="285750" lvl="0" indent="-285750" algn="just" rtl="0">
              <a:lnSpc>
                <a:spcPct val="100000"/>
              </a:lnSpc>
              <a:spcBef>
                <a:spcPts val="1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Processor: Intel(R) Core(TM) i5-10300H CPU @ 2.50GHz 2.50 GHz</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Memory (RAM): 8.00 GB DDR4</a:t>
            </a:r>
            <a:endParaRPr lang="en-US" sz="1900" dirty="0">
              <a:solidFill>
                <a:srgbClr val="000000"/>
              </a:solidFill>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Storage: 512 GB SSD</a:t>
            </a: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Software Requirements:</a:t>
            </a: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Ganache: Providing local blockchain network</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b="0" i="0" u="none" strike="noStrike" dirty="0">
              <a:solidFill>
                <a:srgbClr val="000000"/>
              </a:solidFill>
              <a:effectLst/>
              <a:highlight>
                <a:schemeClr val="lt1"/>
              </a:highlight>
              <a:latin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57200" y="0"/>
            <a:ext cx="8229600" cy="10241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mbria"/>
              <a:buNone/>
            </a:pPr>
            <a:r>
              <a:rPr lang="en-US" sz="4000" dirty="0">
                <a:latin typeface="Cambria"/>
                <a:ea typeface="Cambria"/>
                <a:cs typeface="Cambria"/>
                <a:sym typeface="Cambria"/>
              </a:rPr>
              <a:t>Output</a:t>
            </a:r>
            <a:endParaRPr dirty="0"/>
          </a:p>
        </p:txBody>
      </p:sp>
      <p:sp>
        <p:nvSpPr>
          <p:cNvPr id="334" name="Google Shape;3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Fig Solidity Compiler in </a:t>
            </a:r>
            <a:r>
              <a:rPr lang="en-IN" sz="1800" b="1" i="0" u="none" strike="noStrike" dirty="0" err="1">
                <a:solidFill>
                  <a:srgbClr val="000000"/>
                </a:solidFill>
                <a:effectLst/>
                <a:latin typeface="Times New Roman" panose="02020603050405020304" pitchFamily="18" charset="0"/>
              </a:rPr>
              <a:t>RemixIDE</a:t>
            </a:r>
            <a:r>
              <a:rPr lang="en-IN" sz="1800" b="1"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Fig Smart contract deployment</a:t>
            </a:r>
            <a:endParaRPr dirty="0"/>
          </a:p>
        </p:txBody>
      </p:sp>
      <p:pic>
        <p:nvPicPr>
          <p:cNvPr id="2" name="Picture 2">
            <a:extLst>
              <a:ext uri="{FF2B5EF4-FFF2-40B4-BE49-F238E27FC236}">
                <a16:creationId xmlns:a16="http://schemas.microsoft.com/office/drawing/2014/main" id="{CA886715-36A4-6DE3-181F-5B897AD34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8" y="1362075"/>
            <a:ext cx="2809875" cy="4133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A9E0864-BA55-B561-C895-C8A12974A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192" y="1262253"/>
            <a:ext cx="2809874" cy="4133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880</Words>
  <Application>Microsoft Office PowerPoint</Application>
  <PresentationFormat>On-screen Show (4:3)</PresentationFormat>
  <Paragraphs>118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Nunito</vt:lpstr>
      <vt:lpstr>Times New Roman</vt:lpstr>
      <vt:lpstr>Cambria</vt:lpstr>
      <vt:lpstr>Maven Pro</vt:lpstr>
      <vt:lpstr>Calibri</vt:lpstr>
      <vt:lpstr>Arial</vt:lpstr>
      <vt:lpstr>Momentum</vt:lpstr>
      <vt:lpstr>Simple To Do list using RemixIDE and MetaMask</vt:lpstr>
      <vt:lpstr>Contents</vt:lpstr>
      <vt:lpstr>Introduction</vt:lpstr>
      <vt:lpstr>Problem Statement</vt:lpstr>
      <vt:lpstr>Literature Survey</vt:lpstr>
      <vt:lpstr>Proposed system</vt:lpstr>
      <vt:lpstr>Framework </vt:lpstr>
      <vt:lpstr>Details of Hardware/Software used </vt:lpstr>
      <vt:lpstr>Output</vt:lpstr>
      <vt:lpstr>PowerPoint Presentation</vt:lpstr>
      <vt:lpstr>PowerPoint Presentation</vt:lpstr>
      <vt:lpstr>PowerPoint Presentation</vt:lpstr>
      <vt:lpstr>Result Analysis</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Using Blockchain</dc:title>
  <dc:creator>TINA D'ABREO</dc:creator>
  <cp:lastModifiedBy>Dipanshu Vartak</cp:lastModifiedBy>
  <cp:revision>5</cp:revision>
  <dcterms:created xsi:type="dcterms:W3CDTF">2006-08-16T00:00:00Z</dcterms:created>
  <dcterms:modified xsi:type="dcterms:W3CDTF">2023-11-04T03:13:00Z</dcterms:modified>
</cp:coreProperties>
</file>