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62" r:id="rId4"/>
    <p:sldId id="258" r:id="rId5"/>
    <p:sldId id="259" r:id="rId6"/>
    <p:sldId id="260" r:id="rId7"/>
    <p:sldId id="261" r:id="rId8"/>
    <p:sldId id="263" r:id="rId9"/>
    <p:sldId id="268" r:id="rId10"/>
    <p:sldId id="271" r:id="rId11"/>
    <p:sldId id="257" r:id="rId12"/>
    <p:sldId id="265" r:id="rId13"/>
    <p:sldId id="267" r:id="rId14"/>
    <p:sldId id="274" r:id="rId15"/>
    <p:sldId id="275" r:id="rId16"/>
    <p:sldId id="276" r:id="rId17"/>
    <p:sldId id="270" r:id="rId18"/>
    <p:sldId id="264" r:id="rId19"/>
    <p:sldId id="269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AAA27-EC71-894D-B3E9-727A16FB1C70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D14080-E0F5-F54A-A678-DD32743083F4}">
      <dgm:prSet phldrT="[Text]"/>
      <dgm:spPr/>
      <dgm:t>
        <a:bodyPr/>
        <a:lstStyle/>
        <a:p>
          <a:r>
            <a:rPr lang="en-US" dirty="0"/>
            <a:t>Logistic Regression 97.6%</a:t>
          </a:r>
        </a:p>
      </dgm:t>
    </dgm:pt>
    <dgm:pt modelId="{0D8823A8-B357-694A-AE74-67D278EF6F01}" type="parTrans" cxnId="{1087962D-8B40-444D-BFA3-B6775BE42DF9}">
      <dgm:prSet/>
      <dgm:spPr/>
      <dgm:t>
        <a:bodyPr/>
        <a:lstStyle/>
        <a:p>
          <a:endParaRPr lang="en-US"/>
        </a:p>
      </dgm:t>
    </dgm:pt>
    <dgm:pt modelId="{5FB8166A-62B0-5E41-8A8A-9BC99AEF959C}" type="sibTrans" cxnId="{1087962D-8B40-444D-BFA3-B6775BE42DF9}">
      <dgm:prSet/>
      <dgm:spPr/>
      <dgm:t>
        <a:bodyPr/>
        <a:lstStyle/>
        <a:p>
          <a:endParaRPr lang="en-US"/>
        </a:p>
      </dgm:t>
    </dgm:pt>
    <dgm:pt modelId="{F2C9299B-238B-9B41-ACD7-A1CCAFE5EB01}">
      <dgm:prSet phldrT="[Text]"/>
      <dgm:spPr/>
      <dgm:t>
        <a:bodyPr/>
        <a:lstStyle/>
        <a:p>
          <a:r>
            <a:rPr lang="en-US" dirty="0"/>
            <a:t>Random Forest 97.4%</a:t>
          </a:r>
        </a:p>
      </dgm:t>
    </dgm:pt>
    <dgm:pt modelId="{B9A91F8F-A4E2-DD49-B62C-BDA9119F26C2}" type="parTrans" cxnId="{533FECF4-22BE-B245-8FF8-1F1B6EA5C691}">
      <dgm:prSet/>
      <dgm:spPr/>
      <dgm:t>
        <a:bodyPr/>
        <a:lstStyle/>
        <a:p>
          <a:endParaRPr lang="en-US"/>
        </a:p>
      </dgm:t>
    </dgm:pt>
    <dgm:pt modelId="{48009AAC-335C-D542-8344-0CF56817607F}" type="sibTrans" cxnId="{533FECF4-22BE-B245-8FF8-1F1B6EA5C691}">
      <dgm:prSet/>
      <dgm:spPr/>
      <dgm:t>
        <a:bodyPr/>
        <a:lstStyle/>
        <a:p>
          <a:endParaRPr lang="en-US"/>
        </a:p>
      </dgm:t>
    </dgm:pt>
    <dgm:pt modelId="{0ACF3D3B-E43B-854A-B055-2D0D3CBEB57F}">
      <dgm:prSet phldrT="[Text]"/>
      <dgm:spPr/>
      <dgm:t>
        <a:bodyPr/>
        <a:lstStyle/>
        <a:p>
          <a:r>
            <a:rPr lang="en-US" dirty="0"/>
            <a:t>Multinomial NB 97.3%</a:t>
          </a:r>
        </a:p>
      </dgm:t>
    </dgm:pt>
    <dgm:pt modelId="{E0FD627C-3044-1E4C-97DE-C0EEE4ED4F30}" type="parTrans" cxnId="{913E8606-449F-4B41-B1E0-9F61CFF12756}">
      <dgm:prSet/>
      <dgm:spPr/>
      <dgm:t>
        <a:bodyPr/>
        <a:lstStyle/>
        <a:p>
          <a:endParaRPr lang="en-US"/>
        </a:p>
      </dgm:t>
    </dgm:pt>
    <dgm:pt modelId="{66E2F879-C380-954E-81A6-ABC90FFD3A5D}" type="sibTrans" cxnId="{913E8606-449F-4B41-B1E0-9F61CFF12756}">
      <dgm:prSet/>
      <dgm:spPr/>
      <dgm:t>
        <a:bodyPr/>
        <a:lstStyle/>
        <a:p>
          <a:endParaRPr lang="en-US"/>
        </a:p>
      </dgm:t>
    </dgm:pt>
    <dgm:pt modelId="{11632496-29F2-EC48-9B79-CEFFD99EFCCB}" type="pres">
      <dgm:prSet presAssocID="{C62AAA27-EC71-894D-B3E9-727A16FB1C7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A0D1710-ECCA-CB40-97C0-0567FA0620F2}" type="pres">
      <dgm:prSet presAssocID="{C62AAA27-EC71-894D-B3E9-727A16FB1C70}" presName="cycle" presStyleCnt="0"/>
      <dgm:spPr/>
    </dgm:pt>
    <dgm:pt modelId="{F694E158-567A-1448-975B-31A84BFDC4A1}" type="pres">
      <dgm:prSet presAssocID="{C62AAA27-EC71-894D-B3E9-727A16FB1C70}" presName="centerShape" presStyleCnt="0"/>
      <dgm:spPr/>
    </dgm:pt>
    <dgm:pt modelId="{967CD5C8-029A-8D45-A043-48D721A6FE80}" type="pres">
      <dgm:prSet presAssocID="{C62AAA27-EC71-894D-B3E9-727A16FB1C70}" presName="connSite" presStyleLbl="node1" presStyleIdx="0" presStyleCnt="4"/>
      <dgm:spPr/>
    </dgm:pt>
    <dgm:pt modelId="{5E8BA29F-42CC-564F-A9CF-A27DE4D35962}" type="pres">
      <dgm:prSet presAssocID="{C62AAA27-EC71-894D-B3E9-727A16FB1C70}" presName="visible" presStyleLbl="node1" presStyleIdx="0" presStyleCnt="4" custScaleX="96547" custScaleY="94586" custLinFactNeighborX="941" custLinFactNeighborY="1005"/>
      <dgm:spPr/>
    </dgm:pt>
    <dgm:pt modelId="{083F188F-5359-8B45-AB0E-0EB969881E99}" type="pres">
      <dgm:prSet presAssocID="{0D8823A8-B357-694A-AE74-67D278EF6F01}" presName="Name25" presStyleLbl="parChTrans1D1" presStyleIdx="0" presStyleCnt="3"/>
      <dgm:spPr/>
    </dgm:pt>
    <dgm:pt modelId="{ABB40993-D7FB-F54F-AC3B-3CF007DFB809}" type="pres">
      <dgm:prSet presAssocID="{E9D14080-E0F5-F54A-A678-DD32743083F4}" presName="node" presStyleCnt="0"/>
      <dgm:spPr/>
    </dgm:pt>
    <dgm:pt modelId="{2CACBB68-5B33-9E4E-9A6F-20D5D04234BF}" type="pres">
      <dgm:prSet presAssocID="{E9D14080-E0F5-F54A-A678-DD32743083F4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31021D8A-C9F4-BC4B-BDF8-A0FEF366AC68}" type="pres">
      <dgm:prSet presAssocID="{E9D14080-E0F5-F54A-A678-DD32743083F4}" presName="childNode" presStyleLbl="revTx" presStyleIdx="0" presStyleCnt="0">
        <dgm:presLayoutVars>
          <dgm:bulletEnabled val="1"/>
        </dgm:presLayoutVars>
      </dgm:prSet>
      <dgm:spPr/>
    </dgm:pt>
    <dgm:pt modelId="{0B713A13-CFCE-EF43-B3E5-8D189754BDF4}" type="pres">
      <dgm:prSet presAssocID="{B9A91F8F-A4E2-DD49-B62C-BDA9119F26C2}" presName="Name25" presStyleLbl="parChTrans1D1" presStyleIdx="1" presStyleCnt="3"/>
      <dgm:spPr/>
    </dgm:pt>
    <dgm:pt modelId="{92748085-B5A8-2A4F-B982-7838431EFA19}" type="pres">
      <dgm:prSet presAssocID="{F2C9299B-238B-9B41-ACD7-A1CCAFE5EB01}" presName="node" presStyleCnt="0"/>
      <dgm:spPr/>
    </dgm:pt>
    <dgm:pt modelId="{D696D001-9737-2244-9D23-F4B001F686BD}" type="pres">
      <dgm:prSet presAssocID="{F2C9299B-238B-9B41-ACD7-A1CCAFE5EB01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4AEBB150-BD0A-4A41-85A5-E329FE615666}" type="pres">
      <dgm:prSet presAssocID="{F2C9299B-238B-9B41-ACD7-A1CCAFE5EB01}" presName="childNode" presStyleLbl="revTx" presStyleIdx="0" presStyleCnt="0">
        <dgm:presLayoutVars>
          <dgm:bulletEnabled val="1"/>
        </dgm:presLayoutVars>
      </dgm:prSet>
      <dgm:spPr/>
    </dgm:pt>
    <dgm:pt modelId="{4D578D56-4792-DF4B-80FD-7CED299D6636}" type="pres">
      <dgm:prSet presAssocID="{E0FD627C-3044-1E4C-97DE-C0EEE4ED4F30}" presName="Name25" presStyleLbl="parChTrans1D1" presStyleIdx="2" presStyleCnt="3"/>
      <dgm:spPr/>
    </dgm:pt>
    <dgm:pt modelId="{C3C2BD59-9E7B-9D44-820A-0261A1D361EB}" type="pres">
      <dgm:prSet presAssocID="{0ACF3D3B-E43B-854A-B055-2D0D3CBEB57F}" presName="node" presStyleCnt="0"/>
      <dgm:spPr/>
    </dgm:pt>
    <dgm:pt modelId="{1C088369-621B-044B-9AC3-98BA12DAB24A}" type="pres">
      <dgm:prSet presAssocID="{0ACF3D3B-E43B-854A-B055-2D0D3CBEB57F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8F75A9E0-E821-524B-9D85-1463BCF92CD0}" type="pres">
      <dgm:prSet presAssocID="{0ACF3D3B-E43B-854A-B055-2D0D3CBEB57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913E8606-449F-4B41-B1E0-9F61CFF12756}" srcId="{C62AAA27-EC71-894D-B3E9-727A16FB1C70}" destId="{0ACF3D3B-E43B-854A-B055-2D0D3CBEB57F}" srcOrd="2" destOrd="0" parTransId="{E0FD627C-3044-1E4C-97DE-C0EEE4ED4F30}" sibTransId="{66E2F879-C380-954E-81A6-ABC90FFD3A5D}"/>
    <dgm:cxn modelId="{9201150D-4B98-944B-A2E5-728CF201D188}" type="presOf" srcId="{F2C9299B-238B-9B41-ACD7-A1CCAFE5EB01}" destId="{D696D001-9737-2244-9D23-F4B001F686BD}" srcOrd="0" destOrd="0" presId="urn:microsoft.com/office/officeart/2005/8/layout/radial2"/>
    <dgm:cxn modelId="{1087962D-8B40-444D-BFA3-B6775BE42DF9}" srcId="{C62AAA27-EC71-894D-B3E9-727A16FB1C70}" destId="{E9D14080-E0F5-F54A-A678-DD32743083F4}" srcOrd="0" destOrd="0" parTransId="{0D8823A8-B357-694A-AE74-67D278EF6F01}" sibTransId="{5FB8166A-62B0-5E41-8A8A-9BC99AEF959C}"/>
    <dgm:cxn modelId="{000ABF2E-C67B-F64A-B120-AC9A03DDCA25}" type="presOf" srcId="{E0FD627C-3044-1E4C-97DE-C0EEE4ED4F30}" destId="{4D578D56-4792-DF4B-80FD-7CED299D6636}" srcOrd="0" destOrd="0" presId="urn:microsoft.com/office/officeart/2005/8/layout/radial2"/>
    <dgm:cxn modelId="{D2183A60-B3BB-F747-995B-9260AE2D46F0}" type="presOf" srcId="{B9A91F8F-A4E2-DD49-B62C-BDA9119F26C2}" destId="{0B713A13-CFCE-EF43-B3E5-8D189754BDF4}" srcOrd="0" destOrd="0" presId="urn:microsoft.com/office/officeart/2005/8/layout/radial2"/>
    <dgm:cxn modelId="{54FE1D76-81FF-2B40-AE46-5D1B1202A64A}" type="presOf" srcId="{C62AAA27-EC71-894D-B3E9-727A16FB1C70}" destId="{11632496-29F2-EC48-9B79-CEFFD99EFCCB}" srcOrd="0" destOrd="0" presId="urn:microsoft.com/office/officeart/2005/8/layout/radial2"/>
    <dgm:cxn modelId="{2D08BA86-7D8F-D347-BBC9-113A8D4B2F28}" type="presOf" srcId="{0ACF3D3B-E43B-854A-B055-2D0D3CBEB57F}" destId="{1C088369-621B-044B-9AC3-98BA12DAB24A}" srcOrd="0" destOrd="0" presId="urn:microsoft.com/office/officeart/2005/8/layout/radial2"/>
    <dgm:cxn modelId="{49956AC5-8B16-5F4E-9B6A-4D88C24CC9EC}" type="presOf" srcId="{E9D14080-E0F5-F54A-A678-DD32743083F4}" destId="{2CACBB68-5B33-9E4E-9A6F-20D5D04234BF}" srcOrd="0" destOrd="0" presId="urn:microsoft.com/office/officeart/2005/8/layout/radial2"/>
    <dgm:cxn modelId="{533FECF4-22BE-B245-8FF8-1F1B6EA5C691}" srcId="{C62AAA27-EC71-894D-B3E9-727A16FB1C70}" destId="{F2C9299B-238B-9B41-ACD7-A1CCAFE5EB01}" srcOrd="1" destOrd="0" parTransId="{B9A91F8F-A4E2-DD49-B62C-BDA9119F26C2}" sibTransId="{48009AAC-335C-D542-8344-0CF56817607F}"/>
    <dgm:cxn modelId="{CEB31DF7-B43A-564A-816B-731C7640F936}" type="presOf" srcId="{0D8823A8-B357-694A-AE74-67D278EF6F01}" destId="{083F188F-5359-8B45-AB0E-0EB969881E99}" srcOrd="0" destOrd="0" presId="urn:microsoft.com/office/officeart/2005/8/layout/radial2"/>
    <dgm:cxn modelId="{30D29F2B-6491-FF4B-B4F0-CE0D9B615F75}" type="presParOf" srcId="{11632496-29F2-EC48-9B79-CEFFD99EFCCB}" destId="{CA0D1710-ECCA-CB40-97C0-0567FA0620F2}" srcOrd="0" destOrd="0" presId="urn:microsoft.com/office/officeart/2005/8/layout/radial2"/>
    <dgm:cxn modelId="{4C1BE740-EC43-C942-AA3A-3022A595A021}" type="presParOf" srcId="{CA0D1710-ECCA-CB40-97C0-0567FA0620F2}" destId="{F694E158-567A-1448-975B-31A84BFDC4A1}" srcOrd="0" destOrd="0" presId="urn:microsoft.com/office/officeart/2005/8/layout/radial2"/>
    <dgm:cxn modelId="{19E549F3-AFCE-CB45-9215-1E5EAAF08064}" type="presParOf" srcId="{F694E158-567A-1448-975B-31A84BFDC4A1}" destId="{967CD5C8-029A-8D45-A043-48D721A6FE80}" srcOrd="0" destOrd="0" presId="urn:microsoft.com/office/officeart/2005/8/layout/radial2"/>
    <dgm:cxn modelId="{6A55DAC6-EB1D-6143-A0D6-2332E13A0297}" type="presParOf" srcId="{F694E158-567A-1448-975B-31A84BFDC4A1}" destId="{5E8BA29F-42CC-564F-A9CF-A27DE4D35962}" srcOrd="1" destOrd="0" presId="urn:microsoft.com/office/officeart/2005/8/layout/radial2"/>
    <dgm:cxn modelId="{A9AFB245-3420-0A42-BB9D-41C926196DF9}" type="presParOf" srcId="{CA0D1710-ECCA-CB40-97C0-0567FA0620F2}" destId="{083F188F-5359-8B45-AB0E-0EB969881E99}" srcOrd="1" destOrd="0" presId="urn:microsoft.com/office/officeart/2005/8/layout/radial2"/>
    <dgm:cxn modelId="{54B2CA77-E360-564B-9244-2A40C4B79514}" type="presParOf" srcId="{CA0D1710-ECCA-CB40-97C0-0567FA0620F2}" destId="{ABB40993-D7FB-F54F-AC3B-3CF007DFB809}" srcOrd="2" destOrd="0" presId="urn:microsoft.com/office/officeart/2005/8/layout/radial2"/>
    <dgm:cxn modelId="{4C99BF69-11B2-5849-9268-9ADC03017C08}" type="presParOf" srcId="{ABB40993-D7FB-F54F-AC3B-3CF007DFB809}" destId="{2CACBB68-5B33-9E4E-9A6F-20D5D04234BF}" srcOrd="0" destOrd="0" presId="urn:microsoft.com/office/officeart/2005/8/layout/radial2"/>
    <dgm:cxn modelId="{1F00B8B4-5EC1-1444-A5A2-8298677C2573}" type="presParOf" srcId="{ABB40993-D7FB-F54F-AC3B-3CF007DFB809}" destId="{31021D8A-C9F4-BC4B-BDF8-A0FEF366AC68}" srcOrd="1" destOrd="0" presId="urn:microsoft.com/office/officeart/2005/8/layout/radial2"/>
    <dgm:cxn modelId="{23416D27-C879-9642-8FB2-2D9B103A2C1F}" type="presParOf" srcId="{CA0D1710-ECCA-CB40-97C0-0567FA0620F2}" destId="{0B713A13-CFCE-EF43-B3E5-8D189754BDF4}" srcOrd="3" destOrd="0" presId="urn:microsoft.com/office/officeart/2005/8/layout/radial2"/>
    <dgm:cxn modelId="{725A68F9-CCEB-9446-A143-3EC6898CB703}" type="presParOf" srcId="{CA0D1710-ECCA-CB40-97C0-0567FA0620F2}" destId="{92748085-B5A8-2A4F-B982-7838431EFA19}" srcOrd="4" destOrd="0" presId="urn:microsoft.com/office/officeart/2005/8/layout/radial2"/>
    <dgm:cxn modelId="{63A8D298-7A1A-AF40-8CFE-5A46644237FE}" type="presParOf" srcId="{92748085-B5A8-2A4F-B982-7838431EFA19}" destId="{D696D001-9737-2244-9D23-F4B001F686BD}" srcOrd="0" destOrd="0" presId="urn:microsoft.com/office/officeart/2005/8/layout/radial2"/>
    <dgm:cxn modelId="{F729153C-585C-C14A-82FE-7B70A3736E5A}" type="presParOf" srcId="{92748085-B5A8-2A4F-B982-7838431EFA19}" destId="{4AEBB150-BD0A-4A41-85A5-E329FE615666}" srcOrd="1" destOrd="0" presId="urn:microsoft.com/office/officeart/2005/8/layout/radial2"/>
    <dgm:cxn modelId="{85BE895D-8A6C-664B-A110-1170AC38901A}" type="presParOf" srcId="{CA0D1710-ECCA-CB40-97C0-0567FA0620F2}" destId="{4D578D56-4792-DF4B-80FD-7CED299D6636}" srcOrd="5" destOrd="0" presId="urn:microsoft.com/office/officeart/2005/8/layout/radial2"/>
    <dgm:cxn modelId="{EF92EDAE-52C7-ED49-AF37-72E141DD0F55}" type="presParOf" srcId="{CA0D1710-ECCA-CB40-97C0-0567FA0620F2}" destId="{C3C2BD59-9E7B-9D44-820A-0261A1D361EB}" srcOrd="6" destOrd="0" presId="urn:microsoft.com/office/officeart/2005/8/layout/radial2"/>
    <dgm:cxn modelId="{5097E961-B8EA-FD4A-8282-6060F4E18ED8}" type="presParOf" srcId="{C3C2BD59-9E7B-9D44-820A-0261A1D361EB}" destId="{1C088369-621B-044B-9AC3-98BA12DAB24A}" srcOrd="0" destOrd="0" presId="urn:microsoft.com/office/officeart/2005/8/layout/radial2"/>
    <dgm:cxn modelId="{04AA6ACA-B8B6-8F4A-B714-D67244F13068}" type="presParOf" srcId="{C3C2BD59-9E7B-9D44-820A-0261A1D361EB}" destId="{8F75A9E0-E821-524B-9D85-1463BCF92CD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78D56-4792-DF4B-80FD-7CED299D6636}">
      <dsp:nvSpPr>
        <dsp:cNvPr id="0" name=""/>
        <dsp:cNvSpPr/>
      </dsp:nvSpPr>
      <dsp:spPr>
        <a:xfrm rot="2561529">
          <a:off x="2605672" y="3783760"/>
          <a:ext cx="830625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830625" y="290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13A13-CFCE-EF43-B3E5-8D189754BDF4}">
      <dsp:nvSpPr>
        <dsp:cNvPr id="0" name=""/>
        <dsp:cNvSpPr/>
      </dsp:nvSpPr>
      <dsp:spPr>
        <a:xfrm>
          <a:off x="2715727" y="2653842"/>
          <a:ext cx="1060348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1060348" y="290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F188F-5359-8B45-AB0E-0EB969881E99}">
      <dsp:nvSpPr>
        <dsp:cNvPr id="0" name=""/>
        <dsp:cNvSpPr/>
      </dsp:nvSpPr>
      <dsp:spPr>
        <a:xfrm rot="19105624">
          <a:off x="2593814" y="1517029"/>
          <a:ext cx="967991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967991" y="290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BA29F-42CC-564F-A9CF-A27DE4D35962}">
      <dsp:nvSpPr>
        <dsp:cNvPr id="0" name=""/>
        <dsp:cNvSpPr/>
      </dsp:nvSpPr>
      <dsp:spPr>
        <a:xfrm>
          <a:off x="552594" y="1466803"/>
          <a:ext cx="2536591" cy="24850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CBB68-5B33-9E4E-9A6F-20D5D04234BF}">
      <dsp:nvSpPr>
        <dsp:cNvPr id="0" name=""/>
        <dsp:cNvSpPr/>
      </dsp:nvSpPr>
      <dsp:spPr>
        <a:xfrm>
          <a:off x="3254655" y="1572"/>
          <a:ext cx="1470789" cy="1470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Logistic Regression 97.6%</a:t>
          </a:r>
        </a:p>
      </dsp:txBody>
      <dsp:txXfrm>
        <a:off x="3470047" y="216964"/>
        <a:ext cx="1040005" cy="1040005"/>
      </dsp:txXfrm>
    </dsp:sp>
    <dsp:sp modelId="{D696D001-9737-2244-9D23-F4B001F686BD}">
      <dsp:nvSpPr>
        <dsp:cNvPr id="0" name=""/>
        <dsp:cNvSpPr/>
      </dsp:nvSpPr>
      <dsp:spPr>
        <a:xfrm>
          <a:off x="3776075" y="1947539"/>
          <a:ext cx="1470789" cy="1470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Random Forest 97.4%</a:t>
          </a:r>
        </a:p>
      </dsp:txBody>
      <dsp:txXfrm>
        <a:off x="3991467" y="2162931"/>
        <a:ext cx="1040005" cy="1040005"/>
      </dsp:txXfrm>
    </dsp:sp>
    <dsp:sp modelId="{1C088369-621B-044B-9AC3-98BA12DAB24A}">
      <dsp:nvSpPr>
        <dsp:cNvPr id="0" name=""/>
        <dsp:cNvSpPr/>
      </dsp:nvSpPr>
      <dsp:spPr>
        <a:xfrm>
          <a:off x="3117377" y="3840707"/>
          <a:ext cx="1576387" cy="1576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Multinomial NB 97.3%</a:t>
          </a:r>
        </a:p>
      </dsp:txBody>
      <dsp:txXfrm>
        <a:off x="3348234" y="4071564"/>
        <a:ext cx="1114673" cy="1114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1053-B6A9-8087-382D-FA3DCCD02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Funny Dads Council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8AEFA-C1E5-4BBF-CD2D-9CEAD4C52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Emergency meeting</a:t>
            </a:r>
          </a:p>
        </p:txBody>
      </p:sp>
    </p:spTree>
    <p:extLst>
      <p:ext uri="{BB962C8B-B14F-4D97-AF65-F5344CB8AC3E}">
        <p14:creationId xmlns:p14="http://schemas.microsoft.com/office/powerpoint/2010/main" val="342247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8644-7863-8C6B-7810-AD2174E9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Feature Engineering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C8072CC-8CAF-3489-E9EE-3E3ADB06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112" y="1429350"/>
            <a:ext cx="6364078" cy="50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2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4C07-6BF6-9B2A-3F6F-6B0CA4B9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BB0C3F-F1FB-54AC-C3BF-0059C6DC3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317403"/>
              </p:ext>
            </p:extLst>
          </p:nvPr>
        </p:nvGraphicFramePr>
        <p:xfrm>
          <a:off x="2674551" y="9866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536A70-4539-121D-0887-612FE27A15C4}"/>
              </a:ext>
            </a:extLst>
          </p:cNvPr>
          <p:cNvSpPr txBox="1"/>
          <p:nvPr/>
        </p:nvSpPr>
        <p:spPr>
          <a:xfrm>
            <a:off x="3477741" y="3205983"/>
            <a:ext cx="244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Lemmatization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Train/Test/Split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CV with Stop Words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9AC3D-D463-D32F-D5DA-18BB47F99BDF}"/>
              </a:ext>
            </a:extLst>
          </p:cNvPr>
          <p:cNvSpPr txBox="1"/>
          <p:nvPr/>
        </p:nvSpPr>
        <p:spPr>
          <a:xfrm>
            <a:off x="8266670" y="3498370"/>
            <a:ext cx="213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*Overfitting Likely</a:t>
            </a:r>
          </a:p>
        </p:txBody>
      </p:sp>
    </p:spTree>
    <p:extLst>
      <p:ext uri="{BB962C8B-B14F-4D97-AF65-F5344CB8AC3E}">
        <p14:creationId xmlns:p14="http://schemas.microsoft.com/office/powerpoint/2010/main" val="339464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D58E-59D2-74C7-C2BF-0D92732B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– </a:t>
            </a:r>
            <a:r>
              <a:rPr lang="en-US" dirty="0" err="1"/>
              <a:t>LogReg</a:t>
            </a:r>
            <a:r>
              <a:rPr lang="en-US" dirty="0"/>
              <a:t> is Best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22055BEB-1D9B-593C-74BF-E21C8B94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97724"/>
            <a:ext cx="4584700" cy="350520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2EA5CB-019D-B0C6-5B32-75CB3CE23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31527"/>
              </p:ext>
            </p:extLst>
          </p:nvPr>
        </p:nvGraphicFramePr>
        <p:xfrm>
          <a:off x="5878256" y="2437256"/>
          <a:ext cx="5667633" cy="285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211">
                  <a:extLst>
                    <a:ext uri="{9D8B030D-6E8A-4147-A177-3AD203B41FA5}">
                      <a16:colId xmlns:a16="http://schemas.microsoft.com/office/drawing/2014/main" val="2958963399"/>
                    </a:ext>
                  </a:extLst>
                </a:gridCol>
                <a:gridCol w="1889211">
                  <a:extLst>
                    <a:ext uri="{9D8B030D-6E8A-4147-A177-3AD203B41FA5}">
                      <a16:colId xmlns:a16="http://schemas.microsoft.com/office/drawing/2014/main" val="3105951462"/>
                    </a:ext>
                  </a:extLst>
                </a:gridCol>
                <a:gridCol w="1889211">
                  <a:extLst>
                    <a:ext uri="{9D8B030D-6E8A-4147-A177-3AD203B41FA5}">
                      <a16:colId xmlns:a16="http://schemas.microsoft.com/office/drawing/2014/main" val="427064341"/>
                    </a:ext>
                  </a:extLst>
                </a:gridCol>
              </a:tblGrid>
              <a:tr h="9504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Precision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45109"/>
                  </a:ext>
                </a:extLst>
              </a:tr>
              <a:tr h="950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Dad Jokes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887049"/>
                  </a:ext>
                </a:extLst>
              </a:tr>
              <a:tr h="950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22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81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522-F975-1DDD-8F77-6D4A643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1B92-DF1F-507B-22C2-4E31FB31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 should be Safe</a:t>
            </a:r>
          </a:p>
          <a:p>
            <a:r>
              <a:rPr lang="en-US" sz="4000" dirty="0"/>
              <a:t>Grab a flier of our Lemmatized, </a:t>
            </a:r>
            <a:r>
              <a:rPr lang="en-US" sz="4000" dirty="0" err="1"/>
              <a:t>CountVectorized</a:t>
            </a:r>
            <a:r>
              <a:rPr lang="en-US" sz="4000" dirty="0"/>
              <a:t> Poker Most Common Words</a:t>
            </a:r>
          </a:p>
          <a:p>
            <a:r>
              <a:rPr lang="en-US" sz="4000" dirty="0"/>
              <a:t>Stay </a:t>
            </a:r>
            <a:r>
              <a:rPr lang="en-US" sz="4000" dirty="0" err="1"/>
              <a:t>Vigilent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723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94017-1804-9821-2F11-96AB4445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361" y="215177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Thank you for your Time!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Questions or Comments?</a:t>
            </a:r>
          </a:p>
        </p:txBody>
      </p:sp>
    </p:spTree>
    <p:extLst>
      <p:ext uri="{BB962C8B-B14F-4D97-AF65-F5344CB8AC3E}">
        <p14:creationId xmlns:p14="http://schemas.microsoft.com/office/powerpoint/2010/main" val="3433501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8B7-43A9-1C6E-FCA5-5B7C1BA0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7498-AD43-F741-6FFC-E31C3A10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5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3D7E-0047-6FAD-E649-AA929ACF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840" y="2728735"/>
            <a:ext cx="9404723" cy="1400530"/>
          </a:xfrm>
        </p:spPr>
        <p:txBody>
          <a:bodyPr/>
          <a:lstStyle/>
          <a:p>
            <a:r>
              <a:rPr lang="en-US" dirty="0"/>
              <a:t>Additional Slides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ADD3-8983-774E-45E6-E41D59B0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Feature Engineering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D444784-8DB9-03B6-AA85-A495A309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926" y="1371599"/>
            <a:ext cx="6536147" cy="52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536A-8E6B-A142-78B3-04A6A1AB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2E2E2690-5E0E-3D12-BE7B-41767E73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72" y="1974496"/>
            <a:ext cx="4613748" cy="3527408"/>
          </a:xfrm>
          <a:prstGeom prst="rect">
            <a:avLst/>
          </a:prstGeom>
        </p:spPr>
      </p:pic>
      <p:pic>
        <p:nvPicPr>
          <p:cNvPr id="15" name="Picture 14" descr="Chart, treemap chart&#10;&#10;Description automatically generated">
            <a:extLst>
              <a:ext uri="{FF2B5EF4-FFF2-40B4-BE49-F238E27FC236}">
                <a16:creationId xmlns:a16="http://schemas.microsoft.com/office/drawing/2014/main" id="{A6E77432-5522-8553-5793-A6FBFB6E91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211" y="1974496"/>
            <a:ext cx="4613748" cy="35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50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E13C-7563-810A-6F3C-C47F2BFF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Feature Engineering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E25DCA3-701E-ECD9-2BD6-BE9E55869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416521"/>
            <a:ext cx="6060196" cy="4844235"/>
          </a:xfrm>
        </p:spPr>
      </p:pic>
    </p:spTree>
    <p:extLst>
      <p:ext uri="{BB962C8B-B14F-4D97-AF65-F5344CB8AC3E}">
        <p14:creationId xmlns:p14="http://schemas.microsoft.com/office/powerpoint/2010/main" val="167626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65B6-4C44-CFC1-5F64-D4790324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Joke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E048-EE4C-A3ED-DFFD-C2C98C45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400530"/>
          </a:xfrm>
        </p:spPr>
        <p:txBody>
          <a:bodyPr>
            <a:noAutofit/>
          </a:bodyPr>
          <a:lstStyle/>
          <a:p>
            <a:r>
              <a:rPr lang="en-US" sz="4400" b="0" i="0" dirty="0">
                <a:effectLst/>
                <a:latin typeface="Charter" panose="02040503050506020203" pitchFamily="18" charset="0"/>
              </a:rPr>
              <a:t>Why should one never play poker in the jungle?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290F5-258E-CE8C-79F7-F16D0B788B46}"/>
              </a:ext>
            </a:extLst>
          </p:cNvPr>
          <p:cNvSpPr txBox="1"/>
          <p:nvPr/>
        </p:nvSpPr>
        <p:spPr>
          <a:xfrm>
            <a:off x="4914900" y="4245232"/>
            <a:ext cx="609805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dirty="0">
                <a:effectLst/>
                <a:latin typeface="Charter" panose="02040503050506020203" pitchFamily="18" charset="0"/>
              </a:rPr>
              <a:t>It’s filled with too many cheetahs.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97E0DF-BDDF-4175-CE88-8EA18EBEE64E}"/>
              </a:ext>
            </a:extLst>
          </p:cNvPr>
          <p:cNvSpPr txBox="1">
            <a:spLocks/>
          </p:cNvSpPr>
          <p:nvPr/>
        </p:nvSpPr>
        <p:spPr>
          <a:xfrm>
            <a:off x="874220" y="295285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800" dirty="0">
                <a:solidFill>
                  <a:srgbClr val="FF0000"/>
                </a:solidFill>
                <a:highlight>
                  <a:srgbClr val="0000FF"/>
                </a:highlight>
              </a:rPr>
              <a:t>Dad Joke #1</a:t>
            </a:r>
          </a:p>
        </p:txBody>
      </p:sp>
    </p:spTree>
    <p:extLst>
      <p:ext uri="{BB962C8B-B14F-4D97-AF65-F5344CB8AC3E}">
        <p14:creationId xmlns:p14="http://schemas.microsoft.com/office/powerpoint/2010/main" val="79338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719A-EAB1-9E1B-7FDF-D1F456D6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Feature Engineering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E30E0F1-0E3B-5802-AB32-710571A5E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21" y="1633325"/>
            <a:ext cx="6864010" cy="477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2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0346-6964-84AB-BF26-ED946B3B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DEC9-6923-ABD2-18E0-883B613E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Are the Dads Among us Playing Poker?</a:t>
            </a:r>
          </a:p>
        </p:txBody>
      </p:sp>
    </p:spTree>
    <p:extLst>
      <p:ext uri="{BB962C8B-B14F-4D97-AF65-F5344CB8AC3E}">
        <p14:creationId xmlns:p14="http://schemas.microsoft.com/office/powerpoint/2010/main" val="300190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C957-376A-2133-DD39-49F2E163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9F1E-2995-11FE-983B-87969425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Web-Scraping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Cleaning and Pre-Processing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107620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E97-2A24-5B10-A760-C666CE78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43F2-A96A-4339-D282-FB5C09453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Scraping Tool Provided by Gwen Rathgeber and Ben Mathis</a:t>
            </a:r>
          </a:p>
          <a:p>
            <a:r>
              <a:rPr lang="en-US" dirty="0"/>
              <a:t>Scraped Two Subreddits</a:t>
            </a:r>
          </a:p>
          <a:p>
            <a:pPr lvl="1"/>
            <a:r>
              <a:rPr lang="en-US" dirty="0"/>
              <a:t>Dad Jokes</a:t>
            </a:r>
          </a:p>
          <a:p>
            <a:pPr lvl="2"/>
            <a:r>
              <a:rPr lang="en-US" dirty="0"/>
              <a:t>3,697 days worth of data collected</a:t>
            </a:r>
          </a:p>
          <a:p>
            <a:pPr lvl="2"/>
            <a:r>
              <a:rPr lang="en-US" dirty="0"/>
              <a:t>50,102 rows and 90 columns in our Raw Data Frame</a:t>
            </a:r>
          </a:p>
          <a:p>
            <a:pPr lvl="1"/>
            <a:r>
              <a:rPr lang="en-US" dirty="0"/>
              <a:t>Poker</a:t>
            </a:r>
          </a:p>
          <a:p>
            <a:pPr lvl="2"/>
            <a:r>
              <a:rPr lang="en-US" dirty="0"/>
              <a:t>5,395 days worth of data collected</a:t>
            </a:r>
          </a:p>
          <a:p>
            <a:pPr lvl="2"/>
            <a:r>
              <a:rPr lang="en-US" dirty="0"/>
              <a:t>50,234 rows and 99 columns in our Raw Data Frame</a:t>
            </a:r>
          </a:p>
        </p:txBody>
      </p:sp>
    </p:spTree>
    <p:extLst>
      <p:ext uri="{BB962C8B-B14F-4D97-AF65-F5344CB8AC3E}">
        <p14:creationId xmlns:p14="http://schemas.microsoft.com/office/powerpoint/2010/main" val="219334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211E-C9E2-1626-E70D-FEC7A48E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C0F2-F920-47EA-E583-625E1F91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Reduction</a:t>
            </a:r>
          </a:p>
          <a:p>
            <a:pPr marL="857250" lvl="1" indent="-457200"/>
            <a:r>
              <a:rPr lang="en-US" dirty="0"/>
              <a:t>Reduced from 90+ columns to 3</a:t>
            </a:r>
          </a:p>
          <a:p>
            <a:pPr marL="1257300" lvl="2" indent="-457200"/>
            <a:r>
              <a:rPr lang="en-US" dirty="0"/>
              <a:t>Self Text, Title, and Subreddit</a:t>
            </a:r>
          </a:p>
          <a:p>
            <a:pPr marL="457200" indent="-457200"/>
            <a:r>
              <a:rPr lang="en-US" dirty="0"/>
              <a:t>Row Reduction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7A753E-4CA2-9CB5-4494-7A38DB7E3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04247"/>
              </p:ext>
            </p:extLst>
          </p:nvPr>
        </p:nvGraphicFramePr>
        <p:xfrm>
          <a:off x="1921854" y="407765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479562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51156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61968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Reduction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Dad Jokes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3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50,234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50,102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29,948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48,613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Value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27,405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47,378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18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Duplicates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6176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7CC602A-57D2-9220-37AD-C0E9B607271B}"/>
              </a:ext>
            </a:extLst>
          </p:cNvPr>
          <p:cNvSpPr txBox="1">
            <a:spLocks/>
          </p:cNvSpPr>
          <p:nvPr/>
        </p:nvSpPr>
        <p:spPr>
          <a:xfrm>
            <a:off x="874220" y="267712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800" dirty="0">
                <a:solidFill>
                  <a:srgbClr val="FF0000"/>
                </a:solidFill>
                <a:highlight>
                  <a:srgbClr val="0000FF"/>
                </a:highlight>
              </a:rPr>
              <a:t>Dad Joke #2</a:t>
            </a:r>
          </a:p>
        </p:txBody>
      </p:sp>
    </p:spTree>
    <p:extLst>
      <p:ext uri="{BB962C8B-B14F-4D97-AF65-F5344CB8AC3E}">
        <p14:creationId xmlns:p14="http://schemas.microsoft.com/office/powerpoint/2010/main" val="190044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1119-8DB4-AF46-2876-60408E20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1472-76B9-32DB-9822-5EF3058B2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31" y="2209801"/>
            <a:ext cx="8946541" cy="4195481"/>
          </a:xfrm>
        </p:spPr>
        <p:txBody>
          <a:bodyPr>
            <a:normAutofit/>
          </a:bodyPr>
          <a:lstStyle/>
          <a:p>
            <a:r>
              <a:rPr lang="en-US" sz="4000" dirty="0"/>
              <a:t>Tokenization</a:t>
            </a:r>
          </a:p>
          <a:p>
            <a:r>
              <a:rPr lang="en-US" sz="4000" dirty="0"/>
              <a:t>Sentiment Analysis</a:t>
            </a:r>
          </a:p>
          <a:p>
            <a:r>
              <a:rPr lang="en-US" sz="4000" dirty="0"/>
              <a:t>Lemmatization</a:t>
            </a:r>
          </a:p>
          <a:p>
            <a:r>
              <a:rPr lang="en-US" sz="4000" dirty="0"/>
              <a:t>Count Vectorization</a:t>
            </a:r>
          </a:p>
        </p:txBody>
      </p:sp>
    </p:spTree>
    <p:extLst>
      <p:ext uri="{BB962C8B-B14F-4D97-AF65-F5344CB8AC3E}">
        <p14:creationId xmlns:p14="http://schemas.microsoft.com/office/powerpoint/2010/main" val="133068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ord Cloud Data Analysis' Art Print - mindscanner | Art.com | Cloud data, Word  cloud, Data analysis">
            <a:extLst>
              <a:ext uri="{FF2B5EF4-FFF2-40B4-BE49-F238E27FC236}">
                <a16:creationId xmlns:a16="http://schemas.microsoft.com/office/drawing/2014/main" id="{1CCC0A09-B738-FFB9-02B2-9D10CCBD5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67" y="1428750"/>
            <a:ext cx="60071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E4A5B9-BA2A-0393-9872-64CA763E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86A310-38FD-DD23-B183-F70CA5F8C646}"/>
              </a:ext>
            </a:extLst>
          </p:cNvPr>
          <p:cNvSpPr txBox="1">
            <a:spLocks/>
          </p:cNvSpPr>
          <p:nvPr/>
        </p:nvSpPr>
        <p:spPr>
          <a:xfrm>
            <a:off x="874655" y="294098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800" dirty="0">
                <a:solidFill>
                  <a:srgbClr val="FF0000"/>
                </a:solidFill>
                <a:highlight>
                  <a:srgbClr val="0000FF"/>
                </a:highlight>
              </a:rPr>
              <a:t>Dad Joke #3</a:t>
            </a:r>
          </a:p>
        </p:txBody>
      </p:sp>
    </p:spTree>
    <p:extLst>
      <p:ext uri="{BB962C8B-B14F-4D97-AF65-F5344CB8AC3E}">
        <p14:creationId xmlns:p14="http://schemas.microsoft.com/office/powerpoint/2010/main" val="306452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D777-3E6D-7739-F520-0D09FE6A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Feature Engineering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1F742C9-72C0-9428-CDFF-A01AC463D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509834"/>
            <a:ext cx="6746789" cy="4620630"/>
          </a:xfrm>
        </p:spPr>
      </p:pic>
    </p:spTree>
    <p:extLst>
      <p:ext uri="{BB962C8B-B14F-4D97-AF65-F5344CB8AC3E}">
        <p14:creationId xmlns:p14="http://schemas.microsoft.com/office/powerpoint/2010/main" val="34799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979</TotalTime>
  <Words>259</Words>
  <Application>Microsoft Macintosh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Charter</vt:lpstr>
      <vt:lpstr>Wingdings 3</vt:lpstr>
      <vt:lpstr>Ion</vt:lpstr>
      <vt:lpstr>Funny Dads Council</vt:lpstr>
      <vt:lpstr>Opening Joke</vt:lpstr>
      <vt:lpstr>Problem Statement:</vt:lpstr>
      <vt:lpstr>Data Science Workflow</vt:lpstr>
      <vt:lpstr>Web Scraping</vt:lpstr>
      <vt:lpstr>Data Cleaning</vt:lpstr>
      <vt:lpstr>Feature Engineering</vt:lpstr>
      <vt:lpstr>EDA</vt:lpstr>
      <vt:lpstr>EDA – Feature Engineering</vt:lpstr>
      <vt:lpstr>EDA – Feature Engineering</vt:lpstr>
      <vt:lpstr>Modeling</vt:lpstr>
      <vt:lpstr>Conclusions – LogReg is Best</vt:lpstr>
      <vt:lpstr>In Conclusion</vt:lpstr>
      <vt:lpstr>PowerPoint Presentation</vt:lpstr>
      <vt:lpstr>PowerPoint Presentation</vt:lpstr>
      <vt:lpstr>Additional Slides </vt:lpstr>
      <vt:lpstr>EDA – Feature Engineering</vt:lpstr>
      <vt:lpstr>Conclusions</vt:lpstr>
      <vt:lpstr>EDA – Feature Engineering</vt:lpstr>
      <vt:lpstr>EDA – Feature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Funny Dads Council</dc:title>
  <dc:creator>Preet Sekhon</dc:creator>
  <cp:lastModifiedBy>Preet Sekhon</cp:lastModifiedBy>
  <cp:revision>1</cp:revision>
  <dcterms:created xsi:type="dcterms:W3CDTF">2022-12-07T12:57:50Z</dcterms:created>
  <dcterms:modified xsi:type="dcterms:W3CDTF">2022-12-08T05:17:14Z</dcterms:modified>
</cp:coreProperties>
</file>