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97" r:id="rId3"/>
    <p:sldId id="258" r:id="rId4"/>
    <p:sldId id="276" r:id="rId5"/>
    <p:sldId id="257" r:id="rId6"/>
    <p:sldId id="282" r:id="rId7"/>
    <p:sldId id="277" r:id="rId8"/>
    <p:sldId id="278" r:id="rId9"/>
    <p:sldId id="279" r:id="rId10"/>
    <p:sldId id="280" r:id="rId11"/>
    <p:sldId id="284" r:id="rId12"/>
    <p:sldId id="285" r:id="rId13"/>
    <p:sldId id="286" r:id="rId14"/>
    <p:sldId id="287" r:id="rId15"/>
    <p:sldId id="288" r:id="rId16"/>
    <p:sldId id="290" r:id="rId17"/>
    <p:sldId id="289" r:id="rId18"/>
    <p:sldId id="291" r:id="rId19"/>
    <p:sldId id="292" r:id="rId20"/>
    <p:sldId id="293" r:id="rId21"/>
    <p:sldId id="294" r:id="rId22"/>
    <p:sldId id="295" r:id="rId23"/>
    <p:sldId id="296" r:id="rId24"/>
    <p:sldId id="298" r:id="rId25"/>
  </p:sldIdLst>
  <p:sldSz cx="9144000" cy="5143500" type="screen16x9"/>
  <p:notesSz cx="9144000" cy="51435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96"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710" autoAdjust="0"/>
  </p:normalViewPr>
  <p:slideViewPr>
    <p:cSldViewPr showGuides="1">
      <p:cViewPr varScale="1">
        <p:scale>
          <a:sx n="105" d="100"/>
          <a:sy n="105" d="100"/>
        </p:scale>
        <p:origin x="826" y="62"/>
      </p:cViewPr>
      <p:guideLst>
        <p:guide orient="horz" pos="2896"/>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700" b="1" i="0">
                <a:solidFill>
                  <a:srgbClr val="434343"/>
                </a:solidFill>
                <a:latin typeface="Arial" panose="020B0604020202020204"/>
                <a:cs typeface="Arial" panose="020B0604020202020204"/>
              </a:defRPr>
            </a:lvl1p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sp>
        <p:nvSpPr>
          <p:cNvPr id="5" name="Holder 5"/>
          <p:cNvSpPr>
            <a:spLocks noGrp="1"/>
          </p:cNvSpPr>
          <p:nvPr>
            <p:ph type="dt" sz="half" idx="6"/>
          </p:nvPr>
        </p:nvSpPr>
        <p:spPr/>
        <p:txBody>
          <a:bodyPr lIns="0" tIns="0" rIns="0" bIns="0"/>
          <a:lstStyle>
            <a:lvl1pPr>
              <a:defRPr sz="1000" b="0" i="0">
                <a:solidFill>
                  <a:srgbClr val="F21919"/>
                </a:solidFill>
                <a:latin typeface="Arial MT"/>
                <a:cs typeface="Arial MT"/>
              </a:defRPr>
            </a:lvl1pPr>
          </a:lstStyle>
          <a:p>
            <a:pPr marL="12700">
              <a:lnSpc>
                <a:spcPct val="100000"/>
              </a:lnSpc>
              <a:spcBef>
                <a:spcPts val="5"/>
              </a:spcBef>
            </a:pPr>
            <a:r>
              <a:rPr dirty="0"/>
              <a:t>Sharing</a:t>
            </a:r>
            <a:r>
              <a:rPr spc="-10" dirty="0"/>
              <a:t> </a:t>
            </a:r>
            <a:r>
              <a:rPr dirty="0"/>
              <a:t>or</a:t>
            </a:r>
            <a:r>
              <a:rPr spc="-5" dirty="0"/>
              <a:t> </a:t>
            </a:r>
            <a:r>
              <a:rPr dirty="0"/>
              <a:t>publishing</a:t>
            </a:r>
            <a:r>
              <a:rPr spc="-10" dirty="0"/>
              <a:t> </a:t>
            </a:r>
            <a:r>
              <a:rPr dirty="0"/>
              <a:t>the</a:t>
            </a:r>
            <a:r>
              <a:rPr spc="-5" dirty="0"/>
              <a:t> </a:t>
            </a:r>
            <a:r>
              <a:rPr dirty="0"/>
              <a:t>contents</a:t>
            </a:r>
            <a:r>
              <a:rPr spc="-10" dirty="0"/>
              <a:t> </a:t>
            </a:r>
            <a:r>
              <a:rPr dirty="0"/>
              <a:t>in</a:t>
            </a:r>
            <a:r>
              <a:rPr spc="-5" dirty="0"/>
              <a:t> </a:t>
            </a:r>
            <a:r>
              <a:rPr dirty="0"/>
              <a:t>part</a:t>
            </a:r>
            <a:r>
              <a:rPr spc="-10" dirty="0"/>
              <a:t> </a:t>
            </a:r>
            <a:r>
              <a:rPr dirty="0"/>
              <a:t>or</a:t>
            </a:r>
            <a:r>
              <a:rPr spc="-5" dirty="0"/>
              <a:t> </a:t>
            </a:r>
            <a:r>
              <a:rPr dirty="0"/>
              <a:t>full</a:t>
            </a:r>
            <a:r>
              <a:rPr spc="-10" dirty="0"/>
              <a:t> </a:t>
            </a:r>
            <a:r>
              <a:rPr dirty="0"/>
              <a:t>is</a:t>
            </a:r>
            <a:r>
              <a:rPr spc="-5" dirty="0"/>
              <a:t> </a:t>
            </a:r>
            <a:r>
              <a:rPr dirty="0"/>
              <a:t>liable</a:t>
            </a:r>
            <a:r>
              <a:rPr spc="-10" dirty="0"/>
              <a:t> </a:t>
            </a:r>
            <a:r>
              <a:rPr dirty="0"/>
              <a:t>for</a:t>
            </a:r>
            <a:r>
              <a:rPr spc="-5" dirty="0"/>
              <a:t> </a:t>
            </a:r>
            <a:r>
              <a:rPr dirty="0"/>
              <a:t>legal</a:t>
            </a:r>
            <a:r>
              <a:rPr spc="-10" dirty="0"/>
              <a:t> </a:t>
            </a:r>
            <a:r>
              <a:rPr dirty="0"/>
              <a:t>action.</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D38A9"/>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700" b="1" i="0">
                <a:solidFill>
                  <a:srgbClr val="434343"/>
                </a:solidFill>
                <a:latin typeface="Arial" panose="020B0604020202020204"/>
                <a:cs typeface="Arial" panose="020B0604020202020204"/>
              </a:defRPr>
            </a:lvl1p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sp>
        <p:nvSpPr>
          <p:cNvPr id="5" name="Holder 5"/>
          <p:cNvSpPr>
            <a:spLocks noGrp="1"/>
          </p:cNvSpPr>
          <p:nvPr>
            <p:ph type="dt" sz="half" idx="6"/>
          </p:nvPr>
        </p:nvSpPr>
        <p:spPr/>
        <p:txBody>
          <a:bodyPr lIns="0" tIns="0" rIns="0" bIns="0"/>
          <a:lstStyle>
            <a:lvl1pPr>
              <a:defRPr sz="1000" b="0" i="0">
                <a:solidFill>
                  <a:srgbClr val="F21919"/>
                </a:solidFill>
                <a:latin typeface="Arial MT"/>
                <a:cs typeface="Arial MT"/>
              </a:defRPr>
            </a:lvl1pPr>
          </a:lstStyle>
          <a:p>
            <a:pPr marL="12700">
              <a:lnSpc>
                <a:spcPct val="100000"/>
              </a:lnSpc>
              <a:spcBef>
                <a:spcPts val="5"/>
              </a:spcBef>
            </a:pPr>
            <a:r>
              <a:rPr dirty="0"/>
              <a:t>Sharing</a:t>
            </a:r>
            <a:r>
              <a:rPr spc="-10" dirty="0"/>
              <a:t> </a:t>
            </a:r>
            <a:r>
              <a:rPr dirty="0"/>
              <a:t>or</a:t>
            </a:r>
            <a:r>
              <a:rPr spc="-5" dirty="0"/>
              <a:t> </a:t>
            </a:r>
            <a:r>
              <a:rPr dirty="0"/>
              <a:t>publishing</a:t>
            </a:r>
            <a:r>
              <a:rPr spc="-10" dirty="0"/>
              <a:t> </a:t>
            </a:r>
            <a:r>
              <a:rPr dirty="0"/>
              <a:t>the</a:t>
            </a:r>
            <a:r>
              <a:rPr spc="-5" dirty="0"/>
              <a:t> </a:t>
            </a:r>
            <a:r>
              <a:rPr dirty="0"/>
              <a:t>contents</a:t>
            </a:r>
            <a:r>
              <a:rPr spc="-10" dirty="0"/>
              <a:t> </a:t>
            </a:r>
            <a:r>
              <a:rPr dirty="0"/>
              <a:t>in</a:t>
            </a:r>
            <a:r>
              <a:rPr spc="-5" dirty="0"/>
              <a:t> </a:t>
            </a:r>
            <a:r>
              <a:rPr dirty="0"/>
              <a:t>part</a:t>
            </a:r>
            <a:r>
              <a:rPr spc="-10" dirty="0"/>
              <a:t> </a:t>
            </a:r>
            <a:r>
              <a:rPr dirty="0"/>
              <a:t>or</a:t>
            </a:r>
            <a:r>
              <a:rPr spc="-5" dirty="0"/>
              <a:t> </a:t>
            </a:r>
            <a:r>
              <a:rPr dirty="0"/>
              <a:t>full</a:t>
            </a:r>
            <a:r>
              <a:rPr spc="-10" dirty="0"/>
              <a:t> </a:t>
            </a:r>
            <a:r>
              <a:rPr dirty="0"/>
              <a:t>is</a:t>
            </a:r>
            <a:r>
              <a:rPr spc="-5" dirty="0"/>
              <a:t> </a:t>
            </a:r>
            <a:r>
              <a:rPr dirty="0"/>
              <a:t>liable</a:t>
            </a:r>
            <a:r>
              <a:rPr spc="-10" dirty="0"/>
              <a:t> </a:t>
            </a:r>
            <a:r>
              <a:rPr dirty="0"/>
              <a:t>for</a:t>
            </a:r>
            <a:r>
              <a:rPr spc="-5" dirty="0"/>
              <a:t> </a:t>
            </a:r>
            <a:r>
              <a:rPr dirty="0"/>
              <a:t>legal</a:t>
            </a:r>
            <a:r>
              <a:rPr spc="-10" dirty="0"/>
              <a:t> </a:t>
            </a:r>
            <a:r>
              <a:rPr dirty="0"/>
              <a:t>action.</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D38A9"/>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700" b="1" i="0">
                <a:solidFill>
                  <a:srgbClr val="434343"/>
                </a:solidFill>
                <a:latin typeface="Arial" panose="020B0604020202020204"/>
                <a:cs typeface="Arial" panose="020B0604020202020204"/>
              </a:defRPr>
            </a:lvl1p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sp>
        <p:nvSpPr>
          <p:cNvPr id="6" name="Holder 6"/>
          <p:cNvSpPr>
            <a:spLocks noGrp="1"/>
          </p:cNvSpPr>
          <p:nvPr>
            <p:ph type="dt" sz="half" idx="6"/>
          </p:nvPr>
        </p:nvSpPr>
        <p:spPr/>
        <p:txBody>
          <a:bodyPr lIns="0" tIns="0" rIns="0" bIns="0"/>
          <a:lstStyle>
            <a:lvl1pPr>
              <a:defRPr sz="1000" b="0" i="0">
                <a:solidFill>
                  <a:srgbClr val="F21919"/>
                </a:solidFill>
                <a:latin typeface="Arial MT"/>
                <a:cs typeface="Arial MT"/>
              </a:defRPr>
            </a:lvl1pPr>
          </a:lstStyle>
          <a:p>
            <a:pPr marL="12700">
              <a:lnSpc>
                <a:spcPct val="100000"/>
              </a:lnSpc>
              <a:spcBef>
                <a:spcPts val="5"/>
              </a:spcBef>
            </a:pPr>
            <a:r>
              <a:rPr dirty="0"/>
              <a:t>Sharing</a:t>
            </a:r>
            <a:r>
              <a:rPr spc="-10" dirty="0"/>
              <a:t> </a:t>
            </a:r>
            <a:r>
              <a:rPr dirty="0"/>
              <a:t>or</a:t>
            </a:r>
            <a:r>
              <a:rPr spc="-5" dirty="0"/>
              <a:t> </a:t>
            </a:r>
            <a:r>
              <a:rPr dirty="0"/>
              <a:t>publishing</a:t>
            </a:r>
            <a:r>
              <a:rPr spc="-10" dirty="0"/>
              <a:t> </a:t>
            </a:r>
            <a:r>
              <a:rPr dirty="0"/>
              <a:t>the</a:t>
            </a:r>
            <a:r>
              <a:rPr spc="-5" dirty="0"/>
              <a:t> </a:t>
            </a:r>
            <a:r>
              <a:rPr dirty="0"/>
              <a:t>contents</a:t>
            </a:r>
            <a:r>
              <a:rPr spc="-10" dirty="0"/>
              <a:t> </a:t>
            </a:r>
            <a:r>
              <a:rPr dirty="0"/>
              <a:t>in</a:t>
            </a:r>
            <a:r>
              <a:rPr spc="-5" dirty="0"/>
              <a:t> </a:t>
            </a:r>
            <a:r>
              <a:rPr dirty="0"/>
              <a:t>part</a:t>
            </a:r>
            <a:r>
              <a:rPr spc="-10" dirty="0"/>
              <a:t> </a:t>
            </a:r>
            <a:r>
              <a:rPr dirty="0"/>
              <a:t>or</a:t>
            </a:r>
            <a:r>
              <a:rPr spc="-5" dirty="0"/>
              <a:t> </a:t>
            </a:r>
            <a:r>
              <a:rPr dirty="0"/>
              <a:t>full</a:t>
            </a:r>
            <a:r>
              <a:rPr spc="-10" dirty="0"/>
              <a:t> </a:t>
            </a:r>
            <a:r>
              <a:rPr dirty="0"/>
              <a:t>is</a:t>
            </a:r>
            <a:r>
              <a:rPr spc="-5" dirty="0"/>
              <a:t> </a:t>
            </a:r>
            <a:r>
              <a:rPr dirty="0"/>
              <a:t>liable</a:t>
            </a:r>
            <a:r>
              <a:rPr spc="-10" dirty="0"/>
              <a:t> </a:t>
            </a:r>
            <a:r>
              <a:rPr dirty="0"/>
              <a:t>for</a:t>
            </a:r>
            <a:r>
              <a:rPr spc="-5" dirty="0"/>
              <a:t> </a:t>
            </a:r>
            <a:r>
              <a:rPr dirty="0"/>
              <a:t>legal</a:t>
            </a:r>
            <a:r>
              <a:rPr spc="-10" dirty="0"/>
              <a:t> </a:t>
            </a:r>
            <a:r>
              <a:rPr dirty="0"/>
              <a:t>action.</a:t>
            </a: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D38A9"/>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defRPr sz="700" b="1" i="0">
                <a:solidFill>
                  <a:srgbClr val="434343"/>
                </a:solidFill>
                <a:latin typeface="Arial" panose="020B0604020202020204"/>
                <a:cs typeface="Arial" panose="020B0604020202020204"/>
              </a:defRPr>
            </a:lvl1p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sp>
        <p:nvSpPr>
          <p:cNvPr id="4" name="Holder 4"/>
          <p:cNvSpPr>
            <a:spLocks noGrp="1"/>
          </p:cNvSpPr>
          <p:nvPr>
            <p:ph type="dt" sz="half" idx="6"/>
          </p:nvPr>
        </p:nvSpPr>
        <p:spPr/>
        <p:txBody>
          <a:bodyPr lIns="0" tIns="0" rIns="0" bIns="0"/>
          <a:lstStyle>
            <a:lvl1pPr>
              <a:defRPr sz="1000" b="0" i="0">
                <a:solidFill>
                  <a:srgbClr val="F21919"/>
                </a:solidFill>
                <a:latin typeface="Arial MT"/>
                <a:cs typeface="Arial MT"/>
              </a:defRPr>
            </a:lvl1pPr>
          </a:lstStyle>
          <a:p>
            <a:pPr marL="12700">
              <a:lnSpc>
                <a:spcPct val="100000"/>
              </a:lnSpc>
              <a:spcBef>
                <a:spcPts val="5"/>
              </a:spcBef>
            </a:pPr>
            <a:r>
              <a:rPr dirty="0"/>
              <a:t>Sharing</a:t>
            </a:r>
            <a:r>
              <a:rPr spc="-10" dirty="0"/>
              <a:t> </a:t>
            </a:r>
            <a:r>
              <a:rPr dirty="0"/>
              <a:t>or</a:t>
            </a:r>
            <a:r>
              <a:rPr spc="-5" dirty="0"/>
              <a:t> </a:t>
            </a:r>
            <a:r>
              <a:rPr dirty="0"/>
              <a:t>publishing</a:t>
            </a:r>
            <a:r>
              <a:rPr spc="-10" dirty="0"/>
              <a:t> </a:t>
            </a:r>
            <a:r>
              <a:rPr dirty="0"/>
              <a:t>the</a:t>
            </a:r>
            <a:r>
              <a:rPr spc="-5" dirty="0"/>
              <a:t> </a:t>
            </a:r>
            <a:r>
              <a:rPr dirty="0"/>
              <a:t>contents</a:t>
            </a:r>
            <a:r>
              <a:rPr spc="-10" dirty="0"/>
              <a:t> </a:t>
            </a:r>
            <a:r>
              <a:rPr dirty="0"/>
              <a:t>in</a:t>
            </a:r>
            <a:r>
              <a:rPr spc="-5" dirty="0"/>
              <a:t> </a:t>
            </a:r>
            <a:r>
              <a:rPr dirty="0"/>
              <a:t>part</a:t>
            </a:r>
            <a:r>
              <a:rPr spc="-10" dirty="0"/>
              <a:t> </a:t>
            </a:r>
            <a:r>
              <a:rPr dirty="0"/>
              <a:t>or</a:t>
            </a:r>
            <a:r>
              <a:rPr spc="-5" dirty="0"/>
              <a:t> </a:t>
            </a:r>
            <a:r>
              <a:rPr dirty="0"/>
              <a:t>full</a:t>
            </a:r>
            <a:r>
              <a:rPr spc="-10" dirty="0"/>
              <a:t> </a:t>
            </a:r>
            <a:r>
              <a:rPr dirty="0"/>
              <a:t>is</a:t>
            </a:r>
            <a:r>
              <a:rPr spc="-5" dirty="0"/>
              <a:t> </a:t>
            </a:r>
            <a:r>
              <a:rPr dirty="0"/>
              <a:t>liable</a:t>
            </a:r>
            <a:r>
              <a:rPr spc="-10" dirty="0"/>
              <a:t> </a:t>
            </a:r>
            <a:r>
              <a:rPr dirty="0"/>
              <a:t>for</a:t>
            </a:r>
            <a:r>
              <a:rPr spc="-5" dirty="0"/>
              <a:t> </a:t>
            </a:r>
            <a:r>
              <a:rPr dirty="0"/>
              <a:t>legal</a:t>
            </a:r>
            <a:r>
              <a:rPr spc="-10" dirty="0"/>
              <a:t> </a:t>
            </a:r>
            <a:r>
              <a:rPr dirty="0"/>
              <a:t>action.</a:t>
            </a: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700" b="1" i="0">
                <a:solidFill>
                  <a:srgbClr val="434343"/>
                </a:solidFill>
                <a:latin typeface="Arial" panose="020B0604020202020204"/>
                <a:cs typeface="Arial" panose="020B0604020202020204"/>
              </a:defRPr>
            </a:lvl1p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sp>
        <p:nvSpPr>
          <p:cNvPr id="3" name="Holder 3"/>
          <p:cNvSpPr>
            <a:spLocks noGrp="1"/>
          </p:cNvSpPr>
          <p:nvPr>
            <p:ph type="dt" sz="half" idx="6"/>
          </p:nvPr>
        </p:nvSpPr>
        <p:spPr/>
        <p:txBody>
          <a:bodyPr lIns="0" tIns="0" rIns="0" bIns="0"/>
          <a:lstStyle>
            <a:lvl1pPr>
              <a:defRPr sz="1000" b="0" i="0">
                <a:solidFill>
                  <a:srgbClr val="F21919"/>
                </a:solidFill>
                <a:latin typeface="Arial MT"/>
                <a:cs typeface="Arial MT"/>
              </a:defRPr>
            </a:lvl1pPr>
          </a:lstStyle>
          <a:p>
            <a:pPr marL="12700">
              <a:lnSpc>
                <a:spcPct val="100000"/>
              </a:lnSpc>
              <a:spcBef>
                <a:spcPts val="5"/>
              </a:spcBef>
            </a:pPr>
            <a:r>
              <a:rPr dirty="0"/>
              <a:t>Sharing</a:t>
            </a:r>
            <a:r>
              <a:rPr spc="-10" dirty="0"/>
              <a:t> </a:t>
            </a:r>
            <a:r>
              <a:rPr dirty="0"/>
              <a:t>or</a:t>
            </a:r>
            <a:r>
              <a:rPr spc="-5" dirty="0"/>
              <a:t> </a:t>
            </a:r>
            <a:r>
              <a:rPr dirty="0"/>
              <a:t>publishing</a:t>
            </a:r>
            <a:r>
              <a:rPr spc="-10" dirty="0"/>
              <a:t> </a:t>
            </a:r>
            <a:r>
              <a:rPr dirty="0"/>
              <a:t>the</a:t>
            </a:r>
            <a:r>
              <a:rPr spc="-5" dirty="0"/>
              <a:t> </a:t>
            </a:r>
            <a:r>
              <a:rPr dirty="0"/>
              <a:t>contents</a:t>
            </a:r>
            <a:r>
              <a:rPr spc="-10" dirty="0"/>
              <a:t> </a:t>
            </a:r>
            <a:r>
              <a:rPr dirty="0"/>
              <a:t>in</a:t>
            </a:r>
            <a:r>
              <a:rPr spc="-5" dirty="0"/>
              <a:t> </a:t>
            </a:r>
            <a:r>
              <a:rPr dirty="0"/>
              <a:t>part</a:t>
            </a:r>
            <a:r>
              <a:rPr spc="-10" dirty="0"/>
              <a:t> </a:t>
            </a:r>
            <a:r>
              <a:rPr dirty="0"/>
              <a:t>or</a:t>
            </a:r>
            <a:r>
              <a:rPr spc="-5" dirty="0"/>
              <a:t> </a:t>
            </a:r>
            <a:r>
              <a:rPr dirty="0"/>
              <a:t>full</a:t>
            </a:r>
            <a:r>
              <a:rPr spc="-10" dirty="0"/>
              <a:t> </a:t>
            </a:r>
            <a:r>
              <a:rPr dirty="0"/>
              <a:t>is</a:t>
            </a:r>
            <a:r>
              <a:rPr spc="-5" dirty="0"/>
              <a:t> </a:t>
            </a:r>
            <a:r>
              <a:rPr dirty="0"/>
              <a:t>liable</a:t>
            </a:r>
            <a:r>
              <a:rPr spc="-10" dirty="0"/>
              <a:t> </a:t>
            </a:r>
            <a:r>
              <a:rPr dirty="0"/>
              <a:t>for</a:t>
            </a:r>
            <a:r>
              <a:rPr spc="-5" dirty="0"/>
              <a:t> </a:t>
            </a:r>
            <a:r>
              <a:rPr dirty="0"/>
              <a:t>legal</a:t>
            </a:r>
            <a:r>
              <a:rPr spc="-10" dirty="0"/>
              <a:t> </a:t>
            </a:r>
            <a:r>
              <a:rPr dirty="0"/>
              <a:t>action.</a:t>
            </a: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669500" y="68263"/>
            <a:ext cx="1395475" cy="572701"/>
          </a:xfrm>
          <a:prstGeom prst="rect">
            <a:avLst/>
          </a:prstGeom>
        </p:spPr>
      </p:pic>
      <p:sp>
        <p:nvSpPr>
          <p:cNvPr id="17" name="bg object 17"/>
          <p:cNvSpPr/>
          <p:nvPr/>
        </p:nvSpPr>
        <p:spPr>
          <a:xfrm>
            <a:off x="6592" y="10"/>
            <a:ext cx="175895" cy="355600"/>
          </a:xfrm>
          <a:custGeom>
            <a:avLst/>
            <a:gdLst/>
            <a:ahLst/>
            <a:cxnLst/>
            <a:rect l="l" t="t" r="r" b="b"/>
            <a:pathLst>
              <a:path w="175895" h="355600">
                <a:moveTo>
                  <a:pt x="175500" y="355499"/>
                </a:moveTo>
                <a:lnTo>
                  <a:pt x="0" y="355499"/>
                </a:lnTo>
                <a:lnTo>
                  <a:pt x="0" y="0"/>
                </a:lnTo>
                <a:lnTo>
                  <a:pt x="175500" y="0"/>
                </a:lnTo>
                <a:lnTo>
                  <a:pt x="175500" y="355499"/>
                </a:lnTo>
                <a:close/>
              </a:path>
            </a:pathLst>
          </a:custGeom>
          <a:solidFill>
            <a:srgbClr val="0D38A9"/>
          </a:solidFill>
        </p:spPr>
        <p:txBody>
          <a:bodyPr wrap="square" lIns="0" tIns="0" rIns="0" bIns="0" rtlCol="0"/>
          <a:lstStyle/>
          <a:p>
            <a:endParaRPr/>
          </a:p>
        </p:txBody>
      </p:sp>
      <p:sp>
        <p:nvSpPr>
          <p:cNvPr id="18" name="bg object 18"/>
          <p:cNvSpPr/>
          <p:nvPr/>
        </p:nvSpPr>
        <p:spPr>
          <a:xfrm>
            <a:off x="6592" y="353731"/>
            <a:ext cx="175895" cy="355600"/>
          </a:xfrm>
          <a:custGeom>
            <a:avLst/>
            <a:gdLst/>
            <a:ahLst/>
            <a:cxnLst/>
            <a:rect l="l" t="t" r="r" b="b"/>
            <a:pathLst>
              <a:path w="175895" h="355600">
                <a:moveTo>
                  <a:pt x="175500" y="355499"/>
                </a:moveTo>
                <a:lnTo>
                  <a:pt x="0" y="355499"/>
                </a:lnTo>
                <a:lnTo>
                  <a:pt x="0" y="0"/>
                </a:lnTo>
                <a:lnTo>
                  <a:pt x="175500" y="0"/>
                </a:lnTo>
                <a:lnTo>
                  <a:pt x="175500" y="355499"/>
                </a:lnTo>
                <a:close/>
              </a:path>
            </a:pathLst>
          </a:custGeom>
          <a:solidFill>
            <a:srgbClr val="1973D1"/>
          </a:solidFill>
        </p:spPr>
        <p:txBody>
          <a:bodyPr wrap="square" lIns="0" tIns="0" rIns="0" bIns="0" rtlCol="0"/>
          <a:lstStyle/>
          <a:p>
            <a:endParaRPr/>
          </a:p>
        </p:txBody>
      </p:sp>
      <p:sp>
        <p:nvSpPr>
          <p:cNvPr id="2" name="Holder 2"/>
          <p:cNvSpPr>
            <a:spLocks noGrp="1"/>
          </p:cNvSpPr>
          <p:nvPr>
            <p:ph type="title"/>
          </p:nvPr>
        </p:nvSpPr>
        <p:spPr>
          <a:xfrm>
            <a:off x="3174040" y="2238025"/>
            <a:ext cx="2795918" cy="452119"/>
          </a:xfrm>
          <a:prstGeom prst="rect">
            <a:avLst/>
          </a:prstGeom>
        </p:spPr>
        <p:txBody>
          <a:bodyPr wrap="square" lIns="0" tIns="0" rIns="0" bIns="0">
            <a:spAutoFit/>
          </a:bodyPr>
          <a:lstStyle>
            <a:lvl1pPr>
              <a:defRPr sz="2800" b="1" i="0">
                <a:solidFill>
                  <a:srgbClr val="0D38A9"/>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2061575" y="2104945"/>
            <a:ext cx="5020849" cy="10521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424266" y="4986147"/>
            <a:ext cx="4311015" cy="146685"/>
          </a:xfrm>
          <a:prstGeom prst="rect">
            <a:avLst/>
          </a:prstGeom>
        </p:spPr>
        <p:txBody>
          <a:bodyPr wrap="square" lIns="0" tIns="0" rIns="0" bIns="0">
            <a:spAutoFit/>
          </a:bodyPr>
          <a:lstStyle>
            <a:lvl1pPr>
              <a:defRPr sz="700" b="1" i="0">
                <a:solidFill>
                  <a:srgbClr val="434343"/>
                </a:solidFill>
                <a:latin typeface="Arial" panose="020B0604020202020204"/>
                <a:cs typeface="Arial" panose="020B0604020202020204"/>
              </a:defRPr>
            </a:lvl1pPr>
          </a:lstStyle>
          <a:p>
            <a:pPr marL="12700">
              <a:lnSpc>
                <a:spcPct val="100000"/>
              </a:lnSpc>
              <a:spcBef>
                <a:spcPts val="105"/>
              </a:spcBef>
            </a:pPr>
            <a:r>
              <a:rPr spc="-5" dirty="0"/>
              <a:t>Proprietary</a:t>
            </a:r>
            <a:r>
              <a:rPr dirty="0"/>
              <a:t> </a:t>
            </a:r>
            <a:r>
              <a:rPr spc="-15" dirty="0"/>
              <a:t>content.</a:t>
            </a:r>
            <a:r>
              <a:rPr dirty="0"/>
              <a:t> </a:t>
            </a:r>
            <a:r>
              <a:rPr spc="50" dirty="0"/>
              <a:t>©</a:t>
            </a:r>
            <a:r>
              <a:rPr dirty="0"/>
              <a:t> </a:t>
            </a:r>
            <a:r>
              <a:rPr spc="-5" dirty="0"/>
              <a:t>Great</a:t>
            </a:r>
            <a:r>
              <a:rPr spc="5" dirty="0"/>
              <a:t> </a:t>
            </a:r>
            <a:r>
              <a:rPr spc="-15" dirty="0"/>
              <a:t>Learning.</a:t>
            </a:r>
            <a:r>
              <a:rPr dirty="0"/>
              <a:t> </a:t>
            </a:r>
            <a:r>
              <a:rPr spc="20" dirty="0"/>
              <a:t>All</a:t>
            </a:r>
            <a:r>
              <a:rPr dirty="0"/>
              <a:t> </a:t>
            </a:r>
            <a:r>
              <a:rPr spc="-15" dirty="0"/>
              <a:t>Rights</a:t>
            </a:r>
            <a:r>
              <a:rPr spc="5" dirty="0"/>
              <a:t> </a:t>
            </a:r>
            <a:r>
              <a:rPr spc="-20" dirty="0"/>
              <a:t>Reserved.</a:t>
            </a:r>
            <a:r>
              <a:rPr dirty="0"/>
              <a:t> </a:t>
            </a:r>
            <a:r>
              <a:rPr spc="-10" dirty="0"/>
              <a:t>Unauthorized</a:t>
            </a:r>
            <a:r>
              <a:rPr dirty="0"/>
              <a:t> </a:t>
            </a:r>
            <a:r>
              <a:rPr spc="-30" dirty="0"/>
              <a:t>use</a:t>
            </a:r>
            <a:r>
              <a:rPr dirty="0"/>
              <a:t> </a:t>
            </a:r>
            <a:r>
              <a:rPr spc="-15" dirty="0"/>
              <a:t>or</a:t>
            </a:r>
            <a:r>
              <a:rPr spc="5" dirty="0"/>
              <a:t> </a:t>
            </a:r>
            <a:r>
              <a:rPr spc="-10" dirty="0"/>
              <a:t>distribution</a:t>
            </a:r>
            <a:r>
              <a:rPr dirty="0"/>
              <a:t> </a:t>
            </a:r>
            <a:r>
              <a:rPr spc="-10" dirty="0"/>
              <a:t>prohibited.</a:t>
            </a:r>
          </a:p>
        </p:txBody>
      </p:sp>
      <p:sp>
        <p:nvSpPr>
          <p:cNvPr id="5" name="Holder 5"/>
          <p:cNvSpPr>
            <a:spLocks noGrp="1"/>
          </p:cNvSpPr>
          <p:nvPr>
            <p:ph type="dt" sz="half" idx="6"/>
          </p:nvPr>
        </p:nvSpPr>
        <p:spPr>
          <a:xfrm>
            <a:off x="2555557" y="4888830"/>
            <a:ext cx="4035425" cy="167639"/>
          </a:xfrm>
          <a:prstGeom prst="rect">
            <a:avLst/>
          </a:prstGeom>
        </p:spPr>
        <p:txBody>
          <a:bodyPr wrap="square" lIns="0" tIns="0" rIns="0" bIns="0">
            <a:spAutoFit/>
          </a:bodyPr>
          <a:lstStyle>
            <a:lvl1pPr>
              <a:defRPr sz="1000" b="0" i="0">
                <a:solidFill>
                  <a:srgbClr val="F21919"/>
                </a:solidFill>
                <a:latin typeface="Arial MT"/>
                <a:cs typeface="Arial MT"/>
              </a:defRPr>
            </a:lvl1pPr>
          </a:lstStyle>
          <a:p>
            <a:pPr marL="12700">
              <a:lnSpc>
                <a:spcPct val="100000"/>
              </a:lnSpc>
              <a:spcBef>
                <a:spcPts val="5"/>
              </a:spcBef>
            </a:pPr>
            <a:r>
              <a:rPr dirty="0"/>
              <a:t>Sharing</a:t>
            </a:r>
            <a:r>
              <a:rPr spc="-10" dirty="0"/>
              <a:t> </a:t>
            </a:r>
            <a:r>
              <a:rPr dirty="0"/>
              <a:t>or</a:t>
            </a:r>
            <a:r>
              <a:rPr spc="-5" dirty="0"/>
              <a:t> </a:t>
            </a:r>
            <a:r>
              <a:rPr dirty="0"/>
              <a:t>publishing</a:t>
            </a:r>
            <a:r>
              <a:rPr spc="-10" dirty="0"/>
              <a:t> </a:t>
            </a:r>
            <a:r>
              <a:rPr dirty="0"/>
              <a:t>the</a:t>
            </a:r>
            <a:r>
              <a:rPr spc="-5" dirty="0"/>
              <a:t> </a:t>
            </a:r>
            <a:r>
              <a:rPr dirty="0"/>
              <a:t>contents</a:t>
            </a:r>
            <a:r>
              <a:rPr spc="-10" dirty="0"/>
              <a:t> </a:t>
            </a:r>
            <a:r>
              <a:rPr dirty="0"/>
              <a:t>in</a:t>
            </a:r>
            <a:r>
              <a:rPr spc="-5" dirty="0"/>
              <a:t> </a:t>
            </a:r>
            <a:r>
              <a:rPr dirty="0"/>
              <a:t>part</a:t>
            </a:r>
            <a:r>
              <a:rPr spc="-10" dirty="0"/>
              <a:t> </a:t>
            </a:r>
            <a:r>
              <a:rPr dirty="0"/>
              <a:t>or</a:t>
            </a:r>
            <a:r>
              <a:rPr spc="-5" dirty="0"/>
              <a:t> </a:t>
            </a:r>
            <a:r>
              <a:rPr dirty="0"/>
              <a:t>full</a:t>
            </a:r>
            <a:r>
              <a:rPr spc="-10" dirty="0"/>
              <a:t> </a:t>
            </a:r>
            <a:r>
              <a:rPr dirty="0"/>
              <a:t>is</a:t>
            </a:r>
            <a:r>
              <a:rPr spc="-5" dirty="0"/>
              <a:t> </a:t>
            </a:r>
            <a:r>
              <a:rPr dirty="0"/>
              <a:t>liable</a:t>
            </a:r>
            <a:r>
              <a:rPr spc="-10" dirty="0"/>
              <a:t> </a:t>
            </a:r>
            <a:r>
              <a:rPr dirty="0"/>
              <a:t>for</a:t>
            </a:r>
            <a:r>
              <a:rPr spc="-5" dirty="0"/>
              <a:t> </a:t>
            </a:r>
            <a:r>
              <a:rPr dirty="0"/>
              <a:t>legal</a:t>
            </a:r>
            <a:r>
              <a:rPr spc="-10" dirty="0"/>
              <a:t> </a:t>
            </a:r>
            <a:r>
              <a:rPr dirty="0"/>
              <a:t>action.</a:t>
            </a:r>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36966" y="4998847"/>
            <a:ext cx="4285615" cy="121285"/>
          </a:xfrm>
          <a:prstGeom prst="rect">
            <a:avLst/>
          </a:prstGeom>
        </p:spPr>
        <p:txBody>
          <a:bodyPr vert="horz" wrap="square" lIns="0" tIns="635" rIns="0" bIns="0" rtlCol="0">
            <a:spAutoFit/>
          </a:bodyPr>
          <a:lstStyle/>
          <a:p>
            <a:pPr>
              <a:lnSpc>
                <a:spcPct val="100000"/>
              </a:lnSpc>
              <a:spcBef>
                <a:spcPts val="5"/>
              </a:spcBef>
            </a:pPr>
            <a:r>
              <a:rPr sz="700" b="1" spc="-5" dirty="0">
                <a:solidFill>
                  <a:srgbClr val="434343"/>
                </a:solidFill>
                <a:latin typeface="Arial" panose="020B0604020202020204"/>
                <a:cs typeface="Arial" panose="020B0604020202020204"/>
              </a:rPr>
              <a:t>Proprietary</a:t>
            </a:r>
            <a:r>
              <a:rPr sz="700" b="1" spc="5" dirty="0">
                <a:solidFill>
                  <a:srgbClr val="434343"/>
                </a:solidFill>
                <a:latin typeface="Arial" panose="020B0604020202020204"/>
                <a:cs typeface="Arial" panose="020B0604020202020204"/>
              </a:rPr>
              <a:t> </a:t>
            </a:r>
            <a:r>
              <a:rPr sz="700" b="1" spc="-15" dirty="0">
                <a:solidFill>
                  <a:srgbClr val="434343"/>
                </a:solidFill>
                <a:latin typeface="Arial" panose="020B0604020202020204"/>
                <a:cs typeface="Arial" panose="020B0604020202020204"/>
              </a:rPr>
              <a:t>content.</a:t>
            </a:r>
            <a:r>
              <a:rPr sz="700" b="1" spc="5" dirty="0">
                <a:solidFill>
                  <a:srgbClr val="434343"/>
                </a:solidFill>
                <a:latin typeface="Arial" panose="020B0604020202020204"/>
                <a:cs typeface="Arial" panose="020B0604020202020204"/>
              </a:rPr>
              <a:t> </a:t>
            </a:r>
            <a:r>
              <a:rPr sz="700" b="1" spc="50" dirty="0">
                <a:solidFill>
                  <a:srgbClr val="434343"/>
                </a:solidFill>
                <a:latin typeface="Arial" panose="020B0604020202020204"/>
                <a:cs typeface="Arial" panose="020B0604020202020204"/>
              </a:rPr>
              <a:t>©</a:t>
            </a:r>
            <a:r>
              <a:rPr sz="700" b="1" spc="5" dirty="0">
                <a:solidFill>
                  <a:srgbClr val="434343"/>
                </a:solidFill>
                <a:latin typeface="Arial" panose="020B0604020202020204"/>
                <a:cs typeface="Arial" panose="020B0604020202020204"/>
              </a:rPr>
              <a:t> </a:t>
            </a:r>
            <a:r>
              <a:rPr sz="700" b="1" spc="-5" dirty="0">
                <a:solidFill>
                  <a:srgbClr val="434343"/>
                </a:solidFill>
                <a:latin typeface="Arial" panose="020B0604020202020204"/>
                <a:cs typeface="Arial" panose="020B0604020202020204"/>
              </a:rPr>
              <a:t>Great</a:t>
            </a:r>
            <a:r>
              <a:rPr sz="700" b="1" spc="5" dirty="0">
                <a:solidFill>
                  <a:srgbClr val="434343"/>
                </a:solidFill>
                <a:latin typeface="Arial" panose="020B0604020202020204"/>
                <a:cs typeface="Arial" panose="020B0604020202020204"/>
              </a:rPr>
              <a:t> </a:t>
            </a:r>
            <a:r>
              <a:rPr sz="700" b="1" spc="-15" dirty="0">
                <a:solidFill>
                  <a:srgbClr val="434343"/>
                </a:solidFill>
                <a:latin typeface="Arial" panose="020B0604020202020204"/>
                <a:cs typeface="Arial" panose="020B0604020202020204"/>
              </a:rPr>
              <a:t>Learning.</a:t>
            </a:r>
            <a:r>
              <a:rPr sz="700" b="1" spc="5" dirty="0">
                <a:solidFill>
                  <a:srgbClr val="434343"/>
                </a:solidFill>
                <a:latin typeface="Arial" panose="020B0604020202020204"/>
                <a:cs typeface="Arial" panose="020B0604020202020204"/>
              </a:rPr>
              <a:t> </a:t>
            </a:r>
            <a:r>
              <a:rPr sz="700" b="1" spc="20" dirty="0">
                <a:solidFill>
                  <a:srgbClr val="434343"/>
                </a:solidFill>
                <a:latin typeface="Arial" panose="020B0604020202020204"/>
                <a:cs typeface="Arial" panose="020B0604020202020204"/>
              </a:rPr>
              <a:t>All</a:t>
            </a:r>
            <a:r>
              <a:rPr sz="700" b="1" spc="5" dirty="0">
                <a:solidFill>
                  <a:srgbClr val="434343"/>
                </a:solidFill>
                <a:latin typeface="Arial" panose="020B0604020202020204"/>
                <a:cs typeface="Arial" panose="020B0604020202020204"/>
              </a:rPr>
              <a:t> </a:t>
            </a:r>
            <a:r>
              <a:rPr sz="700" b="1" spc="-15" dirty="0">
                <a:solidFill>
                  <a:srgbClr val="434343"/>
                </a:solidFill>
                <a:latin typeface="Arial" panose="020B0604020202020204"/>
                <a:cs typeface="Arial" panose="020B0604020202020204"/>
              </a:rPr>
              <a:t>Rights</a:t>
            </a:r>
            <a:r>
              <a:rPr sz="700" b="1" spc="5" dirty="0">
                <a:solidFill>
                  <a:srgbClr val="434343"/>
                </a:solidFill>
                <a:latin typeface="Arial" panose="020B0604020202020204"/>
                <a:cs typeface="Arial" panose="020B0604020202020204"/>
              </a:rPr>
              <a:t> </a:t>
            </a:r>
            <a:r>
              <a:rPr sz="700" b="1" spc="-20" dirty="0">
                <a:solidFill>
                  <a:srgbClr val="434343"/>
                </a:solidFill>
                <a:latin typeface="Arial" panose="020B0604020202020204"/>
                <a:cs typeface="Arial" panose="020B0604020202020204"/>
              </a:rPr>
              <a:t>Reserved.</a:t>
            </a:r>
            <a:r>
              <a:rPr sz="700" b="1" spc="5" dirty="0">
                <a:solidFill>
                  <a:srgbClr val="434343"/>
                </a:solidFill>
                <a:latin typeface="Arial" panose="020B0604020202020204"/>
                <a:cs typeface="Arial" panose="020B0604020202020204"/>
              </a:rPr>
              <a:t> </a:t>
            </a:r>
            <a:r>
              <a:rPr sz="700" b="1" spc="-10" dirty="0">
                <a:solidFill>
                  <a:srgbClr val="434343"/>
                </a:solidFill>
                <a:latin typeface="Arial" panose="020B0604020202020204"/>
                <a:cs typeface="Arial" panose="020B0604020202020204"/>
              </a:rPr>
              <a:t>Unauthorized</a:t>
            </a:r>
            <a:r>
              <a:rPr sz="700" b="1" spc="5" dirty="0">
                <a:solidFill>
                  <a:srgbClr val="434343"/>
                </a:solidFill>
                <a:latin typeface="Arial" panose="020B0604020202020204"/>
                <a:cs typeface="Arial" panose="020B0604020202020204"/>
              </a:rPr>
              <a:t> </a:t>
            </a:r>
            <a:r>
              <a:rPr sz="700" b="1" spc="-30" dirty="0">
                <a:solidFill>
                  <a:srgbClr val="434343"/>
                </a:solidFill>
                <a:latin typeface="Arial" panose="020B0604020202020204"/>
                <a:cs typeface="Arial" panose="020B0604020202020204"/>
              </a:rPr>
              <a:t>use</a:t>
            </a:r>
            <a:r>
              <a:rPr sz="700" b="1" spc="5" dirty="0">
                <a:solidFill>
                  <a:srgbClr val="434343"/>
                </a:solidFill>
                <a:latin typeface="Arial" panose="020B0604020202020204"/>
                <a:cs typeface="Arial" panose="020B0604020202020204"/>
              </a:rPr>
              <a:t> </a:t>
            </a:r>
            <a:r>
              <a:rPr sz="700" b="1" spc="-15" dirty="0">
                <a:solidFill>
                  <a:srgbClr val="434343"/>
                </a:solidFill>
                <a:latin typeface="Arial" panose="020B0604020202020204"/>
                <a:cs typeface="Arial" panose="020B0604020202020204"/>
              </a:rPr>
              <a:t>or</a:t>
            </a:r>
            <a:r>
              <a:rPr sz="700" b="1" spc="5" dirty="0">
                <a:solidFill>
                  <a:srgbClr val="434343"/>
                </a:solidFill>
                <a:latin typeface="Arial" panose="020B0604020202020204"/>
                <a:cs typeface="Arial" panose="020B0604020202020204"/>
              </a:rPr>
              <a:t> </a:t>
            </a:r>
            <a:r>
              <a:rPr sz="700" b="1" spc="-10" dirty="0">
                <a:solidFill>
                  <a:srgbClr val="434343"/>
                </a:solidFill>
                <a:latin typeface="Arial" panose="020B0604020202020204"/>
                <a:cs typeface="Arial" panose="020B0604020202020204"/>
              </a:rPr>
              <a:t>distribution</a:t>
            </a:r>
            <a:r>
              <a:rPr sz="700" b="1" spc="5" dirty="0">
                <a:solidFill>
                  <a:srgbClr val="434343"/>
                </a:solidFill>
                <a:latin typeface="Arial" panose="020B0604020202020204"/>
                <a:cs typeface="Arial" panose="020B0604020202020204"/>
              </a:rPr>
              <a:t> </a:t>
            </a:r>
            <a:r>
              <a:rPr sz="700" b="1" spc="-10" dirty="0">
                <a:solidFill>
                  <a:srgbClr val="434343"/>
                </a:solidFill>
                <a:latin typeface="Arial" panose="020B0604020202020204"/>
                <a:cs typeface="Arial" panose="020B0604020202020204"/>
              </a:rPr>
              <a:t>prohibited.</a:t>
            </a:r>
            <a:endParaRPr sz="700">
              <a:latin typeface="Arial" panose="020B0604020202020204"/>
              <a:cs typeface="Arial" panose="020B0604020202020204"/>
            </a:endParaRPr>
          </a:p>
        </p:txBody>
      </p:sp>
      <p:pic>
        <p:nvPicPr>
          <p:cNvPr id="3" name="object 3"/>
          <p:cNvPicPr/>
          <p:nvPr/>
        </p:nvPicPr>
        <p:blipFill>
          <a:blip r:embed="rId2" cstate="print"/>
          <a:stretch>
            <a:fillRect/>
          </a:stretch>
        </p:blipFill>
        <p:spPr>
          <a:xfrm>
            <a:off x="7669500" y="68263"/>
            <a:ext cx="1395475" cy="572701"/>
          </a:xfrm>
          <a:prstGeom prst="rect">
            <a:avLst/>
          </a:prstGeom>
        </p:spPr>
      </p:pic>
      <p:grpSp>
        <p:nvGrpSpPr>
          <p:cNvPr id="4" name="object 4"/>
          <p:cNvGrpSpPr/>
          <p:nvPr/>
        </p:nvGrpSpPr>
        <p:grpSpPr>
          <a:xfrm>
            <a:off x="6592" y="10"/>
            <a:ext cx="175895" cy="709295"/>
            <a:chOff x="6592" y="10"/>
            <a:chExt cx="175895" cy="709295"/>
          </a:xfrm>
        </p:grpSpPr>
        <p:sp>
          <p:nvSpPr>
            <p:cNvPr id="5" name="object 5"/>
            <p:cNvSpPr/>
            <p:nvPr/>
          </p:nvSpPr>
          <p:spPr>
            <a:xfrm>
              <a:off x="6592" y="10"/>
              <a:ext cx="175895" cy="355600"/>
            </a:xfrm>
            <a:custGeom>
              <a:avLst/>
              <a:gdLst/>
              <a:ahLst/>
              <a:cxnLst/>
              <a:rect l="l" t="t" r="r" b="b"/>
              <a:pathLst>
                <a:path w="175895" h="355600">
                  <a:moveTo>
                    <a:pt x="175500" y="355499"/>
                  </a:moveTo>
                  <a:lnTo>
                    <a:pt x="0" y="355499"/>
                  </a:lnTo>
                  <a:lnTo>
                    <a:pt x="0" y="0"/>
                  </a:lnTo>
                  <a:lnTo>
                    <a:pt x="175500" y="0"/>
                  </a:lnTo>
                  <a:lnTo>
                    <a:pt x="175500" y="355499"/>
                  </a:lnTo>
                  <a:close/>
                </a:path>
              </a:pathLst>
            </a:custGeom>
            <a:solidFill>
              <a:srgbClr val="0D38A9"/>
            </a:solidFill>
          </p:spPr>
          <p:txBody>
            <a:bodyPr wrap="square" lIns="0" tIns="0" rIns="0" bIns="0" rtlCol="0"/>
            <a:lstStyle/>
            <a:p>
              <a:endParaRPr/>
            </a:p>
          </p:txBody>
        </p:sp>
        <p:sp>
          <p:nvSpPr>
            <p:cNvPr id="6" name="object 6"/>
            <p:cNvSpPr/>
            <p:nvPr/>
          </p:nvSpPr>
          <p:spPr>
            <a:xfrm>
              <a:off x="6592" y="353731"/>
              <a:ext cx="175895" cy="355600"/>
            </a:xfrm>
            <a:custGeom>
              <a:avLst/>
              <a:gdLst/>
              <a:ahLst/>
              <a:cxnLst/>
              <a:rect l="l" t="t" r="r" b="b"/>
              <a:pathLst>
                <a:path w="175895" h="355600">
                  <a:moveTo>
                    <a:pt x="175500" y="355499"/>
                  </a:moveTo>
                  <a:lnTo>
                    <a:pt x="0" y="355499"/>
                  </a:lnTo>
                  <a:lnTo>
                    <a:pt x="0" y="0"/>
                  </a:lnTo>
                  <a:lnTo>
                    <a:pt x="175500" y="0"/>
                  </a:lnTo>
                  <a:lnTo>
                    <a:pt x="175500" y="355499"/>
                  </a:lnTo>
                  <a:close/>
                </a:path>
              </a:pathLst>
            </a:custGeom>
            <a:solidFill>
              <a:srgbClr val="1973D1"/>
            </a:solidFill>
          </p:spPr>
          <p:txBody>
            <a:bodyPr wrap="square" lIns="0" tIns="0" rIns="0" bIns="0" rtlCol="0"/>
            <a:lstStyle/>
            <a:p>
              <a:endParaRPr/>
            </a:p>
          </p:txBody>
        </p:sp>
      </p:grpSp>
      <p:sp>
        <p:nvSpPr>
          <p:cNvPr id="7" name="object 7"/>
          <p:cNvSpPr txBox="1">
            <a:spLocks noGrp="1"/>
          </p:cNvSpPr>
          <p:nvPr>
            <p:ph type="title"/>
          </p:nvPr>
        </p:nvSpPr>
        <p:spPr>
          <a:xfrm>
            <a:off x="2133600" y="1428750"/>
            <a:ext cx="4683760" cy="1644040"/>
          </a:xfrm>
          <a:prstGeom prst="rect">
            <a:avLst/>
          </a:prstGeom>
        </p:spPr>
        <p:txBody>
          <a:bodyPr vert="horz" wrap="square" lIns="0" tIns="12700" rIns="0" bIns="0" rtlCol="0">
            <a:spAutoFit/>
          </a:bodyPr>
          <a:lstStyle/>
          <a:p>
            <a:pPr marL="12700">
              <a:lnSpc>
                <a:spcPct val="100000"/>
              </a:lnSpc>
              <a:spcBef>
                <a:spcPts val="100"/>
              </a:spcBef>
            </a:pPr>
            <a:r>
              <a:rPr lang="en-IN" sz="3900" spc="-105" dirty="0"/>
              <a:t>Market Research Analysis - RFM</a:t>
            </a:r>
            <a:r>
              <a:rPr sz="3900" spc="-75" dirty="0"/>
              <a:t>:</a:t>
            </a:r>
            <a:endParaRPr sz="3900" dirty="0"/>
          </a:p>
          <a:p>
            <a:pPr marL="12700">
              <a:lnSpc>
                <a:spcPct val="100000"/>
              </a:lnSpc>
              <a:spcBef>
                <a:spcPts val="40"/>
              </a:spcBef>
            </a:pPr>
            <a:r>
              <a:rPr spc="-55" dirty="0">
                <a:solidFill>
                  <a:srgbClr val="7F7F7F"/>
                </a:solidFill>
              </a:rPr>
              <a:t>Project </a:t>
            </a:r>
            <a:r>
              <a:rPr spc="-15" dirty="0">
                <a:solidFill>
                  <a:srgbClr val="7F7F7F"/>
                </a:solidFill>
              </a:rPr>
              <a:t>Report</a:t>
            </a:r>
          </a:p>
        </p:txBody>
      </p:sp>
      <p:grpSp>
        <p:nvGrpSpPr>
          <p:cNvPr id="8" name="object 8"/>
          <p:cNvGrpSpPr/>
          <p:nvPr/>
        </p:nvGrpSpPr>
        <p:grpSpPr>
          <a:xfrm>
            <a:off x="7664437" y="7631"/>
            <a:ext cx="1484630" cy="604520"/>
            <a:chOff x="7664437" y="7631"/>
            <a:chExt cx="1484630" cy="604520"/>
          </a:xfrm>
        </p:grpSpPr>
        <p:sp>
          <p:nvSpPr>
            <p:cNvPr id="9" name="object 9"/>
            <p:cNvSpPr/>
            <p:nvPr/>
          </p:nvSpPr>
          <p:spPr>
            <a:xfrm>
              <a:off x="7669200" y="12393"/>
              <a:ext cx="1475105" cy="594995"/>
            </a:xfrm>
            <a:custGeom>
              <a:avLst/>
              <a:gdLst/>
              <a:ahLst/>
              <a:cxnLst/>
              <a:rect l="l" t="t" r="r" b="b"/>
              <a:pathLst>
                <a:path w="1475104" h="594995">
                  <a:moveTo>
                    <a:pt x="1474799" y="594900"/>
                  </a:moveTo>
                  <a:lnTo>
                    <a:pt x="0" y="594900"/>
                  </a:lnTo>
                  <a:lnTo>
                    <a:pt x="0" y="0"/>
                  </a:lnTo>
                  <a:lnTo>
                    <a:pt x="1474799" y="0"/>
                  </a:lnTo>
                  <a:lnTo>
                    <a:pt x="1474799" y="594900"/>
                  </a:lnTo>
                  <a:close/>
                </a:path>
              </a:pathLst>
            </a:custGeom>
            <a:solidFill>
              <a:srgbClr val="FFFFFF"/>
            </a:solidFill>
          </p:spPr>
          <p:txBody>
            <a:bodyPr wrap="square" lIns="0" tIns="0" rIns="0" bIns="0" rtlCol="0"/>
            <a:lstStyle/>
            <a:p>
              <a:endParaRPr/>
            </a:p>
          </p:txBody>
        </p:sp>
        <p:sp>
          <p:nvSpPr>
            <p:cNvPr id="10" name="object 10"/>
            <p:cNvSpPr/>
            <p:nvPr/>
          </p:nvSpPr>
          <p:spPr>
            <a:xfrm>
              <a:off x="7669200" y="12393"/>
              <a:ext cx="1475105" cy="594995"/>
            </a:xfrm>
            <a:custGeom>
              <a:avLst/>
              <a:gdLst/>
              <a:ahLst/>
              <a:cxnLst/>
              <a:rect l="l" t="t" r="r" b="b"/>
              <a:pathLst>
                <a:path w="1475104" h="594995">
                  <a:moveTo>
                    <a:pt x="0" y="0"/>
                  </a:moveTo>
                  <a:lnTo>
                    <a:pt x="1474799" y="0"/>
                  </a:lnTo>
                  <a:lnTo>
                    <a:pt x="1474799" y="594900"/>
                  </a:lnTo>
                  <a:lnTo>
                    <a:pt x="0" y="594900"/>
                  </a:lnTo>
                  <a:lnTo>
                    <a:pt x="0" y="0"/>
                  </a:lnTo>
                  <a:close/>
                </a:path>
              </a:pathLst>
            </a:custGeom>
            <a:ln w="9524">
              <a:solidFill>
                <a:srgbClr val="FFFFFF"/>
              </a:solidFill>
            </a:ln>
          </p:spPr>
          <p:txBody>
            <a:bodyPr wrap="square" lIns="0" tIns="0" rIns="0" bIns="0" rtlCol="0"/>
            <a:lstStyle/>
            <a:p>
              <a:endParaRPr/>
            </a:p>
          </p:txBody>
        </p:sp>
      </p:grpSp>
      <p:sp>
        <p:nvSpPr>
          <p:cNvPr id="11" name="object 11"/>
          <p:cNvSpPr/>
          <p:nvPr/>
        </p:nvSpPr>
        <p:spPr>
          <a:xfrm>
            <a:off x="2439324" y="5018049"/>
            <a:ext cx="4300220" cy="125730"/>
          </a:xfrm>
          <a:custGeom>
            <a:avLst/>
            <a:gdLst/>
            <a:ahLst/>
            <a:cxnLst/>
            <a:rect l="l" t="t" r="r" b="b"/>
            <a:pathLst>
              <a:path w="4300220" h="125729">
                <a:moveTo>
                  <a:pt x="4300199" y="125399"/>
                </a:moveTo>
                <a:lnTo>
                  <a:pt x="0" y="125399"/>
                </a:lnTo>
                <a:lnTo>
                  <a:pt x="0" y="0"/>
                </a:lnTo>
                <a:lnTo>
                  <a:pt x="4300199" y="0"/>
                </a:lnTo>
                <a:lnTo>
                  <a:pt x="4300199" y="125399"/>
                </a:lnTo>
                <a:close/>
              </a:path>
            </a:pathLst>
          </a:custGeom>
          <a:solidFill>
            <a:srgbClr val="FFFFFF"/>
          </a:solidFill>
        </p:spPr>
        <p:txBody>
          <a:bodyPr wrap="square" lIns="0" tIns="0" rIns="0" bIns="0" rtlCol="0"/>
          <a:lstStyle/>
          <a:p>
            <a:endParaRPr/>
          </a:p>
        </p:txBody>
      </p:sp>
      <p:sp>
        <p:nvSpPr>
          <p:cNvPr id="12" name="object 12"/>
          <p:cNvSpPr txBox="1"/>
          <p:nvPr/>
        </p:nvSpPr>
        <p:spPr>
          <a:xfrm>
            <a:off x="2819400" y="4742815"/>
            <a:ext cx="6241415" cy="400685"/>
          </a:xfrm>
          <a:prstGeom prst="rect">
            <a:avLst/>
          </a:prstGeom>
        </p:spPr>
        <p:txBody>
          <a:bodyPr vert="horz" wrap="square" lIns="0" tIns="33655" rIns="0" bIns="0" rtlCol="0">
            <a:noAutofit/>
          </a:bodyPr>
          <a:lstStyle/>
          <a:p>
            <a:pPr marL="38100" algn="r">
              <a:lnSpc>
                <a:spcPct val="100000"/>
              </a:lnSpc>
              <a:spcBef>
                <a:spcPts val="265"/>
              </a:spcBef>
            </a:pPr>
            <a:r>
              <a:rPr sz="2400" dirty="0">
                <a:solidFill>
                  <a:srgbClr val="F21919"/>
                </a:solidFill>
                <a:latin typeface="Arial" panose="020B0604020202020204" pitchFamily="34" charset="0"/>
                <a:cs typeface="Arial" panose="020B0604020202020204" pitchFamily="34" charset="0"/>
              </a:rPr>
              <a:t> </a:t>
            </a:r>
            <a:r>
              <a:rPr lang="en-IN" sz="1600" dirty="0">
                <a:solidFill>
                  <a:schemeClr val="tx1"/>
                </a:solidFill>
                <a:latin typeface="Arial" panose="020B0604020202020204" pitchFamily="34" charset="0"/>
                <a:cs typeface="Arial" panose="020B0604020202020204" pitchFamily="34" charset="0"/>
              </a:rPr>
              <a:t>BY</a:t>
            </a:r>
            <a:r>
              <a:rPr lang="en-IN" sz="1600" spc="60" dirty="0">
                <a:solidFill>
                  <a:schemeClr val="tx1"/>
                </a:solidFill>
                <a:latin typeface="Arial" panose="020B0604020202020204" pitchFamily="34" charset="0"/>
                <a:cs typeface="Arial" panose="020B0604020202020204" pitchFamily="34" charset="0"/>
              </a:rPr>
              <a:t> </a:t>
            </a:r>
            <a:r>
              <a:rPr lang="en-IN" sz="2400" spc="-209" baseline="-9000" dirty="0">
                <a:solidFill>
                  <a:schemeClr val="tx1"/>
                </a:solidFill>
                <a:latin typeface="Arial" panose="020B0604020202020204" pitchFamily="34" charset="0"/>
                <a:cs typeface="Arial" panose="020B0604020202020204" pitchFamily="34" charset="0"/>
              </a:rPr>
              <a:t>:</a:t>
            </a:r>
            <a:r>
              <a:rPr lang="en-IN" sz="2400" spc="-22" baseline="-9000" dirty="0">
                <a:solidFill>
                  <a:schemeClr val="tx1"/>
                </a:solidFill>
                <a:latin typeface="Arial" panose="020B0604020202020204" pitchFamily="34" charset="0"/>
                <a:cs typeface="Arial" panose="020B0604020202020204" pitchFamily="34" charset="0"/>
              </a:rPr>
              <a:t> Preetam Sarmah - PGPDSBA.O.JAN23.A</a:t>
            </a:r>
            <a:r>
              <a:rPr lang="en-IN" sz="2400" b="1" spc="-22" baseline="-9000" dirty="0">
                <a:solidFill>
                  <a:schemeClr val="tx1"/>
                </a:solidFill>
                <a:latin typeface="Arial" panose="020B0604020202020204" pitchFamily="34" charset="0"/>
                <a:cs typeface="Arial" panose="020B0604020202020204" pitchFamily="34" charset="0"/>
              </a:rPr>
              <a:t> </a:t>
            </a:r>
            <a:endParaRPr sz="2400" baseline="-9000" dirty="0">
              <a:latin typeface="Arial" panose="020B0604020202020204"/>
              <a:cs typeface="Arial" panose="020B0604020202020204"/>
            </a:endParaRPr>
          </a:p>
          <a:p>
            <a:pPr marL="133985">
              <a:lnSpc>
                <a:spcPct val="100000"/>
              </a:lnSpc>
              <a:spcBef>
                <a:spcPts val="105"/>
              </a:spcBef>
            </a:pPr>
            <a:endParaRPr sz="2400" baseline="-9000" dirty="0">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9956C46-6882-42E4-4873-EE8588D4EB6A}"/>
              </a:ext>
            </a:extLst>
          </p:cNvPr>
          <p:cNvSpPr txBox="1">
            <a:spLocks/>
          </p:cNvSpPr>
          <p:nvPr/>
        </p:nvSpPr>
        <p:spPr>
          <a:xfrm>
            <a:off x="190500" y="170081"/>
            <a:ext cx="3657600" cy="443711"/>
          </a:xfrm>
          <a:prstGeom prst="rect">
            <a:avLst/>
          </a:prstGeom>
        </p:spPr>
        <p:txBody>
          <a:bodyPr vert="horz" wrap="square" lIns="0" tIns="12700" rIns="0" bIns="0" rtlCol="0">
            <a:spAutoFit/>
          </a:bodyPr>
          <a:lstStyle>
            <a:lvl1pPr>
              <a:defRPr sz="2800" b="1" i="0">
                <a:solidFill>
                  <a:srgbClr val="0D38A9"/>
                </a:solidFill>
                <a:latin typeface="Arial" panose="020B0604020202020204"/>
                <a:ea typeface="+mj-ea"/>
                <a:cs typeface="Arial" panose="020B0604020202020204"/>
              </a:defRPr>
            </a:lvl1pPr>
          </a:lstStyle>
          <a:p>
            <a:pPr marL="12700">
              <a:spcBef>
                <a:spcPts val="100"/>
              </a:spcBef>
            </a:pPr>
            <a:r>
              <a:rPr lang="en-IN" kern="0" spc="-65" dirty="0"/>
              <a:t>Multivariate Analysis</a:t>
            </a:r>
            <a:endParaRPr lang="en-IN" kern="0" spc="-45" dirty="0"/>
          </a:p>
        </p:txBody>
      </p:sp>
      <p:sp>
        <p:nvSpPr>
          <p:cNvPr id="10" name="TextBox 9">
            <a:extLst>
              <a:ext uri="{FF2B5EF4-FFF2-40B4-BE49-F238E27FC236}">
                <a16:creationId xmlns:a16="http://schemas.microsoft.com/office/drawing/2014/main" id="{340ACD4C-DC24-E556-8B87-A3E0EA383CDA}"/>
              </a:ext>
            </a:extLst>
          </p:cNvPr>
          <p:cNvSpPr txBox="1"/>
          <p:nvPr/>
        </p:nvSpPr>
        <p:spPr>
          <a:xfrm>
            <a:off x="190500" y="4095750"/>
            <a:ext cx="8382000" cy="1200329"/>
          </a:xfrm>
          <a:prstGeom prst="rect">
            <a:avLst/>
          </a:prstGeom>
          <a:noFill/>
        </p:spPr>
        <p:txBody>
          <a:bodyPr wrap="square" rtlCol="0">
            <a:spAutoFit/>
          </a:bodyPr>
          <a:lstStyle/>
          <a:p>
            <a:pPr marL="285750" indent="-285750">
              <a:buFont typeface="Arial" panose="020B0604020202020204" pitchFamily="34" charset="0"/>
              <a:buChar char="•"/>
            </a:pPr>
            <a:r>
              <a:rPr lang="en-IN" dirty="0"/>
              <a:t>Classic Cars are by far their most popular product line. </a:t>
            </a:r>
          </a:p>
          <a:p>
            <a:pPr marL="285750" indent="-285750">
              <a:buFont typeface="Arial" panose="020B0604020202020204" pitchFamily="34" charset="0"/>
              <a:buChar char="•"/>
            </a:pPr>
            <a:r>
              <a:rPr lang="en-IN" dirty="0"/>
              <a:t>Medium deal sizes account for 50% or more sales for each product line.</a:t>
            </a:r>
          </a:p>
          <a:p>
            <a:pPr marL="285750" indent="-285750">
              <a:buFont typeface="Arial" panose="020B0604020202020204" pitchFamily="34" charset="0"/>
              <a:buChar char="•"/>
            </a:pPr>
            <a:r>
              <a:rPr lang="en-IN" dirty="0"/>
              <a:t>Ships have only small and medium deal sizes.</a:t>
            </a:r>
          </a:p>
          <a:p>
            <a:pPr marL="285750" indent="-285750">
              <a:buFont typeface="Arial" panose="020B0604020202020204" pitchFamily="34" charset="0"/>
              <a:buChar char="•"/>
            </a:pPr>
            <a:endParaRPr lang="en-IN" dirty="0"/>
          </a:p>
        </p:txBody>
      </p:sp>
      <p:pic>
        <p:nvPicPr>
          <p:cNvPr id="3" name="Picture 2">
            <a:extLst>
              <a:ext uri="{FF2B5EF4-FFF2-40B4-BE49-F238E27FC236}">
                <a16:creationId xmlns:a16="http://schemas.microsoft.com/office/drawing/2014/main" id="{A89F15DF-A8D7-7D95-55D0-1B005EF6F9A1}"/>
              </a:ext>
            </a:extLst>
          </p:cNvPr>
          <p:cNvPicPr>
            <a:picLocks noChangeAspect="1"/>
          </p:cNvPicPr>
          <p:nvPr/>
        </p:nvPicPr>
        <p:blipFill>
          <a:blip r:embed="rId2"/>
          <a:stretch>
            <a:fillRect/>
          </a:stretch>
        </p:blipFill>
        <p:spPr>
          <a:xfrm>
            <a:off x="190500" y="681420"/>
            <a:ext cx="6181722" cy="3338130"/>
          </a:xfrm>
          <a:prstGeom prst="rect">
            <a:avLst/>
          </a:prstGeom>
        </p:spPr>
      </p:pic>
    </p:spTree>
    <p:extLst>
      <p:ext uri="{BB962C8B-B14F-4D97-AF65-F5344CB8AC3E}">
        <p14:creationId xmlns:p14="http://schemas.microsoft.com/office/powerpoint/2010/main" val="4085315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9956C46-6882-42E4-4873-EE8588D4EB6A}"/>
              </a:ext>
            </a:extLst>
          </p:cNvPr>
          <p:cNvSpPr txBox="1">
            <a:spLocks/>
          </p:cNvSpPr>
          <p:nvPr/>
        </p:nvSpPr>
        <p:spPr>
          <a:xfrm>
            <a:off x="190500" y="170081"/>
            <a:ext cx="3657600" cy="443711"/>
          </a:xfrm>
          <a:prstGeom prst="rect">
            <a:avLst/>
          </a:prstGeom>
        </p:spPr>
        <p:txBody>
          <a:bodyPr vert="horz" wrap="square" lIns="0" tIns="12700" rIns="0" bIns="0" rtlCol="0">
            <a:spAutoFit/>
          </a:bodyPr>
          <a:lstStyle>
            <a:lvl1pPr>
              <a:defRPr sz="2800" b="1" i="0">
                <a:solidFill>
                  <a:srgbClr val="0D38A9"/>
                </a:solidFill>
                <a:latin typeface="Arial" panose="020B0604020202020204"/>
                <a:ea typeface="+mj-ea"/>
                <a:cs typeface="Arial" panose="020B0604020202020204"/>
              </a:defRPr>
            </a:lvl1pPr>
          </a:lstStyle>
          <a:p>
            <a:pPr marL="12700">
              <a:spcBef>
                <a:spcPts val="100"/>
              </a:spcBef>
            </a:pPr>
            <a:r>
              <a:rPr lang="en-IN" kern="0" spc="-65" dirty="0"/>
              <a:t>Yearly Trend in Sales</a:t>
            </a:r>
            <a:endParaRPr lang="en-IN" kern="0" spc="-45" dirty="0"/>
          </a:p>
        </p:txBody>
      </p:sp>
      <p:sp>
        <p:nvSpPr>
          <p:cNvPr id="10" name="TextBox 9">
            <a:extLst>
              <a:ext uri="{FF2B5EF4-FFF2-40B4-BE49-F238E27FC236}">
                <a16:creationId xmlns:a16="http://schemas.microsoft.com/office/drawing/2014/main" id="{340ACD4C-DC24-E556-8B87-A3E0EA383CDA}"/>
              </a:ext>
            </a:extLst>
          </p:cNvPr>
          <p:cNvSpPr txBox="1"/>
          <p:nvPr/>
        </p:nvSpPr>
        <p:spPr>
          <a:xfrm>
            <a:off x="190500" y="3998686"/>
            <a:ext cx="8382000" cy="1477328"/>
          </a:xfrm>
          <a:prstGeom prst="rect">
            <a:avLst/>
          </a:prstGeom>
          <a:noFill/>
        </p:spPr>
        <p:txBody>
          <a:bodyPr wrap="square" rtlCol="0">
            <a:spAutoFit/>
          </a:bodyPr>
          <a:lstStyle/>
          <a:p>
            <a:pPr marL="285750" indent="-285750">
              <a:buFont typeface="Arial" panose="020B0604020202020204" pitchFamily="34" charset="0"/>
              <a:buChar char="•"/>
            </a:pPr>
            <a:r>
              <a:rPr lang="en-IN" dirty="0"/>
              <a:t>Sales shows an increase from 2018 to 2019.</a:t>
            </a:r>
          </a:p>
          <a:p>
            <a:pPr marL="285750" indent="-285750">
              <a:buFont typeface="Arial" panose="020B0604020202020204" pitchFamily="34" charset="0"/>
              <a:buChar char="•"/>
            </a:pPr>
            <a:r>
              <a:rPr lang="en-IN" dirty="0"/>
              <a:t>Sales shows a  decrease from 2019 to 2020.</a:t>
            </a:r>
          </a:p>
          <a:p>
            <a:pPr marL="285750" indent="-285750">
              <a:buFont typeface="Arial" panose="020B0604020202020204" pitchFamily="34" charset="0"/>
              <a:buChar char="•"/>
            </a:pPr>
            <a:r>
              <a:rPr lang="en-IN" dirty="0"/>
              <a:t>The dip in sales from 2019 to 2020, might be likely due to us only having  data for Q1,Q2</a:t>
            </a:r>
          </a:p>
          <a:p>
            <a:pPr marL="285750" indent="-285750">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0B7DDD4D-91F4-9908-8E61-296070FB04BA}"/>
              </a:ext>
            </a:extLst>
          </p:cNvPr>
          <p:cNvPicPr>
            <a:picLocks noChangeAspect="1"/>
          </p:cNvPicPr>
          <p:nvPr/>
        </p:nvPicPr>
        <p:blipFill>
          <a:blip r:embed="rId2"/>
          <a:stretch>
            <a:fillRect/>
          </a:stretch>
        </p:blipFill>
        <p:spPr>
          <a:xfrm>
            <a:off x="190500" y="728092"/>
            <a:ext cx="6221561" cy="3253358"/>
          </a:xfrm>
          <a:prstGeom prst="rect">
            <a:avLst/>
          </a:prstGeom>
        </p:spPr>
      </p:pic>
    </p:spTree>
    <p:extLst>
      <p:ext uri="{BB962C8B-B14F-4D97-AF65-F5344CB8AC3E}">
        <p14:creationId xmlns:p14="http://schemas.microsoft.com/office/powerpoint/2010/main" val="3698133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9956C46-6882-42E4-4873-EE8588D4EB6A}"/>
              </a:ext>
            </a:extLst>
          </p:cNvPr>
          <p:cNvSpPr txBox="1">
            <a:spLocks/>
          </p:cNvSpPr>
          <p:nvPr/>
        </p:nvSpPr>
        <p:spPr>
          <a:xfrm>
            <a:off x="190500" y="170081"/>
            <a:ext cx="4076700" cy="443711"/>
          </a:xfrm>
          <a:prstGeom prst="rect">
            <a:avLst/>
          </a:prstGeom>
        </p:spPr>
        <p:txBody>
          <a:bodyPr vert="horz" wrap="square" lIns="0" tIns="12700" rIns="0" bIns="0" rtlCol="0">
            <a:spAutoFit/>
          </a:bodyPr>
          <a:lstStyle>
            <a:lvl1pPr>
              <a:defRPr sz="2800" b="1" i="0">
                <a:solidFill>
                  <a:srgbClr val="0D38A9"/>
                </a:solidFill>
                <a:latin typeface="Arial" panose="020B0604020202020204"/>
                <a:ea typeface="+mj-ea"/>
                <a:cs typeface="Arial" panose="020B0604020202020204"/>
              </a:defRPr>
            </a:lvl1pPr>
          </a:lstStyle>
          <a:p>
            <a:pPr marL="12700">
              <a:spcBef>
                <a:spcPts val="100"/>
              </a:spcBef>
            </a:pPr>
            <a:r>
              <a:rPr lang="en-IN" kern="0" spc="-65" dirty="0"/>
              <a:t>Quarterly Trend in Sales</a:t>
            </a:r>
            <a:endParaRPr lang="en-IN" kern="0" spc="-45" dirty="0"/>
          </a:p>
        </p:txBody>
      </p:sp>
      <p:sp>
        <p:nvSpPr>
          <p:cNvPr id="10" name="TextBox 9">
            <a:extLst>
              <a:ext uri="{FF2B5EF4-FFF2-40B4-BE49-F238E27FC236}">
                <a16:creationId xmlns:a16="http://schemas.microsoft.com/office/drawing/2014/main" id="{340ACD4C-DC24-E556-8B87-A3E0EA383CDA}"/>
              </a:ext>
            </a:extLst>
          </p:cNvPr>
          <p:cNvSpPr txBox="1"/>
          <p:nvPr/>
        </p:nvSpPr>
        <p:spPr>
          <a:xfrm>
            <a:off x="190500" y="4118240"/>
            <a:ext cx="8382000" cy="1200329"/>
          </a:xfrm>
          <a:prstGeom prst="rect">
            <a:avLst/>
          </a:prstGeom>
          <a:noFill/>
        </p:spPr>
        <p:txBody>
          <a:bodyPr wrap="square" rtlCol="0">
            <a:spAutoFit/>
          </a:bodyPr>
          <a:lstStyle/>
          <a:p>
            <a:pPr marL="285750" indent="-285750">
              <a:buFont typeface="Arial" panose="020B0604020202020204" pitchFamily="34" charset="0"/>
              <a:buChar char="•"/>
            </a:pPr>
            <a:r>
              <a:rPr lang="en-IN" dirty="0"/>
              <a:t>Q1 to Q4 for each year shows a increasing trend in sales.</a:t>
            </a:r>
          </a:p>
          <a:p>
            <a:pPr marL="285750" indent="-285750">
              <a:buFont typeface="Arial" panose="020B0604020202020204" pitchFamily="34" charset="0"/>
              <a:buChar char="•"/>
            </a:pPr>
            <a:r>
              <a:rPr lang="en-IN" dirty="0"/>
              <a:t>Q4 displays some seasonality as every year sees a spike in Q4 sales.</a:t>
            </a:r>
          </a:p>
          <a:p>
            <a:pPr marL="285750" indent="-285750">
              <a:buFont typeface="Arial" panose="020B0604020202020204" pitchFamily="34" charset="0"/>
              <a:buChar char="•"/>
            </a:pPr>
            <a:r>
              <a:rPr lang="en-IN" dirty="0"/>
              <a:t>Q4 of previous year to Q1 of current year shows a dip in sales</a:t>
            </a:r>
          </a:p>
          <a:p>
            <a:pPr marL="285750" indent="-285750">
              <a:buFont typeface="Arial" panose="020B0604020202020204" pitchFamily="34" charset="0"/>
              <a:buChar char="•"/>
            </a:pPr>
            <a:endParaRPr lang="en-IN" dirty="0"/>
          </a:p>
        </p:txBody>
      </p:sp>
      <p:pic>
        <p:nvPicPr>
          <p:cNvPr id="3" name="Picture 2">
            <a:extLst>
              <a:ext uri="{FF2B5EF4-FFF2-40B4-BE49-F238E27FC236}">
                <a16:creationId xmlns:a16="http://schemas.microsoft.com/office/drawing/2014/main" id="{3146086A-0B4F-6F8E-1322-31ACDBE47DC7}"/>
              </a:ext>
            </a:extLst>
          </p:cNvPr>
          <p:cNvPicPr>
            <a:picLocks noChangeAspect="1"/>
          </p:cNvPicPr>
          <p:nvPr/>
        </p:nvPicPr>
        <p:blipFill>
          <a:blip r:embed="rId2"/>
          <a:stretch>
            <a:fillRect/>
          </a:stretch>
        </p:blipFill>
        <p:spPr>
          <a:xfrm>
            <a:off x="304800" y="733346"/>
            <a:ext cx="6221561" cy="3265340"/>
          </a:xfrm>
          <a:prstGeom prst="rect">
            <a:avLst/>
          </a:prstGeom>
        </p:spPr>
      </p:pic>
    </p:spTree>
    <p:extLst>
      <p:ext uri="{BB962C8B-B14F-4D97-AF65-F5344CB8AC3E}">
        <p14:creationId xmlns:p14="http://schemas.microsoft.com/office/powerpoint/2010/main" val="3950835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9956C46-6882-42E4-4873-EE8588D4EB6A}"/>
              </a:ext>
            </a:extLst>
          </p:cNvPr>
          <p:cNvSpPr txBox="1">
            <a:spLocks/>
          </p:cNvSpPr>
          <p:nvPr/>
        </p:nvSpPr>
        <p:spPr>
          <a:xfrm>
            <a:off x="190500" y="170081"/>
            <a:ext cx="4076700" cy="443711"/>
          </a:xfrm>
          <a:prstGeom prst="rect">
            <a:avLst/>
          </a:prstGeom>
        </p:spPr>
        <p:txBody>
          <a:bodyPr vert="horz" wrap="square" lIns="0" tIns="12700" rIns="0" bIns="0" rtlCol="0">
            <a:spAutoFit/>
          </a:bodyPr>
          <a:lstStyle>
            <a:lvl1pPr>
              <a:defRPr sz="2800" b="1" i="0">
                <a:solidFill>
                  <a:srgbClr val="0D38A9"/>
                </a:solidFill>
                <a:latin typeface="Arial" panose="020B0604020202020204"/>
                <a:ea typeface="+mj-ea"/>
                <a:cs typeface="Arial" panose="020B0604020202020204"/>
              </a:defRPr>
            </a:lvl1pPr>
          </a:lstStyle>
          <a:p>
            <a:pPr marL="12700">
              <a:spcBef>
                <a:spcPts val="100"/>
              </a:spcBef>
            </a:pPr>
            <a:r>
              <a:rPr lang="en-IN" kern="0" spc="-65" dirty="0"/>
              <a:t>Monthly Trend in Sales</a:t>
            </a:r>
            <a:endParaRPr lang="en-IN" kern="0" spc="-45" dirty="0"/>
          </a:p>
        </p:txBody>
      </p:sp>
      <p:sp>
        <p:nvSpPr>
          <p:cNvPr id="10" name="TextBox 9">
            <a:extLst>
              <a:ext uri="{FF2B5EF4-FFF2-40B4-BE49-F238E27FC236}">
                <a16:creationId xmlns:a16="http://schemas.microsoft.com/office/drawing/2014/main" id="{340ACD4C-DC24-E556-8B87-A3E0EA383CDA}"/>
              </a:ext>
            </a:extLst>
          </p:cNvPr>
          <p:cNvSpPr txBox="1"/>
          <p:nvPr/>
        </p:nvSpPr>
        <p:spPr>
          <a:xfrm>
            <a:off x="190500" y="4186130"/>
            <a:ext cx="8382000" cy="923330"/>
          </a:xfrm>
          <a:prstGeom prst="rect">
            <a:avLst/>
          </a:prstGeom>
          <a:noFill/>
        </p:spPr>
        <p:txBody>
          <a:bodyPr wrap="square" rtlCol="0">
            <a:spAutoFit/>
          </a:bodyPr>
          <a:lstStyle/>
          <a:p>
            <a:pPr marL="285750" indent="-285750">
              <a:buFont typeface="Arial" panose="020B0604020202020204" pitchFamily="34" charset="0"/>
              <a:buChar char="•"/>
            </a:pPr>
            <a:r>
              <a:rPr lang="en-IN" dirty="0"/>
              <a:t>There is seasonality in data. </a:t>
            </a:r>
          </a:p>
          <a:p>
            <a:pPr marL="285750" indent="-285750">
              <a:buFont typeface="Arial" panose="020B0604020202020204" pitchFamily="34" charset="0"/>
              <a:buChar char="•"/>
            </a:pPr>
            <a:r>
              <a:rPr lang="en-IN" dirty="0"/>
              <a:t>The sales gradually increases every month and peaks in November every year.</a:t>
            </a:r>
          </a:p>
          <a:p>
            <a:endParaRPr lang="en-IN" dirty="0"/>
          </a:p>
        </p:txBody>
      </p:sp>
      <p:pic>
        <p:nvPicPr>
          <p:cNvPr id="5" name="Picture 4">
            <a:extLst>
              <a:ext uri="{FF2B5EF4-FFF2-40B4-BE49-F238E27FC236}">
                <a16:creationId xmlns:a16="http://schemas.microsoft.com/office/drawing/2014/main" id="{686E26BB-728B-3CFF-0E21-01E8F69280E1}"/>
              </a:ext>
            </a:extLst>
          </p:cNvPr>
          <p:cNvPicPr>
            <a:picLocks noChangeAspect="1"/>
          </p:cNvPicPr>
          <p:nvPr/>
        </p:nvPicPr>
        <p:blipFill>
          <a:blip r:embed="rId2"/>
          <a:stretch>
            <a:fillRect/>
          </a:stretch>
        </p:blipFill>
        <p:spPr>
          <a:xfrm>
            <a:off x="304800" y="712093"/>
            <a:ext cx="6324600" cy="3307845"/>
          </a:xfrm>
          <a:prstGeom prst="rect">
            <a:avLst/>
          </a:prstGeom>
        </p:spPr>
      </p:pic>
    </p:spTree>
    <p:extLst>
      <p:ext uri="{BB962C8B-B14F-4D97-AF65-F5344CB8AC3E}">
        <p14:creationId xmlns:p14="http://schemas.microsoft.com/office/powerpoint/2010/main" val="1781398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9956C46-6882-42E4-4873-EE8588D4EB6A}"/>
              </a:ext>
            </a:extLst>
          </p:cNvPr>
          <p:cNvSpPr txBox="1">
            <a:spLocks/>
          </p:cNvSpPr>
          <p:nvPr/>
        </p:nvSpPr>
        <p:spPr>
          <a:xfrm>
            <a:off x="190500" y="170081"/>
            <a:ext cx="4076700" cy="443711"/>
          </a:xfrm>
          <a:prstGeom prst="rect">
            <a:avLst/>
          </a:prstGeom>
        </p:spPr>
        <p:txBody>
          <a:bodyPr vert="horz" wrap="square" lIns="0" tIns="12700" rIns="0" bIns="0" rtlCol="0">
            <a:spAutoFit/>
          </a:bodyPr>
          <a:lstStyle>
            <a:lvl1pPr>
              <a:defRPr sz="2800" b="1" i="0">
                <a:solidFill>
                  <a:srgbClr val="0D38A9"/>
                </a:solidFill>
                <a:latin typeface="Arial" panose="020B0604020202020204"/>
                <a:ea typeface="+mj-ea"/>
                <a:cs typeface="Arial" panose="020B0604020202020204"/>
              </a:defRPr>
            </a:lvl1pPr>
          </a:lstStyle>
          <a:p>
            <a:pPr marL="12700">
              <a:spcBef>
                <a:spcPts val="100"/>
              </a:spcBef>
            </a:pPr>
            <a:r>
              <a:rPr lang="en-IN" kern="0" spc="-65" dirty="0"/>
              <a:t>Weekly Trend in Sales</a:t>
            </a:r>
            <a:endParaRPr lang="en-IN" kern="0" spc="-45" dirty="0"/>
          </a:p>
        </p:txBody>
      </p:sp>
      <p:sp>
        <p:nvSpPr>
          <p:cNvPr id="10" name="TextBox 9">
            <a:extLst>
              <a:ext uri="{FF2B5EF4-FFF2-40B4-BE49-F238E27FC236}">
                <a16:creationId xmlns:a16="http://schemas.microsoft.com/office/drawing/2014/main" id="{340ACD4C-DC24-E556-8B87-A3E0EA383CDA}"/>
              </a:ext>
            </a:extLst>
          </p:cNvPr>
          <p:cNvSpPr txBox="1"/>
          <p:nvPr/>
        </p:nvSpPr>
        <p:spPr>
          <a:xfrm>
            <a:off x="190500" y="4186130"/>
            <a:ext cx="8382000" cy="1200329"/>
          </a:xfrm>
          <a:prstGeom prst="rect">
            <a:avLst/>
          </a:prstGeom>
          <a:noFill/>
        </p:spPr>
        <p:txBody>
          <a:bodyPr wrap="square" rtlCol="0">
            <a:spAutoFit/>
          </a:bodyPr>
          <a:lstStyle/>
          <a:p>
            <a:pPr marL="285750" indent="-285750">
              <a:buFont typeface="Arial" panose="020B0604020202020204" pitchFamily="34" charset="0"/>
              <a:buChar char="•"/>
            </a:pPr>
            <a:r>
              <a:rPr lang="en-IN" dirty="0"/>
              <a:t>Sales in each week gradually increases from Monday to Sunday.</a:t>
            </a:r>
          </a:p>
          <a:p>
            <a:pPr marL="285750" indent="-285750">
              <a:buFont typeface="Arial" panose="020B0604020202020204" pitchFamily="34" charset="0"/>
              <a:buChar char="•"/>
            </a:pPr>
            <a:r>
              <a:rPr lang="en-IN" dirty="0"/>
              <a:t>Weekend sales far exceed the weekday sales in most cases , likely due to people having off from work.</a:t>
            </a:r>
          </a:p>
          <a:p>
            <a:endParaRPr lang="en-IN" dirty="0"/>
          </a:p>
        </p:txBody>
      </p:sp>
      <p:pic>
        <p:nvPicPr>
          <p:cNvPr id="3" name="Picture 2">
            <a:extLst>
              <a:ext uri="{FF2B5EF4-FFF2-40B4-BE49-F238E27FC236}">
                <a16:creationId xmlns:a16="http://schemas.microsoft.com/office/drawing/2014/main" id="{7357E57F-4B7B-F84E-E015-91E7D7E1EEC9}"/>
              </a:ext>
            </a:extLst>
          </p:cNvPr>
          <p:cNvPicPr>
            <a:picLocks noChangeAspect="1"/>
          </p:cNvPicPr>
          <p:nvPr/>
        </p:nvPicPr>
        <p:blipFill>
          <a:blip r:embed="rId2"/>
          <a:stretch>
            <a:fillRect/>
          </a:stretch>
        </p:blipFill>
        <p:spPr>
          <a:xfrm>
            <a:off x="190500" y="666750"/>
            <a:ext cx="6324600" cy="3325943"/>
          </a:xfrm>
          <a:prstGeom prst="rect">
            <a:avLst/>
          </a:prstGeom>
        </p:spPr>
      </p:pic>
    </p:spTree>
    <p:extLst>
      <p:ext uri="{BB962C8B-B14F-4D97-AF65-F5344CB8AC3E}">
        <p14:creationId xmlns:p14="http://schemas.microsoft.com/office/powerpoint/2010/main" val="1798304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473" y="2266950"/>
            <a:ext cx="3581054" cy="443711"/>
          </a:xfrm>
          <a:prstGeom prst="rect">
            <a:avLst/>
          </a:prstGeom>
        </p:spPr>
        <p:txBody>
          <a:bodyPr vert="horz" wrap="square" lIns="0" tIns="12700" rIns="0" bIns="0" rtlCol="0">
            <a:spAutoFit/>
          </a:bodyPr>
          <a:lstStyle/>
          <a:p>
            <a:pPr marL="12700" algn="ctr">
              <a:lnSpc>
                <a:spcPct val="100000"/>
              </a:lnSpc>
              <a:spcBef>
                <a:spcPts val="100"/>
              </a:spcBef>
            </a:pPr>
            <a:r>
              <a:rPr lang="en-IN" b="1" i="0" dirty="0">
                <a:solidFill>
                  <a:srgbClr val="000000"/>
                </a:solidFill>
                <a:effectLst/>
                <a:latin typeface="lato" panose="020F0502020204030203" pitchFamily="34" charset="0"/>
              </a:rPr>
              <a:t>RFM</a:t>
            </a:r>
            <a:endParaRPr spc="-45" dirty="0"/>
          </a:p>
        </p:txBody>
      </p:sp>
    </p:spTree>
    <p:extLst>
      <p:ext uri="{BB962C8B-B14F-4D97-AF65-F5344CB8AC3E}">
        <p14:creationId xmlns:p14="http://schemas.microsoft.com/office/powerpoint/2010/main" val="2287759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9956C46-6882-42E4-4873-EE8588D4EB6A}"/>
              </a:ext>
            </a:extLst>
          </p:cNvPr>
          <p:cNvSpPr txBox="1">
            <a:spLocks/>
          </p:cNvSpPr>
          <p:nvPr/>
        </p:nvSpPr>
        <p:spPr>
          <a:xfrm>
            <a:off x="190500" y="170081"/>
            <a:ext cx="6591300" cy="443711"/>
          </a:xfrm>
          <a:prstGeom prst="rect">
            <a:avLst/>
          </a:prstGeom>
        </p:spPr>
        <p:txBody>
          <a:bodyPr vert="horz" wrap="square" lIns="0" tIns="12700" rIns="0" bIns="0" rtlCol="0">
            <a:spAutoFit/>
          </a:bodyPr>
          <a:lstStyle>
            <a:lvl1pPr>
              <a:defRPr sz="2800" b="1" i="0">
                <a:solidFill>
                  <a:srgbClr val="0D38A9"/>
                </a:solidFill>
                <a:latin typeface="Arial" panose="020B0604020202020204"/>
                <a:ea typeface="+mj-ea"/>
                <a:cs typeface="Arial" panose="020B0604020202020204"/>
              </a:defRPr>
            </a:lvl1pPr>
          </a:lstStyle>
          <a:p>
            <a:pPr marL="12700">
              <a:spcBef>
                <a:spcPts val="100"/>
              </a:spcBef>
            </a:pPr>
            <a:r>
              <a:rPr lang="en-IN" kern="0" spc="-65" dirty="0"/>
              <a:t>RFM – Recency, Frequency, Monetary</a:t>
            </a:r>
            <a:endParaRPr lang="en-IN" kern="0" spc="-45" dirty="0"/>
          </a:p>
        </p:txBody>
      </p:sp>
      <p:sp>
        <p:nvSpPr>
          <p:cNvPr id="10" name="TextBox 9">
            <a:extLst>
              <a:ext uri="{FF2B5EF4-FFF2-40B4-BE49-F238E27FC236}">
                <a16:creationId xmlns:a16="http://schemas.microsoft.com/office/drawing/2014/main" id="{340ACD4C-DC24-E556-8B87-A3E0EA383CDA}"/>
              </a:ext>
            </a:extLst>
          </p:cNvPr>
          <p:cNvSpPr txBox="1"/>
          <p:nvPr/>
        </p:nvSpPr>
        <p:spPr>
          <a:xfrm>
            <a:off x="197757" y="854125"/>
            <a:ext cx="8382000" cy="2862322"/>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111111"/>
                </a:solidFill>
                <a:effectLst/>
              </a:rPr>
              <a:t>The recency, frequency, monetary (RFM) model assigns an establishment’s customer base a particular trait, which can be used to segment the customers and drive business decisions. </a:t>
            </a:r>
          </a:p>
          <a:p>
            <a:pPr marL="285750" indent="-285750">
              <a:buFont typeface="Arial" panose="020B0604020202020204" pitchFamily="34" charset="0"/>
              <a:buChar char="•"/>
            </a:pPr>
            <a:r>
              <a:rPr lang="en-US" b="0" i="0" dirty="0">
                <a:solidFill>
                  <a:srgbClr val="111111"/>
                </a:solidFill>
                <a:effectLst/>
              </a:rPr>
              <a:t>For each attribute (recency, frequency, and monetary value), customers are given a score from 1 (lowest) to 5 (best) based on their observed purchasing behavior.</a:t>
            </a:r>
          </a:p>
          <a:p>
            <a:pPr marL="285750" indent="-285750">
              <a:buFont typeface="Arial" panose="020B0604020202020204" pitchFamily="34" charset="0"/>
              <a:buChar char="•"/>
            </a:pPr>
            <a:r>
              <a:rPr lang="en-US" dirty="0">
                <a:solidFill>
                  <a:srgbClr val="111111"/>
                </a:solidFill>
              </a:rPr>
              <a:t>In our model , The customers are segmented into 4 Tiers – Tier 1, Tier 2, Tier 3, Tier 4; based on the quantile their respective R,F,M values lie. Tier 1 being the Best and Tier 4 being the lowest.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2" name="TextBox 1">
            <a:extLst>
              <a:ext uri="{FF2B5EF4-FFF2-40B4-BE49-F238E27FC236}">
                <a16:creationId xmlns:a16="http://schemas.microsoft.com/office/drawing/2014/main" id="{DCA44C2F-8CFA-3131-3141-F706C2B0A8E2}"/>
              </a:ext>
            </a:extLst>
          </p:cNvPr>
          <p:cNvSpPr txBox="1"/>
          <p:nvPr/>
        </p:nvSpPr>
        <p:spPr>
          <a:xfrm>
            <a:off x="571500" y="3790950"/>
            <a:ext cx="8382000" cy="1477328"/>
          </a:xfrm>
          <a:prstGeom prst="rect">
            <a:avLst/>
          </a:prstGeom>
          <a:noFill/>
        </p:spPr>
        <p:txBody>
          <a:bodyPr wrap="square" rtlCol="0">
            <a:spAutoFit/>
          </a:bodyPr>
          <a:lstStyle/>
          <a:p>
            <a:pPr algn="l"/>
            <a:r>
              <a:rPr lang="en-US" b="0" i="0" dirty="0">
                <a:effectLst/>
              </a:rPr>
              <a:t>The RFM model is based on the assumption that customers who has purchased more recently, have placed more orders, and that customers who spend more money with the business are likely to be more valuable and are more likely to shop again than those that have not.</a:t>
            </a:r>
          </a:p>
          <a:p>
            <a:endParaRPr lang="en-IN" dirty="0"/>
          </a:p>
        </p:txBody>
      </p:sp>
      <p:sp>
        <p:nvSpPr>
          <p:cNvPr id="5" name="object 2">
            <a:extLst>
              <a:ext uri="{FF2B5EF4-FFF2-40B4-BE49-F238E27FC236}">
                <a16:creationId xmlns:a16="http://schemas.microsoft.com/office/drawing/2014/main" id="{8D718F8F-388B-946E-A9A7-F1CC40878956}"/>
              </a:ext>
            </a:extLst>
          </p:cNvPr>
          <p:cNvSpPr txBox="1">
            <a:spLocks/>
          </p:cNvSpPr>
          <p:nvPr/>
        </p:nvSpPr>
        <p:spPr>
          <a:xfrm>
            <a:off x="175986" y="3289028"/>
            <a:ext cx="6591300" cy="289823"/>
          </a:xfrm>
          <a:prstGeom prst="rect">
            <a:avLst/>
          </a:prstGeom>
        </p:spPr>
        <p:txBody>
          <a:bodyPr vert="horz" wrap="square" lIns="0" tIns="12700" rIns="0" bIns="0" rtlCol="0">
            <a:spAutoFit/>
          </a:bodyPr>
          <a:lstStyle>
            <a:lvl1pPr>
              <a:defRPr sz="2800" b="1" i="0">
                <a:solidFill>
                  <a:srgbClr val="0D38A9"/>
                </a:solidFill>
                <a:latin typeface="Arial" panose="020B0604020202020204"/>
                <a:ea typeface="+mj-ea"/>
                <a:cs typeface="Arial" panose="020B0604020202020204"/>
              </a:defRPr>
            </a:lvl1pPr>
          </a:lstStyle>
          <a:p>
            <a:pPr marL="12700">
              <a:spcBef>
                <a:spcPts val="100"/>
              </a:spcBef>
            </a:pPr>
            <a:r>
              <a:rPr lang="en-IN" sz="1800" kern="0" spc="-65" dirty="0"/>
              <a:t>Assumptions</a:t>
            </a:r>
            <a:endParaRPr lang="en-IN" sz="1800" kern="0" spc="-45" dirty="0"/>
          </a:p>
        </p:txBody>
      </p:sp>
    </p:spTree>
    <p:extLst>
      <p:ext uri="{BB962C8B-B14F-4D97-AF65-F5344CB8AC3E}">
        <p14:creationId xmlns:p14="http://schemas.microsoft.com/office/powerpoint/2010/main" val="4261100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C21035-F53F-56F1-03D6-A3A85F07C5F4}"/>
              </a:ext>
            </a:extLst>
          </p:cNvPr>
          <p:cNvPicPr>
            <a:picLocks noChangeAspect="1"/>
          </p:cNvPicPr>
          <p:nvPr/>
        </p:nvPicPr>
        <p:blipFill>
          <a:blip r:embed="rId2"/>
          <a:stretch>
            <a:fillRect/>
          </a:stretch>
        </p:blipFill>
        <p:spPr>
          <a:xfrm>
            <a:off x="1785493" y="895350"/>
            <a:ext cx="5837661" cy="4038600"/>
          </a:xfrm>
          <a:prstGeom prst="rect">
            <a:avLst/>
          </a:prstGeom>
        </p:spPr>
      </p:pic>
      <p:sp>
        <p:nvSpPr>
          <p:cNvPr id="5" name="object 2">
            <a:extLst>
              <a:ext uri="{FF2B5EF4-FFF2-40B4-BE49-F238E27FC236}">
                <a16:creationId xmlns:a16="http://schemas.microsoft.com/office/drawing/2014/main" id="{683C1AF2-56F6-48A2-9068-0F2D15FE953F}"/>
              </a:ext>
            </a:extLst>
          </p:cNvPr>
          <p:cNvSpPr txBox="1">
            <a:spLocks/>
          </p:cNvSpPr>
          <p:nvPr/>
        </p:nvSpPr>
        <p:spPr>
          <a:xfrm>
            <a:off x="190500" y="170081"/>
            <a:ext cx="4076700" cy="443711"/>
          </a:xfrm>
          <a:prstGeom prst="rect">
            <a:avLst/>
          </a:prstGeom>
        </p:spPr>
        <p:txBody>
          <a:bodyPr vert="horz" wrap="square" lIns="0" tIns="12700" rIns="0" bIns="0" rtlCol="0">
            <a:spAutoFit/>
          </a:bodyPr>
          <a:lstStyle>
            <a:lvl1pPr>
              <a:defRPr sz="2800" b="1" i="0">
                <a:solidFill>
                  <a:srgbClr val="0D38A9"/>
                </a:solidFill>
                <a:latin typeface="Arial" panose="020B0604020202020204"/>
                <a:ea typeface="+mj-ea"/>
                <a:cs typeface="Arial" panose="020B0604020202020204"/>
              </a:defRPr>
            </a:lvl1pPr>
          </a:lstStyle>
          <a:p>
            <a:pPr marL="12700">
              <a:spcBef>
                <a:spcPts val="100"/>
              </a:spcBef>
            </a:pPr>
            <a:r>
              <a:rPr lang="en-IN" kern="0" spc="-65" dirty="0"/>
              <a:t>KNIME Workflow</a:t>
            </a:r>
            <a:endParaRPr lang="en-IN" kern="0" spc="-45" dirty="0"/>
          </a:p>
        </p:txBody>
      </p:sp>
    </p:spTree>
    <p:extLst>
      <p:ext uri="{BB962C8B-B14F-4D97-AF65-F5344CB8AC3E}">
        <p14:creationId xmlns:p14="http://schemas.microsoft.com/office/powerpoint/2010/main" val="4186868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9956C46-6882-42E4-4873-EE8588D4EB6A}"/>
              </a:ext>
            </a:extLst>
          </p:cNvPr>
          <p:cNvSpPr txBox="1">
            <a:spLocks/>
          </p:cNvSpPr>
          <p:nvPr/>
        </p:nvSpPr>
        <p:spPr>
          <a:xfrm>
            <a:off x="190500" y="170081"/>
            <a:ext cx="6591300" cy="443711"/>
          </a:xfrm>
          <a:prstGeom prst="rect">
            <a:avLst/>
          </a:prstGeom>
        </p:spPr>
        <p:txBody>
          <a:bodyPr vert="horz" wrap="square" lIns="0" tIns="12700" rIns="0" bIns="0" rtlCol="0">
            <a:spAutoFit/>
          </a:bodyPr>
          <a:lstStyle>
            <a:lvl1pPr>
              <a:defRPr sz="2800" b="1" i="0">
                <a:solidFill>
                  <a:srgbClr val="0D38A9"/>
                </a:solidFill>
                <a:latin typeface="Arial" panose="020B0604020202020204"/>
                <a:ea typeface="+mj-ea"/>
                <a:cs typeface="Arial" panose="020B0604020202020204"/>
              </a:defRPr>
            </a:lvl1pPr>
          </a:lstStyle>
          <a:p>
            <a:pPr marL="12700">
              <a:spcBef>
                <a:spcPts val="100"/>
              </a:spcBef>
            </a:pPr>
            <a:r>
              <a:rPr lang="en-IN" kern="0" spc="-65" dirty="0"/>
              <a:t>Segmentation </a:t>
            </a:r>
            <a:endParaRPr lang="en-IN" kern="0" spc="-45" dirty="0"/>
          </a:p>
        </p:txBody>
      </p:sp>
      <p:pic>
        <p:nvPicPr>
          <p:cNvPr id="6" name="Picture 5">
            <a:extLst>
              <a:ext uri="{FF2B5EF4-FFF2-40B4-BE49-F238E27FC236}">
                <a16:creationId xmlns:a16="http://schemas.microsoft.com/office/drawing/2014/main" id="{55E6E5C8-F13A-FF5A-87A2-DE8085D87867}"/>
              </a:ext>
            </a:extLst>
          </p:cNvPr>
          <p:cNvPicPr>
            <a:picLocks noChangeAspect="1"/>
          </p:cNvPicPr>
          <p:nvPr/>
        </p:nvPicPr>
        <p:blipFill>
          <a:blip r:embed="rId2"/>
          <a:stretch>
            <a:fillRect/>
          </a:stretch>
        </p:blipFill>
        <p:spPr>
          <a:xfrm>
            <a:off x="1219201" y="742951"/>
            <a:ext cx="5562599" cy="3178628"/>
          </a:xfrm>
          <a:prstGeom prst="rect">
            <a:avLst/>
          </a:prstGeom>
        </p:spPr>
      </p:pic>
      <p:sp>
        <p:nvSpPr>
          <p:cNvPr id="7" name="TextBox 6">
            <a:extLst>
              <a:ext uri="{FF2B5EF4-FFF2-40B4-BE49-F238E27FC236}">
                <a16:creationId xmlns:a16="http://schemas.microsoft.com/office/drawing/2014/main" id="{3E26F9EF-9A6A-42A9-9907-15A8C9D23725}"/>
              </a:ext>
            </a:extLst>
          </p:cNvPr>
          <p:cNvSpPr txBox="1"/>
          <p:nvPr/>
        </p:nvSpPr>
        <p:spPr>
          <a:xfrm>
            <a:off x="457200" y="4171950"/>
            <a:ext cx="8077200" cy="923330"/>
          </a:xfrm>
          <a:prstGeom prst="rect">
            <a:avLst/>
          </a:prstGeom>
          <a:noFill/>
        </p:spPr>
        <p:txBody>
          <a:bodyPr wrap="square" rtlCol="0">
            <a:spAutoFit/>
          </a:bodyPr>
          <a:lstStyle/>
          <a:p>
            <a:pPr marL="285750" indent="-285750">
              <a:buFont typeface="Arial" panose="020B0604020202020204" pitchFamily="34" charset="0"/>
              <a:buChar char="•"/>
            </a:pPr>
            <a:r>
              <a:rPr lang="en-IN" dirty="0"/>
              <a:t>All the 89 customers have been segmented based on R,F ( rows) and M (columns) values into Tier 1, Tier 2 , Tier 3, Tier 4.</a:t>
            </a:r>
          </a:p>
          <a:p>
            <a:pPr marL="285750" indent="-285750">
              <a:buFont typeface="Arial" panose="020B0604020202020204" pitchFamily="34" charset="0"/>
              <a:buChar char="•"/>
            </a:pPr>
            <a:r>
              <a:rPr lang="en-IN" dirty="0"/>
              <a:t>We have 11 best customers and 10 customers are almost lost </a:t>
            </a:r>
          </a:p>
        </p:txBody>
      </p:sp>
    </p:spTree>
    <p:extLst>
      <p:ext uri="{BB962C8B-B14F-4D97-AF65-F5344CB8AC3E}">
        <p14:creationId xmlns:p14="http://schemas.microsoft.com/office/powerpoint/2010/main" val="378233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76600" y="1919007"/>
            <a:ext cx="2171527" cy="1305486"/>
          </a:xfrm>
          <a:prstGeom prst="rect">
            <a:avLst/>
          </a:prstGeom>
        </p:spPr>
        <p:txBody>
          <a:bodyPr vert="horz" wrap="square" lIns="0" tIns="12700" rIns="0" bIns="0" rtlCol="0">
            <a:spAutoFit/>
          </a:bodyPr>
          <a:lstStyle/>
          <a:p>
            <a:pPr marL="12700" algn="ctr">
              <a:lnSpc>
                <a:spcPct val="100000"/>
              </a:lnSpc>
              <a:spcBef>
                <a:spcPts val="100"/>
              </a:spcBef>
            </a:pPr>
            <a:r>
              <a:rPr lang="en-IN" b="1" i="0" dirty="0">
                <a:solidFill>
                  <a:srgbClr val="000000"/>
                </a:solidFill>
                <a:effectLst/>
                <a:latin typeface="lato" panose="020F0502020204030203" pitchFamily="34" charset="0"/>
              </a:rPr>
              <a:t>Inferences and Conclusion</a:t>
            </a:r>
            <a:endParaRPr spc="-45" dirty="0"/>
          </a:p>
        </p:txBody>
      </p:sp>
    </p:spTree>
    <p:extLst>
      <p:ext uri="{BB962C8B-B14F-4D97-AF65-F5344CB8AC3E}">
        <p14:creationId xmlns:p14="http://schemas.microsoft.com/office/powerpoint/2010/main" val="1728855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10128F7-132B-FC11-0DD4-3326DC5A3C3D}"/>
              </a:ext>
            </a:extLst>
          </p:cNvPr>
          <p:cNvSpPr txBox="1"/>
          <p:nvPr/>
        </p:nvSpPr>
        <p:spPr>
          <a:xfrm>
            <a:off x="381000" y="514350"/>
            <a:ext cx="4648200" cy="3830279"/>
          </a:xfrm>
          <a:prstGeom prst="rect">
            <a:avLst/>
          </a:prstGeom>
          <a:noFill/>
        </p:spPr>
        <p:txBody>
          <a:bodyPr wrap="square">
            <a:spAutoFit/>
          </a:bodyPr>
          <a:lstStyle/>
          <a:p>
            <a:pPr>
              <a:lnSpc>
                <a:spcPct val="150000"/>
              </a:lnSpc>
            </a:pPr>
            <a:r>
              <a:rPr lang="en-US" sz="2400" b="1" dirty="0">
                <a:latin typeface="+mj-lt"/>
              </a:rPr>
              <a:t>Table of Contents</a:t>
            </a:r>
          </a:p>
          <a:p>
            <a:pPr>
              <a:lnSpc>
                <a:spcPct val="150000"/>
              </a:lnSpc>
            </a:pPr>
            <a:endParaRPr lang="en-US" sz="2000" dirty="0"/>
          </a:p>
          <a:p>
            <a:pPr>
              <a:lnSpc>
                <a:spcPct val="150000"/>
              </a:lnSpc>
            </a:pPr>
            <a:r>
              <a:rPr lang="en-US" sz="2000" dirty="0"/>
              <a:t>Problem Statement</a:t>
            </a:r>
          </a:p>
          <a:p>
            <a:pPr>
              <a:lnSpc>
                <a:spcPct val="150000"/>
              </a:lnSpc>
            </a:pPr>
            <a:r>
              <a:rPr lang="en-US" sz="2000" dirty="0"/>
              <a:t>About Data</a:t>
            </a:r>
          </a:p>
          <a:p>
            <a:pPr>
              <a:lnSpc>
                <a:spcPct val="150000"/>
              </a:lnSpc>
            </a:pPr>
            <a:r>
              <a:rPr lang="en-US" sz="2000" dirty="0"/>
              <a:t>Business Overview</a:t>
            </a:r>
          </a:p>
          <a:p>
            <a:pPr>
              <a:lnSpc>
                <a:spcPct val="150000"/>
              </a:lnSpc>
            </a:pPr>
            <a:r>
              <a:rPr lang="en-US" sz="2000" dirty="0"/>
              <a:t>Exploratory Analysis</a:t>
            </a:r>
          </a:p>
          <a:p>
            <a:pPr>
              <a:lnSpc>
                <a:spcPct val="150000"/>
              </a:lnSpc>
            </a:pPr>
            <a:r>
              <a:rPr lang="en-US" sz="2000" dirty="0"/>
              <a:t>RFM</a:t>
            </a:r>
          </a:p>
          <a:p>
            <a:pPr>
              <a:lnSpc>
                <a:spcPct val="150000"/>
              </a:lnSpc>
            </a:pPr>
            <a:r>
              <a:rPr lang="en-US" sz="2000" dirty="0"/>
              <a:t>Inferences and Conclusion</a:t>
            </a:r>
          </a:p>
        </p:txBody>
      </p:sp>
      <p:pic>
        <p:nvPicPr>
          <p:cNvPr id="6" name="Picture 5">
            <a:extLst>
              <a:ext uri="{FF2B5EF4-FFF2-40B4-BE49-F238E27FC236}">
                <a16:creationId xmlns:a16="http://schemas.microsoft.com/office/drawing/2014/main" id="{FAA684EA-8C5C-1375-8952-71C645DB4B48}"/>
              </a:ext>
            </a:extLst>
          </p:cNvPr>
          <p:cNvPicPr>
            <a:picLocks noChangeAspect="1"/>
          </p:cNvPicPr>
          <p:nvPr/>
        </p:nvPicPr>
        <p:blipFill>
          <a:blip r:embed="rId2"/>
          <a:stretch>
            <a:fillRect/>
          </a:stretch>
        </p:blipFill>
        <p:spPr>
          <a:xfrm>
            <a:off x="0" y="2721"/>
            <a:ext cx="176799" cy="707197"/>
          </a:xfrm>
          <a:prstGeom prst="rect">
            <a:avLst/>
          </a:prstGeom>
        </p:spPr>
      </p:pic>
    </p:spTree>
    <p:extLst>
      <p:ext uri="{BB962C8B-B14F-4D97-AF65-F5344CB8AC3E}">
        <p14:creationId xmlns:p14="http://schemas.microsoft.com/office/powerpoint/2010/main" val="3220826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F5B274D1-3C51-98E2-ABB4-D04683C764E4}"/>
              </a:ext>
            </a:extLst>
          </p:cNvPr>
          <p:cNvSpPr txBox="1">
            <a:spLocks/>
          </p:cNvSpPr>
          <p:nvPr/>
        </p:nvSpPr>
        <p:spPr>
          <a:xfrm>
            <a:off x="152400" y="133350"/>
            <a:ext cx="4076700" cy="443711"/>
          </a:xfrm>
          <a:prstGeom prst="rect">
            <a:avLst/>
          </a:prstGeom>
        </p:spPr>
        <p:txBody>
          <a:bodyPr vert="horz" wrap="square" lIns="0" tIns="12700" rIns="0" bIns="0" rtlCol="0">
            <a:spAutoFit/>
          </a:bodyPr>
          <a:lstStyle>
            <a:lvl1pPr>
              <a:defRPr sz="2800" b="1" i="0">
                <a:solidFill>
                  <a:srgbClr val="0D38A9"/>
                </a:solidFill>
                <a:latin typeface="Arial" panose="020B0604020202020204"/>
                <a:ea typeface="+mj-ea"/>
                <a:cs typeface="Arial" panose="020B0604020202020204"/>
              </a:defRPr>
            </a:lvl1pPr>
          </a:lstStyle>
          <a:p>
            <a:pPr marL="12700">
              <a:spcBef>
                <a:spcPts val="100"/>
              </a:spcBef>
            </a:pPr>
            <a:r>
              <a:rPr lang="en-IN" kern="0" spc="-65" dirty="0"/>
              <a:t>Best Customers</a:t>
            </a:r>
            <a:endParaRPr lang="en-IN" kern="0" spc="-45" dirty="0"/>
          </a:p>
        </p:txBody>
      </p:sp>
      <p:sp>
        <p:nvSpPr>
          <p:cNvPr id="4" name="TextBox 3">
            <a:extLst>
              <a:ext uri="{FF2B5EF4-FFF2-40B4-BE49-F238E27FC236}">
                <a16:creationId xmlns:a16="http://schemas.microsoft.com/office/drawing/2014/main" id="{629E8086-9D29-8C35-127E-A2BFFEDFF192}"/>
              </a:ext>
            </a:extLst>
          </p:cNvPr>
          <p:cNvSpPr txBox="1"/>
          <p:nvPr/>
        </p:nvSpPr>
        <p:spPr>
          <a:xfrm>
            <a:off x="76200" y="577061"/>
            <a:ext cx="8153400" cy="369332"/>
          </a:xfrm>
          <a:prstGeom prst="rect">
            <a:avLst/>
          </a:prstGeom>
          <a:noFill/>
        </p:spPr>
        <p:txBody>
          <a:bodyPr wrap="square" rtlCol="0">
            <a:spAutoFit/>
          </a:bodyPr>
          <a:lstStyle/>
          <a:p>
            <a:r>
              <a:rPr lang="en-IN" dirty="0"/>
              <a:t>Criteria : Tier 1 – Recency , Tier 1 – Frequency and Tier 1 - Monetary</a:t>
            </a:r>
          </a:p>
        </p:txBody>
      </p:sp>
      <p:sp>
        <p:nvSpPr>
          <p:cNvPr id="5" name="TextBox 4">
            <a:extLst>
              <a:ext uri="{FF2B5EF4-FFF2-40B4-BE49-F238E27FC236}">
                <a16:creationId xmlns:a16="http://schemas.microsoft.com/office/drawing/2014/main" id="{15D3498F-C820-F071-1A6E-ABAEB048ED39}"/>
              </a:ext>
            </a:extLst>
          </p:cNvPr>
          <p:cNvSpPr txBox="1"/>
          <p:nvPr/>
        </p:nvSpPr>
        <p:spPr>
          <a:xfrm>
            <a:off x="228600" y="1047750"/>
            <a:ext cx="6934200" cy="4247317"/>
          </a:xfrm>
          <a:prstGeom prst="rect">
            <a:avLst/>
          </a:prstGeom>
          <a:noFill/>
        </p:spPr>
        <p:txBody>
          <a:bodyPr wrap="square" rtlCol="0">
            <a:spAutoFit/>
          </a:bodyPr>
          <a:lstStyle/>
          <a:p>
            <a:r>
              <a:rPr lang="en-IN" dirty="0"/>
              <a:t>We have a total of 11 customers that can be classified as Best Customers</a:t>
            </a:r>
          </a:p>
          <a:p>
            <a:endParaRPr lang="en-IN" dirty="0"/>
          </a:p>
          <a:p>
            <a:pPr marL="342900" indent="-342900">
              <a:buFont typeface="+mj-lt"/>
              <a:buAutoNum type="arabicPeriod"/>
            </a:pPr>
            <a:r>
              <a:rPr lang="en-IN" dirty="0"/>
              <a:t>Anna's Decorations, Ltd</a:t>
            </a:r>
          </a:p>
          <a:p>
            <a:pPr marL="342900" indent="-342900">
              <a:buFont typeface="+mj-lt"/>
              <a:buAutoNum type="arabicPeriod"/>
            </a:pPr>
            <a:r>
              <a:rPr lang="en-IN" dirty="0"/>
              <a:t>Australian Collectors, Co.</a:t>
            </a:r>
          </a:p>
          <a:p>
            <a:pPr marL="342900" indent="-342900">
              <a:buFont typeface="+mj-lt"/>
              <a:buAutoNum type="arabicPeriod"/>
            </a:pPr>
            <a:r>
              <a:rPr lang="en-IN" dirty="0"/>
              <a:t>Euro Shopping Channel</a:t>
            </a:r>
          </a:p>
          <a:p>
            <a:pPr marL="342900" indent="-342900">
              <a:buFont typeface="+mj-lt"/>
              <a:buAutoNum type="arabicPeriod"/>
            </a:pPr>
            <a:r>
              <a:rPr lang="en-IN" dirty="0"/>
              <a:t>La Rochelle Gifts</a:t>
            </a:r>
          </a:p>
          <a:p>
            <a:pPr marL="342900" indent="-342900">
              <a:buFont typeface="+mj-lt"/>
              <a:buAutoNum type="arabicPeriod"/>
            </a:pPr>
            <a:r>
              <a:rPr lang="en-IN" dirty="0"/>
              <a:t>Land of Toys Inc.</a:t>
            </a:r>
          </a:p>
          <a:p>
            <a:pPr marL="342900" indent="-342900">
              <a:buFont typeface="+mj-lt"/>
              <a:buAutoNum type="arabicPeriod"/>
            </a:pPr>
            <a:r>
              <a:rPr lang="en-IN" dirty="0"/>
              <a:t>Mini Gifts Distributors Ltd.</a:t>
            </a:r>
          </a:p>
          <a:p>
            <a:pPr marL="342900" indent="-342900">
              <a:buFont typeface="+mj-lt"/>
              <a:buAutoNum type="arabicPeriod"/>
            </a:pPr>
            <a:r>
              <a:rPr lang="en-IN" dirty="0"/>
              <a:t>Online Diecast Creations Co.</a:t>
            </a:r>
          </a:p>
          <a:p>
            <a:pPr marL="342900" indent="-342900">
              <a:buFont typeface="+mj-lt"/>
              <a:buAutoNum type="arabicPeriod"/>
            </a:pPr>
            <a:r>
              <a:rPr lang="en-IN" dirty="0"/>
              <a:t>Salzburg Collectables</a:t>
            </a:r>
          </a:p>
          <a:p>
            <a:pPr marL="342900" indent="-342900">
              <a:buFont typeface="+mj-lt"/>
              <a:buAutoNum type="arabicPeriod"/>
            </a:pPr>
            <a:r>
              <a:rPr lang="en-IN" dirty="0" err="1"/>
              <a:t>Souveniers</a:t>
            </a:r>
            <a:r>
              <a:rPr lang="en-IN" dirty="0"/>
              <a:t> And Things Co.</a:t>
            </a:r>
          </a:p>
          <a:p>
            <a:pPr marL="342900" indent="-342900">
              <a:buFont typeface="+mj-lt"/>
              <a:buAutoNum type="arabicPeriod"/>
            </a:pPr>
            <a:r>
              <a:rPr lang="en-IN" dirty="0"/>
              <a:t>Technics Stores Inc.</a:t>
            </a:r>
          </a:p>
          <a:p>
            <a:pPr marL="342900" indent="-342900">
              <a:buFont typeface="+mj-lt"/>
              <a:buAutoNum type="arabicPeriod"/>
            </a:pPr>
            <a:r>
              <a:rPr lang="en-IN" dirty="0"/>
              <a:t>The Sharp Gifts Warehouse</a:t>
            </a:r>
          </a:p>
          <a:p>
            <a:endParaRPr lang="en-IN" dirty="0"/>
          </a:p>
          <a:p>
            <a:endParaRPr lang="en-IN" dirty="0"/>
          </a:p>
        </p:txBody>
      </p:sp>
    </p:spTree>
    <p:extLst>
      <p:ext uri="{BB962C8B-B14F-4D97-AF65-F5344CB8AC3E}">
        <p14:creationId xmlns:p14="http://schemas.microsoft.com/office/powerpoint/2010/main" val="27455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F5B274D1-3C51-98E2-ABB4-D04683C764E4}"/>
              </a:ext>
            </a:extLst>
          </p:cNvPr>
          <p:cNvSpPr txBox="1">
            <a:spLocks/>
          </p:cNvSpPr>
          <p:nvPr/>
        </p:nvSpPr>
        <p:spPr>
          <a:xfrm>
            <a:off x="152400" y="133350"/>
            <a:ext cx="4076700" cy="443711"/>
          </a:xfrm>
          <a:prstGeom prst="rect">
            <a:avLst/>
          </a:prstGeom>
        </p:spPr>
        <p:txBody>
          <a:bodyPr vert="horz" wrap="square" lIns="0" tIns="12700" rIns="0" bIns="0" rtlCol="0">
            <a:spAutoFit/>
          </a:bodyPr>
          <a:lstStyle>
            <a:lvl1pPr>
              <a:defRPr sz="2800" b="1" i="0">
                <a:solidFill>
                  <a:srgbClr val="0D38A9"/>
                </a:solidFill>
                <a:latin typeface="Arial" panose="020B0604020202020204"/>
                <a:ea typeface="+mj-ea"/>
                <a:cs typeface="Arial" panose="020B0604020202020204"/>
              </a:defRPr>
            </a:lvl1pPr>
          </a:lstStyle>
          <a:p>
            <a:pPr marL="12700">
              <a:spcBef>
                <a:spcPts val="100"/>
              </a:spcBef>
            </a:pPr>
            <a:r>
              <a:rPr lang="en-IN" kern="0" spc="-65" dirty="0"/>
              <a:t>Lost Customers</a:t>
            </a:r>
            <a:endParaRPr lang="en-IN" kern="0" spc="-45" dirty="0"/>
          </a:p>
        </p:txBody>
      </p:sp>
      <p:sp>
        <p:nvSpPr>
          <p:cNvPr id="4" name="TextBox 3">
            <a:extLst>
              <a:ext uri="{FF2B5EF4-FFF2-40B4-BE49-F238E27FC236}">
                <a16:creationId xmlns:a16="http://schemas.microsoft.com/office/drawing/2014/main" id="{629E8086-9D29-8C35-127E-A2BFFEDFF192}"/>
              </a:ext>
            </a:extLst>
          </p:cNvPr>
          <p:cNvSpPr txBox="1"/>
          <p:nvPr/>
        </p:nvSpPr>
        <p:spPr>
          <a:xfrm>
            <a:off x="76200" y="577061"/>
            <a:ext cx="8153400" cy="369332"/>
          </a:xfrm>
          <a:prstGeom prst="rect">
            <a:avLst/>
          </a:prstGeom>
          <a:noFill/>
        </p:spPr>
        <p:txBody>
          <a:bodyPr wrap="square" rtlCol="0">
            <a:spAutoFit/>
          </a:bodyPr>
          <a:lstStyle/>
          <a:p>
            <a:r>
              <a:rPr lang="en-IN" dirty="0"/>
              <a:t>Criteria : Tier 4 – Recency , Tier 4 – Frequency and Tier 4 - Monetary</a:t>
            </a:r>
          </a:p>
        </p:txBody>
      </p:sp>
      <p:sp>
        <p:nvSpPr>
          <p:cNvPr id="5" name="TextBox 4">
            <a:extLst>
              <a:ext uri="{FF2B5EF4-FFF2-40B4-BE49-F238E27FC236}">
                <a16:creationId xmlns:a16="http://schemas.microsoft.com/office/drawing/2014/main" id="{15D3498F-C820-F071-1A6E-ABAEB048ED39}"/>
              </a:ext>
            </a:extLst>
          </p:cNvPr>
          <p:cNvSpPr txBox="1"/>
          <p:nvPr/>
        </p:nvSpPr>
        <p:spPr>
          <a:xfrm>
            <a:off x="228600" y="1047750"/>
            <a:ext cx="6934200" cy="3970318"/>
          </a:xfrm>
          <a:prstGeom prst="rect">
            <a:avLst/>
          </a:prstGeom>
          <a:noFill/>
        </p:spPr>
        <p:txBody>
          <a:bodyPr wrap="square" rtlCol="0">
            <a:spAutoFit/>
          </a:bodyPr>
          <a:lstStyle/>
          <a:p>
            <a:r>
              <a:rPr lang="en-IN" dirty="0"/>
              <a:t>We have a total of 10 customers that can be classified as Lost Customers</a:t>
            </a:r>
          </a:p>
          <a:p>
            <a:endParaRPr lang="en-IN" dirty="0"/>
          </a:p>
          <a:p>
            <a:pPr marL="342900" indent="-342900">
              <a:buFont typeface="+mj-lt"/>
              <a:buAutoNum type="arabicPeriod"/>
            </a:pPr>
            <a:r>
              <a:rPr lang="en-IN" dirty="0"/>
              <a:t>Alpha Cognac</a:t>
            </a:r>
          </a:p>
          <a:p>
            <a:pPr marL="342900" indent="-342900">
              <a:buFont typeface="+mj-lt"/>
              <a:buAutoNum type="arabicPeriod"/>
            </a:pPr>
            <a:r>
              <a:rPr lang="en-IN" dirty="0"/>
              <a:t>Auto-Moto Classics Inc.</a:t>
            </a:r>
          </a:p>
          <a:p>
            <a:pPr marL="342900" indent="-342900">
              <a:buFont typeface="+mj-lt"/>
              <a:buAutoNum type="arabicPeriod"/>
            </a:pPr>
            <a:r>
              <a:rPr lang="en-IN" dirty="0"/>
              <a:t>Bavarian Collectables Imports, Co.</a:t>
            </a:r>
          </a:p>
          <a:p>
            <a:pPr marL="342900" indent="-342900">
              <a:buFont typeface="+mj-lt"/>
              <a:buAutoNum type="arabicPeriod"/>
            </a:pPr>
            <a:r>
              <a:rPr lang="en-IN" dirty="0"/>
              <a:t>Clover Collections, Co.</a:t>
            </a:r>
          </a:p>
          <a:p>
            <a:pPr marL="342900" indent="-342900">
              <a:buFont typeface="+mj-lt"/>
              <a:buAutoNum type="arabicPeriod"/>
            </a:pPr>
            <a:r>
              <a:rPr lang="en-IN" dirty="0"/>
              <a:t>Double Decker Gift Stores, Ltd</a:t>
            </a:r>
          </a:p>
          <a:p>
            <a:pPr marL="342900" indent="-342900">
              <a:buFont typeface="+mj-lt"/>
              <a:buAutoNum type="arabicPeriod"/>
            </a:pPr>
            <a:r>
              <a:rPr lang="en-IN" dirty="0"/>
              <a:t>Gift Ideas Corp.</a:t>
            </a:r>
          </a:p>
          <a:p>
            <a:pPr marL="342900" indent="-342900">
              <a:buFont typeface="+mj-lt"/>
              <a:buAutoNum type="arabicPeriod"/>
            </a:pPr>
            <a:r>
              <a:rPr lang="en-IN" dirty="0"/>
              <a:t>Iberia Gift Imports, Corp.</a:t>
            </a:r>
          </a:p>
          <a:p>
            <a:pPr marL="342900" indent="-342900">
              <a:buFont typeface="+mj-lt"/>
              <a:buAutoNum type="arabicPeriod"/>
            </a:pPr>
            <a:r>
              <a:rPr lang="en-IN" dirty="0"/>
              <a:t>Mini Auto Werke</a:t>
            </a:r>
          </a:p>
          <a:p>
            <a:pPr marL="342900" indent="-342900">
              <a:buFont typeface="+mj-lt"/>
              <a:buAutoNum type="arabicPeriod"/>
            </a:pPr>
            <a:r>
              <a:rPr lang="en-IN" dirty="0"/>
              <a:t>Royale </a:t>
            </a:r>
            <a:r>
              <a:rPr lang="en-IN" dirty="0" err="1"/>
              <a:t>Belge</a:t>
            </a:r>
            <a:endParaRPr lang="en-IN" dirty="0"/>
          </a:p>
          <a:p>
            <a:pPr marL="342900" indent="-342900">
              <a:buFont typeface="+mj-lt"/>
              <a:buAutoNum type="arabicPeriod"/>
            </a:pPr>
            <a:r>
              <a:rPr lang="en-IN" dirty="0"/>
              <a:t>Signal Collectibles Ltd.</a:t>
            </a:r>
          </a:p>
          <a:p>
            <a:endParaRPr lang="en-IN" dirty="0"/>
          </a:p>
          <a:p>
            <a:endParaRPr lang="en-IN" dirty="0"/>
          </a:p>
        </p:txBody>
      </p:sp>
    </p:spTree>
    <p:extLst>
      <p:ext uri="{BB962C8B-B14F-4D97-AF65-F5344CB8AC3E}">
        <p14:creationId xmlns:p14="http://schemas.microsoft.com/office/powerpoint/2010/main" val="2125939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F5B274D1-3C51-98E2-ABB4-D04683C764E4}"/>
              </a:ext>
            </a:extLst>
          </p:cNvPr>
          <p:cNvSpPr txBox="1">
            <a:spLocks/>
          </p:cNvSpPr>
          <p:nvPr/>
        </p:nvSpPr>
        <p:spPr>
          <a:xfrm>
            <a:off x="152400" y="133350"/>
            <a:ext cx="4076700" cy="443711"/>
          </a:xfrm>
          <a:prstGeom prst="rect">
            <a:avLst/>
          </a:prstGeom>
        </p:spPr>
        <p:txBody>
          <a:bodyPr vert="horz" wrap="square" lIns="0" tIns="12700" rIns="0" bIns="0" rtlCol="0">
            <a:spAutoFit/>
          </a:bodyPr>
          <a:lstStyle>
            <a:lvl1pPr>
              <a:defRPr sz="2800" b="1" i="0">
                <a:solidFill>
                  <a:srgbClr val="0D38A9"/>
                </a:solidFill>
                <a:latin typeface="Arial" panose="020B0604020202020204"/>
                <a:ea typeface="+mj-ea"/>
                <a:cs typeface="Arial" panose="020B0604020202020204"/>
              </a:defRPr>
            </a:lvl1pPr>
          </a:lstStyle>
          <a:p>
            <a:pPr marL="12700">
              <a:spcBef>
                <a:spcPts val="100"/>
              </a:spcBef>
            </a:pPr>
            <a:r>
              <a:rPr lang="en-IN" kern="0" spc="-65" dirty="0"/>
              <a:t>Loyal Customers</a:t>
            </a:r>
            <a:endParaRPr lang="en-IN" kern="0" spc="-45" dirty="0"/>
          </a:p>
        </p:txBody>
      </p:sp>
      <p:sp>
        <p:nvSpPr>
          <p:cNvPr id="4" name="TextBox 3">
            <a:extLst>
              <a:ext uri="{FF2B5EF4-FFF2-40B4-BE49-F238E27FC236}">
                <a16:creationId xmlns:a16="http://schemas.microsoft.com/office/drawing/2014/main" id="{629E8086-9D29-8C35-127E-A2BFFEDFF192}"/>
              </a:ext>
            </a:extLst>
          </p:cNvPr>
          <p:cNvSpPr txBox="1"/>
          <p:nvPr/>
        </p:nvSpPr>
        <p:spPr>
          <a:xfrm>
            <a:off x="76200" y="577061"/>
            <a:ext cx="8153400" cy="369332"/>
          </a:xfrm>
          <a:prstGeom prst="rect">
            <a:avLst/>
          </a:prstGeom>
          <a:noFill/>
        </p:spPr>
        <p:txBody>
          <a:bodyPr wrap="square" rtlCol="0">
            <a:spAutoFit/>
          </a:bodyPr>
          <a:lstStyle/>
          <a:p>
            <a:r>
              <a:rPr lang="en-IN" dirty="0"/>
              <a:t>Criteria : Tier 1 – Recency , Tier 2 or 3 – Frequency and Tier 2 or 3 - Monetary</a:t>
            </a:r>
          </a:p>
        </p:txBody>
      </p:sp>
      <p:sp>
        <p:nvSpPr>
          <p:cNvPr id="5" name="TextBox 4">
            <a:extLst>
              <a:ext uri="{FF2B5EF4-FFF2-40B4-BE49-F238E27FC236}">
                <a16:creationId xmlns:a16="http://schemas.microsoft.com/office/drawing/2014/main" id="{15D3498F-C820-F071-1A6E-ABAEB048ED39}"/>
              </a:ext>
            </a:extLst>
          </p:cNvPr>
          <p:cNvSpPr txBox="1"/>
          <p:nvPr/>
        </p:nvSpPr>
        <p:spPr>
          <a:xfrm>
            <a:off x="228600" y="1047750"/>
            <a:ext cx="7239000" cy="3693319"/>
          </a:xfrm>
          <a:prstGeom prst="rect">
            <a:avLst/>
          </a:prstGeom>
          <a:noFill/>
        </p:spPr>
        <p:txBody>
          <a:bodyPr wrap="square" rtlCol="0">
            <a:spAutoFit/>
          </a:bodyPr>
          <a:lstStyle/>
          <a:p>
            <a:r>
              <a:rPr lang="en-IN" dirty="0"/>
              <a:t>We have a total of 9 customers that can be classified as Loyal Customers</a:t>
            </a:r>
          </a:p>
          <a:p>
            <a:endParaRPr lang="en-IN" dirty="0"/>
          </a:p>
          <a:p>
            <a:pPr marL="342900" indent="-342900">
              <a:buFont typeface="+mj-lt"/>
              <a:buAutoNum type="arabicPeriod"/>
            </a:pPr>
            <a:r>
              <a:rPr lang="en-IN" dirty="0"/>
              <a:t>Auto Canal Petit</a:t>
            </a:r>
          </a:p>
          <a:p>
            <a:pPr marL="342900" indent="-342900">
              <a:buFont typeface="+mj-lt"/>
              <a:buAutoNum type="arabicPeriod"/>
            </a:pPr>
            <a:r>
              <a:rPr lang="en-IN" dirty="0" err="1"/>
              <a:t>Baane</a:t>
            </a:r>
            <a:r>
              <a:rPr lang="en-IN" dirty="0"/>
              <a:t> Mini Imports</a:t>
            </a:r>
          </a:p>
          <a:p>
            <a:pPr marL="342900" indent="-342900">
              <a:buFont typeface="+mj-lt"/>
              <a:buAutoNum type="arabicPeriod"/>
            </a:pPr>
            <a:r>
              <a:rPr lang="en-IN" dirty="0"/>
              <a:t>Collectables For Less Inc.</a:t>
            </a:r>
          </a:p>
          <a:p>
            <a:pPr marL="342900" indent="-342900">
              <a:buFont typeface="+mj-lt"/>
              <a:buAutoNum type="arabicPeriod"/>
            </a:pPr>
            <a:r>
              <a:rPr lang="en-IN" dirty="0"/>
              <a:t>FunGiftIdeas.com</a:t>
            </a:r>
          </a:p>
          <a:p>
            <a:pPr marL="342900" indent="-342900">
              <a:buFont typeface="+mj-lt"/>
              <a:buAutoNum type="arabicPeriod"/>
            </a:pPr>
            <a:r>
              <a:rPr lang="en-IN" dirty="0"/>
              <a:t>Gift Depot Inc.</a:t>
            </a:r>
          </a:p>
          <a:p>
            <a:pPr marL="342900" indent="-342900">
              <a:buFont typeface="+mj-lt"/>
              <a:buAutoNum type="arabicPeriod"/>
            </a:pPr>
            <a:r>
              <a:rPr lang="en-IN" dirty="0"/>
              <a:t>Gifts4AllAges.com</a:t>
            </a:r>
          </a:p>
          <a:p>
            <a:pPr marL="342900" indent="-342900">
              <a:buFont typeface="+mj-lt"/>
              <a:buAutoNum type="arabicPeriod"/>
            </a:pPr>
            <a:r>
              <a:rPr lang="en-IN" dirty="0"/>
              <a:t>Oulu Toy Supplies, Inc.</a:t>
            </a:r>
          </a:p>
          <a:p>
            <a:pPr marL="342900" indent="-342900">
              <a:buFont typeface="+mj-lt"/>
              <a:buAutoNum type="arabicPeriod"/>
            </a:pPr>
            <a:r>
              <a:rPr lang="en-IN" dirty="0"/>
              <a:t>Quebec Home Shopping Network</a:t>
            </a:r>
          </a:p>
          <a:p>
            <a:pPr marL="342900" indent="-342900">
              <a:buFont typeface="+mj-lt"/>
              <a:buAutoNum type="arabicPeriod"/>
            </a:pPr>
            <a:r>
              <a:rPr lang="en-IN" dirty="0"/>
              <a:t>UK Collectables, Ltd.</a:t>
            </a:r>
          </a:p>
          <a:p>
            <a:endParaRPr lang="en-IN" dirty="0"/>
          </a:p>
          <a:p>
            <a:endParaRPr lang="en-IN" dirty="0"/>
          </a:p>
        </p:txBody>
      </p:sp>
    </p:spTree>
    <p:extLst>
      <p:ext uri="{BB962C8B-B14F-4D97-AF65-F5344CB8AC3E}">
        <p14:creationId xmlns:p14="http://schemas.microsoft.com/office/powerpoint/2010/main" val="1945922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F5B274D1-3C51-98E2-ABB4-D04683C764E4}"/>
              </a:ext>
            </a:extLst>
          </p:cNvPr>
          <p:cNvSpPr txBox="1">
            <a:spLocks/>
          </p:cNvSpPr>
          <p:nvPr/>
        </p:nvSpPr>
        <p:spPr>
          <a:xfrm>
            <a:off x="152400" y="133350"/>
            <a:ext cx="4724400" cy="443711"/>
          </a:xfrm>
          <a:prstGeom prst="rect">
            <a:avLst/>
          </a:prstGeom>
        </p:spPr>
        <p:txBody>
          <a:bodyPr vert="horz" wrap="square" lIns="0" tIns="12700" rIns="0" bIns="0" rtlCol="0">
            <a:spAutoFit/>
          </a:bodyPr>
          <a:lstStyle>
            <a:lvl1pPr>
              <a:defRPr sz="2800" b="1" i="0">
                <a:solidFill>
                  <a:srgbClr val="0D38A9"/>
                </a:solidFill>
                <a:latin typeface="Arial" panose="020B0604020202020204"/>
                <a:ea typeface="+mj-ea"/>
                <a:cs typeface="Arial" panose="020B0604020202020204"/>
              </a:defRPr>
            </a:lvl1pPr>
          </a:lstStyle>
          <a:p>
            <a:pPr marL="12700">
              <a:spcBef>
                <a:spcPts val="100"/>
              </a:spcBef>
            </a:pPr>
            <a:r>
              <a:rPr lang="en-IN" kern="0" spc="-65" dirty="0"/>
              <a:t>Almost Churned Customers</a:t>
            </a:r>
            <a:endParaRPr lang="en-IN" kern="0" spc="-45" dirty="0"/>
          </a:p>
        </p:txBody>
      </p:sp>
      <p:sp>
        <p:nvSpPr>
          <p:cNvPr id="4" name="TextBox 3">
            <a:extLst>
              <a:ext uri="{FF2B5EF4-FFF2-40B4-BE49-F238E27FC236}">
                <a16:creationId xmlns:a16="http://schemas.microsoft.com/office/drawing/2014/main" id="{629E8086-9D29-8C35-127E-A2BFFEDFF192}"/>
              </a:ext>
            </a:extLst>
          </p:cNvPr>
          <p:cNvSpPr txBox="1"/>
          <p:nvPr/>
        </p:nvSpPr>
        <p:spPr>
          <a:xfrm>
            <a:off x="76200" y="577061"/>
            <a:ext cx="8153400" cy="369332"/>
          </a:xfrm>
          <a:prstGeom prst="rect">
            <a:avLst/>
          </a:prstGeom>
          <a:noFill/>
        </p:spPr>
        <p:txBody>
          <a:bodyPr wrap="square" rtlCol="0">
            <a:spAutoFit/>
          </a:bodyPr>
          <a:lstStyle/>
          <a:p>
            <a:r>
              <a:rPr lang="en-IN" dirty="0"/>
              <a:t>Criteria : Tier 4 – Recency , Tier 2 or 3 – Frequency and Tier 3 or 4 - Monetary</a:t>
            </a:r>
          </a:p>
        </p:txBody>
      </p:sp>
      <p:sp>
        <p:nvSpPr>
          <p:cNvPr id="5" name="TextBox 4">
            <a:extLst>
              <a:ext uri="{FF2B5EF4-FFF2-40B4-BE49-F238E27FC236}">
                <a16:creationId xmlns:a16="http://schemas.microsoft.com/office/drawing/2014/main" id="{15D3498F-C820-F071-1A6E-ABAEB048ED39}"/>
              </a:ext>
            </a:extLst>
          </p:cNvPr>
          <p:cNvSpPr txBox="1"/>
          <p:nvPr/>
        </p:nvSpPr>
        <p:spPr>
          <a:xfrm>
            <a:off x="228600" y="1047750"/>
            <a:ext cx="7239000" cy="2862322"/>
          </a:xfrm>
          <a:prstGeom prst="rect">
            <a:avLst/>
          </a:prstGeom>
          <a:noFill/>
        </p:spPr>
        <p:txBody>
          <a:bodyPr wrap="square" rtlCol="0">
            <a:spAutoFit/>
          </a:bodyPr>
          <a:lstStyle/>
          <a:p>
            <a:r>
              <a:rPr lang="en-IN" dirty="0"/>
              <a:t>We have a total of 6 customers that are on the verge of churning. </a:t>
            </a:r>
          </a:p>
          <a:p>
            <a:endParaRPr lang="en-IN" dirty="0"/>
          </a:p>
          <a:p>
            <a:pPr marL="342900" indent="-342900">
              <a:buFont typeface="+mj-lt"/>
              <a:buAutoNum type="arabicPeriod"/>
            </a:pPr>
            <a:r>
              <a:rPr lang="en-IN" dirty="0"/>
              <a:t>Australian Collectables, Ltd</a:t>
            </a:r>
          </a:p>
          <a:p>
            <a:pPr marL="342900" indent="-342900">
              <a:buFont typeface="+mj-lt"/>
              <a:buAutoNum type="arabicPeriod"/>
            </a:pPr>
            <a:r>
              <a:rPr lang="en-IN" dirty="0" err="1"/>
              <a:t>Blauer</a:t>
            </a:r>
            <a:r>
              <a:rPr lang="en-IN" dirty="0"/>
              <a:t> See Auto, Co.</a:t>
            </a:r>
          </a:p>
          <a:p>
            <a:pPr marL="342900" indent="-342900">
              <a:buFont typeface="+mj-lt"/>
              <a:buAutoNum type="arabicPeriod"/>
            </a:pPr>
            <a:r>
              <a:rPr lang="en-IN" dirty="0" err="1"/>
              <a:t>Enaco</a:t>
            </a:r>
            <a:r>
              <a:rPr lang="en-IN" dirty="0"/>
              <a:t> Distributors</a:t>
            </a:r>
          </a:p>
          <a:p>
            <a:pPr marL="342900" indent="-342900">
              <a:buFont typeface="+mj-lt"/>
              <a:buAutoNum type="arabicPeriod"/>
            </a:pPr>
            <a:r>
              <a:rPr lang="en-IN" dirty="0"/>
              <a:t>Marseille Mini Autos</a:t>
            </a:r>
          </a:p>
          <a:p>
            <a:pPr marL="342900" indent="-342900">
              <a:buFont typeface="+mj-lt"/>
              <a:buAutoNum type="arabicPeriod"/>
            </a:pPr>
            <a:r>
              <a:rPr lang="en-IN" dirty="0"/>
              <a:t>Norway Gifts By Mail, Co.</a:t>
            </a:r>
          </a:p>
          <a:p>
            <a:pPr marL="342900" indent="-342900">
              <a:buFont typeface="+mj-lt"/>
              <a:buAutoNum type="arabicPeriod"/>
            </a:pPr>
            <a:r>
              <a:rPr lang="en-IN" dirty="0"/>
              <a:t>Signal Gift Stores</a:t>
            </a:r>
          </a:p>
          <a:p>
            <a:endParaRPr lang="en-IN" dirty="0"/>
          </a:p>
          <a:p>
            <a:endParaRPr lang="en-IN" dirty="0"/>
          </a:p>
        </p:txBody>
      </p:sp>
    </p:spTree>
    <p:extLst>
      <p:ext uri="{BB962C8B-B14F-4D97-AF65-F5344CB8AC3E}">
        <p14:creationId xmlns:p14="http://schemas.microsoft.com/office/powerpoint/2010/main" val="35910015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0F5B7-8680-017A-A5C3-6E390BFD0312}"/>
              </a:ext>
            </a:extLst>
          </p:cNvPr>
          <p:cNvSpPr>
            <a:spLocks noGrp="1"/>
          </p:cNvSpPr>
          <p:nvPr>
            <p:ph type="title"/>
          </p:nvPr>
        </p:nvSpPr>
        <p:spPr>
          <a:xfrm>
            <a:off x="3606320" y="1463754"/>
            <a:ext cx="1931360" cy="2215991"/>
          </a:xfrm>
        </p:spPr>
        <p:txBody>
          <a:bodyPr/>
          <a:lstStyle/>
          <a:p>
            <a:pPr algn="ctr"/>
            <a:r>
              <a:rPr lang="en-IN" sz="4800" dirty="0"/>
              <a:t>Thank You </a:t>
            </a:r>
          </a:p>
        </p:txBody>
      </p:sp>
    </p:spTree>
    <p:extLst>
      <p:ext uri="{BB962C8B-B14F-4D97-AF65-F5344CB8AC3E}">
        <p14:creationId xmlns:p14="http://schemas.microsoft.com/office/powerpoint/2010/main" val="1429312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09550"/>
            <a:ext cx="3657600" cy="443711"/>
          </a:xfrm>
          <a:prstGeom prst="rect">
            <a:avLst/>
          </a:prstGeom>
        </p:spPr>
        <p:txBody>
          <a:bodyPr vert="horz" wrap="square" lIns="0" tIns="12700" rIns="0" bIns="0" rtlCol="0">
            <a:spAutoFit/>
          </a:bodyPr>
          <a:lstStyle/>
          <a:p>
            <a:pPr marL="12700">
              <a:lnSpc>
                <a:spcPct val="100000"/>
              </a:lnSpc>
              <a:spcBef>
                <a:spcPts val="100"/>
              </a:spcBef>
            </a:pPr>
            <a:r>
              <a:rPr lang="en-IN" spc="-65" dirty="0"/>
              <a:t>Problem Statement</a:t>
            </a:r>
            <a:endParaRPr spc="-45" dirty="0"/>
          </a:p>
        </p:txBody>
      </p:sp>
      <p:sp>
        <p:nvSpPr>
          <p:cNvPr id="3" name="TextBox 2">
            <a:extLst>
              <a:ext uri="{FF2B5EF4-FFF2-40B4-BE49-F238E27FC236}">
                <a16:creationId xmlns:a16="http://schemas.microsoft.com/office/drawing/2014/main" id="{7C17973F-CC8A-7A5F-E199-0FE94D0A7B19}"/>
              </a:ext>
            </a:extLst>
          </p:cNvPr>
          <p:cNvSpPr txBox="1"/>
          <p:nvPr/>
        </p:nvSpPr>
        <p:spPr>
          <a:xfrm>
            <a:off x="381000" y="971549"/>
            <a:ext cx="7924800" cy="1477328"/>
          </a:xfrm>
          <a:prstGeom prst="rect">
            <a:avLst/>
          </a:prstGeom>
          <a:noFill/>
        </p:spPr>
        <p:txBody>
          <a:bodyPr wrap="square" rtlCol="0">
            <a:spAutoFit/>
          </a:bodyPr>
          <a:lstStyle/>
          <a:p>
            <a:r>
              <a:rPr lang="en-US" b="0" i="0" dirty="0">
                <a:solidFill>
                  <a:srgbClr val="000000"/>
                </a:solidFill>
                <a:effectLst/>
                <a:latin typeface="lato" panose="020F0502020204030203" pitchFamily="34" charset="0"/>
              </a:rPr>
              <a:t>An automobile parts manufacturing company has collected data on transactions for 3 years. Tasked to find the underlying buying patterns of the customers, provide the company with suitable insights about their customers, and recommend customized marketing strategies for different segments of customers.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09550"/>
            <a:ext cx="3657600" cy="443711"/>
          </a:xfrm>
          <a:prstGeom prst="rect">
            <a:avLst/>
          </a:prstGeom>
        </p:spPr>
        <p:txBody>
          <a:bodyPr vert="horz" wrap="square" lIns="0" tIns="12700" rIns="0" bIns="0" rtlCol="0">
            <a:spAutoFit/>
          </a:bodyPr>
          <a:lstStyle/>
          <a:p>
            <a:pPr marL="12700">
              <a:lnSpc>
                <a:spcPct val="100000"/>
              </a:lnSpc>
              <a:spcBef>
                <a:spcPts val="100"/>
              </a:spcBef>
            </a:pPr>
            <a:r>
              <a:rPr lang="en-IN" spc="-65" dirty="0"/>
              <a:t>About Data</a:t>
            </a:r>
            <a:endParaRPr spc="-45" dirty="0"/>
          </a:p>
        </p:txBody>
      </p:sp>
      <p:sp>
        <p:nvSpPr>
          <p:cNvPr id="3" name="TextBox 2">
            <a:extLst>
              <a:ext uri="{FF2B5EF4-FFF2-40B4-BE49-F238E27FC236}">
                <a16:creationId xmlns:a16="http://schemas.microsoft.com/office/drawing/2014/main" id="{7C17973F-CC8A-7A5F-E199-0FE94D0A7B19}"/>
              </a:ext>
            </a:extLst>
          </p:cNvPr>
          <p:cNvSpPr txBox="1"/>
          <p:nvPr/>
        </p:nvSpPr>
        <p:spPr>
          <a:xfrm>
            <a:off x="381000" y="971549"/>
            <a:ext cx="7924800" cy="3416320"/>
          </a:xfrm>
          <a:prstGeom prst="rect">
            <a:avLst/>
          </a:prstGeom>
          <a:noFill/>
        </p:spPr>
        <p:txBody>
          <a:bodyPr wrap="square" rtlCol="0">
            <a:spAutoFit/>
          </a:bodyPr>
          <a:lstStyle/>
          <a:p>
            <a:pPr marL="285750" indent="-285750">
              <a:buFont typeface="Arial" panose="020B0604020202020204" pitchFamily="34" charset="0"/>
              <a:buChar char="•"/>
            </a:pPr>
            <a:r>
              <a:rPr lang="en-IN" dirty="0"/>
              <a:t>The Dataset has 2747 entries pertaining to different orders placed in the past 3 years</a:t>
            </a:r>
          </a:p>
          <a:p>
            <a:pPr marL="285750" indent="-285750">
              <a:buFont typeface="Arial" panose="020B0604020202020204" pitchFamily="34" charset="0"/>
              <a:buChar char="•"/>
            </a:pPr>
            <a:r>
              <a:rPr lang="en-IN" dirty="0"/>
              <a:t>The Dataset has 20 different attributes for all the 2747 different orders placed.</a:t>
            </a:r>
          </a:p>
          <a:p>
            <a:pPr marL="285750" indent="-285750">
              <a:buFont typeface="Arial" panose="020B0604020202020204" pitchFamily="34" charset="0"/>
              <a:buChar char="•"/>
            </a:pPr>
            <a:r>
              <a:rPr lang="en-IN" dirty="0"/>
              <a:t>There are 11 Object (String ) attributes , 1 Date attribute and 8 Numerical Attributes</a:t>
            </a:r>
          </a:p>
          <a:p>
            <a:pPr marL="285750" indent="-285750">
              <a:buFont typeface="Arial" panose="020B0604020202020204" pitchFamily="34" charset="0"/>
              <a:buChar char="•"/>
            </a:pPr>
            <a:r>
              <a:rPr lang="en-IN" dirty="0"/>
              <a:t>The Dataset has no missing values </a:t>
            </a:r>
          </a:p>
          <a:p>
            <a:pPr marL="285750" indent="-285750">
              <a:buFont typeface="Arial" panose="020B0604020202020204" pitchFamily="34" charset="0"/>
              <a:buChar char="•"/>
            </a:pPr>
            <a:r>
              <a:rPr lang="en-IN" dirty="0"/>
              <a:t>The Dataset has no duplicate values</a:t>
            </a:r>
          </a:p>
          <a:p>
            <a:pPr marL="285750" indent="-285750">
              <a:buFont typeface="Arial" panose="020B0604020202020204" pitchFamily="34" charset="0"/>
              <a:buChar char="•"/>
            </a:pPr>
            <a:r>
              <a:rPr lang="en-IN" dirty="0"/>
              <a:t>The Dataset has 89 unique customers </a:t>
            </a:r>
          </a:p>
          <a:p>
            <a:pPr marL="285750" indent="-285750">
              <a:buFont typeface="Arial" panose="020B0604020202020204" pitchFamily="34" charset="0"/>
              <a:buChar char="•"/>
            </a:pPr>
            <a:r>
              <a:rPr lang="en-IN" dirty="0"/>
              <a:t>Median Quantity Ordered is 35 and Average is around 35, so quantity ordered has negligible skew and follows a normal distribution.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692275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50" y="134732"/>
            <a:ext cx="2713990" cy="391160"/>
          </a:xfrm>
          <a:prstGeom prst="rect">
            <a:avLst/>
          </a:prstGeom>
        </p:spPr>
        <p:txBody>
          <a:bodyPr vert="horz" wrap="square" lIns="0" tIns="12700" rIns="0" bIns="0" rtlCol="0">
            <a:spAutoFit/>
          </a:bodyPr>
          <a:lstStyle/>
          <a:p>
            <a:pPr marL="12700">
              <a:lnSpc>
                <a:spcPct val="100000"/>
              </a:lnSpc>
              <a:spcBef>
                <a:spcPts val="100"/>
              </a:spcBef>
            </a:pPr>
            <a:r>
              <a:rPr sz="2400" spc="-100" dirty="0"/>
              <a:t>Business</a:t>
            </a:r>
            <a:r>
              <a:rPr sz="2400" spc="-20" dirty="0"/>
              <a:t> </a:t>
            </a:r>
            <a:r>
              <a:rPr sz="2400" spc="-35" dirty="0"/>
              <a:t>O</a:t>
            </a:r>
            <a:r>
              <a:rPr sz="2400" spc="-50" dirty="0"/>
              <a:t>v</a:t>
            </a:r>
            <a:r>
              <a:rPr sz="2400" spc="-20" dirty="0"/>
              <a:t>e</a:t>
            </a:r>
            <a:r>
              <a:rPr sz="2400" spc="55" dirty="0"/>
              <a:t>r</a:t>
            </a:r>
            <a:r>
              <a:rPr sz="2400" spc="-50" dirty="0"/>
              <a:t>vi</a:t>
            </a:r>
            <a:r>
              <a:rPr sz="2400" spc="-85" dirty="0"/>
              <a:t>e</a:t>
            </a:r>
            <a:r>
              <a:rPr sz="2400" spc="180" dirty="0"/>
              <a:t>w</a:t>
            </a:r>
            <a:endParaRPr sz="2400" dirty="0"/>
          </a:p>
        </p:txBody>
      </p:sp>
      <p:sp>
        <p:nvSpPr>
          <p:cNvPr id="3" name="object 3"/>
          <p:cNvSpPr/>
          <p:nvPr/>
        </p:nvSpPr>
        <p:spPr>
          <a:xfrm>
            <a:off x="456375" y="1591549"/>
            <a:ext cx="1856105" cy="833755"/>
          </a:xfrm>
          <a:custGeom>
            <a:avLst/>
            <a:gdLst/>
            <a:ahLst/>
            <a:cxnLst/>
            <a:rect l="l" t="t" r="r" b="b"/>
            <a:pathLst>
              <a:path w="1856105" h="833755">
                <a:moveTo>
                  <a:pt x="1716547" y="833699"/>
                </a:moveTo>
                <a:lnTo>
                  <a:pt x="138952" y="833699"/>
                </a:lnTo>
                <a:lnTo>
                  <a:pt x="95032" y="826616"/>
                </a:lnTo>
                <a:lnTo>
                  <a:pt x="56889" y="806890"/>
                </a:lnTo>
                <a:lnTo>
                  <a:pt x="26809" y="776810"/>
                </a:lnTo>
                <a:lnTo>
                  <a:pt x="7083" y="738667"/>
                </a:lnTo>
                <a:lnTo>
                  <a:pt x="0" y="694747"/>
                </a:lnTo>
                <a:lnTo>
                  <a:pt x="0" y="138952"/>
                </a:lnTo>
                <a:lnTo>
                  <a:pt x="7083" y="95032"/>
                </a:lnTo>
                <a:lnTo>
                  <a:pt x="26809" y="56889"/>
                </a:lnTo>
                <a:lnTo>
                  <a:pt x="56889" y="26809"/>
                </a:lnTo>
                <a:lnTo>
                  <a:pt x="95032" y="7083"/>
                </a:lnTo>
                <a:lnTo>
                  <a:pt x="138952" y="0"/>
                </a:lnTo>
                <a:lnTo>
                  <a:pt x="1716547" y="0"/>
                </a:lnTo>
                <a:lnTo>
                  <a:pt x="1769722" y="10577"/>
                </a:lnTo>
                <a:lnTo>
                  <a:pt x="1814801" y="40698"/>
                </a:lnTo>
                <a:lnTo>
                  <a:pt x="1844922" y="85777"/>
                </a:lnTo>
                <a:lnTo>
                  <a:pt x="1855499" y="138952"/>
                </a:lnTo>
                <a:lnTo>
                  <a:pt x="1855499" y="694747"/>
                </a:lnTo>
                <a:lnTo>
                  <a:pt x="1848416" y="738667"/>
                </a:lnTo>
                <a:lnTo>
                  <a:pt x="1828690" y="776810"/>
                </a:lnTo>
                <a:lnTo>
                  <a:pt x="1798610" y="806890"/>
                </a:lnTo>
                <a:lnTo>
                  <a:pt x="1760467" y="826616"/>
                </a:lnTo>
                <a:lnTo>
                  <a:pt x="1716547" y="833699"/>
                </a:lnTo>
                <a:close/>
              </a:path>
            </a:pathLst>
          </a:custGeom>
          <a:solidFill>
            <a:srgbClr val="5B9BD4">
              <a:alpha val="19999"/>
            </a:srgbClr>
          </a:solidFill>
        </p:spPr>
        <p:txBody>
          <a:bodyPr wrap="square" lIns="0" tIns="0" rIns="0" bIns="0" rtlCol="0"/>
          <a:lstStyle/>
          <a:p>
            <a:endParaRPr/>
          </a:p>
        </p:txBody>
      </p:sp>
      <p:sp>
        <p:nvSpPr>
          <p:cNvPr id="4" name="object 4"/>
          <p:cNvSpPr txBox="1"/>
          <p:nvPr/>
        </p:nvSpPr>
        <p:spPr>
          <a:xfrm>
            <a:off x="1007151" y="1848443"/>
            <a:ext cx="754380" cy="299720"/>
          </a:xfrm>
          <a:prstGeom prst="rect">
            <a:avLst/>
          </a:prstGeom>
        </p:spPr>
        <p:txBody>
          <a:bodyPr vert="horz" wrap="square" lIns="0" tIns="12700" rIns="0" bIns="0" rtlCol="0">
            <a:spAutoFit/>
          </a:bodyPr>
          <a:lstStyle/>
          <a:p>
            <a:pPr marL="12700">
              <a:lnSpc>
                <a:spcPct val="100000"/>
              </a:lnSpc>
              <a:spcBef>
                <a:spcPts val="100"/>
              </a:spcBef>
            </a:pPr>
            <a:r>
              <a:rPr lang="en-IN" b="1" spc="45" dirty="0">
                <a:latin typeface="Arial" panose="020B0604020202020204"/>
                <a:cs typeface="Arial" panose="020B0604020202020204"/>
              </a:rPr>
              <a:t>9</a:t>
            </a:r>
            <a:r>
              <a:rPr sz="1800" b="1" spc="45" dirty="0">
                <a:latin typeface="Arial" panose="020B0604020202020204"/>
                <a:cs typeface="Arial" panose="020B0604020202020204"/>
              </a:rPr>
              <a:t>.</a:t>
            </a:r>
            <a:r>
              <a:rPr lang="en-IN" sz="1800" b="1" spc="45" dirty="0">
                <a:latin typeface="Arial" panose="020B0604020202020204"/>
                <a:cs typeface="Arial" panose="020B0604020202020204"/>
              </a:rPr>
              <a:t>76</a:t>
            </a:r>
            <a:r>
              <a:rPr sz="1800" b="1" spc="-95" dirty="0">
                <a:latin typeface="Arial" panose="020B0604020202020204"/>
                <a:cs typeface="Arial" panose="020B0604020202020204"/>
              </a:rPr>
              <a:t> </a:t>
            </a:r>
            <a:r>
              <a:rPr sz="1800" b="1" spc="60" dirty="0">
                <a:latin typeface="Arial" panose="020B0604020202020204"/>
                <a:cs typeface="Arial" panose="020B0604020202020204"/>
              </a:rPr>
              <a:t>M</a:t>
            </a:r>
            <a:endParaRPr sz="1800" dirty="0">
              <a:latin typeface="Arial" panose="020B0604020202020204"/>
              <a:cs typeface="Arial" panose="020B0604020202020204"/>
            </a:endParaRPr>
          </a:p>
        </p:txBody>
      </p:sp>
      <p:sp>
        <p:nvSpPr>
          <p:cNvPr id="5" name="object 5"/>
          <p:cNvSpPr/>
          <p:nvPr/>
        </p:nvSpPr>
        <p:spPr>
          <a:xfrm>
            <a:off x="456375" y="1274125"/>
            <a:ext cx="1856105" cy="387985"/>
          </a:xfrm>
          <a:custGeom>
            <a:avLst/>
            <a:gdLst/>
            <a:ahLst/>
            <a:cxnLst/>
            <a:rect l="l" t="t" r="r" b="b"/>
            <a:pathLst>
              <a:path w="1856105" h="387985">
                <a:moveTo>
                  <a:pt x="1790848" y="387899"/>
                </a:moveTo>
                <a:lnTo>
                  <a:pt x="64651" y="387899"/>
                </a:lnTo>
                <a:lnTo>
                  <a:pt x="39486" y="382819"/>
                </a:lnTo>
                <a:lnTo>
                  <a:pt x="18935" y="368964"/>
                </a:lnTo>
                <a:lnTo>
                  <a:pt x="5080" y="348413"/>
                </a:lnTo>
                <a:lnTo>
                  <a:pt x="0" y="323248"/>
                </a:lnTo>
                <a:lnTo>
                  <a:pt x="0" y="64651"/>
                </a:lnTo>
                <a:lnTo>
                  <a:pt x="5080" y="39486"/>
                </a:lnTo>
                <a:lnTo>
                  <a:pt x="18935" y="18935"/>
                </a:lnTo>
                <a:lnTo>
                  <a:pt x="39486" y="5080"/>
                </a:lnTo>
                <a:lnTo>
                  <a:pt x="64651" y="0"/>
                </a:lnTo>
                <a:lnTo>
                  <a:pt x="1790848" y="0"/>
                </a:lnTo>
                <a:lnTo>
                  <a:pt x="1836563" y="18935"/>
                </a:lnTo>
                <a:lnTo>
                  <a:pt x="1855499" y="64651"/>
                </a:lnTo>
                <a:lnTo>
                  <a:pt x="1855499" y="323248"/>
                </a:lnTo>
                <a:lnTo>
                  <a:pt x="1850419" y="348413"/>
                </a:lnTo>
                <a:lnTo>
                  <a:pt x="1836564" y="368964"/>
                </a:lnTo>
                <a:lnTo>
                  <a:pt x="1816013" y="382819"/>
                </a:lnTo>
                <a:lnTo>
                  <a:pt x="1790848" y="387899"/>
                </a:lnTo>
                <a:close/>
              </a:path>
            </a:pathLst>
          </a:custGeom>
          <a:solidFill>
            <a:srgbClr val="1973D1"/>
          </a:solidFill>
        </p:spPr>
        <p:txBody>
          <a:bodyPr wrap="square" lIns="0" tIns="0" rIns="0" bIns="0" rtlCol="0"/>
          <a:lstStyle/>
          <a:p>
            <a:endParaRPr/>
          </a:p>
        </p:txBody>
      </p:sp>
      <p:sp>
        <p:nvSpPr>
          <p:cNvPr id="6" name="object 6"/>
          <p:cNvSpPr txBox="1"/>
          <p:nvPr/>
        </p:nvSpPr>
        <p:spPr>
          <a:xfrm>
            <a:off x="826187" y="1348758"/>
            <a:ext cx="1116965" cy="212879"/>
          </a:xfrm>
          <a:prstGeom prst="rect">
            <a:avLst/>
          </a:prstGeom>
        </p:spPr>
        <p:txBody>
          <a:bodyPr vert="horz" wrap="square" lIns="0" tIns="12700" rIns="0" bIns="0" rtlCol="0">
            <a:spAutoFit/>
          </a:bodyPr>
          <a:lstStyle/>
          <a:p>
            <a:pPr marL="12700" algn="ctr">
              <a:lnSpc>
                <a:spcPct val="100000"/>
              </a:lnSpc>
              <a:spcBef>
                <a:spcPts val="100"/>
              </a:spcBef>
            </a:pPr>
            <a:r>
              <a:rPr sz="1300" b="1" spc="-10" dirty="0">
                <a:solidFill>
                  <a:srgbClr val="FFFFFF"/>
                </a:solidFill>
                <a:latin typeface="Arial" panose="020B0604020202020204"/>
                <a:cs typeface="Arial" panose="020B0604020202020204"/>
              </a:rPr>
              <a:t>Total</a:t>
            </a:r>
            <a:r>
              <a:rPr sz="1300" b="1" spc="-65" dirty="0">
                <a:solidFill>
                  <a:srgbClr val="FFFFFF"/>
                </a:solidFill>
                <a:latin typeface="Arial" panose="020B0604020202020204"/>
                <a:cs typeface="Arial" panose="020B0604020202020204"/>
              </a:rPr>
              <a:t> </a:t>
            </a:r>
            <a:r>
              <a:rPr lang="en-IN" sz="1300" b="1" spc="-40" dirty="0">
                <a:solidFill>
                  <a:srgbClr val="FFFFFF"/>
                </a:solidFill>
                <a:latin typeface="Arial" panose="020B0604020202020204"/>
                <a:cs typeface="Arial" panose="020B0604020202020204"/>
              </a:rPr>
              <a:t>Sales</a:t>
            </a:r>
            <a:endParaRPr sz="1300" dirty="0">
              <a:latin typeface="Arial" panose="020B0604020202020204"/>
              <a:cs typeface="Arial" panose="020B0604020202020204"/>
            </a:endParaRPr>
          </a:p>
        </p:txBody>
      </p:sp>
      <p:sp>
        <p:nvSpPr>
          <p:cNvPr id="7" name="object 7"/>
          <p:cNvSpPr/>
          <p:nvPr/>
        </p:nvSpPr>
        <p:spPr>
          <a:xfrm>
            <a:off x="2581624" y="1591549"/>
            <a:ext cx="1856105" cy="833755"/>
          </a:xfrm>
          <a:custGeom>
            <a:avLst/>
            <a:gdLst/>
            <a:ahLst/>
            <a:cxnLst/>
            <a:rect l="l" t="t" r="r" b="b"/>
            <a:pathLst>
              <a:path w="1856104" h="833755">
                <a:moveTo>
                  <a:pt x="1716547" y="833699"/>
                </a:moveTo>
                <a:lnTo>
                  <a:pt x="138952" y="833699"/>
                </a:lnTo>
                <a:lnTo>
                  <a:pt x="95032" y="826616"/>
                </a:lnTo>
                <a:lnTo>
                  <a:pt x="56889" y="806890"/>
                </a:lnTo>
                <a:lnTo>
                  <a:pt x="26809" y="776810"/>
                </a:lnTo>
                <a:lnTo>
                  <a:pt x="7083" y="738667"/>
                </a:lnTo>
                <a:lnTo>
                  <a:pt x="0" y="694747"/>
                </a:lnTo>
                <a:lnTo>
                  <a:pt x="0" y="138952"/>
                </a:lnTo>
                <a:lnTo>
                  <a:pt x="7083" y="95032"/>
                </a:lnTo>
                <a:lnTo>
                  <a:pt x="26809" y="56889"/>
                </a:lnTo>
                <a:lnTo>
                  <a:pt x="56889" y="26809"/>
                </a:lnTo>
                <a:lnTo>
                  <a:pt x="95032" y="7083"/>
                </a:lnTo>
                <a:lnTo>
                  <a:pt x="138952" y="0"/>
                </a:lnTo>
                <a:lnTo>
                  <a:pt x="1716547" y="0"/>
                </a:lnTo>
                <a:lnTo>
                  <a:pt x="1769722" y="10577"/>
                </a:lnTo>
                <a:lnTo>
                  <a:pt x="1814801" y="40698"/>
                </a:lnTo>
                <a:lnTo>
                  <a:pt x="1844922" y="85777"/>
                </a:lnTo>
                <a:lnTo>
                  <a:pt x="1855499" y="138952"/>
                </a:lnTo>
                <a:lnTo>
                  <a:pt x="1855499" y="694747"/>
                </a:lnTo>
                <a:lnTo>
                  <a:pt x="1848416" y="738667"/>
                </a:lnTo>
                <a:lnTo>
                  <a:pt x="1828690" y="776810"/>
                </a:lnTo>
                <a:lnTo>
                  <a:pt x="1798610" y="806890"/>
                </a:lnTo>
                <a:lnTo>
                  <a:pt x="1760467" y="826616"/>
                </a:lnTo>
                <a:lnTo>
                  <a:pt x="1716547" y="833699"/>
                </a:lnTo>
                <a:close/>
              </a:path>
            </a:pathLst>
          </a:custGeom>
          <a:solidFill>
            <a:srgbClr val="5B9BD4">
              <a:alpha val="19999"/>
            </a:srgbClr>
          </a:solidFill>
        </p:spPr>
        <p:txBody>
          <a:bodyPr wrap="square" lIns="0" tIns="0" rIns="0" bIns="0" rtlCol="0"/>
          <a:lstStyle/>
          <a:p>
            <a:endParaRPr/>
          </a:p>
        </p:txBody>
      </p:sp>
      <p:sp>
        <p:nvSpPr>
          <p:cNvPr id="8" name="object 8"/>
          <p:cNvSpPr txBox="1"/>
          <p:nvPr/>
        </p:nvSpPr>
        <p:spPr>
          <a:xfrm>
            <a:off x="3222355" y="1848443"/>
            <a:ext cx="574040" cy="299720"/>
          </a:xfrm>
          <a:prstGeom prst="rect">
            <a:avLst/>
          </a:prstGeom>
        </p:spPr>
        <p:txBody>
          <a:bodyPr vert="horz" wrap="square" lIns="0" tIns="12700" rIns="0" bIns="0" rtlCol="0">
            <a:spAutoFit/>
          </a:bodyPr>
          <a:lstStyle/>
          <a:p>
            <a:pPr marL="12700">
              <a:lnSpc>
                <a:spcPct val="100000"/>
              </a:lnSpc>
              <a:spcBef>
                <a:spcPts val="100"/>
              </a:spcBef>
            </a:pPr>
            <a:r>
              <a:rPr lang="en-IN" b="1" spc="75" dirty="0">
                <a:latin typeface="Arial" panose="020B0604020202020204"/>
                <a:cs typeface="Arial" panose="020B0604020202020204"/>
              </a:rPr>
              <a:t>2747</a:t>
            </a:r>
            <a:endParaRPr sz="1800" dirty="0">
              <a:latin typeface="Arial" panose="020B0604020202020204"/>
              <a:cs typeface="Arial" panose="020B0604020202020204"/>
            </a:endParaRPr>
          </a:p>
        </p:txBody>
      </p:sp>
      <p:sp>
        <p:nvSpPr>
          <p:cNvPr id="9" name="object 9"/>
          <p:cNvSpPr/>
          <p:nvPr/>
        </p:nvSpPr>
        <p:spPr>
          <a:xfrm>
            <a:off x="2581624" y="1274125"/>
            <a:ext cx="1856105" cy="387985"/>
          </a:xfrm>
          <a:custGeom>
            <a:avLst/>
            <a:gdLst/>
            <a:ahLst/>
            <a:cxnLst/>
            <a:rect l="l" t="t" r="r" b="b"/>
            <a:pathLst>
              <a:path w="1856104" h="387985">
                <a:moveTo>
                  <a:pt x="1790848" y="387899"/>
                </a:moveTo>
                <a:lnTo>
                  <a:pt x="64651" y="387899"/>
                </a:lnTo>
                <a:lnTo>
                  <a:pt x="39486" y="382819"/>
                </a:lnTo>
                <a:lnTo>
                  <a:pt x="18935" y="368964"/>
                </a:lnTo>
                <a:lnTo>
                  <a:pt x="5080" y="348413"/>
                </a:lnTo>
                <a:lnTo>
                  <a:pt x="0" y="323248"/>
                </a:lnTo>
                <a:lnTo>
                  <a:pt x="0" y="64651"/>
                </a:lnTo>
                <a:lnTo>
                  <a:pt x="5080" y="39486"/>
                </a:lnTo>
                <a:lnTo>
                  <a:pt x="18935" y="18935"/>
                </a:lnTo>
                <a:lnTo>
                  <a:pt x="39486" y="5080"/>
                </a:lnTo>
                <a:lnTo>
                  <a:pt x="64651" y="0"/>
                </a:lnTo>
                <a:lnTo>
                  <a:pt x="1790848" y="0"/>
                </a:lnTo>
                <a:lnTo>
                  <a:pt x="1836563" y="18935"/>
                </a:lnTo>
                <a:lnTo>
                  <a:pt x="1855499" y="64651"/>
                </a:lnTo>
                <a:lnTo>
                  <a:pt x="1855499" y="323248"/>
                </a:lnTo>
                <a:lnTo>
                  <a:pt x="1850419" y="348413"/>
                </a:lnTo>
                <a:lnTo>
                  <a:pt x="1836564" y="368964"/>
                </a:lnTo>
                <a:lnTo>
                  <a:pt x="1816013" y="382819"/>
                </a:lnTo>
                <a:lnTo>
                  <a:pt x="1790848" y="387899"/>
                </a:lnTo>
                <a:close/>
              </a:path>
            </a:pathLst>
          </a:custGeom>
          <a:solidFill>
            <a:srgbClr val="1973D1"/>
          </a:solidFill>
        </p:spPr>
        <p:txBody>
          <a:bodyPr wrap="square" lIns="0" tIns="0" rIns="0" bIns="0" rtlCol="0"/>
          <a:lstStyle/>
          <a:p>
            <a:endParaRPr/>
          </a:p>
        </p:txBody>
      </p:sp>
      <p:sp>
        <p:nvSpPr>
          <p:cNvPr id="10" name="object 10"/>
          <p:cNvSpPr txBox="1"/>
          <p:nvPr/>
        </p:nvSpPr>
        <p:spPr>
          <a:xfrm>
            <a:off x="3016301" y="1348758"/>
            <a:ext cx="986790" cy="223520"/>
          </a:xfrm>
          <a:prstGeom prst="rect">
            <a:avLst/>
          </a:prstGeom>
        </p:spPr>
        <p:txBody>
          <a:bodyPr vert="horz" wrap="square" lIns="0" tIns="12700" rIns="0" bIns="0" rtlCol="0">
            <a:spAutoFit/>
          </a:bodyPr>
          <a:lstStyle/>
          <a:p>
            <a:pPr marL="12700">
              <a:lnSpc>
                <a:spcPct val="100000"/>
              </a:lnSpc>
              <a:spcBef>
                <a:spcPts val="100"/>
              </a:spcBef>
            </a:pPr>
            <a:r>
              <a:rPr sz="1300" b="1" spc="-10" dirty="0">
                <a:solidFill>
                  <a:srgbClr val="FFFFFF"/>
                </a:solidFill>
                <a:latin typeface="Arial" panose="020B0604020202020204"/>
                <a:cs typeface="Arial" panose="020B0604020202020204"/>
              </a:rPr>
              <a:t>Total</a:t>
            </a:r>
            <a:r>
              <a:rPr sz="1300" b="1" spc="-65" dirty="0">
                <a:solidFill>
                  <a:srgbClr val="FFFFFF"/>
                </a:solidFill>
                <a:latin typeface="Arial" panose="020B0604020202020204"/>
                <a:cs typeface="Arial" panose="020B0604020202020204"/>
              </a:rPr>
              <a:t> </a:t>
            </a:r>
            <a:r>
              <a:rPr sz="1300" b="1" spc="-25" dirty="0">
                <a:solidFill>
                  <a:srgbClr val="FFFFFF"/>
                </a:solidFill>
                <a:latin typeface="Arial" panose="020B0604020202020204"/>
                <a:cs typeface="Arial" panose="020B0604020202020204"/>
              </a:rPr>
              <a:t>Orders</a:t>
            </a:r>
            <a:endParaRPr sz="1300" dirty="0">
              <a:latin typeface="Arial" panose="020B0604020202020204"/>
              <a:cs typeface="Arial" panose="020B0604020202020204"/>
            </a:endParaRPr>
          </a:p>
        </p:txBody>
      </p:sp>
      <p:sp>
        <p:nvSpPr>
          <p:cNvPr id="11" name="object 11"/>
          <p:cNvSpPr/>
          <p:nvPr/>
        </p:nvSpPr>
        <p:spPr>
          <a:xfrm>
            <a:off x="4706875" y="1591549"/>
            <a:ext cx="1856105" cy="833755"/>
          </a:xfrm>
          <a:custGeom>
            <a:avLst/>
            <a:gdLst/>
            <a:ahLst/>
            <a:cxnLst/>
            <a:rect l="l" t="t" r="r" b="b"/>
            <a:pathLst>
              <a:path w="1856104" h="833755">
                <a:moveTo>
                  <a:pt x="1716547" y="833699"/>
                </a:moveTo>
                <a:lnTo>
                  <a:pt x="138952" y="833699"/>
                </a:lnTo>
                <a:lnTo>
                  <a:pt x="95032" y="826616"/>
                </a:lnTo>
                <a:lnTo>
                  <a:pt x="56889" y="806890"/>
                </a:lnTo>
                <a:lnTo>
                  <a:pt x="26809" y="776810"/>
                </a:lnTo>
                <a:lnTo>
                  <a:pt x="7083" y="738667"/>
                </a:lnTo>
                <a:lnTo>
                  <a:pt x="0" y="694747"/>
                </a:lnTo>
                <a:lnTo>
                  <a:pt x="0" y="138952"/>
                </a:lnTo>
                <a:lnTo>
                  <a:pt x="7083" y="95032"/>
                </a:lnTo>
                <a:lnTo>
                  <a:pt x="26809" y="56889"/>
                </a:lnTo>
                <a:lnTo>
                  <a:pt x="56889" y="26809"/>
                </a:lnTo>
                <a:lnTo>
                  <a:pt x="95032" y="7083"/>
                </a:lnTo>
                <a:lnTo>
                  <a:pt x="138952" y="0"/>
                </a:lnTo>
                <a:lnTo>
                  <a:pt x="1716547" y="0"/>
                </a:lnTo>
                <a:lnTo>
                  <a:pt x="1769722" y="10577"/>
                </a:lnTo>
                <a:lnTo>
                  <a:pt x="1814801" y="40698"/>
                </a:lnTo>
                <a:lnTo>
                  <a:pt x="1844922" y="85777"/>
                </a:lnTo>
                <a:lnTo>
                  <a:pt x="1855499" y="138952"/>
                </a:lnTo>
                <a:lnTo>
                  <a:pt x="1855499" y="694747"/>
                </a:lnTo>
                <a:lnTo>
                  <a:pt x="1848416" y="738667"/>
                </a:lnTo>
                <a:lnTo>
                  <a:pt x="1828690" y="776810"/>
                </a:lnTo>
                <a:lnTo>
                  <a:pt x="1798610" y="806890"/>
                </a:lnTo>
                <a:lnTo>
                  <a:pt x="1760467" y="826616"/>
                </a:lnTo>
                <a:lnTo>
                  <a:pt x="1716547" y="833699"/>
                </a:lnTo>
                <a:close/>
              </a:path>
            </a:pathLst>
          </a:custGeom>
          <a:solidFill>
            <a:srgbClr val="5B9BD4">
              <a:alpha val="19999"/>
            </a:srgbClr>
          </a:solidFill>
        </p:spPr>
        <p:txBody>
          <a:bodyPr wrap="square" lIns="0" tIns="0" rIns="0" bIns="0" rtlCol="0"/>
          <a:lstStyle/>
          <a:p>
            <a:endParaRPr/>
          </a:p>
        </p:txBody>
      </p:sp>
      <p:sp>
        <p:nvSpPr>
          <p:cNvPr id="12" name="object 12"/>
          <p:cNvSpPr txBox="1"/>
          <p:nvPr/>
        </p:nvSpPr>
        <p:spPr>
          <a:xfrm>
            <a:off x="5416185" y="1848443"/>
            <a:ext cx="436880" cy="299720"/>
          </a:xfrm>
          <a:prstGeom prst="rect">
            <a:avLst/>
          </a:prstGeom>
        </p:spPr>
        <p:txBody>
          <a:bodyPr vert="horz" wrap="square" lIns="0" tIns="12700" rIns="0" bIns="0" rtlCol="0">
            <a:spAutoFit/>
          </a:bodyPr>
          <a:lstStyle/>
          <a:p>
            <a:pPr marL="12700">
              <a:lnSpc>
                <a:spcPct val="100000"/>
              </a:lnSpc>
              <a:spcBef>
                <a:spcPts val="100"/>
              </a:spcBef>
            </a:pPr>
            <a:r>
              <a:rPr lang="en-IN" sz="1800" b="1" spc="75" dirty="0">
                <a:latin typeface="Arial" panose="020B0604020202020204"/>
                <a:cs typeface="Arial" panose="020B0604020202020204"/>
              </a:rPr>
              <a:t>89</a:t>
            </a:r>
            <a:endParaRPr sz="1800" dirty="0">
              <a:latin typeface="Arial" panose="020B0604020202020204"/>
              <a:cs typeface="Arial" panose="020B0604020202020204"/>
            </a:endParaRPr>
          </a:p>
        </p:txBody>
      </p:sp>
      <p:sp>
        <p:nvSpPr>
          <p:cNvPr id="13" name="object 13"/>
          <p:cNvSpPr/>
          <p:nvPr/>
        </p:nvSpPr>
        <p:spPr>
          <a:xfrm>
            <a:off x="4706875" y="1274125"/>
            <a:ext cx="1856105" cy="387985"/>
          </a:xfrm>
          <a:custGeom>
            <a:avLst/>
            <a:gdLst/>
            <a:ahLst/>
            <a:cxnLst/>
            <a:rect l="l" t="t" r="r" b="b"/>
            <a:pathLst>
              <a:path w="1856104" h="387985">
                <a:moveTo>
                  <a:pt x="1790848" y="387899"/>
                </a:moveTo>
                <a:lnTo>
                  <a:pt x="64651" y="387899"/>
                </a:lnTo>
                <a:lnTo>
                  <a:pt x="39486" y="382819"/>
                </a:lnTo>
                <a:lnTo>
                  <a:pt x="18935" y="368964"/>
                </a:lnTo>
                <a:lnTo>
                  <a:pt x="5080" y="348413"/>
                </a:lnTo>
                <a:lnTo>
                  <a:pt x="0" y="323248"/>
                </a:lnTo>
                <a:lnTo>
                  <a:pt x="0" y="64651"/>
                </a:lnTo>
                <a:lnTo>
                  <a:pt x="5080" y="39486"/>
                </a:lnTo>
                <a:lnTo>
                  <a:pt x="18935" y="18935"/>
                </a:lnTo>
                <a:lnTo>
                  <a:pt x="39486" y="5080"/>
                </a:lnTo>
                <a:lnTo>
                  <a:pt x="64651" y="0"/>
                </a:lnTo>
                <a:lnTo>
                  <a:pt x="1790848" y="0"/>
                </a:lnTo>
                <a:lnTo>
                  <a:pt x="1836563" y="18935"/>
                </a:lnTo>
                <a:lnTo>
                  <a:pt x="1855499" y="64651"/>
                </a:lnTo>
                <a:lnTo>
                  <a:pt x="1855499" y="323248"/>
                </a:lnTo>
                <a:lnTo>
                  <a:pt x="1850419" y="348413"/>
                </a:lnTo>
                <a:lnTo>
                  <a:pt x="1836564" y="368964"/>
                </a:lnTo>
                <a:lnTo>
                  <a:pt x="1816013" y="382819"/>
                </a:lnTo>
                <a:lnTo>
                  <a:pt x="1790848" y="387899"/>
                </a:lnTo>
                <a:close/>
              </a:path>
            </a:pathLst>
          </a:custGeom>
          <a:solidFill>
            <a:srgbClr val="1973D1"/>
          </a:solidFill>
        </p:spPr>
        <p:txBody>
          <a:bodyPr wrap="square" lIns="0" tIns="0" rIns="0" bIns="0" rtlCol="0"/>
          <a:lstStyle/>
          <a:p>
            <a:endParaRPr/>
          </a:p>
        </p:txBody>
      </p:sp>
      <p:sp>
        <p:nvSpPr>
          <p:cNvPr id="14" name="object 14"/>
          <p:cNvSpPr txBox="1"/>
          <p:nvPr/>
        </p:nvSpPr>
        <p:spPr>
          <a:xfrm>
            <a:off x="4993667" y="1348758"/>
            <a:ext cx="1282700" cy="223520"/>
          </a:xfrm>
          <a:prstGeom prst="rect">
            <a:avLst/>
          </a:prstGeom>
        </p:spPr>
        <p:txBody>
          <a:bodyPr vert="horz" wrap="square" lIns="0" tIns="12700" rIns="0" bIns="0" rtlCol="0">
            <a:spAutoFit/>
          </a:bodyPr>
          <a:lstStyle/>
          <a:p>
            <a:pPr marL="12700">
              <a:lnSpc>
                <a:spcPct val="100000"/>
              </a:lnSpc>
              <a:spcBef>
                <a:spcPts val="100"/>
              </a:spcBef>
            </a:pPr>
            <a:r>
              <a:rPr sz="1300" b="1" spc="-10" dirty="0">
                <a:solidFill>
                  <a:srgbClr val="FFFFFF"/>
                </a:solidFill>
                <a:latin typeface="Arial" panose="020B0604020202020204"/>
                <a:cs typeface="Arial" panose="020B0604020202020204"/>
              </a:rPr>
              <a:t>Total</a:t>
            </a:r>
            <a:r>
              <a:rPr sz="1300" b="1" spc="-60" dirty="0">
                <a:solidFill>
                  <a:srgbClr val="FFFFFF"/>
                </a:solidFill>
                <a:latin typeface="Arial" panose="020B0604020202020204"/>
                <a:cs typeface="Arial" panose="020B0604020202020204"/>
              </a:rPr>
              <a:t> </a:t>
            </a:r>
            <a:r>
              <a:rPr sz="1300" b="1" spc="-40" dirty="0">
                <a:solidFill>
                  <a:srgbClr val="FFFFFF"/>
                </a:solidFill>
                <a:latin typeface="Arial" panose="020B0604020202020204"/>
                <a:cs typeface="Arial" panose="020B0604020202020204"/>
              </a:rPr>
              <a:t>Customers</a:t>
            </a:r>
            <a:endParaRPr sz="1300">
              <a:latin typeface="Arial" panose="020B0604020202020204"/>
              <a:cs typeface="Arial" panose="020B0604020202020204"/>
            </a:endParaRPr>
          </a:p>
        </p:txBody>
      </p:sp>
      <p:sp>
        <p:nvSpPr>
          <p:cNvPr id="15" name="object 15"/>
          <p:cNvSpPr/>
          <p:nvPr/>
        </p:nvSpPr>
        <p:spPr>
          <a:xfrm>
            <a:off x="6832124" y="1591549"/>
            <a:ext cx="1856105" cy="833755"/>
          </a:xfrm>
          <a:custGeom>
            <a:avLst/>
            <a:gdLst/>
            <a:ahLst/>
            <a:cxnLst/>
            <a:rect l="l" t="t" r="r" b="b"/>
            <a:pathLst>
              <a:path w="1856104" h="833755">
                <a:moveTo>
                  <a:pt x="1716546" y="833699"/>
                </a:moveTo>
                <a:lnTo>
                  <a:pt x="138952" y="833699"/>
                </a:lnTo>
                <a:lnTo>
                  <a:pt x="95032" y="826616"/>
                </a:lnTo>
                <a:lnTo>
                  <a:pt x="56888" y="806890"/>
                </a:lnTo>
                <a:lnTo>
                  <a:pt x="26809" y="776810"/>
                </a:lnTo>
                <a:lnTo>
                  <a:pt x="7083" y="738667"/>
                </a:lnTo>
                <a:lnTo>
                  <a:pt x="0" y="694747"/>
                </a:lnTo>
                <a:lnTo>
                  <a:pt x="0" y="138952"/>
                </a:lnTo>
                <a:lnTo>
                  <a:pt x="7083" y="95032"/>
                </a:lnTo>
                <a:lnTo>
                  <a:pt x="26809" y="56889"/>
                </a:lnTo>
                <a:lnTo>
                  <a:pt x="56888" y="26809"/>
                </a:lnTo>
                <a:lnTo>
                  <a:pt x="95032" y="7083"/>
                </a:lnTo>
                <a:lnTo>
                  <a:pt x="138952" y="0"/>
                </a:lnTo>
                <a:lnTo>
                  <a:pt x="1716546" y="0"/>
                </a:lnTo>
                <a:lnTo>
                  <a:pt x="1769722" y="10577"/>
                </a:lnTo>
                <a:lnTo>
                  <a:pt x="1814801" y="40698"/>
                </a:lnTo>
                <a:lnTo>
                  <a:pt x="1844922" y="85777"/>
                </a:lnTo>
                <a:lnTo>
                  <a:pt x="1855499" y="138952"/>
                </a:lnTo>
                <a:lnTo>
                  <a:pt x="1855499" y="694747"/>
                </a:lnTo>
                <a:lnTo>
                  <a:pt x="1848416" y="738667"/>
                </a:lnTo>
                <a:lnTo>
                  <a:pt x="1828690" y="776810"/>
                </a:lnTo>
                <a:lnTo>
                  <a:pt x="1798610" y="806890"/>
                </a:lnTo>
                <a:lnTo>
                  <a:pt x="1760467" y="826616"/>
                </a:lnTo>
                <a:lnTo>
                  <a:pt x="1716546" y="833699"/>
                </a:lnTo>
                <a:close/>
              </a:path>
            </a:pathLst>
          </a:custGeom>
          <a:solidFill>
            <a:srgbClr val="5B9BD4">
              <a:alpha val="19999"/>
            </a:srgbClr>
          </a:solidFill>
        </p:spPr>
        <p:txBody>
          <a:bodyPr wrap="square" lIns="0" tIns="0" rIns="0" bIns="0" rtlCol="0"/>
          <a:lstStyle/>
          <a:p>
            <a:endParaRPr/>
          </a:p>
        </p:txBody>
      </p:sp>
      <p:sp>
        <p:nvSpPr>
          <p:cNvPr id="16" name="object 16"/>
          <p:cNvSpPr txBox="1"/>
          <p:nvPr/>
        </p:nvSpPr>
        <p:spPr>
          <a:xfrm>
            <a:off x="7420799" y="1848443"/>
            <a:ext cx="517740" cy="289823"/>
          </a:xfrm>
          <a:prstGeom prst="rect">
            <a:avLst/>
          </a:prstGeom>
        </p:spPr>
        <p:txBody>
          <a:bodyPr vert="horz" wrap="square" lIns="0" tIns="12700" rIns="0" bIns="0" rtlCol="0">
            <a:spAutoFit/>
          </a:bodyPr>
          <a:lstStyle/>
          <a:p>
            <a:pPr marL="12700">
              <a:lnSpc>
                <a:spcPct val="100000"/>
              </a:lnSpc>
              <a:spcBef>
                <a:spcPts val="100"/>
              </a:spcBef>
            </a:pPr>
            <a:r>
              <a:rPr lang="en-IN" sz="1800" b="1" spc="30" dirty="0">
                <a:latin typeface="Arial" panose="020B0604020202020204"/>
                <a:cs typeface="Arial" panose="020B0604020202020204"/>
              </a:rPr>
              <a:t>USA</a:t>
            </a:r>
            <a:endParaRPr sz="1800" dirty="0">
              <a:latin typeface="Arial" panose="020B0604020202020204"/>
              <a:cs typeface="Arial" panose="020B0604020202020204"/>
            </a:endParaRPr>
          </a:p>
        </p:txBody>
      </p:sp>
      <p:sp>
        <p:nvSpPr>
          <p:cNvPr id="17" name="object 17"/>
          <p:cNvSpPr/>
          <p:nvPr/>
        </p:nvSpPr>
        <p:spPr>
          <a:xfrm>
            <a:off x="6832124" y="1274125"/>
            <a:ext cx="1856105" cy="387985"/>
          </a:xfrm>
          <a:custGeom>
            <a:avLst/>
            <a:gdLst/>
            <a:ahLst/>
            <a:cxnLst/>
            <a:rect l="l" t="t" r="r" b="b"/>
            <a:pathLst>
              <a:path w="1856104" h="387985">
                <a:moveTo>
                  <a:pt x="1790848" y="387899"/>
                </a:moveTo>
                <a:lnTo>
                  <a:pt x="64651" y="387899"/>
                </a:lnTo>
                <a:lnTo>
                  <a:pt x="39486" y="382819"/>
                </a:lnTo>
                <a:lnTo>
                  <a:pt x="18935" y="368964"/>
                </a:lnTo>
                <a:lnTo>
                  <a:pt x="5080" y="348413"/>
                </a:lnTo>
                <a:lnTo>
                  <a:pt x="0" y="323248"/>
                </a:lnTo>
                <a:lnTo>
                  <a:pt x="0" y="64651"/>
                </a:lnTo>
                <a:lnTo>
                  <a:pt x="5080" y="39486"/>
                </a:lnTo>
                <a:lnTo>
                  <a:pt x="18935" y="18935"/>
                </a:lnTo>
                <a:lnTo>
                  <a:pt x="39486" y="5080"/>
                </a:lnTo>
                <a:lnTo>
                  <a:pt x="64651" y="0"/>
                </a:lnTo>
                <a:lnTo>
                  <a:pt x="1790848" y="0"/>
                </a:lnTo>
                <a:lnTo>
                  <a:pt x="1836563" y="18935"/>
                </a:lnTo>
                <a:lnTo>
                  <a:pt x="1855499" y="64651"/>
                </a:lnTo>
                <a:lnTo>
                  <a:pt x="1855499" y="323248"/>
                </a:lnTo>
                <a:lnTo>
                  <a:pt x="1850419" y="348413"/>
                </a:lnTo>
                <a:lnTo>
                  <a:pt x="1836564" y="368964"/>
                </a:lnTo>
                <a:lnTo>
                  <a:pt x="1816013" y="382819"/>
                </a:lnTo>
                <a:lnTo>
                  <a:pt x="1790848" y="387899"/>
                </a:lnTo>
                <a:close/>
              </a:path>
            </a:pathLst>
          </a:custGeom>
          <a:solidFill>
            <a:srgbClr val="1973D1"/>
          </a:solidFill>
        </p:spPr>
        <p:txBody>
          <a:bodyPr wrap="square" lIns="0" tIns="0" rIns="0" bIns="0" rtlCol="0"/>
          <a:lstStyle/>
          <a:p>
            <a:endParaRPr dirty="0"/>
          </a:p>
        </p:txBody>
      </p:sp>
      <p:sp>
        <p:nvSpPr>
          <p:cNvPr id="18" name="object 18"/>
          <p:cNvSpPr txBox="1"/>
          <p:nvPr/>
        </p:nvSpPr>
        <p:spPr>
          <a:xfrm>
            <a:off x="7319946" y="1348758"/>
            <a:ext cx="1214454" cy="425758"/>
          </a:xfrm>
          <a:prstGeom prst="rect">
            <a:avLst/>
          </a:prstGeom>
        </p:spPr>
        <p:txBody>
          <a:bodyPr vert="horz" wrap="square" lIns="0" tIns="12700" rIns="0" bIns="0" rtlCol="0">
            <a:spAutoFit/>
          </a:bodyPr>
          <a:lstStyle/>
          <a:p>
            <a:pPr marL="12700">
              <a:lnSpc>
                <a:spcPct val="100000"/>
              </a:lnSpc>
              <a:spcBef>
                <a:spcPts val="100"/>
              </a:spcBef>
            </a:pPr>
            <a:r>
              <a:rPr lang="en-IN" sz="1300" b="1" spc="-15" dirty="0">
                <a:solidFill>
                  <a:srgbClr val="FFFFFF"/>
                </a:solidFill>
                <a:latin typeface="Arial" panose="020B0604020202020204"/>
                <a:cs typeface="Arial" panose="020B0604020202020204"/>
              </a:rPr>
              <a:t>Top Country</a:t>
            </a:r>
          </a:p>
          <a:p>
            <a:pPr marL="12700">
              <a:lnSpc>
                <a:spcPct val="100000"/>
              </a:lnSpc>
              <a:spcBef>
                <a:spcPts val="100"/>
              </a:spcBef>
            </a:pPr>
            <a:endParaRPr sz="1300" dirty="0">
              <a:latin typeface="Arial" panose="020B0604020202020204"/>
              <a:cs typeface="Arial" panose="020B0604020202020204"/>
            </a:endParaRPr>
          </a:p>
        </p:txBody>
      </p:sp>
      <p:sp>
        <p:nvSpPr>
          <p:cNvPr id="19" name="object 19"/>
          <p:cNvSpPr/>
          <p:nvPr/>
        </p:nvSpPr>
        <p:spPr>
          <a:xfrm>
            <a:off x="456375" y="3064924"/>
            <a:ext cx="1856105" cy="833755"/>
          </a:xfrm>
          <a:custGeom>
            <a:avLst/>
            <a:gdLst/>
            <a:ahLst/>
            <a:cxnLst/>
            <a:rect l="l" t="t" r="r" b="b"/>
            <a:pathLst>
              <a:path w="1856105" h="833754">
                <a:moveTo>
                  <a:pt x="1716547" y="833699"/>
                </a:moveTo>
                <a:lnTo>
                  <a:pt x="138952" y="833699"/>
                </a:lnTo>
                <a:lnTo>
                  <a:pt x="95032" y="826616"/>
                </a:lnTo>
                <a:lnTo>
                  <a:pt x="56889" y="806890"/>
                </a:lnTo>
                <a:lnTo>
                  <a:pt x="26809" y="776810"/>
                </a:lnTo>
                <a:lnTo>
                  <a:pt x="7083" y="738667"/>
                </a:lnTo>
                <a:lnTo>
                  <a:pt x="0" y="694747"/>
                </a:lnTo>
                <a:lnTo>
                  <a:pt x="0" y="138952"/>
                </a:lnTo>
                <a:lnTo>
                  <a:pt x="7083" y="95032"/>
                </a:lnTo>
                <a:lnTo>
                  <a:pt x="26809" y="56889"/>
                </a:lnTo>
                <a:lnTo>
                  <a:pt x="56889" y="26809"/>
                </a:lnTo>
                <a:lnTo>
                  <a:pt x="95032" y="7083"/>
                </a:lnTo>
                <a:lnTo>
                  <a:pt x="138952" y="0"/>
                </a:lnTo>
                <a:lnTo>
                  <a:pt x="1716547" y="0"/>
                </a:lnTo>
                <a:lnTo>
                  <a:pt x="1769722" y="10577"/>
                </a:lnTo>
                <a:lnTo>
                  <a:pt x="1814801" y="40698"/>
                </a:lnTo>
                <a:lnTo>
                  <a:pt x="1844922" y="85777"/>
                </a:lnTo>
                <a:lnTo>
                  <a:pt x="1855499" y="138952"/>
                </a:lnTo>
                <a:lnTo>
                  <a:pt x="1855499" y="694747"/>
                </a:lnTo>
                <a:lnTo>
                  <a:pt x="1848416" y="738667"/>
                </a:lnTo>
                <a:lnTo>
                  <a:pt x="1828690" y="776810"/>
                </a:lnTo>
                <a:lnTo>
                  <a:pt x="1798610" y="806890"/>
                </a:lnTo>
                <a:lnTo>
                  <a:pt x="1760467" y="826616"/>
                </a:lnTo>
                <a:lnTo>
                  <a:pt x="1716547" y="833699"/>
                </a:lnTo>
                <a:close/>
              </a:path>
            </a:pathLst>
          </a:custGeom>
          <a:solidFill>
            <a:srgbClr val="5B9BD4">
              <a:alpha val="19999"/>
            </a:srgbClr>
          </a:solidFill>
        </p:spPr>
        <p:txBody>
          <a:bodyPr wrap="square" lIns="0" tIns="0" rIns="0" bIns="0" rtlCol="0"/>
          <a:lstStyle/>
          <a:p>
            <a:endParaRPr/>
          </a:p>
        </p:txBody>
      </p:sp>
      <p:sp>
        <p:nvSpPr>
          <p:cNvPr id="20" name="object 20"/>
          <p:cNvSpPr txBox="1"/>
          <p:nvPr/>
        </p:nvSpPr>
        <p:spPr>
          <a:xfrm>
            <a:off x="687932" y="3321818"/>
            <a:ext cx="1255219" cy="289823"/>
          </a:xfrm>
          <a:prstGeom prst="rect">
            <a:avLst/>
          </a:prstGeom>
        </p:spPr>
        <p:txBody>
          <a:bodyPr vert="horz" wrap="square" lIns="0" tIns="12700" rIns="0" bIns="0" rtlCol="0">
            <a:spAutoFit/>
          </a:bodyPr>
          <a:lstStyle/>
          <a:p>
            <a:pPr marL="12700">
              <a:lnSpc>
                <a:spcPct val="100000"/>
              </a:lnSpc>
              <a:spcBef>
                <a:spcPts val="100"/>
              </a:spcBef>
            </a:pPr>
            <a:r>
              <a:rPr lang="en-IN" sz="1800" b="1" spc="30" dirty="0">
                <a:latin typeface="Arial" panose="020B0604020202020204"/>
                <a:cs typeface="Arial" panose="020B0604020202020204"/>
              </a:rPr>
              <a:t>1757 Da</a:t>
            </a:r>
            <a:r>
              <a:rPr lang="en-IN" b="1" spc="30" dirty="0">
                <a:latin typeface="Arial" panose="020B0604020202020204"/>
                <a:cs typeface="Arial" panose="020B0604020202020204"/>
              </a:rPr>
              <a:t>ys</a:t>
            </a:r>
            <a:endParaRPr sz="1800" dirty="0">
              <a:latin typeface="Arial" panose="020B0604020202020204"/>
              <a:cs typeface="Arial" panose="020B0604020202020204"/>
            </a:endParaRPr>
          </a:p>
        </p:txBody>
      </p:sp>
      <p:sp>
        <p:nvSpPr>
          <p:cNvPr id="21" name="object 21"/>
          <p:cNvSpPr/>
          <p:nvPr/>
        </p:nvSpPr>
        <p:spPr>
          <a:xfrm>
            <a:off x="449330" y="2739900"/>
            <a:ext cx="1856105" cy="387985"/>
          </a:xfrm>
          <a:custGeom>
            <a:avLst/>
            <a:gdLst/>
            <a:ahLst/>
            <a:cxnLst/>
            <a:rect l="l" t="t" r="r" b="b"/>
            <a:pathLst>
              <a:path w="1856105" h="387985">
                <a:moveTo>
                  <a:pt x="1790848" y="387899"/>
                </a:moveTo>
                <a:lnTo>
                  <a:pt x="64651" y="387899"/>
                </a:lnTo>
                <a:lnTo>
                  <a:pt x="39486" y="382819"/>
                </a:lnTo>
                <a:lnTo>
                  <a:pt x="18935" y="368964"/>
                </a:lnTo>
                <a:lnTo>
                  <a:pt x="5080" y="348413"/>
                </a:lnTo>
                <a:lnTo>
                  <a:pt x="0" y="323248"/>
                </a:lnTo>
                <a:lnTo>
                  <a:pt x="0" y="64651"/>
                </a:lnTo>
                <a:lnTo>
                  <a:pt x="5080" y="39486"/>
                </a:lnTo>
                <a:lnTo>
                  <a:pt x="18935" y="18935"/>
                </a:lnTo>
                <a:lnTo>
                  <a:pt x="39486" y="5080"/>
                </a:lnTo>
                <a:lnTo>
                  <a:pt x="64651" y="0"/>
                </a:lnTo>
                <a:lnTo>
                  <a:pt x="1790848" y="0"/>
                </a:lnTo>
                <a:lnTo>
                  <a:pt x="1836563" y="18935"/>
                </a:lnTo>
                <a:lnTo>
                  <a:pt x="1855499" y="64651"/>
                </a:lnTo>
                <a:lnTo>
                  <a:pt x="1855499" y="323248"/>
                </a:lnTo>
                <a:lnTo>
                  <a:pt x="1850419" y="348413"/>
                </a:lnTo>
                <a:lnTo>
                  <a:pt x="1836564" y="368964"/>
                </a:lnTo>
                <a:lnTo>
                  <a:pt x="1816013" y="382819"/>
                </a:lnTo>
                <a:lnTo>
                  <a:pt x="1790848" y="387899"/>
                </a:lnTo>
                <a:close/>
              </a:path>
            </a:pathLst>
          </a:custGeom>
          <a:solidFill>
            <a:srgbClr val="1973D1"/>
          </a:solidFill>
        </p:spPr>
        <p:txBody>
          <a:bodyPr wrap="square" lIns="0" tIns="0" rIns="0" bIns="0" rtlCol="0"/>
          <a:lstStyle/>
          <a:p>
            <a:pPr marL="12700" algn="ctr">
              <a:lnSpc>
                <a:spcPct val="100000"/>
              </a:lnSpc>
              <a:spcBef>
                <a:spcPts val="100"/>
              </a:spcBef>
            </a:pPr>
            <a:endParaRPr lang="en-IN" sz="1300" b="1" spc="-30" dirty="0">
              <a:solidFill>
                <a:srgbClr val="FFFFFF"/>
              </a:solidFill>
              <a:latin typeface="Arial" panose="020B0604020202020204"/>
              <a:cs typeface="Arial" panose="020B0604020202020204"/>
            </a:endParaRPr>
          </a:p>
          <a:p>
            <a:pPr marL="12700" algn="ctr">
              <a:lnSpc>
                <a:spcPct val="100000"/>
              </a:lnSpc>
              <a:spcBef>
                <a:spcPts val="100"/>
              </a:spcBef>
            </a:pPr>
            <a:endParaRPr lang="en-IN" sz="1300" dirty="0">
              <a:latin typeface="Arial" panose="020B0604020202020204"/>
              <a:cs typeface="Arial" panose="020B0604020202020204"/>
            </a:endParaRPr>
          </a:p>
        </p:txBody>
      </p:sp>
      <p:sp>
        <p:nvSpPr>
          <p:cNvPr id="22" name="object 22"/>
          <p:cNvSpPr txBox="1"/>
          <p:nvPr/>
        </p:nvSpPr>
        <p:spPr>
          <a:xfrm>
            <a:off x="114300" y="2432050"/>
            <a:ext cx="1947545" cy="247650"/>
          </a:xfrm>
          <a:prstGeom prst="rect">
            <a:avLst/>
          </a:prstGeom>
        </p:spPr>
        <p:txBody>
          <a:bodyPr vert="horz" wrap="square" lIns="0" tIns="47625" rIns="0" bIns="0" rtlCol="0">
            <a:spAutoFit/>
          </a:bodyPr>
          <a:lstStyle/>
          <a:p>
            <a:pPr marL="605155">
              <a:lnSpc>
                <a:spcPct val="100000"/>
              </a:lnSpc>
              <a:spcBef>
                <a:spcPts val="945"/>
              </a:spcBef>
            </a:pPr>
            <a:r>
              <a:rPr sz="1300" b="1" spc="-30" dirty="0">
                <a:solidFill>
                  <a:srgbClr val="FFFFFF"/>
                </a:solidFill>
                <a:latin typeface="Arial" panose="020B0604020202020204"/>
                <a:cs typeface="Arial" panose="020B0604020202020204"/>
              </a:rPr>
              <a:t>Last</a:t>
            </a:r>
            <a:r>
              <a:rPr sz="1300" b="1" spc="-40" dirty="0">
                <a:solidFill>
                  <a:srgbClr val="FFFFFF"/>
                </a:solidFill>
                <a:latin typeface="Arial" panose="020B0604020202020204"/>
                <a:cs typeface="Arial" panose="020B0604020202020204"/>
              </a:rPr>
              <a:t> </a:t>
            </a:r>
            <a:r>
              <a:rPr sz="1300" b="1" spc="25" dirty="0">
                <a:solidFill>
                  <a:srgbClr val="FFFFFF"/>
                </a:solidFill>
                <a:latin typeface="Arial" panose="020B0604020202020204"/>
                <a:cs typeface="Arial" panose="020B0604020202020204"/>
              </a:rPr>
              <a:t>Ǫtr</a:t>
            </a:r>
            <a:r>
              <a:rPr sz="1300" b="1" spc="-40" dirty="0">
                <a:solidFill>
                  <a:srgbClr val="FFFFFF"/>
                </a:solidFill>
                <a:latin typeface="Arial" panose="020B0604020202020204"/>
                <a:cs typeface="Arial" panose="020B0604020202020204"/>
              </a:rPr>
              <a:t> Revenue</a:t>
            </a:r>
            <a:endParaRPr sz="1300">
              <a:latin typeface="Arial" panose="020B0604020202020204"/>
              <a:cs typeface="Arial" panose="020B0604020202020204"/>
            </a:endParaRPr>
          </a:p>
        </p:txBody>
      </p:sp>
      <p:sp>
        <p:nvSpPr>
          <p:cNvPr id="23" name="object 23"/>
          <p:cNvSpPr/>
          <p:nvPr/>
        </p:nvSpPr>
        <p:spPr>
          <a:xfrm>
            <a:off x="2581624" y="3054885"/>
            <a:ext cx="1856105" cy="833755"/>
          </a:xfrm>
          <a:custGeom>
            <a:avLst/>
            <a:gdLst/>
            <a:ahLst/>
            <a:cxnLst/>
            <a:rect l="l" t="t" r="r" b="b"/>
            <a:pathLst>
              <a:path w="1856104" h="833754">
                <a:moveTo>
                  <a:pt x="1716547" y="833699"/>
                </a:moveTo>
                <a:lnTo>
                  <a:pt x="138952" y="833699"/>
                </a:lnTo>
                <a:lnTo>
                  <a:pt x="95032" y="826616"/>
                </a:lnTo>
                <a:lnTo>
                  <a:pt x="56889" y="806890"/>
                </a:lnTo>
                <a:lnTo>
                  <a:pt x="26809" y="776810"/>
                </a:lnTo>
                <a:lnTo>
                  <a:pt x="7083" y="738667"/>
                </a:lnTo>
                <a:lnTo>
                  <a:pt x="0" y="694747"/>
                </a:lnTo>
                <a:lnTo>
                  <a:pt x="0" y="138952"/>
                </a:lnTo>
                <a:lnTo>
                  <a:pt x="7083" y="95032"/>
                </a:lnTo>
                <a:lnTo>
                  <a:pt x="26809" y="56889"/>
                </a:lnTo>
                <a:lnTo>
                  <a:pt x="56889" y="26809"/>
                </a:lnTo>
                <a:lnTo>
                  <a:pt x="95032" y="7083"/>
                </a:lnTo>
                <a:lnTo>
                  <a:pt x="138952" y="0"/>
                </a:lnTo>
                <a:lnTo>
                  <a:pt x="1716547" y="0"/>
                </a:lnTo>
                <a:lnTo>
                  <a:pt x="1769722" y="10577"/>
                </a:lnTo>
                <a:lnTo>
                  <a:pt x="1814801" y="40698"/>
                </a:lnTo>
                <a:lnTo>
                  <a:pt x="1844922" y="85777"/>
                </a:lnTo>
                <a:lnTo>
                  <a:pt x="1855499" y="138952"/>
                </a:lnTo>
                <a:lnTo>
                  <a:pt x="1855499" y="694747"/>
                </a:lnTo>
                <a:lnTo>
                  <a:pt x="1848416" y="738667"/>
                </a:lnTo>
                <a:lnTo>
                  <a:pt x="1828690" y="776810"/>
                </a:lnTo>
                <a:lnTo>
                  <a:pt x="1798610" y="806890"/>
                </a:lnTo>
                <a:lnTo>
                  <a:pt x="1760467" y="826616"/>
                </a:lnTo>
                <a:lnTo>
                  <a:pt x="1716547" y="833699"/>
                </a:lnTo>
                <a:close/>
              </a:path>
            </a:pathLst>
          </a:custGeom>
          <a:solidFill>
            <a:srgbClr val="5B9BD4">
              <a:alpha val="19999"/>
            </a:srgbClr>
          </a:solidFill>
        </p:spPr>
        <p:txBody>
          <a:bodyPr wrap="square" lIns="0" tIns="0" rIns="0" bIns="0" rtlCol="0"/>
          <a:lstStyle/>
          <a:p>
            <a:endParaRPr/>
          </a:p>
        </p:txBody>
      </p:sp>
      <p:sp>
        <p:nvSpPr>
          <p:cNvPr id="24" name="object 24"/>
          <p:cNvSpPr txBox="1"/>
          <p:nvPr/>
        </p:nvSpPr>
        <p:spPr>
          <a:xfrm>
            <a:off x="2581624" y="3321818"/>
            <a:ext cx="1885441" cy="579646"/>
          </a:xfrm>
          <a:prstGeom prst="rect">
            <a:avLst/>
          </a:prstGeom>
        </p:spPr>
        <p:txBody>
          <a:bodyPr vert="horz" wrap="square" lIns="0" tIns="12700" rIns="0" bIns="0" rtlCol="0">
            <a:spAutoFit/>
          </a:bodyPr>
          <a:lstStyle/>
          <a:p>
            <a:pPr marL="12700" algn="ctr">
              <a:lnSpc>
                <a:spcPct val="100000"/>
              </a:lnSpc>
              <a:spcBef>
                <a:spcPts val="100"/>
              </a:spcBef>
            </a:pPr>
            <a:r>
              <a:rPr lang="en-IN" sz="1800" b="1" spc="75" dirty="0">
                <a:latin typeface="Arial" panose="020B0604020202020204"/>
                <a:cs typeface="Arial" panose="020B0604020202020204"/>
              </a:rPr>
              <a:t>Euro Shopping</a:t>
            </a:r>
          </a:p>
          <a:p>
            <a:pPr marL="12700" algn="ctr">
              <a:lnSpc>
                <a:spcPct val="100000"/>
              </a:lnSpc>
              <a:spcBef>
                <a:spcPts val="100"/>
              </a:spcBef>
            </a:pPr>
            <a:r>
              <a:rPr lang="en-IN" sz="1800" b="1" spc="75" dirty="0">
                <a:latin typeface="Arial" panose="020B0604020202020204"/>
                <a:cs typeface="Arial" panose="020B0604020202020204"/>
              </a:rPr>
              <a:t>Channel</a:t>
            </a:r>
            <a:endParaRPr sz="1800" dirty="0">
              <a:latin typeface="Arial" panose="020B0604020202020204"/>
              <a:cs typeface="Arial" panose="020B0604020202020204"/>
            </a:endParaRPr>
          </a:p>
        </p:txBody>
      </p:sp>
      <p:sp>
        <p:nvSpPr>
          <p:cNvPr id="25" name="object 25"/>
          <p:cNvSpPr/>
          <p:nvPr/>
        </p:nvSpPr>
        <p:spPr>
          <a:xfrm>
            <a:off x="2581624" y="2747499"/>
            <a:ext cx="1856105" cy="387985"/>
          </a:xfrm>
          <a:custGeom>
            <a:avLst/>
            <a:gdLst/>
            <a:ahLst/>
            <a:cxnLst/>
            <a:rect l="l" t="t" r="r" b="b"/>
            <a:pathLst>
              <a:path w="1856104" h="387985">
                <a:moveTo>
                  <a:pt x="1790848" y="387899"/>
                </a:moveTo>
                <a:lnTo>
                  <a:pt x="64651" y="387899"/>
                </a:lnTo>
                <a:lnTo>
                  <a:pt x="39486" y="382819"/>
                </a:lnTo>
                <a:lnTo>
                  <a:pt x="18935" y="368964"/>
                </a:lnTo>
                <a:lnTo>
                  <a:pt x="5080" y="348413"/>
                </a:lnTo>
                <a:lnTo>
                  <a:pt x="0" y="323248"/>
                </a:lnTo>
                <a:lnTo>
                  <a:pt x="0" y="64651"/>
                </a:lnTo>
                <a:lnTo>
                  <a:pt x="5080" y="39486"/>
                </a:lnTo>
                <a:lnTo>
                  <a:pt x="18935" y="18935"/>
                </a:lnTo>
                <a:lnTo>
                  <a:pt x="39486" y="5080"/>
                </a:lnTo>
                <a:lnTo>
                  <a:pt x="64651" y="0"/>
                </a:lnTo>
                <a:lnTo>
                  <a:pt x="1790848" y="0"/>
                </a:lnTo>
                <a:lnTo>
                  <a:pt x="1836563" y="18935"/>
                </a:lnTo>
                <a:lnTo>
                  <a:pt x="1855499" y="64651"/>
                </a:lnTo>
                <a:lnTo>
                  <a:pt x="1855499" y="323248"/>
                </a:lnTo>
                <a:lnTo>
                  <a:pt x="1850419" y="348413"/>
                </a:lnTo>
                <a:lnTo>
                  <a:pt x="1836564" y="368964"/>
                </a:lnTo>
                <a:lnTo>
                  <a:pt x="1816013" y="382819"/>
                </a:lnTo>
                <a:lnTo>
                  <a:pt x="1790848" y="387899"/>
                </a:lnTo>
                <a:close/>
              </a:path>
            </a:pathLst>
          </a:custGeom>
          <a:solidFill>
            <a:srgbClr val="1973D1"/>
          </a:solidFill>
        </p:spPr>
        <p:txBody>
          <a:bodyPr wrap="square" lIns="0" tIns="0" rIns="0" bIns="0" rtlCol="0"/>
          <a:lstStyle/>
          <a:p>
            <a:endParaRPr/>
          </a:p>
        </p:txBody>
      </p:sp>
      <p:sp>
        <p:nvSpPr>
          <p:cNvPr id="26" name="object 26"/>
          <p:cNvSpPr txBox="1"/>
          <p:nvPr/>
        </p:nvSpPr>
        <p:spPr>
          <a:xfrm>
            <a:off x="2897133" y="2822133"/>
            <a:ext cx="1224915" cy="212879"/>
          </a:xfrm>
          <a:prstGeom prst="rect">
            <a:avLst/>
          </a:prstGeom>
        </p:spPr>
        <p:txBody>
          <a:bodyPr vert="horz" wrap="square" lIns="0" tIns="12700" rIns="0" bIns="0" rtlCol="0">
            <a:spAutoFit/>
          </a:bodyPr>
          <a:lstStyle/>
          <a:p>
            <a:pPr marL="12700">
              <a:lnSpc>
                <a:spcPct val="100000"/>
              </a:lnSpc>
              <a:spcBef>
                <a:spcPts val="100"/>
              </a:spcBef>
            </a:pPr>
            <a:r>
              <a:rPr lang="en-IN" sz="1300" b="1" spc="-30" dirty="0">
                <a:solidFill>
                  <a:srgbClr val="FFFFFF"/>
                </a:solidFill>
                <a:latin typeface="Arial" panose="020B0604020202020204"/>
                <a:cs typeface="Arial" panose="020B0604020202020204"/>
              </a:rPr>
              <a:t>Top Customer</a:t>
            </a:r>
            <a:endParaRPr sz="1300" dirty="0">
              <a:latin typeface="Arial" panose="020B0604020202020204"/>
              <a:cs typeface="Arial" panose="020B0604020202020204"/>
            </a:endParaRPr>
          </a:p>
        </p:txBody>
      </p:sp>
      <p:sp>
        <p:nvSpPr>
          <p:cNvPr id="27" name="object 27"/>
          <p:cNvSpPr/>
          <p:nvPr/>
        </p:nvSpPr>
        <p:spPr>
          <a:xfrm>
            <a:off x="4706875" y="3064924"/>
            <a:ext cx="1856105" cy="833755"/>
          </a:xfrm>
          <a:custGeom>
            <a:avLst/>
            <a:gdLst/>
            <a:ahLst/>
            <a:cxnLst/>
            <a:rect l="l" t="t" r="r" b="b"/>
            <a:pathLst>
              <a:path w="1856104" h="833754">
                <a:moveTo>
                  <a:pt x="1716547" y="833699"/>
                </a:moveTo>
                <a:lnTo>
                  <a:pt x="138952" y="833699"/>
                </a:lnTo>
                <a:lnTo>
                  <a:pt x="95032" y="826616"/>
                </a:lnTo>
                <a:lnTo>
                  <a:pt x="56889" y="806890"/>
                </a:lnTo>
                <a:lnTo>
                  <a:pt x="26809" y="776810"/>
                </a:lnTo>
                <a:lnTo>
                  <a:pt x="7083" y="738667"/>
                </a:lnTo>
                <a:lnTo>
                  <a:pt x="0" y="694747"/>
                </a:lnTo>
                <a:lnTo>
                  <a:pt x="0" y="138952"/>
                </a:lnTo>
                <a:lnTo>
                  <a:pt x="7083" y="95032"/>
                </a:lnTo>
                <a:lnTo>
                  <a:pt x="26809" y="56889"/>
                </a:lnTo>
                <a:lnTo>
                  <a:pt x="56889" y="26809"/>
                </a:lnTo>
                <a:lnTo>
                  <a:pt x="95032" y="7083"/>
                </a:lnTo>
                <a:lnTo>
                  <a:pt x="138952" y="0"/>
                </a:lnTo>
                <a:lnTo>
                  <a:pt x="1716547" y="0"/>
                </a:lnTo>
                <a:lnTo>
                  <a:pt x="1769722" y="10577"/>
                </a:lnTo>
                <a:lnTo>
                  <a:pt x="1814801" y="40698"/>
                </a:lnTo>
                <a:lnTo>
                  <a:pt x="1844922" y="85777"/>
                </a:lnTo>
                <a:lnTo>
                  <a:pt x="1855499" y="138952"/>
                </a:lnTo>
                <a:lnTo>
                  <a:pt x="1855499" y="694747"/>
                </a:lnTo>
                <a:lnTo>
                  <a:pt x="1848416" y="738667"/>
                </a:lnTo>
                <a:lnTo>
                  <a:pt x="1828690" y="776810"/>
                </a:lnTo>
                <a:lnTo>
                  <a:pt x="1798610" y="806890"/>
                </a:lnTo>
                <a:lnTo>
                  <a:pt x="1760467" y="826616"/>
                </a:lnTo>
                <a:lnTo>
                  <a:pt x="1716547" y="833699"/>
                </a:lnTo>
                <a:close/>
              </a:path>
            </a:pathLst>
          </a:custGeom>
          <a:solidFill>
            <a:srgbClr val="5B9BD4">
              <a:alpha val="19999"/>
            </a:srgbClr>
          </a:solidFill>
        </p:spPr>
        <p:txBody>
          <a:bodyPr wrap="square" lIns="0" tIns="0" rIns="0" bIns="0" rtlCol="0"/>
          <a:lstStyle/>
          <a:p>
            <a:endParaRPr/>
          </a:p>
        </p:txBody>
      </p:sp>
      <p:sp>
        <p:nvSpPr>
          <p:cNvPr id="28" name="object 28"/>
          <p:cNvSpPr txBox="1"/>
          <p:nvPr/>
        </p:nvSpPr>
        <p:spPr>
          <a:xfrm>
            <a:off x="4773294" y="3321818"/>
            <a:ext cx="1856105" cy="289823"/>
          </a:xfrm>
          <a:prstGeom prst="rect">
            <a:avLst/>
          </a:prstGeom>
        </p:spPr>
        <p:txBody>
          <a:bodyPr vert="horz" wrap="square" lIns="0" tIns="12700" rIns="0" bIns="0" rtlCol="0">
            <a:spAutoFit/>
          </a:bodyPr>
          <a:lstStyle/>
          <a:p>
            <a:pPr marL="12700" algn="ctr">
              <a:lnSpc>
                <a:spcPct val="100000"/>
              </a:lnSpc>
              <a:spcBef>
                <a:spcPts val="100"/>
              </a:spcBef>
            </a:pPr>
            <a:r>
              <a:rPr lang="en-IN" sz="1800" b="1" spc="75" dirty="0">
                <a:latin typeface="Arial" panose="020B0604020202020204"/>
                <a:cs typeface="Arial" panose="020B0604020202020204"/>
              </a:rPr>
              <a:t>Classic Cars</a:t>
            </a:r>
            <a:endParaRPr sz="1800" dirty="0">
              <a:latin typeface="Arial" panose="020B0604020202020204"/>
              <a:cs typeface="Arial" panose="020B0604020202020204"/>
            </a:endParaRPr>
          </a:p>
        </p:txBody>
      </p:sp>
      <p:sp>
        <p:nvSpPr>
          <p:cNvPr id="29" name="object 29"/>
          <p:cNvSpPr/>
          <p:nvPr/>
        </p:nvSpPr>
        <p:spPr>
          <a:xfrm>
            <a:off x="4706875" y="2747499"/>
            <a:ext cx="1856105" cy="387985"/>
          </a:xfrm>
          <a:custGeom>
            <a:avLst/>
            <a:gdLst/>
            <a:ahLst/>
            <a:cxnLst/>
            <a:rect l="l" t="t" r="r" b="b"/>
            <a:pathLst>
              <a:path w="1856104" h="387985">
                <a:moveTo>
                  <a:pt x="1790848" y="387899"/>
                </a:moveTo>
                <a:lnTo>
                  <a:pt x="64651" y="387899"/>
                </a:lnTo>
                <a:lnTo>
                  <a:pt x="39486" y="382819"/>
                </a:lnTo>
                <a:lnTo>
                  <a:pt x="18935" y="368964"/>
                </a:lnTo>
                <a:lnTo>
                  <a:pt x="5080" y="348413"/>
                </a:lnTo>
                <a:lnTo>
                  <a:pt x="0" y="323248"/>
                </a:lnTo>
                <a:lnTo>
                  <a:pt x="0" y="64651"/>
                </a:lnTo>
                <a:lnTo>
                  <a:pt x="5080" y="39486"/>
                </a:lnTo>
                <a:lnTo>
                  <a:pt x="18935" y="18935"/>
                </a:lnTo>
                <a:lnTo>
                  <a:pt x="39486" y="5080"/>
                </a:lnTo>
                <a:lnTo>
                  <a:pt x="64651" y="0"/>
                </a:lnTo>
                <a:lnTo>
                  <a:pt x="1790848" y="0"/>
                </a:lnTo>
                <a:lnTo>
                  <a:pt x="1836563" y="18935"/>
                </a:lnTo>
                <a:lnTo>
                  <a:pt x="1855499" y="64651"/>
                </a:lnTo>
                <a:lnTo>
                  <a:pt x="1855499" y="323248"/>
                </a:lnTo>
                <a:lnTo>
                  <a:pt x="1850419" y="348413"/>
                </a:lnTo>
                <a:lnTo>
                  <a:pt x="1836564" y="368964"/>
                </a:lnTo>
                <a:lnTo>
                  <a:pt x="1816013" y="382819"/>
                </a:lnTo>
                <a:lnTo>
                  <a:pt x="1790848" y="387899"/>
                </a:lnTo>
                <a:close/>
              </a:path>
            </a:pathLst>
          </a:custGeom>
          <a:solidFill>
            <a:srgbClr val="1973D1"/>
          </a:solidFill>
        </p:spPr>
        <p:txBody>
          <a:bodyPr wrap="square" lIns="0" tIns="0" rIns="0" bIns="0" rtlCol="0"/>
          <a:lstStyle/>
          <a:p>
            <a:endParaRPr/>
          </a:p>
        </p:txBody>
      </p:sp>
      <p:sp>
        <p:nvSpPr>
          <p:cNvPr id="30" name="object 30"/>
          <p:cNvSpPr txBox="1"/>
          <p:nvPr/>
        </p:nvSpPr>
        <p:spPr>
          <a:xfrm>
            <a:off x="4963049" y="2822133"/>
            <a:ext cx="1343660" cy="212879"/>
          </a:xfrm>
          <a:prstGeom prst="rect">
            <a:avLst/>
          </a:prstGeom>
        </p:spPr>
        <p:txBody>
          <a:bodyPr vert="horz" wrap="square" lIns="0" tIns="12700" rIns="0" bIns="0" rtlCol="0">
            <a:spAutoFit/>
          </a:bodyPr>
          <a:lstStyle/>
          <a:p>
            <a:pPr marL="12700" algn="ctr">
              <a:lnSpc>
                <a:spcPct val="100000"/>
              </a:lnSpc>
              <a:spcBef>
                <a:spcPts val="100"/>
              </a:spcBef>
            </a:pPr>
            <a:r>
              <a:rPr lang="en-IN" sz="1300" b="1" spc="-25" dirty="0">
                <a:solidFill>
                  <a:srgbClr val="FFFFFF"/>
                </a:solidFill>
                <a:latin typeface="Arial" panose="020B0604020202020204"/>
                <a:cs typeface="Arial" panose="020B0604020202020204"/>
              </a:rPr>
              <a:t>Top Product</a:t>
            </a:r>
            <a:endParaRPr sz="1300" dirty="0">
              <a:latin typeface="Arial" panose="020B0604020202020204"/>
              <a:cs typeface="Arial" panose="020B0604020202020204"/>
            </a:endParaRPr>
          </a:p>
        </p:txBody>
      </p:sp>
      <p:sp>
        <p:nvSpPr>
          <p:cNvPr id="31" name="object 31"/>
          <p:cNvSpPr/>
          <p:nvPr/>
        </p:nvSpPr>
        <p:spPr>
          <a:xfrm>
            <a:off x="6832124" y="3064924"/>
            <a:ext cx="1856105" cy="833755"/>
          </a:xfrm>
          <a:custGeom>
            <a:avLst/>
            <a:gdLst/>
            <a:ahLst/>
            <a:cxnLst/>
            <a:rect l="l" t="t" r="r" b="b"/>
            <a:pathLst>
              <a:path w="1856104" h="833754">
                <a:moveTo>
                  <a:pt x="1716546" y="833699"/>
                </a:moveTo>
                <a:lnTo>
                  <a:pt x="138952" y="833699"/>
                </a:lnTo>
                <a:lnTo>
                  <a:pt x="95032" y="826616"/>
                </a:lnTo>
                <a:lnTo>
                  <a:pt x="56888" y="806890"/>
                </a:lnTo>
                <a:lnTo>
                  <a:pt x="26809" y="776810"/>
                </a:lnTo>
                <a:lnTo>
                  <a:pt x="7083" y="738667"/>
                </a:lnTo>
                <a:lnTo>
                  <a:pt x="0" y="694747"/>
                </a:lnTo>
                <a:lnTo>
                  <a:pt x="0" y="138952"/>
                </a:lnTo>
                <a:lnTo>
                  <a:pt x="7083" y="95032"/>
                </a:lnTo>
                <a:lnTo>
                  <a:pt x="26809" y="56889"/>
                </a:lnTo>
                <a:lnTo>
                  <a:pt x="56888" y="26809"/>
                </a:lnTo>
                <a:lnTo>
                  <a:pt x="95032" y="7083"/>
                </a:lnTo>
                <a:lnTo>
                  <a:pt x="138952" y="0"/>
                </a:lnTo>
                <a:lnTo>
                  <a:pt x="1716546" y="0"/>
                </a:lnTo>
                <a:lnTo>
                  <a:pt x="1769722" y="10577"/>
                </a:lnTo>
                <a:lnTo>
                  <a:pt x="1814801" y="40698"/>
                </a:lnTo>
                <a:lnTo>
                  <a:pt x="1844922" y="85777"/>
                </a:lnTo>
                <a:lnTo>
                  <a:pt x="1855499" y="138952"/>
                </a:lnTo>
                <a:lnTo>
                  <a:pt x="1855499" y="694747"/>
                </a:lnTo>
                <a:lnTo>
                  <a:pt x="1848416" y="738667"/>
                </a:lnTo>
                <a:lnTo>
                  <a:pt x="1828690" y="776810"/>
                </a:lnTo>
                <a:lnTo>
                  <a:pt x="1798610" y="806890"/>
                </a:lnTo>
                <a:lnTo>
                  <a:pt x="1760467" y="826616"/>
                </a:lnTo>
                <a:lnTo>
                  <a:pt x="1716546" y="833699"/>
                </a:lnTo>
                <a:close/>
              </a:path>
            </a:pathLst>
          </a:custGeom>
          <a:solidFill>
            <a:srgbClr val="5B9BD4">
              <a:alpha val="19999"/>
            </a:srgbClr>
          </a:solidFill>
        </p:spPr>
        <p:txBody>
          <a:bodyPr wrap="square" lIns="0" tIns="0" rIns="0" bIns="0" rtlCol="0"/>
          <a:lstStyle/>
          <a:p>
            <a:endParaRPr/>
          </a:p>
        </p:txBody>
      </p:sp>
      <p:sp>
        <p:nvSpPr>
          <p:cNvPr id="32" name="object 32"/>
          <p:cNvSpPr txBox="1"/>
          <p:nvPr/>
        </p:nvSpPr>
        <p:spPr>
          <a:xfrm>
            <a:off x="7420799" y="3321818"/>
            <a:ext cx="961201" cy="289823"/>
          </a:xfrm>
          <a:prstGeom prst="rect">
            <a:avLst/>
          </a:prstGeom>
        </p:spPr>
        <p:txBody>
          <a:bodyPr vert="horz" wrap="square" lIns="0" tIns="12700" rIns="0" bIns="0" rtlCol="0">
            <a:spAutoFit/>
          </a:bodyPr>
          <a:lstStyle/>
          <a:p>
            <a:pPr marL="12700">
              <a:lnSpc>
                <a:spcPct val="100000"/>
              </a:lnSpc>
              <a:spcBef>
                <a:spcPts val="100"/>
              </a:spcBef>
            </a:pPr>
            <a:r>
              <a:rPr lang="en-IN" b="1" spc="85" dirty="0">
                <a:latin typeface="Arial" panose="020B0604020202020204"/>
                <a:cs typeface="Arial" panose="020B0604020202020204"/>
              </a:rPr>
              <a:t>Madrid</a:t>
            </a:r>
            <a:endParaRPr sz="1800" dirty="0">
              <a:latin typeface="Arial" panose="020B0604020202020204"/>
              <a:cs typeface="Arial" panose="020B0604020202020204"/>
            </a:endParaRPr>
          </a:p>
        </p:txBody>
      </p:sp>
      <p:sp>
        <p:nvSpPr>
          <p:cNvPr id="33" name="object 33"/>
          <p:cNvSpPr/>
          <p:nvPr/>
        </p:nvSpPr>
        <p:spPr>
          <a:xfrm>
            <a:off x="6832124" y="2747499"/>
            <a:ext cx="1856105" cy="387985"/>
          </a:xfrm>
          <a:custGeom>
            <a:avLst/>
            <a:gdLst/>
            <a:ahLst/>
            <a:cxnLst/>
            <a:rect l="l" t="t" r="r" b="b"/>
            <a:pathLst>
              <a:path w="1856104" h="387985">
                <a:moveTo>
                  <a:pt x="1790848" y="387899"/>
                </a:moveTo>
                <a:lnTo>
                  <a:pt x="64651" y="387899"/>
                </a:lnTo>
                <a:lnTo>
                  <a:pt x="39486" y="382819"/>
                </a:lnTo>
                <a:lnTo>
                  <a:pt x="18935" y="368964"/>
                </a:lnTo>
                <a:lnTo>
                  <a:pt x="5080" y="348413"/>
                </a:lnTo>
                <a:lnTo>
                  <a:pt x="0" y="323248"/>
                </a:lnTo>
                <a:lnTo>
                  <a:pt x="0" y="64651"/>
                </a:lnTo>
                <a:lnTo>
                  <a:pt x="5080" y="39486"/>
                </a:lnTo>
                <a:lnTo>
                  <a:pt x="18935" y="18935"/>
                </a:lnTo>
                <a:lnTo>
                  <a:pt x="39486" y="5080"/>
                </a:lnTo>
                <a:lnTo>
                  <a:pt x="64651" y="0"/>
                </a:lnTo>
                <a:lnTo>
                  <a:pt x="1790848" y="0"/>
                </a:lnTo>
                <a:lnTo>
                  <a:pt x="1836563" y="18935"/>
                </a:lnTo>
                <a:lnTo>
                  <a:pt x="1855499" y="64651"/>
                </a:lnTo>
                <a:lnTo>
                  <a:pt x="1855499" y="323248"/>
                </a:lnTo>
                <a:lnTo>
                  <a:pt x="1850419" y="348413"/>
                </a:lnTo>
                <a:lnTo>
                  <a:pt x="1836564" y="368964"/>
                </a:lnTo>
                <a:lnTo>
                  <a:pt x="1816013" y="382819"/>
                </a:lnTo>
                <a:lnTo>
                  <a:pt x="1790848" y="387899"/>
                </a:lnTo>
                <a:close/>
              </a:path>
            </a:pathLst>
          </a:custGeom>
          <a:solidFill>
            <a:srgbClr val="1973D1"/>
          </a:solidFill>
        </p:spPr>
        <p:txBody>
          <a:bodyPr wrap="square" lIns="0" tIns="0" rIns="0" bIns="0" rtlCol="0"/>
          <a:lstStyle/>
          <a:p>
            <a:endParaRPr/>
          </a:p>
        </p:txBody>
      </p:sp>
      <p:sp>
        <p:nvSpPr>
          <p:cNvPr id="34" name="object 34"/>
          <p:cNvSpPr txBox="1"/>
          <p:nvPr/>
        </p:nvSpPr>
        <p:spPr>
          <a:xfrm>
            <a:off x="7057434" y="2822133"/>
            <a:ext cx="1405890" cy="212879"/>
          </a:xfrm>
          <a:prstGeom prst="rect">
            <a:avLst/>
          </a:prstGeom>
        </p:spPr>
        <p:txBody>
          <a:bodyPr vert="horz" wrap="square" lIns="0" tIns="12700" rIns="0" bIns="0" rtlCol="0">
            <a:spAutoFit/>
          </a:bodyPr>
          <a:lstStyle/>
          <a:p>
            <a:pPr marL="12700" algn="ctr">
              <a:lnSpc>
                <a:spcPct val="100000"/>
              </a:lnSpc>
              <a:spcBef>
                <a:spcPts val="100"/>
              </a:spcBef>
            </a:pPr>
            <a:r>
              <a:rPr lang="en-IN" sz="1300" b="1" spc="70" dirty="0">
                <a:solidFill>
                  <a:srgbClr val="FFFFFF"/>
                </a:solidFill>
                <a:latin typeface="Arial" panose="020B0604020202020204"/>
                <a:cs typeface="Arial" panose="020B0604020202020204"/>
              </a:rPr>
              <a:t>Top City</a:t>
            </a:r>
            <a:endParaRPr sz="1300" dirty="0">
              <a:latin typeface="Arial" panose="020B0604020202020204"/>
              <a:cs typeface="Arial" panose="020B0604020202020204"/>
            </a:endParaRPr>
          </a:p>
        </p:txBody>
      </p:sp>
      <p:sp>
        <p:nvSpPr>
          <p:cNvPr id="35" name="object 26"/>
          <p:cNvSpPr txBox="1"/>
          <p:nvPr/>
        </p:nvSpPr>
        <p:spPr>
          <a:xfrm>
            <a:off x="687933" y="2835051"/>
            <a:ext cx="1617502" cy="212879"/>
          </a:xfrm>
          <a:prstGeom prst="rect">
            <a:avLst/>
          </a:prstGeom>
        </p:spPr>
        <p:txBody>
          <a:bodyPr vert="horz" wrap="square" lIns="0" tIns="12700" rIns="0" bIns="0" rtlCol="0">
            <a:spAutoFit/>
          </a:bodyPr>
          <a:lstStyle/>
          <a:p>
            <a:pPr marL="12700">
              <a:lnSpc>
                <a:spcPct val="100000"/>
              </a:lnSpc>
              <a:spcBef>
                <a:spcPts val="100"/>
              </a:spcBef>
            </a:pPr>
            <a:r>
              <a:rPr lang="en-IN" sz="1300" b="1" spc="-30" dirty="0" err="1">
                <a:solidFill>
                  <a:srgbClr val="FFFFFF"/>
                </a:solidFill>
                <a:latin typeface="Arial" panose="020B0604020202020204"/>
                <a:cs typeface="Arial" panose="020B0604020202020204"/>
              </a:rPr>
              <a:t>Avg</a:t>
            </a:r>
            <a:r>
              <a:rPr lang="en-IN" sz="1300" b="1" spc="-30" dirty="0">
                <a:solidFill>
                  <a:srgbClr val="FFFFFF"/>
                </a:solidFill>
                <a:latin typeface="Arial" panose="020B0604020202020204"/>
                <a:cs typeface="Arial" panose="020B0604020202020204"/>
              </a:rPr>
              <a:t> Order Recency</a:t>
            </a:r>
            <a:endParaRPr sz="1300" dirty="0">
              <a:latin typeface="Arial" panose="020B0604020202020204"/>
              <a:cs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1473" y="2266950"/>
            <a:ext cx="3581054" cy="443711"/>
          </a:xfrm>
          <a:prstGeom prst="rect">
            <a:avLst/>
          </a:prstGeom>
        </p:spPr>
        <p:txBody>
          <a:bodyPr vert="horz" wrap="square" lIns="0" tIns="12700" rIns="0" bIns="0" rtlCol="0">
            <a:spAutoFit/>
          </a:bodyPr>
          <a:lstStyle/>
          <a:p>
            <a:pPr marL="12700" algn="ctr">
              <a:lnSpc>
                <a:spcPct val="100000"/>
              </a:lnSpc>
              <a:spcBef>
                <a:spcPts val="100"/>
              </a:spcBef>
            </a:pPr>
            <a:r>
              <a:rPr lang="en-IN" b="1" i="0" dirty="0">
                <a:solidFill>
                  <a:srgbClr val="000000"/>
                </a:solidFill>
                <a:effectLst/>
                <a:latin typeface="lato" panose="020F0502020204030203" pitchFamily="34" charset="0"/>
              </a:rPr>
              <a:t>Exploratory Analysis</a:t>
            </a:r>
            <a:endParaRPr spc="-45" dirty="0"/>
          </a:p>
        </p:txBody>
      </p:sp>
    </p:spTree>
    <p:extLst>
      <p:ext uri="{BB962C8B-B14F-4D97-AF65-F5344CB8AC3E}">
        <p14:creationId xmlns:p14="http://schemas.microsoft.com/office/powerpoint/2010/main" val="3867443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17973F-CC8A-7A5F-E199-0FE94D0A7B19}"/>
              </a:ext>
            </a:extLst>
          </p:cNvPr>
          <p:cNvSpPr txBox="1"/>
          <p:nvPr/>
        </p:nvSpPr>
        <p:spPr>
          <a:xfrm>
            <a:off x="381000" y="2571750"/>
            <a:ext cx="7924800" cy="646331"/>
          </a:xfrm>
          <a:prstGeom prst="rect">
            <a:avLst/>
          </a:prstGeom>
          <a:noFill/>
        </p:spPr>
        <p:txBody>
          <a:bodyPr wrap="square" rtlCol="0">
            <a:spAutoFit/>
          </a:bodyPr>
          <a:lstStyle/>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4" name="object 2">
            <a:extLst>
              <a:ext uri="{FF2B5EF4-FFF2-40B4-BE49-F238E27FC236}">
                <a16:creationId xmlns:a16="http://schemas.microsoft.com/office/drawing/2014/main" id="{39956C46-6882-42E4-4873-EE8588D4EB6A}"/>
              </a:ext>
            </a:extLst>
          </p:cNvPr>
          <p:cNvSpPr txBox="1">
            <a:spLocks/>
          </p:cNvSpPr>
          <p:nvPr/>
        </p:nvSpPr>
        <p:spPr>
          <a:xfrm>
            <a:off x="86370" y="176825"/>
            <a:ext cx="3657600" cy="443711"/>
          </a:xfrm>
          <a:prstGeom prst="rect">
            <a:avLst/>
          </a:prstGeom>
        </p:spPr>
        <p:txBody>
          <a:bodyPr vert="horz" wrap="square" lIns="0" tIns="12700" rIns="0" bIns="0" rtlCol="0">
            <a:spAutoFit/>
          </a:bodyPr>
          <a:lstStyle>
            <a:lvl1pPr>
              <a:defRPr sz="2800" b="1" i="0">
                <a:solidFill>
                  <a:srgbClr val="0D38A9"/>
                </a:solidFill>
                <a:latin typeface="Arial" panose="020B0604020202020204"/>
                <a:ea typeface="+mj-ea"/>
                <a:cs typeface="Arial" panose="020B0604020202020204"/>
              </a:defRPr>
            </a:lvl1pPr>
          </a:lstStyle>
          <a:p>
            <a:pPr marL="12700">
              <a:spcBef>
                <a:spcPts val="100"/>
              </a:spcBef>
            </a:pPr>
            <a:r>
              <a:rPr lang="en-IN" kern="0" spc="-65" dirty="0"/>
              <a:t>Univariate Analysis</a:t>
            </a:r>
            <a:endParaRPr lang="en-IN" kern="0" spc="-45" dirty="0"/>
          </a:p>
        </p:txBody>
      </p:sp>
      <p:pic>
        <p:nvPicPr>
          <p:cNvPr id="8" name="Picture 7">
            <a:extLst>
              <a:ext uri="{FF2B5EF4-FFF2-40B4-BE49-F238E27FC236}">
                <a16:creationId xmlns:a16="http://schemas.microsoft.com/office/drawing/2014/main" id="{F0D127AE-5E61-E58C-F020-11137DE3B025}"/>
              </a:ext>
            </a:extLst>
          </p:cNvPr>
          <p:cNvPicPr>
            <a:picLocks noChangeAspect="1"/>
          </p:cNvPicPr>
          <p:nvPr/>
        </p:nvPicPr>
        <p:blipFill>
          <a:blip r:embed="rId2"/>
          <a:stretch>
            <a:fillRect/>
          </a:stretch>
        </p:blipFill>
        <p:spPr>
          <a:xfrm>
            <a:off x="190500" y="895350"/>
            <a:ext cx="7106940" cy="3200400"/>
          </a:xfrm>
          <a:prstGeom prst="rect">
            <a:avLst/>
          </a:prstGeom>
        </p:spPr>
      </p:pic>
      <p:sp>
        <p:nvSpPr>
          <p:cNvPr id="10" name="TextBox 9">
            <a:extLst>
              <a:ext uri="{FF2B5EF4-FFF2-40B4-BE49-F238E27FC236}">
                <a16:creationId xmlns:a16="http://schemas.microsoft.com/office/drawing/2014/main" id="{340ACD4C-DC24-E556-8B87-A3E0EA383CDA}"/>
              </a:ext>
            </a:extLst>
          </p:cNvPr>
          <p:cNvSpPr txBox="1"/>
          <p:nvPr/>
        </p:nvSpPr>
        <p:spPr>
          <a:xfrm>
            <a:off x="381000" y="4324350"/>
            <a:ext cx="8382000" cy="646331"/>
          </a:xfrm>
          <a:prstGeom prst="rect">
            <a:avLst/>
          </a:prstGeom>
          <a:noFill/>
        </p:spPr>
        <p:txBody>
          <a:bodyPr wrap="square" rtlCol="0">
            <a:spAutoFit/>
          </a:bodyPr>
          <a:lstStyle/>
          <a:p>
            <a:pPr marL="285750" indent="-285750">
              <a:buFont typeface="Arial" panose="020B0604020202020204" pitchFamily="34" charset="0"/>
              <a:buChar char="•"/>
            </a:pPr>
            <a:r>
              <a:rPr lang="en-IN" dirty="0"/>
              <a:t>The most sales are between 1300 and 3500 $</a:t>
            </a:r>
          </a:p>
          <a:p>
            <a:pPr marL="285750" indent="-285750">
              <a:buFont typeface="Arial" panose="020B0604020202020204" pitchFamily="34" charset="0"/>
              <a:buChar char="•"/>
            </a:pPr>
            <a:r>
              <a:rPr lang="en-IN" dirty="0"/>
              <a:t>The lower sales account for the maximum volume of sales</a:t>
            </a:r>
          </a:p>
        </p:txBody>
      </p:sp>
    </p:spTree>
    <p:extLst>
      <p:ext uri="{BB962C8B-B14F-4D97-AF65-F5344CB8AC3E}">
        <p14:creationId xmlns:p14="http://schemas.microsoft.com/office/powerpoint/2010/main" val="132541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17973F-CC8A-7A5F-E199-0FE94D0A7B19}"/>
              </a:ext>
            </a:extLst>
          </p:cNvPr>
          <p:cNvSpPr txBox="1"/>
          <p:nvPr/>
        </p:nvSpPr>
        <p:spPr>
          <a:xfrm>
            <a:off x="381000" y="2571750"/>
            <a:ext cx="7924800" cy="646331"/>
          </a:xfrm>
          <a:prstGeom prst="rect">
            <a:avLst/>
          </a:prstGeom>
          <a:noFill/>
        </p:spPr>
        <p:txBody>
          <a:bodyPr wrap="square" rtlCol="0">
            <a:spAutoFit/>
          </a:bodyPr>
          <a:lstStyle/>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4" name="object 2">
            <a:extLst>
              <a:ext uri="{FF2B5EF4-FFF2-40B4-BE49-F238E27FC236}">
                <a16:creationId xmlns:a16="http://schemas.microsoft.com/office/drawing/2014/main" id="{39956C46-6882-42E4-4873-EE8588D4EB6A}"/>
              </a:ext>
            </a:extLst>
          </p:cNvPr>
          <p:cNvSpPr txBox="1">
            <a:spLocks/>
          </p:cNvSpPr>
          <p:nvPr/>
        </p:nvSpPr>
        <p:spPr>
          <a:xfrm>
            <a:off x="190500" y="170081"/>
            <a:ext cx="3657600" cy="443711"/>
          </a:xfrm>
          <a:prstGeom prst="rect">
            <a:avLst/>
          </a:prstGeom>
        </p:spPr>
        <p:txBody>
          <a:bodyPr vert="horz" wrap="square" lIns="0" tIns="12700" rIns="0" bIns="0" rtlCol="0">
            <a:spAutoFit/>
          </a:bodyPr>
          <a:lstStyle>
            <a:lvl1pPr>
              <a:defRPr sz="2800" b="1" i="0">
                <a:solidFill>
                  <a:srgbClr val="0D38A9"/>
                </a:solidFill>
                <a:latin typeface="Arial" panose="020B0604020202020204"/>
                <a:ea typeface="+mj-ea"/>
                <a:cs typeface="Arial" panose="020B0604020202020204"/>
              </a:defRPr>
            </a:lvl1pPr>
          </a:lstStyle>
          <a:p>
            <a:pPr marL="12700">
              <a:spcBef>
                <a:spcPts val="100"/>
              </a:spcBef>
            </a:pPr>
            <a:r>
              <a:rPr lang="en-IN" kern="0" spc="-65" dirty="0"/>
              <a:t>Bivariate Analysis</a:t>
            </a:r>
            <a:endParaRPr lang="en-IN" kern="0" spc="-45" dirty="0"/>
          </a:p>
        </p:txBody>
      </p:sp>
      <p:sp>
        <p:nvSpPr>
          <p:cNvPr id="10" name="TextBox 9">
            <a:extLst>
              <a:ext uri="{FF2B5EF4-FFF2-40B4-BE49-F238E27FC236}">
                <a16:creationId xmlns:a16="http://schemas.microsoft.com/office/drawing/2014/main" id="{340ACD4C-DC24-E556-8B87-A3E0EA383CDA}"/>
              </a:ext>
            </a:extLst>
          </p:cNvPr>
          <p:cNvSpPr txBox="1"/>
          <p:nvPr/>
        </p:nvSpPr>
        <p:spPr>
          <a:xfrm>
            <a:off x="208642" y="4095750"/>
            <a:ext cx="8382000" cy="646331"/>
          </a:xfrm>
          <a:prstGeom prst="rect">
            <a:avLst/>
          </a:prstGeom>
          <a:noFill/>
        </p:spPr>
        <p:txBody>
          <a:bodyPr wrap="square" rtlCol="0">
            <a:spAutoFit/>
          </a:bodyPr>
          <a:lstStyle/>
          <a:p>
            <a:pPr marL="285750" indent="-285750">
              <a:buFont typeface="Arial" panose="020B0604020202020204" pitchFamily="34" charset="0"/>
              <a:buChar char="•"/>
            </a:pPr>
            <a:r>
              <a:rPr lang="en-IN" dirty="0"/>
              <a:t>Quantity Ordered and the Sales show a positive relation, </a:t>
            </a:r>
            <a:r>
              <a:rPr lang="en-IN" dirty="0" err="1"/>
              <a:t>i.e</a:t>
            </a:r>
            <a:r>
              <a:rPr lang="en-IN" dirty="0"/>
              <a:t> as the quantity ordered increases , the sales also increases.</a:t>
            </a:r>
          </a:p>
        </p:txBody>
      </p:sp>
      <p:pic>
        <p:nvPicPr>
          <p:cNvPr id="9" name="Picture 8">
            <a:extLst>
              <a:ext uri="{FF2B5EF4-FFF2-40B4-BE49-F238E27FC236}">
                <a16:creationId xmlns:a16="http://schemas.microsoft.com/office/drawing/2014/main" id="{E67106EC-E16B-B2A7-2D63-0D1C10F232B8}"/>
              </a:ext>
            </a:extLst>
          </p:cNvPr>
          <p:cNvPicPr>
            <a:picLocks noChangeAspect="1"/>
          </p:cNvPicPr>
          <p:nvPr/>
        </p:nvPicPr>
        <p:blipFill>
          <a:blip r:embed="rId2"/>
          <a:stretch>
            <a:fillRect/>
          </a:stretch>
        </p:blipFill>
        <p:spPr>
          <a:xfrm>
            <a:off x="208642" y="819150"/>
            <a:ext cx="6120287" cy="3200400"/>
          </a:xfrm>
          <a:prstGeom prst="rect">
            <a:avLst/>
          </a:prstGeom>
        </p:spPr>
      </p:pic>
    </p:spTree>
    <p:extLst>
      <p:ext uri="{BB962C8B-B14F-4D97-AF65-F5344CB8AC3E}">
        <p14:creationId xmlns:p14="http://schemas.microsoft.com/office/powerpoint/2010/main" val="1834792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9956C46-6882-42E4-4873-EE8588D4EB6A}"/>
              </a:ext>
            </a:extLst>
          </p:cNvPr>
          <p:cNvSpPr txBox="1">
            <a:spLocks/>
          </p:cNvSpPr>
          <p:nvPr/>
        </p:nvSpPr>
        <p:spPr>
          <a:xfrm>
            <a:off x="190500" y="170081"/>
            <a:ext cx="3657600" cy="443711"/>
          </a:xfrm>
          <a:prstGeom prst="rect">
            <a:avLst/>
          </a:prstGeom>
        </p:spPr>
        <p:txBody>
          <a:bodyPr vert="horz" wrap="square" lIns="0" tIns="12700" rIns="0" bIns="0" rtlCol="0">
            <a:spAutoFit/>
          </a:bodyPr>
          <a:lstStyle>
            <a:lvl1pPr>
              <a:defRPr sz="2800" b="1" i="0">
                <a:solidFill>
                  <a:srgbClr val="0D38A9"/>
                </a:solidFill>
                <a:latin typeface="Arial" panose="020B0604020202020204"/>
                <a:ea typeface="+mj-ea"/>
                <a:cs typeface="Arial" panose="020B0604020202020204"/>
              </a:defRPr>
            </a:lvl1pPr>
          </a:lstStyle>
          <a:p>
            <a:pPr marL="12700">
              <a:spcBef>
                <a:spcPts val="100"/>
              </a:spcBef>
            </a:pPr>
            <a:r>
              <a:rPr lang="en-IN" kern="0" spc="-65" dirty="0"/>
              <a:t>Bivariate Analysis</a:t>
            </a:r>
            <a:endParaRPr lang="en-IN" kern="0" spc="-45" dirty="0"/>
          </a:p>
        </p:txBody>
      </p:sp>
      <p:sp>
        <p:nvSpPr>
          <p:cNvPr id="10" name="TextBox 9">
            <a:extLst>
              <a:ext uri="{FF2B5EF4-FFF2-40B4-BE49-F238E27FC236}">
                <a16:creationId xmlns:a16="http://schemas.microsoft.com/office/drawing/2014/main" id="{340ACD4C-DC24-E556-8B87-A3E0EA383CDA}"/>
              </a:ext>
            </a:extLst>
          </p:cNvPr>
          <p:cNvSpPr txBox="1"/>
          <p:nvPr/>
        </p:nvSpPr>
        <p:spPr>
          <a:xfrm>
            <a:off x="201386" y="3974921"/>
            <a:ext cx="8382000" cy="1200329"/>
          </a:xfrm>
          <a:prstGeom prst="rect">
            <a:avLst/>
          </a:prstGeom>
          <a:noFill/>
        </p:spPr>
        <p:txBody>
          <a:bodyPr wrap="square" rtlCol="0">
            <a:spAutoFit/>
          </a:bodyPr>
          <a:lstStyle/>
          <a:p>
            <a:pPr marL="285750" indent="-285750">
              <a:buFont typeface="Arial" panose="020B0604020202020204" pitchFamily="34" charset="0"/>
              <a:buChar char="•"/>
            </a:pPr>
            <a:r>
              <a:rPr lang="en-IN" dirty="0"/>
              <a:t>Days since last order and the Sales show a negative relation, i.e. as the Days since last order increases , the sales decreases.</a:t>
            </a:r>
          </a:p>
          <a:p>
            <a:pPr marL="285750" indent="-285750">
              <a:buFont typeface="Arial" panose="020B0604020202020204" pitchFamily="34" charset="0"/>
              <a:buChar char="•"/>
            </a:pPr>
            <a:r>
              <a:rPr lang="en-IN" dirty="0"/>
              <a:t>This can be attributed to the infrequent order frequency which ultimately results in less sales.</a:t>
            </a:r>
          </a:p>
        </p:txBody>
      </p:sp>
      <p:pic>
        <p:nvPicPr>
          <p:cNvPr id="5" name="Picture 4">
            <a:extLst>
              <a:ext uri="{FF2B5EF4-FFF2-40B4-BE49-F238E27FC236}">
                <a16:creationId xmlns:a16="http://schemas.microsoft.com/office/drawing/2014/main" id="{98D9669C-B45C-C814-CFF3-B447502FB534}"/>
              </a:ext>
            </a:extLst>
          </p:cNvPr>
          <p:cNvPicPr>
            <a:picLocks noChangeAspect="1"/>
          </p:cNvPicPr>
          <p:nvPr/>
        </p:nvPicPr>
        <p:blipFill>
          <a:blip r:embed="rId2"/>
          <a:stretch>
            <a:fillRect/>
          </a:stretch>
        </p:blipFill>
        <p:spPr>
          <a:xfrm>
            <a:off x="304800" y="821663"/>
            <a:ext cx="5867400" cy="3066216"/>
          </a:xfrm>
          <a:prstGeom prst="rect">
            <a:avLst/>
          </a:prstGeom>
        </p:spPr>
      </p:pic>
    </p:spTree>
    <p:extLst>
      <p:ext uri="{BB962C8B-B14F-4D97-AF65-F5344CB8AC3E}">
        <p14:creationId xmlns:p14="http://schemas.microsoft.com/office/powerpoint/2010/main" val="2875899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21919"/>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1853</TotalTime>
  <Words>1019</Words>
  <Application>Microsoft Office PowerPoint</Application>
  <PresentationFormat>On-screen Show (16:9)</PresentationFormat>
  <Paragraphs>133</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Arial MT</vt:lpstr>
      <vt:lpstr>Calibri</vt:lpstr>
      <vt:lpstr>lato</vt:lpstr>
      <vt:lpstr>Office Theme</vt:lpstr>
      <vt:lpstr>Market Research Analysis - RFM: Project Report</vt:lpstr>
      <vt:lpstr>PowerPoint Presentation</vt:lpstr>
      <vt:lpstr>Problem Statement</vt:lpstr>
      <vt:lpstr>About Data</vt:lpstr>
      <vt:lpstr>Business Overview</vt:lpstr>
      <vt:lpstr>Exploratory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RFM</vt:lpstr>
      <vt:lpstr>PowerPoint Presentation</vt:lpstr>
      <vt:lpstr>PowerPoint Presentation</vt:lpstr>
      <vt:lpstr>PowerPoint Presentation</vt:lpstr>
      <vt:lpstr>Inferences and Conclusion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SǪL and Databases:_x000d_Project Report</dc:title>
  <dc:creator/>
  <cp:lastModifiedBy>Preetam Sarmah</cp:lastModifiedBy>
  <cp:revision>110</cp:revision>
  <dcterms:created xsi:type="dcterms:W3CDTF">2023-08-04T08:25:00Z</dcterms:created>
  <dcterms:modified xsi:type="dcterms:W3CDTF">2023-10-28T11:13:56Z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2023-08-04T11:00:00Z</vt:filetime>
  </property>
  <property fmtid="{D5CDD505-2E9C-101B-9397-08002B2CF9AE}" pid="3" name="Creator">
    <vt:lpwstr>Google</vt:lpwstr>
  </property>
  <property fmtid="{D5CDD505-2E9C-101B-9397-08002B2CF9AE}" pid="4" name="LastSaved">
    <vt:filetime>2023-08-04T11:00:00Z</vt:filetime>
  </property>
  <property fmtid="{D5CDD505-2E9C-101B-9397-08002B2CF9AE}" pid="5" name="ICV">
    <vt:lpwstr>133CC3C30309419AB6274E711FD8AF6E_12</vt:lpwstr>
  </property>
  <property fmtid="{D5CDD505-2E9C-101B-9397-08002B2CF9AE}" pid="6" name="KSOProductBuildVer">
    <vt:lpwstr>1033-12.2.0.13110</vt:lpwstr>
  </property>
</Properties>
</file>