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7" r:id="rId3"/>
    <p:sldId id="258" r:id="rId4"/>
    <p:sldId id="276" r:id="rId5"/>
    <p:sldId id="282" r:id="rId6"/>
    <p:sldId id="284" r:id="rId7"/>
    <p:sldId id="285" r:id="rId8"/>
    <p:sldId id="286" r:id="rId9"/>
    <p:sldId id="287" r:id="rId10"/>
    <p:sldId id="288" r:id="rId11"/>
    <p:sldId id="290" r:id="rId12"/>
    <p:sldId id="289" r:id="rId13"/>
    <p:sldId id="299" r:id="rId14"/>
    <p:sldId id="291" r:id="rId15"/>
    <p:sldId id="300" r:id="rId16"/>
    <p:sldId id="292" r:id="rId17"/>
    <p:sldId id="293" r:id="rId18"/>
    <p:sldId id="301" r:id="rId19"/>
    <p:sldId id="298" r:id="rId20"/>
  </p:sldIdLst>
  <p:sldSz cx="9144000" cy="5143500" type="screen16x9"/>
  <p:notesSz cx="9144000" cy="5143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710" autoAdjust="0"/>
  </p:normalViewPr>
  <p:slideViewPr>
    <p:cSldViewPr showGuides="1">
      <p:cViewPr varScale="1">
        <p:scale>
          <a:sx n="105" d="100"/>
          <a:sy n="105" d="100"/>
        </p:scale>
        <p:origin x="826" y="62"/>
      </p:cViewPr>
      <p:guideLst>
        <p:guide orient="horz" pos="2896"/>
        <p:guide pos="2160"/>
      </p:guideLst>
    </p:cSldViewPr>
  </p:slideViewPr>
  <p:outlineViewPr>
    <p:cViewPr>
      <p:scale>
        <a:sx n="33" d="100"/>
        <a:sy n="33" d="100"/>
      </p:scale>
      <p:origin x="0" y="-169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rgbClr val="434343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dirty="0"/>
              <a:t> </a:t>
            </a:r>
            <a:r>
              <a:rPr spc="-15" dirty="0"/>
              <a:t>content.</a:t>
            </a:r>
            <a:r>
              <a:rPr dirty="0"/>
              <a:t> </a:t>
            </a:r>
            <a:r>
              <a:rPr spc="50" dirty="0"/>
              <a:t>©</a:t>
            </a:r>
            <a:r>
              <a:rPr dirty="0"/>
              <a:t> </a:t>
            </a:r>
            <a:r>
              <a:rPr spc="-5" dirty="0"/>
              <a:t>Great</a:t>
            </a:r>
            <a:r>
              <a:rPr spc="5" dirty="0"/>
              <a:t> </a:t>
            </a:r>
            <a:r>
              <a:rPr spc="-15" dirty="0"/>
              <a:t>Learning.</a:t>
            </a:r>
            <a:r>
              <a:rPr dirty="0"/>
              <a:t> </a:t>
            </a:r>
            <a:r>
              <a:rPr spc="20" dirty="0"/>
              <a:t>All</a:t>
            </a:r>
            <a:r>
              <a:rPr dirty="0"/>
              <a:t> </a:t>
            </a:r>
            <a:r>
              <a:rPr spc="-15" dirty="0"/>
              <a:t>Rights</a:t>
            </a:r>
            <a:r>
              <a:rPr spc="5" dirty="0"/>
              <a:t> </a:t>
            </a:r>
            <a:r>
              <a:rPr spc="-20" dirty="0"/>
              <a:t>Reserved.</a:t>
            </a:r>
            <a:r>
              <a:rPr dirty="0"/>
              <a:t> </a:t>
            </a:r>
            <a:r>
              <a:rPr spc="-10" dirty="0"/>
              <a:t>Unauthorized</a:t>
            </a:r>
            <a:r>
              <a:rPr dirty="0"/>
              <a:t> </a:t>
            </a:r>
            <a:r>
              <a:rPr spc="-30" dirty="0"/>
              <a:t>use</a:t>
            </a:r>
            <a:r>
              <a:rPr dirty="0"/>
              <a:t> </a:t>
            </a:r>
            <a:r>
              <a:rPr spc="-15" dirty="0"/>
              <a:t>or</a:t>
            </a:r>
            <a:r>
              <a:rPr spc="5" dirty="0"/>
              <a:t> </a:t>
            </a:r>
            <a:r>
              <a:rPr spc="-10" dirty="0"/>
              <a:t>distribution</a:t>
            </a:r>
            <a:r>
              <a:rPr dirty="0"/>
              <a:t> </a:t>
            </a:r>
            <a:r>
              <a:rPr spc="-10" dirty="0"/>
              <a:t>prohibited.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2191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Sharing</a:t>
            </a:r>
            <a:r>
              <a:rPr spc="-10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dirty="0"/>
              <a:t>publishing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contents</a:t>
            </a:r>
            <a:r>
              <a:rPr spc="-1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part</a:t>
            </a:r>
            <a:r>
              <a:rPr spc="-10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dirty="0"/>
              <a:t>full</a:t>
            </a:r>
            <a:r>
              <a:rPr spc="-10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liable</a:t>
            </a:r>
            <a:r>
              <a:rPr spc="-10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dirty="0"/>
              <a:t>legal</a:t>
            </a:r>
            <a:r>
              <a:rPr spc="-10" dirty="0"/>
              <a:t> </a:t>
            </a:r>
            <a:r>
              <a:rPr dirty="0"/>
              <a:t>action.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D38A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rgbClr val="434343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dirty="0"/>
              <a:t> </a:t>
            </a:r>
            <a:r>
              <a:rPr spc="-15" dirty="0"/>
              <a:t>content.</a:t>
            </a:r>
            <a:r>
              <a:rPr dirty="0"/>
              <a:t> </a:t>
            </a:r>
            <a:r>
              <a:rPr spc="50" dirty="0"/>
              <a:t>©</a:t>
            </a:r>
            <a:r>
              <a:rPr dirty="0"/>
              <a:t> </a:t>
            </a:r>
            <a:r>
              <a:rPr spc="-5" dirty="0"/>
              <a:t>Great</a:t>
            </a:r>
            <a:r>
              <a:rPr spc="5" dirty="0"/>
              <a:t> </a:t>
            </a:r>
            <a:r>
              <a:rPr spc="-15" dirty="0"/>
              <a:t>Learning.</a:t>
            </a:r>
            <a:r>
              <a:rPr dirty="0"/>
              <a:t> </a:t>
            </a:r>
            <a:r>
              <a:rPr spc="20" dirty="0"/>
              <a:t>All</a:t>
            </a:r>
            <a:r>
              <a:rPr dirty="0"/>
              <a:t> </a:t>
            </a:r>
            <a:r>
              <a:rPr spc="-15" dirty="0"/>
              <a:t>Rights</a:t>
            </a:r>
            <a:r>
              <a:rPr spc="5" dirty="0"/>
              <a:t> </a:t>
            </a:r>
            <a:r>
              <a:rPr spc="-20" dirty="0"/>
              <a:t>Reserved.</a:t>
            </a:r>
            <a:r>
              <a:rPr dirty="0"/>
              <a:t> </a:t>
            </a:r>
            <a:r>
              <a:rPr spc="-10" dirty="0"/>
              <a:t>Unauthorized</a:t>
            </a:r>
            <a:r>
              <a:rPr dirty="0"/>
              <a:t> </a:t>
            </a:r>
            <a:r>
              <a:rPr spc="-30" dirty="0"/>
              <a:t>use</a:t>
            </a:r>
            <a:r>
              <a:rPr dirty="0"/>
              <a:t> </a:t>
            </a:r>
            <a:r>
              <a:rPr spc="-15" dirty="0"/>
              <a:t>or</a:t>
            </a:r>
            <a:r>
              <a:rPr spc="5" dirty="0"/>
              <a:t> </a:t>
            </a:r>
            <a:r>
              <a:rPr spc="-10" dirty="0"/>
              <a:t>distribution</a:t>
            </a:r>
            <a:r>
              <a:rPr dirty="0"/>
              <a:t> </a:t>
            </a:r>
            <a:r>
              <a:rPr spc="-10" dirty="0"/>
              <a:t>prohibited.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2191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Sharing</a:t>
            </a:r>
            <a:r>
              <a:rPr spc="-10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dirty="0"/>
              <a:t>publishing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contents</a:t>
            </a:r>
            <a:r>
              <a:rPr spc="-1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part</a:t>
            </a:r>
            <a:r>
              <a:rPr spc="-10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dirty="0"/>
              <a:t>full</a:t>
            </a:r>
            <a:r>
              <a:rPr spc="-10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liable</a:t>
            </a:r>
            <a:r>
              <a:rPr spc="-10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dirty="0"/>
              <a:t>legal</a:t>
            </a:r>
            <a:r>
              <a:rPr spc="-10" dirty="0"/>
              <a:t> </a:t>
            </a:r>
            <a:r>
              <a:rPr dirty="0"/>
              <a:t>action.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D38A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rgbClr val="434343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dirty="0"/>
              <a:t> </a:t>
            </a:r>
            <a:r>
              <a:rPr spc="-15" dirty="0"/>
              <a:t>content.</a:t>
            </a:r>
            <a:r>
              <a:rPr dirty="0"/>
              <a:t> </a:t>
            </a:r>
            <a:r>
              <a:rPr spc="50" dirty="0"/>
              <a:t>©</a:t>
            </a:r>
            <a:r>
              <a:rPr dirty="0"/>
              <a:t> </a:t>
            </a:r>
            <a:r>
              <a:rPr spc="-5" dirty="0"/>
              <a:t>Great</a:t>
            </a:r>
            <a:r>
              <a:rPr spc="5" dirty="0"/>
              <a:t> </a:t>
            </a:r>
            <a:r>
              <a:rPr spc="-15" dirty="0"/>
              <a:t>Learning.</a:t>
            </a:r>
            <a:r>
              <a:rPr dirty="0"/>
              <a:t> </a:t>
            </a:r>
            <a:r>
              <a:rPr spc="20" dirty="0"/>
              <a:t>All</a:t>
            </a:r>
            <a:r>
              <a:rPr dirty="0"/>
              <a:t> </a:t>
            </a:r>
            <a:r>
              <a:rPr spc="-15" dirty="0"/>
              <a:t>Rights</a:t>
            </a:r>
            <a:r>
              <a:rPr spc="5" dirty="0"/>
              <a:t> </a:t>
            </a:r>
            <a:r>
              <a:rPr spc="-20" dirty="0"/>
              <a:t>Reserved.</a:t>
            </a:r>
            <a:r>
              <a:rPr dirty="0"/>
              <a:t> </a:t>
            </a:r>
            <a:r>
              <a:rPr spc="-10" dirty="0"/>
              <a:t>Unauthorized</a:t>
            </a:r>
            <a:r>
              <a:rPr dirty="0"/>
              <a:t> </a:t>
            </a:r>
            <a:r>
              <a:rPr spc="-30" dirty="0"/>
              <a:t>use</a:t>
            </a:r>
            <a:r>
              <a:rPr dirty="0"/>
              <a:t> </a:t>
            </a:r>
            <a:r>
              <a:rPr spc="-15" dirty="0"/>
              <a:t>or</a:t>
            </a:r>
            <a:r>
              <a:rPr spc="5" dirty="0"/>
              <a:t> </a:t>
            </a:r>
            <a:r>
              <a:rPr spc="-10" dirty="0"/>
              <a:t>distribution</a:t>
            </a:r>
            <a:r>
              <a:rPr dirty="0"/>
              <a:t> </a:t>
            </a:r>
            <a:r>
              <a:rPr spc="-10" dirty="0"/>
              <a:t>prohibited.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2191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Sharing</a:t>
            </a:r>
            <a:r>
              <a:rPr spc="-10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dirty="0"/>
              <a:t>publishing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contents</a:t>
            </a:r>
            <a:r>
              <a:rPr spc="-1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part</a:t>
            </a:r>
            <a:r>
              <a:rPr spc="-10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dirty="0"/>
              <a:t>full</a:t>
            </a:r>
            <a:r>
              <a:rPr spc="-10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liable</a:t>
            </a:r>
            <a:r>
              <a:rPr spc="-10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dirty="0"/>
              <a:t>legal</a:t>
            </a:r>
            <a:r>
              <a:rPr spc="-10" dirty="0"/>
              <a:t> </a:t>
            </a:r>
            <a:r>
              <a:rPr dirty="0"/>
              <a:t>action.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D38A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rgbClr val="434343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dirty="0"/>
              <a:t> </a:t>
            </a:r>
            <a:r>
              <a:rPr spc="-15" dirty="0"/>
              <a:t>content.</a:t>
            </a:r>
            <a:r>
              <a:rPr dirty="0"/>
              <a:t> </a:t>
            </a:r>
            <a:r>
              <a:rPr spc="50" dirty="0"/>
              <a:t>©</a:t>
            </a:r>
            <a:r>
              <a:rPr dirty="0"/>
              <a:t> </a:t>
            </a:r>
            <a:r>
              <a:rPr spc="-5" dirty="0"/>
              <a:t>Great</a:t>
            </a:r>
            <a:r>
              <a:rPr spc="5" dirty="0"/>
              <a:t> </a:t>
            </a:r>
            <a:r>
              <a:rPr spc="-15" dirty="0"/>
              <a:t>Learning.</a:t>
            </a:r>
            <a:r>
              <a:rPr dirty="0"/>
              <a:t> </a:t>
            </a:r>
            <a:r>
              <a:rPr spc="20" dirty="0"/>
              <a:t>All</a:t>
            </a:r>
            <a:r>
              <a:rPr dirty="0"/>
              <a:t> </a:t>
            </a:r>
            <a:r>
              <a:rPr spc="-15" dirty="0"/>
              <a:t>Rights</a:t>
            </a:r>
            <a:r>
              <a:rPr spc="5" dirty="0"/>
              <a:t> </a:t>
            </a:r>
            <a:r>
              <a:rPr spc="-20" dirty="0"/>
              <a:t>Reserved.</a:t>
            </a:r>
            <a:r>
              <a:rPr dirty="0"/>
              <a:t> </a:t>
            </a:r>
            <a:r>
              <a:rPr spc="-10" dirty="0"/>
              <a:t>Unauthorized</a:t>
            </a:r>
            <a:r>
              <a:rPr dirty="0"/>
              <a:t> </a:t>
            </a:r>
            <a:r>
              <a:rPr spc="-30" dirty="0"/>
              <a:t>use</a:t>
            </a:r>
            <a:r>
              <a:rPr dirty="0"/>
              <a:t> </a:t>
            </a:r>
            <a:r>
              <a:rPr spc="-15" dirty="0"/>
              <a:t>or</a:t>
            </a:r>
            <a:r>
              <a:rPr spc="5" dirty="0"/>
              <a:t> </a:t>
            </a:r>
            <a:r>
              <a:rPr spc="-10" dirty="0"/>
              <a:t>distribution</a:t>
            </a:r>
            <a:r>
              <a:rPr dirty="0"/>
              <a:t> </a:t>
            </a:r>
            <a:r>
              <a:rPr spc="-10" dirty="0"/>
              <a:t>prohibited.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2191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Sharing</a:t>
            </a:r>
            <a:r>
              <a:rPr spc="-10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dirty="0"/>
              <a:t>publishing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contents</a:t>
            </a:r>
            <a:r>
              <a:rPr spc="-1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part</a:t>
            </a:r>
            <a:r>
              <a:rPr spc="-10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dirty="0"/>
              <a:t>full</a:t>
            </a:r>
            <a:r>
              <a:rPr spc="-10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liable</a:t>
            </a:r>
            <a:r>
              <a:rPr spc="-10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dirty="0"/>
              <a:t>legal</a:t>
            </a:r>
            <a:r>
              <a:rPr spc="-10" dirty="0"/>
              <a:t> </a:t>
            </a:r>
            <a:r>
              <a:rPr dirty="0"/>
              <a:t>action.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rgbClr val="434343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dirty="0"/>
              <a:t> </a:t>
            </a:r>
            <a:r>
              <a:rPr spc="-15" dirty="0"/>
              <a:t>content.</a:t>
            </a:r>
            <a:r>
              <a:rPr dirty="0"/>
              <a:t> </a:t>
            </a:r>
            <a:r>
              <a:rPr spc="50" dirty="0"/>
              <a:t>©</a:t>
            </a:r>
            <a:r>
              <a:rPr dirty="0"/>
              <a:t> </a:t>
            </a:r>
            <a:r>
              <a:rPr spc="-5" dirty="0"/>
              <a:t>Great</a:t>
            </a:r>
            <a:r>
              <a:rPr spc="5" dirty="0"/>
              <a:t> </a:t>
            </a:r>
            <a:r>
              <a:rPr spc="-15" dirty="0"/>
              <a:t>Learning.</a:t>
            </a:r>
            <a:r>
              <a:rPr dirty="0"/>
              <a:t> </a:t>
            </a:r>
            <a:r>
              <a:rPr spc="20" dirty="0"/>
              <a:t>All</a:t>
            </a:r>
            <a:r>
              <a:rPr dirty="0"/>
              <a:t> </a:t>
            </a:r>
            <a:r>
              <a:rPr spc="-15" dirty="0"/>
              <a:t>Rights</a:t>
            </a:r>
            <a:r>
              <a:rPr spc="5" dirty="0"/>
              <a:t> </a:t>
            </a:r>
            <a:r>
              <a:rPr spc="-20" dirty="0"/>
              <a:t>Reserved.</a:t>
            </a:r>
            <a:r>
              <a:rPr dirty="0"/>
              <a:t> </a:t>
            </a:r>
            <a:r>
              <a:rPr spc="-10" dirty="0"/>
              <a:t>Unauthorized</a:t>
            </a:r>
            <a:r>
              <a:rPr dirty="0"/>
              <a:t> </a:t>
            </a:r>
            <a:r>
              <a:rPr spc="-30" dirty="0"/>
              <a:t>use</a:t>
            </a:r>
            <a:r>
              <a:rPr dirty="0"/>
              <a:t> </a:t>
            </a:r>
            <a:r>
              <a:rPr spc="-15" dirty="0"/>
              <a:t>or</a:t>
            </a:r>
            <a:r>
              <a:rPr spc="5" dirty="0"/>
              <a:t> </a:t>
            </a:r>
            <a:r>
              <a:rPr spc="-10" dirty="0"/>
              <a:t>distribution</a:t>
            </a:r>
            <a:r>
              <a:rPr dirty="0"/>
              <a:t> </a:t>
            </a:r>
            <a:r>
              <a:rPr spc="-10" dirty="0"/>
              <a:t>prohibited.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2191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Sharing</a:t>
            </a:r>
            <a:r>
              <a:rPr spc="-10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dirty="0"/>
              <a:t>publishing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contents</a:t>
            </a:r>
            <a:r>
              <a:rPr spc="-1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part</a:t>
            </a:r>
            <a:r>
              <a:rPr spc="-10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dirty="0"/>
              <a:t>full</a:t>
            </a:r>
            <a:r>
              <a:rPr spc="-10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liable</a:t>
            </a:r>
            <a:r>
              <a:rPr spc="-10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dirty="0"/>
              <a:t>legal</a:t>
            </a:r>
            <a:r>
              <a:rPr spc="-10" dirty="0"/>
              <a:t> </a:t>
            </a:r>
            <a:r>
              <a:rPr dirty="0"/>
              <a:t>action.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69500" y="68263"/>
            <a:ext cx="1395475" cy="57270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592" y="10"/>
            <a:ext cx="175895" cy="355600"/>
          </a:xfrm>
          <a:custGeom>
            <a:avLst/>
            <a:gdLst/>
            <a:ahLst/>
            <a:cxnLst/>
            <a:rect l="l" t="t" r="r" b="b"/>
            <a:pathLst>
              <a:path w="175895" h="355600">
                <a:moveTo>
                  <a:pt x="175500" y="355499"/>
                </a:moveTo>
                <a:lnTo>
                  <a:pt x="0" y="355499"/>
                </a:lnTo>
                <a:lnTo>
                  <a:pt x="0" y="0"/>
                </a:lnTo>
                <a:lnTo>
                  <a:pt x="175500" y="0"/>
                </a:lnTo>
                <a:lnTo>
                  <a:pt x="175500" y="355499"/>
                </a:lnTo>
                <a:close/>
              </a:path>
            </a:pathLst>
          </a:custGeom>
          <a:solidFill>
            <a:srgbClr val="0D38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592" y="353731"/>
            <a:ext cx="175895" cy="355600"/>
          </a:xfrm>
          <a:custGeom>
            <a:avLst/>
            <a:gdLst/>
            <a:ahLst/>
            <a:cxnLst/>
            <a:rect l="l" t="t" r="r" b="b"/>
            <a:pathLst>
              <a:path w="175895" h="355600">
                <a:moveTo>
                  <a:pt x="175500" y="355499"/>
                </a:moveTo>
                <a:lnTo>
                  <a:pt x="0" y="355499"/>
                </a:lnTo>
                <a:lnTo>
                  <a:pt x="0" y="0"/>
                </a:lnTo>
                <a:lnTo>
                  <a:pt x="175500" y="0"/>
                </a:lnTo>
                <a:lnTo>
                  <a:pt x="175500" y="355499"/>
                </a:lnTo>
                <a:close/>
              </a:path>
            </a:pathLst>
          </a:custGeom>
          <a:solidFill>
            <a:srgbClr val="197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74040" y="2238025"/>
            <a:ext cx="279591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D38A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61575" y="2104945"/>
            <a:ext cx="5020849" cy="1052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24266" y="4986147"/>
            <a:ext cx="4311015" cy="146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1" i="0">
                <a:solidFill>
                  <a:srgbClr val="434343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dirty="0"/>
              <a:t> </a:t>
            </a:r>
            <a:r>
              <a:rPr spc="-15" dirty="0"/>
              <a:t>content.</a:t>
            </a:r>
            <a:r>
              <a:rPr dirty="0"/>
              <a:t> </a:t>
            </a:r>
            <a:r>
              <a:rPr spc="50" dirty="0"/>
              <a:t>©</a:t>
            </a:r>
            <a:r>
              <a:rPr dirty="0"/>
              <a:t> </a:t>
            </a:r>
            <a:r>
              <a:rPr spc="-5" dirty="0"/>
              <a:t>Great</a:t>
            </a:r>
            <a:r>
              <a:rPr spc="5" dirty="0"/>
              <a:t> </a:t>
            </a:r>
            <a:r>
              <a:rPr spc="-15" dirty="0"/>
              <a:t>Learning.</a:t>
            </a:r>
            <a:r>
              <a:rPr dirty="0"/>
              <a:t> </a:t>
            </a:r>
            <a:r>
              <a:rPr spc="20" dirty="0"/>
              <a:t>All</a:t>
            </a:r>
            <a:r>
              <a:rPr dirty="0"/>
              <a:t> </a:t>
            </a:r>
            <a:r>
              <a:rPr spc="-15" dirty="0"/>
              <a:t>Rights</a:t>
            </a:r>
            <a:r>
              <a:rPr spc="5" dirty="0"/>
              <a:t> </a:t>
            </a:r>
            <a:r>
              <a:rPr spc="-20" dirty="0"/>
              <a:t>Reserved.</a:t>
            </a:r>
            <a:r>
              <a:rPr dirty="0"/>
              <a:t> </a:t>
            </a:r>
            <a:r>
              <a:rPr spc="-10" dirty="0"/>
              <a:t>Unauthorized</a:t>
            </a:r>
            <a:r>
              <a:rPr dirty="0"/>
              <a:t> </a:t>
            </a:r>
            <a:r>
              <a:rPr spc="-30" dirty="0"/>
              <a:t>use</a:t>
            </a:r>
            <a:r>
              <a:rPr dirty="0"/>
              <a:t> </a:t>
            </a:r>
            <a:r>
              <a:rPr spc="-15" dirty="0"/>
              <a:t>or</a:t>
            </a:r>
            <a:r>
              <a:rPr spc="5" dirty="0"/>
              <a:t> </a:t>
            </a:r>
            <a:r>
              <a:rPr spc="-10" dirty="0"/>
              <a:t>distribution</a:t>
            </a:r>
            <a:r>
              <a:rPr dirty="0"/>
              <a:t> </a:t>
            </a:r>
            <a:r>
              <a:rPr spc="-10" dirty="0"/>
              <a:t>prohibited.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555557" y="4888830"/>
            <a:ext cx="4035425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2191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Sharing</a:t>
            </a:r>
            <a:r>
              <a:rPr spc="-10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dirty="0"/>
              <a:t>publishing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contents</a:t>
            </a:r>
            <a:r>
              <a:rPr spc="-1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part</a:t>
            </a:r>
            <a:r>
              <a:rPr spc="-10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dirty="0"/>
              <a:t>full</a:t>
            </a:r>
            <a:r>
              <a:rPr spc="-10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liable</a:t>
            </a:r>
            <a:r>
              <a:rPr spc="-10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dirty="0"/>
              <a:t>legal</a:t>
            </a:r>
            <a:r>
              <a:rPr spc="-10" dirty="0"/>
              <a:t> </a:t>
            </a:r>
            <a:r>
              <a:rPr dirty="0"/>
              <a:t>action.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6966" y="4998847"/>
            <a:ext cx="4285615" cy="12128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700" b="1" spc="-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Proprietary</a:t>
            </a:r>
            <a:r>
              <a:rPr sz="700" b="1" spc="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content.</a:t>
            </a:r>
            <a:r>
              <a:rPr sz="700" b="1" spc="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b="1" spc="5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©</a:t>
            </a:r>
            <a:r>
              <a:rPr sz="700" b="1" spc="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b="1" spc="-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Great</a:t>
            </a:r>
            <a:r>
              <a:rPr sz="700" b="1" spc="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Learning.</a:t>
            </a:r>
            <a:r>
              <a:rPr sz="700" b="1" spc="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b="1" spc="2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700" b="1" spc="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Rights</a:t>
            </a:r>
            <a:r>
              <a:rPr sz="700" b="1" spc="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b="1" spc="-2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Reserved.</a:t>
            </a:r>
            <a:r>
              <a:rPr sz="700" b="1" spc="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Unauthorized</a:t>
            </a:r>
            <a:r>
              <a:rPr sz="700" b="1" spc="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b="1" spc="-3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700" b="1" spc="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700" b="1" spc="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distribution</a:t>
            </a:r>
            <a:r>
              <a:rPr sz="700" b="1" spc="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prohibited.</a:t>
            </a:r>
            <a:endParaRPr sz="7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9500" y="68263"/>
            <a:ext cx="1395475" cy="57270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592" y="10"/>
            <a:ext cx="175895" cy="709295"/>
            <a:chOff x="6592" y="10"/>
            <a:chExt cx="175895" cy="709295"/>
          </a:xfrm>
        </p:grpSpPr>
        <p:sp>
          <p:nvSpPr>
            <p:cNvPr id="5" name="object 5"/>
            <p:cNvSpPr/>
            <p:nvPr/>
          </p:nvSpPr>
          <p:spPr>
            <a:xfrm>
              <a:off x="6592" y="10"/>
              <a:ext cx="175895" cy="355600"/>
            </a:xfrm>
            <a:custGeom>
              <a:avLst/>
              <a:gdLst/>
              <a:ahLst/>
              <a:cxnLst/>
              <a:rect l="l" t="t" r="r" b="b"/>
              <a:pathLst>
                <a:path w="175895" h="355600">
                  <a:moveTo>
                    <a:pt x="175500" y="355499"/>
                  </a:moveTo>
                  <a:lnTo>
                    <a:pt x="0" y="355499"/>
                  </a:lnTo>
                  <a:lnTo>
                    <a:pt x="0" y="0"/>
                  </a:lnTo>
                  <a:lnTo>
                    <a:pt x="175500" y="0"/>
                  </a:lnTo>
                  <a:lnTo>
                    <a:pt x="175500" y="355499"/>
                  </a:lnTo>
                  <a:close/>
                </a:path>
              </a:pathLst>
            </a:custGeom>
            <a:solidFill>
              <a:srgbClr val="0D3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92" y="353731"/>
              <a:ext cx="175895" cy="355600"/>
            </a:xfrm>
            <a:custGeom>
              <a:avLst/>
              <a:gdLst/>
              <a:ahLst/>
              <a:cxnLst/>
              <a:rect l="l" t="t" r="r" b="b"/>
              <a:pathLst>
                <a:path w="175895" h="355600">
                  <a:moveTo>
                    <a:pt x="175500" y="355499"/>
                  </a:moveTo>
                  <a:lnTo>
                    <a:pt x="0" y="355499"/>
                  </a:lnTo>
                  <a:lnTo>
                    <a:pt x="0" y="0"/>
                  </a:lnTo>
                  <a:lnTo>
                    <a:pt x="175500" y="0"/>
                  </a:lnTo>
                  <a:lnTo>
                    <a:pt x="175500" y="355499"/>
                  </a:lnTo>
                  <a:close/>
                </a:path>
              </a:pathLst>
            </a:custGeom>
            <a:solidFill>
              <a:srgbClr val="197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37893" y="1449648"/>
            <a:ext cx="4683760" cy="164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900" spc="-105" dirty="0"/>
              <a:t>Market Research Analysis – MBA</a:t>
            </a:r>
            <a:r>
              <a:rPr sz="3900" spc="-75" dirty="0"/>
              <a:t>:</a:t>
            </a:r>
            <a:endParaRPr sz="3900" dirty="0"/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5" dirty="0">
                <a:solidFill>
                  <a:srgbClr val="7F7F7F"/>
                </a:solidFill>
              </a:rPr>
              <a:t>Project </a:t>
            </a:r>
            <a:r>
              <a:rPr spc="-15" dirty="0">
                <a:solidFill>
                  <a:srgbClr val="7F7F7F"/>
                </a:solidFill>
              </a:rPr>
              <a:t>Report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664437" y="7631"/>
            <a:ext cx="1484630" cy="604520"/>
            <a:chOff x="7664437" y="7631"/>
            <a:chExt cx="1484630" cy="604520"/>
          </a:xfrm>
        </p:grpSpPr>
        <p:sp>
          <p:nvSpPr>
            <p:cNvPr id="9" name="object 9"/>
            <p:cNvSpPr/>
            <p:nvPr/>
          </p:nvSpPr>
          <p:spPr>
            <a:xfrm>
              <a:off x="7669200" y="12393"/>
              <a:ext cx="1475105" cy="594995"/>
            </a:xfrm>
            <a:custGeom>
              <a:avLst/>
              <a:gdLst/>
              <a:ahLst/>
              <a:cxnLst/>
              <a:rect l="l" t="t" r="r" b="b"/>
              <a:pathLst>
                <a:path w="1475104" h="594995">
                  <a:moveTo>
                    <a:pt x="1474799" y="594900"/>
                  </a:moveTo>
                  <a:lnTo>
                    <a:pt x="0" y="594900"/>
                  </a:lnTo>
                  <a:lnTo>
                    <a:pt x="0" y="0"/>
                  </a:lnTo>
                  <a:lnTo>
                    <a:pt x="1474799" y="0"/>
                  </a:lnTo>
                  <a:lnTo>
                    <a:pt x="1474799" y="594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69200" y="12393"/>
              <a:ext cx="1475105" cy="594995"/>
            </a:xfrm>
            <a:custGeom>
              <a:avLst/>
              <a:gdLst/>
              <a:ahLst/>
              <a:cxnLst/>
              <a:rect l="l" t="t" r="r" b="b"/>
              <a:pathLst>
                <a:path w="1475104" h="594995">
                  <a:moveTo>
                    <a:pt x="0" y="0"/>
                  </a:moveTo>
                  <a:lnTo>
                    <a:pt x="1474799" y="0"/>
                  </a:lnTo>
                  <a:lnTo>
                    <a:pt x="1474799" y="594900"/>
                  </a:lnTo>
                  <a:lnTo>
                    <a:pt x="0" y="5949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439324" y="5018049"/>
            <a:ext cx="4300220" cy="125730"/>
          </a:xfrm>
          <a:custGeom>
            <a:avLst/>
            <a:gdLst/>
            <a:ahLst/>
            <a:cxnLst/>
            <a:rect l="l" t="t" r="r" b="b"/>
            <a:pathLst>
              <a:path w="4300220" h="125729">
                <a:moveTo>
                  <a:pt x="4300199" y="125399"/>
                </a:moveTo>
                <a:lnTo>
                  <a:pt x="0" y="125399"/>
                </a:lnTo>
                <a:lnTo>
                  <a:pt x="0" y="0"/>
                </a:lnTo>
                <a:lnTo>
                  <a:pt x="4300199" y="0"/>
                </a:lnTo>
                <a:lnTo>
                  <a:pt x="4300199" y="1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19400" y="4742815"/>
            <a:ext cx="6241415" cy="400685"/>
          </a:xfrm>
          <a:prstGeom prst="rect">
            <a:avLst/>
          </a:prstGeom>
        </p:spPr>
        <p:txBody>
          <a:bodyPr vert="horz" wrap="square" lIns="0" tIns="33655" rIns="0" bIns="0" rtlCol="0">
            <a:noAutofit/>
          </a:bodyPr>
          <a:lstStyle/>
          <a:p>
            <a:pPr marL="38100" algn="r">
              <a:lnSpc>
                <a:spcPct val="100000"/>
              </a:lnSpc>
              <a:spcBef>
                <a:spcPts val="265"/>
              </a:spcBef>
            </a:pPr>
            <a:r>
              <a:rPr sz="2400" dirty="0">
                <a:solidFill>
                  <a:srgbClr val="F2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IN" sz="1600" spc="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209" baseline="-9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2400" spc="-22" baseline="-9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Preetam Sarmah - PGPDSBA.O.JAN23.A</a:t>
            </a:r>
            <a:r>
              <a:rPr lang="en-IN" sz="2400" b="1" spc="-22" baseline="-9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2400" baseline="-9000" dirty="0">
              <a:latin typeface="Arial" panose="020B0604020202020204"/>
              <a:cs typeface="Arial" panose="020B0604020202020204"/>
            </a:endParaRPr>
          </a:p>
          <a:p>
            <a:pPr marL="133985">
              <a:lnSpc>
                <a:spcPct val="100000"/>
              </a:lnSpc>
              <a:spcBef>
                <a:spcPts val="105"/>
              </a:spcBef>
            </a:pPr>
            <a:endParaRPr sz="2400" baseline="-90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1473" y="2190750"/>
            <a:ext cx="3581054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Market Basket Analysis</a:t>
            </a:r>
            <a:endParaRPr spc="-45" dirty="0"/>
          </a:p>
        </p:txBody>
      </p:sp>
    </p:spTree>
    <p:extLst>
      <p:ext uri="{BB962C8B-B14F-4D97-AF65-F5344CB8AC3E}">
        <p14:creationId xmlns:p14="http://schemas.microsoft.com/office/powerpoint/2010/main" val="228775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9956C46-6882-42E4-4873-EE8588D4EB6A}"/>
              </a:ext>
            </a:extLst>
          </p:cNvPr>
          <p:cNvSpPr txBox="1">
            <a:spLocks/>
          </p:cNvSpPr>
          <p:nvPr/>
        </p:nvSpPr>
        <p:spPr>
          <a:xfrm>
            <a:off x="190500" y="170081"/>
            <a:ext cx="72771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rgbClr val="0D38A9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kern="0" spc="-65" dirty="0"/>
              <a:t>Market Basket Analysis – Association Rules</a:t>
            </a:r>
            <a:endParaRPr lang="en-IN" kern="0" spc="-4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ACD4C-DC24-E556-8B87-A3E0EA383CDA}"/>
              </a:ext>
            </a:extLst>
          </p:cNvPr>
          <p:cNvSpPr txBox="1"/>
          <p:nvPr/>
        </p:nvSpPr>
        <p:spPr>
          <a:xfrm>
            <a:off x="197757" y="854125"/>
            <a:ext cx="838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Market basket analysis is a data mining technique used by retailers to increase sales by better understanding customer purchasing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output is that a certain product groupings go well together and suggestion of products based on the current products selected i.e. a market basket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endParaRPr lang="en-US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Association rules are "if-then" statements, that help to show the probability of relationships between data items, within large data sets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 If a customer buys a Mobile Phone, the act of suggesting a screen protector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10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683C1AF2-56F6-48A2-9068-0F2D15FE953F}"/>
              </a:ext>
            </a:extLst>
          </p:cNvPr>
          <p:cNvSpPr txBox="1">
            <a:spLocks/>
          </p:cNvSpPr>
          <p:nvPr/>
        </p:nvSpPr>
        <p:spPr>
          <a:xfrm>
            <a:off x="190500" y="170081"/>
            <a:ext cx="40767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rgbClr val="0D38A9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kern="0" spc="-65" dirty="0"/>
              <a:t>KNIME Workflow</a:t>
            </a:r>
            <a:endParaRPr lang="en-IN" kern="0" spc="-4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4FFF26-4A55-9989-7932-FEEF1C92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819150"/>
            <a:ext cx="6410325" cy="2457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D0D5C1-F68A-D578-7C38-1EB6FCD82708}"/>
              </a:ext>
            </a:extLst>
          </p:cNvPr>
          <p:cNvSpPr txBox="1"/>
          <p:nvPr/>
        </p:nvSpPr>
        <p:spPr>
          <a:xfrm>
            <a:off x="457200" y="3275693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Association Rule Learner of the workflow uses the support at 0.05 and confidence at  0.6, which returns 24 rules.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is about right in terms of quantity of Association Rules as well as confidence.</a:t>
            </a:r>
          </a:p>
        </p:txBody>
      </p:sp>
    </p:spTree>
    <p:extLst>
      <p:ext uri="{BB962C8B-B14F-4D97-AF65-F5344CB8AC3E}">
        <p14:creationId xmlns:p14="http://schemas.microsoft.com/office/powerpoint/2010/main" val="418686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1473" y="2134451"/>
            <a:ext cx="3581054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Associations Identified </a:t>
            </a:r>
            <a:endParaRPr spc="-45" dirty="0"/>
          </a:p>
        </p:txBody>
      </p:sp>
    </p:spTree>
    <p:extLst>
      <p:ext uri="{BB962C8B-B14F-4D97-AF65-F5344CB8AC3E}">
        <p14:creationId xmlns:p14="http://schemas.microsoft.com/office/powerpoint/2010/main" val="1784675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9956C46-6882-42E4-4873-EE8588D4EB6A}"/>
              </a:ext>
            </a:extLst>
          </p:cNvPr>
          <p:cNvSpPr txBox="1">
            <a:spLocks/>
          </p:cNvSpPr>
          <p:nvPr/>
        </p:nvSpPr>
        <p:spPr>
          <a:xfrm>
            <a:off x="190500" y="170081"/>
            <a:ext cx="65913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rgbClr val="0D38A9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kern="0" spc="-65" dirty="0"/>
              <a:t>Rules </a:t>
            </a:r>
            <a:endParaRPr lang="en-IN" kern="0" spc="-4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613D8-3A0A-6002-CB08-E1200FA32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12885"/>
            <a:ext cx="7991475" cy="439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D6A5-607F-3A24-527D-BD68DEE5F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7150"/>
            <a:ext cx="8534400" cy="5262979"/>
          </a:xfrm>
        </p:spPr>
        <p:txBody>
          <a:bodyPr/>
          <a:lstStyle/>
          <a:p>
            <a:r>
              <a:rPr lang="en-IN" sz="1800" dirty="0">
                <a:latin typeface="+mn-lt"/>
              </a:rPr>
              <a:t>Support: </a:t>
            </a:r>
            <a:br>
              <a:rPr lang="en-IN" sz="1800" dirty="0">
                <a:latin typeface="+mn-lt"/>
              </a:rPr>
            </a:br>
            <a:br>
              <a:rPr lang="en-IN" sz="1800" dirty="0">
                <a:latin typeface="+mn-lt"/>
              </a:rPr>
            </a:br>
            <a:r>
              <a:rPr lang="en-IN" sz="1800" dirty="0">
                <a:latin typeface="+mn-lt"/>
              </a:rPr>
              <a:t>	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  <a:cs typeface="Calibri Light" panose="020F0302020204030204" pitchFamily="34" charset="0"/>
              </a:rPr>
              <a:t>Support is the evidence of how many times an item appears in the data.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+mn-lt"/>
                <a:cs typeface="Calibri Light" panose="020F0302020204030204" pitchFamily="34" charset="0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  <a:cs typeface="Calibri Light" panose="020F0302020204030204" pitchFamily="34" charset="0"/>
              </a:rPr>
              <a:t>	The workflo</a:t>
            </a:r>
            <a:r>
              <a:rPr lang="en-US" sz="1800" b="0" dirty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rPr>
              <a:t>w the Support threshold is set to minimum of  0.05</a:t>
            </a:r>
            <a:br>
              <a:rPr lang="en-IN" sz="1800" dirty="0">
                <a:latin typeface="+mn-lt"/>
              </a:rPr>
            </a:br>
            <a:br>
              <a:rPr lang="en-IN" sz="1800" dirty="0">
                <a:latin typeface="+mn-lt"/>
              </a:rPr>
            </a:br>
            <a:r>
              <a:rPr lang="en-IN" sz="1800" dirty="0">
                <a:latin typeface="+mn-lt"/>
              </a:rPr>
              <a:t>Confidence:</a:t>
            </a:r>
            <a:br>
              <a:rPr lang="en-IN" sz="1800" dirty="0">
                <a:latin typeface="+mn-lt"/>
              </a:rPr>
            </a:br>
            <a:br>
              <a:rPr lang="en-IN" sz="1800" dirty="0">
                <a:latin typeface="+mn-lt"/>
              </a:rPr>
            </a:br>
            <a:r>
              <a:rPr lang="en-IN" sz="1800" dirty="0">
                <a:latin typeface="+mn-lt"/>
              </a:rPr>
              <a:t>	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Confidence is defined by how many times the if-then statements are found true.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	The workflow the confidence </a:t>
            </a:r>
            <a:r>
              <a:rPr lang="en-US" sz="1800" b="0" dirty="0">
                <a:solidFill>
                  <a:schemeClr val="tx1"/>
                </a:solidFill>
                <a:latin typeface="+mn-lt"/>
              </a:rPr>
              <a:t>threshold is set to minimum of 0.6</a:t>
            </a:r>
            <a:br>
              <a:rPr lang="en-IN" sz="1800" dirty="0">
                <a:latin typeface="+mn-lt"/>
              </a:rPr>
            </a:br>
            <a:br>
              <a:rPr lang="en-IN" sz="1800" dirty="0">
                <a:latin typeface="+mn-lt"/>
              </a:rPr>
            </a:br>
            <a:r>
              <a:rPr lang="en-IN" sz="1800" dirty="0">
                <a:latin typeface="+mn-lt"/>
              </a:rPr>
              <a:t>Lift:</a:t>
            </a:r>
            <a:br>
              <a:rPr lang="en-IN" sz="1800" dirty="0">
                <a:latin typeface="+mn-lt"/>
              </a:rPr>
            </a:br>
            <a:r>
              <a:rPr lang="en-IN" sz="1800" dirty="0">
                <a:latin typeface="+mn-lt"/>
              </a:rPr>
              <a:t>	</a:t>
            </a:r>
            <a:r>
              <a:rPr lang="en-IN" sz="1800" b="0" dirty="0">
                <a:solidFill>
                  <a:schemeClr val="tx1"/>
                </a:solidFill>
                <a:latin typeface="+mn-lt"/>
              </a:rPr>
              <a:t>Lift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 measures the performance of a targeting model at predicting a specific 	outcome compared with a random choice. Therefore, Lift is the ratio between 	target and average response. 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	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	Lift &gt; 1 – increases chance of the outcome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	Lift = 1 – No affect on outcome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	Lift &lt; 1 -  decreases chance of the outcome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</a:br>
            <a:endParaRPr lang="en-IN" sz="18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4436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1919007"/>
            <a:ext cx="2171527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Inferences and Conclusion</a:t>
            </a:r>
            <a:endParaRPr spc="-45" dirty="0"/>
          </a:p>
        </p:txBody>
      </p:sp>
    </p:spTree>
    <p:extLst>
      <p:ext uri="{BB962C8B-B14F-4D97-AF65-F5344CB8AC3E}">
        <p14:creationId xmlns:p14="http://schemas.microsoft.com/office/powerpoint/2010/main" val="1728855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F5B274D1-3C51-98E2-ABB4-D04683C764E4}"/>
              </a:ext>
            </a:extLst>
          </p:cNvPr>
          <p:cNvSpPr txBox="1">
            <a:spLocks/>
          </p:cNvSpPr>
          <p:nvPr/>
        </p:nvSpPr>
        <p:spPr>
          <a:xfrm>
            <a:off x="152400" y="133350"/>
            <a:ext cx="40767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rgbClr val="0D38A9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kern="0" spc="-65" dirty="0"/>
              <a:t>Recommendations:</a:t>
            </a:r>
            <a:endParaRPr lang="en-IN" kern="0" spc="-4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D3498F-C820-F071-1A6E-ABAEB048ED39}"/>
              </a:ext>
            </a:extLst>
          </p:cNvPr>
          <p:cNvSpPr txBox="1"/>
          <p:nvPr/>
        </p:nvSpPr>
        <p:spPr>
          <a:xfrm>
            <a:off x="228600" y="104775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45DE8A-4C4E-AEC5-27D9-3110B6FC8841}"/>
              </a:ext>
            </a:extLst>
          </p:cNvPr>
          <p:cNvSpPr txBox="1"/>
          <p:nvPr/>
        </p:nvSpPr>
        <p:spPr>
          <a:xfrm>
            <a:off x="166914" y="770751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Note : </a:t>
            </a:r>
            <a:r>
              <a:rPr lang="en-IN" dirty="0"/>
              <a:t>When a basket of products implies a recommended product and another basket of different products also implies the same recommended product.</a:t>
            </a:r>
          </a:p>
          <a:p>
            <a:r>
              <a:rPr lang="en-IN" dirty="0"/>
              <a:t>Then the Rule which has a higher lift will hold strong.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41E275-7DE7-F5F4-AA22-1FDA70E5C69F}"/>
              </a:ext>
            </a:extLst>
          </p:cNvPr>
          <p:cNvSpPr txBox="1"/>
          <p:nvPr/>
        </p:nvSpPr>
        <p:spPr>
          <a:xfrm>
            <a:off x="304800" y="196215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i-FI" dirty="0"/>
              <a:t>A basket of yogurt, toilet paper, aluminum foil will recommend Juice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basket of dinner rolls, spaghetti sauce, ice cream</a:t>
            </a:r>
            <a:r>
              <a:rPr lang="fi-FI" dirty="0"/>
              <a:t> will recommend poultry.</a:t>
            </a:r>
          </a:p>
          <a:p>
            <a:pPr marL="342900" indent="-342900">
              <a:buFont typeface="+mj-lt"/>
              <a:buAutoNum type="arabicPeriod"/>
            </a:pPr>
            <a:r>
              <a:rPr lang="sv-SE" dirty="0"/>
              <a:t>A basket of paper towels, dinner rolls, pasta will recommend eggs.</a:t>
            </a:r>
          </a:p>
          <a:p>
            <a:pPr marL="342900" indent="-342900">
              <a:buFont typeface="+mj-lt"/>
              <a:buAutoNum type="arabicPeriod"/>
            </a:pPr>
            <a:r>
              <a:rPr lang="sv-SE" dirty="0"/>
              <a:t>A basket of yogurt, cheeses, cereals will recommend tea/coffee.</a:t>
            </a:r>
          </a:p>
          <a:p>
            <a:pPr marL="342900" indent="-342900">
              <a:buFont typeface="+mj-lt"/>
              <a:buAutoNum type="arabicPeriod"/>
            </a:pPr>
            <a:r>
              <a:rPr lang="sv-SE" dirty="0"/>
              <a:t>A basket of eggs, ice cream, pasta will recommend paper towels.</a:t>
            </a:r>
          </a:p>
          <a:p>
            <a:pPr marL="342900" indent="-342900">
              <a:buFont typeface="+mj-lt"/>
              <a:buAutoNum type="arabicPeriod"/>
            </a:pPr>
            <a:r>
              <a:rPr lang="sv-SE" dirty="0"/>
              <a:t>A basket of yogurt, poultry, aluminum foil will recommend mixes.</a:t>
            </a:r>
          </a:p>
          <a:p>
            <a:pPr marL="342900" indent="-342900">
              <a:buFont typeface="+mj-lt"/>
              <a:buAutoNum type="arabicPeriod"/>
            </a:pPr>
            <a:r>
              <a:rPr lang="sv-SE" dirty="0"/>
              <a:t>A basket of bagels, cereals, sandwich bags will recommend cheeses.</a:t>
            </a:r>
          </a:p>
          <a:p>
            <a:pPr marL="342900" indent="-342900">
              <a:buFont typeface="+mj-lt"/>
              <a:buAutoNum type="arabicPeriod"/>
            </a:pPr>
            <a:r>
              <a:rPr lang="sv-SE" dirty="0"/>
              <a:t>A basket of cheeses, bagels, cereals will recommend sandwich bags.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5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A875-4A57-F535-A429-3E18C2D20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85750"/>
            <a:ext cx="3836360" cy="609600"/>
          </a:xfrm>
        </p:spPr>
        <p:txBody>
          <a:bodyPr/>
          <a:lstStyle/>
          <a:p>
            <a:r>
              <a:rPr lang="en-IN" dirty="0"/>
              <a:t>Marketing Strategies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0C68F-F6D9-5A24-30CB-56C906971EFE}"/>
              </a:ext>
            </a:extLst>
          </p:cNvPr>
          <p:cNvSpPr txBox="1"/>
          <p:nvPr/>
        </p:nvSpPr>
        <p:spPr>
          <a:xfrm>
            <a:off x="609600" y="97155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Buy Bagels , Cereal, cheese and sandwich bag for 25% off on bundle.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Buy Eggs, Ice Cream , Pasta and Paper Towels for 25 % off on the bundle.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Buy Spaghetti sauce, Poultry, Cereal, Dinner rolls and get ice cream absolutely free.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Get </a:t>
            </a:r>
            <a:r>
              <a:rPr lang="en-IN" dirty="0" err="1"/>
              <a:t>upto</a:t>
            </a:r>
            <a:r>
              <a:rPr lang="en-IN" dirty="0"/>
              <a:t> 50% off on Laundry Detergents and Liquid Dishwashes on every purchase on Groceries 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0211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5B7-8680-017A-A5C3-6E390BFD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320" y="1463754"/>
            <a:ext cx="1931360" cy="2215991"/>
          </a:xfrm>
        </p:spPr>
        <p:txBody>
          <a:bodyPr/>
          <a:lstStyle/>
          <a:p>
            <a:pPr algn="ctr"/>
            <a:r>
              <a:rPr lang="en-IN" sz="48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42931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0128F7-132B-FC11-0DD4-3326DC5A3C3D}"/>
              </a:ext>
            </a:extLst>
          </p:cNvPr>
          <p:cNvSpPr txBox="1"/>
          <p:nvPr/>
        </p:nvSpPr>
        <p:spPr>
          <a:xfrm>
            <a:off x="381000" y="514350"/>
            <a:ext cx="4648200" cy="106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Table of Contents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A684EA-8C5C-1375-8952-71C645DB4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1"/>
            <a:ext cx="176799" cy="7071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8ADC52-E564-54B8-C80B-E66A0CE25C9C}"/>
              </a:ext>
            </a:extLst>
          </p:cNvPr>
          <p:cNvSpPr txBox="1"/>
          <p:nvPr/>
        </p:nvSpPr>
        <p:spPr>
          <a:xfrm>
            <a:off x="457200" y="1200150"/>
            <a:ext cx="7620000" cy="322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2000" spc="-65" dirty="0"/>
              <a:t>Problem Statement</a:t>
            </a:r>
            <a:endParaRPr lang="en-US" sz="2000" spc="-45" dirty="0"/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2000" spc="-65" dirty="0"/>
              <a:t>About Data</a:t>
            </a:r>
            <a:endParaRPr lang="en-US" sz="2000" spc="-45" dirty="0"/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Exploratory Analysis</a:t>
            </a:r>
            <a:endParaRPr lang="en-US" sz="2000" spc="-45" dirty="0"/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Market Basket Analysis</a:t>
            </a:r>
            <a:endParaRPr lang="en-US" sz="2000" spc="-45" dirty="0"/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Associations Identified </a:t>
            </a:r>
            <a:endParaRPr lang="en-US" sz="2000" spc="-45" dirty="0"/>
          </a:p>
          <a:p>
            <a:pPr>
              <a:lnSpc>
                <a:spcPct val="150000"/>
              </a:lnSpc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Inferences and Conclusion</a:t>
            </a:r>
            <a:endParaRPr lang="en-US" sz="2000" spc="-45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2082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09550"/>
            <a:ext cx="3657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65" dirty="0"/>
              <a:t>Problem Statement</a:t>
            </a:r>
            <a:endParaRPr spc="-4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7973F-CC8A-7A5F-E199-0FE94D0A7B19}"/>
              </a:ext>
            </a:extLst>
          </p:cNvPr>
          <p:cNvSpPr txBox="1"/>
          <p:nvPr/>
        </p:nvSpPr>
        <p:spPr>
          <a:xfrm>
            <a:off x="381000" y="971549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 grocery store shared the transactional data with you. Tasked to conduct a thorough analysis of Point of Sale (POS) data, identify the most commonly occurring sets of items in the customer orders, and provide recommendations through which a grocery store can increase its revenue by popular combo offers &amp; discounts for customers.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09550"/>
            <a:ext cx="3657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65" dirty="0"/>
              <a:t>About Data</a:t>
            </a:r>
            <a:endParaRPr spc="-4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7973F-CC8A-7A5F-E199-0FE94D0A7B19}"/>
              </a:ext>
            </a:extLst>
          </p:cNvPr>
          <p:cNvSpPr txBox="1"/>
          <p:nvPr/>
        </p:nvSpPr>
        <p:spPr>
          <a:xfrm>
            <a:off x="381000" y="971549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Dataset has 20641 entries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Dataset has 3 different attributes for all the 20641 different orders placed.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1 Object (String ) attributes , 1 Date attribute and 1 Numerical Attribute.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Dataset has no missing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are 37 unique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Top 3 products being poultry, soda, cereals respectively.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27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1473" y="2266950"/>
            <a:ext cx="358105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Exploratory Analysis</a:t>
            </a:r>
            <a:endParaRPr spc="-45" dirty="0"/>
          </a:p>
        </p:txBody>
      </p:sp>
    </p:spTree>
    <p:extLst>
      <p:ext uri="{BB962C8B-B14F-4D97-AF65-F5344CB8AC3E}">
        <p14:creationId xmlns:p14="http://schemas.microsoft.com/office/powerpoint/2010/main" val="386744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9956C46-6882-42E4-4873-EE8588D4EB6A}"/>
              </a:ext>
            </a:extLst>
          </p:cNvPr>
          <p:cNvSpPr txBox="1">
            <a:spLocks/>
          </p:cNvSpPr>
          <p:nvPr/>
        </p:nvSpPr>
        <p:spPr>
          <a:xfrm>
            <a:off x="190500" y="170081"/>
            <a:ext cx="3657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rgbClr val="0D38A9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kern="0" spc="-65" dirty="0"/>
              <a:t>Yearly Trend in Sales</a:t>
            </a:r>
            <a:endParaRPr lang="en-IN" kern="0" spc="-4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ACD4C-DC24-E556-8B87-A3E0EA383CDA}"/>
              </a:ext>
            </a:extLst>
          </p:cNvPr>
          <p:cNvSpPr txBox="1"/>
          <p:nvPr/>
        </p:nvSpPr>
        <p:spPr>
          <a:xfrm>
            <a:off x="190500" y="4050089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 of Orders shows an slight decrease from 2018 to 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decrease in No of Orders ,shows a sharp decline from 2019 to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8F6CAC-C55E-DE3C-04FB-E79E276DB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649991"/>
            <a:ext cx="6362700" cy="335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3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9956C46-6882-42E4-4873-EE8588D4EB6A}"/>
              </a:ext>
            </a:extLst>
          </p:cNvPr>
          <p:cNvSpPr txBox="1">
            <a:spLocks/>
          </p:cNvSpPr>
          <p:nvPr/>
        </p:nvSpPr>
        <p:spPr>
          <a:xfrm>
            <a:off x="190500" y="170081"/>
            <a:ext cx="40767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rgbClr val="0D38A9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kern="0" spc="-65" dirty="0"/>
              <a:t>Quarterly Trend in Sales</a:t>
            </a:r>
            <a:endParaRPr lang="en-IN" kern="0" spc="-4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ACD4C-DC24-E556-8B87-A3E0EA383CDA}"/>
              </a:ext>
            </a:extLst>
          </p:cNvPr>
          <p:cNvSpPr txBox="1"/>
          <p:nvPr/>
        </p:nvSpPr>
        <p:spPr>
          <a:xfrm>
            <a:off x="190500" y="411824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Q1 of 2019 , saw the highest number of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Q1 of 2020, saw the lowest number of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F5205-2377-B329-B0E4-236ECE26C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666750"/>
            <a:ext cx="6438900" cy="336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3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9956C46-6882-42E4-4873-EE8588D4EB6A}"/>
              </a:ext>
            </a:extLst>
          </p:cNvPr>
          <p:cNvSpPr txBox="1">
            <a:spLocks/>
          </p:cNvSpPr>
          <p:nvPr/>
        </p:nvSpPr>
        <p:spPr>
          <a:xfrm>
            <a:off x="190500" y="170081"/>
            <a:ext cx="40767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rgbClr val="0D38A9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kern="0" spc="-65" dirty="0"/>
              <a:t>Monthly Trend in Sales</a:t>
            </a:r>
            <a:endParaRPr lang="en-IN" kern="0" spc="-4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ACD4C-DC24-E556-8B87-A3E0EA383CDA}"/>
              </a:ext>
            </a:extLst>
          </p:cNvPr>
          <p:cNvSpPr txBox="1"/>
          <p:nvPr/>
        </p:nvSpPr>
        <p:spPr>
          <a:xfrm>
            <a:off x="190500" y="418613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Months are not continuous, there are missing details  between September 2018 and January 2019.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7DB0B-B764-C4B9-EC9A-014FC13A3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29" y="666750"/>
            <a:ext cx="6438900" cy="33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9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9956C46-6882-42E4-4873-EE8588D4EB6A}"/>
              </a:ext>
            </a:extLst>
          </p:cNvPr>
          <p:cNvSpPr txBox="1">
            <a:spLocks/>
          </p:cNvSpPr>
          <p:nvPr/>
        </p:nvSpPr>
        <p:spPr>
          <a:xfrm>
            <a:off x="190500" y="170081"/>
            <a:ext cx="40767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rgbClr val="0D38A9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kern="0" spc="-65" dirty="0"/>
              <a:t>Weekly Trend in Sales</a:t>
            </a:r>
            <a:endParaRPr lang="en-IN" kern="0" spc="-4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ACD4C-DC24-E556-8B87-A3E0EA383CDA}"/>
              </a:ext>
            </a:extLst>
          </p:cNvPr>
          <p:cNvSpPr txBox="1"/>
          <p:nvPr/>
        </p:nvSpPr>
        <p:spPr>
          <a:xfrm>
            <a:off x="190500" y="418613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Sales in each week gradually increases from Monday to Sunday.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Weekend sales far exceed the weekday sales in most cases , likely due to people having off from work.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358F2-E409-AEFB-988B-DFA36B33C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720225"/>
            <a:ext cx="6409869" cy="335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0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191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2360</TotalTime>
  <Words>807</Words>
  <Application>Microsoft Office PowerPoint</Application>
  <PresentationFormat>On-screen Show (16:9)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MT</vt:lpstr>
      <vt:lpstr>Calibri</vt:lpstr>
      <vt:lpstr>lato</vt:lpstr>
      <vt:lpstr>Office Theme</vt:lpstr>
      <vt:lpstr>Market Research Analysis – MBA: Project Report</vt:lpstr>
      <vt:lpstr>PowerPoint Presentation</vt:lpstr>
      <vt:lpstr>Problem Statement</vt:lpstr>
      <vt:lpstr>About Data</vt:lpstr>
      <vt:lpstr>Exploratory Analysis</vt:lpstr>
      <vt:lpstr>PowerPoint Presentation</vt:lpstr>
      <vt:lpstr>PowerPoint Presentation</vt:lpstr>
      <vt:lpstr>PowerPoint Presentation</vt:lpstr>
      <vt:lpstr>PowerPoint Presentation</vt:lpstr>
      <vt:lpstr>Market Basket Analysis</vt:lpstr>
      <vt:lpstr>PowerPoint Presentation</vt:lpstr>
      <vt:lpstr>PowerPoint Presentation</vt:lpstr>
      <vt:lpstr>Associations Identified </vt:lpstr>
      <vt:lpstr>PowerPoint Presentation</vt:lpstr>
      <vt:lpstr>Support:    Support is the evidence of how many times an item appears in the data.  The workflow the Support threshold is set to minimum of  0.05  Confidence:   Confidence is defined by how many times the if-then statements are found true.  The workflow the confidence threshold is set to minimum of 0.6  Lift:  Lift measures the performance of a targeting model at predicting a specific  outcome compared with a random choice. Therefore, Lift is the ratio between  target and average response.     Lift &gt; 1 – increases chance of the outcome  Lift = 1 – No affect on outcome  Lift &lt; 1 -  decreases chance of the outcome </vt:lpstr>
      <vt:lpstr>Inferences and Conclusion</vt:lpstr>
      <vt:lpstr>PowerPoint Presentation</vt:lpstr>
      <vt:lpstr>Marketing Strategies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SǪL and Databases:_x000d_Project Report</dc:title>
  <dc:creator/>
  <cp:lastModifiedBy>Preetam Sarmah</cp:lastModifiedBy>
  <cp:revision>163</cp:revision>
  <dcterms:created xsi:type="dcterms:W3CDTF">2023-08-04T08:25:00Z</dcterms:created>
  <dcterms:modified xsi:type="dcterms:W3CDTF">2023-10-29T06:05:00Z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2023-08-04T11:00:00Z</vt:filetime>
  </property>
  <property fmtid="{D5CDD505-2E9C-101B-9397-08002B2CF9AE}" pid="3" name="Creator">
    <vt:lpwstr>Google</vt:lpwstr>
  </property>
  <property fmtid="{D5CDD505-2E9C-101B-9397-08002B2CF9AE}" pid="4" name="LastSaved">
    <vt:filetime>2023-08-04T11:00:00Z</vt:filetime>
  </property>
  <property fmtid="{D5CDD505-2E9C-101B-9397-08002B2CF9AE}" pid="5" name="ICV">
    <vt:lpwstr>133CC3C30309419AB6274E711FD8AF6E_12</vt:lpwstr>
  </property>
  <property fmtid="{D5CDD505-2E9C-101B-9397-08002B2CF9AE}" pid="6" name="KSOProductBuildVer">
    <vt:lpwstr>1033-12.2.0.13110</vt:lpwstr>
  </property>
</Properties>
</file>