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4" r:id="rId4"/>
    <p:sldId id="262" r:id="rId5"/>
    <p:sldId id="268" r:id="rId6"/>
    <p:sldId id="271" r:id="rId7"/>
    <p:sldId id="275" r:id="rId8"/>
    <p:sldId id="272" r:id="rId9"/>
    <p:sldId id="259" r:id="rId10"/>
    <p:sldId id="260" r:id="rId11"/>
    <p:sldId id="273" r:id="rId12"/>
    <p:sldId id="276" r:id="rId13"/>
    <p:sldId id="270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 autoAdjust="0"/>
    <p:restoredTop sz="94660"/>
  </p:normalViewPr>
  <p:slideViewPr>
    <p:cSldViewPr>
      <p:cViewPr varScale="1">
        <p:scale>
          <a:sx n="110" d="100"/>
          <a:sy n="110" d="100"/>
        </p:scale>
        <p:origin x="-108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Frontend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</c:v>
                </c:pt>
                <c:pt idx="1">
                  <c:v>4</c:v>
                </c:pt>
                <c:pt idx="2">
                  <c:v>1.5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Backend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12</c:v>
                </c:pt>
                <c:pt idx="2">
                  <c:v>1.5</c:v>
                </c:pt>
              </c:numCache>
            </c:numRef>
          </c:val>
        </c:ser>
        <c:overlap val="-8"/>
        <c:axId val="107072128"/>
        <c:axId val="111341568"/>
      </c:barChart>
      <c:catAx>
        <c:axId val="107072128"/>
        <c:scaling>
          <c:orientation val="minMax"/>
        </c:scaling>
        <c:axPos val="b"/>
        <c:tickLblPos val="nextTo"/>
        <c:crossAx val="111341568"/>
        <c:crosses val="autoZero"/>
        <c:auto val="1"/>
        <c:lblAlgn val="ctr"/>
        <c:lblOffset val="100"/>
      </c:catAx>
      <c:valAx>
        <c:axId val="111341568"/>
        <c:scaling>
          <c:orientation val="minMax"/>
        </c:scaling>
        <c:axPos val="l"/>
        <c:majorGridlines/>
        <c:numFmt formatCode="General" sourceLinked="1"/>
        <c:tickLblPos val="nextTo"/>
        <c:crossAx val="10707212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Members:</a:t>
            </a:r>
          </a:p>
          <a:p>
            <a:pPr marL="82296" indent="0">
              <a:buNone/>
            </a:pPr>
            <a:endParaRPr lang="en-US" dirty="0" smtClean="0"/>
          </a:p>
          <a:p>
            <a:pPr marL="916686" lvl="1" indent="-514350">
              <a:buFont typeface="+mj-lt"/>
              <a:buAutoNum type="arabicPeriod"/>
            </a:pPr>
            <a:r>
              <a:rPr lang="en-US" dirty="0" err="1" smtClean="0"/>
              <a:t>Preetam</a:t>
            </a:r>
            <a:r>
              <a:rPr lang="en-US" dirty="0" smtClean="0"/>
              <a:t> </a:t>
            </a:r>
            <a:r>
              <a:rPr lang="en-US" dirty="0" err="1" smtClean="0"/>
              <a:t>Maske</a:t>
            </a:r>
            <a:r>
              <a:rPr lang="en-US" dirty="0"/>
              <a:t> </a:t>
            </a:r>
            <a:r>
              <a:rPr lang="en-US" dirty="0" smtClean="0"/>
              <a:t>- Leader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err="1" smtClean="0"/>
              <a:t>Shantanu</a:t>
            </a:r>
            <a:r>
              <a:rPr lang="en-US" dirty="0" smtClean="0"/>
              <a:t> </a:t>
            </a:r>
            <a:r>
              <a:rPr lang="en-US" dirty="0" err="1" smtClean="0"/>
              <a:t>Jagtap</a:t>
            </a:r>
            <a:endParaRPr lang="en-US" dirty="0" smtClean="0"/>
          </a:p>
          <a:p>
            <a:pPr marL="916686" lvl="1" indent="-514350">
              <a:buFont typeface="+mj-lt"/>
              <a:buAutoNum type="arabicPeriod"/>
            </a:pPr>
            <a:r>
              <a:rPr lang="en-US" dirty="0" err="1" smtClean="0"/>
              <a:t>Digvijay</a:t>
            </a:r>
            <a:r>
              <a:rPr lang="en-US" dirty="0" smtClean="0"/>
              <a:t> </a:t>
            </a:r>
            <a:r>
              <a:rPr lang="en-US" dirty="0" err="1" smtClean="0"/>
              <a:t>Ingole</a:t>
            </a:r>
            <a:endParaRPr lang="en-US" dirty="0" smtClean="0"/>
          </a:p>
          <a:p>
            <a:pPr marL="916686" lvl="1" indent="-514350">
              <a:buFont typeface="+mj-lt"/>
              <a:buAutoNum type="arabicPeriod"/>
            </a:pPr>
            <a:r>
              <a:rPr lang="en-US" dirty="0" err="1" smtClean="0"/>
              <a:t>Sandesh</a:t>
            </a:r>
            <a:r>
              <a:rPr lang="en-US" dirty="0" smtClean="0"/>
              <a:t> </a:t>
            </a:r>
            <a:r>
              <a:rPr lang="en-US" dirty="0" err="1" smtClean="0"/>
              <a:t>Mahajan</a:t>
            </a:r>
            <a:endParaRPr lang="en-US" dirty="0" smtClean="0"/>
          </a:p>
          <a:p>
            <a:pPr marL="916686" lvl="1" indent="-514350">
              <a:buFont typeface="+mj-lt"/>
              <a:buAutoNum type="arabicPeriod"/>
            </a:pPr>
            <a:endParaRPr lang="en-US" dirty="0"/>
          </a:p>
          <a:p>
            <a:pPr marL="402336" lvl="1" indent="0">
              <a:buNone/>
            </a:pPr>
            <a:r>
              <a:rPr lang="en-US" dirty="0" smtClean="0"/>
              <a:t>			MMCOE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963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Day 3 additions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did final touches</a:t>
            </a:r>
          </a:p>
          <a:p>
            <a:r>
              <a:rPr lang="en-US" dirty="0" smtClean="0"/>
              <a:t>Updated our Database</a:t>
            </a:r>
          </a:p>
          <a:p>
            <a:r>
              <a:rPr lang="en-US" dirty="0" smtClean="0"/>
              <a:t>Fixed our bugs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flagged off the coding journey excellently.</a:t>
            </a:r>
          </a:p>
          <a:p>
            <a:r>
              <a:rPr lang="en-US" dirty="0"/>
              <a:t>We learned new features about the </a:t>
            </a:r>
            <a:r>
              <a:rPr lang="en-US" dirty="0" smtClean="0"/>
              <a:t>flutter and firebase.</a:t>
            </a:r>
          </a:p>
          <a:p>
            <a:r>
              <a:rPr lang="en-US" dirty="0" smtClean="0"/>
              <a:t>Solved all the problems/errors/bugs with </a:t>
            </a:r>
            <a:r>
              <a:rPr lang="en-US" dirty="0" smtClean="0"/>
              <a:t>team corporation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0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24000" y="1371600"/>
          <a:ext cx="65532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447800" y="228600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Productivity per Hour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Live lectures from the language country origin people themselves</a:t>
            </a:r>
          </a:p>
          <a:p>
            <a:r>
              <a:rPr lang="en-US" dirty="0" smtClean="0"/>
              <a:t>In-app official language exams with certification.</a:t>
            </a:r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 smtClean="0"/>
              <a:t>themes</a:t>
            </a:r>
            <a:endParaRPr lang="en-US" dirty="0" smtClean="0"/>
          </a:p>
          <a:p>
            <a:r>
              <a:rPr lang="en-US" dirty="0" smtClean="0"/>
              <a:t> Learning streak</a:t>
            </a:r>
            <a:endParaRPr lang="en-US" dirty="0"/>
          </a:p>
          <a:p>
            <a:pPr marL="82296" indent="0">
              <a:buNone/>
            </a:pPr>
            <a:r>
              <a:rPr lang="en-US" dirty="0" smtClean="0"/>
              <a:t>  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47800" y="510540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Github</a:t>
            </a:r>
            <a:r>
              <a:rPr lang="en-US" sz="2400" dirty="0"/>
              <a:t>: </a:t>
            </a:r>
            <a:r>
              <a:rPr lang="en-US" sz="2400" dirty="0" smtClean="0"/>
              <a:t>https://github.com/Preetam3620/Hacksprint_PS8_CypherTech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629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4600" y="2967335"/>
            <a:ext cx="47546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you!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43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 and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03592" cy="4800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PS8: </a:t>
            </a:r>
          </a:p>
          <a:p>
            <a:pPr algn="just"/>
            <a:r>
              <a:rPr lang="en-US" sz="2800" dirty="0" smtClean="0"/>
              <a:t>An </a:t>
            </a:r>
            <a:r>
              <a:rPr lang="en-US" sz="2800" dirty="0"/>
              <a:t>android application </a:t>
            </a:r>
            <a:r>
              <a:rPr lang="en-US" sz="2800" dirty="0" smtClean="0"/>
              <a:t>where u</a:t>
            </a:r>
            <a:r>
              <a:rPr lang="en-US" sz="2800" dirty="0" smtClean="0"/>
              <a:t>sers </a:t>
            </a:r>
            <a:r>
              <a:rPr lang="en-US" sz="2800" dirty="0" smtClean="0"/>
              <a:t>will be able to learn new languages </a:t>
            </a:r>
            <a:r>
              <a:rPr lang="en-US" sz="2800" dirty="0" smtClean="0"/>
              <a:t>progressively. The app consists of images, audios for teaching the language effectively. Also displays progress and level of all the user learning a particular language. Each language will have different levels of learning.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28168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main objective of our hack was to build and deploy an app.</a:t>
            </a:r>
          </a:p>
          <a:p>
            <a:r>
              <a:rPr lang="en-US" sz="2800" dirty="0" smtClean="0"/>
              <a:t>The app would allow the </a:t>
            </a:r>
            <a:r>
              <a:rPr lang="en-US" sz="2800" dirty="0" smtClean="0"/>
              <a:t>users</a:t>
            </a:r>
          </a:p>
          <a:p>
            <a:pPr marL="859536" lvl="1" indent="-457200">
              <a:buFont typeface="+mj-lt"/>
              <a:buAutoNum type="alphaLcParenR"/>
            </a:pPr>
            <a:r>
              <a:rPr lang="en-US" sz="2400" dirty="0" smtClean="0"/>
              <a:t>Learn multiple languages simultaneously</a:t>
            </a:r>
          </a:p>
          <a:p>
            <a:pPr marL="859536" lvl="1" indent="-457200">
              <a:buFont typeface="+mj-lt"/>
              <a:buAutoNum type="alphaLcParenR"/>
            </a:pPr>
            <a:r>
              <a:rPr lang="en-US" sz="2400" dirty="0" smtClean="0"/>
              <a:t>Learn from tutorials and </a:t>
            </a:r>
          </a:p>
          <a:p>
            <a:pPr marL="859536" lvl="1" indent="-457200">
              <a:buFont typeface="+mj-lt"/>
              <a:buAutoNum type="alphaLcParenR"/>
            </a:pPr>
            <a:r>
              <a:rPr lang="en-US" sz="2400" dirty="0" smtClean="0"/>
              <a:t>T</a:t>
            </a:r>
            <a:r>
              <a:rPr lang="en-US" sz="2400" dirty="0" smtClean="0"/>
              <a:t>est their knowledge in quiz for the same</a:t>
            </a:r>
          </a:p>
          <a:p>
            <a:pPr marL="859536" lvl="1" indent="-457200">
              <a:buFont typeface="+mj-lt"/>
              <a:buAutoNum type="alphaLcParenR"/>
            </a:pPr>
            <a:r>
              <a:rPr lang="en-US" sz="2400" dirty="0" smtClean="0"/>
              <a:t>To see their progress rank</a:t>
            </a:r>
          </a:p>
          <a:p>
            <a:pPr marL="859536" lvl="1" indent="-457200">
              <a:buFont typeface="+mj-lt"/>
              <a:buAutoNum type="alphaLcParenR"/>
            </a:pPr>
            <a:r>
              <a:rPr lang="en-US" sz="2400" dirty="0" smtClean="0"/>
              <a:t>Friends leader board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73199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9218" y="2215568"/>
            <a:ext cx="1462414" cy="10427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Designing the layout of the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7032" y="2180063"/>
            <a:ext cx="1462414" cy="10668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Template Search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54032" y="2192597"/>
            <a:ext cx="1447800" cy="10427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Deciding Technology Stack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372632" y="2395107"/>
            <a:ext cx="685800" cy="685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077732" y="2395107"/>
            <a:ext cx="685800" cy="685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315200" y="3858539"/>
            <a:ext cx="1219200" cy="838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Language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68132" y="3831663"/>
            <a:ext cx="1219200" cy="847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 Language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468132" y="3080907"/>
            <a:ext cx="1485900" cy="75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687332" y="3258358"/>
            <a:ext cx="266700" cy="573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401832" y="3246869"/>
            <a:ext cx="132568" cy="61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315200" y="3258358"/>
            <a:ext cx="914400" cy="600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1629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 animBg="1"/>
      <p:bldP spid="11" grpId="0" animBg="1"/>
      <p:bldP spid="14" grpId="0" animBg="1"/>
      <p:bldP spid="15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5094" y="1449940"/>
            <a:ext cx="2175657" cy="1447800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4142" y="3601929"/>
            <a:ext cx="1981614" cy="198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9324" y="3700182"/>
            <a:ext cx="1429899" cy="2329351"/>
          </a:xfrm>
          <a:prstGeom prst="rect">
            <a:avLst/>
          </a:prstGeom>
        </p:spPr>
      </p:pic>
      <p:pic>
        <p:nvPicPr>
          <p:cNvPr id="12" name="Content Placeholder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29156" y="3619494"/>
            <a:ext cx="1524000" cy="16657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29610" y="5465982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6" name="Rectangle 5"/>
          <p:cNvSpPr/>
          <p:nvPr/>
        </p:nvSpPr>
        <p:spPr>
          <a:xfrm>
            <a:off x="3474881" y="3082593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Flutter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267123" y="5469928"/>
            <a:ext cx="95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Firebase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6983324" y="5285262"/>
            <a:ext cx="1015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Android 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8697" y="5487645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Studio</a:t>
            </a:r>
          </a:p>
        </p:txBody>
      </p:sp>
      <p:pic>
        <p:nvPicPr>
          <p:cNvPr id="18" name="Content Placeholder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80002" y="1480270"/>
            <a:ext cx="1607542" cy="16075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69520" y="3082593"/>
            <a:ext cx="628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Dart</a:t>
            </a:r>
          </a:p>
        </p:txBody>
      </p:sp>
      <p:sp>
        <p:nvSpPr>
          <p:cNvPr id="15" name="Plus 14"/>
          <p:cNvSpPr/>
          <p:nvPr/>
        </p:nvSpPr>
        <p:spPr>
          <a:xfrm>
            <a:off x="4724400" y="1981200"/>
            <a:ext cx="533400" cy="533400"/>
          </a:xfrm>
          <a:prstGeom prst="mathPl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648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828800"/>
            <a:ext cx="6400800" cy="1509712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Working of Application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142952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documents.lucid.app/documents/b72b5c2a-eeb4-4b23-84da-38b3b5fa8823/pages/0_0?a=793&amp;x=723&amp;y=108&amp;w=814&amp;h=704&amp;store=1&amp;accept=image%2F*&amp;auth=LCA%20300e63a0581d3d7f7ac6e279529fae7715178f31-ts%3D1633806019"/>
          <p:cNvSpPr>
            <a:spLocks noChangeAspect="1" noChangeArrowheads="1"/>
          </p:cNvSpPr>
          <p:nvPr/>
        </p:nvSpPr>
        <p:spPr bwMode="auto">
          <a:xfrm>
            <a:off x="155575" y="-2408238"/>
            <a:ext cx="5819775" cy="50292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documents.lucid.app/documents/b72b5c2a-eeb4-4b23-84da-38b3b5fa8823/pages/0_0?a=793&amp;x=723&amp;y=108&amp;w=814&amp;h=704&amp;store=1&amp;accept=image%2F*&amp;auth=LCA%20300e63a0581d3d7f7ac6e279529fae7715178f31-ts%3D1633806019"/>
          <p:cNvSpPr>
            <a:spLocks noChangeAspect="1" noChangeArrowheads="1"/>
          </p:cNvSpPr>
          <p:nvPr/>
        </p:nvSpPr>
        <p:spPr bwMode="auto">
          <a:xfrm>
            <a:off x="155575" y="-2408238"/>
            <a:ext cx="5819775" cy="50292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33800" y="457200"/>
            <a:ext cx="11430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Welcome</a:t>
            </a:r>
          </a:p>
          <a:p>
            <a:pPr algn="ctr"/>
            <a:r>
              <a:rPr lang="en-US" sz="1200" dirty="0" smtClean="0"/>
              <a:t>Screen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6096000" y="1676400"/>
            <a:ext cx="1143000" cy="60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3200400" y="1524000"/>
            <a:ext cx="2238375" cy="934233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</a:t>
            </a:r>
          </a:p>
          <a:p>
            <a:pPr algn="ctr"/>
            <a:r>
              <a:rPr lang="en-US" dirty="0" smtClean="0"/>
              <a:t>u</a:t>
            </a:r>
            <a:r>
              <a:rPr lang="en-US" dirty="0" smtClean="0"/>
              <a:t>ser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6019800" y="3657600"/>
            <a:ext cx="1295400" cy="78183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 Choice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57800" y="16002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6096000" y="2590800"/>
            <a:ext cx="1143000" cy="68580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19" name="Flowchart: Alternate Process 18"/>
          <p:cNvSpPr/>
          <p:nvPr/>
        </p:nvSpPr>
        <p:spPr>
          <a:xfrm>
            <a:off x="7543800" y="5334000"/>
            <a:ext cx="1371600" cy="904481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German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90800" y="1600200"/>
            <a:ext cx="47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0" idx="3"/>
            <a:endCxn id="8" idx="1"/>
          </p:cNvCxnSpPr>
          <p:nvPr/>
        </p:nvCxnSpPr>
        <p:spPr>
          <a:xfrm flipV="1">
            <a:off x="5438775" y="1981200"/>
            <a:ext cx="657225" cy="9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6" idx="0"/>
          </p:cNvCxnSpPr>
          <p:nvPr/>
        </p:nvCxnSpPr>
        <p:spPr>
          <a:xfrm>
            <a:off x="6667500" y="2286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12" idx="0"/>
          </p:cNvCxnSpPr>
          <p:nvPr/>
        </p:nvCxnSpPr>
        <p:spPr>
          <a:xfrm>
            <a:off x="6667500" y="3276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/>
          <p:cNvSpPr/>
          <p:nvPr/>
        </p:nvSpPr>
        <p:spPr>
          <a:xfrm>
            <a:off x="5943600" y="5334000"/>
            <a:ext cx="1371600" cy="904481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French</a:t>
            </a:r>
            <a:endParaRPr lang="en-US" dirty="0"/>
          </a:p>
        </p:txBody>
      </p:sp>
      <p:sp>
        <p:nvSpPr>
          <p:cNvPr id="46" name="Flowchart: Alternate Process 45"/>
          <p:cNvSpPr/>
          <p:nvPr/>
        </p:nvSpPr>
        <p:spPr>
          <a:xfrm>
            <a:off x="4343400" y="5334000"/>
            <a:ext cx="1371600" cy="904481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Spanish</a:t>
            </a:r>
            <a:endParaRPr lang="en-US" dirty="0"/>
          </a:p>
        </p:txBody>
      </p:sp>
      <p:sp>
        <p:nvSpPr>
          <p:cNvPr id="47" name="Flowchart: Alternate Process 46"/>
          <p:cNvSpPr/>
          <p:nvPr/>
        </p:nvSpPr>
        <p:spPr>
          <a:xfrm>
            <a:off x="2743200" y="5334000"/>
            <a:ext cx="1371600" cy="904481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English</a:t>
            </a:r>
            <a:endParaRPr lang="en-US" dirty="0"/>
          </a:p>
        </p:txBody>
      </p:sp>
      <p:sp>
        <p:nvSpPr>
          <p:cNvPr id="48" name="Flowchart: Alternate Process 47"/>
          <p:cNvSpPr/>
          <p:nvPr/>
        </p:nvSpPr>
        <p:spPr>
          <a:xfrm>
            <a:off x="1143000" y="5334000"/>
            <a:ext cx="1371600" cy="904481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Hindi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1828800" y="480060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8" idx="0"/>
          </p:cNvCxnSpPr>
          <p:nvPr/>
        </p:nvCxnSpPr>
        <p:spPr>
          <a:xfrm>
            <a:off x="1828800" y="4800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6" idx="0"/>
          </p:cNvCxnSpPr>
          <p:nvPr/>
        </p:nvCxnSpPr>
        <p:spPr>
          <a:xfrm>
            <a:off x="5029200" y="4800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7" idx="0"/>
          </p:cNvCxnSpPr>
          <p:nvPr/>
        </p:nvCxnSpPr>
        <p:spPr>
          <a:xfrm>
            <a:off x="3429000" y="4800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19" idx="0"/>
          </p:cNvCxnSpPr>
          <p:nvPr/>
        </p:nvCxnSpPr>
        <p:spPr>
          <a:xfrm>
            <a:off x="8229600" y="4800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629400" y="4800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29400" y="44196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1371600" y="1676400"/>
            <a:ext cx="1143000" cy="60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10" idx="1"/>
            <a:endCxn id="86" idx="3"/>
          </p:cNvCxnSpPr>
          <p:nvPr/>
        </p:nvCxnSpPr>
        <p:spPr>
          <a:xfrm flipH="1" flipV="1">
            <a:off x="2514600" y="1981200"/>
            <a:ext cx="685800" cy="9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16" idx="1"/>
          </p:cNvCxnSpPr>
          <p:nvPr/>
        </p:nvCxnSpPr>
        <p:spPr>
          <a:xfrm flipV="1">
            <a:off x="1905000" y="2933700"/>
            <a:ext cx="419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905000" y="22860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" idx="4"/>
            <a:endCxn id="10" idx="0"/>
          </p:cNvCxnSpPr>
          <p:nvPr/>
        </p:nvCxnSpPr>
        <p:spPr>
          <a:xfrm>
            <a:off x="4305300" y="1295400"/>
            <a:ext cx="14288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4" grpId="0"/>
      <p:bldP spid="16" grpId="0" animBg="1"/>
      <p:bldP spid="19" grpId="0" animBg="1"/>
      <p:bldP spid="24" grpId="0"/>
      <p:bldP spid="45" grpId="0" animBg="1"/>
      <p:bldP spid="46" grpId="0" animBg="1"/>
      <p:bldP spid="47" grpId="0" animBg="1"/>
      <p:bldP spid="48" grpId="0" animBg="1"/>
      <p:bldP spid="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Day 1 Progress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completed the basic layout design of the app.</a:t>
            </a:r>
          </a:p>
          <a:p>
            <a:r>
              <a:rPr lang="en-US" dirty="0" smtClean="0"/>
              <a:t>We started adding the whole frontend for all the screens from Login page to Navigation bar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Started gathering content for different languages.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922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Day 2 additions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mentor suggested, </a:t>
            </a:r>
          </a:p>
          <a:p>
            <a:pPr lvl="1"/>
            <a:r>
              <a:rPr lang="en-US" dirty="0" smtClean="0"/>
              <a:t>We also integrated Firebase and the app.</a:t>
            </a:r>
            <a:endParaRPr lang="en-US" dirty="0" smtClean="0"/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Linting</a:t>
            </a:r>
            <a:r>
              <a:rPr lang="en-US" dirty="0" smtClean="0"/>
              <a:t> library to eliminate warnings.</a:t>
            </a:r>
            <a:endParaRPr lang="en-US" dirty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Since, we complete the UI of the app on 1</a:t>
            </a:r>
            <a:r>
              <a:rPr lang="en-US" baseline="30000" dirty="0" smtClean="0"/>
              <a:t>st</a:t>
            </a:r>
            <a:r>
              <a:rPr lang="en-US" dirty="0" smtClean="0"/>
              <a:t> day, we started integrating our backend with Firebase for </a:t>
            </a:r>
            <a:r>
              <a:rPr lang="en-US" dirty="0" smtClean="0"/>
              <a:t>Scoreboard, Progress rank, </a:t>
            </a:r>
            <a:r>
              <a:rPr lang="en-US" dirty="0" smtClean="0"/>
              <a:t>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1305</TotalTime>
  <Words>329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Team Cypher</vt:lpstr>
      <vt:lpstr>Problem Statement and Number</vt:lpstr>
      <vt:lpstr>Overview of the problem statement</vt:lpstr>
      <vt:lpstr>Basic idea</vt:lpstr>
      <vt:lpstr>Tech Stash</vt:lpstr>
      <vt:lpstr>Slide 6</vt:lpstr>
      <vt:lpstr>Slide 7</vt:lpstr>
      <vt:lpstr>Day 1 Progress</vt:lpstr>
      <vt:lpstr>Day 2 additions</vt:lpstr>
      <vt:lpstr>Day 3 additions</vt:lpstr>
      <vt:lpstr>Summary</vt:lpstr>
      <vt:lpstr>Slide 12</vt:lpstr>
      <vt:lpstr>Future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 Lalwani</dc:creator>
  <cp:lastModifiedBy>hp</cp:lastModifiedBy>
  <cp:revision>66</cp:revision>
  <dcterms:created xsi:type="dcterms:W3CDTF">2006-08-16T00:00:00Z</dcterms:created>
  <dcterms:modified xsi:type="dcterms:W3CDTF">2021-10-09T20:56:54Z</dcterms:modified>
</cp:coreProperties>
</file>