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9"/>
  </p:notesMasterIdLst>
  <p:sldIdLst>
    <p:sldId id="318" r:id="rId2"/>
    <p:sldId id="257" r:id="rId3"/>
    <p:sldId id="262" r:id="rId4"/>
    <p:sldId id="306" r:id="rId5"/>
    <p:sldId id="345" r:id="rId6"/>
    <p:sldId id="344" r:id="rId7"/>
    <p:sldId id="340" r:id="rId8"/>
    <p:sldId id="341" r:id="rId9"/>
    <p:sldId id="343" r:id="rId10"/>
    <p:sldId id="346" r:id="rId11"/>
    <p:sldId id="347" r:id="rId12"/>
    <p:sldId id="304" r:id="rId13"/>
    <p:sldId id="319" r:id="rId14"/>
    <p:sldId id="348" r:id="rId15"/>
    <p:sldId id="352" r:id="rId16"/>
    <p:sldId id="349" r:id="rId17"/>
    <p:sldId id="354" r:id="rId18"/>
    <p:sldId id="350" r:id="rId19"/>
    <p:sldId id="351" r:id="rId20"/>
    <p:sldId id="353" r:id="rId21"/>
    <p:sldId id="355" r:id="rId22"/>
    <p:sldId id="357" r:id="rId23"/>
    <p:sldId id="277" r:id="rId24"/>
    <p:sldId id="356" r:id="rId25"/>
    <p:sldId id="317" r:id="rId26"/>
    <p:sldId id="269" r:id="rId27"/>
    <p:sldId id="27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74" d="100"/>
          <a:sy n="74" d="100"/>
        </p:scale>
        <p:origin x="878" y="67"/>
      </p:cViewPr>
      <p:guideLst>
        <p:guide orient="horz" pos="2160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86A63-EFA6-4BD5-B674-DA9ACB4A7D17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7D9F3-52FA-46DC-827B-E26F2026D3B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7D9F3-52FA-46DC-827B-E26F2026D3B7}" type="slidenum">
              <a:rPr lang="en-IN" smtClean="0"/>
              <a:t>23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E07A-8420-48FE-866E-AE014E6600EF}" type="datetime1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JCER.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DAB8-947E-40C6-8549-4C95BDA2639F}" type="datetime1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JCER.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A17C-647E-46B0-876A-4A2C74AFF39C}" type="datetime1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JCER.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AC79-C166-46E4-AB0D-50B8F5A60709}" type="datetime1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JCER.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34FE-25C9-4DCA-A320-028194A9510B}" type="datetime1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JCER.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F358-B203-462A-B496-2828B84275EB}" type="datetime1">
              <a:rPr lang="en-IN" smtClean="0"/>
              <a:t>23-06-2025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JCER.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2C1C-C907-4B3E-BD7A-76E54ED3CD34}" type="datetime1">
              <a:rPr lang="en-IN" smtClean="0"/>
              <a:t>23-06-2025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JCER.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1EA6-E2AB-4A75-B32C-D639115BFEA4}" type="datetime1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JCER.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FE43-D53B-4488-8ACA-F18F8F43AE56}" type="datetime1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JCER.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2CA1-E442-4770-A5C1-0F6BB689322C}" type="datetime1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JCER.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0F2D-3518-4ECA-B208-7B66EE814FE5}" type="datetime1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JCER.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1958-4CEB-4653-9B16-E115006655C3}" type="datetime1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JCER.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E71F-E62A-4239-BE8D-E0C0BBE710C3}" type="datetime1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JCER.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D19A-62E4-4DEB-8F71-FEB383E09E0E}" type="datetime1">
              <a:rPr lang="en-IN" smtClean="0"/>
              <a:t>23-06-2025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JCER.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5804-571B-4499-8767-9CAC52A313BF}" type="datetime1">
              <a:rPr lang="en-IN" smtClean="0"/>
              <a:t>23-06-2025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JCER.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E1AC-B2AC-4D0F-ABEA-69FB60116B85}" type="datetime1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JCER.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1E69-AF53-462D-A17A-CDB7E80E3EBA}" type="datetime1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JCER.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1BBF3-DDDE-45AB-8C65-94D4BF06B129}" type="datetime1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Dept. of CSE, JCER.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6BE61-594C-45AF-AEB6-BB4AFBADB8A7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slow">
    <p:wipe dir="d"/>
  </p:transition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JCER.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/>
              <a:t>1</a:t>
            </a:fld>
            <a:endParaRPr lang="en-IN"/>
          </a:p>
        </p:txBody>
      </p:sp>
      <p:sp>
        <p:nvSpPr>
          <p:cNvPr id="6" name="Title 1"/>
          <p:cNvSpPr txBox="1"/>
          <p:nvPr/>
        </p:nvSpPr>
        <p:spPr>
          <a:xfrm>
            <a:off x="599222" y="1973717"/>
            <a:ext cx="10993549" cy="87673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4400" b="1" dirty="0">
                <a:solidFill>
                  <a:srgbClr val="FFFF00"/>
                </a:solidFill>
                <a:latin typeface="Times New Roman" panose="02020603050405020304" pitchFamily="18" charset="0"/>
                <a:ea typeface="Yu Gothic UI Semibold" panose="020B0700000000000000" pitchFamily="34" charset="-128"/>
                <a:cs typeface="Times New Roman" panose="02020603050405020304" pitchFamily="18" charset="0"/>
              </a:rPr>
              <a:t>D</a:t>
            </a:r>
            <a:r>
              <a:rPr lang="en-IN" sz="2700" b="1" dirty="0">
                <a:solidFill>
                  <a:srgbClr val="FFFF00"/>
                </a:solidFill>
                <a:latin typeface="Times New Roman" panose="02020603050405020304" pitchFamily="18" charset="0"/>
                <a:ea typeface="Yu Gothic UI Semibold" panose="020B0700000000000000" pitchFamily="34" charset="-128"/>
                <a:cs typeface="Times New Roman" panose="02020603050405020304" pitchFamily="18" charset="0"/>
              </a:rPr>
              <a:t>ETECTION </a:t>
            </a:r>
            <a:r>
              <a:rPr lang="en-IN" sz="2700" b="1">
                <a:solidFill>
                  <a:srgbClr val="FFFF00"/>
                </a:solidFill>
                <a:latin typeface="Times New Roman" panose="02020603050405020304" pitchFamily="18" charset="0"/>
                <a:ea typeface="Yu Gothic UI Semibold" panose="020B0700000000000000" pitchFamily="34" charset="-128"/>
                <a:cs typeface="Times New Roman" panose="02020603050405020304" pitchFamily="18" charset="0"/>
              </a:rPr>
              <a:t>OF MANIPALATED </a:t>
            </a:r>
            <a:r>
              <a:rPr lang="en-IN" sz="2700" b="1" dirty="0">
                <a:solidFill>
                  <a:srgbClr val="FFFF00"/>
                </a:solidFill>
                <a:latin typeface="Times New Roman" panose="02020603050405020304" pitchFamily="18" charset="0"/>
                <a:ea typeface="Yu Gothic UI Semibold" panose="020B0700000000000000" pitchFamily="34" charset="-128"/>
                <a:cs typeface="Times New Roman" panose="02020603050405020304" pitchFamily="18" charset="0"/>
              </a:rPr>
              <a:t>MULTIMEDIA IN DIGITAL FORENSICS USING MACHINE LEARNING</a:t>
            </a:r>
          </a:p>
        </p:txBody>
      </p:sp>
      <p:sp>
        <p:nvSpPr>
          <p:cNvPr id="7" name="Subtitle 2"/>
          <p:cNvSpPr txBox="1"/>
          <p:nvPr/>
        </p:nvSpPr>
        <p:spPr>
          <a:xfrm>
            <a:off x="959194" y="3340052"/>
            <a:ext cx="10058400" cy="2902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ANAND  GUDNAVAR</a:t>
            </a:r>
          </a:p>
        </p:txBody>
      </p:sp>
      <p:sp>
        <p:nvSpPr>
          <p:cNvPr id="8" name="Subtitle 2"/>
          <p:cNvSpPr txBox="1"/>
          <p:nvPr/>
        </p:nvSpPr>
        <p:spPr>
          <a:xfrm>
            <a:off x="1086407" y="792461"/>
            <a:ext cx="10506365" cy="5043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JAIN COLLEGE OF ENGINEERING AND RESEARCH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66" y="629569"/>
            <a:ext cx="1134669" cy="1134669"/>
          </a:xfrm>
          <a:prstGeom prst="rect">
            <a:avLst/>
          </a:prstGeom>
        </p:spPr>
      </p:pic>
      <p:sp>
        <p:nvSpPr>
          <p:cNvPr id="10" name="Subtitle 2"/>
          <p:cNvSpPr txBox="1"/>
          <p:nvPr/>
        </p:nvSpPr>
        <p:spPr>
          <a:xfrm>
            <a:off x="4614485" y="2878445"/>
            <a:ext cx="2700714" cy="3965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000" b="1" cap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</p:txBody>
      </p:sp>
      <p:sp>
        <p:nvSpPr>
          <p:cNvPr id="11" name="Subtitle 2"/>
          <p:cNvSpPr txBox="1"/>
          <p:nvPr/>
        </p:nvSpPr>
        <p:spPr>
          <a:xfrm>
            <a:off x="4590932" y="3842103"/>
            <a:ext cx="2747819" cy="4040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000" b="1" cap="none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Team Members</a:t>
            </a:r>
          </a:p>
        </p:txBody>
      </p:sp>
      <p:sp>
        <p:nvSpPr>
          <p:cNvPr id="12" name="Subtitle 2"/>
          <p:cNvSpPr txBox="1"/>
          <p:nvPr/>
        </p:nvSpPr>
        <p:spPr>
          <a:xfrm>
            <a:off x="3178869" y="4329591"/>
            <a:ext cx="6321437" cy="15796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cap="none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Mohanish  Nagzarkar                 2JR19CS042</a:t>
            </a:r>
          </a:p>
          <a:p>
            <a:r>
              <a:rPr lang="en-IN" sz="2000" b="1" cap="none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Preetam Anvekar                         2JR19CS052 	</a:t>
            </a:r>
          </a:p>
          <a:p>
            <a:r>
              <a:rPr lang="en-IN" sz="2000" b="1" cap="none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Tejashwini  Pallakke                    2JR19CS088</a:t>
            </a:r>
          </a:p>
          <a:p>
            <a:r>
              <a:rPr lang="en-IN" sz="2000" b="1" cap="none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Shraddha Sambrekar		         2JR20CS421</a:t>
            </a:r>
          </a:p>
          <a:p>
            <a:pPr algn="ctr"/>
            <a:endParaRPr lang="en-IN" sz="2000" b="1" cap="none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ubtitle 2"/>
          <p:cNvSpPr txBox="1"/>
          <p:nvPr/>
        </p:nvSpPr>
        <p:spPr>
          <a:xfrm>
            <a:off x="1086406" y="1286821"/>
            <a:ext cx="10506365" cy="5043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0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0966" y="1804648"/>
            <a:ext cx="1104180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SOFTWARE AND 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HARDWARE REQUIREMENTS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Laptop/ PC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Processor: Intel Core or AMD with 64 bits Processor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Minimum 8 GB RAM (As deep learning required large module)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o"/>
            </a:pP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JCER.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SOFTWARE AND 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Font typeface="Wingdings" panose="05000000000000000000" charset="0"/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>
              <a:buFont typeface="Wingdings" panose="05000000000000000000" charset="0"/>
              <a:buChar char="§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Operating System: Windows, Linux (As they are convenient to use) 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Python 3.8 and above (As previous version is not in use of library) 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IDE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▪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Jupyter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Notebook (features are suited for data analysis) 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▪ VScode (As it supports all the languages, and easy to develop)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6" name="Content Placeholder 5" descr="WhatsApp Image 2022-12-14 at 5.54.13 PM"/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84671" y="1677256"/>
            <a:ext cx="9153832" cy="407529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JCER.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7E8281-C81B-2F08-9A3D-10270304472F}"/>
              </a:ext>
            </a:extLst>
          </p:cNvPr>
          <p:cNvSpPr/>
          <p:nvPr/>
        </p:nvSpPr>
        <p:spPr>
          <a:xfrm>
            <a:off x="5712542" y="3283974"/>
            <a:ext cx="1366684" cy="265471"/>
          </a:xfrm>
          <a:prstGeom prst="rect">
            <a:avLst/>
          </a:prstGeom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MFCC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72ADB7-88F0-920B-0F52-3916EA31D5E3}"/>
              </a:ext>
            </a:extLst>
          </p:cNvPr>
          <p:cNvSpPr txBox="1"/>
          <p:nvPr/>
        </p:nvSpPr>
        <p:spPr>
          <a:xfrm>
            <a:off x="7728155" y="2143432"/>
            <a:ext cx="2785855" cy="147732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ELA- Error Level Analysis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MFCC- Mel-Frequency 		   Cepstral Coefficients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CNN- Convolutional 		    Neural Network</a:t>
            </a:r>
          </a:p>
        </p:txBody>
      </p:sp>
    </p:spTree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913FDEE-0791-B7DC-D6BB-51234155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MODEL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EC79ECB-22D9-DE28-120F-98F9F278DD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580" y="1989142"/>
            <a:ext cx="4130417" cy="3320752"/>
          </a:xfr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DF0CF53-5C4B-66ED-EA6F-CB6A4CAF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JCER.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26F0939-6B05-AE32-C07C-E01C3314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/>
              <a:t>13</a:t>
            </a:fld>
            <a:endParaRPr lang="en-IN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4684979-60CD-07B4-24EE-08B6D2AA73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66"/>
          <a:stretch/>
        </p:blipFill>
        <p:spPr>
          <a:xfrm>
            <a:off x="28408" y="1977797"/>
            <a:ext cx="3560494" cy="3320752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839C00F-6228-54AC-4219-85FCB16FA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675" y="1935921"/>
            <a:ext cx="3324917" cy="3337269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11294DEB-8D38-933B-2EB8-EEA2274510C9}"/>
              </a:ext>
            </a:extLst>
          </p:cNvPr>
          <p:cNvSpPr/>
          <p:nvPr/>
        </p:nvSpPr>
        <p:spPr>
          <a:xfrm>
            <a:off x="3637567" y="3273048"/>
            <a:ext cx="462348" cy="365125"/>
          </a:xfrm>
          <a:prstGeom prst="rightArrow">
            <a:avLst/>
          </a:prstGeom>
          <a:solidFill>
            <a:srgbClr val="0070C0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662F5F1-EE01-A197-2502-250693340592}"/>
              </a:ext>
            </a:extLst>
          </p:cNvPr>
          <p:cNvSpPr/>
          <p:nvPr/>
        </p:nvSpPr>
        <p:spPr>
          <a:xfrm>
            <a:off x="8327662" y="3246437"/>
            <a:ext cx="462348" cy="365125"/>
          </a:xfrm>
          <a:prstGeom prst="rightArrow">
            <a:avLst/>
          </a:prstGeom>
          <a:solidFill>
            <a:srgbClr val="0070C0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704122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53" y="245807"/>
            <a:ext cx="10353761" cy="132632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SCREENSHOTS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JCER.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/>
              <a:t>14</a:t>
            </a:fld>
            <a:endParaRPr lang="en-IN"/>
          </a:p>
        </p:txBody>
      </p:sp>
      <p:pic>
        <p:nvPicPr>
          <p:cNvPr id="12" name="Content Placeholder 11" descr="WhatsApp Image 2023-04-25 at 6.40.47 PM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00088"/>
            <a:ext cx="12191999" cy="5657912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AED92C-CD4F-8744-1010-447D1553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60143"/>
            <a:ext cx="10353761" cy="1326321"/>
          </a:xfrm>
        </p:spPr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DETECTION INTERFACE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8F5EB-1CF5-FA8E-9DC1-F3093A507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JCER.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/>
              <a:t>15</a:t>
            </a:fld>
            <a:endParaRPr lang="en-IN"/>
          </a:p>
        </p:txBody>
      </p:sp>
      <p:pic>
        <p:nvPicPr>
          <p:cNvPr id="4" name="Picture 3" descr="WhatsApp Image 2023-04-25 at 6.40.45 PM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4168"/>
            <a:ext cx="12192000" cy="5343832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06FA-CC95-3BFE-92F4-80A2C75A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545"/>
            <a:ext cx="10353761" cy="1326321"/>
          </a:xfrm>
        </p:spPr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DETECTION INTERFACE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86D92-76A2-38E5-7F24-10C57D9DC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JCER.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/>
              <a:t>16</a:t>
            </a:fld>
            <a:endParaRPr lang="en-IN"/>
          </a:p>
        </p:txBody>
      </p:sp>
      <p:pic>
        <p:nvPicPr>
          <p:cNvPr id="17" name="Picture 16" descr="WhatsApp Image 2023-04-25 at 6.40.46 PM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0542"/>
            <a:ext cx="12192000" cy="5684275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C86A38-90C3-D7BA-4B99-0211A85B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832"/>
            <a:ext cx="10353761" cy="1326321"/>
          </a:xfrm>
        </p:spPr>
        <p:txBody>
          <a:bodyPr/>
          <a:lstStyle/>
          <a:p>
            <a:r>
              <a:rPr lang="en-IN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DETECTION INTERFACE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107D69-10D6-C4C2-E4A3-1A093F7EB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JCER.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/>
              <a:t>17</a:t>
            </a:fld>
            <a:endParaRPr lang="en-IN"/>
          </a:p>
        </p:txBody>
      </p:sp>
      <p:pic>
        <p:nvPicPr>
          <p:cNvPr id="4" name="Picture 3" descr="WhatsApp Image 2023-04-25 at 6.40.45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0374"/>
            <a:ext cx="12192000" cy="5707626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2F66-5272-BCC8-49CD-C43D1DC87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545"/>
            <a:ext cx="10353761" cy="1326321"/>
          </a:xfrm>
        </p:spPr>
        <p:txBody>
          <a:bodyPr/>
          <a:lstStyle/>
          <a:p>
            <a:r>
              <a:rPr lang="en-IN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DETECTION INTERFACE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41AF8-F139-5DE9-BE96-B71592B54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JCER.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/>
              <a:t>18</a:t>
            </a:fld>
            <a:endParaRPr lang="en-IN"/>
          </a:p>
        </p:txBody>
      </p:sp>
      <p:pic>
        <p:nvPicPr>
          <p:cNvPr id="6" name="Picture 5" descr="WhatsApp Image 2023-04-25 at 6.40.46 PM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360"/>
            <a:ext cx="12192000" cy="5589639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827A-4B15-9D6B-4051-2FEBEBA6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DETECTION INTERFACE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3D21D-916D-47C4-FC9E-BA4020D85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JCER.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/>
              <a:t>19</a:t>
            </a:fld>
            <a:endParaRPr lang="en-IN"/>
          </a:p>
        </p:txBody>
      </p:sp>
      <p:pic>
        <p:nvPicPr>
          <p:cNvPr id="6" name="Picture 5" descr="WhatsApp Image 2023-04-25 at 6.40.46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9031"/>
            <a:ext cx="12192000" cy="5628969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277" y="2415163"/>
            <a:ext cx="11029615" cy="3862857"/>
          </a:xfrm>
        </p:spPr>
        <p:txBody>
          <a:bodyPr>
            <a:normAutofit lnSpcReduction="10000"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HARDWARE REQUIREMENTS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4659" y="6544238"/>
            <a:ext cx="3859795" cy="304801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JCER.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B1EED-E555-B116-C1BE-86586171D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9665"/>
            <a:ext cx="10353761" cy="1326321"/>
          </a:xfrm>
        </p:spPr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DETECTION INTERFACE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F5A3F-D369-E95A-0FB3-581FE2732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JCER.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/>
              <a:t>20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8529"/>
            <a:ext cx="12192000" cy="5638800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45BA1B-A176-B187-ED5F-DE11A731E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0"/>
            <a:ext cx="10353761" cy="1326321"/>
          </a:xfrm>
        </p:spPr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DETECTION INTERFACE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61559A-8E19-B577-8A9F-E1475420A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JCER.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/>
              <a:t>21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9210"/>
            <a:ext cx="12192000" cy="5558790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8E09-80FB-8269-0DBA-FB2704AC8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72008-84A7-FE57-0050-F062335BE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22438"/>
            <a:ext cx="10353762" cy="3695136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media (Image,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Audio,Video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after uploading it redirect to specific detection page based on file format.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is converted to ELA and predict the result.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is converted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based on time and frequency (MFCC function) and predict result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converted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frames and predict result.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confidence is ranging between 45 to 55 then result is “It might be Fake” because model is not able to predict it is real for fake media.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28B33-1F5D-FE83-C65C-D069FCE7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CSE, JCER.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7A59A-1EAD-75AD-A532-5F601698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666329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662" y="2106269"/>
            <a:ext cx="10114026" cy="34163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Probably one of the most exciting fields in the computing world today is Cyber Forensics.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Tampered multimedia content is being increasingly used in a broad range of cybercrime activities.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existing system Multimedia was implemented separately.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overcome this problem we are implementing all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Multimedia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 single system.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Detection of the multimedia whether that is genuine or fake.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v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JCER.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04B1-2AAF-315F-78E8-A216FF84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4BE5D-D310-430D-4934-C4086C333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Manipulated Area (Highlighting the location in media).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User Interface Design (Make Dynamic website).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Fake News Detection.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36F33-AD22-FD49-29CD-99B0DF28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JCER.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C4D1D-258D-ABBC-C6C4-C1A0E0E4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803311"/>
      </p:ext>
    </p:extLst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FF2C06-F717-CF5F-00C4-F564A04A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Published Survey Paper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65A212-B67B-2113-2285-548EB4FCC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45" y="2025650"/>
            <a:ext cx="5776491" cy="36957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57477-5BC1-8EA4-E54C-9383A90A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JCER.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75F37-E9EE-714C-E048-2B69D08C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/>
              <a:t>25</a:t>
            </a:fld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785177-6A3E-F44B-0DE9-64F679B5633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55639" y="2025650"/>
            <a:ext cx="6037006" cy="3765550"/>
          </a:xfrm>
        </p:spPr>
        <p:txBody>
          <a:bodyPr/>
          <a:lstStyle/>
          <a:p>
            <a:pPr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Name: Journal of Cyber Security in 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omputer Science</a:t>
            </a:r>
          </a:p>
          <a:p>
            <a:pPr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Published on 10-01-2023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Issue: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Volume-2, Issue-1 </a:t>
            </a:r>
          </a:p>
          <a:p>
            <a:pPr algn="l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https://doi.org/10.46610/JCSCS.2023.v02i01.002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IN" b="0" i="0" dirty="0">
              <a:effectLst/>
              <a:latin typeface="Noto Sans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565108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581" y="623607"/>
            <a:ext cx="11286837" cy="1140538"/>
          </a:xfrm>
        </p:spPr>
        <p:txBody>
          <a:bodyPr anchor="ctr">
            <a:normAutofit/>
          </a:bodyPr>
          <a:lstStyle/>
          <a:p>
            <a:pPr algn="ctr"/>
            <a:r>
              <a:rPr lang="en-IN" sz="3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655" y="1553497"/>
            <a:ext cx="10963987" cy="429500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Ravi Shankar, Akshat Srivastava,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Gurunath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Gupta, Rohini Jadhav, 5Umesh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Thorate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Fake 	Image Detection Using Machine Learning”, 5 May 2021.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R.L.M.A.P.C.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Wijethunga,D.M.K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Matheesha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Abdullah Al Noman, K.H.V.T.A. De Silva,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Muditha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Tissera,Lakmal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Rupasinghe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 Deepfake Audio Detection: A Deep Learning Based Solution for Group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Conversations”,May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16,2021.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David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Guera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Edward J.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,Video and Image Processing Laboratory (VIPER), Purdue University, “Deepfake Video Detection Using Recurrent Neural Networks”, 21  June 2020.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 Huy H. Nguyen, Junichi Yamagishi, and Isao Echizen, “Use of a Capsule Network to Detect Fake Image and Videos”,  29 October 2019.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Asad Malik, Minoru Kuribayashi, Sani M. Abdullahi, and Ahmad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Neyaz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Khan, “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DeepFake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Detection for Human Face Images and Videos”,  11 February 2022.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8358" y="6234393"/>
            <a:ext cx="3859795" cy="30480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JCER.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5151" y="2694619"/>
            <a:ext cx="590899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i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  <a:endParaRPr lang="en-US" sz="8000" b="1" i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JCER.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/>
              <a:t>27</a:t>
            </a:fld>
            <a:endParaRPr lang="en-IN"/>
          </a:p>
        </p:txBody>
      </p:sp>
    </p:spTree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581" y="623607"/>
            <a:ext cx="11286837" cy="1140538"/>
          </a:xfrm>
        </p:spPr>
        <p:txBody>
          <a:bodyPr anchor="ctr">
            <a:normAutofit/>
          </a:bodyPr>
          <a:lstStyle/>
          <a:p>
            <a:pPr algn="ctr"/>
            <a:r>
              <a:rPr lang="en-IN" sz="3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861" y="1597257"/>
            <a:ext cx="10456695" cy="4084356"/>
          </a:xfrm>
        </p:spPr>
        <p:txBody>
          <a:bodyPr>
            <a:no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the rise of digital media and editing tools, the manipulation of multimedia, including images, audio, and video, has become increasingly prevalent.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manipulation can range from simple modifications, such as cropping or adjusting brightness, to more sophisticated techniques, such as deepfake generation or content replacement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manipulation has serious implications for the authenticity and trustworthiness of multimedia content, as it can be used to spread misinformation, manipulate public opinion, and even cause harm.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JCER.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581" y="623607"/>
            <a:ext cx="11286837" cy="1140538"/>
          </a:xfrm>
        </p:spPr>
        <p:txBody>
          <a:bodyPr anchor="ctr">
            <a:normAutofit/>
          </a:bodyPr>
          <a:lstStyle/>
          <a:p>
            <a:pPr algn="ctr"/>
            <a:r>
              <a:rPr lang="en-IN" sz="3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861" y="1597257"/>
            <a:ext cx="10456695" cy="4084356"/>
          </a:xfrm>
        </p:spPr>
        <p:txBody>
          <a:bodyPr>
            <a:no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forensics: This technique involves analyzing the characteristics of the image itself, such as the presence of duplicate or tampered areas, inconsistencies in lighting, and changes in color saturation.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forensics: This technique involves analyzing the audio file itself, such as the presence of unusual background noise, inconsistencies in pitch and tempo, and artifacts caused by editing.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forensics: This technique involves analyzing the video file itself, such as the presence of splices, cut and paste operations, and inconsistencies in lighting and texture.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JCER.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Ravi Shankar, Akshat Srivastava,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Gurunath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Gupta, Rohini Jadhav, 5Umesh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Thorate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Fake Image Detection Using Machine Learning”, 5 May 2021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proposed image manipulation detection techniques using error level analysis. Through intensive experiments, the proposed model was analyzed and showed that at least 90 % accuracy was achieved.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JCER.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3" y="1581432"/>
            <a:ext cx="10639109" cy="3695136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R.L.M.A.P.C.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Wijethunga,D.M.K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Matheesha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Abdullah Al Noman, K.H.V.T.A. De Silva,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Muditha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Tissera,Lakmal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Rupasinghe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 Deepfake Audio Detection: A Deep Learning Based Solution for Group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Conversations”,May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16,2021</a:t>
            </a:r>
          </a:p>
          <a:p>
            <a:pPr algn="l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proposed  some of the best available datasets prepared by researchers which were freely available for public use. This paper has included audio signal processing techniques, speaker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diarization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approaches, and synthetic speech detection mechanisms.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JCER.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[3]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David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Guera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and Edward J.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Delp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, “Deepfake Video Detection Using Recurrent Neural Networks”, 24  June </a:t>
            </a: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2020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charset="0"/>
              <a:buChar char="§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In this paper presented a temporal-aware system to automatically detect deepfake videos. Our experimental results using a large collection of manipulated videos have shown that using a simple convolutional LSTM structure we can accurately predict if a video has been subject to manipulation or not with as few as 2 seconds of video data.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JCER.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[4]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Huy H. Nguyen, Junichi Yamagishi, and Isao Echizen, “Use of a Capsule Network to Detect Fake Image and Videos”,  29 October 2019.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charset="0"/>
              <a:buChar char="§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This paper introduce a capsule network that can detect various kinds of attacks. It uses many fewer parameters than traditional convolutional neural networks with similar performance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JCER.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[5]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Asad Malik, Minoru Kuribayashi, Sani M. Abdullahi, and Ahmad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Neyaz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Khan, “Deepfake Detection for Human Face Images and Videos”,  11 February 2022.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charset="0"/>
              <a:buChar char="§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This paper presents Deepfake detection methods in face images and videos on the basis of their results, performance, methodology used and detection type.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JCER.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  <p:transition spd="slow">
    <p:wipe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249</TotalTime>
  <Words>1402</Words>
  <Application>Microsoft Office PowerPoint</Application>
  <PresentationFormat>Widescreen</PresentationFormat>
  <Paragraphs>152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Bookman Old Style</vt:lpstr>
      <vt:lpstr>Calibri</vt:lpstr>
      <vt:lpstr>Noto Sans</vt:lpstr>
      <vt:lpstr>Rockwell</vt:lpstr>
      <vt:lpstr>Times New Roman</vt:lpstr>
      <vt:lpstr>Wingdings</vt:lpstr>
      <vt:lpstr>Damask</vt:lpstr>
      <vt:lpstr>PowerPoint Presentation</vt:lpstr>
      <vt:lpstr>Contents</vt:lpstr>
      <vt:lpstr>INTRODUCTION</vt:lpstr>
      <vt:lpstr>INTRODUCTION</vt:lpstr>
      <vt:lpstr>LITERATURE SURVEY</vt:lpstr>
      <vt:lpstr>LITERATURE SURVEY</vt:lpstr>
      <vt:lpstr>LITERATURE SURVEY</vt:lpstr>
      <vt:lpstr>LITERATURE SURVEY</vt:lpstr>
      <vt:lpstr>LITERATURE SURVEY</vt:lpstr>
      <vt:lpstr>SOFTWARE AND HARDWARE REQUIREMENTS</vt:lpstr>
      <vt:lpstr>SOFTWARE AND HARDWARE REQUIREMENTS</vt:lpstr>
      <vt:lpstr>Methodology</vt:lpstr>
      <vt:lpstr>CNN MODEL</vt:lpstr>
      <vt:lpstr>SCREENSHOTS</vt:lpstr>
      <vt:lpstr>IMAGE DETECTION INTERFACE</vt:lpstr>
      <vt:lpstr>IMAGE DETECTION INTERFACE</vt:lpstr>
      <vt:lpstr>AUDIo DETECTION INTERFACE</vt:lpstr>
      <vt:lpstr>AUDIo DETECTION INTERFACE</vt:lpstr>
      <vt:lpstr>Video DETECTION INTERFACE</vt:lpstr>
      <vt:lpstr>Video DETECTION INTERFACE</vt:lpstr>
      <vt:lpstr>Video DETECTION INTERFACE</vt:lpstr>
      <vt:lpstr>Results Summary</vt:lpstr>
      <vt:lpstr>CONCLUSION</vt:lpstr>
      <vt:lpstr>FUTURE WORK</vt:lpstr>
      <vt:lpstr>Published Survey Paper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THINKPAD</dc:creator>
  <cp:lastModifiedBy>Preetam Anvekar</cp:lastModifiedBy>
  <cp:revision>88</cp:revision>
  <dcterms:created xsi:type="dcterms:W3CDTF">2021-05-25T08:48:00Z</dcterms:created>
  <dcterms:modified xsi:type="dcterms:W3CDTF">2025-06-22T18:33:50Z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F376695C1271411F9ECA8AE4F14E3F06</vt:lpwstr>
  </property>
  <property fmtid="{D5CDD505-2E9C-101B-9397-08002B2CF9AE}" pid="3" name="KSOProductBuildVer">
    <vt:lpwstr>1033-11.2.0.11536</vt:lpwstr>
  </property>
</Properties>
</file>