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57" r:id="rId4"/>
    <p:sldId id="267" r:id="rId5"/>
    <p:sldId id="268" r:id="rId6"/>
    <p:sldId id="274" r:id="rId7"/>
    <p:sldId id="263" r:id="rId8"/>
    <p:sldId id="275" r:id="rId9"/>
    <p:sldId id="278" r:id="rId10"/>
    <p:sldId id="261" r:id="rId11"/>
    <p:sldId id="259" r:id="rId12"/>
    <p:sldId id="280" r:id="rId13"/>
    <p:sldId id="264" r:id="rId14"/>
    <p:sldId id="262" r:id="rId15"/>
    <p:sldId id="269" r:id="rId16"/>
    <p:sldId id="281" r:id="rId17"/>
    <p:sldId id="283" r:id="rId18"/>
    <p:sldId id="277" r:id="rId19"/>
    <p:sldId id="287" r:id="rId20"/>
    <p:sldId id="284" r:id="rId21"/>
    <p:sldId id="272" r:id="rId22"/>
    <p:sldId id="276" r:id="rId23"/>
    <p:sldId id="27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EEC3C"/>
    <a:srgbClr val="FE9202"/>
    <a:srgbClr val="000066"/>
    <a:srgbClr val="E39A39"/>
    <a:srgbClr val="6C1A00"/>
    <a:srgbClr val="1D3A00"/>
    <a:srgbClr val="007033"/>
    <a:srgbClr val="E7FF01"/>
    <a:srgbClr val="990099"/>
    <a:srgbClr val="CC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064" autoAdjust="0"/>
  </p:normalViewPr>
  <p:slideViewPr>
    <p:cSldViewPr>
      <p:cViewPr>
        <p:scale>
          <a:sx n="100" d="100"/>
          <a:sy n="100" d="100"/>
        </p:scale>
        <p:origin x="-5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Imp_Docs\SDSU_Documents\SEM_2\CyberPhysical%20System\Project\Project%20Video\Multiple%20sensor.mp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Imp_Docs\SDSU_Documents\SEM_2\CyberPhysical%20System\Project\Project%20Video\Single3.mp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733550"/>
            <a:ext cx="7940660" cy="1907135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000066"/>
                </a:solidFill>
              </a:rPr>
              <a:t> Condition monitoring &amp;</a:t>
            </a:r>
            <a:br>
              <a:rPr lang="en-IN" b="1" dirty="0" smtClean="0">
                <a:solidFill>
                  <a:srgbClr val="000066"/>
                </a:solidFill>
              </a:rPr>
            </a:br>
            <a:r>
              <a:rPr lang="en-IN" b="1" dirty="0" smtClean="0">
                <a:solidFill>
                  <a:srgbClr val="000066"/>
                </a:solidFill>
              </a:rPr>
              <a:t>Management Systems for </a:t>
            </a:r>
            <a:br>
              <a:rPr lang="en-IN" b="1" dirty="0" smtClean="0">
                <a:solidFill>
                  <a:srgbClr val="000066"/>
                </a:solidFill>
              </a:rPr>
            </a:br>
            <a:r>
              <a:rPr lang="en-IN" b="1" dirty="0" smtClean="0">
                <a:solidFill>
                  <a:srgbClr val="000066"/>
                </a:solidFill>
              </a:rPr>
              <a:t>Agricultural Crops.</a:t>
            </a:r>
            <a:r>
              <a:rPr lang="en-US" b="1" dirty="0" smtClean="0">
                <a:solidFill>
                  <a:srgbClr val="000066"/>
                </a:solidFill>
              </a:rPr>
              <a:t/>
            </a:r>
            <a:br>
              <a:rPr lang="en-US" b="1" dirty="0" smtClean="0">
                <a:solidFill>
                  <a:srgbClr val="000066"/>
                </a:solidFill>
              </a:rPr>
            </a:b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Created by Preetam &amp; Kavan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Modeling the system with varying Fan Speed: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35951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/>
              <a:t>In this part we decided to change the fan speed as per the temperature requirements.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So suppose the standard temperature required is 25°C and if the temperature sensor reads 26°C than the FAN will be on with duty cycle 50% (State = Cooling 1).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If the temperature is  raised to 28°C than FAN speed will be increased to 75% duty cycle</a:t>
            </a:r>
          </a:p>
          <a:p>
            <a:pPr>
              <a:buNone/>
            </a:pPr>
            <a:r>
              <a:rPr lang="en-US" sz="1600" dirty="0" smtClean="0"/>
              <a:t>	(State = Cooling 2).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If the temperature is raised to 30°C than the FAN speed will be increased to 100% duty cycle </a:t>
            </a:r>
          </a:p>
          <a:p>
            <a:pPr>
              <a:buNone/>
            </a:pPr>
            <a:r>
              <a:rPr lang="en-US" sz="1600" dirty="0" smtClean="0"/>
              <a:t>	(State = Cooling 3).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Accordingly the  state transitions and fan speed variation will occur depending on the temperature variation.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09551"/>
            <a:ext cx="6566315" cy="685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Extended FSM for varying FAN rpm :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95350"/>
            <a:ext cx="8305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09551"/>
            <a:ext cx="6566315" cy="685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Result for varying FAN rpm :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71550"/>
            <a:ext cx="7315200" cy="3886200"/>
          </a:xfrm>
          <a:prstGeom prst="rect">
            <a:avLst/>
          </a:prstGeom>
          <a:ln w="38100">
            <a:solidFill>
              <a:srgbClr val="FF0000"/>
            </a:solidFill>
            <a:tailEnd type="arrow"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3048000" y="2038350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048000" y="3409950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048000" y="4324350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143000" y="1809750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143000" y="3257550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1219200" y="4248150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b="1" dirty="0" smtClean="0"/>
              <a:t>Designing the system: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83840"/>
          </a:xfrm>
        </p:spPr>
        <p:txBody>
          <a:bodyPr>
            <a:normAutofit/>
          </a:bodyPr>
          <a:lstStyle/>
          <a:p>
            <a:r>
              <a:rPr lang="en-IN" sz="1100" dirty="0" smtClean="0"/>
              <a:t>We have used Raspberry </a:t>
            </a:r>
            <a:r>
              <a:rPr lang="en-IN" sz="1100" dirty="0" smtClean="0"/>
              <a:t>Pi, temperature sensor, cooling Fan, LEDs, resistors, npn transistors and connecting wires.</a:t>
            </a:r>
          </a:p>
          <a:p>
            <a:endParaRPr lang="en-IN" sz="1100" dirty="0" smtClean="0"/>
          </a:p>
          <a:p>
            <a:r>
              <a:rPr lang="en-IN" sz="1100" dirty="0" smtClean="0"/>
              <a:t>Software Components includes Raspbian OS (better for scheduling), programming language-python.</a:t>
            </a:r>
          </a:p>
          <a:p>
            <a:endParaRPr lang="en-IN" sz="1100" dirty="0" smtClean="0"/>
          </a:p>
          <a:p>
            <a:r>
              <a:rPr lang="en-US" sz="1100" dirty="0" smtClean="0"/>
              <a:t>The Pi's GPIO pins are only capable of supplying 3.3V and the Pi's 5V pins are connected directly to the power supply and cannot be controlled via software.</a:t>
            </a:r>
          </a:p>
          <a:p>
            <a:endParaRPr lang="en-US" sz="1100" dirty="0" smtClean="0"/>
          </a:p>
          <a:p>
            <a:r>
              <a:rPr lang="en-US" sz="1100" dirty="0" smtClean="0"/>
              <a:t>Therefore, we needed a way to power the fan using the 5V pin and switch it on and off using a GPIO pin and accordingly we used npn transistors.</a:t>
            </a:r>
          </a:p>
          <a:p>
            <a:endParaRPr lang="en-US" sz="1100" dirty="0" smtClean="0"/>
          </a:p>
          <a:p>
            <a:r>
              <a:rPr lang="en-US" sz="1100" dirty="0" smtClean="0"/>
              <a:t>The DS18B20 communicates with the “One-Wire” communication protocol, a proprietary serial communication protocol that uses only one wire to transmit the temperature readings to the microcontroller</a:t>
            </a:r>
            <a:r>
              <a:rPr lang="en-US" sz="1100" dirty="0" smtClean="0"/>
              <a:t>.</a:t>
            </a:r>
          </a:p>
          <a:p>
            <a:endParaRPr lang="en-US" sz="1100" dirty="0" smtClean="0"/>
          </a:p>
          <a:p>
            <a:r>
              <a:rPr lang="en-US" sz="1100" dirty="0" smtClean="0"/>
              <a:t>Using “One-Wire” protocol we can connect multiple sensors to the microcontroller</a:t>
            </a:r>
            <a:r>
              <a:rPr lang="en-US" sz="1100" dirty="0" smtClean="0"/>
              <a:t>.</a:t>
            </a:r>
          </a:p>
          <a:p>
            <a:endParaRPr lang="en-US" sz="1100" dirty="0" smtClean="0"/>
          </a:p>
          <a:p>
            <a:r>
              <a:rPr lang="en-US" sz="1100" dirty="0" smtClean="0"/>
              <a:t>The DS18B20 calculates the CRC value and provides it to the microcontroller, this is helpful in detecting the transmission error of the data</a:t>
            </a:r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IN" sz="1100" dirty="0" smtClean="0"/>
          </a:p>
          <a:p>
            <a:pPr>
              <a:buFont typeface="Wingdings" pitchFamily="2" charset="2"/>
              <a:buChar char="q"/>
            </a:pPr>
            <a:endParaRPr lang="en-IN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52550"/>
            <a:ext cx="6553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09551"/>
            <a:ext cx="6566315" cy="76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Analysis of the System :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6603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the analysis of the system we have used Temporal Logic to create LTL formulas which is:</a:t>
            </a:r>
          </a:p>
          <a:p>
            <a:pPr>
              <a:buNone/>
            </a:pPr>
            <a:r>
              <a:rPr lang="en-US" sz="2000" dirty="0" smtClean="0"/>
              <a:t>                   </a:t>
            </a:r>
          </a:p>
          <a:p>
            <a:pPr>
              <a:buNone/>
            </a:pPr>
            <a:r>
              <a:rPr lang="en-US" sz="2000" b="1" dirty="0" smtClean="0"/>
              <a:t>			G( x ==&gt; Fy )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This is valid for all the trace of our extended FSM which will be explained in the next part.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85750"/>
            <a:ext cx="6566315" cy="7253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EEC3C"/>
                </a:solidFill>
              </a:rPr>
              <a:t>Temporal Logic: LTL formula</a:t>
            </a:r>
            <a:endParaRPr lang="en-US" b="1" dirty="0">
              <a:solidFill>
                <a:srgbClr val="5EEC3C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047750"/>
            <a:ext cx="350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47750"/>
            <a:ext cx="533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Robustness: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temperature monitoring systems should be robust.</a:t>
            </a:r>
          </a:p>
          <a:p>
            <a:r>
              <a:rPr lang="en-US" dirty="0"/>
              <a:t>Undesired temperature in the greenhouse can affect the crops.</a:t>
            </a:r>
          </a:p>
          <a:p>
            <a:r>
              <a:rPr lang="en-US" dirty="0"/>
              <a:t>The main causes of system failure:</a:t>
            </a:r>
          </a:p>
          <a:p>
            <a:pPr lvl="1"/>
            <a:r>
              <a:rPr lang="en-US" dirty="0"/>
              <a:t>Incorrect Sensor reading</a:t>
            </a:r>
          </a:p>
          <a:p>
            <a:pPr lvl="1"/>
            <a:r>
              <a:rPr lang="en-US" dirty="0"/>
              <a:t>Actuator falling to activate.</a:t>
            </a:r>
          </a:p>
          <a:p>
            <a:r>
              <a:rPr lang="en-US" dirty="0"/>
              <a:t>The robustness is increased by adding extra sensors and actuators.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181EE-455F-4B37-8DA1-6C26E815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inaccurate sensor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DC4C7A-DA7F-457E-BA4B-117B1965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Checking the temperature value using CRC check provided by sensor</a:t>
            </a:r>
          </a:p>
          <a:p>
            <a:r>
              <a:rPr lang="en-IN" dirty="0"/>
              <a:t>Get the reading from the 3 temperature sensor</a:t>
            </a:r>
          </a:p>
          <a:p>
            <a:r>
              <a:rPr lang="en-IN" dirty="0"/>
              <a:t>Subtract the values from one another </a:t>
            </a:r>
            <a:r>
              <a:rPr lang="en-IN" dirty="0" err="1"/>
              <a:t>i.e</a:t>
            </a:r>
            <a:r>
              <a:rPr lang="en-IN" dirty="0"/>
              <a:t> t1-t2, t2-t3 and t3-t1 and store it in three variables a, b and c respectively.</a:t>
            </a:r>
          </a:p>
          <a:p>
            <a:r>
              <a:rPr lang="en-IN" dirty="0"/>
              <a:t>When one of the temperature sensor is faulty either </a:t>
            </a:r>
            <a:r>
              <a:rPr lang="en-IN" dirty="0" err="1"/>
              <a:t>a,b</a:t>
            </a:r>
            <a:r>
              <a:rPr lang="en-IN" dirty="0"/>
              <a:t> or </a:t>
            </a:r>
            <a:r>
              <a:rPr lang="en-IN" dirty="0" err="1"/>
              <a:t>b,c</a:t>
            </a:r>
            <a:r>
              <a:rPr lang="en-IN" dirty="0"/>
              <a:t> or </a:t>
            </a:r>
            <a:r>
              <a:rPr lang="en-IN" dirty="0" err="1"/>
              <a:t>c,a</a:t>
            </a:r>
            <a:r>
              <a:rPr lang="en-IN" dirty="0"/>
              <a:t> will have values greater than 1.</a:t>
            </a:r>
          </a:p>
          <a:p>
            <a:r>
              <a:rPr lang="en-IN" dirty="0"/>
              <a:t>If values a and b are greater than 1 then it means that t1 is faulty.</a:t>
            </a:r>
          </a:p>
          <a:p>
            <a:r>
              <a:rPr lang="en-IN" dirty="0"/>
              <a:t>After determining the faulty sensor, the temperature reading from the correct sensor is taken for the rest of the process </a:t>
            </a:r>
          </a:p>
        </p:txBody>
      </p:sp>
    </p:spTree>
    <p:extLst>
      <p:ext uri="{BB962C8B-B14F-4D97-AF65-F5344CB8AC3E}">
        <p14:creationId xmlns:p14="http://schemas.microsoft.com/office/powerpoint/2010/main" xmlns="" val="11681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09551"/>
            <a:ext cx="6566315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Sensors Video Demo:</a:t>
            </a:r>
            <a:endParaRPr lang="en-US" dirty="0"/>
          </a:p>
        </p:txBody>
      </p:sp>
      <p:pic>
        <p:nvPicPr>
          <p:cNvPr id="5" name="Multiple senso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" y="819150"/>
            <a:ext cx="8763000" cy="403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196974"/>
            <a:ext cx="4191000" cy="37369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200150"/>
            <a:ext cx="4419601" cy="3733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609600" y="24955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1600200" y="25717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791200" y="24193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09600" y="2114550"/>
            <a:ext cx="609600" cy="1588"/>
          </a:xfrm>
          <a:prstGeom prst="straightConnector1">
            <a:avLst/>
          </a:prstGeom>
          <a:ln w="19050">
            <a:solidFill>
              <a:srgbClr val="5EEC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609600" y="2266950"/>
            <a:ext cx="609600" cy="1588"/>
          </a:xfrm>
          <a:prstGeom prst="straightConnector1">
            <a:avLst/>
          </a:prstGeom>
          <a:ln w="19050">
            <a:solidFill>
              <a:srgbClr val="5EEC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029200" y="2114550"/>
            <a:ext cx="609600" cy="1588"/>
          </a:xfrm>
          <a:prstGeom prst="straightConnector1">
            <a:avLst/>
          </a:prstGeom>
          <a:ln w="19050">
            <a:solidFill>
              <a:srgbClr val="5EEC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029200" y="18859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029200" y="2266950"/>
            <a:ext cx="609600" cy="1588"/>
          </a:xfrm>
          <a:prstGeom prst="straightConnector1">
            <a:avLst/>
          </a:prstGeom>
          <a:ln w="19050">
            <a:solidFill>
              <a:srgbClr val="5EEC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What this PPT will cover?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Modeling of the System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Modeling of the System with varying Fan RPM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Design of the Project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Analysis of the Project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Sensor Inaccuracies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Actuator Behavior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Response Time of the system.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C6BCB-2292-4DC8-BABD-099C5700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Actuator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65E8C-2C48-416D-A0E7-8AAECFBE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/>
              <a:t>For Fan</a:t>
            </a:r>
          </a:p>
          <a:p>
            <a:pPr lvl="1"/>
            <a:r>
              <a:rPr lang="en-US" sz="2900" dirty="0"/>
              <a:t>Calculate the average time required by the fan to reduce the temperature by 1 degree </a:t>
            </a:r>
          </a:p>
          <a:p>
            <a:pPr lvl="1"/>
            <a:r>
              <a:rPr lang="en-US" sz="2900" dirty="0"/>
              <a:t>Wait for the average time that a fan takes to reduce the temperature by 1 degree</a:t>
            </a:r>
          </a:p>
          <a:p>
            <a:pPr lvl="1"/>
            <a:r>
              <a:rPr lang="en-US" sz="2900" dirty="0"/>
              <a:t>Check if the temperature is reduced to 1 degree.</a:t>
            </a:r>
          </a:p>
          <a:p>
            <a:pPr lvl="1"/>
            <a:r>
              <a:rPr lang="en-US" sz="2900" dirty="0"/>
              <a:t>Take necessary action.</a:t>
            </a:r>
          </a:p>
          <a:p>
            <a:r>
              <a:rPr lang="en-US" sz="2900" dirty="0"/>
              <a:t>For Heater</a:t>
            </a:r>
          </a:p>
          <a:p>
            <a:pPr lvl="1"/>
            <a:r>
              <a:rPr lang="en-US" sz="2900" dirty="0"/>
              <a:t>Calculate the average time required by the heater to increase the temperature by 1 degree </a:t>
            </a:r>
          </a:p>
          <a:p>
            <a:pPr lvl="1"/>
            <a:r>
              <a:rPr lang="en-US" sz="2900" dirty="0"/>
              <a:t>Wait for the average time that a heater takes to increase the temperature by 1 degree</a:t>
            </a:r>
          </a:p>
          <a:p>
            <a:pPr lvl="1"/>
            <a:r>
              <a:rPr lang="en-US" sz="2900" dirty="0"/>
              <a:t>Check if the temperature is increased to 1 degree.</a:t>
            </a:r>
          </a:p>
          <a:p>
            <a:pPr lvl="1"/>
            <a:r>
              <a:rPr lang="en-US" sz="2900" dirty="0"/>
              <a:t>Take necessary action.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457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Actuator Behavior Analysis: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76350"/>
            <a:ext cx="8246070" cy="3657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Calculated the average time required by the fan to reduce the temperature by 1 degree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fan_cooling():  // when temperature is greater than the ideal value turn on the fan.</a:t>
            </a:r>
          </a:p>
          <a:p>
            <a:pPr>
              <a:buNone/>
            </a:pPr>
            <a:r>
              <a:rPr lang="en-US" dirty="0" smtClean="0"/>
              <a:t>	GPIO.output(17, True)  </a:t>
            </a:r>
            <a:r>
              <a:rPr lang="en-US" b="1" dirty="0" smtClean="0"/>
              <a:t>//  Fan turned on</a:t>
            </a:r>
          </a:p>
          <a:p>
            <a:pPr>
              <a:buNone/>
            </a:pPr>
            <a:r>
              <a:rPr lang="en-US" dirty="0" smtClean="0"/>
              <a:t>	print "System is in cooling state"</a:t>
            </a:r>
          </a:p>
          <a:p>
            <a:pPr>
              <a:buNone/>
            </a:pPr>
            <a:r>
              <a:rPr lang="en-US" dirty="0" smtClean="0"/>
              <a:t>	while temp &gt; 25 :     // system should be in cooling state until ideal value is achieved.</a:t>
            </a:r>
          </a:p>
          <a:p>
            <a:pPr>
              <a:buNone/>
            </a:pPr>
            <a:r>
              <a:rPr lang="en-US" dirty="0" smtClean="0"/>
              <a:t>		while timer_count != 0: </a:t>
            </a:r>
            <a:r>
              <a:rPr lang="en-US" b="1" dirty="0" smtClean="0"/>
              <a:t>// wait for the average time that a fan takes to reduce the temperature by 1 degree</a:t>
            </a:r>
          </a:p>
          <a:p>
            <a:pPr>
              <a:buNone/>
            </a:pPr>
            <a:r>
              <a:rPr lang="en-US" dirty="0" smtClean="0"/>
              <a:t>			timer_count--</a:t>
            </a:r>
          </a:p>
          <a:p>
            <a:pPr>
              <a:buNone/>
            </a:pPr>
            <a:r>
              <a:rPr lang="en-US" dirty="0" smtClean="0"/>
              <a:t>		if (timer_count == 0): </a:t>
            </a:r>
            <a:r>
              <a:rPr lang="en-US" b="1" dirty="0" smtClean="0"/>
              <a:t>// reset the timer_count</a:t>
            </a:r>
          </a:p>
          <a:p>
            <a:pPr>
              <a:buNone/>
            </a:pPr>
            <a:r>
              <a:rPr lang="en-US" dirty="0" smtClean="0"/>
              <a:t>			timer_count = 20000</a:t>
            </a:r>
          </a:p>
          <a:p>
            <a:pPr>
              <a:buNone/>
            </a:pPr>
            <a:r>
              <a:rPr lang="en-US" dirty="0" smtClean="0"/>
              <a:t>			temp = read_temp()</a:t>
            </a:r>
          </a:p>
          <a:p>
            <a:pPr>
              <a:buNone/>
            </a:pPr>
            <a:r>
              <a:rPr lang="en-US" dirty="0" smtClean="0"/>
              <a:t>		if (temp != temp -1): </a:t>
            </a:r>
            <a:r>
              <a:rPr lang="en-US" b="1" dirty="0" smtClean="0"/>
              <a:t>// check if the temperature is reduced to 1 degree... if yes do nothing</a:t>
            </a:r>
          </a:p>
          <a:p>
            <a:pPr>
              <a:buNone/>
            </a:pPr>
            <a:r>
              <a:rPr lang="en-US" dirty="0" smtClean="0"/>
              <a:t>			GPIO.output(17, False) </a:t>
            </a:r>
            <a:r>
              <a:rPr lang="en-US" b="1" dirty="0" smtClean="0"/>
              <a:t>// if no... turn off fan 1</a:t>
            </a:r>
          </a:p>
          <a:p>
            <a:pPr>
              <a:buNone/>
            </a:pPr>
            <a:r>
              <a:rPr lang="en-US" dirty="0" smtClean="0"/>
              <a:t>			GPIO.output(18, True) </a:t>
            </a:r>
            <a:r>
              <a:rPr lang="en-US" b="1" dirty="0" smtClean="0"/>
              <a:t>// turn on fan 2</a:t>
            </a:r>
          </a:p>
          <a:p>
            <a:pPr>
              <a:buNone/>
            </a:pPr>
            <a:r>
              <a:rPr lang="en-US" dirty="0" smtClean="0"/>
              <a:t>		temp = read_temp() </a:t>
            </a:r>
            <a:r>
              <a:rPr lang="en-US" b="1" dirty="0" smtClean="0"/>
              <a:t>// read the temp again to check the ideal value.</a:t>
            </a:r>
          </a:p>
          <a:p>
            <a:pPr>
              <a:buNone/>
            </a:pPr>
            <a:r>
              <a:rPr lang="en-US" dirty="0" smtClean="0"/>
              <a:t>	GPIO.output(17, False)</a:t>
            </a:r>
          </a:p>
          <a:p>
            <a:pPr>
              <a:buNone/>
            </a:pPr>
            <a:r>
              <a:rPr lang="en-US" dirty="0" smtClean="0"/>
              <a:t>	GPIO.output(18, False)</a:t>
            </a:r>
          </a:p>
          <a:p>
            <a:pPr>
              <a:buNone/>
            </a:pPr>
            <a:r>
              <a:rPr lang="en-US" dirty="0" smtClean="0"/>
              <a:t>	idle_read()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09551"/>
            <a:ext cx="6566315" cy="76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Response time of the critical part of our project:</a:t>
            </a:r>
            <a:endParaRPr lang="en-US" sz="24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019" y="971550"/>
            <a:ext cx="6001588" cy="32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1312" y="1530119"/>
            <a:ext cx="5201376" cy="330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35951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Due to the severe weather conditions lots of crops has been damaged over the past several years, which also has impacted greatly on the economy of several countries. </a:t>
            </a:r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The climatic condition control inside this greenhouse is one of the best examples for the cyber physical systems. </a:t>
            </a:r>
          </a:p>
          <a:p>
            <a:endParaRPr lang="en-IN" sz="1800" dirty="0" smtClean="0"/>
          </a:p>
          <a:p>
            <a:r>
              <a:rPr lang="en-IN" sz="1800" dirty="0" smtClean="0"/>
              <a:t>We have accordingly modelled, designed and analysed the system which will control the temperature in the green house plantation. </a:t>
            </a:r>
          </a:p>
          <a:p>
            <a:endParaRPr lang="en-IN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What all we have done?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73654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We have used FSM to model the system.</a:t>
            </a:r>
          </a:p>
          <a:p>
            <a:pPr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This FSM have three states i.e. ‘Idle’, ‘Cooling’ and ‘Heating.’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We used Temperature for sensing the environment temperature.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For decreasing the temperature we have used 5V cooing fan.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For increasing the temperature we have used </a:t>
            </a:r>
            <a:r>
              <a:rPr lang="en-IN" sz="1600" dirty="0" smtClean="0"/>
              <a:t>LED to represent the heating effects.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We have used Raspberry Pi to implement the system which will either turn on the fan or the LED based on the data from the temperature sensor.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We have also created an extended FSM showing variable rpm of the fan based on different temperature and accordingly changing the duty cycle. 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Schematics of Closed Control Systems:</a:t>
            </a:r>
            <a:endParaRPr lang="en-US" sz="3000" b="1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4950"/>
            <a:ext cx="6027737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Modeling of the system :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3595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/>
              <a:t>In this we have model the system  using Finite state machine.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IN" sz="1600" dirty="0" smtClean="0"/>
              <a:t>This FSM have three states i.e. ‘Idle’, ‘Cooling’ and ‘Heating.’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So suppose the standard temperature required is 25°C and if the temperature sensor reads temperature more than 25°C than the FAN will be ON and it will go to Cooling state.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If the temperature is equal to 25°C than it will go to Idle state.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If the temperature is below 25°C than it will go to Cooling state and LED will be ON.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rmAutofit/>
          </a:bodyPr>
          <a:lstStyle/>
          <a:p>
            <a:r>
              <a:rPr lang="en-US" b="1" dirty="0" smtClean="0"/>
              <a:t>Finite State Machine :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1352550"/>
            <a:ext cx="548639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09551"/>
            <a:ext cx="6566315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Sensor Video Demo:</a:t>
            </a:r>
            <a:endParaRPr lang="en-US" dirty="0"/>
          </a:p>
        </p:txBody>
      </p:sp>
      <p:pic>
        <p:nvPicPr>
          <p:cNvPr id="5" name="Single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" y="895350"/>
            <a:ext cx="8686800" cy="403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200150"/>
            <a:ext cx="4114800" cy="36607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1200150"/>
            <a:ext cx="4114800" cy="3657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0800000">
            <a:off x="762000" y="19621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600200" y="21145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81600" y="28765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019800" y="29527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181600" y="32575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6096000" y="3409950"/>
            <a:ext cx="6096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On-screen Show (16:9)</PresentationFormat>
  <Paragraphs>140</Paragraphs>
  <Slides>23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Condition monitoring &amp; Management Systems for  Agricultural Crops. </vt:lpstr>
      <vt:lpstr>What this PPT will cover?</vt:lpstr>
      <vt:lpstr>INTRODUCTION</vt:lpstr>
      <vt:lpstr>What all we have done?</vt:lpstr>
      <vt:lpstr>Schematics of Closed Control Systems:</vt:lpstr>
      <vt:lpstr>Modeling of the system :</vt:lpstr>
      <vt:lpstr>Finite State Machine :</vt:lpstr>
      <vt:lpstr>Single Sensor Video Demo:</vt:lpstr>
      <vt:lpstr>Results:</vt:lpstr>
      <vt:lpstr>Modeling the system with varying Fan Speed:</vt:lpstr>
      <vt:lpstr>Extended FSM for varying FAN rpm :</vt:lpstr>
      <vt:lpstr>Result for varying FAN rpm :</vt:lpstr>
      <vt:lpstr>Designing the system:</vt:lpstr>
      <vt:lpstr>Analysis of the System :</vt:lpstr>
      <vt:lpstr>Temporal Logic: LTL formula</vt:lpstr>
      <vt:lpstr>System Robustness:</vt:lpstr>
      <vt:lpstr>Handling inaccurate sensor reading:</vt:lpstr>
      <vt:lpstr>Multiple Sensors Video Demo:</vt:lpstr>
      <vt:lpstr>Results:</vt:lpstr>
      <vt:lpstr>Handling Actuator Failures</vt:lpstr>
      <vt:lpstr>Actuator Behavior Analysis:</vt:lpstr>
      <vt:lpstr>Response time of the critical part of our project: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2020-05-07T22:40:19Z</dcterms:modified>
</cp:coreProperties>
</file>