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A9C9D-6018-4793-A2A9-19EF68FC5FCB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006E4C8-37D4-4F07-8A82-F7AEC569D7DA}">
      <dgm:prSet/>
      <dgm:spPr/>
      <dgm:t>
        <a:bodyPr/>
        <a:lstStyle/>
        <a:p>
          <a:r>
            <a:rPr lang="en-IN"/>
            <a:t>• Computationally expensive for large datasets.</a:t>
          </a:r>
          <a:endParaRPr lang="en-US"/>
        </a:p>
      </dgm:t>
    </dgm:pt>
    <dgm:pt modelId="{A7AE1F32-220F-434C-9260-9450475F8FF0}" type="parTrans" cxnId="{40813775-2E90-49C3-8E53-110C965F11B0}">
      <dgm:prSet/>
      <dgm:spPr/>
      <dgm:t>
        <a:bodyPr/>
        <a:lstStyle/>
        <a:p>
          <a:endParaRPr lang="en-US"/>
        </a:p>
      </dgm:t>
    </dgm:pt>
    <dgm:pt modelId="{121E4BAB-A875-4627-9DFC-43088FDCB363}" type="sibTrans" cxnId="{40813775-2E90-49C3-8E53-110C965F11B0}">
      <dgm:prSet/>
      <dgm:spPr/>
      <dgm:t>
        <a:bodyPr/>
        <a:lstStyle/>
        <a:p>
          <a:endParaRPr lang="en-US"/>
        </a:p>
      </dgm:t>
    </dgm:pt>
    <dgm:pt modelId="{803EE4A0-08AB-4D17-BE6A-0275BBD0A634}">
      <dgm:prSet/>
      <dgm:spPr/>
      <dgm:t>
        <a:bodyPr/>
        <a:lstStyle/>
        <a:p>
          <a:r>
            <a:rPr lang="en-IN"/>
            <a:t>• Requires careful selection of kernels and hyperparameters.</a:t>
          </a:r>
          <a:endParaRPr lang="en-US"/>
        </a:p>
      </dgm:t>
    </dgm:pt>
    <dgm:pt modelId="{B799F7AB-0B5B-4CE7-85F7-1FBBC015CCC4}" type="parTrans" cxnId="{C48899F0-39D6-4C66-8C9D-970B777EDC58}">
      <dgm:prSet/>
      <dgm:spPr/>
      <dgm:t>
        <a:bodyPr/>
        <a:lstStyle/>
        <a:p>
          <a:endParaRPr lang="en-US"/>
        </a:p>
      </dgm:t>
    </dgm:pt>
    <dgm:pt modelId="{81BC0C46-334C-4928-80B0-0A3C0F5F7A19}" type="sibTrans" cxnId="{C48899F0-39D6-4C66-8C9D-970B777EDC58}">
      <dgm:prSet/>
      <dgm:spPr/>
      <dgm:t>
        <a:bodyPr/>
        <a:lstStyle/>
        <a:p>
          <a:endParaRPr lang="en-US"/>
        </a:p>
      </dgm:t>
    </dgm:pt>
    <dgm:pt modelId="{4B1B80A5-4DF7-495A-93B2-483B82C7177D}">
      <dgm:prSet/>
      <dgm:spPr/>
      <dgm:t>
        <a:bodyPr/>
        <a:lstStyle/>
        <a:p>
          <a:r>
            <a:rPr lang="en-IN"/>
            <a:t>• Sensitive to noise in data.</a:t>
          </a:r>
          <a:endParaRPr lang="en-US"/>
        </a:p>
      </dgm:t>
    </dgm:pt>
    <dgm:pt modelId="{0F8B1A3F-B8D7-4898-8E61-D984D4668187}" type="parTrans" cxnId="{FFA8560E-EF1A-41E2-945F-D931FC8320BF}">
      <dgm:prSet/>
      <dgm:spPr/>
      <dgm:t>
        <a:bodyPr/>
        <a:lstStyle/>
        <a:p>
          <a:endParaRPr lang="en-US"/>
        </a:p>
      </dgm:t>
    </dgm:pt>
    <dgm:pt modelId="{0EAAD702-2F1C-4F8F-BC34-C3A8E2069090}" type="sibTrans" cxnId="{FFA8560E-EF1A-41E2-945F-D931FC8320BF}">
      <dgm:prSet/>
      <dgm:spPr/>
      <dgm:t>
        <a:bodyPr/>
        <a:lstStyle/>
        <a:p>
          <a:endParaRPr lang="en-US"/>
        </a:p>
      </dgm:t>
    </dgm:pt>
    <dgm:pt modelId="{30FFC5DE-FBEB-43FD-BA50-6A3D175C2ADA}">
      <dgm:prSet/>
      <dgm:spPr/>
      <dgm:t>
        <a:bodyPr/>
        <a:lstStyle/>
        <a:p>
          <a:r>
            <a:rPr lang="en-IN"/>
            <a:t>• Doesn’t perform well when the number of features exceeds the number of samples.</a:t>
          </a:r>
          <a:endParaRPr lang="en-US"/>
        </a:p>
      </dgm:t>
    </dgm:pt>
    <dgm:pt modelId="{E5B3889E-96D4-44DE-BFA8-654D92C5C9D0}" type="parTrans" cxnId="{CF284A10-11CF-4533-A436-9C7647F617D2}">
      <dgm:prSet/>
      <dgm:spPr/>
      <dgm:t>
        <a:bodyPr/>
        <a:lstStyle/>
        <a:p>
          <a:endParaRPr lang="en-US"/>
        </a:p>
      </dgm:t>
    </dgm:pt>
    <dgm:pt modelId="{F9980DF1-F45A-4F2B-B31F-515FDF9452AA}" type="sibTrans" cxnId="{CF284A10-11CF-4533-A436-9C7647F617D2}">
      <dgm:prSet/>
      <dgm:spPr/>
      <dgm:t>
        <a:bodyPr/>
        <a:lstStyle/>
        <a:p>
          <a:endParaRPr lang="en-US"/>
        </a:p>
      </dgm:t>
    </dgm:pt>
    <dgm:pt modelId="{2E33181E-B66D-2B43-A79A-745A98CDA3ED}" type="pres">
      <dgm:prSet presAssocID="{4FEA9C9D-6018-4793-A2A9-19EF68FC5FCB}" presName="diagram" presStyleCnt="0">
        <dgm:presLayoutVars>
          <dgm:dir/>
          <dgm:resizeHandles val="exact"/>
        </dgm:presLayoutVars>
      </dgm:prSet>
      <dgm:spPr/>
    </dgm:pt>
    <dgm:pt modelId="{1BDF41FC-9B11-5941-A52C-60C7FA4D1AAD}" type="pres">
      <dgm:prSet presAssocID="{5006E4C8-37D4-4F07-8A82-F7AEC569D7DA}" presName="node" presStyleLbl="node1" presStyleIdx="0" presStyleCnt="4">
        <dgm:presLayoutVars>
          <dgm:bulletEnabled val="1"/>
        </dgm:presLayoutVars>
      </dgm:prSet>
      <dgm:spPr/>
    </dgm:pt>
    <dgm:pt modelId="{6122B002-126D-EB4D-8FB0-FA003DCCE722}" type="pres">
      <dgm:prSet presAssocID="{121E4BAB-A875-4627-9DFC-43088FDCB363}" presName="sibTrans" presStyleLbl="sibTrans2D1" presStyleIdx="0" presStyleCnt="3"/>
      <dgm:spPr/>
    </dgm:pt>
    <dgm:pt modelId="{76EBB475-A9BA-0B47-9225-B203082DF2B3}" type="pres">
      <dgm:prSet presAssocID="{121E4BAB-A875-4627-9DFC-43088FDCB363}" presName="connectorText" presStyleLbl="sibTrans2D1" presStyleIdx="0" presStyleCnt="3"/>
      <dgm:spPr/>
    </dgm:pt>
    <dgm:pt modelId="{AA299170-BDF6-5F40-A0E2-AC285AFDE747}" type="pres">
      <dgm:prSet presAssocID="{803EE4A0-08AB-4D17-BE6A-0275BBD0A634}" presName="node" presStyleLbl="node1" presStyleIdx="1" presStyleCnt="4">
        <dgm:presLayoutVars>
          <dgm:bulletEnabled val="1"/>
        </dgm:presLayoutVars>
      </dgm:prSet>
      <dgm:spPr/>
    </dgm:pt>
    <dgm:pt modelId="{2791DACA-0246-E642-92C8-4C98CDF0F41D}" type="pres">
      <dgm:prSet presAssocID="{81BC0C46-334C-4928-80B0-0A3C0F5F7A19}" presName="sibTrans" presStyleLbl="sibTrans2D1" presStyleIdx="1" presStyleCnt="3"/>
      <dgm:spPr/>
    </dgm:pt>
    <dgm:pt modelId="{4E55E6CF-1022-DF44-9696-DA42A3C127B7}" type="pres">
      <dgm:prSet presAssocID="{81BC0C46-334C-4928-80B0-0A3C0F5F7A19}" presName="connectorText" presStyleLbl="sibTrans2D1" presStyleIdx="1" presStyleCnt="3"/>
      <dgm:spPr/>
    </dgm:pt>
    <dgm:pt modelId="{86046F77-062C-884C-8540-4288B7215E1B}" type="pres">
      <dgm:prSet presAssocID="{4B1B80A5-4DF7-495A-93B2-483B82C7177D}" presName="node" presStyleLbl="node1" presStyleIdx="2" presStyleCnt="4">
        <dgm:presLayoutVars>
          <dgm:bulletEnabled val="1"/>
        </dgm:presLayoutVars>
      </dgm:prSet>
      <dgm:spPr/>
    </dgm:pt>
    <dgm:pt modelId="{BCC42075-98C5-A543-A32C-EC063B79BFC5}" type="pres">
      <dgm:prSet presAssocID="{0EAAD702-2F1C-4F8F-BC34-C3A8E2069090}" presName="sibTrans" presStyleLbl="sibTrans2D1" presStyleIdx="2" presStyleCnt="3"/>
      <dgm:spPr/>
    </dgm:pt>
    <dgm:pt modelId="{F701D690-8EFB-C84D-8CC7-A3297C756FB1}" type="pres">
      <dgm:prSet presAssocID="{0EAAD702-2F1C-4F8F-BC34-C3A8E2069090}" presName="connectorText" presStyleLbl="sibTrans2D1" presStyleIdx="2" presStyleCnt="3"/>
      <dgm:spPr/>
    </dgm:pt>
    <dgm:pt modelId="{9EE29648-DF94-2046-ADA0-89B73D0FC159}" type="pres">
      <dgm:prSet presAssocID="{30FFC5DE-FBEB-43FD-BA50-6A3D175C2ADA}" presName="node" presStyleLbl="node1" presStyleIdx="3" presStyleCnt="4">
        <dgm:presLayoutVars>
          <dgm:bulletEnabled val="1"/>
        </dgm:presLayoutVars>
      </dgm:prSet>
      <dgm:spPr/>
    </dgm:pt>
  </dgm:ptLst>
  <dgm:cxnLst>
    <dgm:cxn modelId="{56B73C0C-48FA-354C-BA6C-B7D48D94FD95}" type="presOf" srcId="{4B1B80A5-4DF7-495A-93B2-483B82C7177D}" destId="{86046F77-062C-884C-8540-4288B7215E1B}" srcOrd="0" destOrd="0" presId="urn:microsoft.com/office/officeart/2005/8/layout/process5"/>
    <dgm:cxn modelId="{FFA8560E-EF1A-41E2-945F-D931FC8320BF}" srcId="{4FEA9C9D-6018-4793-A2A9-19EF68FC5FCB}" destId="{4B1B80A5-4DF7-495A-93B2-483B82C7177D}" srcOrd="2" destOrd="0" parTransId="{0F8B1A3F-B8D7-4898-8E61-D984D4668187}" sibTransId="{0EAAD702-2F1C-4F8F-BC34-C3A8E2069090}"/>
    <dgm:cxn modelId="{CF284A10-11CF-4533-A436-9C7647F617D2}" srcId="{4FEA9C9D-6018-4793-A2A9-19EF68FC5FCB}" destId="{30FFC5DE-FBEB-43FD-BA50-6A3D175C2ADA}" srcOrd="3" destOrd="0" parTransId="{E5B3889E-96D4-44DE-BFA8-654D92C5C9D0}" sibTransId="{F9980DF1-F45A-4F2B-B31F-515FDF9452AA}"/>
    <dgm:cxn modelId="{3360113E-790C-1147-A493-070D18B94242}" type="presOf" srcId="{81BC0C46-334C-4928-80B0-0A3C0F5F7A19}" destId="{2791DACA-0246-E642-92C8-4C98CDF0F41D}" srcOrd="0" destOrd="0" presId="urn:microsoft.com/office/officeart/2005/8/layout/process5"/>
    <dgm:cxn modelId="{3231A649-B86C-D447-8A7A-E447E4A35B5B}" type="presOf" srcId="{4FEA9C9D-6018-4793-A2A9-19EF68FC5FCB}" destId="{2E33181E-B66D-2B43-A79A-745A98CDA3ED}" srcOrd="0" destOrd="0" presId="urn:microsoft.com/office/officeart/2005/8/layout/process5"/>
    <dgm:cxn modelId="{9038C050-9483-F840-9692-7EAB42DE87C7}" type="presOf" srcId="{0EAAD702-2F1C-4F8F-BC34-C3A8E2069090}" destId="{F701D690-8EFB-C84D-8CC7-A3297C756FB1}" srcOrd="1" destOrd="0" presId="urn:microsoft.com/office/officeart/2005/8/layout/process5"/>
    <dgm:cxn modelId="{201FAC64-CDF6-C546-8E5E-E130B2888A37}" type="presOf" srcId="{0EAAD702-2F1C-4F8F-BC34-C3A8E2069090}" destId="{BCC42075-98C5-A543-A32C-EC063B79BFC5}" srcOrd="0" destOrd="0" presId="urn:microsoft.com/office/officeart/2005/8/layout/process5"/>
    <dgm:cxn modelId="{313B7668-4783-CE4A-A804-D36C7C7137F1}" type="presOf" srcId="{121E4BAB-A875-4627-9DFC-43088FDCB363}" destId="{76EBB475-A9BA-0B47-9225-B203082DF2B3}" srcOrd="1" destOrd="0" presId="urn:microsoft.com/office/officeart/2005/8/layout/process5"/>
    <dgm:cxn modelId="{4B82456A-9F1A-B04C-A02D-A0AB5C3145A6}" type="presOf" srcId="{5006E4C8-37D4-4F07-8A82-F7AEC569D7DA}" destId="{1BDF41FC-9B11-5941-A52C-60C7FA4D1AAD}" srcOrd="0" destOrd="0" presId="urn:microsoft.com/office/officeart/2005/8/layout/process5"/>
    <dgm:cxn modelId="{40813775-2E90-49C3-8E53-110C965F11B0}" srcId="{4FEA9C9D-6018-4793-A2A9-19EF68FC5FCB}" destId="{5006E4C8-37D4-4F07-8A82-F7AEC569D7DA}" srcOrd="0" destOrd="0" parTransId="{A7AE1F32-220F-434C-9260-9450475F8FF0}" sibTransId="{121E4BAB-A875-4627-9DFC-43088FDCB363}"/>
    <dgm:cxn modelId="{A48DB38F-55A3-E242-B965-CA209F1398C0}" type="presOf" srcId="{121E4BAB-A875-4627-9DFC-43088FDCB363}" destId="{6122B002-126D-EB4D-8FB0-FA003DCCE722}" srcOrd="0" destOrd="0" presId="urn:microsoft.com/office/officeart/2005/8/layout/process5"/>
    <dgm:cxn modelId="{C11EBD9B-F19E-1042-97B6-B6E8C0B68BBF}" type="presOf" srcId="{81BC0C46-334C-4928-80B0-0A3C0F5F7A19}" destId="{4E55E6CF-1022-DF44-9696-DA42A3C127B7}" srcOrd="1" destOrd="0" presId="urn:microsoft.com/office/officeart/2005/8/layout/process5"/>
    <dgm:cxn modelId="{B31582B2-2EBD-E244-86F2-13A6B8EB71AD}" type="presOf" srcId="{30FFC5DE-FBEB-43FD-BA50-6A3D175C2ADA}" destId="{9EE29648-DF94-2046-ADA0-89B73D0FC159}" srcOrd="0" destOrd="0" presId="urn:microsoft.com/office/officeart/2005/8/layout/process5"/>
    <dgm:cxn modelId="{DC3FA0BC-F4C9-6843-92A1-C4AB60242CC2}" type="presOf" srcId="{803EE4A0-08AB-4D17-BE6A-0275BBD0A634}" destId="{AA299170-BDF6-5F40-A0E2-AC285AFDE747}" srcOrd="0" destOrd="0" presId="urn:microsoft.com/office/officeart/2005/8/layout/process5"/>
    <dgm:cxn modelId="{C48899F0-39D6-4C66-8C9D-970B777EDC58}" srcId="{4FEA9C9D-6018-4793-A2A9-19EF68FC5FCB}" destId="{803EE4A0-08AB-4D17-BE6A-0275BBD0A634}" srcOrd="1" destOrd="0" parTransId="{B799F7AB-0B5B-4CE7-85F7-1FBBC015CCC4}" sibTransId="{81BC0C46-334C-4928-80B0-0A3C0F5F7A19}"/>
    <dgm:cxn modelId="{C643A124-8172-0D46-8400-D35B45977293}" type="presParOf" srcId="{2E33181E-B66D-2B43-A79A-745A98CDA3ED}" destId="{1BDF41FC-9B11-5941-A52C-60C7FA4D1AAD}" srcOrd="0" destOrd="0" presId="urn:microsoft.com/office/officeart/2005/8/layout/process5"/>
    <dgm:cxn modelId="{EA715FE5-5CE5-2447-8797-2F437D70D805}" type="presParOf" srcId="{2E33181E-B66D-2B43-A79A-745A98CDA3ED}" destId="{6122B002-126D-EB4D-8FB0-FA003DCCE722}" srcOrd="1" destOrd="0" presId="urn:microsoft.com/office/officeart/2005/8/layout/process5"/>
    <dgm:cxn modelId="{A4C8C5FE-A879-8D4A-BCA3-CA0FE16DCAC8}" type="presParOf" srcId="{6122B002-126D-EB4D-8FB0-FA003DCCE722}" destId="{76EBB475-A9BA-0B47-9225-B203082DF2B3}" srcOrd="0" destOrd="0" presId="urn:microsoft.com/office/officeart/2005/8/layout/process5"/>
    <dgm:cxn modelId="{EF20F17B-7BD3-D04B-8BBF-318F812AB91D}" type="presParOf" srcId="{2E33181E-B66D-2B43-A79A-745A98CDA3ED}" destId="{AA299170-BDF6-5F40-A0E2-AC285AFDE747}" srcOrd="2" destOrd="0" presId="urn:microsoft.com/office/officeart/2005/8/layout/process5"/>
    <dgm:cxn modelId="{BD44804A-B767-ED4B-B65C-7098E06F2599}" type="presParOf" srcId="{2E33181E-B66D-2B43-A79A-745A98CDA3ED}" destId="{2791DACA-0246-E642-92C8-4C98CDF0F41D}" srcOrd="3" destOrd="0" presId="urn:microsoft.com/office/officeart/2005/8/layout/process5"/>
    <dgm:cxn modelId="{8C36926E-71BF-0248-A2A5-0B1890A8C3D7}" type="presParOf" srcId="{2791DACA-0246-E642-92C8-4C98CDF0F41D}" destId="{4E55E6CF-1022-DF44-9696-DA42A3C127B7}" srcOrd="0" destOrd="0" presId="urn:microsoft.com/office/officeart/2005/8/layout/process5"/>
    <dgm:cxn modelId="{55CE27E1-57E4-5F4E-ACD8-25A952E50C37}" type="presParOf" srcId="{2E33181E-B66D-2B43-A79A-745A98CDA3ED}" destId="{86046F77-062C-884C-8540-4288B7215E1B}" srcOrd="4" destOrd="0" presId="urn:microsoft.com/office/officeart/2005/8/layout/process5"/>
    <dgm:cxn modelId="{30997DD2-E819-0B4E-9B1D-B1CDA987D030}" type="presParOf" srcId="{2E33181E-B66D-2B43-A79A-745A98CDA3ED}" destId="{BCC42075-98C5-A543-A32C-EC063B79BFC5}" srcOrd="5" destOrd="0" presId="urn:microsoft.com/office/officeart/2005/8/layout/process5"/>
    <dgm:cxn modelId="{ABA95AB9-37A6-254C-8627-FDEEA57F736B}" type="presParOf" srcId="{BCC42075-98C5-A543-A32C-EC063B79BFC5}" destId="{F701D690-8EFB-C84D-8CC7-A3297C756FB1}" srcOrd="0" destOrd="0" presId="urn:microsoft.com/office/officeart/2005/8/layout/process5"/>
    <dgm:cxn modelId="{536D2247-755C-E24D-AD07-E377D2BA5DFF}" type="presParOf" srcId="{2E33181E-B66D-2B43-A79A-745A98CDA3ED}" destId="{9EE29648-DF94-2046-ADA0-89B73D0FC15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27468A-24FD-4CC9-A9EA-8FE1025043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02FBF7-C8B5-4230-95AA-C7718A7C6BB5}">
      <dgm:prSet/>
      <dgm:spPr/>
      <dgm:t>
        <a:bodyPr/>
        <a:lstStyle/>
        <a:p>
          <a:r>
            <a:rPr lang="en-IN"/>
            <a:t>• </a:t>
          </a:r>
          <a:r>
            <a:rPr lang="en-IN" b="1"/>
            <a:t>Text Classification</a:t>
          </a:r>
          <a:r>
            <a:rPr lang="en-IN"/>
            <a:t>: Spam detection, sentiment analysis.</a:t>
          </a:r>
          <a:endParaRPr lang="en-US"/>
        </a:p>
      </dgm:t>
    </dgm:pt>
    <dgm:pt modelId="{D1B25524-023B-482F-8B8D-48B0E25BE4FD}" type="parTrans" cxnId="{3B3F7606-AB7B-421F-9960-B9804D31D56A}">
      <dgm:prSet/>
      <dgm:spPr/>
      <dgm:t>
        <a:bodyPr/>
        <a:lstStyle/>
        <a:p>
          <a:endParaRPr lang="en-US"/>
        </a:p>
      </dgm:t>
    </dgm:pt>
    <dgm:pt modelId="{E2D10CE2-2A44-40D8-9D53-305DC7A50425}" type="sibTrans" cxnId="{3B3F7606-AB7B-421F-9960-B9804D31D56A}">
      <dgm:prSet/>
      <dgm:spPr/>
      <dgm:t>
        <a:bodyPr/>
        <a:lstStyle/>
        <a:p>
          <a:endParaRPr lang="en-US"/>
        </a:p>
      </dgm:t>
    </dgm:pt>
    <dgm:pt modelId="{04CB1BCF-4AD2-42BF-89E7-54DB7D2B4CB5}">
      <dgm:prSet/>
      <dgm:spPr/>
      <dgm:t>
        <a:bodyPr/>
        <a:lstStyle/>
        <a:p>
          <a:r>
            <a:rPr lang="en-IN"/>
            <a:t>• </a:t>
          </a:r>
          <a:r>
            <a:rPr lang="en-IN" b="1"/>
            <a:t>Image Recognition</a:t>
          </a:r>
          <a:r>
            <a:rPr lang="en-IN"/>
            <a:t>: Handwriting recognition, face detection.</a:t>
          </a:r>
          <a:endParaRPr lang="en-US"/>
        </a:p>
      </dgm:t>
    </dgm:pt>
    <dgm:pt modelId="{FF76DCD2-F090-49FD-967C-C23CB3E56D69}" type="parTrans" cxnId="{BA18E036-A993-46C4-9B95-9DC7B627E568}">
      <dgm:prSet/>
      <dgm:spPr/>
      <dgm:t>
        <a:bodyPr/>
        <a:lstStyle/>
        <a:p>
          <a:endParaRPr lang="en-US"/>
        </a:p>
      </dgm:t>
    </dgm:pt>
    <dgm:pt modelId="{C04733EB-EE63-48B7-8367-05046C5E3914}" type="sibTrans" cxnId="{BA18E036-A993-46C4-9B95-9DC7B627E568}">
      <dgm:prSet/>
      <dgm:spPr/>
      <dgm:t>
        <a:bodyPr/>
        <a:lstStyle/>
        <a:p>
          <a:endParaRPr lang="en-US"/>
        </a:p>
      </dgm:t>
    </dgm:pt>
    <dgm:pt modelId="{681D625F-D725-4849-ACEB-0D3BA25EAD0A}">
      <dgm:prSet/>
      <dgm:spPr/>
      <dgm:t>
        <a:bodyPr/>
        <a:lstStyle/>
        <a:p>
          <a:r>
            <a:rPr lang="en-IN"/>
            <a:t>• </a:t>
          </a:r>
          <a:r>
            <a:rPr lang="en-IN" b="1"/>
            <a:t>Bioinformatics</a:t>
          </a:r>
          <a:r>
            <a:rPr lang="en-IN"/>
            <a:t>: Protein classification, gene analysis.</a:t>
          </a:r>
          <a:endParaRPr lang="en-US"/>
        </a:p>
      </dgm:t>
    </dgm:pt>
    <dgm:pt modelId="{671D010E-FD2B-4452-A732-FD369654977B}" type="parTrans" cxnId="{9E3FE40E-1B67-4B2A-8398-497D7FE1D67B}">
      <dgm:prSet/>
      <dgm:spPr/>
      <dgm:t>
        <a:bodyPr/>
        <a:lstStyle/>
        <a:p>
          <a:endParaRPr lang="en-US"/>
        </a:p>
      </dgm:t>
    </dgm:pt>
    <dgm:pt modelId="{3BA62592-275E-4C57-9CC1-82F360E55528}" type="sibTrans" cxnId="{9E3FE40E-1B67-4B2A-8398-497D7FE1D67B}">
      <dgm:prSet/>
      <dgm:spPr/>
      <dgm:t>
        <a:bodyPr/>
        <a:lstStyle/>
        <a:p>
          <a:endParaRPr lang="en-US"/>
        </a:p>
      </dgm:t>
    </dgm:pt>
    <dgm:pt modelId="{70C53D54-2680-4037-953E-C590B73B2E1B}">
      <dgm:prSet/>
      <dgm:spPr/>
      <dgm:t>
        <a:bodyPr/>
        <a:lstStyle/>
        <a:p>
          <a:r>
            <a:rPr lang="en-IN"/>
            <a:t>• </a:t>
          </a:r>
          <a:r>
            <a:rPr lang="en-IN" b="1"/>
            <a:t>Finance</a:t>
          </a:r>
          <a:r>
            <a:rPr lang="en-IN"/>
            <a:t>: Fraud detection, stock market prediction.</a:t>
          </a:r>
          <a:endParaRPr lang="en-US"/>
        </a:p>
      </dgm:t>
    </dgm:pt>
    <dgm:pt modelId="{BAC5F644-5860-4863-A124-45090636FA0D}" type="parTrans" cxnId="{649E04CA-4CDB-42DC-9355-814AF18FBFA8}">
      <dgm:prSet/>
      <dgm:spPr/>
      <dgm:t>
        <a:bodyPr/>
        <a:lstStyle/>
        <a:p>
          <a:endParaRPr lang="en-US"/>
        </a:p>
      </dgm:t>
    </dgm:pt>
    <dgm:pt modelId="{AD88393D-2D08-4922-91DF-EB7506CF86AE}" type="sibTrans" cxnId="{649E04CA-4CDB-42DC-9355-814AF18FBFA8}">
      <dgm:prSet/>
      <dgm:spPr/>
      <dgm:t>
        <a:bodyPr/>
        <a:lstStyle/>
        <a:p>
          <a:endParaRPr lang="en-US"/>
        </a:p>
      </dgm:t>
    </dgm:pt>
    <dgm:pt modelId="{E13C6BA4-8530-49ED-9949-9D13A5060C64}" type="pres">
      <dgm:prSet presAssocID="{4B27468A-24FD-4CC9-A9EA-8FE102504382}" presName="root" presStyleCnt="0">
        <dgm:presLayoutVars>
          <dgm:dir/>
          <dgm:resizeHandles val="exact"/>
        </dgm:presLayoutVars>
      </dgm:prSet>
      <dgm:spPr/>
    </dgm:pt>
    <dgm:pt modelId="{36716B2C-4197-4F56-A65C-4BD39F8CE0DC}" type="pres">
      <dgm:prSet presAssocID="{3302FBF7-C8B5-4230-95AA-C7718A7C6BB5}" presName="compNode" presStyleCnt="0"/>
      <dgm:spPr/>
    </dgm:pt>
    <dgm:pt modelId="{F4348785-E606-49DF-B8DC-2D616131129E}" type="pres">
      <dgm:prSet presAssocID="{3302FBF7-C8B5-4230-95AA-C7718A7C6BB5}" presName="bgRect" presStyleLbl="bgShp" presStyleIdx="0" presStyleCnt="4"/>
      <dgm:spPr/>
    </dgm:pt>
    <dgm:pt modelId="{300D77D3-3ACF-4202-8CE8-932EB0FB5CA0}" type="pres">
      <dgm:prSet presAssocID="{3302FBF7-C8B5-4230-95AA-C7718A7C6B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B0E8B07-55D4-45F4-BB91-2FF22EDF7F46}" type="pres">
      <dgm:prSet presAssocID="{3302FBF7-C8B5-4230-95AA-C7718A7C6BB5}" presName="spaceRect" presStyleCnt="0"/>
      <dgm:spPr/>
    </dgm:pt>
    <dgm:pt modelId="{6039B221-5206-430B-8AC0-32366FA1A7A8}" type="pres">
      <dgm:prSet presAssocID="{3302FBF7-C8B5-4230-95AA-C7718A7C6BB5}" presName="parTx" presStyleLbl="revTx" presStyleIdx="0" presStyleCnt="4">
        <dgm:presLayoutVars>
          <dgm:chMax val="0"/>
          <dgm:chPref val="0"/>
        </dgm:presLayoutVars>
      </dgm:prSet>
      <dgm:spPr/>
    </dgm:pt>
    <dgm:pt modelId="{E461477E-31F2-43A5-B7D0-92FB7C59471E}" type="pres">
      <dgm:prSet presAssocID="{E2D10CE2-2A44-40D8-9D53-305DC7A50425}" presName="sibTrans" presStyleCnt="0"/>
      <dgm:spPr/>
    </dgm:pt>
    <dgm:pt modelId="{6CCCB6B0-137C-4DE5-8681-459EEB1C37C3}" type="pres">
      <dgm:prSet presAssocID="{04CB1BCF-4AD2-42BF-89E7-54DB7D2B4CB5}" presName="compNode" presStyleCnt="0"/>
      <dgm:spPr/>
    </dgm:pt>
    <dgm:pt modelId="{C5707CCA-8C4B-4F68-94C3-6966D5696545}" type="pres">
      <dgm:prSet presAssocID="{04CB1BCF-4AD2-42BF-89E7-54DB7D2B4CB5}" presName="bgRect" presStyleLbl="bgShp" presStyleIdx="1" presStyleCnt="4"/>
      <dgm:spPr/>
    </dgm:pt>
    <dgm:pt modelId="{D992E414-BA5F-436E-98A4-1B6EF9A89D87}" type="pres">
      <dgm:prSet presAssocID="{04CB1BCF-4AD2-42BF-89E7-54DB7D2B4C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599B164-2B96-45A6-87CF-5725ADF5E1A1}" type="pres">
      <dgm:prSet presAssocID="{04CB1BCF-4AD2-42BF-89E7-54DB7D2B4CB5}" presName="spaceRect" presStyleCnt="0"/>
      <dgm:spPr/>
    </dgm:pt>
    <dgm:pt modelId="{7E5C890C-0B27-4DB7-8FAD-3EAC5B0A3D05}" type="pres">
      <dgm:prSet presAssocID="{04CB1BCF-4AD2-42BF-89E7-54DB7D2B4CB5}" presName="parTx" presStyleLbl="revTx" presStyleIdx="1" presStyleCnt="4">
        <dgm:presLayoutVars>
          <dgm:chMax val="0"/>
          <dgm:chPref val="0"/>
        </dgm:presLayoutVars>
      </dgm:prSet>
      <dgm:spPr/>
    </dgm:pt>
    <dgm:pt modelId="{F0C2DA13-4FE3-49A0-B695-B957CDCA3440}" type="pres">
      <dgm:prSet presAssocID="{C04733EB-EE63-48B7-8367-05046C5E3914}" presName="sibTrans" presStyleCnt="0"/>
      <dgm:spPr/>
    </dgm:pt>
    <dgm:pt modelId="{B93BCE14-4B5E-4CA6-9930-6191A0B07270}" type="pres">
      <dgm:prSet presAssocID="{681D625F-D725-4849-ACEB-0D3BA25EAD0A}" presName="compNode" presStyleCnt="0"/>
      <dgm:spPr/>
    </dgm:pt>
    <dgm:pt modelId="{B674786B-6D4A-48CA-AE52-EB9EC05CA1EA}" type="pres">
      <dgm:prSet presAssocID="{681D625F-D725-4849-ACEB-0D3BA25EAD0A}" presName="bgRect" presStyleLbl="bgShp" presStyleIdx="2" presStyleCnt="4"/>
      <dgm:spPr/>
    </dgm:pt>
    <dgm:pt modelId="{80086771-5678-4D86-8C18-11CC597D0B17}" type="pres">
      <dgm:prSet presAssocID="{681D625F-D725-4849-ACEB-0D3BA25EAD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CFDE99B8-0057-4DEF-BBC8-230321F3C145}" type="pres">
      <dgm:prSet presAssocID="{681D625F-D725-4849-ACEB-0D3BA25EAD0A}" presName="spaceRect" presStyleCnt="0"/>
      <dgm:spPr/>
    </dgm:pt>
    <dgm:pt modelId="{2AF8FB8D-D923-4661-A5D3-99666754934F}" type="pres">
      <dgm:prSet presAssocID="{681D625F-D725-4849-ACEB-0D3BA25EAD0A}" presName="parTx" presStyleLbl="revTx" presStyleIdx="2" presStyleCnt="4">
        <dgm:presLayoutVars>
          <dgm:chMax val="0"/>
          <dgm:chPref val="0"/>
        </dgm:presLayoutVars>
      </dgm:prSet>
      <dgm:spPr/>
    </dgm:pt>
    <dgm:pt modelId="{30DA2CEA-A490-4DB5-AE85-3133D7E02C9B}" type="pres">
      <dgm:prSet presAssocID="{3BA62592-275E-4C57-9CC1-82F360E55528}" presName="sibTrans" presStyleCnt="0"/>
      <dgm:spPr/>
    </dgm:pt>
    <dgm:pt modelId="{0CAC8B7F-42F3-467B-8476-047B17C1D97B}" type="pres">
      <dgm:prSet presAssocID="{70C53D54-2680-4037-953E-C590B73B2E1B}" presName="compNode" presStyleCnt="0"/>
      <dgm:spPr/>
    </dgm:pt>
    <dgm:pt modelId="{DF41AD8D-7081-428B-878A-398D773CF9AB}" type="pres">
      <dgm:prSet presAssocID="{70C53D54-2680-4037-953E-C590B73B2E1B}" presName="bgRect" presStyleLbl="bgShp" presStyleIdx="3" presStyleCnt="4"/>
      <dgm:spPr/>
    </dgm:pt>
    <dgm:pt modelId="{0EC5CE46-636F-4BFE-875A-307B2F824142}" type="pres">
      <dgm:prSet presAssocID="{70C53D54-2680-4037-953E-C590B73B2E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48A77D63-04F2-41F6-9459-325641881763}" type="pres">
      <dgm:prSet presAssocID="{70C53D54-2680-4037-953E-C590B73B2E1B}" presName="spaceRect" presStyleCnt="0"/>
      <dgm:spPr/>
    </dgm:pt>
    <dgm:pt modelId="{A0B5BEF0-9EEE-4F6F-B862-394AC02BAF06}" type="pres">
      <dgm:prSet presAssocID="{70C53D54-2680-4037-953E-C590B73B2E1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B3F7606-AB7B-421F-9960-B9804D31D56A}" srcId="{4B27468A-24FD-4CC9-A9EA-8FE102504382}" destId="{3302FBF7-C8B5-4230-95AA-C7718A7C6BB5}" srcOrd="0" destOrd="0" parTransId="{D1B25524-023B-482F-8B8D-48B0E25BE4FD}" sibTransId="{E2D10CE2-2A44-40D8-9D53-305DC7A50425}"/>
    <dgm:cxn modelId="{9E3FE40E-1B67-4B2A-8398-497D7FE1D67B}" srcId="{4B27468A-24FD-4CC9-A9EA-8FE102504382}" destId="{681D625F-D725-4849-ACEB-0D3BA25EAD0A}" srcOrd="2" destOrd="0" parTransId="{671D010E-FD2B-4452-A732-FD369654977B}" sibTransId="{3BA62592-275E-4C57-9CC1-82F360E55528}"/>
    <dgm:cxn modelId="{98915C23-2A90-43C5-9E00-6DDA960757E4}" type="presOf" srcId="{04CB1BCF-4AD2-42BF-89E7-54DB7D2B4CB5}" destId="{7E5C890C-0B27-4DB7-8FAD-3EAC5B0A3D05}" srcOrd="0" destOrd="0" presId="urn:microsoft.com/office/officeart/2018/2/layout/IconVerticalSolidList"/>
    <dgm:cxn modelId="{BA18E036-A993-46C4-9B95-9DC7B627E568}" srcId="{4B27468A-24FD-4CC9-A9EA-8FE102504382}" destId="{04CB1BCF-4AD2-42BF-89E7-54DB7D2B4CB5}" srcOrd="1" destOrd="0" parTransId="{FF76DCD2-F090-49FD-967C-C23CB3E56D69}" sibTransId="{C04733EB-EE63-48B7-8367-05046C5E3914}"/>
    <dgm:cxn modelId="{F6609C41-986E-4D55-BCDE-8D1B2ACE8F0C}" type="presOf" srcId="{70C53D54-2680-4037-953E-C590B73B2E1B}" destId="{A0B5BEF0-9EEE-4F6F-B862-394AC02BAF06}" srcOrd="0" destOrd="0" presId="urn:microsoft.com/office/officeart/2018/2/layout/IconVerticalSolidList"/>
    <dgm:cxn modelId="{F5B8028F-B1C0-407A-8FC8-6A588259AE3E}" type="presOf" srcId="{3302FBF7-C8B5-4230-95AA-C7718A7C6BB5}" destId="{6039B221-5206-430B-8AC0-32366FA1A7A8}" srcOrd="0" destOrd="0" presId="urn:microsoft.com/office/officeart/2018/2/layout/IconVerticalSolidList"/>
    <dgm:cxn modelId="{D93125B0-494B-417A-8DD1-D3F477AAF6B5}" type="presOf" srcId="{681D625F-D725-4849-ACEB-0D3BA25EAD0A}" destId="{2AF8FB8D-D923-4661-A5D3-99666754934F}" srcOrd="0" destOrd="0" presId="urn:microsoft.com/office/officeart/2018/2/layout/IconVerticalSolidList"/>
    <dgm:cxn modelId="{649E04CA-4CDB-42DC-9355-814AF18FBFA8}" srcId="{4B27468A-24FD-4CC9-A9EA-8FE102504382}" destId="{70C53D54-2680-4037-953E-C590B73B2E1B}" srcOrd="3" destOrd="0" parTransId="{BAC5F644-5860-4863-A124-45090636FA0D}" sibTransId="{AD88393D-2D08-4922-91DF-EB7506CF86AE}"/>
    <dgm:cxn modelId="{F211A7E8-EE32-42B6-8842-E5D10F7A8465}" type="presOf" srcId="{4B27468A-24FD-4CC9-A9EA-8FE102504382}" destId="{E13C6BA4-8530-49ED-9949-9D13A5060C64}" srcOrd="0" destOrd="0" presId="urn:microsoft.com/office/officeart/2018/2/layout/IconVerticalSolidList"/>
    <dgm:cxn modelId="{3FBC3754-C2B0-4328-B1EC-EC731AADD1F8}" type="presParOf" srcId="{E13C6BA4-8530-49ED-9949-9D13A5060C64}" destId="{36716B2C-4197-4F56-A65C-4BD39F8CE0DC}" srcOrd="0" destOrd="0" presId="urn:microsoft.com/office/officeart/2018/2/layout/IconVerticalSolidList"/>
    <dgm:cxn modelId="{CC8E9A38-F69C-4DB5-895A-813D21392E5E}" type="presParOf" srcId="{36716B2C-4197-4F56-A65C-4BD39F8CE0DC}" destId="{F4348785-E606-49DF-B8DC-2D616131129E}" srcOrd="0" destOrd="0" presId="urn:microsoft.com/office/officeart/2018/2/layout/IconVerticalSolidList"/>
    <dgm:cxn modelId="{FDAB9788-E112-438E-8055-3E03EF7D7DF4}" type="presParOf" srcId="{36716B2C-4197-4F56-A65C-4BD39F8CE0DC}" destId="{300D77D3-3ACF-4202-8CE8-932EB0FB5CA0}" srcOrd="1" destOrd="0" presId="urn:microsoft.com/office/officeart/2018/2/layout/IconVerticalSolidList"/>
    <dgm:cxn modelId="{438B293B-5484-4B6A-B15B-20C39543C599}" type="presParOf" srcId="{36716B2C-4197-4F56-A65C-4BD39F8CE0DC}" destId="{FB0E8B07-55D4-45F4-BB91-2FF22EDF7F46}" srcOrd="2" destOrd="0" presId="urn:microsoft.com/office/officeart/2018/2/layout/IconVerticalSolidList"/>
    <dgm:cxn modelId="{6B052F82-16F1-44C7-B812-814C224313E7}" type="presParOf" srcId="{36716B2C-4197-4F56-A65C-4BD39F8CE0DC}" destId="{6039B221-5206-430B-8AC0-32366FA1A7A8}" srcOrd="3" destOrd="0" presId="urn:microsoft.com/office/officeart/2018/2/layout/IconVerticalSolidList"/>
    <dgm:cxn modelId="{085B4561-68EE-41D8-9536-C821EFB1B885}" type="presParOf" srcId="{E13C6BA4-8530-49ED-9949-9D13A5060C64}" destId="{E461477E-31F2-43A5-B7D0-92FB7C59471E}" srcOrd="1" destOrd="0" presId="urn:microsoft.com/office/officeart/2018/2/layout/IconVerticalSolidList"/>
    <dgm:cxn modelId="{EFE6B96D-4EB1-4C65-8E4B-A4BF3F113340}" type="presParOf" srcId="{E13C6BA4-8530-49ED-9949-9D13A5060C64}" destId="{6CCCB6B0-137C-4DE5-8681-459EEB1C37C3}" srcOrd="2" destOrd="0" presId="urn:microsoft.com/office/officeart/2018/2/layout/IconVerticalSolidList"/>
    <dgm:cxn modelId="{736080E7-05C8-4566-9242-201E07011F16}" type="presParOf" srcId="{6CCCB6B0-137C-4DE5-8681-459EEB1C37C3}" destId="{C5707CCA-8C4B-4F68-94C3-6966D5696545}" srcOrd="0" destOrd="0" presId="urn:microsoft.com/office/officeart/2018/2/layout/IconVerticalSolidList"/>
    <dgm:cxn modelId="{E3B56348-B7A6-4CB3-B97A-4B20BEBC9118}" type="presParOf" srcId="{6CCCB6B0-137C-4DE5-8681-459EEB1C37C3}" destId="{D992E414-BA5F-436E-98A4-1B6EF9A89D87}" srcOrd="1" destOrd="0" presId="urn:microsoft.com/office/officeart/2018/2/layout/IconVerticalSolidList"/>
    <dgm:cxn modelId="{01C13AA8-D3CF-4D50-847D-D959223AF044}" type="presParOf" srcId="{6CCCB6B0-137C-4DE5-8681-459EEB1C37C3}" destId="{C599B164-2B96-45A6-87CF-5725ADF5E1A1}" srcOrd="2" destOrd="0" presId="urn:microsoft.com/office/officeart/2018/2/layout/IconVerticalSolidList"/>
    <dgm:cxn modelId="{1E9924FD-03A0-455C-9013-1DEE76E8982C}" type="presParOf" srcId="{6CCCB6B0-137C-4DE5-8681-459EEB1C37C3}" destId="{7E5C890C-0B27-4DB7-8FAD-3EAC5B0A3D05}" srcOrd="3" destOrd="0" presId="urn:microsoft.com/office/officeart/2018/2/layout/IconVerticalSolidList"/>
    <dgm:cxn modelId="{F4EF1355-1F68-429B-B15C-3C1106F2F909}" type="presParOf" srcId="{E13C6BA4-8530-49ED-9949-9D13A5060C64}" destId="{F0C2DA13-4FE3-49A0-B695-B957CDCA3440}" srcOrd="3" destOrd="0" presId="urn:microsoft.com/office/officeart/2018/2/layout/IconVerticalSolidList"/>
    <dgm:cxn modelId="{9433AB70-8DCE-42A9-8E6A-203031463016}" type="presParOf" srcId="{E13C6BA4-8530-49ED-9949-9D13A5060C64}" destId="{B93BCE14-4B5E-4CA6-9930-6191A0B07270}" srcOrd="4" destOrd="0" presId="urn:microsoft.com/office/officeart/2018/2/layout/IconVerticalSolidList"/>
    <dgm:cxn modelId="{E9BA23B2-FD60-4399-9E21-5D49C2BD682D}" type="presParOf" srcId="{B93BCE14-4B5E-4CA6-9930-6191A0B07270}" destId="{B674786B-6D4A-48CA-AE52-EB9EC05CA1EA}" srcOrd="0" destOrd="0" presId="urn:microsoft.com/office/officeart/2018/2/layout/IconVerticalSolidList"/>
    <dgm:cxn modelId="{A92C9E6A-773C-47C9-92E0-6702163D01AA}" type="presParOf" srcId="{B93BCE14-4B5E-4CA6-9930-6191A0B07270}" destId="{80086771-5678-4D86-8C18-11CC597D0B17}" srcOrd="1" destOrd="0" presId="urn:microsoft.com/office/officeart/2018/2/layout/IconVerticalSolidList"/>
    <dgm:cxn modelId="{A94C191C-E54D-4F29-AB0B-54E88CDA04A6}" type="presParOf" srcId="{B93BCE14-4B5E-4CA6-9930-6191A0B07270}" destId="{CFDE99B8-0057-4DEF-BBC8-230321F3C145}" srcOrd="2" destOrd="0" presId="urn:microsoft.com/office/officeart/2018/2/layout/IconVerticalSolidList"/>
    <dgm:cxn modelId="{3AB2102E-59FA-453F-B0FC-D58BA3BAD204}" type="presParOf" srcId="{B93BCE14-4B5E-4CA6-9930-6191A0B07270}" destId="{2AF8FB8D-D923-4661-A5D3-99666754934F}" srcOrd="3" destOrd="0" presId="urn:microsoft.com/office/officeart/2018/2/layout/IconVerticalSolidList"/>
    <dgm:cxn modelId="{2D7A4332-E974-43B3-B7A1-73DF6FA8B7B1}" type="presParOf" srcId="{E13C6BA4-8530-49ED-9949-9D13A5060C64}" destId="{30DA2CEA-A490-4DB5-AE85-3133D7E02C9B}" srcOrd="5" destOrd="0" presId="urn:microsoft.com/office/officeart/2018/2/layout/IconVerticalSolidList"/>
    <dgm:cxn modelId="{9BCF242D-3269-4222-AD30-0397D7B36F49}" type="presParOf" srcId="{E13C6BA4-8530-49ED-9949-9D13A5060C64}" destId="{0CAC8B7F-42F3-467B-8476-047B17C1D97B}" srcOrd="6" destOrd="0" presId="urn:microsoft.com/office/officeart/2018/2/layout/IconVerticalSolidList"/>
    <dgm:cxn modelId="{4EF2AF29-ADBA-416B-8C8A-F0DC164F8DDB}" type="presParOf" srcId="{0CAC8B7F-42F3-467B-8476-047B17C1D97B}" destId="{DF41AD8D-7081-428B-878A-398D773CF9AB}" srcOrd="0" destOrd="0" presId="urn:microsoft.com/office/officeart/2018/2/layout/IconVerticalSolidList"/>
    <dgm:cxn modelId="{8538BA4B-D626-4466-AAFD-69593F728720}" type="presParOf" srcId="{0CAC8B7F-42F3-467B-8476-047B17C1D97B}" destId="{0EC5CE46-636F-4BFE-875A-307B2F824142}" srcOrd="1" destOrd="0" presId="urn:microsoft.com/office/officeart/2018/2/layout/IconVerticalSolidList"/>
    <dgm:cxn modelId="{6DF55695-DE3F-4D7C-9851-7A4FDD4EC01B}" type="presParOf" srcId="{0CAC8B7F-42F3-467B-8476-047B17C1D97B}" destId="{48A77D63-04F2-41F6-9459-325641881763}" srcOrd="2" destOrd="0" presId="urn:microsoft.com/office/officeart/2018/2/layout/IconVerticalSolidList"/>
    <dgm:cxn modelId="{20181E4F-4931-4FE9-A694-9CB90FA4619F}" type="presParOf" srcId="{0CAC8B7F-42F3-467B-8476-047B17C1D97B}" destId="{A0B5BEF0-9EEE-4F6F-B862-394AC02BAF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F41FC-9B11-5941-A52C-60C7FA4D1AAD}">
      <dsp:nvSpPr>
        <dsp:cNvPr id="0" name=""/>
        <dsp:cNvSpPr/>
      </dsp:nvSpPr>
      <dsp:spPr>
        <a:xfrm>
          <a:off x="1243" y="636336"/>
          <a:ext cx="2650724" cy="15904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• Computationally expensive for large datasets.</a:t>
          </a:r>
          <a:endParaRPr lang="en-US" sz="1900" kern="1200"/>
        </a:p>
      </dsp:txBody>
      <dsp:txXfrm>
        <a:off x="47825" y="682918"/>
        <a:ext cx="2557560" cy="1497270"/>
      </dsp:txXfrm>
    </dsp:sp>
    <dsp:sp modelId="{6122B002-126D-EB4D-8FB0-FA003DCCE722}">
      <dsp:nvSpPr>
        <dsp:cNvPr id="0" name=""/>
        <dsp:cNvSpPr/>
      </dsp:nvSpPr>
      <dsp:spPr>
        <a:xfrm>
          <a:off x="2885230" y="1102864"/>
          <a:ext cx="561953" cy="657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885230" y="1234340"/>
        <a:ext cx="393367" cy="394427"/>
      </dsp:txXfrm>
    </dsp:sp>
    <dsp:sp modelId="{AA299170-BDF6-5F40-A0E2-AC285AFDE747}">
      <dsp:nvSpPr>
        <dsp:cNvPr id="0" name=""/>
        <dsp:cNvSpPr/>
      </dsp:nvSpPr>
      <dsp:spPr>
        <a:xfrm>
          <a:off x="3712256" y="636336"/>
          <a:ext cx="2650724" cy="15904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• Requires careful selection of kernels and hyperparameters.</a:t>
          </a:r>
          <a:endParaRPr lang="en-US" sz="1900" kern="1200"/>
        </a:p>
      </dsp:txBody>
      <dsp:txXfrm>
        <a:off x="3758838" y="682918"/>
        <a:ext cx="2557560" cy="1497270"/>
      </dsp:txXfrm>
    </dsp:sp>
    <dsp:sp modelId="{2791DACA-0246-E642-92C8-4C98CDF0F41D}">
      <dsp:nvSpPr>
        <dsp:cNvPr id="0" name=""/>
        <dsp:cNvSpPr/>
      </dsp:nvSpPr>
      <dsp:spPr>
        <a:xfrm rot="5400000">
          <a:off x="4756642" y="2412321"/>
          <a:ext cx="561953" cy="657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840405" y="2460034"/>
        <a:ext cx="394427" cy="393367"/>
      </dsp:txXfrm>
    </dsp:sp>
    <dsp:sp modelId="{86046F77-062C-884C-8540-4288B7215E1B}">
      <dsp:nvSpPr>
        <dsp:cNvPr id="0" name=""/>
        <dsp:cNvSpPr/>
      </dsp:nvSpPr>
      <dsp:spPr>
        <a:xfrm>
          <a:off x="3712256" y="3287060"/>
          <a:ext cx="2650724" cy="15904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• Sensitive to noise in data.</a:t>
          </a:r>
          <a:endParaRPr lang="en-US" sz="1900" kern="1200"/>
        </a:p>
      </dsp:txBody>
      <dsp:txXfrm>
        <a:off x="3758838" y="3333642"/>
        <a:ext cx="2557560" cy="1497270"/>
      </dsp:txXfrm>
    </dsp:sp>
    <dsp:sp modelId="{BCC42075-98C5-A543-A32C-EC063B79BFC5}">
      <dsp:nvSpPr>
        <dsp:cNvPr id="0" name=""/>
        <dsp:cNvSpPr/>
      </dsp:nvSpPr>
      <dsp:spPr>
        <a:xfrm rot="10800000">
          <a:off x="2917039" y="3753588"/>
          <a:ext cx="561953" cy="657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085625" y="3885064"/>
        <a:ext cx="393367" cy="394427"/>
      </dsp:txXfrm>
    </dsp:sp>
    <dsp:sp modelId="{9EE29648-DF94-2046-ADA0-89B73D0FC159}">
      <dsp:nvSpPr>
        <dsp:cNvPr id="0" name=""/>
        <dsp:cNvSpPr/>
      </dsp:nvSpPr>
      <dsp:spPr>
        <a:xfrm>
          <a:off x="1243" y="3287060"/>
          <a:ext cx="2650724" cy="15904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• Doesn’t perform well when the number of features exceeds the number of samples.</a:t>
          </a:r>
          <a:endParaRPr lang="en-US" sz="1900" kern="1200"/>
        </a:p>
      </dsp:txBody>
      <dsp:txXfrm>
        <a:off x="47825" y="3333642"/>
        <a:ext cx="2557560" cy="1497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48785-E606-49DF-B8DC-2D616131129E}">
      <dsp:nvSpPr>
        <dsp:cNvPr id="0" name=""/>
        <dsp:cNvSpPr/>
      </dsp:nvSpPr>
      <dsp:spPr>
        <a:xfrm>
          <a:off x="0" y="2215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D77D3-3ACF-4202-8CE8-932EB0FB5CA0}">
      <dsp:nvSpPr>
        <dsp:cNvPr id="0" name=""/>
        <dsp:cNvSpPr/>
      </dsp:nvSpPr>
      <dsp:spPr>
        <a:xfrm>
          <a:off x="339712" y="254894"/>
          <a:ext cx="617659" cy="617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9B221-5206-430B-8AC0-32366FA1A7A8}">
      <dsp:nvSpPr>
        <dsp:cNvPr id="0" name=""/>
        <dsp:cNvSpPr/>
      </dsp:nvSpPr>
      <dsp:spPr>
        <a:xfrm>
          <a:off x="1297085" y="2215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• </a:t>
          </a:r>
          <a:r>
            <a:rPr lang="en-IN" sz="2200" b="1" kern="1200"/>
            <a:t>Text Classification</a:t>
          </a:r>
          <a:r>
            <a:rPr lang="en-IN" sz="2200" kern="1200"/>
            <a:t>: Spam detection, sentiment analysis.</a:t>
          </a:r>
          <a:endParaRPr lang="en-US" sz="2200" kern="1200"/>
        </a:p>
      </dsp:txBody>
      <dsp:txXfrm>
        <a:off x="1297085" y="2215"/>
        <a:ext cx="5354167" cy="1123017"/>
      </dsp:txXfrm>
    </dsp:sp>
    <dsp:sp modelId="{C5707CCA-8C4B-4F68-94C3-6966D5696545}">
      <dsp:nvSpPr>
        <dsp:cNvPr id="0" name=""/>
        <dsp:cNvSpPr/>
      </dsp:nvSpPr>
      <dsp:spPr>
        <a:xfrm>
          <a:off x="0" y="1405987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2E414-BA5F-436E-98A4-1B6EF9A89D87}">
      <dsp:nvSpPr>
        <dsp:cNvPr id="0" name=""/>
        <dsp:cNvSpPr/>
      </dsp:nvSpPr>
      <dsp:spPr>
        <a:xfrm>
          <a:off x="339712" y="1658666"/>
          <a:ext cx="617659" cy="617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C890C-0B27-4DB7-8FAD-3EAC5B0A3D05}">
      <dsp:nvSpPr>
        <dsp:cNvPr id="0" name=""/>
        <dsp:cNvSpPr/>
      </dsp:nvSpPr>
      <dsp:spPr>
        <a:xfrm>
          <a:off x="1297085" y="1405987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• </a:t>
          </a:r>
          <a:r>
            <a:rPr lang="en-IN" sz="2200" b="1" kern="1200"/>
            <a:t>Image Recognition</a:t>
          </a:r>
          <a:r>
            <a:rPr lang="en-IN" sz="2200" kern="1200"/>
            <a:t>: Handwriting recognition, face detection.</a:t>
          </a:r>
          <a:endParaRPr lang="en-US" sz="2200" kern="1200"/>
        </a:p>
      </dsp:txBody>
      <dsp:txXfrm>
        <a:off x="1297085" y="1405987"/>
        <a:ext cx="5354167" cy="1123017"/>
      </dsp:txXfrm>
    </dsp:sp>
    <dsp:sp modelId="{B674786B-6D4A-48CA-AE52-EB9EC05CA1EA}">
      <dsp:nvSpPr>
        <dsp:cNvPr id="0" name=""/>
        <dsp:cNvSpPr/>
      </dsp:nvSpPr>
      <dsp:spPr>
        <a:xfrm>
          <a:off x="0" y="2809759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86771-5678-4D86-8C18-11CC597D0B17}">
      <dsp:nvSpPr>
        <dsp:cNvPr id="0" name=""/>
        <dsp:cNvSpPr/>
      </dsp:nvSpPr>
      <dsp:spPr>
        <a:xfrm>
          <a:off x="339712" y="3062438"/>
          <a:ext cx="617659" cy="617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8FB8D-D923-4661-A5D3-99666754934F}">
      <dsp:nvSpPr>
        <dsp:cNvPr id="0" name=""/>
        <dsp:cNvSpPr/>
      </dsp:nvSpPr>
      <dsp:spPr>
        <a:xfrm>
          <a:off x="1297085" y="2809759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• </a:t>
          </a:r>
          <a:r>
            <a:rPr lang="en-IN" sz="2200" b="1" kern="1200"/>
            <a:t>Bioinformatics</a:t>
          </a:r>
          <a:r>
            <a:rPr lang="en-IN" sz="2200" kern="1200"/>
            <a:t>: Protein classification, gene analysis.</a:t>
          </a:r>
          <a:endParaRPr lang="en-US" sz="2200" kern="1200"/>
        </a:p>
      </dsp:txBody>
      <dsp:txXfrm>
        <a:off x="1297085" y="2809759"/>
        <a:ext cx="5354167" cy="1123017"/>
      </dsp:txXfrm>
    </dsp:sp>
    <dsp:sp modelId="{DF41AD8D-7081-428B-878A-398D773CF9AB}">
      <dsp:nvSpPr>
        <dsp:cNvPr id="0" name=""/>
        <dsp:cNvSpPr/>
      </dsp:nvSpPr>
      <dsp:spPr>
        <a:xfrm>
          <a:off x="0" y="4213530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5CE46-636F-4BFE-875A-307B2F824142}">
      <dsp:nvSpPr>
        <dsp:cNvPr id="0" name=""/>
        <dsp:cNvSpPr/>
      </dsp:nvSpPr>
      <dsp:spPr>
        <a:xfrm>
          <a:off x="339712" y="4466209"/>
          <a:ext cx="617659" cy="617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5BEF0-9EEE-4F6F-B862-394AC02BAF06}">
      <dsp:nvSpPr>
        <dsp:cNvPr id="0" name=""/>
        <dsp:cNvSpPr/>
      </dsp:nvSpPr>
      <dsp:spPr>
        <a:xfrm>
          <a:off x="1297085" y="4213530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• </a:t>
          </a:r>
          <a:r>
            <a:rPr lang="en-IN" sz="2200" b="1" kern="1200"/>
            <a:t>Finance</a:t>
          </a:r>
          <a:r>
            <a:rPr lang="en-IN" sz="2200" kern="1200"/>
            <a:t>: Fraud detection, stock market prediction.</a:t>
          </a:r>
          <a:endParaRPr lang="en-US" sz="2200" kern="1200"/>
        </a:p>
      </dsp:txBody>
      <dsp:txXfrm>
        <a:off x="1297085" y="4213530"/>
        <a:ext cx="5354167" cy="1123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628C-BBFD-2022-8ECB-7BF4AA441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D178E-A68D-8921-3766-16814C2F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8CC12-BD69-84E8-8794-A40CA0D3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C9853-08CF-19C2-4554-62B1C4BB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6319E-E04C-16BC-784A-05FF6BF4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35D9-D156-3EA0-A6B3-B3E52ABD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75532-1015-DF95-B32D-4A2B2685E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FDD4-BF31-1F94-41FA-3F94A179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68D09-D750-EF09-A0C1-1DD89F7B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AF542-5674-91F9-1429-4D84566E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2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BD67C-05DF-196A-D1DB-C899D3377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57F47-7EEB-215B-A06B-6D859A044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1E013-E75E-A9B1-E5C0-28A5DB30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26069-D684-121B-2D4F-99A69BD7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1DACC-8722-4C2B-AA08-A5BE3E6B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3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59D4-1FAA-53BB-2819-1D98C08D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A1D6-934F-DA8C-F797-D2574874E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AE3FE-B61E-7BA7-59D7-A854CBB6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23EF1-31E7-488A-B548-0A62A824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BC77F-ED19-B2B6-8B84-53E08AD8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3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B6FD-7A91-155E-A0CB-CD9F9CE0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3797A-84D1-2B95-183E-EC6A9FFA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2023-18B4-A521-83BF-066DDA88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5C97-32E0-B82A-1779-259DD09B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6B01B-B2A7-17AA-51D9-9FF6EDF2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4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350F-2D4A-0E06-2A74-7F6EE674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7D23-3DB2-A453-D780-F133C1F13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EBFD2-5005-735F-773B-353AFC567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DBBCE-359E-E075-5091-C51622BE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7E442-70A0-96BC-6876-766A8041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8C391-10E4-FFBA-9187-AAFBF365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B0A6-54DF-AD4F-E39C-42B56EC1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4465-CCE4-61CB-F5B0-BCA8124C3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3446C-A5E7-6CC3-0A53-2D0356F6A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AF7F1-7924-6D06-0DAE-28D1C3517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15020-9590-D27A-5918-6F891F557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54109-6259-D99E-10B1-0D858A7A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66CA1-3399-8696-9CCA-C88D9F1F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909EA-5904-6138-2C07-50F47646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6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070-791F-7F4A-7F76-EF97A020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E93E5-075E-C98B-625C-5CF73575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F3399-4655-6638-B1F9-C7688D70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5298A-3A6B-6004-4263-721F0C34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3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40C87-5B78-D44E-BABE-040757BB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A9FFC-C63E-3C8C-0B32-2C915EBF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A5347-506D-4C93-56FF-9E599E4C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9895-28D0-5DAB-D3D4-236D3BB0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514A-1DD9-2FF0-F4D7-9E6FEBF1E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16D37-233D-775C-5441-50D507A5F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5AADC-EA14-7729-4365-061EA3D1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58613-752F-CDDD-83F1-87FADF8C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D3564-A592-7EDD-7B14-929DD2EE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A933-1995-940E-5D26-BD84DD63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EEB32-CD9D-40B2-BEB2-475619BC2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0CEB1-BC4B-AF49-D5FC-2216ADE5D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09770-2D2E-B4B3-E5F9-E8A7A020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9F8-2148-0E41-9E80-BC8F41D7707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9A0E3-C698-85AD-3E09-7632B49E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439DC-94D1-6000-6B47-392CF419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D55B8-6DD8-C868-171D-4123CCAC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FE48A-4CCC-42C3-8FE9-70954D0C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7CAEF-5319-417D-6D4E-195CD0811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D009F8-2148-0E41-9E80-BC8F41D7707C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76AA3-EE22-CC89-B5A3-485933BF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BC93A-F468-0C22-04A9-E416AE16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97150-8887-C343-A1AD-0D508E4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5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F7439-18F0-4894-2805-6E6B13DED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Support Vector Machines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B7F2B-AA62-D0DA-F05F-48CD2615B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latin typeface="LatoWeb"/>
              </a:rPr>
              <a:t>Submission By: Preetha Selvaraj</a:t>
            </a:r>
          </a:p>
          <a:p>
            <a:pPr algn="l"/>
            <a:r>
              <a:rPr lang="en-US">
                <a:solidFill>
                  <a:srgbClr val="FFFFFF"/>
                </a:solidFill>
                <a:latin typeface="LatoWeb"/>
              </a:rPr>
              <a:t>Student ID: 23026653</a:t>
            </a:r>
            <a:endParaRPr lang="en-IN">
              <a:solidFill>
                <a:srgbClr val="FFFFFF"/>
              </a:solidFill>
              <a:latin typeface="LatoWeb"/>
            </a:endParaRP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2019FE-3A65-035D-8D02-CFE53C182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2" name="Freeform: Shape 207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74" name="Freeform: Shape 207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EF49C-28AA-43FE-7667-27BD6549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br>
              <a:rPr lang="en-IN" sz="4000" b="1">
                <a:effectLst/>
                <a:latin typeface=".AppleSystemUIFont"/>
              </a:rPr>
            </a:br>
            <a:br>
              <a:rPr lang="en-IN" sz="4000" b="1">
                <a:effectLst/>
                <a:latin typeface=".AppleSystemUIFont"/>
              </a:rPr>
            </a:br>
            <a:br>
              <a:rPr lang="en-IN" sz="4000" b="1">
                <a:effectLst/>
                <a:latin typeface=".AppleSystemUIFont"/>
              </a:rPr>
            </a:br>
            <a:r>
              <a:rPr lang="en-IN" sz="4000" b="1">
                <a:latin typeface=".AppleSystemUIFont"/>
              </a:rPr>
              <a:t>Limitations</a:t>
            </a:r>
            <a:r>
              <a:rPr lang="en-IN" sz="4000" b="1">
                <a:effectLst/>
                <a:latin typeface=".AppleSystemUIFont"/>
              </a:rPr>
              <a:t> of SVM</a:t>
            </a:r>
            <a:br>
              <a:rPr lang="en-IN" sz="4000">
                <a:effectLst/>
                <a:latin typeface=".AppleSystemUIFont"/>
              </a:rPr>
            </a:br>
            <a:br>
              <a:rPr lang="en-IN" sz="4000">
                <a:effectLst/>
                <a:latin typeface=".AppleSystemUIFont"/>
              </a:rPr>
            </a:br>
            <a:endParaRPr lang="en-IN" sz="4000">
              <a:effectLst/>
            </a:endParaRPr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66" name="Content Placeholder 2">
            <a:extLst>
              <a:ext uri="{FF2B5EF4-FFF2-40B4-BE49-F238E27FC236}">
                <a16:creationId xmlns:a16="http://schemas.microsoft.com/office/drawing/2014/main" id="{14D94D33-7D7B-534B-F3A2-E2755477B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87549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50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22F1CE-03B0-7911-D0E4-4E205C591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Rectangle 2072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reeform: Shape 207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3DA61-F046-FFA2-D48D-8FADE74C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br>
              <a:rPr lang="en-IN" b="1">
                <a:effectLst/>
                <a:latin typeface=".AppleSystemUIFont"/>
              </a:rPr>
            </a:br>
            <a:br>
              <a:rPr lang="en-IN" b="1">
                <a:effectLst/>
                <a:latin typeface=".AppleSystemUIFont"/>
              </a:rPr>
            </a:br>
            <a:br>
              <a:rPr lang="en-IN" b="1">
                <a:effectLst/>
                <a:latin typeface=".AppleSystemUIFont"/>
              </a:rPr>
            </a:br>
            <a:r>
              <a:rPr lang="en-IN" b="1">
                <a:latin typeface=".AppleSystemUIFont"/>
              </a:rPr>
              <a:t>Applications</a:t>
            </a:r>
            <a:r>
              <a:rPr lang="en-IN" b="1">
                <a:effectLst/>
                <a:latin typeface=".AppleSystemUIFont"/>
              </a:rPr>
              <a:t> of SVM</a:t>
            </a:r>
            <a:br>
              <a:rPr lang="en-IN">
                <a:effectLst/>
                <a:latin typeface=".AppleSystemUIFont"/>
              </a:rPr>
            </a:br>
            <a:br>
              <a:rPr lang="en-IN">
                <a:effectLst/>
                <a:latin typeface=".AppleSystemUIFont"/>
              </a:rPr>
            </a:br>
            <a:endParaRPr lang="en-IN">
              <a:effectLst/>
            </a:endParaRPr>
          </a:p>
        </p:txBody>
      </p:sp>
      <p:graphicFrame>
        <p:nvGraphicFramePr>
          <p:cNvPr id="2074" name="Content Placeholder 2">
            <a:extLst>
              <a:ext uri="{FF2B5EF4-FFF2-40B4-BE49-F238E27FC236}">
                <a16:creationId xmlns:a16="http://schemas.microsoft.com/office/drawing/2014/main" id="{B3E0369E-BA07-129F-5C6A-5ED12367D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52986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81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BA6F2-E943-C2BA-1406-B813E2EB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What is SVM? 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F80C-EAA0-5A8A-C785-C2297B5E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200" b="1">
                <a:effectLst/>
              </a:rPr>
              <a:t>What is SVM?</a:t>
            </a:r>
          </a:p>
          <a:p>
            <a:pPr>
              <a:spcBef>
                <a:spcPts val="900"/>
              </a:spcBef>
            </a:pPr>
            <a:r>
              <a:rPr lang="en-IN" sz="2200">
                <a:effectLst/>
              </a:rPr>
              <a:t>A supervised machine learning algorithm for classification and regression tasks.</a:t>
            </a:r>
          </a:p>
          <a:p>
            <a:pPr>
              <a:spcBef>
                <a:spcPts val="900"/>
              </a:spcBef>
            </a:pPr>
            <a:r>
              <a:rPr lang="en-IN" sz="2200">
                <a:effectLst/>
              </a:rPr>
              <a:t>It finds the optimal hyperplane that best separates different classes of data.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200" b="1">
                <a:effectLst/>
              </a:rPr>
              <a:t> Key Idea:</a:t>
            </a:r>
          </a:p>
          <a:p>
            <a:r>
              <a:rPr lang="en-IN" sz="2200">
                <a:effectLst/>
              </a:rPr>
              <a:t>Maximize the margin (distance) between the classes for better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20343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69B99-948C-BF95-C941-F346AE27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Autofit/>
          </a:bodyPr>
          <a:lstStyle/>
          <a:p>
            <a:r>
              <a:rPr lang="en-IN" sz="5400" b="1" dirty="0">
                <a:solidFill>
                  <a:srgbClr val="0E0E0E"/>
                </a:solidFill>
                <a:effectLst/>
              </a:rPr>
              <a:t>Key Concepts</a:t>
            </a:r>
            <a:endParaRPr lang="en-IN" sz="5400" dirty="0">
              <a:solidFill>
                <a:srgbClr val="0E0E0E"/>
              </a:solidFill>
              <a:effectLst/>
            </a:endParaRP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100799-9CAF-F1A1-D61D-6EA898F5E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6927152" cy="3410712"/>
              </a:xfrm>
            </p:spPr>
            <p:txBody>
              <a:bodyPr anchor="t">
                <a:normAutofit fontScale="92500" lnSpcReduction="20000"/>
              </a:bodyPr>
              <a:lstStyle/>
              <a:p>
                <a:pPr marL="0" indent="0">
                  <a:spcBef>
                    <a:spcPts val="900"/>
                  </a:spcBef>
                  <a:buNone/>
                </a:pPr>
                <a:r>
                  <a:rPr lang="en-IN" sz="2400" dirty="0">
                    <a:solidFill>
                      <a:srgbClr val="0E0E0E"/>
                    </a:solidFill>
                    <a:effectLst/>
                  </a:rPr>
                  <a:t>• </a:t>
                </a:r>
                <a:r>
                  <a:rPr lang="en-IN" sz="2400" b="1" dirty="0">
                    <a:solidFill>
                      <a:srgbClr val="0E0E0E"/>
                    </a:solidFill>
                    <a:effectLst/>
                  </a:rPr>
                  <a:t>Hyperplane</a:t>
                </a:r>
                <a:r>
                  <a:rPr lang="en-IN" sz="2400" dirty="0">
                    <a:solidFill>
                      <a:srgbClr val="0E0E0E"/>
                    </a:solidFill>
                    <a:effectLst/>
                  </a:rPr>
                  <a:t>: The decision boundary that separates data points of different classes.</a:t>
                </a:r>
              </a:p>
              <a:p>
                <a:pPr marL="0" indent="0">
                  <a:spcBef>
                    <a:spcPts val="900"/>
                  </a:spcBef>
                  <a:buNone/>
                </a:pPr>
                <a:endParaRPr lang="en-IN" sz="2400" dirty="0">
                  <a:solidFill>
                    <a:srgbClr val="0E0E0E"/>
                  </a:solidFill>
                  <a:effectLst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1" i="1" dirty="0" smtClean="0">
                          <a:effectLst/>
                        </a:rPr>
                        <m:t>𝒘</m:t>
                      </m:r>
                      <m:r>
                        <a:rPr lang="en-IN" sz="2400" b="1" i="1" dirty="0" smtClean="0">
                          <a:effectLst/>
                        </a:rPr>
                        <m:t> ⋅</m:t>
                      </m:r>
                      <m:r>
                        <a:rPr lang="en-IN" sz="2400" b="1" i="1" dirty="0" smtClean="0">
                          <a:effectLst/>
                        </a:rPr>
                        <m:t>𝒙</m:t>
                      </m:r>
                      <m:r>
                        <a:rPr lang="en-IN" sz="2400" b="1" i="1" dirty="0" smtClean="0">
                          <a:effectLst/>
                        </a:rPr>
                        <m:t> + </m:t>
                      </m:r>
                      <m:r>
                        <a:rPr lang="en-IN" sz="2400" b="1" i="1" dirty="0" smtClean="0">
                          <a:effectLst/>
                        </a:rPr>
                        <m:t>𝒃</m:t>
                      </m:r>
                      <m:r>
                        <a:rPr lang="en-IN" sz="2400" b="1" i="1" dirty="0" smtClean="0">
                          <a:effectLst/>
                        </a:rPr>
                        <m:t> = </m:t>
                      </m:r>
                      <m:r>
                        <a:rPr lang="en-IN" sz="2400" b="1" i="1" dirty="0" smtClean="0">
                          <a:effectLst/>
                        </a:rPr>
                        <m:t>𝟎</m:t>
                      </m:r>
                    </m:oMath>
                  </m:oMathPara>
                </a14:m>
                <a:endParaRPr lang="en-IN" sz="2400" b="1" dirty="0">
                  <a:effectLst/>
                </a:endParaRPr>
              </a:p>
              <a:p>
                <a:pPr marL="0" indent="0">
                  <a:buNone/>
                </a:pPr>
                <a:br>
                  <a:rPr lang="en-IN" sz="2400" dirty="0">
                    <a:effectLst/>
                  </a:rPr>
                </a:br>
                <a:r>
                  <a:rPr lang="en-IN" sz="2400" dirty="0">
                    <a:solidFill>
                      <a:srgbClr val="0E0E0E"/>
                    </a:solidFill>
                    <a:effectLst/>
                  </a:rPr>
                  <a:t>• </a:t>
                </a:r>
                <a:r>
                  <a:rPr lang="en-IN" sz="2400" b="1" dirty="0">
                    <a:solidFill>
                      <a:srgbClr val="0E0E0E"/>
                    </a:solidFill>
                    <a:effectLst/>
                  </a:rPr>
                  <a:t>Margin</a:t>
                </a:r>
                <a:r>
                  <a:rPr lang="en-IN" sz="2400" dirty="0">
                    <a:solidFill>
                      <a:srgbClr val="0E0E0E"/>
                    </a:solidFill>
                    <a:effectLst/>
                  </a:rPr>
                  <a:t>: The distance between the hyperplane and the nearest data points:</a:t>
                </a:r>
              </a:p>
              <a:p>
                <a:endParaRPr lang="en-IN" sz="240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400" dirty="0" smtClean="0">
                          <a:effectLst/>
                        </a:rPr>
                        <m:t>Margin</m:t>
                      </m:r>
                      <m:r>
                        <m:rPr>
                          <m:nor/>
                        </m:rPr>
                        <a:rPr lang="en-IN" sz="2400" dirty="0" smtClean="0">
                          <a:effectLst/>
                        </a:rPr>
                        <m:t> = </m:t>
                      </m:r>
                      <m:r>
                        <m:rPr>
                          <m:nor/>
                        </m:rPr>
                        <a:rPr lang="en-IN" sz="2400" b="1" dirty="0" smtClean="0">
                          <a:effectLst/>
                        </a:rPr>
                        <m:t>2 / ||</m:t>
                      </m:r>
                      <m:r>
                        <m:rPr>
                          <m:nor/>
                        </m:rPr>
                        <a:rPr lang="en-IN" sz="2400" b="1" dirty="0" smtClean="0">
                          <a:effectLst/>
                        </a:rPr>
                        <m:t>w</m:t>
                      </m:r>
                      <m:r>
                        <m:rPr>
                          <m:nor/>
                        </m:rPr>
                        <a:rPr lang="en-IN" sz="2400" b="1" dirty="0" smtClean="0">
                          <a:effectLst/>
                        </a:rPr>
                        <m:t>||</m:t>
                      </m:r>
                    </m:oMath>
                  </m:oMathPara>
                </a14:m>
                <a:endParaRPr lang="en-IN" sz="2400" b="1" dirty="0">
                  <a:solidFill>
                    <a:srgbClr val="0E0E0E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rgbClr val="0E0E0E"/>
                    </a:solidFill>
                    <a:effectLst/>
                  </a:rPr>
                  <a:t>• </a:t>
                </a:r>
                <a:r>
                  <a:rPr lang="en-IN" sz="2400" b="1" dirty="0">
                    <a:solidFill>
                      <a:srgbClr val="0E0E0E"/>
                    </a:solidFill>
                    <a:effectLst/>
                  </a:rPr>
                  <a:t>Support Vectors</a:t>
                </a:r>
                <a:r>
                  <a:rPr lang="en-IN" sz="2400" dirty="0">
                    <a:solidFill>
                      <a:srgbClr val="0E0E0E"/>
                    </a:solidFill>
                    <a:effectLst/>
                  </a:rPr>
                  <a:t>: Data points closest to the hyperplane that influence its position.</a:t>
                </a:r>
              </a:p>
              <a:p>
                <a:pPr marL="0" indent="0">
                  <a:spcBef>
                    <a:spcPts val="900"/>
                  </a:spcBef>
                  <a:buNone/>
                </a:pPr>
                <a:endParaRPr lang="en-IN" sz="1200" b="1" kern="100" dirty="0">
                  <a:effectLst/>
                  <a:latin typeface="Helvetica" pitchFamily="2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sz="1200" b="1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100799-9CAF-F1A1-D61D-6EA898F5E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6927152" cy="3410712"/>
              </a:xfrm>
              <a:blipFill>
                <a:blip r:embed="rId2"/>
                <a:stretch>
                  <a:fillRect l="-1097" t="-3717" r="-731" b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A Brief Overview of Support Vector Machines (SVM) | iunera">
            <a:extLst>
              <a:ext uri="{FF2B5EF4-FFF2-40B4-BE49-F238E27FC236}">
                <a16:creationId xmlns:a16="http://schemas.microsoft.com/office/drawing/2014/main" id="{8C8EDE7B-194B-03D0-1D87-196C616D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8088" y="1669067"/>
            <a:ext cx="4342827" cy="392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3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FDC0C0-937C-A7D5-2A45-40575A7EC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BFB1D-D2E2-EF48-01E1-26486430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br>
              <a:rPr lang="en-IN" sz="5400" b="1">
                <a:effectLst/>
                <a:latin typeface=".AppleSystemUIFont"/>
              </a:rPr>
            </a:br>
            <a:br>
              <a:rPr lang="en-IN" sz="5400" b="1">
                <a:effectLst/>
                <a:latin typeface=".AppleSystemUIFont"/>
              </a:rPr>
            </a:br>
            <a:br>
              <a:rPr lang="en-IN" sz="5400" b="1">
                <a:effectLst/>
                <a:latin typeface=".AppleSystemUIFont"/>
              </a:rPr>
            </a:br>
            <a:r>
              <a:rPr lang="en-IN" sz="5400" b="1">
                <a:effectLst/>
                <a:latin typeface=".AppleSystemUIFont"/>
              </a:rPr>
              <a:t>How SVM Works</a:t>
            </a:r>
            <a:br>
              <a:rPr lang="en-IN" sz="5400">
                <a:effectLst/>
                <a:latin typeface=".AppleSystemUIFont"/>
              </a:rPr>
            </a:br>
            <a:endParaRPr lang="en-IN" sz="5400">
              <a:effectLst/>
            </a:endParaRPr>
          </a:p>
        </p:txBody>
      </p:sp>
      <p:sp>
        <p:nvSpPr>
          <p:cNvPr id="207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251E-66C3-088F-48A6-8487FBF0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spcBef>
                <a:spcPts val="900"/>
              </a:spcBef>
            </a:pPr>
            <a:r>
              <a:rPr lang="en-IN" sz="2200">
                <a:effectLst/>
              </a:rPr>
              <a:t>Identify a hyperplane to separate data into classes.</a:t>
            </a:r>
          </a:p>
          <a:p>
            <a:pPr>
              <a:spcBef>
                <a:spcPts val="900"/>
              </a:spcBef>
            </a:pPr>
            <a:r>
              <a:rPr lang="en-IN" sz="2200">
                <a:effectLst/>
              </a:rPr>
              <a:t>Maximize the margin between the classes.</a:t>
            </a:r>
          </a:p>
          <a:p>
            <a:pPr>
              <a:spcBef>
                <a:spcPts val="900"/>
              </a:spcBef>
            </a:pPr>
            <a:r>
              <a:rPr lang="en-IN" sz="2200">
                <a:effectLst/>
              </a:rPr>
              <a:t>Solve a quadratic optimization problem to find the global minimum.</a:t>
            </a:r>
          </a:p>
          <a:p>
            <a:pPr>
              <a:spcBef>
                <a:spcPts val="900"/>
              </a:spcBef>
            </a:pPr>
            <a:r>
              <a:rPr lang="en-IN" sz="2200">
                <a:effectLst/>
              </a:rPr>
              <a:t>Use the Kernel Trick to handle non-linear data.</a:t>
            </a:r>
          </a:p>
          <a:p>
            <a:pPr marL="0" indent="0">
              <a:spcBef>
                <a:spcPts val="900"/>
              </a:spcBef>
              <a:buNone/>
            </a:pPr>
            <a:endParaRPr lang="en-IN" sz="2200" b="1" kern="100">
              <a:effectLst/>
              <a:latin typeface="Helvetica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200" b="1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1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2B7AB3-9EC5-A584-2DA7-D8B7ACCD8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149D2C7B-4470-0C17-3FED-5D959E0EC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E84A0-8AB1-D67B-5244-DA9FD1D3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11" y="2267950"/>
            <a:ext cx="4269743" cy="1719072"/>
          </a:xfrm>
        </p:spPr>
        <p:txBody>
          <a:bodyPr anchor="b">
            <a:noAutofit/>
          </a:bodyPr>
          <a:lstStyle/>
          <a:p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  <a:t>Optimization in SVM</a:t>
            </a: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IN" sz="5400" dirty="0">
              <a:solidFill>
                <a:srgbClr val="0E0E0E"/>
              </a:solidFill>
              <a:effectLst/>
            </a:endParaRP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7518CC8D-58F6-26DA-D0FE-46976D084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BF39-5C14-0E32-CE24-38C57FC7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8555927" cy="33929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IN" sz="2400" b="1" dirty="0">
                <a:solidFill>
                  <a:srgbClr val="0E0E0E"/>
                </a:solidFill>
                <a:effectLst/>
                <a:latin typeface=".AppleSystemUIFont"/>
              </a:rPr>
              <a:t>Primal Formulation</a:t>
            </a: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br>
              <a:rPr lang="en-IN" sz="2400" dirty="0">
                <a:effectLst/>
              </a:rPr>
            </a:br>
            <a:endParaRPr lang="en-US" sz="1200" b="1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IN" sz="1800" b="1" dirty="0">
                <a:effectLst/>
              </a:rPr>
              <a:t>Subject to: </a:t>
            </a:r>
          </a:p>
          <a:p>
            <a:pPr marL="0" indent="0">
              <a:buNone/>
            </a:pPr>
            <a:endParaRPr lang="en-IN" sz="1600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IN" sz="2400" b="1" dirty="0">
                <a:solidFill>
                  <a:srgbClr val="0E0E0E"/>
                </a:solidFill>
                <a:effectLst/>
                <a:latin typeface=".AppleSystemUIFont"/>
              </a:rPr>
              <a:t>Soft Margin</a:t>
            </a: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 (for misclassifications): </a:t>
            </a:r>
          </a:p>
          <a:p>
            <a:pPr marL="0" indent="0">
              <a:buNone/>
            </a:pPr>
            <a:endParaRPr lang="en-IN" sz="2400" dirty="0">
              <a:effectLst/>
            </a:endParaRPr>
          </a:p>
          <a:p>
            <a:pPr marL="0" indent="0">
              <a:buNone/>
            </a:pPr>
            <a:r>
              <a:rPr lang="en-IN" sz="1800" b="1" dirty="0">
                <a:effectLst/>
              </a:rPr>
              <a:t>Subject to: </a:t>
            </a:r>
          </a:p>
          <a:p>
            <a:pPr marL="0" indent="0">
              <a:buNone/>
            </a:pPr>
            <a:endParaRPr lang="en-IN" sz="24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0FEE6-D268-29B8-89A3-BB9BC91A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790" y="2610332"/>
            <a:ext cx="1803400" cy="786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B7F0FB-FCEC-6AA4-546D-1D32BBCCB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90" y="3347207"/>
            <a:ext cx="3060700" cy="675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F8546-D9E1-4BB5-56FC-9B84265D9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917" y="3874050"/>
            <a:ext cx="26670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F21CB-1E2A-CDCE-0EE5-BD9944180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617" y="4940850"/>
            <a:ext cx="3670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9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27C92-A71A-2015-D41A-7F8B5FFE3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6C174623-A162-E1D7-7FB1-1F67737BB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82A40-EB32-C886-483F-F0E887CE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11" y="2267950"/>
            <a:ext cx="4269743" cy="1719072"/>
          </a:xfrm>
        </p:spPr>
        <p:txBody>
          <a:bodyPr anchor="b">
            <a:noAutofit/>
          </a:bodyPr>
          <a:lstStyle/>
          <a:p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n-IN" sz="5400" b="1" dirty="0">
                <a:solidFill>
                  <a:srgbClr val="0E0E0E"/>
                </a:solidFill>
                <a:latin typeface=".AppleSystemUIFont"/>
              </a:rPr>
              <a:t>Dual Formulation</a:t>
            </a: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IN" sz="5400" dirty="0">
              <a:solidFill>
                <a:srgbClr val="0E0E0E"/>
              </a:solidFill>
              <a:effectLst/>
            </a:endParaRP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A406F2C0-65FE-4D46-B677-C3BE95F88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5F65F-4F49-514B-4128-F0B55778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8555927" cy="3392900"/>
          </a:xfrm>
        </p:spPr>
        <p:txBody>
          <a:bodyPr anchor="t">
            <a:normAutofit/>
          </a:bodyPr>
          <a:lstStyle/>
          <a:p>
            <a:r>
              <a:rPr lang="en-IN" sz="2400" b="1" dirty="0">
                <a:solidFill>
                  <a:srgbClr val="0E0E0E"/>
                </a:solidFill>
                <a:effectLst/>
              </a:rPr>
              <a:t>Convert the optimization into a dual problem:</a:t>
            </a:r>
          </a:p>
          <a:p>
            <a:pPr marL="0" indent="0">
              <a:buNone/>
            </a:pPr>
            <a:endParaRPr lang="en-IN" sz="2400" dirty="0">
              <a:effectLst/>
            </a:endParaRPr>
          </a:p>
          <a:p>
            <a:pPr marL="0" indent="0">
              <a:buNone/>
            </a:pPr>
            <a:endParaRPr lang="en-IN" sz="2400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r>
              <a:rPr lang="en-IN" sz="2400" b="1" dirty="0">
                <a:effectLst/>
              </a:rPr>
              <a:t>Subject to: </a:t>
            </a:r>
          </a:p>
          <a:p>
            <a:endParaRPr lang="en-IN" sz="1600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IN" sz="1800" dirty="0">
                <a:solidFill>
                  <a:srgbClr val="0E0E0E"/>
                </a:solidFill>
                <a:effectLst/>
                <a:latin typeface=".AppleSystemUIFont"/>
              </a:rPr>
              <a:t>Only </a:t>
            </a:r>
            <a:r>
              <a:rPr lang="en-IN" sz="1800" b="1" dirty="0">
                <a:solidFill>
                  <a:srgbClr val="0E0E0E"/>
                </a:solidFill>
                <a:effectLst/>
                <a:latin typeface=".AppleSystemUIFont"/>
              </a:rPr>
              <a:t>support vectors</a:t>
            </a:r>
            <a:r>
              <a:rPr lang="en-IN" sz="1800" dirty="0">
                <a:solidFill>
                  <a:srgbClr val="0E0E0E"/>
                </a:solidFill>
                <a:effectLst/>
                <a:latin typeface=".AppleSystemUIFont"/>
              </a:rPr>
              <a:t> (data points closest to the hyperplane) </a:t>
            </a:r>
            <a:endParaRPr lang="en-IN" sz="180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73613-1FBD-B7E6-0D86-D7324FBF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23" y="3343275"/>
            <a:ext cx="4737100" cy="113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078BC-3419-761B-AD4F-5FE023C5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0" y="4371641"/>
            <a:ext cx="3225800" cy="96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6FF653-26EF-1251-DE8C-36752951B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410" y="5336841"/>
            <a:ext cx="1003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2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761A1-9DEC-CE1D-7872-198B4CD08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75794FB4-C939-9252-92B4-E57BDA7B8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00C64-8B75-9E82-CFDA-DE3FD8E9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11" y="2267950"/>
            <a:ext cx="4269743" cy="1719072"/>
          </a:xfrm>
        </p:spPr>
        <p:txBody>
          <a:bodyPr anchor="b">
            <a:noAutofit/>
          </a:bodyPr>
          <a:lstStyle/>
          <a:p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  <a:t>The Kernal Trick</a:t>
            </a: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IN" sz="5400" dirty="0">
              <a:solidFill>
                <a:srgbClr val="0E0E0E"/>
              </a:solidFill>
              <a:effectLst/>
            </a:endParaRP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9A4B41C8-D7C1-B542-C0D6-01291190F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6D73-36DA-4C4C-F48E-59E4D43C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6032454" cy="3753570"/>
          </a:xfrm>
        </p:spPr>
        <p:txBody>
          <a:bodyPr anchor="t">
            <a:normAutofit lnSpcReduction="10000"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IN" sz="2400" b="1" dirty="0">
                <a:solidFill>
                  <a:srgbClr val="0E0E0E"/>
                </a:solidFill>
                <a:effectLst/>
                <a:latin typeface=".AppleSystemUIFont"/>
              </a:rPr>
              <a:t>Problem</a:t>
            </a: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: When data isn’t linearly separable.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IN" sz="2400" b="1" dirty="0">
                <a:solidFill>
                  <a:srgbClr val="0E0E0E"/>
                </a:solidFill>
                <a:effectLst/>
                <a:latin typeface=".AppleSystemUIFont"/>
              </a:rPr>
              <a:t>Solution</a:t>
            </a: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: Use kernel functions to transform data into a higher-dimensional space where it becomes linearly separable.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IN" sz="2400" b="1" dirty="0">
                <a:solidFill>
                  <a:srgbClr val="0E0E0E"/>
                </a:solidFill>
                <a:effectLst/>
                <a:latin typeface=".AppleSystemUIFont"/>
              </a:rPr>
              <a:t>Common Kernels</a:t>
            </a: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 marL="0" indent="0">
              <a:buNone/>
            </a:pPr>
            <a:r>
              <a:rPr lang="en-IN" sz="1800" dirty="0"/>
              <a:t>Linear Kernel  </a:t>
            </a:r>
            <a:r>
              <a:rPr lang="en-IN" sz="1800" dirty="0">
                <a:sym typeface="Wingdings" pitchFamily="2" charset="2"/>
              </a:rPr>
              <a:t> </a:t>
            </a:r>
          </a:p>
          <a:p>
            <a:pPr marL="0" indent="0">
              <a:buNone/>
            </a:pPr>
            <a:endParaRPr lang="en-IN" sz="1800" dirty="0">
              <a:effectLst/>
              <a:sym typeface="Wingdings" pitchFamily="2" charset="2"/>
            </a:endParaRPr>
          </a:p>
          <a:p>
            <a:pPr marL="0" indent="0">
              <a:buNone/>
            </a:pPr>
            <a:r>
              <a:rPr lang="en-IN" sz="1800" dirty="0">
                <a:sym typeface="Wingdings" pitchFamily="2" charset="2"/>
              </a:rPr>
              <a:t>Polynomial Kernal  </a:t>
            </a:r>
          </a:p>
          <a:p>
            <a:pPr marL="0" indent="0">
              <a:buNone/>
            </a:pPr>
            <a:endParaRPr lang="en-IN" sz="1800" dirty="0">
              <a:effectLst/>
              <a:sym typeface="Wingdings" pitchFamily="2" charset="2"/>
            </a:endParaRPr>
          </a:p>
          <a:p>
            <a:pPr marL="0" indent="0">
              <a:buNone/>
            </a:pPr>
            <a:r>
              <a:rPr lang="en-IN" sz="1800" dirty="0">
                <a:effectLst/>
              </a:rPr>
              <a:t>RBF </a:t>
            </a:r>
            <a:r>
              <a:rPr lang="en-IN" sz="1800" dirty="0">
                <a:effectLst/>
                <a:sym typeface="Wingdings" pitchFamily="2" charset="2"/>
              </a:rPr>
              <a:t> </a:t>
            </a:r>
            <a:endParaRPr lang="en-IN" sz="18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78177-D19F-0C3F-CB92-7A4274175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454" y="4503658"/>
            <a:ext cx="2336800" cy="531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FF00F6-9150-7AC7-6C19-1BD322FD0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38" y="5094452"/>
            <a:ext cx="28702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D22607-1ED3-C0DF-930E-80DC62DEB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904" y="5763350"/>
            <a:ext cx="4025900" cy="1094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2EE4AC-2CB9-8303-85ED-99624717C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389" y="2211686"/>
            <a:ext cx="5380974" cy="37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1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21A708-C1F4-DF40-A7F1-61D082B9A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985B3E44-F8E8-6C23-4CFC-CE33650C8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8D1F8-2098-8B8B-D806-AF3E8459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11" y="2267950"/>
            <a:ext cx="4269743" cy="1719072"/>
          </a:xfrm>
        </p:spPr>
        <p:txBody>
          <a:bodyPr anchor="b">
            <a:noAutofit/>
          </a:bodyPr>
          <a:lstStyle/>
          <a:p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b="1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n-IN" sz="5400" b="1" dirty="0">
                <a:solidFill>
                  <a:srgbClr val="0E0E0E"/>
                </a:solidFill>
                <a:latin typeface=".AppleSystemUIFont"/>
              </a:rPr>
              <a:t>Prediction</a:t>
            </a: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IN" sz="5400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IN" sz="5400" dirty="0">
              <a:solidFill>
                <a:srgbClr val="0E0E0E"/>
              </a:solidFill>
              <a:effectLst/>
            </a:endParaRP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C0B160AD-49ED-25AE-B4F4-C5E5C56FF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C00AC-E692-F590-971B-A38FAE7B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8070153" cy="3753570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IN" sz="2400" dirty="0">
                <a:solidFill>
                  <a:srgbClr val="0E0E0E"/>
                </a:solidFill>
                <a:effectLst/>
              </a:rPr>
              <a:t>• After training, the decision function is:</a:t>
            </a:r>
          </a:p>
          <a:p>
            <a:pPr marL="0" indent="0">
              <a:spcBef>
                <a:spcPts val="900"/>
              </a:spcBef>
              <a:buNone/>
            </a:pPr>
            <a:endParaRPr lang="en-IN" sz="2400" dirty="0">
              <a:solidFill>
                <a:srgbClr val="0E0E0E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2400" dirty="0">
              <a:solidFill>
                <a:srgbClr val="0E0E0E"/>
              </a:solidFill>
              <a:effectLst/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2400" dirty="0">
              <a:solidFill>
                <a:srgbClr val="0E0E0E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2400" dirty="0">
              <a:solidFill>
                <a:srgbClr val="0E0E0E"/>
              </a:solidFill>
              <a:effectLst/>
            </a:endParaRPr>
          </a:p>
          <a:p>
            <a:pPr>
              <a:spcBef>
                <a:spcPts val="900"/>
              </a:spcBef>
            </a:pPr>
            <a:r>
              <a:rPr lang="en-IN" sz="2400" dirty="0">
                <a:solidFill>
                  <a:srgbClr val="0E0E0E"/>
                </a:solidFill>
                <a:effectLst/>
              </a:rPr>
              <a:t>Classification rule:</a:t>
            </a:r>
          </a:p>
          <a:p>
            <a:pPr>
              <a:spcBef>
                <a:spcPts val="900"/>
              </a:spcBef>
            </a:pPr>
            <a:endParaRPr lang="en-IN" sz="2400" dirty="0">
              <a:solidFill>
                <a:srgbClr val="0E0E0E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2400" dirty="0">
              <a:solidFill>
                <a:srgbClr val="0E0E0E"/>
              </a:solidFill>
              <a:effectLst/>
            </a:endParaRPr>
          </a:p>
          <a:p>
            <a:pPr marL="0" indent="0">
              <a:spcBef>
                <a:spcPts val="900"/>
              </a:spcBef>
              <a:buNone/>
            </a:pPr>
            <a:endParaRPr lang="en-IN" sz="180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EA578-6612-76FC-CF95-72DC894C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36" y="3429000"/>
            <a:ext cx="3454400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AD25BC-8EA9-11E1-DC8A-3CA7A635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98" y="5627686"/>
            <a:ext cx="1879600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0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62C515-C1EB-8D93-5304-78C55C066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255D8-D3B2-23DE-CC63-DC3B4B91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br>
              <a:rPr lang="en-IN" sz="5400" b="1">
                <a:effectLst/>
                <a:latin typeface=".AppleSystemUIFont"/>
              </a:rPr>
            </a:br>
            <a:br>
              <a:rPr lang="en-IN" sz="5400" b="1">
                <a:effectLst/>
                <a:latin typeface=".AppleSystemUIFont"/>
              </a:rPr>
            </a:br>
            <a:br>
              <a:rPr lang="en-IN" sz="5400" b="1">
                <a:effectLst/>
                <a:latin typeface=".AppleSystemUIFont"/>
              </a:rPr>
            </a:br>
            <a:r>
              <a:rPr lang="en-IN" sz="5400" b="1">
                <a:effectLst/>
                <a:latin typeface=".AppleSystemUIFont"/>
              </a:rPr>
              <a:t>Advantages of SVM</a:t>
            </a:r>
            <a:br>
              <a:rPr lang="en-IN" sz="5400">
                <a:effectLst/>
                <a:latin typeface=".AppleSystemUIFont"/>
              </a:rPr>
            </a:br>
            <a:br>
              <a:rPr lang="en-IN" sz="5400">
                <a:effectLst/>
                <a:latin typeface=".AppleSystemUIFont"/>
              </a:rPr>
            </a:br>
            <a:endParaRPr lang="en-IN" sz="5400">
              <a:effectLst/>
            </a:endParaRPr>
          </a:p>
        </p:txBody>
      </p:sp>
      <p:sp>
        <p:nvSpPr>
          <p:cNvPr id="207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79DF-7A1A-F4AD-543B-4C65DF321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IN" sz="2200">
                <a:effectLst/>
                <a:latin typeface=".AppleSystemUIFont"/>
              </a:rPr>
              <a:t>• Works well in high-dimensional spaces.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200">
                <a:effectLst/>
                <a:latin typeface=".AppleSystemUIFont"/>
              </a:rPr>
              <a:t>• Effective for both linear and non-linear problems.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200">
                <a:effectLst/>
                <a:latin typeface=".AppleSystemUIFont"/>
              </a:rPr>
              <a:t>• Robust to overfitting (with proper regularization).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N" sz="2200">
                <a:effectLst/>
                <a:latin typeface=".AppleSystemUIFont"/>
              </a:rPr>
              <a:t>• Can handle outliers using soft margin classification.</a:t>
            </a:r>
          </a:p>
          <a:p>
            <a:pPr marL="0" indent="0">
              <a:spcBef>
                <a:spcPts val="900"/>
              </a:spcBef>
              <a:buNone/>
            </a:pPr>
            <a:endParaRPr lang="en-IN" sz="2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533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420</Words>
  <Application>Microsoft Macintosh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.AppleSystemUIFont</vt:lpstr>
      <vt:lpstr>Aptos</vt:lpstr>
      <vt:lpstr>Aptos Display</vt:lpstr>
      <vt:lpstr>Arial</vt:lpstr>
      <vt:lpstr>Calibri</vt:lpstr>
      <vt:lpstr>Helvetica</vt:lpstr>
      <vt:lpstr>LatoWeb</vt:lpstr>
      <vt:lpstr>Wingdings</vt:lpstr>
      <vt:lpstr>Office Theme</vt:lpstr>
      <vt:lpstr>Support Vector Machines</vt:lpstr>
      <vt:lpstr>What is SVM? </vt:lpstr>
      <vt:lpstr>Key Concepts</vt:lpstr>
      <vt:lpstr>   How SVM Works </vt:lpstr>
      <vt:lpstr>   Optimization in SVM  </vt:lpstr>
      <vt:lpstr>   Dual Formulation  </vt:lpstr>
      <vt:lpstr>   The Kernal Trick  </vt:lpstr>
      <vt:lpstr>   Prediction  </vt:lpstr>
      <vt:lpstr>   Advantages of SVM  </vt:lpstr>
      <vt:lpstr>   Limitations of SVM  </vt:lpstr>
      <vt:lpstr>   Applications of SVM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Preetha Selvaraj</dc:creator>
  <cp:lastModifiedBy>Preetha Selvaraj</cp:lastModifiedBy>
  <cp:revision>1</cp:revision>
  <dcterms:created xsi:type="dcterms:W3CDTF">2024-12-12T23:00:44Z</dcterms:created>
  <dcterms:modified xsi:type="dcterms:W3CDTF">2024-12-13T00:31:37Z</dcterms:modified>
</cp:coreProperties>
</file>