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Preetha K</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:au960221104085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Arunachal</a:t>
            </a:r>
            <a:r>
              <a:rPr lang="en-US" sz="1100" dirty="0">
                <a:solidFill>
                  <a:schemeClr val="tx1"/>
                </a:solidFill>
              </a:rPr>
              <a:t>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358930" y="902525"/>
            <a:ext cx="6825641" cy="1138773"/>
          </a:xfrm>
          <a:prstGeom prst="rect">
            <a:avLst/>
          </a:prstGeom>
        </p:spPr>
        <p:txBody>
          <a:bodyPr wrap="square">
            <a:spAutoFit/>
          </a:bodyPr>
          <a:lstStyle/>
          <a:p>
            <a:br>
              <a:rPr lang="en-US" dirty="0"/>
            </a:br>
            <a:r>
              <a:rPr lang="en-US" dirty="0"/>
              <a:t>Modeling</a:t>
            </a:r>
            <a:r>
              <a:rPr lang="en-US" sz="1800" dirty="0"/>
              <a:t>:</a:t>
            </a:r>
          </a:p>
          <a:p>
            <a:br>
              <a:rPr lang="en-US" sz="1800" dirty="0"/>
            </a:br>
            <a:endParaRPr lang="en-US" sz="1800" dirty="0"/>
          </a:p>
        </p:txBody>
      </p:sp>
      <p:sp>
        <p:nvSpPr>
          <p:cNvPr id="4" name="Rectangle 3"/>
          <p:cNvSpPr/>
          <p:nvPr/>
        </p:nvSpPr>
        <p:spPr>
          <a:xfrm>
            <a:off x="845820" y="1638793"/>
            <a:ext cx="7692538" cy="1815882"/>
          </a:xfrm>
          <a:prstGeom prst="rect">
            <a:avLst/>
          </a:prstGeom>
        </p:spPr>
        <p:txBody>
          <a:bodyPr wrap="square">
            <a:spAutoFit/>
          </a:bodyPr>
          <a:lstStyle/>
          <a:p>
            <a:r>
              <a:rPr lang="en-US" dirty="0">
                <a:solidFill>
                  <a:srgbClr val="0D0D0D"/>
                </a:solidFill>
                <a:latin typeface="+mn-lt"/>
              </a:rPr>
              <a:t>The modeling phase involves designing the database schema and creating </a:t>
            </a:r>
            <a:r>
              <a:rPr lang="en-US" dirty="0" err="1">
                <a:solidFill>
                  <a:srgbClr val="0D0D0D"/>
                </a:solidFill>
                <a:latin typeface="+mn-lt"/>
              </a:rPr>
              <a:t>Django</a:t>
            </a:r>
            <a:r>
              <a:rPr lang="en-US" dirty="0">
                <a:solidFill>
                  <a:srgbClr val="0D0D0D"/>
                </a:solidFill>
                <a:latin typeface="+mn-lt"/>
              </a:rPr>
              <a:t> models to represent entities such as users, vehicles, bookings, and transactions. Relationships between entities are defined, and fields are specified for data storage. For example:</a:t>
            </a:r>
          </a:p>
          <a:p>
            <a:pPr>
              <a:buFont typeface="Arial"/>
              <a:buChar char="•"/>
            </a:pPr>
            <a:r>
              <a:rPr lang="en-US" dirty="0">
                <a:solidFill>
                  <a:srgbClr val="0D0D0D"/>
                </a:solidFill>
                <a:latin typeface="+mn-lt"/>
              </a:rPr>
              <a:t>   User model includes fields for username, email, and password.</a:t>
            </a:r>
          </a:p>
          <a:p>
            <a:pPr>
              <a:buFont typeface="Arial"/>
              <a:buChar char="•"/>
            </a:pPr>
            <a:r>
              <a:rPr lang="en-US" dirty="0">
                <a:solidFill>
                  <a:srgbClr val="0D0D0D"/>
                </a:solidFill>
                <a:latin typeface="+mn-lt"/>
              </a:rPr>
              <a:t>   Vehicle model includes fields for make, model, year, price, and availability.</a:t>
            </a:r>
          </a:p>
          <a:p>
            <a:pPr>
              <a:buFont typeface="Arial"/>
              <a:buChar char="•"/>
            </a:pPr>
            <a:r>
              <a:rPr lang="en-US" dirty="0">
                <a:solidFill>
                  <a:srgbClr val="0D0D0D"/>
                </a:solidFill>
                <a:latin typeface="+mn-lt"/>
              </a:rPr>
              <a:t>   Booking model includes fields for user, vehicle, start date, end date, and status.</a:t>
            </a:r>
          </a:p>
          <a:p>
            <a:pPr>
              <a:buFont typeface="Arial"/>
              <a:buChar char="•"/>
            </a:pPr>
            <a:endParaRPr lang="en-US" dirty="0">
              <a:solidFill>
                <a:srgbClr val="0D0D0D"/>
              </a:solidFill>
              <a:latin typeface="Söhne"/>
            </a:endParaRPr>
          </a:p>
          <a:p>
            <a:pPr>
              <a:buFont typeface="Arial"/>
              <a:buChar char="•"/>
            </a:pPr>
            <a:endParaRPr lang="en-US" dirty="0">
              <a:solidFill>
                <a:srgbClr val="0D0D0D"/>
              </a:solidFill>
              <a:latin typeface="Söhne"/>
            </a:endParaRPr>
          </a:p>
        </p:txBody>
      </p:sp>
      <p:sp>
        <p:nvSpPr>
          <p:cNvPr id="6" name="Rectangle 5"/>
          <p:cNvSpPr/>
          <p:nvPr/>
        </p:nvSpPr>
        <p:spPr>
          <a:xfrm>
            <a:off x="358930" y="2903240"/>
            <a:ext cx="5655657" cy="307777"/>
          </a:xfrm>
          <a:prstGeom prst="rect">
            <a:avLst/>
          </a:prstGeom>
        </p:spPr>
        <p:txBody>
          <a:bodyPr wrap="square">
            <a:spAutoFit/>
          </a:bodyPr>
          <a:lstStyle/>
          <a:p>
            <a:r>
              <a:rPr lang="en-US" dirty="0">
                <a:solidFill>
                  <a:srgbClr val="0D0D0D"/>
                </a:solidFill>
                <a:latin typeface="+mn-lt"/>
              </a:rPr>
              <a:t>Results:</a:t>
            </a:r>
            <a:endParaRPr lang="en-US" dirty="0">
              <a:latin typeface="+mn-lt"/>
            </a:endParaRPr>
          </a:p>
        </p:txBody>
      </p:sp>
      <p:sp>
        <p:nvSpPr>
          <p:cNvPr id="7" name="Rectangle 6"/>
          <p:cNvSpPr/>
          <p:nvPr/>
        </p:nvSpPr>
        <p:spPr>
          <a:xfrm>
            <a:off x="845820" y="3208881"/>
            <a:ext cx="6825641" cy="1169551"/>
          </a:xfrm>
          <a:prstGeom prst="rect">
            <a:avLst/>
          </a:prstGeom>
        </p:spPr>
        <p:txBody>
          <a:bodyPr wrap="square">
            <a:spAutoFit/>
          </a:bodyPr>
          <a:lstStyle/>
          <a:p>
            <a:r>
              <a:rPr lang="en-US" dirty="0"/>
              <a:t>After development, the system provides a user-friendly interface for customers to browse vehicles, make reservations, and manage bookings. Administrators can efficiently manage inventory, track bookings, and generate reports. Key features such as user authentication, real-time availability tracking, dynamic pricing, and payment integration are implemented successfully.</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A7BDEFFF-99A0-9B15-0A2D-05032B88BBEC}"/>
              </a:ext>
            </a:extLst>
          </p:cNvPr>
          <p:cNvPicPr>
            <a:picLocks noChangeAspect="1"/>
          </p:cNvPicPr>
          <p:nvPr/>
        </p:nvPicPr>
        <p:blipFill>
          <a:blip r:embed="rId2"/>
          <a:stretch>
            <a:fillRect/>
          </a:stretch>
        </p:blipFill>
        <p:spPr>
          <a:xfrm>
            <a:off x="147447" y="1137426"/>
            <a:ext cx="8840703" cy="384345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238927"/>
          </a:xfrm>
        </p:spPr>
        <p:txBody>
          <a:bodyPr/>
          <a:lstStyle/>
          <a:p>
            <a:pPr algn="ctr"/>
            <a:r>
              <a:rPr lang="en-US" b="1" dirty="0"/>
              <a:t>About-Us-Page</a:t>
            </a:r>
          </a:p>
        </p:txBody>
      </p:sp>
      <p:pic>
        <p:nvPicPr>
          <p:cNvPr id="4" name="Picture 3">
            <a:extLst>
              <a:ext uri="{FF2B5EF4-FFF2-40B4-BE49-F238E27FC236}">
                <a16:creationId xmlns:a16="http://schemas.microsoft.com/office/drawing/2014/main" id="{054641F9-4956-D053-F543-8356E9B629B1}"/>
              </a:ext>
            </a:extLst>
          </p:cNvPr>
          <p:cNvPicPr>
            <a:picLocks noChangeAspect="1"/>
          </p:cNvPicPr>
          <p:nvPr/>
        </p:nvPicPr>
        <p:blipFill>
          <a:blip r:embed="rId2"/>
          <a:stretch>
            <a:fillRect/>
          </a:stretch>
        </p:blipFill>
        <p:spPr>
          <a:xfrm>
            <a:off x="530717" y="899168"/>
            <a:ext cx="7886430" cy="417742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1"/>
            <a:ext cx="7886430" cy="257098"/>
          </a:xfrm>
        </p:spPr>
        <p:txBody>
          <a:bodyPr/>
          <a:lstStyle/>
          <a:p>
            <a:pPr algn="ctr"/>
            <a:r>
              <a:rPr lang="en-US" b="1" dirty="0"/>
              <a:t>Service-Page</a:t>
            </a:r>
          </a:p>
        </p:txBody>
      </p:sp>
      <p:pic>
        <p:nvPicPr>
          <p:cNvPr id="4" name="Picture 3">
            <a:extLst>
              <a:ext uri="{FF2B5EF4-FFF2-40B4-BE49-F238E27FC236}">
                <a16:creationId xmlns:a16="http://schemas.microsoft.com/office/drawing/2014/main" id="{1AB9A40D-2B49-49BE-1662-1838F1503BFD}"/>
              </a:ext>
            </a:extLst>
          </p:cNvPr>
          <p:cNvPicPr>
            <a:picLocks noChangeAspect="1"/>
          </p:cNvPicPr>
          <p:nvPr/>
        </p:nvPicPr>
        <p:blipFill>
          <a:blip r:embed="rId2"/>
          <a:stretch>
            <a:fillRect/>
          </a:stretch>
        </p:blipFill>
        <p:spPr>
          <a:xfrm>
            <a:off x="503644" y="892099"/>
            <a:ext cx="8011346" cy="419168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7"/>
            <a:ext cx="7886430" cy="256066"/>
          </a:xfrm>
        </p:spPr>
        <p:txBody>
          <a:bodyPr/>
          <a:lstStyle/>
          <a:p>
            <a:pPr algn="ctr"/>
            <a:r>
              <a:rPr lang="en-US" b="1" dirty="0"/>
              <a:t>Cars-Page</a:t>
            </a:r>
          </a:p>
        </p:txBody>
      </p:sp>
      <p:pic>
        <p:nvPicPr>
          <p:cNvPr id="5" name="Picture 4">
            <a:extLst>
              <a:ext uri="{FF2B5EF4-FFF2-40B4-BE49-F238E27FC236}">
                <a16:creationId xmlns:a16="http://schemas.microsoft.com/office/drawing/2014/main" id="{691280A2-2EA1-9440-A52F-6E9082B2968D}"/>
              </a:ext>
            </a:extLst>
          </p:cNvPr>
          <p:cNvPicPr>
            <a:picLocks noChangeAspect="1"/>
          </p:cNvPicPr>
          <p:nvPr/>
        </p:nvPicPr>
        <p:blipFill>
          <a:blip r:embed="rId2"/>
          <a:stretch>
            <a:fillRect/>
          </a:stretch>
        </p:blipFill>
        <p:spPr>
          <a:xfrm>
            <a:off x="628560" y="899533"/>
            <a:ext cx="7694125" cy="412328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355807"/>
          </a:xfrm>
        </p:spPr>
        <p:txBody>
          <a:bodyPr/>
          <a:lstStyle/>
          <a:p>
            <a:pPr algn="ctr"/>
            <a:r>
              <a:rPr lang="en-US" b="1" dirty="0"/>
              <a:t>Contact Us-Page</a:t>
            </a:r>
          </a:p>
        </p:txBody>
      </p:sp>
      <p:pic>
        <p:nvPicPr>
          <p:cNvPr id="4" name="Picture 3">
            <a:extLst>
              <a:ext uri="{FF2B5EF4-FFF2-40B4-BE49-F238E27FC236}">
                <a16:creationId xmlns:a16="http://schemas.microsoft.com/office/drawing/2014/main" id="{376058CF-12C2-380D-8960-67555941CC03}"/>
              </a:ext>
            </a:extLst>
          </p:cNvPr>
          <p:cNvPicPr>
            <a:picLocks noChangeAspect="1"/>
          </p:cNvPicPr>
          <p:nvPr/>
        </p:nvPicPr>
        <p:blipFill>
          <a:blip r:embed="rId2"/>
          <a:stretch>
            <a:fillRect/>
          </a:stretch>
        </p:blipFill>
        <p:spPr>
          <a:xfrm>
            <a:off x="932796" y="973873"/>
            <a:ext cx="7277957" cy="390025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5" name="Rectangle 3"/>
          <p:cNvSpPr>
            <a:spLocks noChangeArrowheads="1"/>
          </p:cNvSpPr>
          <p:nvPr/>
        </p:nvSpPr>
        <p:spPr bwMode="auto">
          <a:xfrm>
            <a:off x="890650" y="2710287"/>
            <a:ext cx="825334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0" y="0"/>
            <a:ext cx="3765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475013" y="1309903"/>
            <a:ext cx="7778337"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i="0" u="none" strike="noStrike" cap="none" normalizeH="0" baseline="0" dirty="0">
                <a:ln>
                  <a:noFill/>
                </a:ln>
                <a:solidFill>
                  <a:schemeClr val="tx1"/>
                </a:solidFill>
                <a:effectLst/>
                <a:latin typeface="Arial" pitchFamily="34" charset="0"/>
                <a:cs typeface="Arial" pitchFamily="34" charset="0"/>
              </a:rPr>
              <a:t>Improved User Experience</a:t>
            </a:r>
            <a:r>
              <a:rPr kumimoji="0" lang="en-US" b="0" i="0" u="none" strike="noStrike" cap="none" normalizeH="0" baseline="0" dirty="0">
                <a:ln>
                  <a:noFill/>
                </a:ln>
                <a:solidFill>
                  <a:schemeClr val="tx1"/>
                </a:solidFill>
                <a:effectLst/>
                <a:latin typeface="Arial" pitchFamily="34" charset="0"/>
                <a:cs typeface="Arial" pitchFamily="34" charset="0"/>
              </a:rPr>
              <a:t>: Intuitive interface with filtering options and personalized recommendations.</a:t>
            </a:r>
            <a:endParaRPr lang="en-US" dirty="0">
              <a:solidFill>
                <a:schemeClr val="tx1"/>
              </a:solidFill>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i="0" u="none" strike="noStrike" cap="none" normalizeH="0" baseline="0" dirty="0">
                <a:ln>
                  <a:noFill/>
                </a:ln>
                <a:solidFill>
                  <a:schemeClr val="tx1"/>
                </a:solidFill>
                <a:effectLst/>
                <a:latin typeface="Arial" pitchFamily="34" charset="0"/>
                <a:cs typeface="Arial" pitchFamily="34" charset="0"/>
              </a:rPr>
              <a:t> Advanced Analytics</a:t>
            </a:r>
            <a:r>
              <a:rPr kumimoji="0" lang="en-US" b="0" i="0" u="none" strike="noStrike" cap="none" normalizeH="0" baseline="0" dirty="0">
                <a:ln>
                  <a:noFill/>
                </a:ln>
                <a:solidFill>
                  <a:schemeClr val="tx1"/>
                </a:solidFill>
                <a:effectLst/>
                <a:latin typeface="Arial" pitchFamily="34" charset="0"/>
                <a:cs typeface="Arial" pitchFamily="34" charset="0"/>
              </a:rPr>
              <a:t>: Track user behavior for pricing optimization and marketing strategies</a:t>
            </a:r>
            <a:r>
              <a:rPr lang="en-US" dirty="0">
                <a:solidFill>
                  <a:schemeClr val="tx1"/>
                </a:solidFill>
                <a:latin typeface="Arial" pitchFamily="34" charset="0"/>
                <a:cs typeface="Arial"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1" i="0" u="none" strike="noStrike" cap="none" normalizeH="0" baseline="0" dirty="0">
                <a:ln>
                  <a:noFill/>
                </a:ln>
                <a:solidFill>
                  <a:schemeClr val="tx1"/>
                </a:solidFill>
                <a:effectLst/>
                <a:latin typeface="Arial" pitchFamily="34" charset="0"/>
                <a:cs typeface="Arial" pitchFamily="34" charset="0"/>
              </a:rPr>
              <a:t> </a:t>
            </a:r>
            <a:r>
              <a:rPr kumimoji="0" lang="en-US" i="0" u="none" strike="noStrike" cap="none" normalizeH="0" baseline="0" dirty="0">
                <a:ln>
                  <a:noFill/>
                </a:ln>
                <a:solidFill>
                  <a:schemeClr val="tx1"/>
                </a:solidFill>
                <a:effectLst/>
                <a:latin typeface="Arial" pitchFamily="34" charset="0"/>
                <a:cs typeface="Arial" pitchFamily="34" charset="0"/>
              </a:rPr>
              <a:t>IoT Integration</a:t>
            </a:r>
            <a:r>
              <a:rPr kumimoji="0" lang="en-US" b="0" i="0" u="none" strike="noStrike" cap="none" normalizeH="0" baseline="0" dirty="0">
                <a:ln>
                  <a:noFill/>
                </a:ln>
                <a:solidFill>
                  <a:schemeClr val="tx1"/>
                </a:solidFill>
                <a:effectLst/>
                <a:latin typeface="Arial" pitchFamily="34" charset="0"/>
                <a:cs typeface="Arial" pitchFamily="34" charset="0"/>
              </a:rPr>
              <a:t>: Monitor vehicle health and usage data for better fleet management.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i="0" u="none" strike="noStrike" cap="none" normalizeH="0" baseline="0" dirty="0">
                <a:ln>
                  <a:noFill/>
                </a:ln>
                <a:solidFill>
                  <a:schemeClr val="tx1"/>
                </a:solidFill>
                <a:effectLst/>
                <a:latin typeface="Arial" pitchFamily="34" charset="0"/>
                <a:cs typeface="Arial" pitchFamily="34" charset="0"/>
              </a:rPr>
              <a:t>Mobile App</a:t>
            </a:r>
            <a:r>
              <a:rPr kumimoji="0" lang="en-US" b="0" i="0" u="none" strike="noStrike" cap="none" normalizeH="0" baseline="0" dirty="0">
                <a:ln>
                  <a:noFill/>
                </a:ln>
                <a:solidFill>
                  <a:schemeClr val="tx1"/>
                </a:solidFill>
                <a:effectLst/>
                <a:latin typeface="Arial" pitchFamily="34" charset="0"/>
                <a:cs typeface="Arial" pitchFamily="34" charset="0"/>
              </a:rPr>
              <a:t>: Convenient access for booking and management on smartphones.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i="0" u="none" strike="noStrike" cap="none" normalizeH="0" baseline="0" dirty="0">
                <a:ln>
                  <a:noFill/>
                </a:ln>
                <a:solidFill>
                  <a:schemeClr val="tx1"/>
                </a:solidFill>
                <a:effectLst/>
                <a:latin typeface="Arial" pitchFamily="34" charset="0"/>
                <a:cs typeface="Arial" pitchFamily="34" charset="0"/>
              </a:rPr>
              <a:t>AI Features: </a:t>
            </a:r>
            <a:r>
              <a:rPr kumimoji="0" lang="en-US" b="0" i="0" u="none" strike="noStrike" cap="none" normalizeH="0" baseline="0" dirty="0">
                <a:ln>
                  <a:noFill/>
                </a:ln>
                <a:solidFill>
                  <a:schemeClr val="tx1"/>
                </a:solidFill>
                <a:effectLst/>
                <a:latin typeface="Arial" pitchFamily="34" charset="0"/>
                <a:cs typeface="Arial" pitchFamily="34" charset="0"/>
              </a:rPr>
              <a:t>Dynamic pricing, fraud detection, and predictive maintenance.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i="0" u="none" strike="noStrike" cap="none" normalizeH="0" baseline="0" dirty="0">
                <a:ln>
                  <a:noFill/>
                </a:ln>
                <a:solidFill>
                  <a:schemeClr val="tx1"/>
                </a:solidFill>
                <a:effectLst/>
                <a:latin typeface="Arial" pitchFamily="34" charset="0"/>
                <a:cs typeface="Arial" pitchFamily="34" charset="0"/>
              </a:rPr>
              <a:t>Diverse Payment Options</a:t>
            </a:r>
            <a:r>
              <a:rPr kumimoji="0" lang="en-US" b="0" i="0" u="none" strike="noStrike" cap="none" normalizeH="0" baseline="0" dirty="0">
                <a:ln>
                  <a:noFill/>
                </a:ln>
                <a:solidFill>
                  <a:schemeClr val="tx1"/>
                </a:solidFill>
                <a:effectLst/>
                <a:latin typeface="Arial" pitchFamily="34" charset="0"/>
                <a:cs typeface="Arial" pitchFamily="34" charset="0"/>
              </a:rPr>
              <a:t>: Digital wallets, cryptocurrencies, and installment plans.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i="0" u="none" strike="noStrike" cap="none" normalizeH="0" baseline="0" dirty="0">
                <a:ln>
                  <a:noFill/>
                </a:ln>
                <a:solidFill>
                  <a:schemeClr val="tx1"/>
                </a:solidFill>
                <a:effectLst/>
                <a:latin typeface="Arial" pitchFamily="34" charset="0"/>
                <a:cs typeface="Arial" pitchFamily="34" charset="0"/>
              </a:rPr>
              <a:t>Localization</a:t>
            </a:r>
            <a:r>
              <a:rPr kumimoji="0" lang="en-US" b="0" i="0" u="none" strike="noStrike" cap="none" normalizeH="0" baseline="0" dirty="0">
                <a:ln>
                  <a:noFill/>
                </a:ln>
                <a:solidFill>
                  <a:schemeClr val="tx1"/>
                </a:solidFill>
                <a:effectLst/>
                <a:latin typeface="Arial" pitchFamily="34" charset="0"/>
                <a:cs typeface="Arial" pitchFamily="34" charset="0"/>
              </a:rPr>
              <a:t>: Multi-language and multi-currency support for global users.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i="0" u="none" strike="noStrike" cap="none" normalizeH="0" baseline="0" dirty="0">
                <a:ln>
                  <a:noFill/>
                </a:ln>
                <a:solidFill>
                  <a:schemeClr val="tx1"/>
                </a:solidFill>
                <a:effectLst/>
                <a:latin typeface="Arial" pitchFamily="34" charset="0"/>
                <a:cs typeface="Arial" pitchFamily="34" charset="0"/>
              </a:rPr>
              <a:t>External Service Integration</a:t>
            </a:r>
            <a:r>
              <a:rPr kumimoji="0" lang="en-US" b="0" i="0" u="none" strike="noStrike" cap="none" normalizeH="0" baseline="0" dirty="0">
                <a:ln>
                  <a:noFill/>
                </a:ln>
                <a:solidFill>
                  <a:schemeClr val="tx1"/>
                </a:solidFill>
                <a:effectLst/>
                <a:latin typeface="Arial" pitchFamily="34" charset="0"/>
                <a:cs typeface="Arial" pitchFamily="34" charset="0"/>
              </a:rPr>
              <a:t>: GPS navigation, roadside assistance, and insurance providers.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i="0" u="none" strike="noStrike" cap="none" normalizeH="0" baseline="0" dirty="0">
                <a:ln>
                  <a:noFill/>
                </a:ln>
                <a:solidFill>
                  <a:schemeClr val="tx1"/>
                </a:solidFill>
                <a:effectLst/>
                <a:latin typeface="Arial" pitchFamily="34" charset="0"/>
                <a:cs typeface="Arial" pitchFamily="34" charset="0"/>
              </a:rPr>
              <a:t>Sustainability Initiatives</a:t>
            </a:r>
            <a:r>
              <a:rPr kumimoji="0" lang="en-US" b="0" i="0" u="none" strike="noStrike" cap="none" normalizeH="0" baseline="0" dirty="0">
                <a:ln>
                  <a:noFill/>
                </a:ln>
                <a:solidFill>
                  <a:schemeClr val="tx1"/>
                </a:solidFill>
                <a:effectLst/>
                <a:latin typeface="Arial" pitchFamily="34" charset="0"/>
                <a:cs typeface="Arial" pitchFamily="34" charset="0"/>
              </a:rPr>
              <a:t>: Eco-friendly options and carbon offsetting programs.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i="0" u="none" strike="noStrike" cap="none" normalizeH="0" baseline="0" dirty="0">
                <a:ln>
                  <a:noFill/>
                </a:ln>
                <a:solidFill>
                  <a:schemeClr val="tx1"/>
                </a:solidFill>
                <a:effectLst/>
                <a:latin typeface="Arial" pitchFamily="34" charset="0"/>
                <a:cs typeface="Arial" pitchFamily="34" charset="0"/>
              </a:rPr>
              <a:t>Voice Recognition and Chatbots</a:t>
            </a:r>
            <a:r>
              <a:rPr kumimoji="0" lang="en-US" b="0" i="0" u="none" strike="noStrike" cap="none" normalizeH="0" baseline="0" dirty="0">
                <a:ln>
                  <a:noFill/>
                </a:ln>
                <a:solidFill>
                  <a:schemeClr val="tx1"/>
                </a:solidFill>
                <a:effectLst/>
                <a:latin typeface="Arial" pitchFamily="34" charset="0"/>
                <a:cs typeface="Arial" pitchFamily="34" charset="0"/>
              </a:rPr>
              <a:t>: Hands-free interaction and instant assistance for users.</a:t>
            </a:r>
            <a:br>
              <a:rPr kumimoji="0" lang="en-US" b="0" i="0" u="none" strike="noStrike" cap="none" normalizeH="0" baseline="0" dirty="0">
                <a:ln>
                  <a:noFill/>
                </a:ln>
                <a:solidFill>
                  <a:srgbClr val="0D0D0D"/>
                </a:solidFill>
                <a:effectLst/>
                <a:latin typeface="Söhne"/>
                <a:cs typeface="Arial" pitchFamily="34" charset="0"/>
              </a:rPr>
            </a:b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845821" y="1579419"/>
            <a:ext cx="6813763" cy="1384995"/>
          </a:xfrm>
          <a:prstGeom prst="rect">
            <a:avLst/>
          </a:prstGeom>
        </p:spPr>
        <p:txBody>
          <a:bodyPr wrap="square">
            <a:spAutoFit/>
          </a:bodyPr>
          <a:lstStyle/>
          <a:p>
            <a:r>
              <a:rPr lang="en-US" dirty="0">
                <a:solidFill>
                  <a:srgbClr val="0D0D0D"/>
                </a:solidFill>
                <a:latin typeface="+mn-lt"/>
              </a:rPr>
              <a:t>In conclusion, the Django-based car rental management system offers enhanced efficiency and user experience for both customers and administrators. Key features like real-time availability tracking and dynamic pricing streamline operations, while future enhancements such as IoT integration and AI-powered features promise further innovation. With a focus on scalability and security, the system is poised to redefine the car rental industry and provide sustainable solutions for future growth.</a:t>
            </a:r>
            <a:endParaRPr lang="en-US" dirty="0">
              <a:latin typeface="+mn-lt"/>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3"/>
          <p:cNvSpPr>
            <a:spLocks noChangeArrowheads="1"/>
          </p:cNvSpPr>
          <p:nvPr/>
        </p:nvSpPr>
        <p:spPr bwMode="auto">
          <a:xfrm>
            <a:off x="379143" y="1259382"/>
            <a:ext cx="782651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cs typeface="Arial" pitchFamily="34" charset="0"/>
              </a:rPr>
              <a:t>     This project proposes the development of a user-friendly car rental website using Django. The system aims to streamline the rental process for both customers and administrators, featuring key functionalities such as user authentication, real-time availability tracking, dynamic pricing, and secure payment integration. Administrators will have access to a centralized dashboard for inventory management and reporting, while customers can easily browse vehicles, make reservations, and track bookings. The system prioritizes scalability, security, and extensibility, promising to meet the evolving needs of the car rental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0" y="760021"/>
            <a:ext cx="4197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dirty="0">
                <a:ln>
                  <a:noFill/>
                </a:ln>
                <a:solidFill>
                  <a:srgbClr val="000000"/>
                </a:solidFill>
                <a:effectLst/>
                <a:latin typeface="Söhne"/>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p:cNvSpPr>
            <a:spLocks noChangeArrowheads="1"/>
          </p:cNvSpPr>
          <p:nvPr/>
        </p:nvSpPr>
        <p:spPr bwMode="auto">
          <a:xfrm>
            <a:off x="607926" y="1316117"/>
            <a:ext cx="740753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ClrTx/>
            </a:pPr>
            <a:r>
              <a:rPr kumimoji="0" lang="en-US" b="0" i="0" u="none" strike="noStrike" cap="none" normalizeH="0" baseline="0" dirty="0">
                <a:ln>
                  <a:noFill/>
                </a:ln>
                <a:solidFill>
                  <a:schemeClr val="tx1"/>
                </a:solidFill>
                <a:effectLst/>
                <a:latin typeface="Arial" pitchFamily="34" charset="0"/>
                <a:cs typeface="Arial" pitchFamily="34" charset="0"/>
              </a:rPr>
              <a:t>The car rental industry faces inefficiencies due to manual processes and outdated systems, leading to challenges in managing bookings and providing a seamless experience for customers. There is a need for a modern car rental management system using </a:t>
            </a:r>
            <a:r>
              <a:rPr lang="en-US" dirty="0">
                <a:solidFill>
                  <a:schemeClr val="tx1"/>
                </a:solidFill>
                <a:latin typeface="Arial" pitchFamily="34" charset="0"/>
                <a:cs typeface="Arial" pitchFamily="34" charset="0"/>
              </a:rPr>
              <a:t>Django</a:t>
            </a:r>
            <a:r>
              <a:rPr kumimoji="0" lang="en-US" b="0" i="0" u="none" strike="noStrike" cap="none" normalizeH="0" baseline="0" dirty="0">
                <a:ln>
                  <a:noFill/>
                </a:ln>
                <a:solidFill>
                  <a:schemeClr val="tx1"/>
                </a:solidFill>
                <a:effectLst/>
                <a:latin typeface="Arial" pitchFamily="34" charset="0"/>
                <a:cs typeface="Arial" pitchFamily="34" charset="0"/>
              </a:rPr>
              <a:t> to automate processes, improve user experience, and enhance operational efficiency for both customers and administrators.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0" y="0"/>
            <a:ext cx="4089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96882" y="1199409"/>
            <a:ext cx="8288977" cy="523220"/>
          </a:xfrm>
          <a:prstGeom prst="rect">
            <a:avLst/>
          </a:prstGeom>
        </p:spPr>
        <p:txBody>
          <a:bodyPr wrap="square">
            <a:spAutoFit/>
          </a:bodyPr>
          <a:lstStyle/>
          <a:p>
            <a:r>
              <a:rPr lang="en-US" dirty="0"/>
              <a:t>The project involves the development of a dynamic car rental management system using Django, a high-level Python web framework. </a:t>
            </a:r>
          </a:p>
        </p:txBody>
      </p:sp>
      <p:sp>
        <p:nvSpPr>
          <p:cNvPr id="5" name="Rectangle 4"/>
          <p:cNvSpPr/>
          <p:nvPr/>
        </p:nvSpPr>
        <p:spPr>
          <a:xfrm>
            <a:off x="296882" y="1722630"/>
            <a:ext cx="5308271" cy="307777"/>
          </a:xfrm>
          <a:prstGeom prst="rect">
            <a:avLst/>
          </a:prstGeom>
        </p:spPr>
        <p:txBody>
          <a:bodyPr wrap="square">
            <a:spAutoFit/>
          </a:bodyPr>
          <a:lstStyle/>
          <a:p>
            <a:r>
              <a:rPr lang="en-US" dirty="0">
                <a:solidFill>
                  <a:srgbClr val="0D0D0D"/>
                </a:solidFill>
                <a:latin typeface="+mn-lt"/>
              </a:rPr>
              <a:t>Key Features:</a:t>
            </a:r>
            <a:endParaRPr lang="en-US" dirty="0">
              <a:latin typeface="+mn-lt"/>
            </a:endParaRPr>
          </a:p>
        </p:txBody>
      </p:sp>
      <p:sp>
        <p:nvSpPr>
          <p:cNvPr id="9" name="Rectangle 8"/>
          <p:cNvSpPr/>
          <p:nvPr/>
        </p:nvSpPr>
        <p:spPr>
          <a:xfrm>
            <a:off x="1151906" y="2030406"/>
            <a:ext cx="6768936" cy="2246769"/>
          </a:xfrm>
          <a:prstGeom prst="rect">
            <a:avLst/>
          </a:prstGeom>
        </p:spPr>
        <p:txBody>
          <a:bodyPr wrap="square">
            <a:spAutoFit/>
          </a:bodyPr>
          <a:lstStyle/>
          <a:p>
            <a:pPr>
              <a:buFont typeface="+mj-lt"/>
              <a:buAutoNum type="arabicPeriod"/>
            </a:pPr>
            <a:r>
              <a:rPr lang="en-US" dirty="0">
                <a:solidFill>
                  <a:srgbClr val="0D0D0D"/>
                </a:solidFill>
                <a:latin typeface="+mn-lt"/>
              </a:rPr>
              <a:t>User Authentication: Secure login and registration system for both customers and administrators.</a:t>
            </a:r>
          </a:p>
          <a:p>
            <a:pPr>
              <a:buFont typeface="+mj-lt"/>
              <a:buAutoNum type="arabicPeriod"/>
            </a:pPr>
            <a:r>
              <a:rPr lang="en-US" dirty="0">
                <a:solidFill>
                  <a:srgbClr val="0D0D0D"/>
                </a:solidFill>
                <a:latin typeface="+mn-lt"/>
              </a:rPr>
              <a:t>Vehicle Inventory Management: Comprehensive database for storing vehicle details, including availability, pricing, and specifications.</a:t>
            </a:r>
          </a:p>
          <a:p>
            <a:pPr>
              <a:buFont typeface="+mj-lt"/>
              <a:buAutoNum type="arabicPeriod"/>
            </a:pPr>
            <a:r>
              <a:rPr lang="en-US" dirty="0">
                <a:solidFill>
                  <a:srgbClr val="0D0D0D"/>
                </a:solidFill>
                <a:latin typeface="+mn-lt"/>
              </a:rPr>
              <a:t>Booking System: Intuitive interface for customers to search for available vehicles, select rental dates, and make reservations.</a:t>
            </a:r>
          </a:p>
          <a:p>
            <a:pPr>
              <a:buFont typeface="+mj-lt"/>
              <a:buAutoNum type="arabicPeriod"/>
            </a:pPr>
            <a:r>
              <a:rPr lang="en-US" dirty="0">
                <a:solidFill>
                  <a:srgbClr val="0D0D0D"/>
                </a:solidFill>
                <a:latin typeface="+mn-lt"/>
              </a:rPr>
              <a:t>Real-time Availability Tracking: System updates availability status dynamically to prevent overbooking and ensure accurate information for customers.</a:t>
            </a:r>
          </a:p>
          <a:p>
            <a:pPr>
              <a:buFont typeface="+mj-lt"/>
              <a:buAutoNum type="arabicPeriod"/>
            </a:pPr>
            <a:r>
              <a:rPr lang="en-US" dirty="0">
                <a:solidFill>
                  <a:srgbClr val="0D0D0D"/>
                </a:solidFill>
                <a:latin typeface="+mn-lt"/>
              </a:rPr>
              <a:t>Dynamic Pricing: Pricing calculation based on factors such as vehicle type, duration, and location.</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350987" y="1180216"/>
            <a:ext cx="7371902" cy="3108543"/>
          </a:xfrm>
          <a:prstGeom prst="rect">
            <a:avLst/>
          </a:prstGeom>
        </p:spPr>
        <p:txBody>
          <a:bodyPr wrap="square">
            <a:spAutoFit/>
          </a:bodyPr>
          <a:lstStyle/>
          <a:p>
            <a:r>
              <a:rPr lang="en-US" dirty="0">
                <a:solidFill>
                  <a:srgbClr val="0D0D0D"/>
                </a:solidFill>
                <a:latin typeface="+mn-lt"/>
              </a:rPr>
              <a:t>The proposed solution involves building a Django-based car rental management system. It will provide users with an intuitive interface for booking vehicles and administrators with tools for inventory management and reporting. Key features include user authentication, real-time availability tracking, dynamic pricing, payment integration, and a responsive design. The solution aims to streamline rental processes, enhance user experience, and ensure scalability and security.</a:t>
            </a:r>
          </a:p>
          <a:p>
            <a:endParaRPr lang="en-US" dirty="0">
              <a:solidFill>
                <a:srgbClr val="0D0D0D"/>
              </a:solidFill>
              <a:latin typeface="+mn-lt"/>
            </a:endParaRPr>
          </a:p>
          <a:p>
            <a:pPr marL="342900" indent="-342900">
              <a:buFont typeface="+mj-lt"/>
              <a:buAutoNum type="arabicPeriod"/>
            </a:pPr>
            <a:r>
              <a:rPr lang="en-US" b="1" dirty="0">
                <a:latin typeface="+mn-lt"/>
              </a:rPr>
              <a:t>Django Framework: </a:t>
            </a:r>
            <a:r>
              <a:rPr lang="en-US" dirty="0">
                <a:latin typeface="+mn-lt"/>
              </a:rPr>
              <a:t>Utilize Django, a high-level Python web framework, for rapid development, robust security features, and scalability.</a:t>
            </a:r>
          </a:p>
          <a:p>
            <a:pPr marL="342900" indent="-342900">
              <a:buFont typeface="+mj-lt"/>
              <a:buAutoNum type="arabicPeriod"/>
            </a:pPr>
            <a:r>
              <a:rPr lang="en-US" b="1" dirty="0">
                <a:latin typeface="+mn-lt"/>
              </a:rPr>
              <a:t>Model for Vehicle Inventory</a:t>
            </a:r>
            <a:r>
              <a:rPr lang="en-US" dirty="0">
                <a:latin typeface="+mn-lt"/>
              </a:rPr>
              <a:t>: Create a Django model to manage vehicle inventory, including attributes such as make, model, year, availability status, and rental price.</a:t>
            </a:r>
          </a:p>
          <a:p>
            <a:pPr marL="342900" indent="-342900">
              <a:buFont typeface="+mj-lt"/>
              <a:buAutoNum type="arabicPeriod"/>
            </a:pPr>
            <a:r>
              <a:rPr lang="en-US" b="1" dirty="0">
                <a:latin typeface="+mn-lt"/>
              </a:rPr>
              <a:t>Reservation System</a:t>
            </a:r>
            <a:r>
              <a:rPr lang="en-US" dirty="0">
                <a:latin typeface="+mn-lt"/>
              </a:rPr>
              <a:t>: Implement a reservation system using Django's built-in ORM (Object-Relational Mapping) to manage bookings, including date/time selection, pickup/drop-off locations, and customer details.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561712" y="586591"/>
            <a:ext cx="6780811" cy="3970318"/>
          </a:xfrm>
          <a:prstGeom prst="rect">
            <a:avLst/>
          </a:prstGeom>
        </p:spPr>
        <p:txBody>
          <a:bodyPr wrap="square">
            <a:spAutoFit/>
          </a:bodyPr>
          <a:lstStyle/>
          <a:p>
            <a:pPr marL="342900" indent="-342900">
              <a:buAutoNum type="arabicPeriod" startAt="4"/>
            </a:pPr>
            <a:r>
              <a:rPr lang="en-US" b="1" dirty="0">
                <a:solidFill>
                  <a:srgbClr val="0D0D0D"/>
                </a:solidFill>
                <a:latin typeface="+mn-lt"/>
              </a:rPr>
              <a:t>User Authentication</a:t>
            </a:r>
            <a:r>
              <a:rPr lang="en-US" dirty="0">
                <a:solidFill>
                  <a:srgbClr val="0D0D0D"/>
                </a:solidFill>
                <a:latin typeface="+mn-lt"/>
              </a:rPr>
              <a:t>: Utilize Django's authentication system to allow users to create accounts, log in, and manage bookings, ensuring data security and user privacy.</a:t>
            </a:r>
          </a:p>
          <a:p>
            <a:pPr marL="342900" indent="-342900">
              <a:buAutoNum type="arabicPeriod" startAt="5"/>
            </a:pPr>
            <a:r>
              <a:rPr lang="en-US" b="1" dirty="0">
                <a:solidFill>
                  <a:srgbClr val="0D0D0D"/>
                </a:solidFill>
                <a:latin typeface="+mn-lt"/>
              </a:rPr>
              <a:t>Admin Panel</a:t>
            </a:r>
            <a:r>
              <a:rPr lang="en-US" dirty="0">
                <a:solidFill>
                  <a:srgbClr val="0D0D0D"/>
                </a:solidFill>
                <a:latin typeface="+mn-lt"/>
              </a:rPr>
              <a:t>: Leverage Django's admin interface to provide an intuitive backend for administrators to manage inventory, view reservations, and access analytics.</a:t>
            </a:r>
          </a:p>
          <a:p>
            <a:pPr marL="342900" indent="-342900">
              <a:buAutoNum type="arabicPeriod" startAt="6"/>
            </a:pPr>
            <a:r>
              <a:rPr lang="en-US" b="1" dirty="0">
                <a:solidFill>
                  <a:srgbClr val="0D0D0D"/>
                </a:solidFill>
                <a:latin typeface="+mn-lt"/>
              </a:rPr>
              <a:t>Frontend Design</a:t>
            </a:r>
            <a:r>
              <a:rPr lang="en-US" dirty="0">
                <a:solidFill>
                  <a:srgbClr val="0D0D0D"/>
                </a:solidFill>
                <a:latin typeface="+mn-lt"/>
              </a:rPr>
              <a:t>: Utilize Django's template system along with HTML, CSS, and     JavaScript to create a responsive and user-friendly frontend interface for browsing vehicles, making reservations, and viewing account information.</a:t>
            </a:r>
          </a:p>
          <a:p>
            <a:pPr marL="342900" indent="-342900">
              <a:buAutoNum type="arabicPeriod" startAt="7"/>
            </a:pPr>
            <a:r>
              <a:rPr lang="en-US" b="1" dirty="0">
                <a:solidFill>
                  <a:srgbClr val="0D0D0D"/>
                </a:solidFill>
                <a:latin typeface="+mn-lt"/>
              </a:rPr>
              <a:t>Integration with Payment Gateways</a:t>
            </a:r>
            <a:r>
              <a:rPr lang="en-US" dirty="0">
                <a:solidFill>
                  <a:srgbClr val="0D0D0D"/>
                </a:solidFill>
                <a:latin typeface="+mn-lt"/>
              </a:rPr>
              <a:t>: Integrate popular payment gateways such as Stripe or PayPal using Django packages or APIs to facilitate secure online payments for reservations.</a:t>
            </a:r>
          </a:p>
          <a:p>
            <a:pPr marL="342900" indent="-342900">
              <a:buAutoNum type="arabicPeriod" startAt="8"/>
            </a:pPr>
            <a:r>
              <a:rPr lang="en-US" b="1" dirty="0">
                <a:solidFill>
                  <a:srgbClr val="0D0D0D"/>
                </a:solidFill>
                <a:latin typeface="+mn-lt"/>
              </a:rPr>
              <a:t>Search and Filter Functionality</a:t>
            </a:r>
            <a:r>
              <a:rPr lang="en-US" dirty="0">
                <a:solidFill>
                  <a:srgbClr val="0D0D0D"/>
                </a:solidFill>
                <a:latin typeface="+mn-lt"/>
              </a:rPr>
              <a:t>: Implement search and filter functionalities using Django's query set API to allow users to easily find vehicles based on criteria such as location, date, vehicle type, and price.</a:t>
            </a:r>
          </a:p>
          <a:p>
            <a:pPr marL="342900" indent="-342900">
              <a:buAutoNum type="arabicPeriod" startAt="9"/>
            </a:pPr>
            <a:r>
              <a:rPr lang="en-US" b="1" dirty="0">
                <a:solidFill>
                  <a:srgbClr val="0D0D0D"/>
                </a:solidFill>
                <a:latin typeface="+mn-lt"/>
              </a:rPr>
              <a:t>Feedback and Reviews: </a:t>
            </a:r>
            <a:r>
              <a:rPr lang="en-US" dirty="0">
                <a:solidFill>
                  <a:srgbClr val="0D0D0D"/>
                </a:solidFill>
                <a:latin typeface="+mn-lt"/>
              </a:rPr>
              <a:t>Integrate a feedback and review system where users can leave ratings and comments for rented vehicles, enhancing trust and providing valuable feedback for improvement.</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3483" y="760266"/>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105834" y="4686391"/>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Oval 7">
            <a:extLst>
              <a:ext uri="{FF2B5EF4-FFF2-40B4-BE49-F238E27FC236}">
                <a16:creationId xmlns:a16="http://schemas.microsoft.com/office/drawing/2014/main" id="{95957E0A-2EA7-AE47-32E6-2880A8581BCA}"/>
              </a:ext>
            </a:extLst>
          </p:cNvPr>
          <p:cNvSpPr/>
          <p:nvPr/>
        </p:nvSpPr>
        <p:spPr>
          <a:xfrm>
            <a:off x="3538653" y="1984457"/>
            <a:ext cx="1397619" cy="117458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Car rental</a:t>
            </a:r>
          </a:p>
        </p:txBody>
      </p:sp>
      <p:sp>
        <p:nvSpPr>
          <p:cNvPr id="10" name="Rectangle 9">
            <a:extLst>
              <a:ext uri="{FF2B5EF4-FFF2-40B4-BE49-F238E27FC236}">
                <a16:creationId xmlns:a16="http://schemas.microsoft.com/office/drawing/2014/main" id="{0967DCCC-FF50-F5FB-A175-F3194CAA4909}"/>
              </a:ext>
            </a:extLst>
          </p:cNvPr>
          <p:cNvSpPr/>
          <p:nvPr/>
        </p:nvSpPr>
        <p:spPr>
          <a:xfrm>
            <a:off x="1129991" y="2849756"/>
            <a:ext cx="1568605" cy="6999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Customer management</a:t>
            </a:r>
          </a:p>
        </p:txBody>
      </p:sp>
      <p:sp>
        <p:nvSpPr>
          <p:cNvPr id="11" name="Rectangle 10">
            <a:extLst>
              <a:ext uri="{FF2B5EF4-FFF2-40B4-BE49-F238E27FC236}">
                <a16:creationId xmlns:a16="http://schemas.microsoft.com/office/drawing/2014/main" id="{7CF764A0-1F6F-94F6-192E-F9748F8506DA}"/>
              </a:ext>
            </a:extLst>
          </p:cNvPr>
          <p:cNvSpPr/>
          <p:nvPr/>
        </p:nvSpPr>
        <p:spPr>
          <a:xfrm>
            <a:off x="1161466" y="1617169"/>
            <a:ext cx="1471961" cy="6467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Car management</a:t>
            </a:r>
          </a:p>
        </p:txBody>
      </p:sp>
      <p:sp>
        <p:nvSpPr>
          <p:cNvPr id="12" name="Rectangle 11">
            <a:extLst>
              <a:ext uri="{FF2B5EF4-FFF2-40B4-BE49-F238E27FC236}">
                <a16:creationId xmlns:a16="http://schemas.microsoft.com/office/drawing/2014/main" id="{C95B583C-F3E9-AB0A-B2F4-3FF711FE7263}"/>
              </a:ext>
            </a:extLst>
          </p:cNvPr>
          <p:cNvSpPr/>
          <p:nvPr/>
        </p:nvSpPr>
        <p:spPr>
          <a:xfrm>
            <a:off x="3538653" y="628797"/>
            <a:ext cx="1628078" cy="7267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Booking management</a:t>
            </a:r>
          </a:p>
        </p:txBody>
      </p:sp>
      <p:sp>
        <p:nvSpPr>
          <p:cNvPr id="13" name="Rectangle 12">
            <a:extLst>
              <a:ext uri="{FF2B5EF4-FFF2-40B4-BE49-F238E27FC236}">
                <a16:creationId xmlns:a16="http://schemas.microsoft.com/office/drawing/2014/main" id="{E1F924E9-0644-38E5-4FF4-7B47ADFE043C}"/>
              </a:ext>
            </a:extLst>
          </p:cNvPr>
          <p:cNvSpPr/>
          <p:nvPr/>
        </p:nvSpPr>
        <p:spPr>
          <a:xfrm>
            <a:off x="6252119" y="1766330"/>
            <a:ext cx="1531432" cy="6467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Payment management</a:t>
            </a:r>
          </a:p>
        </p:txBody>
      </p:sp>
      <p:sp>
        <p:nvSpPr>
          <p:cNvPr id="14" name="Rectangle 13">
            <a:extLst>
              <a:ext uri="{FF2B5EF4-FFF2-40B4-BE49-F238E27FC236}">
                <a16:creationId xmlns:a16="http://schemas.microsoft.com/office/drawing/2014/main" id="{DF9F6CEA-2741-7147-D7CC-895D227E8824}"/>
              </a:ext>
            </a:extLst>
          </p:cNvPr>
          <p:cNvSpPr/>
          <p:nvPr/>
        </p:nvSpPr>
        <p:spPr>
          <a:xfrm>
            <a:off x="3458736" y="3748590"/>
            <a:ext cx="1787912" cy="762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 management</a:t>
            </a:r>
          </a:p>
        </p:txBody>
      </p:sp>
      <p:sp>
        <p:nvSpPr>
          <p:cNvPr id="15" name="Rectangle 14">
            <a:extLst>
              <a:ext uri="{FF2B5EF4-FFF2-40B4-BE49-F238E27FC236}">
                <a16:creationId xmlns:a16="http://schemas.microsoft.com/office/drawing/2014/main" id="{B3258310-65A2-0BC3-1DA4-9E08D1D0011D}"/>
              </a:ext>
            </a:extLst>
          </p:cNvPr>
          <p:cNvSpPr/>
          <p:nvPr/>
        </p:nvSpPr>
        <p:spPr>
          <a:xfrm>
            <a:off x="6133171" y="2902978"/>
            <a:ext cx="1650380" cy="6467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System user management</a:t>
            </a:r>
          </a:p>
        </p:txBody>
      </p:sp>
      <p:cxnSp>
        <p:nvCxnSpPr>
          <p:cNvPr id="17" name="Straight Arrow Connector 16">
            <a:extLst>
              <a:ext uri="{FF2B5EF4-FFF2-40B4-BE49-F238E27FC236}">
                <a16:creationId xmlns:a16="http://schemas.microsoft.com/office/drawing/2014/main" id="{1DF9C93F-BB47-BD7F-7EEE-5AE028699A11}"/>
              </a:ext>
            </a:extLst>
          </p:cNvPr>
          <p:cNvCxnSpPr>
            <a:stCxn id="8" idx="0"/>
          </p:cNvCxnSpPr>
          <p:nvPr/>
        </p:nvCxnSpPr>
        <p:spPr>
          <a:xfrm flipV="1">
            <a:off x="4237463" y="1394910"/>
            <a:ext cx="7435" cy="5895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A99F716F-C5ED-F0BB-F922-6F65BE1234BF}"/>
              </a:ext>
            </a:extLst>
          </p:cNvPr>
          <p:cNvCxnSpPr>
            <a:stCxn id="8" idx="7"/>
            <a:endCxn id="13" idx="1"/>
          </p:cNvCxnSpPr>
          <p:nvPr/>
        </p:nvCxnSpPr>
        <p:spPr>
          <a:xfrm flipV="1">
            <a:off x="4731595" y="2089713"/>
            <a:ext cx="1520524" cy="66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A9888254-BF1D-E90A-8DDA-B507162986E2}"/>
              </a:ext>
            </a:extLst>
          </p:cNvPr>
          <p:cNvCxnSpPr>
            <a:stCxn id="8" idx="5"/>
            <a:endCxn id="15" idx="1"/>
          </p:cNvCxnSpPr>
          <p:nvPr/>
        </p:nvCxnSpPr>
        <p:spPr>
          <a:xfrm>
            <a:off x="4731595" y="2987029"/>
            <a:ext cx="1401576" cy="23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3108C2F-D742-314C-182E-9C184D614FB0}"/>
              </a:ext>
            </a:extLst>
          </p:cNvPr>
          <p:cNvCxnSpPr>
            <a:stCxn id="8" idx="4"/>
            <a:endCxn id="14" idx="0"/>
          </p:cNvCxnSpPr>
          <p:nvPr/>
        </p:nvCxnSpPr>
        <p:spPr>
          <a:xfrm>
            <a:off x="4237463" y="3159043"/>
            <a:ext cx="115229" cy="5895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75074C9-1DBF-3A6A-9572-69DB98BA94B3}"/>
              </a:ext>
            </a:extLst>
          </p:cNvPr>
          <p:cNvCxnSpPr>
            <a:stCxn id="8" idx="1"/>
            <a:endCxn id="11" idx="3"/>
          </p:cNvCxnSpPr>
          <p:nvPr/>
        </p:nvCxnSpPr>
        <p:spPr>
          <a:xfrm flipH="1" flipV="1">
            <a:off x="2633427" y="1940554"/>
            <a:ext cx="1109903" cy="215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AD11E288-8133-49FC-2FEA-D225E1AD5C20}"/>
              </a:ext>
            </a:extLst>
          </p:cNvPr>
          <p:cNvCxnSpPr>
            <a:stCxn id="8" idx="3"/>
            <a:endCxn id="10" idx="3"/>
          </p:cNvCxnSpPr>
          <p:nvPr/>
        </p:nvCxnSpPr>
        <p:spPr>
          <a:xfrm flipH="1">
            <a:off x="2698596" y="2987029"/>
            <a:ext cx="1044734" cy="212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165</TotalTime>
  <Words>1096</Words>
  <Application>Microsoft Office PowerPoint</Application>
  <PresentationFormat>On-screen Show (16:9)</PresentationFormat>
  <Paragraphs>90</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Cars-Page</vt:lpstr>
      <vt:lpstr>Contact Us-Page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Preetha K</cp:lastModifiedBy>
  <cp:revision>16</cp:revision>
  <dcterms:modified xsi:type="dcterms:W3CDTF">2024-04-10T14:29:05Z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