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type="screen16x9" cy="6858000" cx="12192000"/>
  <p:notesSz cx="12192000" cy="6858000"/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Title Slide">
    <p:bg>
      <p:bgPr>
        <a:solidFill>
          <a:schemeClr val="bg1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06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7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8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0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2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3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4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15" name="bg object 2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16" name="bg object 27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1" sz="185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7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7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7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7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7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ah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ah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ah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ah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Holder 2"/>
          <p:cNvSpPr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6" name="Holder 3"/>
          <p:cNvSpPr>
            <a:spLocks noGrp="1"/>
          </p:cNvSpPr>
          <p:nvPr>
            <p:ph type="body" idx="1"/>
          </p:nvPr>
        </p:nvSpPr>
        <p:spPr>
          <a:xfrm>
            <a:off x="999172" y="1197673"/>
            <a:ext cx="7513320" cy="45656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850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1048587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8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9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1048595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2374264" y="490855"/>
            <a:ext cx="632777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dirty="0" sz="3200" spc="-1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dirty="0" sz="3200" spc="-3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dirty="0" sz="3200" spc="-5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dirty="0" sz="3200" spc="-2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3200" spc="5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2097152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0" name="object 9"/>
          <p:cNvSpPr txBox="1"/>
          <p:nvPr/>
        </p:nvSpPr>
        <p:spPr>
          <a:xfrm>
            <a:off x="2185416" y="3332797"/>
            <a:ext cx="6414235" cy="3683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247265"/>
              </a:tabLst>
            </a:pP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NAM</a:t>
            </a:r>
            <a:r>
              <a:rPr dirty="0" sz="2400" lang="en-US" spc="10">
                <a:latin typeface="Calibri"/>
                <a:cs typeface="Calibri"/>
              </a:rPr>
              <a:t>E</a:t>
            </a:r>
            <a:r>
              <a:rPr dirty="0" sz="2400" lang="en-US" spc="10">
                <a:latin typeface="Calibri"/>
                <a:cs typeface="Calibri"/>
              </a:rPr>
              <a:t> </a:t>
            </a:r>
            <a:r>
              <a:rPr dirty="0" sz="2400" lang="en-US" spc="10">
                <a:latin typeface="Calibri"/>
                <a:cs typeface="Calibri"/>
              </a:rPr>
              <a:t>S</a:t>
            </a:r>
            <a:r>
              <a:rPr dirty="0" sz="2400" lang="en-US" spc="10">
                <a:latin typeface="Calibri"/>
                <a:cs typeface="Calibri"/>
              </a:rPr>
              <a:t>.</a:t>
            </a:r>
            <a:r>
              <a:rPr dirty="0" sz="2400" lang="en-US" spc="10">
                <a:latin typeface="Calibri"/>
                <a:cs typeface="Calibri"/>
              </a:rPr>
              <a:t>P</a:t>
            </a:r>
            <a:r>
              <a:rPr dirty="0" sz="2400" lang="en-US" spc="10">
                <a:latin typeface="Calibri"/>
                <a:cs typeface="Calibri"/>
              </a:rPr>
              <a:t>r</a:t>
            </a:r>
            <a:r>
              <a:rPr dirty="0" sz="2400" lang="en-US" spc="10">
                <a:latin typeface="Calibri"/>
                <a:cs typeface="Calibri"/>
              </a:rPr>
              <a:t>e</a:t>
            </a:r>
            <a:r>
              <a:rPr dirty="0" sz="2400" lang="en-US" spc="10">
                <a:latin typeface="Calibri"/>
                <a:cs typeface="Calibri"/>
              </a:rPr>
              <a:t>e</a:t>
            </a:r>
            <a:r>
              <a:rPr dirty="0" sz="2400" lang="en-US" spc="10">
                <a:latin typeface="Calibri"/>
                <a:cs typeface="Calibri"/>
              </a:rPr>
              <a:t>t</a:t>
            </a:r>
            <a:r>
              <a:rPr dirty="0" sz="2400" lang="en-US" spc="10">
                <a:latin typeface="Calibri"/>
                <a:cs typeface="Calibri"/>
              </a:rPr>
              <a:t>h</a:t>
            </a:r>
            <a:r>
              <a:rPr dirty="0" sz="2400" lang="en-US" spc="1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601" name="object 13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</a:p>
        </p:txBody>
      </p:sp>
      <p:sp>
        <p:nvSpPr>
          <p:cNvPr id="1048603" name="object 11"/>
          <p:cNvSpPr txBox="1"/>
          <p:nvPr/>
        </p:nvSpPr>
        <p:spPr>
          <a:xfrm>
            <a:off x="2185416" y="3695382"/>
            <a:ext cx="6243141" cy="1105358"/>
          </a:xfrm>
          <a:prstGeom prst="rect"/>
        </p:spPr>
        <p:txBody>
          <a:bodyPr bIns="0" lIns="0" rIns="0" rtlCol="0" tIns="11430" vert="horz" wrap="square">
            <a:spAutoFit/>
          </a:bodyPr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algn="l" pos="2072639"/>
              </a:tabLst>
            </a:pPr>
            <a:r>
              <a:rPr dirty="0" sz="2400" spc="-5">
                <a:latin typeface="Calibri"/>
                <a:cs typeface="Calibri"/>
              </a:rPr>
              <a:t>REGISTER </a:t>
            </a:r>
            <a:r>
              <a:rPr dirty="0" sz="2400" spc="10">
                <a:latin typeface="Calibri"/>
                <a:cs typeface="Calibri"/>
              </a:rPr>
              <a:t>NO </a:t>
            </a:r>
            <a:r>
              <a:rPr dirty="0" sz="2400" lang="en-US" spc="15">
                <a:latin typeface="Calibri"/>
                <a:cs typeface="Calibri"/>
              </a:rPr>
              <a:t>:</a:t>
            </a:r>
            <a:r>
              <a:rPr dirty="0" sz="2400" lang="en-US" spc="15">
                <a:latin typeface="Calibri"/>
                <a:cs typeface="Calibri"/>
              </a:rPr>
              <a:t>3</a:t>
            </a:r>
            <a:r>
              <a:rPr dirty="0" sz="2400" lang="en-US" spc="15">
                <a:latin typeface="Calibri"/>
                <a:cs typeface="Calibri"/>
              </a:rPr>
              <a:t>1</a:t>
            </a:r>
            <a:r>
              <a:rPr dirty="0" sz="2400" lang="en-US" spc="15">
                <a:latin typeface="Calibri"/>
                <a:cs typeface="Calibri"/>
              </a:rPr>
              <a:t>2</a:t>
            </a:r>
            <a:r>
              <a:rPr dirty="0" sz="2400" lang="en-US" spc="15">
                <a:latin typeface="Calibri"/>
                <a:cs typeface="Calibri"/>
              </a:rPr>
              <a:t>2</a:t>
            </a:r>
            <a:r>
              <a:rPr dirty="0" sz="2400" lang="en-US" spc="15">
                <a:latin typeface="Calibri"/>
                <a:cs typeface="Calibri"/>
              </a:rPr>
              <a:t>0</a:t>
            </a:r>
            <a:r>
              <a:rPr dirty="0" sz="2400" lang="en-US" spc="15">
                <a:latin typeface="Calibri"/>
                <a:cs typeface="Calibri"/>
              </a:rPr>
              <a:t>5</a:t>
            </a:r>
            <a:r>
              <a:rPr dirty="0" sz="2400" lang="en-US" spc="15">
                <a:latin typeface="Calibri"/>
                <a:cs typeface="Calibri"/>
              </a:rPr>
              <a:t>4</a:t>
            </a:r>
            <a:r>
              <a:rPr dirty="0" sz="2400" lang="en-US" spc="15">
                <a:latin typeface="Calibri"/>
                <a:cs typeface="Calibri"/>
              </a:rPr>
              <a:t>2</a:t>
            </a:r>
            <a:r>
              <a:rPr dirty="0" sz="2400" lang="en-US" spc="15"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algn="l" pos="2072639"/>
              </a:tabLst>
            </a:pPr>
            <a:r>
              <a:rPr dirty="0" sz="2400" lang="en-US" spc="15">
                <a:latin typeface="Calibri"/>
                <a:cs typeface="Calibri"/>
              </a:rPr>
              <a:t>D</a:t>
            </a:r>
            <a:r>
              <a:rPr dirty="0" sz="2400" lang="en-US" spc="15">
                <a:latin typeface="Calibri"/>
                <a:cs typeface="Calibri"/>
              </a:rPr>
              <a:t>E</a:t>
            </a:r>
            <a:r>
              <a:rPr dirty="0" sz="2400" lang="en-US" spc="15">
                <a:latin typeface="Calibri"/>
                <a:cs typeface="Calibri"/>
              </a:rPr>
              <a:t>P</a:t>
            </a:r>
            <a:r>
              <a:rPr dirty="0" sz="2400" lang="en-US" spc="15">
                <a:latin typeface="Calibri"/>
                <a:cs typeface="Calibri"/>
              </a:rPr>
              <a:t>A</a:t>
            </a:r>
            <a:r>
              <a:rPr dirty="0" sz="2400" lang="en-US" spc="15">
                <a:latin typeface="Calibri"/>
                <a:cs typeface="Calibri"/>
              </a:rPr>
              <a:t>R</a:t>
            </a:r>
            <a:r>
              <a:rPr dirty="0" sz="2400" lang="en-US" spc="15">
                <a:latin typeface="Calibri"/>
                <a:cs typeface="Calibri"/>
              </a:rPr>
              <a:t>TMENT</a:t>
            </a:r>
            <a:r>
              <a:rPr dirty="0" sz="2400" lang="en-US" spc="15">
                <a:latin typeface="Calibri"/>
                <a:cs typeface="Calibri"/>
              </a:rPr>
              <a:t>:</a:t>
            </a:r>
            <a:r>
              <a:rPr dirty="0" sz="2400" lang="en-US" spc="15">
                <a:latin typeface="Calibri"/>
                <a:cs typeface="Calibri"/>
              </a:rPr>
              <a:t>B</a:t>
            </a:r>
            <a:r>
              <a:rPr dirty="0" sz="2400" lang="en-US" spc="15">
                <a:latin typeface="Calibri"/>
                <a:cs typeface="Calibri"/>
              </a:rPr>
              <a:t>.</a:t>
            </a:r>
            <a:r>
              <a:rPr dirty="0" sz="2400" lang="en-US" spc="15">
                <a:latin typeface="Calibri"/>
                <a:cs typeface="Calibri"/>
              </a:rPr>
              <a:t>C</a:t>
            </a:r>
            <a:r>
              <a:rPr dirty="0" sz="2400" lang="en-US" spc="15">
                <a:latin typeface="Calibri"/>
                <a:cs typeface="Calibri"/>
              </a:rPr>
              <a:t>O</a:t>
            </a:r>
            <a:r>
              <a:rPr dirty="0" sz="2400" lang="en-US" spc="15"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400"/>
              </a:lnSpc>
              <a:spcBef>
                <a:spcPts val="90"/>
              </a:spcBef>
              <a:tabLst>
                <a:tab algn="l" pos="2072639"/>
              </a:tabLst>
            </a:pPr>
            <a:r>
              <a:rPr dirty="0" sz="2400" lang="en-US" spc="15">
                <a:latin typeface="Calibri"/>
                <a:cs typeface="Calibri"/>
              </a:rPr>
              <a:t>C</a:t>
            </a:r>
            <a:r>
              <a:rPr dirty="0" sz="2400" lang="en-US" spc="15">
                <a:latin typeface="Calibri"/>
                <a:cs typeface="Calibri"/>
              </a:rPr>
              <a:t>O</a:t>
            </a:r>
            <a:r>
              <a:rPr dirty="0" sz="2400" lang="en-US" spc="15">
                <a:latin typeface="Calibri"/>
                <a:cs typeface="Calibri"/>
              </a:rPr>
              <a:t>L</a:t>
            </a:r>
            <a:r>
              <a:rPr dirty="0" sz="2400" lang="en-US" spc="15">
                <a:latin typeface="Calibri"/>
                <a:cs typeface="Calibri"/>
              </a:rPr>
              <a:t>L</a:t>
            </a:r>
            <a:r>
              <a:rPr dirty="0" sz="2400" lang="en-US" spc="15">
                <a:latin typeface="Calibri"/>
                <a:cs typeface="Calibri"/>
              </a:rPr>
              <a:t>EGE</a:t>
            </a:r>
            <a:r>
              <a:rPr dirty="0" sz="2400" lang="en-US" spc="15">
                <a:latin typeface="Calibri"/>
                <a:cs typeface="Calibri"/>
              </a:rPr>
              <a:t>:</a:t>
            </a:r>
            <a:r>
              <a:rPr dirty="0" sz="2400" lang="en-US" spc="15">
                <a:latin typeface="Calibri"/>
                <a:cs typeface="Calibri"/>
              </a:rPr>
              <a:t> </a:t>
            </a:r>
            <a:r>
              <a:rPr dirty="0" sz="2400" lang="en-US" spc="15">
                <a:latin typeface="Calibri"/>
                <a:cs typeface="Calibri"/>
              </a:rPr>
              <a:t>S</a:t>
            </a:r>
            <a:r>
              <a:rPr dirty="0" sz="2400" lang="en-US" spc="15">
                <a:latin typeface="Calibri"/>
                <a:cs typeface="Calibri"/>
              </a:rPr>
              <a:t>R</a:t>
            </a:r>
            <a:r>
              <a:rPr dirty="0" sz="2400" lang="en-US" spc="15">
                <a:latin typeface="Calibri"/>
                <a:cs typeface="Calibri"/>
              </a:rPr>
              <a:t>I</a:t>
            </a:r>
            <a:r>
              <a:rPr dirty="0" sz="2400" lang="en-US" spc="15">
                <a:latin typeface="Calibri"/>
                <a:cs typeface="Calibri"/>
              </a:rPr>
              <a:t> </a:t>
            </a:r>
            <a:r>
              <a:rPr dirty="0" sz="2400" lang="en-US" spc="15">
                <a:latin typeface="Calibri"/>
                <a:cs typeface="Calibri"/>
              </a:rPr>
              <a:t>D</a:t>
            </a:r>
            <a:r>
              <a:rPr dirty="0" sz="2400" lang="en-US" spc="15">
                <a:latin typeface="Calibri"/>
                <a:cs typeface="Calibri"/>
              </a:rPr>
              <a:t>E</a:t>
            </a:r>
            <a:r>
              <a:rPr dirty="0" sz="2400" lang="en-US" spc="15">
                <a:latin typeface="Calibri"/>
                <a:cs typeface="Calibri"/>
              </a:rPr>
              <a:t>V</a:t>
            </a:r>
            <a:r>
              <a:rPr dirty="0" sz="2400" lang="en-US" spc="15">
                <a:latin typeface="Calibri"/>
                <a:cs typeface="Calibri"/>
              </a:rPr>
              <a:t>I</a:t>
            </a:r>
            <a:r>
              <a:rPr dirty="0" sz="2400" lang="en-US" spc="15">
                <a:latin typeface="Calibri"/>
                <a:cs typeface="Calibri"/>
              </a:rPr>
              <a:t> </a:t>
            </a:r>
            <a:r>
              <a:rPr dirty="0" sz="2400" lang="en-US" spc="15">
                <a:latin typeface="Calibri"/>
                <a:cs typeface="Calibri"/>
              </a:rPr>
              <a:t>A</a:t>
            </a:r>
            <a:r>
              <a:rPr dirty="0" sz="2400" lang="en-US" spc="15">
                <a:latin typeface="Calibri"/>
                <a:cs typeface="Calibri"/>
              </a:rPr>
              <a:t>R</a:t>
            </a:r>
            <a:r>
              <a:rPr dirty="0" sz="2400" lang="en-US" spc="15">
                <a:latin typeface="Calibri"/>
                <a:cs typeface="Calibri"/>
              </a:rPr>
              <a:t>T</a:t>
            </a:r>
            <a:r>
              <a:rPr dirty="0" sz="2400" lang="en-US" spc="15">
                <a:latin typeface="Calibri"/>
                <a:cs typeface="Calibri"/>
              </a:rPr>
              <a:t> </a:t>
            </a:r>
            <a:r>
              <a:rPr dirty="0" sz="2400" lang="en-US" spc="15">
                <a:latin typeface="Calibri"/>
                <a:cs typeface="Calibri"/>
              </a:rPr>
              <a:t>A</a:t>
            </a:r>
            <a:r>
              <a:rPr dirty="0" sz="2400" lang="en-US" spc="15">
                <a:latin typeface="Calibri"/>
                <a:cs typeface="Calibri"/>
              </a:rPr>
              <a:t>N</a:t>
            </a:r>
            <a:r>
              <a:rPr dirty="0" sz="2400" lang="en-US" spc="15">
                <a:latin typeface="Calibri"/>
                <a:cs typeface="Calibri"/>
              </a:rPr>
              <a:t>D</a:t>
            </a:r>
            <a:r>
              <a:rPr dirty="0" sz="2400" lang="en-US" spc="15">
                <a:latin typeface="Calibri"/>
                <a:cs typeface="Calibri"/>
              </a:rPr>
              <a:t> </a:t>
            </a:r>
            <a:r>
              <a:rPr dirty="0" sz="2400" lang="en-US" spc="15">
                <a:latin typeface="Calibri"/>
                <a:cs typeface="Calibri"/>
              </a:rPr>
              <a:t>S</a:t>
            </a:r>
            <a:r>
              <a:rPr dirty="0" sz="2400" lang="en-US" spc="15">
                <a:latin typeface="Calibri"/>
                <a:cs typeface="Calibri"/>
              </a:rPr>
              <a:t>C</a:t>
            </a:r>
            <a:r>
              <a:rPr dirty="0" sz="2400" lang="en-US" spc="15">
                <a:latin typeface="Calibri"/>
                <a:cs typeface="Calibri"/>
              </a:rPr>
              <a:t>I</a:t>
            </a:r>
            <a:r>
              <a:rPr dirty="0" sz="2400" lang="en-US" spc="15">
                <a:latin typeface="Calibri"/>
                <a:cs typeface="Calibri"/>
              </a:rPr>
              <a:t>ENCE 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65" name="object 4"/>
          <p:cNvSpPr txBox="1">
            <a:spLocks noGrp="1"/>
          </p:cNvSpPr>
          <p:nvPr>
            <p:ph type="title"/>
          </p:nvPr>
        </p:nvSpPr>
        <p:spPr>
          <a:xfrm>
            <a:off x="1636301" y="243840"/>
            <a:ext cx="3948523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5"/>
              <a:t>M</a:t>
            </a:r>
            <a:r>
              <a:rPr dirty="0"/>
              <a:t>O</a:t>
            </a:r>
            <a:r>
              <a:rPr dirty="0" spc="-15"/>
              <a:t>D</a:t>
            </a:r>
            <a:r>
              <a:rPr dirty="0" spc="-45"/>
              <a:t>E</a:t>
            </a:r>
            <a:r>
              <a:rPr dirty="0" spc="-30"/>
              <a:t>L</a:t>
            </a:r>
            <a:r>
              <a:rPr dirty="0" spc="-45"/>
              <a:t>L</a:t>
            </a:r>
            <a:r>
              <a:rPr dirty="0" spc="-5"/>
              <a:t>I</a:t>
            </a:r>
            <a:r>
              <a:rPr dirty="0" spc="25"/>
              <a:t>N</a:t>
            </a:r>
            <a:r>
              <a:rPr dirty="0" spc="5"/>
              <a:t>G</a:t>
            </a:r>
          </a:p>
        </p:txBody>
      </p:sp>
      <p:sp>
        <p:nvSpPr>
          <p:cNvPr id="1048666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67" name="object 6"/>
          <p:cNvSpPr txBox="1"/>
          <p:nvPr/>
        </p:nvSpPr>
        <p:spPr>
          <a:xfrm>
            <a:off x="993775" y="1463674"/>
            <a:ext cx="9182100" cy="3734042"/>
          </a:xfrm>
          <a:prstGeom prst="rect"/>
        </p:spPr>
        <p:txBody>
          <a:bodyPr bIns="0" lIns="0" rIns="0" rtlCol="0" tIns="6350" vert="horz" wrap="square">
            <a:spAutoFit/>
          </a:bodyPr>
          <a:p>
            <a:pPr marL="12700" marR="654050">
              <a:lnSpc>
                <a:spcPct val="102400"/>
              </a:lnSpc>
              <a:spcBef>
                <a:spcPts val="50"/>
              </a:spcBef>
            </a:pPr>
            <a:r>
              <a:rPr b="1" dirty="0" sz="2750">
                <a:latin typeface="Calibri"/>
                <a:cs typeface="Calibri"/>
              </a:rPr>
              <a:t>Data</a:t>
            </a:r>
            <a:r>
              <a:rPr b="1" dirty="0" sz="2750" spc="30">
                <a:latin typeface="Calibri"/>
                <a:cs typeface="Calibri"/>
              </a:rPr>
              <a:t> </a:t>
            </a:r>
            <a:r>
              <a:rPr b="1" dirty="0" sz="2750" spc="20">
                <a:latin typeface="Calibri"/>
                <a:cs typeface="Calibri"/>
              </a:rPr>
              <a:t>Collection:</a:t>
            </a:r>
            <a:r>
              <a:rPr b="1" dirty="0" sz="2750" spc="3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Gather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relevant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data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such</a:t>
            </a:r>
            <a:r>
              <a:rPr dirty="0" sz="2750" spc="20">
                <a:latin typeface="Calibri"/>
                <a:cs typeface="Calibri"/>
              </a:rPr>
              <a:t> as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Employee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ID,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performance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ratings,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demographics.</a:t>
            </a:r>
            <a:endParaRPr sz="2750">
              <a:latin typeface="Calibri"/>
              <a:cs typeface="Calibri"/>
            </a:endParaRPr>
          </a:p>
          <a:p>
            <a:pPr marL="12700" marR="13335">
              <a:lnSpc>
                <a:spcPct val="100000"/>
              </a:lnSpc>
              <a:spcBef>
                <a:spcPts val="80"/>
              </a:spcBef>
            </a:pPr>
            <a:r>
              <a:rPr b="1" dirty="0" sz="2750" spc="10">
                <a:latin typeface="Calibri"/>
                <a:cs typeface="Calibri"/>
              </a:rPr>
              <a:t>Feature</a:t>
            </a:r>
            <a:r>
              <a:rPr b="1" dirty="0" sz="2750">
                <a:latin typeface="Calibri"/>
                <a:cs typeface="Calibri"/>
              </a:rPr>
              <a:t> </a:t>
            </a:r>
            <a:r>
              <a:rPr b="1" dirty="0" sz="2750" spc="20">
                <a:latin typeface="Calibri"/>
                <a:cs typeface="Calibri"/>
              </a:rPr>
              <a:t>Collection:</a:t>
            </a:r>
            <a:r>
              <a:rPr b="1" dirty="0" sz="2750" spc="-1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Include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key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features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like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performance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levels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ratings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facilitate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analysis.</a:t>
            </a:r>
            <a:endParaRPr sz="2750">
              <a:latin typeface="Calibri"/>
              <a:cs typeface="Calibri"/>
            </a:endParaRPr>
          </a:p>
          <a:p>
            <a:pPr marL="12700" marR="172085">
              <a:lnSpc>
                <a:spcPct val="102400"/>
              </a:lnSpc>
              <a:spcBef>
                <a:spcPts val="5"/>
              </a:spcBef>
            </a:pPr>
            <a:r>
              <a:rPr b="1" dirty="0" sz="2750">
                <a:latin typeface="Calibri"/>
                <a:cs typeface="Calibri"/>
              </a:rPr>
              <a:t>Data</a:t>
            </a:r>
            <a:r>
              <a:rPr b="1" dirty="0" sz="2750" spc="35">
                <a:latin typeface="Calibri"/>
                <a:cs typeface="Calibri"/>
              </a:rPr>
              <a:t> </a:t>
            </a:r>
            <a:r>
              <a:rPr b="1" dirty="0" sz="2750" spc="20">
                <a:latin typeface="Calibri"/>
                <a:cs typeface="Calibri"/>
              </a:rPr>
              <a:t>Cleaning:</a:t>
            </a:r>
            <a:r>
              <a:rPr b="1" dirty="0" sz="2750" spc="6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Ensure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accuracy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by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correcting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errors,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removing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duplicates,</a:t>
            </a:r>
            <a:r>
              <a:rPr dirty="0" sz="2750" spc="30">
                <a:latin typeface="Calibri"/>
                <a:cs typeface="Calibri"/>
              </a:rPr>
              <a:t> and</a:t>
            </a:r>
            <a:r>
              <a:rPr dirty="0" sz="2750" spc="15">
                <a:latin typeface="Calibri"/>
                <a:cs typeface="Calibri"/>
              </a:rPr>
              <a:t> handling</a:t>
            </a:r>
            <a:r>
              <a:rPr dirty="0" sz="2750" spc="20">
                <a:latin typeface="Calibri"/>
                <a:cs typeface="Calibri"/>
              </a:rPr>
              <a:t> missing</a:t>
            </a:r>
            <a:r>
              <a:rPr dirty="0" sz="2750" spc="15">
                <a:latin typeface="Calibri"/>
                <a:cs typeface="Calibri"/>
              </a:rPr>
              <a:t> values.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1299"/>
              </a:lnSpc>
              <a:spcBef>
                <a:spcPts val="35"/>
              </a:spcBef>
            </a:pPr>
            <a:r>
              <a:rPr b="1" dirty="0" sz="2750" spc="15">
                <a:latin typeface="Calibri"/>
                <a:cs typeface="Calibri"/>
              </a:rPr>
              <a:t>Performance Level: </a:t>
            </a:r>
            <a:r>
              <a:rPr dirty="0" sz="2750" spc="15">
                <a:latin typeface="Calibri"/>
                <a:cs typeface="Calibri"/>
              </a:rPr>
              <a:t>Define </a:t>
            </a:r>
            <a:r>
              <a:rPr dirty="0" sz="2750" spc="10">
                <a:latin typeface="Calibri"/>
                <a:cs typeface="Calibri"/>
              </a:rPr>
              <a:t>performance </a:t>
            </a:r>
            <a:r>
              <a:rPr dirty="0" sz="2750" spc="5">
                <a:latin typeface="Calibri"/>
                <a:cs typeface="Calibri"/>
              </a:rPr>
              <a:t>categories </a:t>
            </a:r>
            <a:r>
              <a:rPr dirty="0" sz="2750" spc="20">
                <a:latin typeface="Calibri"/>
                <a:cs typeface="Calibri"/>
              </a:rPr>
              <a:t>(e.g., 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Excellent,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Good)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assess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and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compare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employee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performance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effectively.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48668" name="object 7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/>
          <p:nvPr/>
        </p:nvSpPr>
        <p:spPr>
          <a:xfrm>
            <a:off x="9353550" y="5391150"/>
            <a:ext cx="304800" cy="428625"/>
          </a:xfrm>
          <a:custGeom>
            <a:avLst/>
            <a:ahLst/>
            <a:rect l="l" t="t" r="r" b="b"/>
            <a:pathLst>
              <a:path w="304800" h="428625">
                <a:moveTo>
                  <a:pt x="0" y="428625"/>
                </a:moveTo>
                <a:lnTo>
                  <a:pt x="304800" y="428625"/>
                </a:lnTo>
                <a:lnTo>
                  <a:pt x="304800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0" name="object 3"/>
          <p:cNvSpPr/>
          <p:nvPr/>
        </p:nvSpPr>
        <p:spPr>
          <a:xfrm>
            <a:off x="9772650" y="5391150"/>
            <a:ext cx="28575" cy="428625"/>
          </a:xfrm>
          <a:custGeom>
            <a:avLst/>
            <a:ahLst/>
            <a:rect l="l" t="t" r="r" b="b"/>
            <a:pathLst>
              <a:path w="28575" h="428625">
                <a:moveTo>
                  <a:pt x="0" y="428625"/>
                </a:moveTo>
                <a:lnTo>
                  <a:pt x="28575" y="428625"/>
                </a:lnTo>
                <a:lnTo>
                  <a:pt x="28575" y="0"/>
                </a:lnTo>
                <a:lnTo>
                  <a:pt x="0" y="0"/>
                </a:lnTo>
                <a:lnTo>
                  <a:pt x="0" y="428625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9353550" y="5362575"/>
            <a:ext cx="304800" cy="28575"/>
          </a:xfrm>
          <a:custGeom>
            <a:avLst/>
            <a:ahLst/>
            <a:rect l="l" t="t" r="r" b="b"/>
            <a:pathLst>
              <a:path w="304800" h="28575">
                <a:moveTo>
                  <a:pt x="0" y="28575"/>
                </a:moveTo>
                <a:lnTo>
                  <a:pt x="304800" y="28575"/>
                </a:lnTo>
                <a:lnTo>
                  <a:pt x="304800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772650" y="5362575"/>
            <a:ext cx="28575" cy="28575"/>
          </a:xfrm>
          <a:custGeom>
            <a:avLst/>
            <a:ahLst/>
            <a:rect l="l" t="t" r="r" b="b"/>
            <a:pathLst>
              <a:path w="28575" h="28575">
                <a:moveTo>
                  <a:pt x="0" y="28575"/>
                </a:moveTo>
                <a:lnTo>
                  <a:pt x="28575" y="28575"/>
                </a:lnTo>
                <a:lnTo>
                  <a:pt x="28575" y="0"/>
                </a:lnTo>
                <a:lnTo>
                  <a:pt x="0" y="0"/>
                </a:lnTo>
                <a:lnTo>
                  <a:pt x="0" y="28575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/>
          <p:nvPr/>
        </p:nvSpPr>
        <p:spPr>
          <a:xfrm>
            <a:off x="9353550" y="5895975"/>
            <a:ext cx="161925" cy="180975"/>
          </a:xfrm>
          <a:custGeom>
            <a:avLst/>
            <a:ahLst/>
            <a:rect l="l" t="t" r="r" b="b"/>
            <a:pathLst>
              <a:path w="161925" h="180975">
                <a:moveTo>
                  <a:pt x="0" y="180975"/>
                </a:moveTo>
                <a:lnTo>
                  <a:pt x="161925" y="180975"/>
                </a:lnTo>
                <a:lnTo>
                  <a:pt x="16192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/>
        </p:spPr>
      </p:pic>
      <p:sp>
        <p:nvSpPr>
          <p:cNvPr id="1048675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75"/>
              <a:t>RESULTS</a:t>
            </a:r>
          </a:p>
        </p:txBody>
      </p:sp>
      <p:grpSp>
        <p:nvGrpSpPr>
          <p:cNvPr id="38" name="object 10"/>
          <p:cNvGrpSpPr/>
          <p:nvPr/>
        </p:nvGrpSpPr>
        <p:grpSpPr>
          <a:xfrm>
            <a:off x="2267013" y="1781175"/>
            <a:ext cx="7915275" cy="4476750"/>
            <a:chOff x="2267013" y="1781175"/>
            <a:chExt cx="7915275" cy="4476750"/>
          </a:xfrm>
        </p:grpSpPr>
        <p:sp>
          <p:nvSpPr>
            <p:cNvPr id="1048676" name="object 11"/>
            <p:cNvSpPr/>
            <p:nvPr/>
          </p:nvSpPr>
          <p:spPr>
            <a:xfrm>
              <a:off x="2271776" y="5529326"/>
              <a:ext cx="405130" cy="0"/>
            </a:xfrm>
            <a:custGeom>
              <a:avLst/>
              <a:ahLst/>
              <a:rect l="l" t="t" r="r" b="b"/>
              <a:pathLst>
                <a:path w="405130" h="0">
                  <a:moveTo>
                    <a:pt x="0" y="0"/>
                  </a:moveTo>
                  <a:lnTo>
                    <a:pt x="261874" y="0"/>
                  </a:lnTo>
                </a:path>
                <a:path w="405130" h="0">
                  <a:moveTo>
                    <a:pt x="376174" y="0"/>
                  </a:moveTo>
                  <a:lnTo>
                    <a:pt x="4047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77" name="object 12"/>
            <p:cNvSpPr/>
            <p:nvPr/>
          </p:nvSpPr>
          <p:spPr>
            <a:xfrm>
              <a:off x="2390775" y="5819775"/>
              <a:ext cx="114300" cy="438150"/>
            </a:xfrm>
            <a:custGeom>
              <a:avLst/>
              <a:ahLst/>
              <a:rect l="l" t="t" r="r" b="b"/>
              <a:pathLst>
                <a:path w="114300" h="438150">
                  <a:moveTo>
                    <a:pt x="1143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114300" y="438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13"/>
            <p:cNvSpPr/>
            <p:nvPr/>
          </p:nvSpPr>
          <p:spPr>
            <a:xfrm>
              <a:off x="2533650" y="5391150"/>
              <a:ext cx="114300" cy="866775"/>
            </a:xfrm>
            <a:custGeom>
              <a:avLst/>
              <a:ahLst/>
              <a:rect l="l" t="t" r="r" b="b"/>
              <a:pathLst>
                <a:path w="114300" h="866775">
                  <a:moveTo>
                    <a:pt x="1143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14300" y="8667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9" name="object 14"/>
            <p:cNvSpPr/>
            <p:nvPr/>
          </p:nvSpPr>
          <p:spPr>
            <a:xfrm>
              <a:off x="2790825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390525" y="0"/>
                  </a:lnTo>
                </a:path>
                <a:path w="533400" h="0">
                  <a:moveTo>
                    <a:pt x="504825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0" name="object 15"/>
            <p:cNvSpPr/>
            <p:nvPr/>
          </p:nvSpPr>
          <p:spPr>
            <a:xfrm>
              <a:off x="3181350" y="5391150"/>
              <a:ext cx="114300" cy="866775"/>
            </a:xfrm>
            <a:custGeom>
              <a:avLst/>
              <a:ahLst/>
              <a:rect l="l" t="t" r="r" b="b"/>
              <a:pathLst>
                <a:path w="114300" h="866775">
                  <a:moveTo>
                    <a:pt x="1143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14300" y="8667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1" name="object 16"/>
            <p:cNvSpPr/>
            <p:nvPr/>
          </p:nvSpPr>
          <p:spPr>
            <a:xfrm>
              <a:off x="2790825" y="4091051"/>
              <a:ext cx="676275" cy="1438275"/>
            </a:xfrm>
            <a:custGeom>
              <a:avLst/>
              <a:ahLst/>
              <a:rect l="l" t="t" r="r" b="b"/>
              <a:pathLst>
                <a:path w="676275" h="1438275">
                  <a:moveTo>
                    <a:pt x="647700" y="1438275"/>
                  </a:moveTo>
                  <a:lnTo>
                    <a:pt x="676275" y="1438275"/>
                  </a:lnTo>
                </a:path>
                <a:path w="676275" h="1438275">
                  <a:moveTo>
                    <a:pt x="0" y="723773"/>
                  </a:moveTo>
                  <a:lnTo>
                    <a:pt x="533400" y="723773"/>
                  </a:lnTo>
                </a:path>
                <a:path w="676275" h="1438275">
                  <a:moveTo>
                    <a:pt x="647700" y="723773"/>
                  </a:moveTo>
                  <a:lnTo>
                    <a:pt x="676275" y="723773"/>
                  </a:lnTo>
                </a:path>
                <a:path w="676275" h="1438275">
                  <a:moveTo>
                    <a:pt x="0" y="0"/>
                  </a:moveTo>
                  <a:lnTo>
                    <a:pt x="533400" y="0"/>
                  </a:lnTo>
                </a:path>
                <a:path w="676275" h="1438275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2" name="object 17"/>
            <p:cNvSpPr/>
            <p:nvPr/>
          </p:nvSpPr>
          <p:spPr>
            <a:xfrm>
              <a:off x="3324225" y="3800475"/>
              <a:ext cx="114300" cy="2457450"/>
            </a:xfrm>
            <a:custGeom>
              <a:avLst/>
              <a:ahLst/>
              <a:rect l="l" t="t" r="r" b="b"/>
              <a:pathLst>
                <a:path w="114300" h="2457450">
                  <a:moveTo>
                    <a:pt x="11430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114300" y="24574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18"/>
            <p:cNvSpPr/>
            <p:nvPr/>
          </p:nvSpPr>
          <p:spPr>
            <a:xfrm>
              <a:off x="2271776" y="2643250"/>
              <a:ext cx="2786380" cy="2171700"/>
            </a:xfrm>
            <a:custGeom>
              <a:avLst/>
              <a:ahLst/>
              <a:rect l="l" t="t" r="r" b="b"/>
              <a:pathLst>
                <a:path w="2786379" h="2171700">
                  <a:moveTo>
                    <a:pt x="0" y="2171573"/>
                  </a:moveTo>
                  <a:lnTo>
                    <a:pt x="404749" y="2171573"/>
                  </a:lnTo>
                </a:path>
                <a:path w="2786379" h="2171700">
                  <a:moveTo>
                    <a:pt x="0" y="1447800"/>
                  </a:moveTo>
                  <a:lnTo>
                    <a:pt x="404749" y="1447800"/>
                  </a:lnTo>
                </a:path>
                <a:path w="2786379" h="2171700">
                  <a:moveTo>
                    <a:pt x="0" y="723900"/>
                  </a:moveTo>
                  <a:lnTo>
                    <a:pt x="404749" y="723900"/>
                  </a:lnTo>
                </a:path>
                <a:path w="2786379" h="2171700">
                  <a:moveTo>
                    <a:pt x="519049" y="723900"/>
                  </a:moveTo>
                  <a:lnTo>
                    <a:pt x="1195324" y="723900"/>
                  </a:lnTo>
                </a:path>
                <a:path w="2786379" h="2171700">
                  <a:moveTo>
                    <a:pt x="0" y="0"/>
                  </a:moveTo>
                  <a:lnTo>
                    <a:pt x="404749" y="0"/>
                  </a:lnTo>
                </a:path>
                <a:path w="2786379" h="2171700">
                  <a:moveTo>
                    <a:pt x="519049" y="0"/>
                  </a:moveTo>
                  <a:lnTo>
                    <a:pt x="278599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4" name="object 19"/>
            <p:cNvSpPr/>
            <p:nvPr/>
          </p:nvSpPr>
          <p:spPr>
            <a:xfrm>
              <a:off x="2676525" y="2495550"/>
              <a:ext cx="114300" cy="3762375"/>
            </a:xfrm>
            <a:custGeom>
              <a:avLst/>
              <a:ahLst/>
              <a:rect l="l" t="t" r="r" b="b"/>
              <a:pathLst>
                <a:path w="114300" h="3762375">
                  <a:moveTo>
                    <a:pt x="114300" y="0"/>
                  </a:moveTo>
                  <a:lnTo>
                    <a:pt x="0" y="0"/>
                  </a:lnTo>
                  <a:lnTo>
                    <a:pt x="0" y="3762375"/>
                  </a:lnTo>
                  <a:lnTo>
                    <a:pt x="114300" y="37623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5" name="object 20"/>
            <p:cNvSpPr/>
            <p:nvPr/>
          </p:nvSpPr>
          <p:spPr>
            <a:xfrm>
              <a:off x="3581400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390525" y="0"/>
                  </a:lnTo>
                </a:path>
                <a:path w="533400" h="0">
                  <a:moveTo>
                    <a:pt x="504825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6" name="object 21"/>
            <p:cNvSpPr/>
            <p:nvPr/>
          </p:nvSpPr>
          <p:spPr>
            <a:xfrm>
              <a:off x="3971925" y="4953000"/>
              <a:ext cx="114300" cy="1304925"/>
            </a:xfrm>
            <a:custGeom>
              <a:avLst/>
              <a:ahLst/>
              <a:rect l="l" t="t" r="r" b="b"/>
              <a:pathLst>
                <a:path w="114300" h="1304925">
                  <a:moveTo>
                    <a:pt x="114300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14300" y="13049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7" name="object 22"/>
            <p:cNvSpPr/>
            <p:nvPr/>
          </p:nvSpPr>
          <p:spPr>
            <a:xfrm>
              <a:off x="3581400" y="4814823"/>
              <a:ext cx="676275" cy="715010"/>
            </a:xfrm>
            <a:custGeom>
              <a:avLst/>
              <a:ahLst/>
              <a:rect l="l" t="t" r="r" b="b"/>
              <a:pathLst>
                <a:path w="676275" h="715010">
                  <a:moveTo>
                    <a:pt x="647700" y="714501"/>
                  </a:moveTo>
                  <a:lnTo>
                    <a:pt x="676275" y="714501"/>
                  </a:lnTo>
                </a:path>
                <a:path w="676275" h="715010">
                  <a:moveTo>
                    <a:pt x="0" y="0"/>
                  </a:moveTo>
                  <a:lnTo>
                    <a:pt x="533400" y="0"/>
                  </a:lnTo>
                </a:path>
                <a:path w="676275" h="715010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88" name="object 23"/>
            <p:cNvSpPr/>
            <p:nvPr/>
          </p:nvSpPr>
          <p:spPr>
            <a:xfrm>
              <a:off x="4114800" y="4229100"/>
              <a:ext cx="114300" cy="2028825"/>
            </a:xfrm>
            <a:custGeom>
              <a:avLst/>
              <a:ahLst/>
              <a:rect l="l" t="t" r="r" b="b"/>
              <a:pathLst>
                <a:path w="114300" h="2028825">
                  <a:moveTo>
                    <a:pt x="114300" y="0"/>
                  </a:moveTo>
                  <a:lnTo>
                    <a:pt x="0" y="0"/>
                  </a:lnTo>
                  <a:lnTo>
                    <a:pt x="0" y="2028825"/>
                  </a:lnTo>
                  <a:lnTo>
                    <a:pt x="114300" y="20288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9" name="object 24"/>
            <p:cNvSpPr/>
            <p:nvPr/>
          </p:nvSpPr>
          <p:spPr>
            <a:xfrm>
              <a:off x="3581400" y="3367150"/>
              <a:ext cx="676275" cy="723900"/>
            </a:xfrm>
            <a:custGeom>
              <a:avLst/>
              <a:ahLst/>
              <a:rect l="l" t="t" r="r" b="b"/>
              <a:pathLst>
                <a:path w="676275" h="723900">
                  <a:moveTo>
                    <a:pt x="0" y="723900"/>
                  </a:moveTo>
                  <a:lnTo>
                    <a:pt x="676275" y="723900"/>
                  </a:lnTo>
                </a:path>
                <a:path w="676275" h="723900">
                  <a:moveTo>
                    <a:pt x="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0" name="object 25"/>
            <p:cNvSpPr/>
            <p:nvPr/>
          </p:nvSpPr>
          <p:spPr>
            <a:xfrm>
              <a:off x="3467100" y="3076575"/>
              <a:ext cx="114300" cy="3181350"/>
            </a:xfrm>
            <a:custGeom>
              <a:avLst/>
              <a:ahLst/>
              <a:rect l="l" t="t" r="r" b="b"/>
              <a:pathLst>
                <a:path w="114300" h="3181350">
                  <a:moveTo>
                    <a:pt x="114300" y="0"/>
                  </a:moveTo>
                  <a:lnTo>
                    <a:pt x="0" y="0"/>
                  </a:lnTo>
                  <a:lnTo>
                    <a:pt x="0" y="3181350"/>
                  </a:lnTo>
                  <a:lnTo>
                    <a:pt x="114300" y="31813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1" name="object 26"/>
            <p:cNvSpPr/>
            <p:nvPr/>
          </p:nvSpPr>
          <p:spPr>
            <a:xfrm>
              <a:off x="4371975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390525" y="0"/>
                  </a:lnTo>
                </a:path>
                <a:path w="533400" h="0">
                  <a:moveTo>
                    <a:pt x="504825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2" name="object 27"/>
            <p:cNvSpPr/>
            <p:nvPr/>
          </p:nvSpPr>
          <p:spPr>
            <a:xfrm>
              <a:off x="4762500" y="5095875"/>
              <a:ext cx="114300" cy="1162050"/>
            </a:xfrm>
            <a:custGeom>
              <a:avLst/>
              <a:ahLst/>
              <a:rect l="l" t="t" r="r" b="b"/>
              <a:pathLst>
                <a:path w="114300" h="1162050">
                  <a:moveTo>
                    <a:pt x="114300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114300" y="11620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3" name="object 28"/>
            <p:cNvSpPr/>
            <p:nvPr/>
          </p:nvSpPr>
          <p:spPr>
            <a:xfrm>
              <a:off x="4371975" y="4091051"/>
              <a:ext cx="685800" cy="1438275"/>
            </a:xfrm>
            <a:custGeom>
              <a:avLst/>
              <a:ahLst/>
              <a:rect l="l" t="t" r="r" b="b"/>
              <a:pathLst>
                <a:path w="685800" h="1438275">
                  <a:moveTo>
                    <a:pt x="647700" y="1438275"/>
                  </a:moveTo>
                  <a:lnTo>
                    <a:pt x="685800" y="1438275"/>
                  </a:lnTo>
                </a:path>
                <a:path w="685800" h="1438275">
                  <a:moveTo>
                    <a:pt x="0" y="723773"/>
                  </a:moveTo>
                  <a:lnTo>
                    <a:pt x="533400" y="723773"/>
                  </a:lnTo>
                </a:path>
                <a:path w="685800" h="1438275">
                  <a:moveTo>
                    <a:pt x="647700" y="723773"/>
                  </a:moveTo>
                  <a:lnTo>
                    <a:pt x="685800" y="723773"/>
                  </a:lnTo>
                </a:path>
                <a:path w="685800" h="1438275">
                  <a:moveTo>
                    <a:pt x="0" y="0"/>
                  </a:moveTo>
                  <a:lnTo>
                    <a:pt x="533400" y="0"/>
                  </a:lnTo>
                </a:path>
                <a:path w="685800" h="1438275">
                  <a:moveTo>
                    <a:pt x="64770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4" name="object 29"/>
            <p:cNvSpPr/>
            <p:nvPr/>
          </p:nvSpPr>
          <p:spPr>
            <a:xfrm>
              <a:off x="4905375" y="4086225"/>
              <a:ext cx="114300" cy="2171700"/>
            </a:xfrm>
            <a:custGeom>
              <a:avLst/>
              <a:ahLst/>
              <a:rect l="l" t="t" r="r" b="b"/>
              <a:pathLst>
                <a:path w="114300" h="2171700">
                  <a:moveTo>
                    <a:pt x="114300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114300" y="21717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5" name="object 30"/>
            <p:cNvSpPr/>
            <p:nvPr/>
          </p:nvSpPr>
          <p:spPr>
            <a:xfrm>
              <a:off x="4371975" y="3367150"/>
              <a:ext cx="685800" cy="0"/>
            </a:xfrm>
            <a:custGeom>
              <a:avLst/>
              <a:ahLst/>
              <a:rect l="l" t="t" r="r" b="b"/>
              <a:pathLst>
                <a:path w="685800" h="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6" name="object 31"/>
            <p:cNvSpPr/>
            <p:nvPr/>
          </p:nvSpPr>
          <p:spPr>
            <a:xfrm>
              <a:off x="4257675" y="2790825"/>
              <a:ext cx="114300" cy="3467100"/>
            </a:xfrm>
            <a:custGeom>
              <a:avLst/>
              <a:ahLst/>
              <a:rect l="l" t="t" r="r" b="b"/>
              <a:pathLst>
                <a:path w="114300" h="3467100">
                  <a:moveTo>
                    <a:pt x="114300" y="0"/>
                  </a:moveTo>
                  <a:lnTo>
                    <a:pt x="0" y="0"/>
                  </a:lnTo>
                  <a:lnTo>
                    <a:pt x="0" y="3467100"/>
                  </a:lnTo>
                  <a:lnTo>
                    <a:pt x="114300" y="34671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7" name="object 32"/>
            <p:cNvSpPr/>
            <p:nvPr/>
          </p:nvSpPr>
          <p:spPr>
            <a:xfrm>
              <a:off x="5162550" y="5529326"/>
              <a:ext cx="542925" cy="0"/>
            </a:xfrm>
            <a:custGeom>
              <a:avLst/>
              <a:ahLst/>
              <a:rect l="l" t="t" r="r" b="b"/>
              <a:pathLst>
                <a:path w="542925" h="0">
                  <a:moveTo>
                    <a:pt x="0" y="0"/>
                  </a:moveTo>
                  <a:lnTo>
                    <a:pt x="390525" y="0"/>
                  </a:lnTo>
                </a:path>
                <a:path w="542925" h="0">
                  <a:moveTo>
                    <a:pt x="504825" y="0"/>
                  </a:moveTo>
                  <a:lnTo>
                    <a:pt x="5429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98" name="object 33"/>
            <p:cNvSpPr/>
            <p:nvPr/>
          </p:nvSpPr>
          <p:spPr>
            <a:xfrm>
              <a:off x="5553075" y="4953000"/>
              <a:ext cx="114300" cy="1304925"/>
            </a:xfrm>
            <a:custGeom>
              <a:avLst/>
              <a:ahLst/>
              <a:rect l="l" t="t" r="r" b="b"/>
              <a:pathLst>
                <a:path w="114300" h="1304925">
                  <a:moveTo>
                    <a:pt x="114300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14300" y="13049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99" name="object 34"/>
            <p:cNvSpPr/>
            <p:nvPr/>
          </p:nvSpPr>
          <p:spPr>
            <a:xfrm>
              <a:off x="5162550" y="4091051"/>
              <a:ext cx="685800" cy="1438275"/>
            </a:xfrm>
            <a:custGeom>
              <a:avLst/>
              <a:ahLst/>
              <a:rect l="l" t="t" r="r" b="b"/>
              <a:pathLst>
                <a:path w="685800" h="1438275">
                  <a:moveTo>
                    <a:pt x="647700" y="1438275"/>
                  </a:moveTo>
                  <a:lnTo>
                    <a:pt x="685800" y="1438275"/>
                  </a:lnTo>
                </a:path>
                <a:path w="685800" h="1438275">
                  <a:moveTo>
                    <a:pt x="0" y="723773"/>
                  </a:moveTo>
                  <a:lnTo>
                    <a:pt x="542925" y="723773"/>
                  </a:lnTo>
                </a:path>
                <a:path w="685800" h="1438275">
                  <a:moveTo>
                    <a:pt x="647700" y="723773"/>
                  </a:moveTo>
                  <a:lnTo>
                    <a:pt x="685800" y="723773"/>
                  </a:lnTo>
                </a:path>
                <a:path w="685800" h="1438275">
                  <a:moveTo>
                    <a:pt x="0" y="0"/>
                  </a:moveTo>
                  <a:lnTo>
                    <a:pt x="542925" y="0"/>
                  </a:lnTo>
                </a:path>
                <a:path w="685800" h="1438275">
                  <a:moveTo>
                    <a:pt x="647700" y="0"/>
                  </a:moveTo>
                  <a:lnTo>
                    <a:pt x="6858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0" name="object 35"/>
            <p:cNvSpPr/>
            <p:nvPr/>
          </p:nvSpPr>
          <p:spPr>
            <a:xfrm>
              <a:off x="5705475" y="3657600"/>
              <a:ext cx="104775" cy="2600325"/>
            </a:xfrm>
            <a:custGeom>
              <a:avLst/>
              <a:ahLst/>
              <a:rect l="l" t="t" r="r" b="b"/>
              <a:pathLst>
                <a:path w="104775" h="2600325">
                  <a:moveTo>
                    <a:pt x="104775" y="0"/>
                  </a:moveTo>
                  <a:lnTo>
                    <a:pt x="0" y="0"/>
                  </a:lnTo>
                  <a:lnTo>
                    <a:pt x="0" y="2600325"/>
                  </a:lnTo>
                  <a:lnTo>
                    <a:pt x="104775" y="26003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1" name="object 36"/>
            <p:cNvSpPr/>
            <p:nvPr/>
          </p:nvSpPr>
          <p:spPr>
            <a:xfrm>
              <a:off x="2271776" y="1919351"/>
              <a:ext cx="7529830" cy="1447800"/>
            </a:xfrm>
            <a:custGeom>
              <a:avLst/>
              <a:ahLst/>
              <a:rect l="l" t="t" r="r" b="b"/>
              <a:pathLst>
                <a:path w="7529830" h="1447800">
                  <a:moveTo>
                    <a:pt x="2890774" y="1447800"/>
                  </a:moveTo>
                  <a:lnTo>
                    <a:pt x="3576574" y="1447800"/>
                  </a:lnTo>
                </a:path>
                <a:path w="7529830" h="1447800">
                  <a:moveTo>
                    <a:pt x="2890774" y="723900"/>
                  </a:moveTo>
                  <a:lnTo>
                    <a:pt x="3576574" y="723900"/>
                  </a:lnTo>
                </a:path>
                <a:path w="7529830" h="1447800">
                  <a:moveTo>
                    <a:pt x="0" y="0"/>
                  </a:moveTo>
                  <a:lnTo>
                    <a:pt x="2785999" y="0"/>
                  </a:lnTo>
                </a:path>
                <a:path w="7529830" h="1447800">
                  <a:moveTo>
                    <a:pt x="2890774" y="0"/>
                  </a:moveTo>
                  <a:lnTo>
                    <a:pt x="752944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2" name="object 37"/>
            <p:cNvSpPr/>
            <p:nvPr/>
          </p:nvSpPr>
          <p:spPr>
            <a:xfrm>
              <a:off x="5057775" y="1781175"/>
              <a:ext cx="104775" cy="4476750"/>
            </a:xfrm>
            <a:custGeom>
              <a:avLst/>
              <a:ahLst/>
              <a:rect l="l" t="t" r="r" b="b"/>
              <a:pathLst>
                <a:path w="104775" h="4476750">
                  <a:moveTo>
                    <a:pt x="104775" y="0"/>
                  </a:moveTo>
                  <a:lnTo>
                    <a:pt x="0" y="0"/>
                  </a:lnTo>
                  <a:lnTo>
                    <a:pt x="0" y="4476750"/>
                  </a:lnTo>
                  <a:lnTo>
                    <a:pt x="104775" y="447675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3" name="object 38"/>
            <p:cNvSpPr/>
            <p:nvPr/>
          </p:nvSpPr>
          <p:spPr>
            <a:xfrm>
              <a:off x="5953125" y="2643250"/>
              <a:ext cx="2266950" cy="2886075"/>
            </a:xfrm>
            <a:custGeom>
              <a:avLst/>
              <a:ahLst/>
              <a:rect l="l" t="t" r="r" b="b"/>
              <a:pathLst>
                <a:path w="2266950" h="2886075">
                  <a:moveTo>
                    <a:pt x="0" y="2886075"/>
                  </a:moveTo>
                  <a:lnTo>
                    <a:pt x="38100" y="2886075"/>
                  </a:lnTo>
                </a:path>
                <a:path w="2266950" h="2886075">
                  <a:moveTo>
                    <a:pt x="0" y="2171573"/>
                  </a:moveTo>
                  <a:lnTo>
                    <a:pt x="685800" y="2171573"/>
                  </a:lnTo>
                </a:path>
                <a:path w="2266950" h="2886075">
                  <a:moveTo>
                    <a:pt x="0" y="1447800"/>
                  </a:moveTo>
                  <a:lnTo>
                    <a:pt x="685800" y="1447800"/>
                  </a:lnTo>
                </a:path>
                <a:path w="2266950" h="2886075">
                  <a:moveTo>
                    <a:pt x="0" y="723900"/>
                  </a:moveTo>
                  <a:lnTo>
                    <a:pt x="685800" y="723900"/>
                  </a:lnTo>
                </a:path>
                <a:path w="2266950" h="2886075">
                  <a:moveTo>
                    <a:pt x="0" y="0"/>
                  </a:moveTo>
                  <a:lnTo>
                    <a:pt x="2266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4" name="object 39"/>
            <p:cNvSpPr/>
            <p:nvPr/>
          </p:nvSpPr>
          <p:spPr>
            <a:xfrm>
              <a:off x="5848350" y="1924050"/>
              <a:ext cx="104775" cy="4333875"/>
            </a:xfrm>
            <a:custGeom>
              <a:avLst/>
              <a:ahLst/>
              <a:rect l="l" t="t" r="r" b="b"/>
              <a:pathLst>
                <a:path w="104775" h="4333875">
                  <a:moveTo>
                    <a:pt x="104775" y="0"/>
                  </a:moveTo>
                  <a:lnTo>
                    <a:pt x="0" y="0"/>
                  </a:lnTo>
                  <a:lnTo>
                    <a:pt x="0" y="4333875"/>
                  </a:lnTo>
                  <a:lnTo>
                    <a:pt x="104775" y="433387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5" name="object 40"/>
            <p:cNvSpPr/>
            <p:nvPr/>
          </p:nvSpPr>
          <p:spPr>
            <a:xfrm>
              <a:off x="6105525" y="5529326"/>
              <a:ext cx="390525" cy="0"/>
            </a:xfrm>
            <a:custGeom>
              <a:avLst/>
              <a:ahLst/>
              <a:rect l="l" t="t" r="r" b="b"/>
              <a:pathLst>
                <a:path w="390525" h="0">
                  <a:moveTo>
                    <a:pt x="0" y="0"/>
                  </a:moveTo>
                  <a:lnTo>
                    <a:pt x="247650" y="0"/>
                  </a:lnTo>
                </a:path>
                <a:path w="390525" h="0">
                  <a:moveTo>
                    <a:pt x="352425" y="0"/>
                  </a:moveTo>
                  <a:lnTo>
                    <a:pt x="39052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6" name="object 41"/>
            <p:cNvSpPr/>
            <p:nvPr/>
          </p:nvSpPr>
          <p:spPr>
            <a:xfrm>
              <a:off x="6353175" y="4953000"/>
              <a:ext cx="104775" cy="1304925"/>
            </a:xfrm>
            <a:custGeom>
              <a:avLst/>
              <a:ahLst/>
              <a:rect l="l" t="t" r="r" b="b"/>
              <a:pathLst>
                <a:path w="104775" h="1304925">
                  <a:moveTo>
                    <a:pt x="104775" y="0"/>
                  </a:moveTo>
                  <a:lnTo>
                    <a:pt x="0" y="0"/>
                  </a:lnTo>
                  <a:lnTo>
                    <a:pt x="0" y="1304925"/>
                  </a:lnTo>
                  <a:lnTo>
                    <a:pt x="104775" y="13049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7" name="object 42"/>
            <p:cNvSpPr/>
            <p:nvPr/>
          </p:nvSpPr>
          <p:spPr>
            <a:xfrm>
              <a:off x="6600825" y="5529326"/>
              <a:ext cx="38100" cy="0"/>
            </a:xfrm>
            <a:custGeom>
              <a:avLst/>
              <a:ahLst/>
              <a:rect l="l" t="t" r="r" b="b"/>
              <a:pathLst>
                <a:path w="38100" h="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08" name="object 43"/>
            <p:cNvSpPr/>
            <p:nvPr/>
          </p:nvSpPr>
          <p:spPr>
            <a:xfrm>
              <a:off x="6496050" y="5095875"/>
              <a:ext cx="104775" cy="1162050"/>
            </a:xfrm>
            <a:custGeom>
              <a:avLst/>
              <a:ahLst/>
              <a:rect l="l" t="t" r="r" b="b"/>
              <a:pathLst>
                <a:path w="104775" h="1162050">
                  <a:moveTo>
                    <a:pt x="104775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104775" y="116205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09" name="object 44"/>
            <p:cNvSpPr/>
            <p:nvPr/>
          </p:nvSpPr>
          <p:spPr>
            <a:xfrm>
              <a:off x="6753225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28575" y="0"/>
                  </a:lnTo>
                </a:path>
                <a:path w="533400" h="0">
                  <a:moveTo>
                    <a:pt x="142875" y="0"/>
                  </a:moveTo>
                  <a:lnTo>
                    <a:pt x="390525" y="0"/>
                  </a:lnTo>
                </a:path>
                <a:path w="533400" h="0">
                  <a:moveTo>
                    <a:pt x="495300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0" name="object 45"/>
            <p:cNvSpPr/>
            <p:nvPr/>
          </p:nvSpPr>
          <p:spPr>
            <a:xfrm>
              <a:off x="7143750" y="5095875"/>
              <a:ext cx="104775" cy="1162050"/>
            </a:xfrm>
            <a:custGeom>
              <a:avLst/>
              <a:ahLst/>
              <a:rect l="l" t="t" r="r" b="b"/>
              <a:pathLst>
                <a:path w="104775" h="1162050">
                  <a:moveTo>
                    <a:pt x="104775" y="0"/>
                  </a:moveTo>
                  <a:lnTo>
                    <a:pt x="0" y="0"/>
                  </a:lnTo>
                  <a:lnTo>
                    <a:pt x="0" y="1162050"/>
                  </a:lnTo>
                  <a:lnTo>
                    <a:pt x="104775" y="116205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1" name="object 46"/>
            <p:cNvSpPr/>
            <p:nvPr/>
          </p:nvSpPr>
          <p:spPr>
            <a:xfrm>
              <a:off x="6753225" y="4814823"/>
              <a:ext cx="676275" cy="715010"/>
            </a:xfrm>
            <a:custGeom>
              <a:avLst/>
              <a:ahLst/>
              <a:rect l="l" t="t" r="r" b="b"/>
              <a:pathLst>
                <a:path w="676275" h="715010">
                  <a:moveTo>
                    <a:pt x="647700" y="714501"/>
                  </a:moveTo>
                  <a:lnTo>
                    <a:pt x="676275" y="714501"/>
                  </a:lnTo>
                </a:path>
                <a:path w="676275" h="715010">
                  <a:moveTo>
                    <a:pt x="0" y="0"/>
                  </a:moveTo>
                  <a:lnTo>
                    <a:pt x="533400" y="0"/>
                  </a:lnTo>
                </a:path>
                <a:path w="676275" h="715010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2" name="object 47"/>
            <p:cNvSpPr/>
            <p:nvPr/>
          </p:nvSpPr>
          <p:spPr>
            <a:xfrm>
              <a:off x="7286625" y="4810125"/>
              <a:ext cx="114300" cy="1447800"/>
            </a:xfrm>
            <a:custGeom>
              <a:avLst/>
              <a:ahLst/>
              <a:rect l="l" t="t" r="r" b="b"/>
              <a:pathLst>
                <a:path w="114300" h="1447800">
                  <a:moveTo>
                    <a:pt x="114300" y="0"/>
                  </a:moveTo>
                  <a:lnTo>
                    <a:pt x="0" y="0"/>
                  </a:lnTo>
                  <a:lnTo>
                    <a:pt x="0" y="1447800"/>
                  </a:lnTo>
                  <a:lnTo>
                    <a:pt x="114300" y="14478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3" name="object 48"/>
            <p:cNvSpPr/>
            <p:nvPr/>
          </p:nvSpPr>
          <p:spPr>
            <a:xfrm>
              <a:off x="6753225" y="3367150"/>
              <a:ext cx="1466850" cy="723900"/>
            </a:xfrm>
            <a:custGeom>
              <a:avLst/>
              <a:ahLst/>
              <a:rect l="l" t="t" r="r" b="b"/>
              <a:pathLst>
                <a:path w="1466850" h="723900">
                  <a:moveTo>
                    <a:pt x="0" y="723900"/>
                  </a:moveTo>
                  <a:lnTo>
                    <a:pt x="676275" y="723900"/>
                  </a:lnTo>
                </a:path>
                <a:path w="1466850" h="723900">
                  <a:moveTo>
                    <a:pt x="0" y="0"/>
                  </a:moveTo>
                  <a:lnTo>
                    <a:pt x="14668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4" name="object 49"/>
            <p:cNvSpPr/>
            <p:nvPr/>
          </p:nvSpPr>
          <p:spPr>
            <a:xfrm>
              <a:off x="6638925" y="2933700"/>
              <a:ext cx="114300" cy="3324225"/>
            </a:xfrm>
            <a:custGeom>
              <a:avLst/>
              <a:ahLst/>
              <a:rect l="l" t="t" r="r" b="b"/>
              <a:pathLst>
                <a:path w="114300" h="3324225">
                  <a:moveTo>
                    <a:pt x="114300" y="0"/>
                  </a:moveTo>
                  <a:lnTo>
                    <a:pt x="0" y="0"/>
                  </a:lnTo>
                  <a:lnTo>
                    <a:pt x="0" y="3324225"/>
                  </a:lnTo>
                  <a:lnTo>
                    <a:pt x="114300" y="33242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5" name="object 50"/>
            <p:cNvSpPr/>
            <p:nvPr/>
          </p:nvSpPr>
          <p:spPr>
            <a:xfrm>
              <a:off x="7543800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390525" y="0"/>
                  </a:lnTo>
                </a:path>
                <a:path w="533400" h="0">
                  <a:moveTo>
                    <a:pt x="504825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6" name="object 51"/>
            <p:cNvSpPr/>
            <p:nvPr/>
          </p:nvSpPr>
          <p:spPr>
            <a:xfrm>
              <a:off x="7934325" y="5248275"/>
              <a:ext cx="114300" cy="1009650"/>
            </a:xfrm>
            <a:custGeom>
              <a:avLst/>
              <a:ahLst/>
              <a:rect l="l" t="t" r="r" b="b"/>
              <a:pathLst>
                <a:path w="114300" h="1009650">
                  <a:moveTo>
                    <a:pt x="11430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114300" y="10096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7" name="object 52"/>
            <p:cNvSpPr/>
            <p:nvPr/>
          </p:nvSpPr>
          <p:spPr>
            <a:xfrm>
              <a:off x="7543800" y="4091051"/>
              <a:ext cx="676275" cy="1438275"/>
            </a:xfrm>
            <a:custGeom>
              <a:avLst/>
              <a:ahLst/>
              <a:rect l="l" t="t" r="r" b="b"/>
              <a:pathLst>
                <a:path w="676275" h="1438275">
                  <a:moveTo>
                    <a:pt x="647700" y="1438275"/>
                  </a:moveTo>
                  <a:lnTo>
                    <a:pt x="676275" y="1438275"/>
                  </a:lnTo>
                </a:path>
                <a:path w="676275" h="1438275">
                  <a:moveTo>
                    <a:pt x="0" y="723773"/>
                  </a:moveTo>
                  <a:lnTo>
                    <a:pt x="533400" y="723773"/>
                  </a:lnTo>
                </a:path>
                <a:path w="676275" h="1438275">
                  <a:moveTo>
                    <a:pt x="647700" y="723773"/>
                  </a:moveTo>
                  <a:lnTo>
                    <a:pt x="676275" y="723773"/>
                  </a:lnTo>
                </a:path>
                <a:path w="676275" h="1438275">
                  <a:moveTo>
                    <a:pt x="0" y="0"/>
                  </a:moveTo>
                  <a:lnTo>
                    <a:pt x="533400" y="0"/>
                  </a:lnTo>
                </a:path>
                <a:path w="676275" h="1438275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18" name="object 53"/>
            <p:cNvSpPr/>
            <p:nvPr/>
          </p:nvSpPr>
          <p:spPr>
            <a:xfrm>
              <a:off x="8077200" y="4086225"/>
              <a:ext cx="114300" cy="2171700"/>
            </a:xfrm>
            <a:custGeom>
              <a:avLst/>
              <a:ahLst/>
              <a:rect l="l" t="t" r="r" b="b"/>
              <a:pathLst>
                <a:path w="114300" h="2171700">
                  <a:moveTo>
                    <a:pt x="114300" y="0"/>
                  </a:moveTo>
                  <a:lnTo>
                    <a:pt x="0" y="0"/>
                  </a:lnTo>
                  <a:lnTo>
                    <a:pt x="0" y="2171700"/>
                  </a:lnTo>
                  <a:lnTo>
                    <a:pt x="114300" y="21717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19" name="object 54"/>
            <p:cNvSpPr/>
            <p:nvPr/>
          </p:nvSpPr>
          <p:spPr>
            <a:xfrm>
              <a:off x="7429500" y="3514725"/>
              <a:ext cx="114300" cy="2743200"/>
            </a:xfrm>
            <a:custGeom>
              <a:avLst/>
              <a:ahLst/>
              <a:rect l="l" t="t" r="r" b="b"/>
              <a:pathLst>
                <a:path w="114300" h="2743200">
                  <a:moveTo>
                    <a:pt x="1143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114300" y="274320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0" name="object 55"/>
            <p:cNvSpPr/>
            <p:nvPr/>
          </p:nvSpPr>
          <p:spPr>
            <a:xfrm>
              <a:off x="8334375" y="4814823"/>
              <a:ext cx="676275" cy="715010"/>
            </a:xfrm>
            <a:custGeom>
              <a:avLst/>
              <a:ahLst/>
              <a:rect l="l" t="t" r="r" b="b"/>
              <a:pathLst>
                <a:path w="676275" h="715010">
                  <a:moveTo>
                    <a:pt x="0" y="714501"/>
                  </a:moveTo>
                  <a:lnTo>
                    <a:pt x="533400" y="714501"/>
                  </a:lnTo>
                </a:path>
                <a:path w="676275" h="715010">
                  <a:moveTo>
                    <a:pt x="647700" y="714501"/>
                  </a:moveTo>
                  <a:lnTo>
                    <a:pt x="676275" y="714501"/>
                  </a:lnTo>
                </a:path>
                <a:path w="676275" h="715010">
                  <a:moveTo>
                    <a:pt x="0" y="0"/>
                  </a:moveTo>
                  <a:lnTo>
                    <a:pt x="533400" y="0"/>
                  </a:lnTo>
                </a:path>
                <a:path w="676275" h="715010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1" name="object 56"/>
            <p:cNvSpPr/>
            <p:nvPr/>
          </p:nvSpPr>
          <p:spPr>
            <a:xfrm>
              <a:off x="8724900" y="5819775"/>
              <a:ext cx="114300" cy="438150"/>
            </a:xfrm>
            <a:custGeom>
              <a:avLst/>
              <a:ahLst/>
              <a:rect l="l" t="t" r="r" b="b"/>
              <a:pathLst>
                <a:path w="114300" h="438150">
                  <a:moveTo>
                    <a:pt x="114300" y="0"/>
                  </a:moveTo>
                  <a:lnTo>
                    <a:pt x="0" y="0"/>
                  </a:lnTo>
                  <a:lnTo>
                    <a:pt x="0" y="438150"/>
                  </a:lnTo>
                  <a:lnTo>
                    <a:pt x="114300" y="438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2" name="object 57"/>
            <p:cNvSpPr/>
            <p:nvPr/>
          </p:nvSpPr>
          <p:spPr>
            <a:xfrm>
              <a:off x="8867775" y="4229100"/>
              <a:ext cx="114300" cy="2028825"/>
            </a:xfrm>
            <a:custGeom>
              <a:avLst/>
              <a:ahLst/>
              <a:rect l="l" t="t" r="r" b="b"/>
              <a:pathLst>
                <a:path w="114300" h="2028825">
                  <a:moveTo>
                    <a:pt x="114300" y="0"/>
                  </a:moveTo>
                  <a:lnTo>
                    <a:pt x="0" y="0"/>
                  </a:lnTo>
                  <a:lnTo>
                    <a:pt x="0" y="2028825"/>
                  </a:lnTo>
                  <a:lnTo>
                    <a:pt x="114300" y="20288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3" name="object 58"/>
            <p:cNvSpPr/>
            <p:nvPr/>
          </p:nvSpPr>
          <p:spPr>
            <a:xfrm>
              <a:off x="8334375" y="2643250"/>
              <a:ext cx="1466850" cy="1447800"/>
            </a:xfrm>
            <a:custGeom>
              <a:avLst/>
              <a:ahLst/>
              <a:rect l="l" t="t" r="r" b="b"/>
              <a:pathLst>
                <a:path w="1466850" h="1447800">
                  <a:moveTo>
                    <a:pt x="0" y="1447800"/>
                  </a:moveTo>
                  <a:lnTo>
                    <a:pt x="676275" y="1447800"/>
                  </a:lnTo>
                </a:path>
                <a:path w="1466850" h="1447800">
                  <a:moveTo>
                    <a:pt x="0" y="723900"/>
                  </a:moveTo>
                  <a:lnTo>
                    <a:pt x="676275" y="723900"/>
                  </a:lnTo>
                </a:path>
                <a:path w="1466850" h="1447800">
                  <a:moveTo>
                    <a:pt x="0" y="0"/>
                  </a:moveTo>
                  <a:lnTo>
                    <a:pt x="14668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4" name="object 59"/>
            <p:cNvSpPr/>
            <p:nvPr/>
          </p:nvSpPr>
          <p:spPr>
            <a:xfrm>
              <a:off x="8220075" y="1924050"/>
              <a:ext cx="114300" cy="4333875"/>
            </a:xfrm>
            <a:custGeom>
              <a:avLst/>
              <a:ahLst/>
              <a:rect l="l" t="t" r="r" b="b"/>
              <a:pathLst>
                <a:path w="114300" h="4333875">
                  <a:moveTo>
                    <a:pt x="114300" y="0"/>
                  </a:moveTo>
                  <a:lnTo>
                    <a:pt x="0" y="0"/>
                  </a:lnTo>
                  <a:lnTo>
                    <a:pt x="0" y="4333875"/>
                  </a:lnTo>
                  <a:lnTo>
                    <a:pt x="114300" y="43338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5" name="object 60"/>
            <p:cNvSpPr/>
            <p:nvPr/>
          </p:nvSpPr>
          <p:spPr>
            <a:xfrm>
              <a:off x="9124950" y="5529326"/>
              <a:ext cx="533400" cy="0"/>
            </a:xfrm>
            <a:custGeom>
              <a:avLst/>
              <a:ahLst/>
              <a:rect l="l" t="t" r="r" b="b"/>
              <a:pathLst>
                <a:path w="533400" h="0">
                  <a:moveTo>
                    <a:pt x="0" y="0"/>
                  </a:moveTo>
                  <a:lnTo>
                    <a:pt x="28575" y="0"/>
                  </a:lnTo>
                </a:path>
                <a:path w="533400" h="0">
                  <a:moveTo>
                    <a:pt x="142875" y="0"/>
                  </a:moveTo>
                  <a:lnTo>
                    <a:pt x="390525" y="0"/>
                  </a:lnTo>
                </a:path>
                <a:path w="533400" h="0">
                  <a:moveTo>
                    <a:pt x="504825" y="0"/>
                  </a:moveTo>
                  <a:lnTo>
                    <a:pt x="5334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6" name="object 61"/>
            <p:cNvSpPr/>
            <p:nvPr/>
          </p:nvSpPr>
          <p:spPr>
            <a:xfrm>
              <a:off x="9515475" y="5391150"/>
              <a:ext cx="114300" cy="866775"/>
            </a:xfrm>
            <a:custGeom>
              <a:avLst/>
              <a:ahLst/>
              <a:rect l="l" t="t" r="r" b="b"/>
              <a:pathLst>
                <a:path w="114300" h="866775">
                  <a:moveTo>
                    <a:pt x="1143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14300" y="8667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7" name="object 62"/>
            <p:cNvSpPr/>
            <p:nvPr/>
          </p:nvSpPr>
          <p:spPr>
            <a:xfrm>
              <a:off x="9124950" y="4814823"/>
              <a:ext cx="676275" cy="715010"/>
            </a:xfrm>
            <a:custGeom>
              <a:avLst/>
              <a:ahLst/>
              <a:rect l="l" t="t" r="r" b="b"/>
              <a:pathLst>
                <a:path w="676275" h="715010">
                  <a:moveTo>
                    <a:pt x="647700" y="714501"/>
                  </a:moveTo>
                  <a:lnTo>
                    <a:pt x="676275" y="714501"/>
                  </a:lnTo>
                </a:path>
                <a:path w="676275" h="715010">
                  <a:moveTo>
                    <a:pt x="0" y="0"/>
                  </a:moveTo>
                  <a:lnTo>
                    <a:pt x="533400" y="0"/>
                  </a:lnTo>
                </a:path>
                <a:path w="676275" h="715010">
                  <a:moveTo>
                    <a:pt x="64770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28" name="object 63"/>
            <p:cNvSpPr/>
            <p:nvPr/>
          </p:nvSpPr>
          <p:spPr>
            <a:xfrm>
              <a:off x="9658350" y="4381500"/>
              <a:ext cx="114300" cy="1876425"/>
            </a:xfrm>
            <a:custGeom>
              <a:avLst/>
              <a:ahLst/>
              <a:rect l="l" t="t" r="r" b="b"/>
              <a:pathLst>
                <a:path w="114300" h="1876425">
                  <a:moveTo>
                    <a:pt x="114300" y="0"/>
                  </a:moveTo>
                  <a:lnTo>
                    <a:pt x="0" y="0"/>
                  </a:lnTo>
                  <a:lnTo>
                    <a:pt x="0" y="1876425"/>
                  </a:lnTo>
                  <a:lnTo>
                    <a:pt x="114300" y="18764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29" name="object 64"/>
            <p:cNvSpPr/>
            <p:nvPr/>
          </p:nvSpPr>
          <p:spPr>
            <a:xfrm>
              <a:off x="9124950" y="3367150"/>
              <a:ext cx="676275" cy="723900"/>
            </a:xfrm>
            <a:custGeom>
              <a:avLst/>
              <a:ahLst/>
              <a:rect l="l" t="t" r="r" b="b"/>
              <a:pathLst>
                <a:path w="676275" h="723900">
                  <a:moveTo>
                    <a:pt x="0" y="723900"/>
                  </a:moveTo>
                  <a:lnTo>
                    <a:pt x="676275" y="723900"/>
                  </a:lnTo>
                </a:path>
                <a:path w="676275" h="723900">
                  <a:moveTo>
                    <a:pt x="0" y="0"/>
                  </a:moveTo>
                  <a:lnTo>
                    <a:pt x="676275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0" name="object 65"/>
            <p:cNvSpPr/>
            <p:nvPr/>
          </p:nvSpPr>
          <p:spPr>
            <a:xfrm>
              <a:off x="9010650" y="2647950"/>
              <a:ext cx="114300" cy="3609975"/>
            </a:xfrm>
            <a:custGeom>
              <a:avLst/>
              <a:ahLst/>
              <a:rect l="l" t="t" r="r" b="b"/>
              <a:pathLst>
                <a:path w="114300" h="3609975">
                  <a:moveTo>
                    <a:pt x="114300" y="0"/>
                  </a:moveTo>
                  <a:lnTo>
                    <a:pt x="0" y="0"/>
                  </a:lnTo>
                  <a:lnTo>
                    <a:pt x="0" y="3609975"/>
                  </a:lnTo>
                  <a:lnTo>
                    <a:pt x="114300" y="36099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1" name="object 66"/>
            <p:cNvSpPr/>
            <p:nvPr/>
          </p:nvSpPr>
          <p:spPr>
            <a:xfrm>
              <a:off x="2819400" y="4953000"/>
              <a:ext cx="6448425" cy="1304925"/>
            </a:xfrm>
            <a:custGeom>
              <a:avLst/>
              <a:ahLst/>
              <a:rect l="l" t="t" r="r" b="b"/>
              <a:pathLst>
                <a:path w="6448425" h="1304925">
                  <a:moveTo>
                    <a:pt x="114300" y="866775"/>
                  </a:moveTo>
                  <a:lnTo>
                    <a:pt x="0" y="866775"/>
                  </a:lnTo>
                  <a:lnTo>
                    <a:pt x="0" y="1304925"/>
                  </a:lnTo>
                  <a:lnTo>
                    <a:pt x="114300" y="1304925"/>
                  </a:lnTo>
                  <a:lnTo>
                    <a:pt x="114300" y="866775"/>
                  </a:lnTo>
                  <a:close/>
                </a:path>
                <a:path w="6448425" h="1304925">
                  <a:moveTo>
                    <a:pt x="904875" y="866775"/>
                  </a:moveTo>
                  <a:lnTo>
                    <a:pt x="790575" y="866775"/>
                  </a:lnTo>
                  <a:lnTo>
                    <a:pt x="790575" y="1304925"/>
                  </a:lnTo>
                  <a:lnTo>
                    <a:pt x="904875" y="1304925"/>
                  </a:lnTo>
                  <a:lnTo>
                    <a:pt x="904875" y="866775"/>
                  </a:lnTo>
                  <a:close/>
                </a:path>
                <a:path w="6448425" h="1304925">
                  <a:moveTo>
                    <a:pt x="1695450" y="581025"/>
                  </a:moveTo>
                  <a:lnTo>
                    <a:pt x="1590675" y="581025"/>
                  </a:lnTo>
                  <a:lnTo>
                    <a:pt x="1590675" y="1304925"/>
                  </a:lnTo>
                  <a:lnTo>
                    <a:pt x="1695450" y="1304925"/>
                  </a:lnTo>
                  <a:lnTo>
                    <a:pt x="1695450" y="581025"/>
                  </a:lnTo>
                  <a:close/>
                </a:path>
                <a:path w="6448425" h="1304925">
                  <a:moveTo>
                    <a:pt x="2486025" y="866775"/>
                  </a:moveTo>
                  <a:lnTo>
                    <a:pt x="2381250" y="866775"/>
                  </a:lnTo>
                  <a:lnTo>
                    <a:pt x="2381250" y="1304925"/>
                  </a:lnTo>
                  <a:lnTo>
                    <a:pt x="2486025" y="1304925"/>
                  </a:lnTo>
                  <a:lnTo>
                    <a:pt x="2486025" y="866775"/>
                  </a:lnTo>
                  <a:close/>
                </a:path>
                <a:path w="6448425" h="1304925">
                  <a:moveTo>
                    <a:pt x="3286125" y="295275"/>
                  </a:moveTo>
                  <a:lnTo>
                    <a:pt x="3171825" y="295275"/>
                  </a:lnTo>
                  <a:lnTo>
                    <a:pt x="3171825" y="1304925"/>
                  </a:lnTo>
                  <a:lnTo>
                    <a:pt x="3286125" y="1304925"/>
                  </a:lnTo>
                  <a:lnTo>
                    <a:pt x="3286125" y="295275"/>
                  </a:lnTo>
                  <a:close/>
                </a:path>
                <a:path w="6448425" h="1304925">
                  <a:moveTo>
                    <a:pt x="4076700" y="295275"/>
                  </a:moveTo>
                  <a:lnTo>
                    <a:pt x="3962400" y="295275"/>
                  </a:lnTo>
                  <a:lnTo>
                    <a:pt x="3962400" y="1304925"/>
                  </a:lnTo>
                  <a:lnTo>
                    <a:pt x="4076700" y="1304925"/>
                  </a:lnTo>
                  <a:lnTo>
                    <a:pt x="4076700" y="295275"/>
                  </a:lnTo>
                  <a:close/>
                </a:path>
                <a:path w="6448425" h="1304925">
                  <a:moveTo>
                    <a:pt x="4867275" y="581025"/>
                  </a:moveTo>
                  <a:lnTo>
                    <a:pt x="4752975" y="581025"/>
                  </a:lnTo>
                  <a:lnTo>
                    <a:pt x="4752975" y="1304925"/>
                  </a:lnTo>
                  <a:lnTo>
                    <a:pt x="4867275" y="1304925"/>
                  </a:lnTo>
                  <a:lnTo>
                    <a:pt x="4867275" y="581025"/>
                  </a:lnTo>
                  <a:close/>
                </a:path>
                <a:path w="6448425" h="1304925">
                  <a:moveTo>
                    <a:pt x="5657850" y="581025"/>
                  </a:moveTo>
                  <a:lnTo>
                    <a:pt x="5543550" y="581025"/>
                  </a:lnTo>
                  <a:lnTo>
                    <a:pt x="5543550" y="1304925"/>
                  </a:lnTo>
                  <a:lnTo>
                    <a:pt x="5657850" y="1304925"/>
                  </a:lnTo>
                  <a:lnTo>
                    <a:pt x="5657850" y="581025"/>
                  </a:lnTo>
                  <a:close/>
                </a:path>
                <a:path w="6448425" h="1304925">
                  <a:moveTo>
                    <a:pt x="6448425" y="0"/>
                  </a:moveTo>
                  <a:lnTo>
                    <a:pt x="6334125" y="0"/>
                  </a:lnTo>
                  <a:lnTo>
                    <a:pt x="6334125" y="1304925"/>
                  </a:lnTo>
                  <a:lnTo>
                    <a:pt x="6448425" y="1304925"/>
                  </a:lnTo>
                  <a:lnTo>
                    <a:pt x="644842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2" name="object 67"/>
            <p:cNvSpPr/>
            <p:nvPr/>
          </p:nvSpPr>
          <p:spPr>
            <a:xfrm>
              <a:off x="9915525" y="5529326"/>
              <a:ext cx="262255" cy="0"/>
            </a:xfrm>
            <a:custGeom>
              <a:avLst/>
              <a:ahLst/>
              <a:rect l="l" t="t" r="r" b="b"/>
              <a:pathLst>
                <a:path w="262254" h="0">
                  <a:moveTo>
                    <a:pt x="0" y="0"/>
                  </a:moveTo>
                  <a:lnTo>
                    <a:pt x="28575" y="0"/>
                  </a:lnTo>
                </a:path>
                <a:path w="262254" h="0">
                  <a:moveTo>
                    <a:pt x="142875" y="0"/>
                  </a:moveTo>
                  <a:lnTo>
                    <a:pt x="2620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3" name="object 68"/>
            <p:cNvSpPr/>
            <p:nvPr/>
          </p:nvSpPr>
          <p:spPr>
            <a:xfrm>
              <a:off x="9944100" y="5391150"/>
              <a:ext cx="114300" cy="866775"/>
            </a:xfrm>
            <a:custGeom>
              <a:avLst/>
              <a:ahLst/>
              <a:rect l="l" t="t" r="r" b="b"/>
              <a:pathLst>
                <a:path w="114300" h="866775">
                  <a:moveTo>
                    <a:pt x="114300" y="0"/>
                  </a:moveTo>
                  <a:lnTo>
                    <a:pt x="0" y="0"/>
                  </a:lnTo>
                  <a:lnTo>
                    <a:pt x="0" y="866775"/>
                  </a:lnTo>
                  <a:lnTo>
                    <a:pt x="114300" y="86677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734" name="object 69"/>
            <p:cNvSpPr/>
            <p:nvPr/>
          </p:nvSpPr>
          <p:spPr>
            <a:xfrm>
              <a:off x="2271776" y="6253162"/>
              <a:ext cx="7905750" cy="0"/>
            </a:xfrm>
            <a:custGeom>
              <a:avLst/>
              <a:ahLst/>
              <a:rect l="l" t="t" r="r" b="b"/>
              <a:pathLst>
                <a:path w="7905750" h="0">
                  <a:moveTo>
                    <a:pt x="0" y="0"/>
                  </a:moveTo>
                  <a:lnTo>
                    <a:pt x="79057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35" name="object 70"/>
            <p:cNvSpPr/>
            <p:nvPr/>
          </p:nvSpPr>
          <p:spPr>
            <a:xfrm>
              <a:off x="8524875" y="1924050"/>
              <a:ext cx="171450" cy="171450"/>
            </a:xfrm>
            <a:custGeom>
              <a:avLst/>
              <a:ahLst/>
              <a:rect l="l" t="t" r="r" b="b"/>
              <a:pathLst>
                <a:path w="171450" h="171450">
                  <a:moveTo>
                    <a:pt x="171450" y="0"/>
                  </a:moveTo>
                  <a:lnTo>
                    <a:pt x="0" y="0"/>
                  </a:lnTo>
                  <a:lnTo>
                    <a:pt x="0" y="171450"/>
                  </a:lnTo>
                  <a:lnTo>
                    <a:pt x="171450" y="1714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36" name="object 71"/>
          <p:cNvSpPr/>
          <p:nvPr/>
        </p:nvSpPr>
        <p:spPr>
          <a:xfrm>
            <a:off x="9915525" y="4814823"/>
            <a:ext cx="262255" cy="0"/>
          </a:xfrm>
          <a:custGeom>
            <a:avLst/>
            <a:ahLst/>
            <a:rect l="l" t="t" r="r" b="b"/>
            <a:pathLst>
              <a:path w="262254" h="0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7" name="object 72"/>
          <p:cNvSpPr/>
          <p:nvPr/>
        </p:nvSpPr>
        <p:spPr>
          <a:xfrm>
            <a:off x="9915525" y="4091051"/>
            <a:ext cx="262255" cy="0"/>
          </a:xfrm>
          <a:custGeom>
            <a:avLst/>
            <a:ahLst/>
            <a:rect l="l" t="t" r="r" b="b"/>
            <a:pathLst>
              <a:path w="262254" h="0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8" name="object 73"/>
          <p:cNvSpPr/>
          <p:nvPr/>
        </p:nvSpPr>
        <p:spPr>
          <a:xfrm>
            <a:off x="9915525" y="3367151"/>
            <a:ext cx="262255" cy="0"/>
          </a:xfrm>
          <a:custGeom>
            <a:avLst/>
            <a:ahLst/>
            <a:rect l="l" t="t" r="r" b="b"/>
            <a:pathLst>
              <a:path w="262254" h="0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39" name="object 74"/>
          <p:cNvSpPr/>
          <p:nvPr/>
        </p:nvSpPr>
        <p:spPr>
          <a:xfrm>
            <a:off x="9915525" y="2643251"/>
            <a:ext cx="262255" cy="0"/>
          </a:xfrm>
          <a:custGeom>
            <a:avLst/>
            <a:ahLst/>
            <a:rect l="l" t="t" r="r" b="b"/>
            <a:pathLst>
              <a:path w="262254" h="0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sp>
        <p:nvSpPr>
          <p:cNvPr id="1048740" name="object 75"/>
          <p:cNvSpPr/>
          <p:nvPr/>
        </p:nvSpPr>
        <p:spPr>
          <a:xfrm>
            <a:off x="9915525" y="1919351"/>
            <a:ext cx="262255" cy="0"/>
          </a:xfrm>
          <a:custGeom>
            <a:avLst/>
            <a:ahLst/>
            <a:rect l="l" t="t" r="r" b="b"/>
            <a:pathLst>
              <a:path w="262254" h="0">
                <a:moveTo>
                  <a:pt x="0" y="0"/>
                </a:moveTo>
                <a:lnTo>
                  <a:pt x="2620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bIns="0" lIns="0" rIns="0" rtlCol="0" tIns="0" wrap="square"/>
          <a:p/>
        </p:txBody>
      </p:sp>
      <p:grpSp>
        <p:nvGrpSpPr>
          <p:cNvPr id="39" name="object 76"/>
          <p:cNvGrpSpPr/>
          <p:nvPr/>
        </p:nvGrpSpPr>
        <p:grpSpPr>
          <a:xfrm>
            <a:off x="2271776" y="1152525"/>
            <a:ext cx="7905750" cy="161925"/>
            <a:chOff x="2271776" y="1152525"/>
            <a:chExt cx="7905750" cy="161925"/>
          </a:xfrm>
        </p:grpSpPr>
        <p:sp>
          <p:nvSpPr>
            <p:cNvPr id="1048741" name="object 77"/>
            <p:cNvSpPr/>
            <p:nvPr/>
          </p:nvSpPr>
          <p:spPr>
            <a:xfrm>
              <a:off x="2271776" y="1195451"/>
              <a:ext cx="7905750" cy="0"/>
            </a:xfrm>
            <a:custGeom>
              <a:avLst/>
              <a:ahLst/>
              <a:rect l="l" t="t" r="r" b="b"/>
              <a:pathLst>
                <a:path w="7905750" h="0">
                  <a:moveTo>
                    <a:pt x="0" y="0"/>
                  </a:moveTo>
                  <a:lnTo>
                    <a:pt x="6253099" y="0"/>
                  </a:lnTo>
                </a:path>
                <a:path w="7905750" h="0">
                  <a:moveTo>
                    <a:pt x="6424549" y="0"/>
                  </a:moveTo>
                  <a:lnTo>
                    <a:pt x="79057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742" name="object 78"/>
            <p:cNvSpPr/>
            <p:nvPr/>
          </p:nvSpPr>
          <p:spPr>
            <a:xfrm>
              <a:off x="8524875" y="1152525"/>
              <a:ext cx="171450" cy="161925"/>
            </a:xfrm>
            <a:custGeom>
              <a:avLst/>
              <a:ahLst/>
              <a:rect l="l" t="t" r="r" b="b"/>
              <a:pathLst>
                <a:path w="171450" h="161925">
                  <a:moveTo>
                    <a:pt x="171450" y="0"/>
                  </a:moveTo>
                  <a:lnTo>
                    <a:pt x="0" y="0"/>
                  </a:lnTo>
                  <a:lnTo>
                    <a:pt x="0" y="161925"/>
                  </a:lnTo>
                  <a:lnTo>
                    <a:pt x="171450" y="161925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743" name="object 79"/>
          <p:cNvSpPr txBox="1"/>
          <p:nvPr/>
        </p:nvSpPr>
        <p:spPr>
          <a:xfrm>
            <a:off x="2093976" y="6165215"/>
            <a:ext cx="8382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4" name="object 80"/>
          <p:cNvSpPr txBox="1"/>
          <p:nvPr/>
        </p:nvSpPr>
        <p:spPr>
          <a:xfrm>
            <a:off x="2093976" y="5441632"/>
            <a:ext cx="8382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5" name="object 81"/>
          <p:cNvSpPr txBox="1"/>
          <p:nvPr/>
        </p:nvSpPr>
        <p:spPr>
          <a:xfrm>
            <a:off x="2036191" y="4718367"/>
            <a:ext cx="139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6" name="object 82"/>
          <p:cNvSpPr txBox="1"/>
          <p:nvPr/>
        </p:nvSpPr>
        <p:spPr>
          <a:xfrm>
            <a:off x="2036191" y="3995673"/>
            <a:ext cx="139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15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7" name="object 83"/>
          <p:cNvSpPr txBox="1"/>
          <p:nvPr/>
        </p:nvSpPr>
        <p:spPr>
          <a:xfrm>
            <a:off x="2036191" y="3272091"/>
            <a:ext cx="139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8" name="object 84"/>
          <p:cNvSpPr txBox="1"/>
          <p:nvPr/>
        </p:nvSpPr>
        <p:spPr>
          <a:xfrm>
            <a:off x="2036191" y="2548953"/>
            <a:ext cx="139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25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49" name="object 85"/>
          <p:cNvSpPr txBox="1"/>
          <p:nvPr/>
        </p:nvSpPr>
        <p:spPr>
          <a:xfrm>
            <a:off x="2036191" y="1826259"/>
            <a:ext cx="139700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0" name="object 86"/>
          <p:cNvSpPr txBox="1"/>
          <p:nvPr/>
        </p:nvSpPr>
        <p:spPr>
          <a:xfrm>
            <a:off x="2036191" y="1102677"/>
            <a:ext cx="139700" cy="1631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585858"/>
                </a:solidFill>
                <a:latin typeface="Calibri"/>
                <a:cs typeface="Calibri"/>
              </a:rPr>
              <a:t>35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1" name="object 87"/>
          <p:cNvSpPr txBox="1"/>
          <p:nvPr/>
        </p:nvSpPr>
        <p:spPr>
          <a:xfrm>
            <a:off x="2562860" y="6314122"/>
            <a:ext cx="21018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2" name="object 88"/>
          <p:cNvSpPr txBox="1"/>
          <p:nvPr/>
        </p:nvSpPr>
        <p:spPr>
          <a:xfrm>
            <a:off x="3318509" y="6314122"/>
            <a:ext cx="27813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4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dirty="0" sz="900" spc="-3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3" name="object 89"/>
          <p:cNvSpPr txBox="1"/>
          <p:nvPr/>
        </p:nvSpPr>
        <p:spPr>
          <a:xfrm>
            <a:off x="4158996" y="6314122"/>
            <a:ext cx="186055" cy="16256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4" name="object 90"/>
          <p:cNvSpPr txBox="1"/>
          <p:nvPr/>
        </p:nvSpPr>
        <p:spPr>
          <a:xfrm>
            <a:off x="4923790" y="6314122"/>
            <a:ext cx="23876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900" spc="35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5" name="object 91"/>
          <p:cNvSpPr txBox="1"/>
          <p:nvPr/>
        </p:nvSpPr>
        <p:spPr>
          <a:xfrm>
            <a:off x="5732526" y="6314122"/>
            <a:ext cx="20701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 spc="5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6" name="object 92"/>
          <p:cNvSpPr txBox="1"/>
          <p:nvPr/>
        </p:nvSpPr>
        <p:spPr>
          <a:xfrm>
            <a:off x="6559550" y="6314122"/>
            <a:ext cx="12890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PL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7" name="object 93"/>
          <p:cNvSpPr txBox="1"/>
          <p:nvPr/>
        </p:nvSpPr>
        <p:spPr>
          <a:xfrm>
            <a:off x="7320915" y="6314122"/>
            <a:ext cx="19367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Y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Z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8" name="object 94"/>
          <p:cNvSpPr txBox="1"/>
          <p:nvPr/>
        </p:nvSpPr>
        <p:spPr>
          <a:xfrm>
            <a:off x="8101965" y="6314122"/>
            <a:ext cx="212090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35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dirty="0" sz="900" spc="-65">
                <a:solidFill>
                  <a:srgbClr val="585858"/>
                </a:solidFill>
                <a:latin typeface="Calibri"/>
                <a:cs typeface="Calibri"/>
              </a:rPr>
              <a:t>V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59" name="object 95"/>
          <p:cNvSpPr txBox="1"/>
          <p:nvPr/>
        </p:nvSpPr>
        <p:spPr>
          <a:xfrm>
            <a:off x="8897619" y="6314122"/>
            <a:ext cx="211454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1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dirty="0" sz="900" spc="15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60" name="object 96"/>
          <p:cNvSpPr txBox="1"/>
          <p:nvPr/>
        </p:nvSpPr>
        <p:spPr>
          <a:xfrm>
            <a:off x="9674606" y="6314122"/>
            <a:ext cx="235585" cy="2666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r>
              <a:rPr dirty="0" sz="900" spc="-4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r>
              <a:rPr dirty="0" sz="90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8761" name="object 97"/>
          <p:cNvSpPr txBox="1"/>
          <p:nvPr/>
        </p:nvSpPr>
        <p:spPr>
          <a:xfrm>
            <a:off x="8767826" y="1001077"/>
            <a:ext cx="673100" cy="723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dirty="0" sz="2400" spc="-2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762" name="object 98"/>
          <p:cNvSpPr/>
          <p:nvPr/>
        </p:nvSpPr>
        <p:spPr>
          <a:xfrm>
            <a:off x="8524875" y="1543050"/>
            <a:ext cx="171450" cy="161925"/>
          </a:xfrm>
          <a:custGeom>
            <a:avLst/>
            <a:ahLst/>
            <a:rect l="l" t="t" r="r" b="b"/>
            <a:pathLst>
              <a:path w="171450" h="161925">
                <a:moveTo>
                  <a:pt x="171450" y="0"/>
                </a:moveTo>
                <a:lnTo>
                  <a:pt x="0" y="0"/>
                </a:lnTo>
                <a:lnTo>
                  <a:pt x="0" y="161925"/>
                </a:lnTo>
                <a:lnTo>
                  <a:pt x="171450" y="161925"/>
                </a:lnTo>
                <a:lnTo>
                  <a:pt x="1714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bIns="0" lIns="0" rIns="0" rtlCol="0" tIns="0" wrap="square"/>
          <a:p/>
        </p:txBody>
      </p:sp>
      <p:sp>
        <p:nvSpPr>
          <p:cNvPr id="1048763" name="object 99"/>
          <p:cNvSpPr txBox="1"/>
          <p:nvPr/>
        </p:nvSpPr>
        <p:spPr>
          <a:xfrm>
            <a:off x="8767826" y="1390078"/>
            <a:ext cx="630555" cy="723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dirty="0" sz="2400" spc="55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W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764" name="object 100"/>
          <p:cNvSpPr txBox="1"/>
          <p:nvPr/>
        </p:nvSpPr>
        <p:spPr>
          <a:xfrm>
            <a:off x="8767826" y="1778698"/>
            <a:ext cx="622935" cy="723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dirty="0" sz="2400" spc="2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765" name="object 101"/>
          <p:cNvSpPr/>
          <p:nvPr/>
        </p:nvSpPr>
        <p:spPr>
          <a:xfrm>
            <a:off x="8524875" y="2314575"/>
            <a:ext cx="171450" cy="171450"/>
          </a:xfrm>
          <a:custGeom>
            <a:avLst/>
            <a:ahLst/>
            <a:rect l="l" t="t" r="r" b="b"/>
            <a:pathLst>
              <a:path w="171450" h="171450">
                <a:moveTo>
                  <a:pt x="171450" y="0"/>
                </a:moveTo>
                <a:lnTo>
                  <a:pt x="0" y="0"/>
                </a:lnTo>
                <a:lnTo>
                  <a:pt x="0" y="171450"/>
                </a:lnTo>
                <a:lnTo>
                  <a:pt x="171450" y="171450"/>
                </a:lnTo>
                <a:lnTo>
                  <a:pt x="1714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bIns="0" lIns="0" rIns="0" rtlCol="0" tIns="0" wrap="square"/>
          <a:p/>
        </p:txBody>
      </p:sp>
      <p:sp>
        <p:nvSpPr>
          <p:cNvPr id="1048766" name="object 102"/>
          <p:cNvSpPr txBox="1"/>
          <p:nvPr/>
        </p:nvSpPr>
        <p:spPr>
          <a:xfrm>
            <a:off x="9786937" y="1485900"/>
            <a:ext cx="167005" cy="1410335"/>
          </a:xfrm>
          <a:prstGeom prst="rect"/>
          <a:solidFill>
            <a:srgbClr val="9BBA58"/>
          </a:solidFill>
        </p:spPr>
        <p:txBody>
          <a:bodyPr bIns="0" lIns="0" rIns="0" rtlCol="0" tIns="0" vert="horz" wrap="square">
            <a:spAutoFit/>
          </a:bodyPr>
          <a:p>
            <a:pPr marR="30480"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R="30480"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2400" spc="-5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767" name="object 105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68" name="object 103"/>
          <p:cNvSpPr txBox="1"/>
          <p:nvPr/>
        </p:nvSpPr>
        <p:spPr>
          <a:xfrm>
            <a:off x="8767826" y="2166874"/>
            <a:ext cx="996950" cy="724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>
                <a:solidFill>
                  <a:srgbClr val="585858"/>
                </a:solidFill>
                <a:latin typeface="Calibri"/>
                <a:cs typeface="Calibri"/>
              </a:rPr>
              <a:t>VERY</a:t>
            </a:r>
            <a:r>
              <a:rPr dirty="0" sz="2400" spc="-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769" name="object 104"/>
          <p:cNvSpPr txBox="1"/>
          <p:nvPr/>
        </p:nvSpPr>
        <p:spPr>
          <a:xfrm>
            <a:off x="9929004" y="2166874"/>
            <a:ext cx="215900" cy="724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>
                <a:solidFill>
                  <a:srgbClr val="585858"/>
                </a:solidFill>
                <a:latin typeface="Calibri"/>
                <a:cs typeface="Calibri"/>
              </a:rPr>
              <a:t>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object 2"/>
          <p:cNvSpPr txBox="1">
            <a:spLocks noGrp="1"/>
          </p:cNvSpPr>
          <p:nvPr>
            <p:ph type="title"/>
          </p:nvPr>
        </p:nvSpPr>
        <p:spPr>
          <a:xfrm>
            <a:off x="1740840" y="422337"/>
            <a:ext cx="354389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1048790" name="object 3"/>
          <p:cNvSpPr txBox="1"/>
          <p:nvPr/>
        </p:nvSpPr>
        <p:spPr>
          <a:xfrm>
            <a:off x="1740840" y="1159573"/>
            <a:ext cx="8449310" cy="5396485"/>
          </a:xfrm>
          <a:prstGeom prst="rect"/>
        </p:spPr>
        <p:txBody>
          <a:bodyPr bIns="0" lIns="0" rIns="0" rtlCol="0" tIns="7620" vert="horz" wrap="square">
            <a:spAutoFit/>
          </a:bodyPr>
          <a:p>
            <a:pPr indent="1781810" marL="12700" marR="5080">
              <a:lnSpc>
                <a:spcPct val="102000"/>
              </a:lnSpc>
              <a:spcBef>
                <a:spcPts val="60"/>
              </a:spcBef>
            </a:pPr>
            <a:r>
              <a:rPr dirty="0" sz="2750" spc="-5">
                <a:latin typeface="Calibri"/>
                <a:cs typeface="Calibri"/>
              </a:rPr>
              <a:t>In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conclusion,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the employee </a:t>
            </a:r>
            <a:r>
              <a:rPr dirty="0" sz="2750" spc="10">
                <a:latin typeface="Calibri"/>
                <a:cs typeface="Calibri"/>
              </a:rPr>
              <a:t>performance 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analysis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tool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in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Excel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provides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comprehensive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solution 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for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evaluating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visualizing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employee performance </a:t>
            </a:r>
            <a:r>
              <a:rPr dirty="0" sz="2750">
                <a:latin typeface="Calibri"/>
                <a:cs typeface="Calibri"/>
              </a:rPr>
              <a:t>data.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By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effectively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organizing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data,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utilizing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pivot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tables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for 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summarization, </a:t>
            </a:r>
            <a:r>
              <a:rPr dirty="0" sz="2750" spc="30">
                <a:latin typeface="Calibri"/>
                <a:cs typeface="Calibri"/>
              </a:rPr>
              <a:t>and </a:t>
            </a:r>
            <a:r>
              <a:rPr dirty="0" sz="2750" spc="15">
                <a:latin typeface="Calibri"/>
                <a:cs typeface="Calibri"/>
              </a:rPr>
              <a:t>employing </a:t>
            </a:r>
            <a:r>
              <a:rPr dirty="0" sz="2750">
                <a:latin typeface="Calibri"/>
                <a:cs typeface="Calibri"/>
              </a:rPr>
              <a:t>slicers </a:t>
            </a:r>
            <a:r>
              <a:rPr dirty="0" sz="2750" spc="30">
                <a:latin typeface="Calibri"/>
                <a:cs typeface="Calibri"/>
              </a:rPr>
              <a:t>and </a:t>
            </a:r>
            <a:r>
              <a:rPr dirty="0" sz="2750" spc="10">
                <a:latin typeface="Calibri"/>
                <a:cs typeface="Calibri"/>
              </a:rPr>
              <a:t>graphs </a:t>
            </a:r>
            <a:r>
              <a:rPr dirty="0" sz="2750" spc="-15">
                <a:latin typeface="Calibri"/>
                <a:cs typeface="Calibri"/>
              </a:rPr>
              <a:t>for </a:t>
            </a:r>
            <a:r>
              <a:rPr dirty="0" sz="2750" spc="-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interactive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filtering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visualization,</a:t>
            </a:r>
            <a:r>
              <a:rPr dirty="0" sz="2750" spc="5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the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tool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enhances 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ability</a:t>
            </a:r>
            <a:r>
              <a:rPr dirty="0" sz="2750" spc="-10">
                <a:latin typeface="Calibri"/>
                <a:cs typeface="Calibri"/>
              </a:rPr>
              <a:t> to</a:t>
            </a:r>
            <a:r>
              <a:rPr dirty="0" sz="2750" spc="10">
                <a:latin typeface="Calibri"/>
                <a:cs typeface="Calibri"/>
              </a:rPr>
              <a:t> make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informed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decisions. </a:t>
            </a:r>
            <a:r>
              <a:rPr dirty="0" sz="2750" spc="10">
                <a:latin typeface="Calibri"/>
                <a:cs typeface="Calibri"/>
              </a:rPr>
              <a:t>HR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personnel, 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managers,</a:t>
            </a:r>
            <a:r>
              <a:rPr dirty="0" sz="2750" spc="13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executives</a:t>
            </a:r>
            <a:r>
              <a:rPr dirty="0" sz="2750" spc="19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can</a:t>
            </a:r>
            <a:r>
              <a:rPr dirty="0" sz="2750" spc="1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all</a:t>
            </a:r>
            <a:r>
              <a:rPr dirty="0" sz="2750" spc="114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leverage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these</a:t>
            </a:r>
            <a:r>
              <a:rPr dirty="0" sz="2750" spc="12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insights 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improve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performance</a:t>
            </a:r>
            <a:r>
              <a:rPr dirty="0" sz="2750" spc="15">
                <a:latin typeface="Calibri"/>
                <a:cs typeface="Calibri"/>
              </a:rPr>
              <a:t> management,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optimize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team 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effectiveness,</a:t>
            </a:r>
            <a:r>
              <a:rPr dirty="0" sz="2750" spc="70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and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drive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strategic</a:t>
            </a:r>
            <a:r>
              <a:rPr dirty="0" sz="2750" spc="4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initiatives.</a:t>
            </a:r>
            <a:r>
              <a:rPr dirty="0" sz="2750" spc="6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Ultimately, 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this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tool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streamlines</a:t>
            </a:r>
            <a:r>
              <a:rPr dirty="0" sz="2750" spc="15">
                <a:latin typeface="Calibri"/>
                <a:cs typeface="Calibri"/>
              </a:rPr>
              <a:t> the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performance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review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process </a:t>
            </a:r>
            <a:r>
              <a:rPr dirty="0" sz="2750" spc="30">
                <a:latin typeface="Calibri"/>
                <a:cs typeface="Calibri"/>
              </a:rPr>
              <a:t>and 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decision-making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across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35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organization.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 txBox="1"/>
          <p:nvPr/>
        </p:nvSpPr>
        <p:spPr>
          <a:xfrm>
            <a:off x="740409" y="815593"/>
            <a:ext cx="389762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>
                <a:latin typeface="Trebuchet MS"/>
                <a:cs typeface="Trebuchet MS"/>
              </a:rPr>
              <a:t>PROJECT</a:t>
            </a:r>
            <a:r>
              <a:rPr b="1" dirty="0" sz="4250" spc="-130">
                <a:latin typeface="Trebuchet MS"/>
                <a:cs typeface="Trebuchet MS"/>
              </a:rPr>
              <a:t> </a:t>
            </a:r>
            <a:r>
              <a:rPr b="1" dirty="0" sz="4250" spc="2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25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4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/>
          </p:spPr>
        </p:pic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object 6"/>
          <p:cNvSpPr txBox="1"/>
          <p:nvPr/>
        </p:nvSpPr>
        <p:spPr>
          <a:xfrm>
            <a:off x="1279576" y="2249176"/>
            <a:ext cx="8548196" cy="1368424"/>
          </a:xfrm>
          <a:prstGeom prst="rect"/>
        </p:spPr>
        <p:txBody>
          <a:bodyPr bIns="0" lIns="0" rIns="0" rtlCol="0" tIns="32384" vert="horz" wrap="square">
            <a:spAutoFit/>
          </a:bodyPr>
          <a:p>
            <a:pPr indent="-2446020" marL="2458085" marR="5080">
              <a:lnSpc>
                <a:spcPts val="5260"/>
              </a:lnSpc>
              <a:spcBef>
                <a:spcPts val="254"/>
              </a:spcBef>
            </a:pPr>
            <a:r>
              <a:rPr b="1" dirty="0" sz="4400" spc="-15">
                <a:solidFill>
                  <a:srgbClr val="0E0E0E"/>
                </a:solidFill>
                <a:latin typeface="Calibri"/>
                <a:cs typeface="Calibri"/>
              </a:rPr>
              <a:t>Employee Performance </a:t>
            </a:r>
            <a:r>
              <a:rPr b="1" dirty="0" sz="4400" spc="-10">
                <a:solidFill>
                  <a:srgbClr val="0E0E0E"/>
                </a:solidFill>
                <a:latin typeface="Calibri"/>
                <a:cs typeface="Calibri"/>
              </a:rPr>
              <a:t>Analysis </a:t>
            </a:r>
            <a:r>
              <a:rPr b="1" dirty="0" sz="4400" spc="-98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b="1" dirty="0" sz="4400">
                <a:solidFill>
                  <a:srgbClr val="0E0E0E"/>
                </a:solidFill>
                <a:latin typeface="Calibri"/>
                <a:cs typeface="Calibri"/>
              </a:rPr>
              <a:t>using</a:t>
            </a:r>
            <a:r>
              <a:rPr b="1" dirty="0" sz="4400" spc="-25">
                <a:solidFill>
                  <a:srgbClr val="0E0E0E"/>
                </a:solidFill>
                <a:latin typeface="Calibri"/>
                <a:cs typeface="Calibri"/>
              </a:rPr>
              <a:t> Excel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1048624" name="object 7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753109" y="6493994"/>
            <a:ext cx="1764664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8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6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7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8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/>
          </p:spPr>
        </p:pic>
      </p:grpSp>
      <p:sp>
        <p:nvSpPr>
          <p:cNvPr id="1048628" name="object 9"/>
          <p:cNvSpPr txBox="1">
            <a:spLocks noGrp="1"/>
          </p:cNvSpPr>
          <p:nvPr>
            <p:ph type="title"/>
          </p:nvPr>
        </p:nvSpPr>
        <p:spPr>
          <a:xfrm>
            <a:off x="1635441" y="628650"/>
            <a:ext cx="346247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</a:p>
        </p:txBody>
      </p:sp>
      <p:sp>
        <p:nvSpPr>
          <p:cNvPr id="1048630" name="object 10"/>
          <p:cNvSpPr txBox="1"/>
          <p:nvPr/>
        </p:nvSpPr>
        <p:spPr>
          <a:xfrm>
            <a:off x="2590419" y="1533905"/>
            <a:ext cx="5128895" cy="4398478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 marR="1594485">
              <a:lnSpc>
                <a:spcPct val="100699"/>
              </a:lnSpc>
              <a:spcBef>
                <a:spcPts val="100"/>
              </a:spcBef>
            </a:pPr>
            <a:r>
              <a:rPr dirty="0" sz="3200" spc="-10">
                <a:solidFill>
                  <a:srgbClr val="0D0D0D"/>
                </a:solidFill>
                <a:latin typeface="Calibri"/>
                <a:cs typeface="Calibri"/>
              </a:rPr>
              <a:t>1.Problem</a:t>
            </a:r>
            <a:r>
              <a:rPr dirty="0" sz="32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D0D0D"/>
                </a:solidFill>
                <a:latin typeface="Calibri"/>
                <a:cs typeface="Calibri"/>
              </a:rPr>
              <a:t>Statement </a:t>
            </a:r>
            <a:r>
              <a:rPr dirty="0" sz="3200" spc="-7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Calibri"/>
                <a:cs typeface="Calibri"/>
              </a:rPr>
              <a:t>2.Project </a:t>
            </a:r>
            <a:r>
              <a:rPr dirty="0" sz="3200">
                <a:solidFill>
                  <a:srgbClr val="0D0D0D"/>
                </a:solidFill>
                <a:latin typeface="Calibri"/>
                <a:cs typeface="Calibri"/>
              </a:rPr>
              <a:t>Overview </a:t>
            </a:r>
            <a:r>
              <a:rPr dirty="0" sz="32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Calibri"/>
                <a:cs typeface="Calibri"/>
              </a:rPr>
              <a:t>3.End</a:t>
            </a:r>
            <a:r>
              <a:rPr dirty="0" sz="3200" spc="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D0D0D"/>
                </a:solidFill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130"/>
              </a:spcBef>
            </a:pPr>
            <a:r>
              <a:rPr dirty="0" sz="3200" spc="5">
                <a:solidFill>
                  <a:srgbClr val="0D0D0D"/>
                </a:solidFill>
                <a:latin typeface="Calibri"/>
                <a:cs typeface="Calibri"/>
              </a:rPr>
              <a:t>4.Our</a:t>
            </a:r>
            <a:r>
              <a:rPr dirty="0" sz="32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0D0D0D"/>
                </a:solidFill>
                <a:latin typeface="Calibri"/>
                <a:cs typeface="Calibri"/>
              </a:rPr>
              <a:t>Solution</a:t>
            </a:r>
            <a:r>
              <a:rPr dirty="0" sz="32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32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5">
                <a:solidFill>
                  <a:srgbClr val="0D0D0D"/>
                </a:solidFill>
                <a:latin typeface="Calibri"/>
                <a:cs typeface="Calibri"/>
              </a:rPr>
              <a:t>Proposition </a:t>
            </a:r>
            <a:r>
              <a:rPr dirty="0" sz="3200" spc="-7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15">
                <a:solidFill>
                  <a:srgbClr val="0D0D0D"/>
                </a:solidFill>
                <a:latin typeface="Calibri"/>
                <a:cs typeface="Calibri"/>
              </a:rPr>
              <a:t>5.Dataset </a:t>
            </a:r>
            <a:r>
              <a:rPr dirty="0" sz="3200" spc="-5">
                <a:solidFill>
                  <a:srgbClr val="0D0D0D"/>
                </a:solidFill>
                <a:latin typeface="Calibri"/>
                <a:cs typeface="Calibri"/>
              </a:rPr>
              <a:t>Description</a:t>
            </a:r>
            <a:endParaRPr sz="3200">
              <a:latin typeface="Calibri"/>
              <a:cs typeface="Calibri"/>
            </a:endParaRPr>
          </a:p>
          <a:p>
            <a:pPr marL="12700" marR="1080135">
              <a:lnSpc>
                <a:spcPts val="3829"/>
              </a:lnSpc>
            </a:pPr>
            <a:r>
              <a:rPr dirty="0" sz="3200">
                <a:solidFill>
                  <a:srgbClr val="0D0D0D"/>
                </a:solidFill>
                <a:latin typeface="Calibri"/>
                <a:cs typeface="Calibri"/>
              </a:rPr>
              <a:t>6.Modelling </a:t>
            </a:r>
            <a:r>
              <a:rPr dirty="0" sz="3200" spc="-20">
                <a:solidFill>
                  <a:srgbClr val="0D0D0D"/>
                </a:solidFill>
                <a:latin typeface="Calibri"/>
                <a:cs typeface="Calibri"/>
              </a:rPr>
              <a:t>Approach </a:t>
            </a:r>
            <a:r>
              <a:rPr dirty="0" sz="32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D0D0D"/>
                </a:solidFill>
                <a:latin typeface="Calibri"/>
                <a:cs typeface="Calibri"/>
              </a:rPr>
              <a:t>7.Results</a:t>
            </a:r>
            <a:r>
              <a:rPr dirty="0" sz="32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3200" spc="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D0D0D"/>
                </a:solidFill>
                <a:latin typeface="Calibri"/>
                <a:cs typeface="Calibri"/>
              </a:rPr>
              <a:t>Discussion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9"/>
              </a:lnSpc>
            </a:pPr>
            <a:r>
              <a:rPr dirty="0" sz="3200">
                <a:solidFill>
                  <a:srgbClr val="0D0D0D"/>
                </a:solidFill>
                <a:latin typeface="Calibri"/>
                <a:cs typeface="Calibri"/>
              </a:rPr>
              <a:t>8.Conclusion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29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1666875" y="558862"/>
            <a:ext cx="563372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9865"/>
              </a:tabLst>
            </a:pPr>
            <a:r>
              <a:rPr dirty="0" sz="4250" spc="10"/>
              <a:t>PROBLEM	</a:t>
            </a:r>
            <a:r>
              <a:rPr dirty="0" sz="4250" spc="-90"/>
              <a:t>STATEMENT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5" name="object 9"/>
          <p:cNvSpPr txBox="1">
            <a:spLocks noGrp="1"/>
          </p:cNvSpPr>
          <p:nvPr>
            <p:ph type="body" idx="1"/>
          </p:nvPr>
        </p:nvSpPr>
        <p:spPr>
          <a:xfrm>
            <a:off x="999172" y="1197673"/>
            <a:ext cx="7513320" cy="4651375"/>
          </a:xfrm>
          <a:prstGeom prst="rect"/>
        </p:spPr>
        <p:txBody>
          <a:bodyPr bIns="0" lIns="0" rIns="0" rtlCol="0" tIns="149860" vert="horz" wrap="square">
            <a:spAutoFit/>
          </a:bodyPr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pc="20"/>
              <a:t>Objective</a:t>
            </a:r>
            <a:r>
              <a:rPr dirty="0" spc="20" u="none"/>
              <a:t>: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b="0" dirty="0" spc="10" u="none">
                <a:latin typeface="Calibri"/>
                <a:cs typeface="Calibri"/>
              </a:rPr>
              <a:t>Create</a:t>
            </a:r>
            <a:r>
              <a:rPr b="0" dirty="0" spc="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an</a:t>
            </a:r>
            <a:r>
              <a:rPr b="0" dirty="0" spc="30" u="none">
                <a:latin typeface="Calibri"/>
                <a:cs typeface="Calibri"/>
              </a:rPr>
              <a:t> </a:t>
            </a:r>
            <a:r>
              <a:rPr b="0" dirty="0" spc="5" u="none">
                <a:latin typeface="Calibri"/>
                <a:cs typeface="Calibri"/>
              </a:rPr>
              <a:t>Excel</a:t>
            </a:r>
            <a:r>
              <a:rPr b="0" dirty="0" spc="60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tool</a:t>
            </a:r>
            <a:r>
              <a:rPr b="0" dirty="0" spc="-20" u="none">
                <a:latin typeface="Calibri"/>
                <a:cs typeface="Calibri"/>
              </a:rPr>
              <a:t> </a:t>
            </a:r>
            <a:r>
              <a:rPr b="0" dirty="0" spc="30" u="none">
                <a:latin typeface="Calibri"/>
                <a:cs typeface="Calibri"/>
              </a:rPr>
              <a:t>to </a:t>
            </a:r>
            <a:r>
              <a:rPr b="0" dirty="0" spc="10" u="none">
                <a:latin typeface="Calibri"/>
                <a:cs typeface="Calibri"/>
              </a:rPr>
              <a:t>analyse</a:t>
            </a:r>
            <a:r>
              <a:rPr b="0" dirty="0" spc="7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and</a:t>
            </a:r>
            <a:r>
              <a:rPr b="0" dirty="0" spc="25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visualize</a:t>
            </a:r>
            <a:r>
              <a:rPr b="0" dirty="0" spc="5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employee</a:t>
            </a:r>
            <a:r>
              <a:rPr b="0" dirty="0" spc="80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performance</a:t>
            </a:r>
            <a:r>
              <a:rPr b="0" dirty="0" spc="5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metrics.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pc="25"/>
              <a:t>Scope:</a:t>
            </a:r>
          </a:p>
          <a:p>
            <a:pPr indent="-505459" marL="517525">
              <a:lnSpc>
                <a:spcPct val="100000"/>
              </a:lnSpc>
              <a:spcBef>
                <a:spcPts val="1005"/>
              </a:spcBef>
              <a:buAutoNum type="arabicParenR"/>
              <a:tabLst>
                <a:tab algn="l" pos="517525"/>
                <a:tab algn="l" pos="518159"/>
              </a:tabLst>
            </a:pPr>
            <a:r>
              <a:rPr b="0" dirty="0" spc="10" u="none">
                <a:latin typeface="Calibri"/>
                <a:cs typeface="Calibri"/>
              </a:rPr>
              <a:t>Organize</a:t>
            </a:r>
            <a:r>
              <a:rPr b="0" dirty="0" spc="-2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and</a:t>
            </a:r>
            <a:r>
              <a:rPr b="0" dirty="0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analyse</a:t>
            </a:r>
            <a:r>
              <a:rPr b="0" dirty="0" spc="-25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performance</a:t>
            </a:r>
            <a:r>
              <a:rPr b="0" dirty="0" spc="-20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data.</a:t>
            </a:r>
          </a:p>
          <a:p>
            <a:pPr indent="-559435" marL="571500">
              <a:lnSpc>
                <a:spcPct val="100000"/>
              </a:lnSpc>
              <a:spcBef>
                <a:spcPts val="1010"/>
              </a:spcBef>
              <a:buAutoNum type="arabicParenR"/>
              <a:tabLst>
                <a:tab algn="l" pos="571500"/>
                <a:tab algn="l" pos="572135"/>
              </a:tabLst>
            </a:pPr>
            <a:r>
              <a:rPr b="0" dirty="0" spc="10" u="none">
                <a:latin typeface="Calibri"/>
                <a:cs typeface="Calibri"/>
              </a:rPr>
              <a:t>Develop</a:t>
            </a:r>
            <a:r>
              <a:rPr b="0" dirty="0" spc="15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dashboards</a:t>
            </a:r>
            <a:r>
              <a:rPr b="0" dirty="0" spc="-30" u="none">
                <a:latin typeface="Calibri"/>
                <a:cs typeface="Calibri"/>
              </a:rPr>
              <a:t> </a:t>
            </a:r>
            <a:r>
              <a:rPr b="0" dirty="0" spc="30" u="none">
                <a:latin typeface="Calibri"/>
                <a:cs typeface="Calibri"/>
              </a:rPr>
              <a:t>and</a:t>
            </a:r>
            <a:r>
              <a:rPr b="0" dirty="0" spc="1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reports.</a:t>
            </a:r>
          </a:p>
          <a:p>
            <a:pPr indent="-559435" marL="571500">
              <a:lnSpc>
                <a:spcPct val="100000"/>
              </a:lnSpc>
              <a:spcBef>
                <a:spcPts val="1010"/>
              </a:spcBef>
              <a:buAutoNum type="arabicParenR"/>
              <a:tabLst>
                <a:tab algn="l" pos="571500"/>
                <a:tab algn="l" pos="572135"/>
              </a:tabLst>
            </a:pPr>
            <a:r>
              <a:rPr b="0" dirty="0" spc="15" u="none">
                <a:latin typeface="Calibri"/>
                <a:cs typeface="Calibri"/>
              </a:rPr>
              <a:t>Automate</a:t>
            </a:r>
            <a:r>
              <a:rPr b="0" dirty="0" spc="-15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updates</a:t>
            </a:r>
            <a:r>
              <a:rPr b="0" dirty="0" spc="30" u="none">
                <a:latin typeface="Calibri"/>
                <a:cs typeface="Calibri"/>
              </a:rPr>
              <a:t> </a:t>
            </a:r>
            <a:r>
              <a:rPr b="0" dirty="0" spc="5" u="none">
                <a:latin typeface="Calibri"/>
                <a:cs typeface="Calibri"/>
              </a:rPr>
              <a:t>with</a:t>
            </a:r>
            <a:r>
              <a:rPr b="0" dirty="0" spc="10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macros.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dirty="0" spc="15"/>
              <a:t>Deliverables</a:t>
            </a:r>
            <a:r>
              <a:rPr dirty="0" spc="15" u="none"/>
              <a:t>:</a:t>
            </a:r>
          </a:p>
          <a:p>
            <a:pPr indent="-559435" marL="5715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algn="l" pos="571500"/>
                <a:tab algn="l" pos="572135"/>
              </a:tabLst>
            </a:pPr>
            <a:r>
              <a:rPr b="0" dirty="0" spc="5" u="none">
                <a:latin typeface="Calibri"/>
                <a:cs typeface="Calibri"/>
              </a:rPr>
              <a:t>Excel</a:t>
            </a:r>
            <a:r>
              <a:rPr b="0" dirty="0" spc="4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workbook</a:t>
            </a:r>
            <a:r>
              <a:rPr b="0" dirty="0" spc="5" u="none">
                <a:latin typeface="Calibri"/>
                <a:cs typeface="Calibri"/>
              </a:rPr>
              <a:t> </a:t>
            </a:r>
            <a:r>
              <a:rPr b="0" dirty="0" spc="25" u="none">
                <a:latin typeface="Calibri"/>
                <a:cs typeface="Calibri"/>
              </a:rPr>
              <a:t>with</a:t>
            </a:r>
            <a:r>
              <a:rPr b="0" dirty="0" spc="1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analysis</a:t>
            </a:r>
            <a:r>
              <a:rPr b="0" dirty="0" spc="45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tools</a:t>
            </a:r>
            <a:r>
              <a:rPr b="0" dirty="0" spc="-25" u="none">
                <a:latin typeface="Calibri"/>
                <a:cs typeface="Calibri"/>
              </a:rPr>
              <a:t> </a:t>
            </a:r>
            <a:r>
              <a:rPr b="0" dirty="0" spc="30" u="none">
                <a:latin typeface="Calibri"/>
                <a:cs typeface="Calibri"/>
              </a:rPr>
              <a:t>and</a:t>
            </a:r>
            <a:r>
              <a:rPr b="0" dirty="0" spc="15" u="none">
                <a:latin typeface="Calibri"/>
                <a:cs typeface="Calibri"/>
              </a:rPr>
              <a:t> </a:t>
            </a:r>
            <a:r>
              <a:rPr b="0" dirty="0" spc="5" u="none">
                <a:latin typeface="Calibri"/>
                <a:cs typeface="Calibri"/>
              </a:rPr>
              <a:t>visualizations.</a:t>
            </a:r>
          </a:p>
          <a:p>
            <a:pPr indent="-559435" marL="5715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algn="l" pos="571500"/>
                <a:tab algn="l" pos="572135"/>
              </a:tabLst>
            </a:pPr>
            <a:r>
              <a:rPr b="0" dirty="0" spc="20" u="none">
                <a:latin typeface="Calibri"/>
                <a:cs typeface="Calibri"/>
              </a:rPr>
              <a:t>User</a:t>
            </a:r>
            <a:r>
              <a:rPr b="0" dirty="0" spc="-50" u="none">
                <a:latin typeface="Calibri"/>
                <a:cs typeface="Calibri"/>
              </a:rPr>
              <a:t> </a:t>
            </a:r>
            <a:r>
              <a:rPr b="0" dirty="0" spc="25" u="none">
                <a:latin typeface="Calibri"/>
                <a:cs typeface="Calibri"/>
              </a:rPr>
              <a:t>guide.</a:t>
            </a:r>
          </a:p>
          <a:p>
            <a:pPr marL="66675">
              <a:lnSpc>
                <a:spcPct val="100000"/>
              </a:lnSpc>
              <a:spcBef>
                <a:spcPts val="1010"/>
              </a:spcBef>
            </a:pPr>
            <a:r>
              <a:rPr dirty="0" spc="20"/>
              <a:t>Success</a:t>
            </a:r>
            <a:r>
              <a:rPr dirty="0"/>
              <a:t> </a:t>
            </a:r>
            <a:r>
              <a:rPr dirty="0" spc="5"/>
              <a:t>Criteria:</a:t>
            </a: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algn="l" pos="1578610"/>
              </a:tabLst>
            </a:pPr>
            <a:r>
              <a:rPr b="0" dirty="0" spc="5" u="none">
                <a:latin typeface="Calibri"/>
                <a:cs typeface="Calibri"/>
              </a:rPr>
              <a:t>Accurate,</a:t>
            </a:r>
            <a:r>
              <a:rPr b="0" dirty="0" spc="25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user	friendly</a:t>
            </a:r>
            <a:r>
              <a:rPr b="0" dirty="0" spc="15" u="none">
                <a:latin typeface="Calibri"/>
                <a:cs typeface="Calibri"/>
              </a:rPr>
              <a:t> </a:t>
            </a:r>
            <a:r>
              <a:rPr b="0" dirty="0" spc="10" u="none">
                <a:latin typeface="Calibri"/>
                <a:cs typeface="Calibri"/>
              </a:rPr>
              <a:t>tool</a:t>
            </a:r>
            <a:r>
              <a:rPr b="0" dirty="0" spc="-20" u="none">
                <a:latin typeface="Calibri"/>
                <a:cs typeface="Calibri"/>
              </a:rPr>
              <a:t> </a:t>
            </a:r>
            <a:r>
              <a:rPr b="0" dirty="0" spc="20" u="none">
                <a:latin typeface="Calibri"/>
                <a:cs typeface="Calibri"/>
              </a:rPr>
              <a:t>that</a:t>
            </a:r>
            <a:r>
              <a:rPr b="0" dirty="0" spc="5" u="none">
                <a:latin typeface="Calibri"/>
                <a:cs typeface="Calibri"/>
              </a:rPr>
              <a:t> </a:t>
            </a:r>
            <a:r>
              <a:rPr b="0" dirty="0" spc="25" u="none">
                <a:latin typeface="Calibri"/>
                <a:cs typeface="Calibri"/>
              </a:rPr>
              <a:t>supports</a:t>
            </a:r>
            <a:r>
              <a:rPr b="0" dirty="0" spc="-20" u="none">
                <a:latin typeface="Calibri"/>
                <a:cs typeface="Calibri"/>
              </a:rPr>
              <a:t> </a:t>
            </a:r>
            <a:r>
              <a:rPr b="0" dirty="0" spc="5" u="none">
                <a:latin typeface="Calibri"/>
                <a:cs typeface="Calibri"/>
              </a:rPr>
              <a:t>effective </a:t>
            </a:r>
            <a:r>
              <a:rPr b="0" dirty="0" spc="20" u="none">
                <a:latin typeface="Calibri"/>
                <a:cs typeface="Calibri"/>
              </a:rPr>
              <a:t>performance</a:t>
            </a:r>
            <a:r>
              <a:rPr b="0" dirty="0" u="none">
                <a:latin typeface="Calibri"/>
                <a:cs typeface="Calibri"/>
              </a:rPr>
              <a:t> </a:t>
            </a:r>
            <a:r>
              <a:rPr b="0" dirty="0" spc="15" u="none">
                <a:latin typeface="Calibri"/>
                <a:cs typeface="Calibri"/>
              </a:rPr>
              <a:t>reviews.</a:t>
            </a: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grpSp>
        <p:nvGrpSpPr>
          <p:cNvPr id="31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title"/>
          </p:nvPr>
        </p:nvSpPr>
        <p:spPr>
          <a:xfrm>
            <a:off x="1201555" y="161674"/>
            <a:ext cx="532126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4775"/>
              </a:tabLst>
            </a:pPr>
            <a:r>
              <a:rPr dirty="0" sz="4250" spc="-25"/>
              <a:t>P</a:t>
            </a:r>
            <a:r>
              <a:rPr dirty="0" sz="4250" spc="15"/>
              <a:t>RO</a:t>
            </a:r>
            <a:r>
              <a:rPr dirty="0" sz="4250" spc="-10"/>
              <a:t>J</a:t>
            </a:r>
            <a:r>
              <a:rPr dirty="0" sz="4250" spc="45"/>
              <a:t>E</a:t>
            </a:r>
            <a:r>
              <a:rPr dirty="0" sz="4250" spc="-55"/>
              <a:t>C</a:t>
            </a:r>
            <a:r>
              <a:rPr dirty="0" sz="4250" spc="15"/>
              <a:t>T</a:t>
            </a:r>
            <a:r>
              <a:rPr dirty="0" sz="4250"/>
              <a:t>	</a:t>
            </a:r>
            <a:r>
              <a:rPr dirty="0" sz="4250" spc="15"/>
              <a:t>O</a:t>
            </a:r>
            <a:r>
              <a:rPr dirty="0" sz="4250" spc="-105"/>
              <a:t>V</a:t>
            </a:r>
            <a:r>
              <a:rPr dirty="0" sz="4250" spc="-20"/>
              <a:t>E</a:t>
            </a:r>
            <a:r>
              <a:rPr dirty="0" sz="4250" spc="15"/>
              <a:t>R</a:t>
            </a:r>
            <a:r>
              <a:rPr dirty="0" sz="4250" spc="-10"/>
              <a:t>V</a:t>
            </a:r>
            <a:r>
              <a:rPr dirty="0" sz="4250" spc="-65"/>
              <a:t>I</a:t>
            </a:r>
            <a:r>
              <a:rPr dirty="0" sz="4250" spc="-20"/>
              <a:t>E</a:t>
            </a:r>
            <a:r>
              <a:rPr dirty="0" sz="4250" spc="25"/>
              <a:t>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41" name="object 9"/>
          <p:cNvSpPr txBox="1"/>
          <p:nvPr/>
        </p:nvSpPr>
        <p:spPr>
          <a:xfrm>
            <a:off x="1752600" y="1023447"/>
            <a:ext cx="8058150" cy="7274381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411480" marL="424180">
              <a:lnSpc>
                <a:spcPts val="2865"/>
              </a:lnSpc>
              <a:spcBef>
                <a:spcPts val="105"/>
              </a:spcBef>
              <a:buFont typeface="Arial MT"/>
              <a:buChar char="•"/>
              <a:tabLst>
                <a:tab algn="l" pos="423545"/>
                <a:tab algn="l" pos="424180"/>
              </a:tabLst>
            </a:pP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project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aims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develop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Excel-based </a:t>
            </a:r>
            <a:r>
              <a:rPr dirty="0" sz="2400" spc="-15">
                <a:latin typeface="Calibri"/>
                <a:cs typeface="Calibri"/>
              </a:rPr>
              <a:t>tool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analyzing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visualizing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employee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 indent="-343535" marL="355600" marR="18415">
              <a:lnSpc>
                <a:spcPct val="100400"/>
              </a:lnSpc>
              <a:spcBef>
                <a:spcPts val="35"/>
              </a:spcBef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involves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structuring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data,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applying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analytical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formulas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pivot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tables,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creating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dashboards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charts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clear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visualization.</a:t>
            </a:r>
            <a:endParaRPr sz="2400">
              <a:latin typeface="Calibri"/>
              <a:cs typeface="Calibri"/>
            </a:endParaRPr>
          </a:p>
          <a:p>
            <a:pPr indent="-411480" marL="424180">
              <a:lnSpc>
                <a:spcPts val="2840"/>
              </a:lnSpc>
              <a:buFont typeface="Arial MT"/>
              <a:buChar char="•"/>
              <a:tabLst>
                <a:tab algn="l" pos="423545"/>
                <a:tab algn="l" pos="424180"/>
              </a:tabLst>
            </a:pPr>
            <a:r>
              <a:rPr dirty="0" sz="2400" spc="-10">
                <a:latin typeface="Calibri"/>
                <a:cs typeface="Calibri"/>
              </a:rPr>
              <a:t>Automation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through macros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will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enhance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efficiency,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while</a:t>
            </a:r>
            <a:endParaRPr sz="2400">
              <a:latin typeface="Calibri"/>
              <a:cs typeface="Calibri"/>
            </a:endParaRPr>
          </a:p>
          <a:p>
            <a:pPr marL="355600" marR="166370">
              <a:lnSpc>
                <a:spcPts val="2930"/>
              </a:lnSpc>
              <a:spcBef>
                <a:spcPts val="45"/>
              </a:spcBef>
            </a:pPr>
            <a:r>
              <a:rPr dirty="0" sz="2400" spc="-10">
                <a:latin typeface="Calibri"/>
                <a:cs typeface="Calibri"/>
              </a:rPr>
              <a:t>comprehensive </a:t>
            </a:r>
            <a:r>
              <a:rPr dirty="0" sz="2400" spc="-15">
                <a:latin typeface="Calibri"/>
                <a:cs typeface="Calibri"/>
              </a:rPr>
              <a:t>documentation </a:t>
            </a:r>
            <a:r>
              <a:rPr dirty="0" sz="2400" spc="-10">
                <a:latin typeface="Calibri"/>
                <a:cs typeface="Calibri"/>
              </a:rPr>
              <a:t>and training </a:t>
            </a:r>
            <a:r>
              <a:rPr dirty="0" sz="2400" spc="5">
                <a:latin typeface="Calibri"/>
                <a:cs typeface="Calibri"/>
              </a:rPr>
              <a:t>will </a:t>
            </a:r>
            <a:r>
              <a:rPr dirty="0" sz="2400" spc="-5">
                <a:latin typeface="Calibri"/>
                <a:cs typeface="Calibri"/>
              </a:rPr>
              <a:t>ensure </a:t>
            </a:r>
            <a:r>
              <a:rPr dirty="0" sz="2400" spc="20">
                <a:latin typeface="Calibri"/>
                <a:cs typeface="Calibri"/>
              </a:rPr>
              <a:t>user-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friendliness.</a:t>
            </a:r>
            <a:endParaRPr sz="2400">
              <a:latin typeface="Calibri"/>
              <a:cs typeface="Calibri"/>
            </a:endParaRPr>
          </a:p>
          <a:p>
            <a:pPr indent="-343535" marL="355600">
              <a:lnSpc>
                <a:spcPts val="2745"/>
              </a:lnSpc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deliverables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include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well-organized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Excel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workbook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dirty="0" sz="2400" spc="-20">
                <a:latin typeface="Calibri"/>
                <a:cs typeface="Calibri"/>
              </a:rPr>
              <a:t>robust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analysis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visualization </a:t>
            </a:r>
            <a:r>
              <a:rPr dirty="0" sz="2400" spc="-15">
                <a:latin typeface="Calibri"/>
                <a:cs typeface="Calibri"/>
              </a:rPr>
              <a:t>features, </a:t>
            </a:r>
            <a:r>
              <a:rPr dirty="0" sz="2400" spc="-10">
                <a:latin typeface="Calibri"/>
                <a:cs typeface="Calibri"/>
              </a:rPr>
              <a:t>along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user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55"/>
              </a:lnSpc>
            </a:pPr>
            <a:r>
              <a:rPr dirty="0" sz="2400" spc="-5">
                <a:latin typeface="Calibri"/>
                <a:cs typeface="Calibri"/>
              </a:rPr>
              <a:t>guide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and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training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materials.</a:t>
            </a:r>
            <a:endParaRPr sz="2400">
              <a:latin typeface="Calibri"/>
              <a:cs typeface="Calibri"/>
            </a:endParaRPr>
          </a:p>
          <a:p>
            <a:pPr indent="-343535" marL="355600">
              <a:lnSpc>
                <a:spcPts val="2870"/>
              </a:lnSpc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project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expected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completed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weeks,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dirty="0" sz="2400" spc="-10">
                <a:latin typeface="Calibri"/>
                <a:cs typeface="Calibri"/>
              </a:rPr>
              <a:t>goal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providing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25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intuitive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accurate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tool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evaluating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dirty="0" sz="2400" spc="-15">
                <a:latin typeface="Calibri"/>
                <a:cs typeface="Calibri"/>
              </a:rPr>
              <a:t>employee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64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4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46" name="object 5"/>
          <p:cNvSpPr txBox="1">
            <a:spLocks noGrp="1"/>
          </p:cNvSpPr>
          <p:nvPr>
            <p:ph type="title"/>
          </p:nvPr>
        </p:nvSpPr>
        <p:spPr>
          <a:xfrm>
            <a:off x="2389251" y="123824"/>
            <a:ext cx="5011420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0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40"/>
              <a:t> </a:t>
            </a:r>
            <a:r>
              <a:rPr dirty="0" sz="3200" spc="-10"/>
              <a:t>A</a:t>
            </a:r>
            <a:r>
              <a:rPr dirty="0" sz="3200" spc="-25"/>
              <a:t>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 spc="5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20"/>
              <a:t>R</a:t>
            </a:r>
            <a:r>
              <a:rPr dirty="0" sz="3200" spc="1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7" name="object 7"/>
          <p:cNvSpPr txBox="1"/>
          <p:nvPr/>
        </p:nvSpPr>
        <p:spPr>
          <a:xfrm>
            <a:off x="935672" y="924305"/>
            <a:ext cx="9070975" cy="5427827"/>
          </a:xfrm>
          <a:prstGeom prst="rect"/>
        </p:spPr>
        <p:txBody>
          <a:bodyPr bIns="0" lIns="0" rIns="0" rtlCol="0" tIns="6350" vert="horz" wrap="square">
            <a:spAutoFit/>
          </a:bodyPr>
          <a:p>
            <a:pPr indent="-343535" marL="355600" marR="448945">
              <a:lnSpc>
                <a:spcPct val="102400"/>
              </a:lnSpc>
              <a:spcBef>
                <a:spcPts val="50"/>
              </a:spcBef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750" spc="20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end </a:t>
            </a:r>
            <a:r>
              <a:rPr dirty="0" sz="2750" spc="5">
                <a:latin typeface="Calibri"/>
                <a:cs typeface="Calibri"/>
              </a:rPr>
              <a:t>users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of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the </a:t>
            </a:r>
            <a:r>
              <a:rPr dirty="0" sz="2750" spc="10">
                <a:latin typeface="Calibri"/>
                <a:cs typeface="Calibri"/>
              </a:rPr>
              <a:t>employee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performance </a:t>
            </a:r>
            <a:r>
              <a:rPr dirty="0" sz="2750" spc="5">
                <a:latin typeface="Calibri"/>
                <a:cs typeface="Calibri"/>
              </a:rPr>
              <a:t>analysis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tool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include HR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personnel,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managers,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executives.</a:t>
            </a:r>
            <a:endParaRPr sz="2750">
              <a:latin typeface="Calibri"/>
              <a:cs typeface="Calibri"/>
            </a:endParaRPr>
          </a:p>
          <a:p>
            <a:pPr indent="-343535" marL="355600" marR="89090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algn="l" pos="436245"/>
                <a:tab algn="l" pos="436880"/>
              </a:tabLst>
            </a:pPr>
            <a:r>
              <a:rPr dirty="0"/>
              <a:t>	</a:t>
            </a:r>
            <a:r>
              <a:rPr dirty="0" sz="2750" spc="15">
                <a:latin typeface="Calibri"/>
                <a:cs typeface="Calibri"/>
              </a:rPr>
              <a:t>HR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uses</a:t>
            </a:r>
            <a:r>
              <a:rPr dirty="0" sz="2750" spc="15">
                <a:latin typeface="Calibri"/>
                <a:cs typeface="Calibri"/>
              </a:rPr>
              <a:t> the tool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5">
                <a:latin typeface="Calibri"/>
                <a:cs typeface="Calibri"/>
              </a:rPr>
              <a:t> conduct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performance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reviews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manage employee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  <a:p>
            <a:pPr indent="-343535" marL="355600" marR="339725">
              <a:lnSpc>
                <a:spcPct val="102400"/>
              </a:lnSpc>
              <a:spcBef>
                <a:spcPts val="5"/>
              </a:spcBef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750" spc="5">
                <a:latin typeface="Calibri"/>
                <a:cs typeface="Calibri"/>
              </a:rPr>
              <a:t>Managers</a:t>
            </a:r>
            <a:r>
              <a:rPr dirty="0" sz="2750" spc="9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utilize</a:t>
            </a:r>
            <a:r>
              <a:rPr dirty="0" sz="2750" spc="20">
                <a:latin typeface="Calibri"/>
                <a:cs typeface="Calibri"/>
              </a:rPr>
              <a:t> it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to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evaluate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team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performance,</a:t>
            </a:r>
            <a:r>
              <a:rPr dirty="0" sz="2750" spc="3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provide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feedback,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identify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areas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for </a:t>
            </a:r>
            <a:r>
              <a:rPr dirty="0" sz="2750" spc="5">
                <a:latin typeface="Calibri"/>
                <a:cs typeface="Calibri"/>
              </a:rPr>
              <a:t>improvement.</a:t>
            </a:r>
            <a:endParaRPr sz="2750">
              <a:latin typeface="Calibri"/>
              <a:cs typeface="Calibri"/>
            </a:endParaRPr>
          </a:p>
          <a:p>
            <a:pPr indent="-343535" marL="355600" marR="581025">
              <a:lnSpc>
                <a:spcPts val="3379"/>
              </a:lnSpc>
              <a:spcBef>
                <a:spcPts val="125"/>
              </a:spcBef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750">
                <a:latin typeface="Calibri"/>
                <a:cs typeface="Calibri"/>
              </a:rPr>
              <a:t>Executives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rely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on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the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tool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for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strategic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decision-making, </a:t>
            </a:r>
            <a:r>
              <a:rPr dirty="0" sz="2750" spc="-605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including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promotions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compensation.</a:t>
            </a:r>
            <a:endParaRPr sz="2750">
              <a:latin typeface="Calibri"/>
              <a:cs typeface="Calibri"/>
            </a:endParaRPr>
          </a:p>
          <a:p>
            <a:pPr indent="-343535" marL="355600">
              <a:lnSpc>
                <a:spcPts val="3180"/>
              </a:lnSpc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750">
                <a:latin typeface="Calibri"/>
                <a:cs typeface="Calibri"/>
              </a:rPr>
              <a:t>Each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user</a:t>
            </a:r>
            <a:r>
              <a:rPr dirty="0" sz="2750" spc="5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group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benefits</a:t>
            </a:r>
            <a:r>
              <a:rPr dirty="0" sz="2750" spc="8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from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35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tool’s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ability</a:t>
            </a:r>
            <a:r>
              <a:rPr dirty="0" sz="2750" spc="65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offer</a:t>
            </a:r>
            <a:endParaRPr sz="27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0"/>
              </a:spcBef>
            </a:pPr>
            <a:r>
              <a:rPr dirty="0" sz="2750" spc="15">
                <a:latin typeface="Calibri"/>
                <a:cs typeface="Calibri"/>
              </a:rPr>
              <a:t>insights </a:t>
            </a:r>
            <a:r>
              <a:rPr dirty="0" sz="2750" spc="5">
                <a:latin typeface="Calibri"/>
                <a:cs typeface="Calibri"/>
              </a:rPr>
              <a:t>and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trends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based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30">
                <a:latin typeface="Calibri"/>
                <a:cs typeface="Calibri"/>
              </a:rPr>
              <a:t>on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employee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performance</a:t>
            </a:r>
            <a:r>
              <a:rPr dirty="0" sz="2750" spc="2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  <a:p>
            <a:pPr indent="-343535" marL="355600" marR="5080">
              <a:lnSpc>
                <a:spcPct val="102400"/>
              </a:lnSpc>
              <a:buFont typeface="Arial MT"/>
              <a:buChar char="•"/>
              <a:tabLst>
                <a:tab algn="l" pos="355600"/>
                <a:tab algn="l" pos="356235"/>
              </a:tabLst>
            </a:pPr>
            <a:r>
              <a:rPr dirty="0" sz="2750" spc="20">
                <a:latin typeface="Calibri"/>
                <a:cs typeface="Calibri"/>
              </a:rPr>
              <a:t>The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tool</a:t>
            </a:r>
            <a:r>
              <a:rPr dirty="0" sz="2750" spc="2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supports </a:t>
            </a:r>
            <a:r>
              <a:rPr dirty="0" sz="2750" spc="10">
                <a:latin typeface="Calibri"/>
                <a:cs typeface="Calibri"/>
              </a:rPr>
              <a:t>informed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decision-making</a:t>
            </a:r>
            <a:r>
              <a:rPr dirty="0" sz="2750" spc="4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across</a:t>
            </a:r>
            <a:r>
              <a:rPr dirty="0" sz="2750" spc="3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different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levels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25">
                <a:latin typeface="Calibri"/>
                <a:cs typeface="Calibri"/>
              </a:rPr>
              <a:t>of </a:t>
            </a:r>
            <a:r>
              <a:rPr dirty="0" sz="2750" spc="10">
                <a:latin typeface="Calibri"/>
                <a:cs typeface="Calibri"/>
              </a:rPr>
              <a:t>the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organization.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4864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sp>
        <p:nvSpPr>
          <p:cNvPr id="1048652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5"/>
              <a:t>O</a:t>
            </a:r>
            <a:r>
              <a:rPr dirty="0" sz="3600" spc="20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0"/>
              <a:t>S</a:t>
            </a:r>
            <a:r>
              <a:rPr dirty="0" sz="3600" spc="10"/>
              <a:t>O</a:t>
            </a:r>
            <a:r>
              <a:rPr dirty="0" sz="3600" spc="30"/>
              <a:t>L</a:t>
            </a:r>
            <a:r>
              <a:rPr dirty="0" sz="3600" spc="5"/>
              <a:t>U</a:t>
            </a:r>
            <a:r>
              <a:rPr dirty="0" sz="3600" spc="-45"/>
              <a:t>T</a:t>
            </a:r>
            <a:r>
              <a:rPr dirty="0" sz="3600" spc="-35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50"/>
              <a:t> </a:t>
            </a:r>
            <a:r>
              <a:rPr dirty="0" sz="3600" spc="-45"/>
              <a:t>A</a:t>
            </a:r>
            <a:r>
              <a:rPr dirty="0" sz="3600" spc="-10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5"/>
              <a:t>I</a:t>
            </a:r>
            <a:r>
              <a:rPr dirty="0" sz="3600" spc="-40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300"/>
              <a:t>V</a:t>
            </a:r>
            <a:r>
              <a:rPr dirty="0" sz="3600" spc="-40"/>
              <a:t>A</a:t>
            </a:r>
            <a:r>
              <a:rPr dirty="0" sz="3600" spc="30"/>
              <a:t>L</a:t>
            </a:r>
            <a:r>
              <a:rPr dirty="0" sz="3600" spc="5"/>
              <a:t>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20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20"/>
              <a:t>P</a:t>
            </a:r>
            <a:r>
              <a:rPr dirty="0" sz="3600" spc="15"/>
              <a:t>O</a:t>
            </a:r>
            <a:r>
              <a:rPr dirty="0" sz="3600" spc="20"/>
              <a:t>S</a:t>
            </a:r>
            <a:r>
              <a:rPr dirty="0" sz="3600" spc="-35"/>
              <a:t>I</a:t>
            </a:r>
            <a:r>
              <a:rPr dirty="0" sz="3600" spc="-45"/>
              <a:t>T</a:t>
            </a:r>
            <a:r>
              <a:rPr dirty="0" sz="3600" spc="-35"/>
              <a:t>I</a:t>
            </a:r>
            <a:r>
              <a:rPr dirty="0" sz="3600" spc="15"/>
              <a:t>O</a:t>
            </a:r>
            <a:r>
              <a:rPr dirty="0" sz="3600"/>
              <a:t>N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3" name="object 8"/>
          <p:cNvSpPr txBox="1"/>
          <p:nvPr/>
        </p:nvSpPr>
        <p:spPr>
          <a:xfrm>
            <a:off x="2900426" y="1526539"/>
            <a:ext cx="8161020" cy="543090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286385" marL="298450">
              <a:lnSpc>
                <a:spcPts val="2865"/>
              </a:lnSpc>
              <a:spcBef>
                <a:spcPts val="105"/>
              </a:spcBef>
              <a:buFont typeface="Wingdings"/>
              <a:buChar char=""/>
              <a:tabLst>
                <a:tab algn="l" pos="298450"/>
                <a:tab algn="l" pos="299085"/>
              </a:tabLst>
            </a:pPr>
            <a:r>
              <a:rPr b="1" dirty="0" sz="2400" spc="-1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Data-Driven</a:t>
            </a:r>
            <a:r>
              <a:rPr b="1" dirty="0" sz="2400" spc="3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dirty="0" sz="2400" spc="-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Insights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Enables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managers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make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informed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dirty="0" sz="2400" spc="-5">
                <a:latin typeface="Calibri"/>
                <a:cs typeface="Calibri"/>
              </a:rPr>
              <a:t>decisions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 </a:t>
            </a:r>
            <a:r>
              <a:rPr dirty="0" sz="2400" spc="-35">
                <a:latin typeface="Calibri"/>
                <a:cs typeface="Calibri"/>
              </a:rPr>
              <a:t>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accurate,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real-lime</a:t>
            </a:r>
            <a:r>
              <a:rPr dirty="0" sz="2400" spc="-5">
                <a:latin typeface="Calibri"/>
                <a:cs typeface="Calibri"/>
              </a:rPr>
              <a:t> performance </a:t>
            </a:r>
            <a:r>
              <a:rPr dirty="0" sz="2400" spc="-20"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indent="-286385" marL="298450">
              <a:lnSpc>
                <a:spcPts val="2865"/>
              </a:lnSpc>
              <a:spcBef>
                <a:spcPts val="50"/>
              </a:spcBef>
              <a:buFont typeface="Wingdings"/>
              <a:buChar char=""/>
              <a:tabLst>
                <a:tab algn="l" pos="298450"/>
                <a:tab algn="l" pos="299085"/>
              </a:tabLst>
            </a:pPr>
            <a:r>
              <a:rPr b="1" dirty="0" sz="2400" spc="-1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Improved</a:t>
            </a:r>
            <a:r>
              <a:rPr b="1" dirty="0" sz="2400" spc="-2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dirty="0" sz="2400" spc="-1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Efficiency:</a:t>
            </a:r>
            <a:r>
              <a:rPr dirty="0" sz="2400" spc="-15">
                <a:latin typeface="Calibri"/>
                <a:cs typeface="Calibri"/>
              </a:rPr>
              <a:t>Automates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data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collection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15">
                <a:latin typeface="Calibri"/>
                <a:cs typeface="Calibri"/>
              </a:rPr>
              <a:t>and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process,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saving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10">
                <a:latin typeface="Calibri"/>
                <a:cs typeface="Calibri"/>
              </a:rPr>
              <a:t> 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reducing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manual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errors</a:t>
            </a:r>
            <a:endParaRPr sz="2400">
              <a:latin typeface="Calibri"/>
              <a:cs typeface="Calibri"/>
            </a:endParaRPr>
          </a:p>
          <a:p>
            <a:pPr indent="-286385" marL="298450" marR="394970">
              <a:lnSpc>
                <a:spcPct val="99100"/>
              </a:lnSpc>
              <a:spcBef>
                <a:spcPts val="75"/>
              </a:spcBef>
              <a:buFont typeface="Wingdings"/>
              <a:buChar char=""/>
              <a:tabLst>
                <a:tab algn="l" pos="298450"/>
                <a:tab algn="l" pos="299085"/>
              </a:tabLst>
            </a:pPr>
            <a:r>
              <a:rPr b="1" dirty="0" sz="240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Enhanced</a:t>
            </a:r>
            <a:r>
              <a:rPr b="1" dirty="0" sz="2400" spc="-2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dirty="0" sz="2400" spc="-1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Employee</a:t>
            </a:r>
            <a:r>
              <a:rPr b="1" dirty="0" sz="2400" spc="5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dirty="0" sz="2400" spc="-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Developmen</a:t>
            </a:r>
            <a:r>
              <a:rPr dirty="0" sz="2400" spc="-5">
                <a:latin typeface="Calibri"/>
                <a:cs typeface="Calibri"/>
              </a:rPr>
              <a:t>t: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Identifies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training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needs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and development</a:t>
            </a:r>
            <a:r>
              <a:rPr dirty="0" sz="2400" spc="-5">
                <a:latin typeface="Calibri"/>
                <a:cs typeface="Calibri"/>
              </a:rPr>
              <a:t> opportunities,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leading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more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skilled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workforce.</a:t>
            </a:r>
            <a:endParaRPr sz="2400">
              <a:latin typeface="Calibri"/>
              <a:cs typeface="Calibri"/>
            </a:endParaRPr>
          </a:p>
          <a:p>
            <a:pPr indent="-286385" marL="298450" marR="501015">
              <a:lnSpc>
                <a:spcPct val="100400"/>
              </a:lnSpc>
              <a:spcBef>
                <a:spcPts val="40"/>
              </a:spcBef>
              <a:buFont typeface="Wingdings"/>
              <a:buChar char=""/>
              <a:tabLst>
                <a:tab algn="l" pos="298450"/>
                <a:tab algn="l" pos="299085"/>
              </a:tabLst>
            </a:pPr>
            <a:r>
              <a:rPr b="1" dirty="0" sz="2400" spc="-1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Better Performance </a:t>
            </a:r>
            <a:r>
              <a:rPr b="1" dirty="0" sz="2400" spc="-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Management</a:t>
            </a:r>
            <a:r>
              <a:rPr dirty="0" sz="2400" spc="-5">
                <a:latin typeface="Calibri"/>
                <a:cs typeface="Calibri"/>
              </a:rPr>
              <a:t>: Helps </a:t>
            </a:r>
            <a:r>
              <a:rPr dirty="0" sz="2400" spc="20">
                <a:latin typeface="Calibri"/>
                <a:cs typeface="Calibri"/>
              </a:rPr>
              <a:t>in </a:t>
            </a:r>
            <a:r>
              <a:rPr dirty="0" sz="2400" spc="-15">
                <a:latin typeface="Calibri"/>
                <a:cs typeface="Calibri"/>
              </a:rPr>
              <a:t>recognizing </a:t>
            </a:r>
            <a:r>
              <a:rPr dirty="0" sz="2400" spc="-20">
                <a:latin typeface="Calibri"/>
                <a:cs typeface="Calibri"/>
              </a:rPr>
              <a:t>top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performers </a:t>
            </a:r>
            <a:r>
              <a:rPr dirty="0" sz="2400" spc="-1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addressing underperformance, ultimately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Improving</a:t>
            </a:r>
            <a:r>
              <a:rPr dirty="0" sz="2400" spc="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overall </a:t>
            </a:r>
            <a:r>
              <a:rPr dirty="0" sz="2400" spc="-20">
                <a:latin typeface="Calibri"/>
                <a:cs typeface="Calibri"/>
              </a:rPr>
              <a:t>productivity.</a:t>
            </a:r>
            <a:endParaRPr sz="2400">
              <a:latin typeface="Calibri"/>
              <a:cs typeface="Calibri"/>
            </a:endParaRPr>
          </a:p>
          <a:p>
            <a:pPr indent="-354330" marL="366395">
              <a:lnSpc>
                <a:spcPts val="2840"/>
              </a:lnSpc>
              <a:buFont typeface="Wingdings"/>
              <a:buChar char=""/>
              <a:tabLst>
                <a:tab algn="l" pos="366395"/>
                <a:tab algn="l" pos="367030"/>
              </a:tabLst>
            </a:pPr>
            <a:r>
              <a:rPr b="1" dirty="0" sz="2400" spc="-15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Cost-Effective</a:t>
            </a:r>
            <a:r>
              <a:rPr b="1" dirty="0" sz="2400" spc="-3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b="1" dirty="0" sz="2400" u="heavy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Solution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Leverages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1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widely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accessible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Excel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platform,</a:t>
            </a:r>
            <a:r>
              <a:rPr dirty="0" sz="2400" spc="-15">
                <a:latin typeface="Calibri"/>
                <a:cs typeface="Calibri"/>
              </a:rPr>
              <a:t> avoiding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expensive </a:t>
            </a:r>
            <a:r>
              <a:rPr dirty="0" sz="2400" spc="-20">
                <a:latin typeface="Calibri"/>
                <a:cs typeface="Calibri"/>
              </a:rPr>
              <a:t>software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or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tools.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4865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Dataset</a:t>
            </a:r>
            <a:r>
              <a:rPr dirty="0" spc="-55"/>
              <a:t> </a:t>
            </a:r>
            <a:r>
              <a:rPr dirty="0"/>
              <a:t>Description</a:t>
            </a:r>
          </a:p>
        </p:txBody>
      </p:sp>
      <p:sp>
        <p:nvSpPr>
          <p:cNvPr id="1048656" name="object 3"/>
          <p:cNvSpPr txBox="1"/>
          <p:nvPr/>
        </p:nvSpPr>
        <p:spPr>
          <a:xfrm>
            <a:off x="383857" y="1358518"/>
            <a:ext cx="11616055" cy="586231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b="1" dirty="0" sz="2400" spc="-5">
                <a:latin typeface="Calibri"/>
                <a:cs typeface="Calibri"/>
              </a:rPr>
              <a:t>Descriptions</a:t>
            </a:r>
            <a:r>
              <a:rPr b="1" dirty="0" sz="2400" spc="-10">
                <a:latin typeface="Calibri"/>
                <a:cs typeface="Calibri"/>
              </a:rPr>
              <a:t> for</a:t>
            </a:r>
            <a:r>
              <a:rPr b="1" dirty="0" sz="2400" spc="-50">
                <a:latin typeface="Calibri"/>
                <a:cs typeface="Calibri"/>
              </a:rPr>
              <a:t> </a:t>
            </a:r>
            <a:r>
              <a:rPr b="1" dirty="0" sz="2400" spc="10">
                <a:latin typeface="Calibri"/>
                <a:cs typeface="Calibri"/>
              </a:rPr>
              <a:t>each</a:t>
            </a:r>
            <a:r>
              <a:rPr b="1" dirty="0" sz="2400" spc="-35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of</a:t>
            </a:r>
            <a:r>
              <a:rPr b="1" dirty="0" sz="2400" spc="4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the</a:t>
            </a:r>
            <a:r>
              <a:rPr b="1" dirty="0" sz="2400" spc="-30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columns</a:t>
            </a:r>
            <a:r>
              <a:rPr b="1" dirty="0" sz="2400" spc="-1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in</a:t>
            </a:r>
            <a:r>
              <a:rPr b="1" dirty="0" sz="2400" spc="-35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the</a:t>
            </a:r>
            <a:r>
              <a:rPr b="1" dirty="0" sz="2400" spc="40">
                <a:latin typeface="Calibri"/>
                <a:cs typeface="Calibri"/>
              </a:rPr>
              <a:t> </a:t>
            </a:r>
            <a:r>
              <a:rPr b="1" dirty="0" sz="2400" spc="-15">
                <a:latin typeface="Calibri"/>
                <a:cs typeface="Calibri"/>
              </a:rPr>
              <a:t>dataset:</a:t>
            </a:r>
            <a:endParaRPr sz="2400">
              <a:latin typeface="Calibri"/>
              <a:cs typeface="Calibri"/>
            </a:endParaRPr>
          </a:p>
          <a:p>
            <a:pPr indent="-304800" marL="316865">
              <a:lnSpc>
                <a:spcPts val="2870"/>
              </a:lnSpc>
              <a:buAutoNum type="arabicPeriod"/>
              <a:tabLst>
                <a:tab algn="l" pos="317500"/>
              </a:tabLst>
            </a:pPr>
            <a:r>
              <a:rPr b="1" dirty="0" sz="2400" spc="-15">
                <a:latin typeface="Calibri"/>
                <a:cs typeface="Calibri"/>
              </a:rPr>
              <a:t>Employee</a:t>
            </a:r>
            <a:r>
              <a:rPr b="1" dirty="0" sz="2400" spc="5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ID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Unique</a:t>
            </a:r>
            <a:r>
              <a:rPr dirty="0" sz="2400" spc="-5">
                <a:latin typeface="Calibri"/>
                <a:cs typeface="Calibri"/>
              </a:rPr>
              <a:t> identifier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each </a:t>
            </a:r>
            <a:r>
              <a:rPr dirty="0" sz="2400" spc="-10">
                <a:latin typeface="Calibri"/>
                <a:cs typeface="Calibri"/>
              </a:rPr>
              <a:t>employee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</a:t>
            </a:r>
            <a:r>
              <a:rPr dirty="0" sz="2400" spc="5">
                <a:latin typeface="Calibri"/>
                <a:cs typeface="Calibri"/>
              </a:rPr>
              <a:t> 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 indent="-238125" marL="250190">
              <a:lnSpc>
                <a:spcPts val="2865"/>
              </a:lnSpc>
              <a:spcBef>
                <a:spcPts val="50"/>
              </a:spcBef>
              <a:buAutoNum type="arabicPeriod"/>
              <a:tabLst>
                <a:tab algn="l" pos="250825"/>
              </a:tabLst>
            </a:pPr>
            <a:r>
              <a:rPr b="1" dirty="0" sz="2400" spc="-15">
                <a:latin typeface="Calibri"/>
                <a:cs typeface="Calibri"/>
              </a:rPr>
              <a:t>First</a:t>
            </a:r>
            <a:r>
              <a:rPr b="1" dirty="0" sz="2400" spc="-4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Name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 first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name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  <a:p>
            <a:pPr indent="-304800" marL="316865">
              <a:lnSpc>
                <a:spcPts val="2855"/>
              </a:lnSpc>
              <a:buAutoNum type="arabicPeriod"/>
              <a:tabLst>
                <a:tab algn="l" pos="317500"/>
              </a:tabLst>
            </a:pPr>
            <a:r>
              <a:rPr b="1" dirty="0" sz="2400" spc="-10">
                <a:latin typeface="Calibri"/>
                <a:cs typeface="Calibri"/>
              </a:rPr>
              <a:t>Last</a:t>
            </a:r>
            <a:r>
              <a:rPr b="1" dirty="0" sz="2400" spc="-35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Name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last </a:t>
            </a:r>
            <a:r>
              <a:rPr dirty="0" sz="2400" spc="5">
                <a:latin typeface="Calibri"/>
                <a:cs typeface="Calibri"/>
              </a:rPr>
              <a:t>name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employee.</a:t>
            </a:r>
            <a:endParaRPr sz="2400">
              <a:latin typeface="Calibri"/>
              <a:cs typeface="Calibri"/>
            </a:endParaRPr>
          </a:p>
          <a:p>
            <a:pPr indent="-238125" marL="250190">
              <a:lnSpc>
                <a:spcPts val="2870"/>
              </a:lnSpc>
              <a:buAutoNum type="arabicPeriod"/>
              <a:tabLst>
                <a:tab algn="l" pos="250825"/>
              </a:tabLst>
            </a:pPr>
            <a:r>
              <a:rPr b="1" dirty="0" sz="2400" spc="-5">
                <a:latin typeface="Calibri"/>
                <a:cs typeface="Calibri"/>
              </a:rPr>
              <a:t>Email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address.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associated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with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employee's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communication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within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  <a:p>
            <a:pPr indent="-304800" marL="316865">
              <a:lnSpc>
                <a:spcPts val="2865"/>
              </a:lnSpc>
              <a:spcBef>
                <a:spcPts val="45"/>
              </a:spcBef>
              <a:buAutoNum type="arabicPeriod"/>
              <a:tabLst>
                <a:tab algn="l" pos="317500"/>
              </a:tabLst>
            </a:pPr>
            <a:r>
              <a:rPr b="1" dirty="0" sz="2400" spc="-5">
                <a:latin typeface="Calibri"/>
                <a:cs typeface="Calibri"/>
              </a:rPr>
              <a:t>Business </a:t>
            </a:r>
            <a:r>
              <a:rPr b="1" dirty="0" sz="2400">
                <a:latin typeface="Calibri"/>
                <a:cs typeface="Calibri"/>
              </a:rPr>
              <a:t>Unit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specific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business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department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 </a:t>
            </a:r>
            <a:r>
              <a:rPr dirty="0" sz="2400" spc="-2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employer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belongs.</a:t>
            </a:r>
            <a:endParaRPr sz="2400">
              <a:latin typeface="Calibri"/>
              <a:cs typeface="Calibri"/>
            </a:endParaRPr>
          </a:p>
          <a:p>
            <a:pPr indent="-238125" marL="250190">
              <a:lnSpc>
                <a:spcPts val="2865"/>
              </a:lnSpc>
              <a:buAutoNum type="arabicPeriod"/>
              <a:tabLst>
                <a:tab algn="l" pos="250825"/>
              </a:tabLst>
            </a:pPr>
            <a:r>
              <a:rPr b="1" dirty="0" sz="2400" spc="-15">
                <a:latin typeface="Calibri"/>
                <a:cs typeface="Calibri"/>
              </a:rPr>
              <a:t>State</a:t>
            </a:r>
            <a:r>
              <a:rPr dirty="0" sz="2400" spc="-15">
                <a:latin typeface="Calibri"/>
                <a:cs typeface="Calibri"/>
              </a:rPr>
              <a:t>: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state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where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the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employee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located.</a:t>
            </a:r>
            <a:endParaRPr sz="2400">
              <a:latin typeface="Calibri"/>
              <a:cs typeface="Calibri"/>
            </a:endParaRPr>
          </a:p>
          <a:p>
            <a:pPr marL="12700" marR="169545">
              <a:lnSpc>
                <a:spcPts val="2850"/>
              </a:lnSpc>
              <a:spcBef>
                <a:spcPts val="170"/>
              </a:spcBef>
              <a:buAutoNum type="arabicPeriod"/>
              <a:tabLst>
                <a:tab algn="l" pos="250825"/>
              </a:tabLst>
            </a:pPr>
            <a:r>
              <a:rPr b="1" dirty="0" sz="2400">
                <a:latin typeface="Calibri"/>
                <a:cs typeface="Calibri"/>
              </a:rPr>
              <a:t>Job</a:t>
            </a:r>
            <a:r>
              <a:rPr b="1" dirty="0" sz="2400" spc="40">
                <a:latin typeface="Calibri"/>
                <a:cs typeface="Calibri"/>
              </a:rPr>
              <a:t> </a:t>
            </a:r>
            <a:r>
              <a:rPr b="1" dirty="0" sz="2400">
                <a:latin typeface="Calibri"/>
                <a:cs typeface="Calibri"/>
              </a:rPr>
              <a:t>Function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brief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description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7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employee's</a:t>
            </a:r>
            <a:r>
              <a:rPr dirty="0" sz="2400" spc="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primary</a:t>
            </a:r>
            <a:r>
              <a:rPr dirty="0" sz="2400" spc="9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job</a:t>
            </a:r>
            <a:r>
              <a:rPr dirty="0" sz="2400" spc="7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function</a:t>
            </a:r>
            <a:r>
              <a:rPr dirty="0" sz="2400" spc="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role. 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8.Gender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code representing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Die </a:t>
            </a:r>
            <a:r>
              <a:rPr dirty="0" sz="2400" spc="-10">
                <a:latin typeface="Calibri"/>
                <a:cs typeface="Calibri"/>
              </a:rPr>
              <a:t>gender</a:t>
            </a:r>
            <a:r>
              <a:rPr dirty="0" sz="2400" spc="6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of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employee (e.g..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Male,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Female,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Non-binary.</a:t>
            </a:r>
            <a:endParaRPr sz="2400">
              <a:latin typeface="Calibri"/>
              <a:cs typeface="Calibri"/>
            </a:endParaRPr>
          </a:p>
          <a:p>
            <a:pPr indent="-238125" marL="250190">
              <a:lnSpc>
                <a:spcPts val="2835"/>
              </a:lnSpc>
              <a:buSzPct val="95833"/>
              <a:buAutoNum type="arabicPeriod"/>
              <a:tabLst>
                <a:tab algn="l" pos="250825"/>
              </a:tabLst>
            </a:pPr>
            <a:r>
              <a:rPr b="1" dirty="0" sz="2400" spc="-15">
                <a:latin typeface="Calibri"/>
                <a:cs typeface="Calibri"/>
              </a:rPr>
              <a:t>Performance</a:t>
            </a:r>
            <a:r>
              <a:rPr b="1" dirty="0" sz="2400" spc="5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Score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score </a:t>
            </a:r>
            <a:r>
              <a:rPr dirty="0" sz="2400" spc="-15">
                <a:latin typeface="Calibri"/>
                <a:cs typeface="Calibri"/>
              </a:rPr>
              <a:t>indicating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employee's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performance </a:t>
            </a:r>
            <a:r>
              <a:rPr dirty="0" sz="2400" spc="-15">
                <a:latin typeface="Calibri"/>
                <a:cs typeface="Calibri"/>
              </a:rPr>
              <a:t>level</a:t>
            </a:r>
            <a:r>
              <a:rPr dirty="0" sz="2400" spc="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Excellent,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dirty="0" sz="2400" spc="-25">
                <a:latin typeface="Calibri"/>
                <a:cs typeface="Calibri"/>
              </a:rPr>
              <a:t>Satisfactory, </a:t>
            </a:r>
            <a:r>
              <a:rPr dirty="0" sz="2400" spc="-10">
                <a:latin typeface="Calibri"/>
                <a:cs typeface="Calibri"/>
              </a:rPr>
              <a:t>Needs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Improvement).</a:t>
            </a:r>
            <a:endParaRPr sz="2400">
              <a:latin typeface="Calibri"/>
              <a:cs typeface="Calibri"/>
            </a:endParaRPr>
          </a:p>
          <a:p>
            <a:pPr indent="-457200" marL="469265">
              <a:lnSpc>
                <a:spcPts val="2865"/>
              </a:lnSpc>
              <a:spcBef>
                <a:spcPts val="45"/>
              </a:spcBef>
              <a:buSzPct val="95833"/>
              <a:buAutoNum type="arabicPeriod"/>
              <a:tabLst>
                <a:tab algn="l" pos="469900"/>
              </a:tabLst>
            </a:pPr>
            <a:r>
              <a:rPr b="1" dirty="0" sz="2400" spc="-5">
                <a:latin typeface="Calibri"/>
                <a:cs typeface="Calibri"/>
              </a:rPr>
              <a:t>Current</a:t>
            </a:r>
            <a:r>
              <a:rPr b="1" dirty="0" sz="2400" spc="-25">
                <a:latin typeface="Calibri"/>
                <a:cs typeface="Calibri"/>
              </a:rPr>
              <a:t> </a:t>
            </a:r>
            <a:r>
              <a:rPr b="1" dirty="0" sz="2400" spc="-15">
                <a:latin typeface="Calibri"/>
                <a:cs typeface="Calibri"/>
              </a:rPr>
              <a:t>Employee</a:t>
            </a:r>
            <a:r>
              <a:rPr b="1" dirty="0" sz="2400" spc="45">
                <a:latin typeface="Calibri"/>
                <a:cs typeface="Calibri"/>
              </a:rPr>
              <a:t> </a:t>
            </a:r>
            <a:r>
              <a:rPr b="1" dirty="0" sz="2400" spc="-5">
                <a:latin typeface="Calibri"/>
                <a:cs typeface="Calibri"/>
              </a:rPr>
              <a:t>Rating</a:t>
            </a:r>
            <a:r>
              <a:rPr dirty="0" sz="2400" spc="-5">
                <a:latin typeface="Calibri"/>
                <a:cs typeface="Calibri"/>
              </a:rPr>
              <a:t>: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current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rating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evaluation</a:t>
            </a:r>
            <a:r>
              <a:rPr dirty="0" sz="2400">
                <a:latin typeface="Calibri"/>
                <a:cs typeface="Calibri"/>
              </a:rPr>
              <a:t> of </a:t>
            </a:r>
            <a:r>
              <a:rPr dirty="0" sz="2400" spc="-2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employee's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overall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 txBox="1"/>
          <p:nvPr/>
        </p:nvSpPr>
        <p:spPr>
          <a:xfrm>
            <a:off x="753109" y="6493994"/>
            <a:ext cx="1764664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80"/>
              </a:lnSpc>
            </a:pPr>
            <a:r>
              <a:rPr dirty="0" sz="1100" spc="15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dirty="0" sz="1100" spc="-2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dirty="0" sz="1100" spc="1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b="1" dirty="0" sz="1100" spc="-5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b="1" dirty="0" sz="1100" spc="5">
                <a:solidFill>
                  <a:srgbClr val="2C83C3"/>
                </a:solidFill>
                <a:latin typeface="Trebuchet MS"/>
                <a:cs typeface="Trebuchet MS"/>
              </a:rPr>
              <a:t>l</a:t>
            </a:r>
            <a:r>
              <a:rPr b="1" dirty="0" sz="1100" spc="-1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8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b="1" dirty="0" sz="1100" spc="-45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b="1" dirty="0" sz="1100" spc="2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-25"/>
              <a:t> </a:t>
            </a:r>
            <a:r>
              <a:rPr dirty="0" sz="4250" spc="10"/>
              <a:t>"WOW"</a:t>
            </a:r>
            <a:r>
              <a:rPr dirty="0" sz="4250" spc="70"/>
              <a:t> </a:t>
            </a:r>
            <a:r>
              <a:rPr dirty="0" sz="4250" spc="15"/>
              <a:t>IN</a:t>
            </a:r>
            <a:r>
              <a:rPr dirty="0" sz="4250" spc="-40"/>
              <a:t> </a:t>
            </a:r>
            <a:r>
              <a:rPr dirty="0" sz="4250" spc="20"/>
              <a:t>OUR</a:t>
            </a:r>
            <a:r>
              <a:rPr dirty="0" sz="4250" spc="-55"/>
              <a:t> </a:t>
            </a:r>
            <a:r>
              <a:rPr dirty="0" sz="4250" spc="20"/>
              <a:t>SOLUTION</a:t>
            </a:r>
            <a:endParaRPr sz="4250"/>
          </a:p>
        </p:txBody>
      </p:sp>
      <p:sp>
        <p:nvSpPr>
          <p:cNvPr id="1048662" name="object 9"/>
          <p:cNvSpPr txBox="1"/>
          <p:nvPr/>
        </p:nvSpPr>
        <p:spPr>
          <a:xfrm>
            <a:off x="11285855" y="6475579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C92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8"/>
          <p:cNvSpPr txBox="1"/>
          <p:nvPr/>
        </p:nvSpPr>
        <p:spPr>
          <a:xfrm>
            <a:off x="3133979" y="2160841"/>
            <a:ext cx="5904230" cy="39137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 marR="149225">
              <a:lnSpc>
                <a:spcPct val="99900"/>
              </a:lnSpc>
              <a:spcBef>
                <a:spcPts val="105"/>
              </a:spcBef>
            </a:pPr>
            <a:r>
              <a:rPr b="1" dirty="0" sz="2400" spc="-10">
                <a:latin typeface="Calibri"/>
                <a:cs typeface="Calibri"/>
              </a:rPr>
              <a:t>Predictive</a:t>
            </a:r>
            <a:r>
              <a:rPr b="1" dirty="0" sz="2400" spc="40">
                <a:latin typeface="Calibri"/>
                <a:cs typeface="Calibri"/>
              </a:rPr>
              <a:t> </a:t>
            </a:r>
            <a:r>
              <a:rPr b="1" dirty="0" sz="2400" spc="-10">
                <a:latin typeface="Calibri"/>
                <a:cs typeface="Calibri"/>
              </a:rPr>
              <a:t>Analytics:</a:t>
            </a:r>
            <a:r>
              <a:rPr b="1" dirty="0" sz="2400" spc="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Integrating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predictive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models. </a:t>
            </a:r>
            <a:r>
              <a:rPr dirty="0" sz="2400" spc="5">
                <a:latin typeface="Calibri"/>
                <a:cs typeface="Calibri"/>
              </a:rPr>
              <a:t>to </a:t>
            </a:r>
            <a:r>
              <a:rPr dirty="0" sz="2400" spc="-25">
                <a:latin typeface="Calibri"/>
                <a:cs typeface="Calibri"/>
              </a:rPr>
              <a:t>forecast </a:t>
            </a:r>
            <a:r>
              <a:rPr dirty="0" sz="2400" spc="-10">
                <a:latin typeface="Calibri"/>
                <a:cs typeface="Calibri"/>
              </a:rPr>
              <a:t>future performance trends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 on </a:t>
            </a:r>
            <a:r>
              <a:rPr dirty="0" sz="2400" spc="-20">
                <a:latin typeface="Calibri"/>
                <a:cs typeface="Calibri"/>
              </a:rPr>
              <a:t>historical </a:t>
            </a:r>
            <a:r>
              <a:rPr dirty="0" sz="2400" spc="-25">
                <a:latin typeface="Calibri"/>
                <a:cs typeface="Calibri"/>
              </a:rPr>
              <a:t>data, </a:t>
            </a:r>
            <a:r>
              <a:rPr dirty="0" sz="2400" spc="-5">
                <a:latin typeface="Calibri"/>
                <a:cs typeface="Calibri"/>
              </a:rPr>
              <a:t>giving managers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proactive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approach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workforce</a:t>
            </a:r>
            <a:r>
              <a:rPr dirty="0" sz="2400" spc="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planning.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99900"/>
              </a:lnSpc>
              <a:spcBef>
                <a:spcPts val="5"/>
              </a:spcBef>
            </a:pPr>
            <a:r>
              <a:rPr b="1" dirty="0" sz="2400" spc="-10">
                <a:latin typeface="Calibri"/>
                <a:cs typeface="Calibri"/>
              </a:rPr>
              <a:t>Automated </a:t>
            </a:r>
            <a:r>
              <a:rPr b="1" dirty="0" sz="2400">
                <a:latin typeface="Calibri"/>
                <a:cs typeface="Calibri"/>
              </a:rPr>
              <a:t>Alerts: </a:t>
            </a:r>
            <a:r>
              <a:rPr dirty="0" sz="2400" spc="1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tool </a:t>
            </a:r>
            <a:r>
              <a:rPr dirty="0" sz="2400">
                <a:latin typeface="Calibri"/>
                <a:cs typeface="Calibri"/>
              </a:rPr>
              <a:t>can </a:t>
            </a:r>
            <a:r>
              <a:rPr dirty="0" sz="2400" spc="5">
                <a:latin typeface="Calibri"/>
                <a:cs typeface="Calibri"/>
              </a:rPr>
              <a:t>be </a:t>
            </a:r>
            <a:r>
              <a:rPr dirty="0" sz="2400" spc="-15">
                <a:latin typeface="Calibri"/>
                <a:cs typeface="Calibri"/>
              </a:rPr>
              <a:t>set </a:t>
            </a:r>
            <a:r>
              <a:rPr dirty="0" sz="2400" spc="5">
                <a:latin typeface="Calibri"/>
                <a:cs typeface="Calibri"/>
              </a:rPr>
              <a:t>up </a:t>
            </a:r>
            <a:r>
              <a:rPr dirty="0" sz="2400" spc="-30">
                <a:latin typeface="Calibri"/>
                <a:cs typeface="Calibri"/>
              </a:rPr>
              <a:t>to 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send automated alerts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critical </a:t>
            </a:r>
            <a:r>
              <a:rPr dirty="0" sz="2400" spc="-10">
                <a:latin typeface="Calibri"/>
                <a:cs typeface="Calibri"/>
              </a:rPr>
              <a:t>performance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issues.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ensuring</a:t>
            </a:r>
            <a:r>
              <a:rPr dirty="0" sz="2400" spc="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that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managers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 </a:t>
            </a:r>
            <a:r>
              <a:rPr dirty="0" sz="2400" spc="-10">
                <a:latin typeface="Calibri"/>
                <a:cs typeface="Calibri"/>
              </a:rPr>
              <a:t>immediately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notified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when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attention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is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vivo 1906</dc:creator>
  <dcterms:created xsi:type="dcterms:W3CDTF">2024-09-04T22:03:27Z</dcterms:created>
  <dcterms:modified xsi:type="dcterms:W3CDTF">2024-09-05T09:16:21Z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LastSaved">
    <vt:filetime>2024-09-05T00:00:00Z</vt:filetime>
  </property>
  <property fmtid="{D5CDD505-2E9C-101B-9397-08002B2CF9AE}" pid="4" name="ICV">
    <vt:lpwstr>e31a4e9c3a604789984d2c33b4fc76ab</vt:lpwstr>
  </property>
</Properties>
</file>