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4"/>
  </p:notesMasterIdLst>
  <p:sldIdLst>
    <p:sldId id="257" r:id="rId2"/>
    <p:sldId id="256" r:id="rId3"/>
    <p:sldId id="271" r:id="rId4"/>
    <p:sldId id="260" r:id="rId5"/>
    <p:sldId id="261" r:id="rId6"/>
    <p:sldId id="262" r:id="rId7"/>
    <p:sldId id="263" r:id="rId8"/>
    <p:sldId id="272" r:id="rId9"/>
    <p:sldId id="266" r:id="rId10"/>
    <p:sldId id="267" r:id="rId11"/>
    <p:sldId id="275" r:id="rId12"/>
    <p:sldId id="264" r:id="rId13"/>
    <p:sldId id="265" r:id="rId14"/>
    <p:sldId id="273" r:id="rId15"/>
    <p:sldId id="274" r:id="rId16"/>
    <p:sldId id="276" r:id="rId17"/>
    <p:sldId id="277" r:id="rId18"/>
    <p:sldId id="258" r:id="rId19"/>
    <p:sldId id="278" r:id="rId20"/>
    <p:sldId id="259" r:id="rId21"/>
    <p:sldId id="268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chart>
    <c:plotArea>
      <c:layout>
        <c:manualLayout>
          <c:layoutTarget val="inner"/>
          <c:xMode val="edge"/>
          <c:yMode val="edge"/>
          <c:x val="0.33505364173228375"/>
          <c:y val="9.0396161417322846E-2"/>
          <c:w val="0.51740469160104952"/>
          <c:h val="0.60441264763779523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CONTACT LENS</c:v>
                </c:pt>
                <c:pt idx="1">
                  <c:v>FRAMES</c:v>
                </c:pt>
                <c:pt idx="2">
                  <c:v>SOLUTIONS</c:v>
                </c:pt>
                <c:pt idx="3">
                  <c:v>OTHERS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CONTACT LENS</c:v>
                </c:pt>
                <c:pt idx="1">
                  <c:v>FRAMES</c:v>
                </c:pt>
                <c:pt idx="2">
                  <c:v>SOLUTIONS</c:v>
                </c:pt>
                <c:pt idx="3">
                  <c:v>OTHERS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CONTACT LENS</c:v>
                </c:pt>
                <c:pt idx="1">
                  <c:v>FRAMES</c:v>
                </c:pt>
                <c:pt idx="2">
                  <c:v>SOLUTIONS</c:v>
                </c:pt>
                <c:pt idx="3">
                  <c:v>OTHERS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marker val="1"/>
        <c:axId val="81835520"/>
        <c:axId val="81837056"/>
      </c:lineChart>
      <c:catAx>
        <c:axId val="81835520"/>
        <c:scaling>
          <c:orientation val="minMax"/>
        </c:scaling>
        <c:axPos val="b"/>
        <c:tickLblPos val="nextTo"/>
        <c:crossAx val="81837056"/>
        <c:crosses val="autoZero"/>
        <c:auto val="1"/>
        <c:lblAlgn val="ctr"/>
        <c:lblOffset val="100"/>
      </c:catAx>
      <c:valAx>
        <c:axId val="81837056"/>
        <c:scaling>
          <c:orientation val="minMax"/>
        </c:scaling>
        <c:axPos val="l"/>
        <c:majorGridlines/>
        <c:numFmt formatCode="General" sourceLinked="1"/>
        <c:tickLblPos val="nextTo"/>
        <c:crossAx val="8183552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9F188-9567-49A0-99B4-8C8FBCF1E1C9}" type="datetimeFigureOut">
              <a:rPr lang="en-US" smtClean="0"/>
              <a:pPr/>
              <a:t>4/16/2021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6B534-CA0F-414B-8E4F-BCFFF2A2210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6B534-CA0F-414B-8E4F-BCFFF2A22105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457B2A-3062-43E4-B0F4-3062A8AA8330}" type="datetime1">
              <a:rPr lang="en-US" smtClean="0"/>
              <a:pPr/>
              <a:t>4/16/2021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LOGOUT</a:t>
            </a:r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45AB31-D9C5-427D-B08B-01DA15E23C8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A9EA3F-37D4-46EC-8807-3195375F59A3}" type="datetime1">
              <a:rPr lang="en-US" smtClean="0"/>
              <a:pPr/>
              <a:t>4/16/2021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LOGOUT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45AB31-D9C5-427D-B08B-01DA15E23C8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4281D9-3E0B-4CFE-9DEE-499ADB86F0FF}" type="datetime1">
              <a:rPr lang="en-US" smtClean="0"/>
              <a:pPr/>
              <a:t>4/16/2021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LOGOUT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45AB31-D9C5-427D-B08B-01DA15E23C8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A0C739-C45B-47B9-9CA0-A65682FCC329}" type="datetime1">
              <a:rPr lang="en-US" smtClean="0"/>
              <a:pPr/>
              <a:t>4/16/2021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LOGOUT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45AB31-D9C5-427D-B08B-01DA15E23C8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73F320-9194-4607-911A-507273737D56}" type="datetime1">
              <a:rPr lang="en-US" smtClean="0"/>
              <a:pPr/>
              <a:t>4/16/2021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LOGOUT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45AB31-D9C5-427D-B08B-01DA15E23C8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533D8B-7904-42F6-A8CD-94CA86EC7C9E}" type="datetime1">
              <a:rPr lang="en-US" smtClean="0"/>
              <a:pPr/>
              <a:t>4/16/2021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LOGOUT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45AB31-D9C5-427D-B08B-01DA15E23C8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416A8E-F348-4AB3-B3DC-4B7D9FEA0BC0}" type="datetime1">
              <a:rPr lang="en-US" smtClean="0"/>
              <a:pPr/>
              <a:t>4/16/2021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LOGOUT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45AB31-D9C5-427D-B08B-01DA15E23C8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275577-DF66-44E6-9D2E-897A5A976FE2}" type="datetime1">
              <a:rPr lang="en-US" smtClean="0"/>
              <a:pPr/>
              <a:t>4/16/2021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LOGOUT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45AB31-D9C5-427D-B08B-01DA15E23C8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527D1-CAEF-4939-8020-61CE26AA6573}" type="datetime1">
              <a:rPr lang="en-US" smtClean="0"/>
              <a:pPr/>
              <a:t>4/16/2021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LOGOUT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45AB31-D9C5-427D-B08B-01DA15E23C8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D374D8-52DB-4D64-9496-62EADAD5CE6C}" type="datetime1">
              <a:rPr lang="en-US" smtClean="0"/>
              <a:pPr/>
              <a:t>4/16/2021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LOGOUT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45AB31-D9C5-427D-B08B-01DA15E23C8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C794D3-CF1A-43CB-A6CB-3AA5A399C19C}" type="datetime1">
              <a:rPr lang="en-US" smtClean="0"/>
              <a:pPr/>
              <a:t>4/16/2021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LOGOUT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45AB31-D9C5-427D-B08B-01DA15E23C8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21DFBF7-75A6-447C-B9E6-C22E964B8EF2}" type="datetime1">
              <a:rPr lang="en-US" smtClean="0"/>
              <a:pPr/>
              <a:t>4/16/2021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IN" smtClean="0"/>
              <a:t>LOGOUT</a:t>
            </a:r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C45AB31-D9C5-427D-B08B-01DA15E23C8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002060"/>
                </a:solidFill>
              </a:rPr>
              <a:t>INVENTORY MANAGEMENT SYSTEM</a:t>
            </a:r>
            <a:br>
              <a:rPr lang="en-IN" dirty="0" smtClean="0">
                <a:solidFill>
                  <a:srgbClr val="002060"/>
                </a:solidFill>
              </a:rPr>
            </a:br>
            <a:r>
              <a:rPr lang="en-IN" dirty="0" smtClean="0"/>
              <a:t>-VAISHNAVI S</a:t>
            </a:r>
            <a:br>
              <a:rPr lang="en-IN" dirty="0" smtClean="0"/>
            </a:b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2643182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</a:rPr>
              <a:t>MY INVENTORY MODULE MANAGES INVENTORY OF FRAMES,CONTACT LENSES AND OTHER OPTICAL MISCELLANEOUS.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INVENTORY MANAGEMENT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SALES BILLING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PURSCHASING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BILLINGS</a:t>
            </a:r>
            <a:endParaRPr lang="en-IN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ORDERS WITH DETAILS</a:t>
            </a:r>
            <a:endParaRPr lang="en-IN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WITH ALL </a:t>
            </a: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HISTORY REPORTS  </a:t>
            </a: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 </a:t>
            </a: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PRESCRIPTION</a:t>
            </a:r>
          </a:p>
          <a:p>
            <a:pPr algn="ctr">
              <a:buNone/>
            </a:pPr>
            <a:endParaRPr lang="en-IN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PRESCRIPTION DETAILS</a:t>
            </a:r>
            <a:endParaRPr lang="en-IN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357290" y="3286124"/>
          <a:ext cx="74993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5"/>
                <a:gridCol w="374967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DOCTOR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smtClean="0"/>
                        <a:t>/OPTICIAN:</a:t>
                      </a:r>
                      <a:endParaRPr lang="en-IN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PRESCRIPTION ID:</a:t>
                      </a:r>
                      <a:endParaRPr lang="en-IN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CONTACT:</a:t>
                      </a:r>
                      <a:endParaRPr lang="en-IN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83326" marR="83326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0" y="55721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SAVE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DELETE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0" y="642918"/>
          <a:ext cx="304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CHANGE DATE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43042" y="2643182"/>
            <a:ext cx="203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EYE CHECKUP BY:</a:t>
            </a:r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810248" y="1428736"/>
          <a:ext cx="33337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75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SEARCH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ALERTS!!!!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2481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5"/>
                <a:gridCol w="3749675"/>
              </a:tblGrid>
              <a:tr h="827089">
                <a:tc>
                  <a:txBody>
                    <a:bodyPr/>
                    <a:lstStyle/>
                    <a:p>
                      <a:r>
                        <a:rPr lang="en-IN" dirty="0" smtClean="0"/>
                        <a:t>EYEGLASSES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CHECK</a:t>
                      </a:r>
                      <a:r>
                        <a:rPr lang="en-IN" baseline="0" dirty="0" smtClean="0"/>
                        <a:t>   MODELNO.</a:t>
                      </a:r>
                      <a:endParaRPr lang="en-IN" dirty="0"/>
                    </a:p>
                  </a:txBody>
                  <a:tcPr/>
                </a:tc>
              </a:tr>
              <a:tr h="827089">
                <a:tc>
                  <a:txBody>
                    <a:bodyPr/>
                    <a:lstStyle/>
                    <a:p>
                      <a:r>
                        <a:rPr lang="en-IN" dirty="0" smtClean="0"/>
                        <a:t>CONTACT LENS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LENS NO.   IS EXPIRING SOON</a:t>
                      </a:r>
                      <a:endParaRPr lang="en-IN" dirty="0"/>
                    </a:p>
                  </a:txBody>
                  <a:tcPr/>
                </a:tc>
              </a:tr>
              <a:tr h="827089">
                <a:tc>
                  <a:txBody>
                    <a:bodyPr/>
                    <a:lstStyle/>
                    <a:p>
                      <a:r>
                        <a:rPr lang="en-IN" dirty="0" smtClean="0"/>
                        <a:t>SOLUTIONS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ITEMNO.   IS EXPIRING  SOON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smtClean="0"/>
              <a:t>OPTICARE-IMS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642918"/>
          <a:ext cx="2571736" cy="6572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36"/>
              </a:tblGrid>
              <a:tr h="938896">
                <a:tc>
                  <a:txBody>
                    <a:bodyPr/>
                    <a:lstStyle/>
                    <a:p>
                      <a:r>
                        <a:rPr lang="en-IN" dirty="0" smtClean="0"/>
                        <a:t>DASHBOARD</a:t>
                      </a:r>
                      <a:endParaRPr lang="en-IN" dirty="0"/>
                    </a:p>
                  </a:txBody>
                  <a:tcPr/>
                </a:tc>
              </a:tr>
              <a:tr h="938896">
                <a:tc>
                  <a:txBody>
                    <a:bodyPr/>
                    <a:lstStyle/>
                    <a:p>
                      <a:r>
                        <a:rPr lang="en-IN" dirty="0" smtClean="0"/>
                        <a:t>PRODUCT</a:t>
                      </a:r>
                      <a:endParaRPr lang="en-IN" dirty="0"/>
                    </a:p>
                  </a:txBody>
                  <a:tcPr/>
                </a:tc>
              </a:tr>
              <a:tr h="938896">
                <a:tc>
                  <a:txBody>
                    <a:bodyPr/>
                    <a:lstStyle/>
                    <a:p>
                      <a:r>
                        <a:rPr lang="en-IN" dirty="0" smtClean="0"/>
                        <a:t>SALES</a:t>
                      </a:r>
                      <a:endParaRPr lang="en-IN" dirty="0"/>
                    </a:p>
                  </a:txBody>
                  <a:tcPr/>
                </a:tc>
              </a:tr>
              <a:tr h="938896">
                <a:tc>
                  <a:txBody>
                    <a:bodyPr/>
                    <a:lstStyle/>
                    <a:p>
                      <a:r>
                        <a:rPr lang="en-IN" dirty="0" smtClean="0"/>
                        <a:t>PURCHASE</a:t>
                      </a:r>
                      <a:endParaRPr lang="en-IN" dirty="0"/>
                    </a:p>
                  </a:txBody>
                  <a:tcPr/>
                </a:tc>
              </a:tr>
              <a:tr h="938896">
                <a:tc>
                  <a:txBody>
                    <a:bodyPr/>
                    <a:lstStyle/>
                    <a:p>
                      <a:r>
                        <a:rPr lang="en-IN" dirty="0" smtClean="0"/>
                        <a:t>STOCK </a:t>
                      </a:r>
                      <a:endParaRPr lang="en-IN" dirty="0"/>
                    </a:p>
                  </a:txBody>
                  <a:tcPr/>
                </a:tc>
              </a:tr>
              <a:tr h="938896">
                <a:tc>
                  <a:txBody>
                    <a:bodyPr/>
                    <a:lstStyle/>
                    <a:p>
                      <a:r>
                        <a:rPr lang="en-IN" dirty="0" smtClean="0"/>
                        <a:t>REPORT</a:t>
                      </a:r>
                      <a:endParaRPr lang="en-IN" dirty="0"/>
                    </a:p>
                  </a:txBody>
                  <a:tcPr/>
                </a:tc>
              </a:tr>
              <a:tr h="938896">
                <a:tc>
                  <a:txBody>
                    <a:bodyPr/>
                    <a:lstStyle/>
                    <a:p>
                      <a:r>
                        <a:rPr lang="en-IN" dirty="0" smtClean="0"/>
                        <a:t>EXIT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28926" y="1142984"/>
          <a:ext cx="314327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272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PRODUCT</a:t>
                      </a:r>
                      <a:endParaRPr lang="en-IN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Action Button: Help 5">
            <a:hlinkClick r:id="" action="ppaction://noaction" highlightClick="1"/>
          </p:cNvPr>
          <p:cNvSpPr/>
          <p:nvPr/>
        </p:nvSpPr>
        <p:spPr>
          <a:xfrm>
            <a:off x="1571604" y="0"/>
            <a:ext cx="642942" cy="500066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14612" y="1928802"/>
          <a:ext cx="1904992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499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CATEGORY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214678" y="2643182"/>
          <a:ext cx="4762512" cy="1898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2512"/>
              </a:tblGrid>
              <a:tr h="632779">
                <a:tc>
                  <a:txBody>
                    <a:bodyPr/>
                    <a:lstStyle/>
                    <a:p>
                      <a:r>
                        <a:rPr lang="en-IN" dirty="0" smtClean="0"/>
                        <a:t>EYEGLASSES</a:t>
                      </a:r>
                      <a:endParaRPr lang="en-IN" dirty="0"/>
                    </a:p>
                  </a:txBody>
                  <a:tcPr/>
                </a:tc>
              </a:tr>
              <a:tr h="632779">
                <a:tc>
                  <a:txBody>
                    <a:bodyPr/>
                    <a:lstStyle/>
                    <a:p>
                      <a:r>
                        <a:rPr lang="en-IN" dirty="0" smtClean="0"/>
                        <a:t>CONTACT LENS</a:t>
                      </a:r>
                      <a:endParaRPr lang="en-IN" dirty="0"/>
                    </a:p>
                  </a:txBody>
                  <a:tcPr/>
                </a:tc>
              </a:tr>
              <a:tr h="632779">
                <a:tc>
                  <a:txBody>
                    <a:bodyPr/>
                    <a:lstStyle/>
                    <a:p>
                      <a:r>
                        <a:rPr lang="en-IN" dirty="0" smtClean="0"/>
                        <a:t>SOLUTIONS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eyeglasses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8596" y="1428736"/>
          <a:ext cx="8229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SEARCH</a:t>
                      </a:r>
                      <a:r>
                        <a:rPr lang="en-IN" baseline="0" dirty="0" smtClean="0"/>
                        <a:t>                                                      GO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                        FILTERBY       -----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86116" y="6492875"/>
            <a:ext cx="2895600" cy="365125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LOGOUT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7158" y="2071678"/>
          <a:ext cx="4857784" cy="2357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2"/>
                <a:gridCol w="2428892"/>
              </a:tblGrid>
              <a:tr h="392909">
                <a:tc>
                  <a:txBody>
                    <a:bodyPr/>
                    <a:lstStyle/>
                    <a:p>
                      <a:r>
                        <a:rPr lang="en-IN" dirty="0" smtClean="0"/>
                        <a:t>MODELNO.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92909">
                <a:tc>
                  <a:txBody>
                    <a:bodyPr/>
                    <a:lstStyle/>
                    <a:p>
                      <a:r>
                        <a:rPr lang="en-IN" dirty="0" smtClean="0"/>
                        <a:t>BRAND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92909">
                <a:tc>
                  <a:txBody>
                    <a:bodyPr/>
                    <a:lstStyle/>
                    <a:p>
                      <a:r>
                        <a:rPr lang="en-IN" dirty="0" smtClean="0"/>
                        <a:t>FRAME</a:t>
                      </a:r>
                      <a:r>
                        <a:rPr lang="en-IN" baseline="0" dirty="0" smtClean="0"/>
                        <a:t>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92909">
                <a:tc>
                  <a:txBody>
                    <a:bodyPr/>
                    <a:lstStyle/>
                    <a:p>
                      <a:r>
                        <a:rPr lang="en-IN" dirty="0" smtClean="0"/>
                        <a:t>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92909">
                <a:tc>
                  <a:txBody>
                    <a:bodyPr/>
                    <a:lstStyle/>
                    <a:p>
                      <a:r>
                        <a:rPr lang="en-IN" dirty="0" smtClean="0"/>
                        <a:t>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92909">
                <a:tc>
                  <a:txBody>
                    <a:bodyPr/>
                    <a:lstStyle/>
                    <a:p>
                      <a:r>
                        <a:rPr lang="en-IN" dirty="0" smtClean="0"/>
                        <a:t>PRICE+GST=TOTAL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C:\Users\Ramya\Desktop\New folder\Post-Hero_Special-Prescriptions-Campaign_High-Prescriptions-2020-84552-Blo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2143116"/>
            <a:ext cx="2571768" cy="221457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715140" y="2071678"/>
            <a:ext cx="8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IMAGE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57884" y="4357694"/>
          <a:ext cx="24050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421"/>
                <a:gridCol w="642942"/>
                <a:gridCol w="928693"/>
              </a:tblGrid>
              <a:tr h="357190">
                <a:tc>
                  <a:txBody>
                    <a:bodyPr/>
                    <a:lstStyle/>
                    <a:p>
                      <a:r>
                        <a:rPr lang="en-IN" dirty="0" smtClean="0"/>
                        <a:t>UNIT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--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214910" y="5643578"/>
          <a:ext cx="39290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080"/>
                <a:gridCol w="2369010"/>
              </a:tblGrid>
              <a:tr h="497553">
                <a:tc>
                  <a:txBody>
                    <a:bodyPr/>
                    <a:lstStyle/>
                    <a:p>
                      <a:r>
                        <a:rPr lang="en-IN" dirty="0" smtClean="0"/>
                        <a:t>ADD PRODUCT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DELETE</a:t>
                      </a:r>
                      <a:endParaRPr lang="en-IN" dirty="0"/>
                    </a:p>
                  </a:txBody>
                  <a:tcPr/>
                </a:tc>
              </a:tr>
              <a:tr h="288265">
                <a:tc>
                  <a:txBody>
                    <a:bodyPr/>
                    <a:lstStyle/>
                    <a:p>
                      <a:r>
                        <a:rPr lang="en-IN" dirty="0" smtClean="0"/>
                        <a:t>UPDATE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EXIT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 smtClean="0"/>
              <a:t>CONTACT LENS</a:t>
            </a:r>
            <a:endParaRPr lang="en-IN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142976" y="2643182"/>
          <a:ext cx="74993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5"/>
                <a:gridCol w="374967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LENS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BRAND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CHOOSE PACK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DAILY/WEEKLY/MONTHLY/YEARLY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EXPIRY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COLOR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TOTAL</a:t>
                      </a:r>
                      <a:r>
                        <a:rPr lang="en-IN" baseline="0" dirty="0" smtClean="0"/>
                        <a:t> PRICE(PER/PAIR)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57290" y="592933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ADD LENS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UPDATE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DELETE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EXIT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sers\Ramya\Desktop\New folder\images (3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702" y="1071546"/>
            <a:ext cx="2286016" cy="15287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 smtClean="0"/>
              <a:t>SOLUTIONS </a:t>
            </a:r>
            <a:endParaRPr lang="en-IN" sz="2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5"/>
                <a:gridCol w="374967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ITEMNO.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BRAND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EXPIRY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14612" y="421481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ADD SOLUTIONS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UPDATE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DELETE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EXIT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SALES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5"/>
                <a:gridCol w="374967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SORT BY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SORT BY  MONTH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71670" y="3071810"/>
          <a:ext cx="6096000" cy="1013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1013782">
                <a:tc>
                  <a:txBody>
                    <a:bodyPr/>
                    <a:lstStyle/>
                    <a:p>
                      <a:r>
                        <a:rPr lang="en-IN" dirty="0" smtClean="0"/>
                        <a:t>ORDER DEATILS  WILL     APPEAR   HERE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PURCHASE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5"/>
                <a:gridCol w="374967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SORT BY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SORT BY  MONTH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14480" y="2214554"/>
          <a:ext cx="6096000" cy="2817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563564">
                <a:tc>
                  <a:txBody>
                    <a:bodyPr/>
                    <a:lstStyle/>
                    <a:p>
                      <a:r>
                        <a:rPr lang="en-IN" dirty="0" smtClean="0"/>
                        <a:t>PURCHASE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63564">
                <a:tc>
                  <a:txBody>
                    <a:bodyPr/>
                    <a:lstStyle/>
                    <a:p>
                      <a:r>
                        <a:rPr lang="en-IN" dirty="0" smtClean="0"/>
                        <a:t>COMPANY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63564">
                <a:tc>
                  <a:txBody>
                    <a:bodyPr/>
                    <a:lstStyle/>
                    <a:p>
                      <a:r>
                        <a:rPr lang="en-IN" dirty="0" smtClean="0"/>
                        <a:t>PHONE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63564">
                <a:tc>
                  <a:txBody>
                    <a:bodyPr/>
                    <a:lstStyle/>
                    <a:p>
                      <a:r>
                        <a:rPr lang="en-IN" dirty="0" smtClean="0"/>
                        <a:t>WEBSITE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63564">
                <a:tc>
                  <a:txBody>
                    <a:bodyPr/>
                    <a:lstStyle/>
                    <a:p>
                      <a:r>
                        <a:rPr lang="en-IN" dirty="0" smtClean="0"/>
                        <a:t>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85984" y="550070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ADD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DELETE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UPDATE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EXIT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STOCK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0" y="1714488"/>
          <a:ext cx="9144000" cy="2742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000132">
                <a:tc>
                  <a:txBody>
                    <a:bodyPr/>
                    <a:lstStyle/>
                    <a:p>
                      <a:r>
                        <a:rPr lang="en-IN" dirty="0" smtClean="0"/>
                        <a:t>MODELNO</a:t>
                      </a:r>
                      <a:r>
                        <a:rPr lang="en-IN" dirty="0" smtClean="0"/>
                        <a:t>./LENS</a:t>
                      </a:r>
                      <a:r>
                        <a:rPr lang="en-IN" baseline="0" dirty="0" smtClean="0"/>
                        <a:t>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BRAND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PRICE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SALES</a:t>
                      </a:r>
                      <a:r>
                        <a:rPr lang="en-IN" baseline="0" dirty="0" smtClean="0"/>
                        <a:t> 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PURCHASE 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TOTAL</a:t>
                      </a:r>
                      <a:r>
                        <a:rPr lang="en-IN" baseline="0" dirty="0" smtClean="0"/>
                        <a:t> STOCK AVAILABLE</a:t>
                      </a:r>
                      <a:endParaRPr lang="en-IN" dirty="0"/>
                    </a:p>
                  </a:txBody>
                  <a:tcPr/>
                </a:tc>
              </a:tr>
              <a:tr h="77675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77675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14546" y="4357694"/>
          <a:ext cx="6096000" cy="146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486832">
                <a:tc>
                  <a:txBody>
                    <a:bodyPr/>
                    <a:lstStyle/>
                    <a:p>
                      <a:r>
                        <a:rPr lang="en-IN" dirty="0" smtClean="0"/>
                        <a:t>SALES</a:t>
                      </a:r>
                      <a:endParaRPr lang="en-IN" dirty="0"/>
                    </a:p>
                  </a:txBody>
                  <a:tcPr/>
                </a:tc>
              </a:tr>
              <a:tr h="486832">
                <a:tc>
                  <a:txBody>
                    <a:bodyPr/>
                    <a:lstStyle/>
                    <a:p>
                      <a:r>
                        <a:rPr lang="en-IN" dirty="0" smtClean="0"/>
                        <a:t>PURCHASE</a:t>
                      </a:r>
                      <a:endParaRPr lang="en-IN" dirty="0"/>
                    </a:p>
                  </a:txBody>
                  <a:tcPr/>
                </a:tc>
              </a:tr>
              <a:tr h="486832">
                <a:tc>
                  <a:txBody>
                    <a:bodyPr/>
                    <a:lstStyle/>
                    <a:p>
                      <a:r>
                        <a:rPr lang="en-IN" dirty="0" smtClean="0"/>
                        <a:t>DEATILS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BILLING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5"/>
                <a:gridCol w="374967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BILL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CUSTOMER ID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00166" y="250030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BILLNO.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BILL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BILL AMOUNT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14480" y="3571876"/>
          <a:ext cx="6096000" cy="1389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1389058">
                <a:tc>
                  <a:txBody>
                    <a:bodyPr/>
                    <a:lstStyle/>
                    <a:p>
                      <a:r>
                        <a:rPr lang="en-IN" dirty="0" smtClean="0"/>
                        <a:t>ORDER   DETAILS WILL APPEAR    HERE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4422"/>
            <a:ext cx="7772400" cy="1470025"/>
          </a:xfrm>
        </p:spPr>
        <p:txBody>
          <a:bodyPr/>
          <a:lstStyle/>
          <a:p>
            <a:pPr algn="l"/>
            <a:r>
              <a:rPr lang="en-IN" dirty="0" smtClean="0">
                <a:latin typeface="Bookman Old Style" pitchFamily="18" charset="0"/>
              </a:rPr>
              <a:t>OPTICARE - IMS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2500306"/>
            <a:ext cx="6400800" cy="1752600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rgbClr val="002060"/>
                </a:solidFill>
              </a:rPr>
              <a:t>BETTER STOCK MANAGER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  <p:pic>
        <p:nvPicPr>
          <p:cNvPr id="1026" name="Picture 2" descr="C:\Users\Ramya\Desktop\New folder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0"/>
            <a:ext cx="3810017" cy="4071965"/>
          </a:xfrm>
          <a:prstGeom prst="rect">
            <a:avLst/>
          </a:prstGeom>
          <a:noFill/>
        </p:spPr>
      </p:pic>
      <p:graphicFrame>
        <p:nvGraphicFramePr>
          <p:cNvPr id="5" name="Chart 4"/>
          <p:cNvGraphicFramePr/>
          <p:nvPr/>
        </p:nvGraphicFramePr>
        <p:xfrm>
          <a:off x="1428728" y="300037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 INVOICE</a:t>
            </a:r>
            <a:endParaRPr lang="en-IN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0034" y="1142984"/>
          <a:ext cx="8229600" cy="10001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/>
                <a:gridCol w="4114800"/>
              </a:tblGrid>
              <a:tr h="1000132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ysClr val="windowText" lastClr="000000"/>
                          </a:solidFill>
                        </a:rPr>
                        <a:t>BILL</a:t>
                      </a:r>
                      <a:r>
                        <a:rPr lang="en-IN" baseline="0" dirty="0" smtClean="0">
                          <a:solidFill>
                            <a:sysClr val="windowText" lastClr="000000"/>
                          </a:solidFill>
                        </a:rPr>
                        <a:t> TO: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INVOICE</a:t>
                      </a:r>
                      <a:r>
                        <a:rPr lang="en-IN" baseline="0" dirty="0" smtClean="0"/>
                        <a:t> NO:</a:t>
                      </a:r>
                    </a:p>
                    <a:p>
                      <a:r>
                        <a:rPr lang="en-IN" baseline="0" dirty="0" smtClean="0"/>
                        <a:t>DATE:</a:t>
                      </a:r>
                    </a:p>
                    <a:p>
                      <a:r>
                        <a:rPr lang="en-IN" baseline="0" dirty="0" smtClean="0"/>
                        <a:t>DUE DATE: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8596" y="2285993"/>
          <a:ext cx="8286808" cy="200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851"/>
                <a:gridCol w="1035851"/>
                <a:gridCol w="1035851"/>
                <a:gridCol w="1035851"/>
                <a:gridCol w="1035851"/>
                <a:gridCol w="1035851"/>
                <a:gridCol w="1035851"/>
                <a:gridCol w="1035851"/>
              </a:tblGrid>
              <a:tr h="730531">
                <a:tc>
                  <a:txBody>
                    <a:bodyPr/>
                    <a:lstStyle/>
                    <a:p>
                      <a:r>
                        <a:rPr lang="en-IN" dirty="0" smtClean="0"/>
                        <a:t>#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BRAND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MODELNO.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TOTAL</a:t>
                      </a:r>
                      <a:endParaRPr lang="en-IN" dirty="0"/>
                    </a:p>
                  </a:txBody>
                  <a:tcPr/>
                </a:tc>
              </a:tr>
              <a:tr h="423244">
                <a:tc>
                  <a:txBody>
                    <a:bodyPr/>
                    <a:lstStyle/>
                    <a:p>
                      <a:r>
                        <a:rPr lang="en-IN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23244">
                <a:tc>
                  <a:txBody>
                    <a:bodyPr/>
                    <a:lstStyle/>
                    <a:p>
                      <a:r>
                        <a:rPr lang="en-IN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2324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596" y="4500570"/>
          <a:ext cx="6096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44"/>
                <a:gridCol w="390525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AMOUNT(INWORDS)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5720" y="5120640"/>
          <a:ext cx="5572164" cy="201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72164"/>
              </a:tblGrid>
              <a:tr h="951542">
                <a:tc>
                  <a:txBody>
                    <a:bodyPr/>
                    <a:lstStyle/>
                    <a:p>
                      <a:r>
                        <a:rPr lang="en-IN" dirty="0" smtClean="0"/>
                        <a:t>DECLARATION:</a:t>
                      </a:r>
                    </a:p>
                    <a:p>
                      <a:r>
                        <a:rPr lang="en-IN" dirty="0" smtClean="0"/>
                        <a:t>WE DECLARE THAT</a:t>
                      </a:r>
                      <a:r>
                        <a:rPr lang="en-IN" baseline="0" dirty="0" smtClean="0"/>
                        <a:t> THIS INVOICE SHOWS THE ACTUAL PRICE OF GOODS DESCTIBED AND THAT ALL PARTICULARS ARE  TRUE AND CORRECT</a:t>
                      </a:r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72198" y="5214949"/>
          <a:ext cx="2857520" cy="1142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20"/>
              </a:tblGrid>
              <a:tr h="1142984">
                <a:tc>
                  <a:txBody>
                    <a:bodyPr/>
                    <a:lstStyle/>
                    <a:p>
                      <a:r>
                        <a:rPr lang="en-IN" dirty="0" smtClean="0"/>
                        <a:t>AUTHORISED SIGN/NO.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048000" y="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BILL RECEIPT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CANCEL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REPORT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935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CUSTOMER REPORT</a:t>
                      </a:r>
                      <a:endParaRPr lang="en-IN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SALES REPORT</a:t>
                      </a:r>
                      <a:endParaRPr lang="en-IN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PURCHASE REPORT</a:t>
                      </a:r>
                      <a:endParaRPr lang="en-IN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PRODUCT REPORT</a:t>
                      </a:r>
                      <a:endParaRPr lang="en-IN" dirty="0"/>
                    </a:p>
                  </a:txBody>
                  <a:tcPr marL="83326" marR="83326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714348" y="3357562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071670" y="3429000"/>
          <a:ext cx="31908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087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CUSTOMER REPORT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14414" y="414338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SORT BY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SORT BY MONTH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0" y="600076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EXIT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ookman Old Style" pitchFamily="18" charset="0"/>
              </a:rPr>
              <a:t>OPTICARE-IMS</a:t>
            </a:r>
            <a:endParaRPr lang="en-IN" dirty="0">
              <a:latin typeface="Bookman Old Style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71538" y="1357298"/>
          <a:ext cx="8229600" cy="579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43200"/>
                <a:gridCol w="2743200"/>
                <a:gridCol w="2743200"/>
              </a:tblGrid>
              <a:tr h="474340"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HOME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ABOUT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CONTACT US</a:t>
                      </a:r>
                      <a:endParaRPr lang="en-IN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Action Button: Help 7">
            <a:hlinkClick r:id="" action="ppaction://noaction" highlightClick="1"/>
          </p:cNvPr>
          <p:cNvSpPr/>
          <p:nvPr/>
        </p:nvSpPr>
        <p:spPr>
          <a:xfrm>
            <a:off x="7786710" y="6244188"/>
            <a:ext cx="714380" cy="613812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85852" y="2285992"/>
          <a:ext cx="6762776" cy="3855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388"/>
                <a:gridCol w="3381388"/>
              </a:tblGrid>
              <a:tr h="459384">
                <a:tc>
                  <a:txBody>
                    <a:bodyPr/>
                    <a:lstStyle/>
                    <a:p>
                      <a:r>
                        <a:rPr lang="en-IN" dirty="0" smtClean="0"/>
                        <a:t>SHOP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59384">
                <a:tc>
                  <a:txBody>
                    <a:bodyPr/>
                    <a:lstStyle/>
                    <a:p>
                      <a:r>
                        <a:rPr lang="en-IN" dirty="0" smtClean="0"/>
                        <a:t>OWNER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59384">
                <a:tc>
                  <a:txBody>
                    <a:bodyPr/>
                    <a:lstStyle/>
                    <a:p>
                      <a:r>
                        <a:rPr lang="en-IN" dirty="0" smtClean="0"/>
                        <a:t>MOBILE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59384">
                <a:tc>
                  <a:txBody>
                    <a:bodyPr/>
                    <a:lstStyle/>
                    <a:p>
                      <a:r>
                        <a:rPr lang="en-IN" dirty="0" smtClean="0"/>
                        <a:t>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59384">
                <a:tc>
                  <a:txBody>
                    <a:bodyPr/>
                    <a:lstStyle/>
                    <a:p>
                      <a:r>
                        <a:rPr lang="en-IN" dirty="0" smtClean="0"/>
                        <a:t>PASSWORD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59384">
                <a:tc>
                  <a:txBody>
                    <a:bodyPr/>
                    <a:lstStyle/>
                    <a:p>
                      <a:r>
                        <a:rPr lang="en-IN" dirty="0" smtClean="0"/>
                        <a:t>RE-TYPE PASSWORD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59384">
                <a:tc>
                  <a:txBody>
                    <a:bodyPr/>
                    <a:lstStyle/>
                    <a:p>
                      <a:r>
                        <a:rPr lang="en-IN" dirty="0" smtClean="0"/>
                        <a:t>REGISTER NOW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59384">
                <a:tc>
                  <a:txBody>
                    <a:bodyPr/>
                    <a:lstStyle/>
                    <a:p>
                      <a:r>
                        <a:rPr lang="en-IN" dirty="0" smtClean="0"/>
                        <a:t>ALREADY HAVE AN ACCOUNT 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LOGIN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ookman Old Style" pitchFamily="18" charset="0"/>
              </a:rPr>
              <a:t>OPTICARE-IMS</a:t>
            </a:r>
            <a:endParaRPr lang="en-IN" dirty="0">
              <a:latin typeface="Bookman Old Style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71538" y="1285860"/>
          <a:ext cx="8229600" cy="579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43200"/>
                <a:gridCol w="2743200"/>
                <a:gridCol w="2743200"/>
              </a:tblGrid>
              <a:tr h="571504"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HOME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ABOUT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CONTACT US</a:t>
                      </a:r>
                      <a:endParaRPr lang="en-IN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43042" y="2571744"/>
          <a:ext cx="6096000" cy="2546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992"/>
                <a:gridCol w="2159008"/>
                <a:gridCol w="2032000"/>
              </a:tblGrid>
              <a:tr h="61515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000" dirty="0" smtClean="0"/>
                        <a:t>LOGIN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15157">
                <a:tc>
                  <a:txBody>
                    <a:bodyPr/>
                    <a:lstStyle/>
                    <a:p>
                      <a:r>
                        <a:rPr lang="en-IN" dirty="0" smtClean="0"/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5157">
                <a:tc>
                  <a:txBody>
                    <a:bodyPr/>
                    <a:lstStyle/>
                    <a:p>
                      <a:r>
                        <a:rPr lang="en-IN" dirty="0" smtClean="0"/>
                        <a:t>PASSWORD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15157">
                <a:tc>
                  <a:txBody>
                    <a:bodyPr/>
                    <a:lstStyle/>
                    <a:p>
                      <a:r>
                        <a:rPr lang="en-IN" dirty="0" smtClean="0"/>
                        <a:t>LOGIN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BACK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43042" y="5500702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NEW  REGISTRATION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FORGOT PASSWORD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Action Button: Help 7">
            <a:hlinkClick r:id="" action="ppaction://noaction" highlightClick="1"/>
          </p:cNvPr>
          <p:cNvSpPr/>
          <p:nvPr/>
        </p:nvSpPr>
        <p:spPr>
          <a:xfrm>
            <a:off x="7786710" y="6244188"/>
            <a:ext cx="714380" cy="613812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CONTENT....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  <p:pic>
        <p:nvPicPr>
          <p:cNvPr id="2050" name="Picture 2" descr="C:\Users\Ramya\Desktop\New folder\IMG_859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2143116"/>
            <a:ext cx="4833938" cy="44862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CONTACT 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PHONENO.</a:t>
            </a:r>
          </a:p>
          <a:p>
            <a:r>
              <a:rPr lang="en-IN" dirty="0" smtClean="0"/>
              <a:t>EMAIL</a:t>
            </a:r>
          </a:p>
          <a:p>
            <a:r>
              <a:rPr lang="en-IN" dirty="0" smtClean="0"/>
              <a:t>OTHER </a:t>
            </a:r>
            <a:r>
              <a:rPr lang="en-IN" dirty="0" smtClean="0"/>
              <a:t>SOCIAL MEDIA QUICK LINKS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smtClean="0"/>
              <a:t>OPTICARE-IMS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857234"/>
          <a:ext cx="3500430" cy="6000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430"/>
              </a:tblGrid>
              <a:tr h="857252">
                <a:tc>
                  <a:txBody>
                    <a:bodyPr/>
                    <a:lstStyle/>
                    <a:p>
                      <a:r>
                        <a:rPr lang="en-IN" dirty="0" smtClean="0"/>
                        <a:t>DASHBOARD</a:t>
                      </a:r>
                      <a:endParaRPr lang="en-IN" dirty="0"/>
                    </a:p>
                  </a:txBody>
                  <a:tcPr/>
                </a:tc>
              </a:tr>
              <a:tr h="857252">
                <a:tc>
                  <a:txBody>
                    <a:bodyPr/>
                    <a:lstStyle/>
                    <a:p>
                      <a:r>
                        <a:rPr lang="en-IN" dirty="0" smtClean="0"/>
                        <a:t>PRODUCT</a:t>
                      </a:r>
                      <a:endParaRPr lang="en-IN" dirty="0"/>
                    </a:p>
                  </a:txBody>
                  <a:tcPr/>
                </a:tc>
              </a:tr>
              <a:tr h="857252">
                <a:tc>
                  <a:txBody>
                    <a:bodyPr/>
                    <a:lstStyle/>
                    <a:p>
                      <a:r>
                        <a:rPr lang="en-IN" dirty="0" smtClean="0"/>
                        <a:t>SALES</a:t>
                      </a:r>
                      <a:endParaRPr lang="en-IN" dirty="0"/>
                    </a:p>
                  </a:txBody>
                  <a:tcPr/>
                </a:tc>
              </a:tr>
              <a:tr h="857252">
                <a:tc>
                  <a:txBody>
                    <a:bodyPr/>
                    <a:lstStyle/>
                    <a:p>
                      <a:r>
                        <a:rPr lang="en-IN" dirty="0" smtClean="0"/>
                        <a:t>PURSCHASE</a:t>
                      </a:r>
                      <a:endParaRPr lang="en-IN" dirty="0"/>
                    </a:p>
                  </a:txBody>
                  <a:tcPr/>
                </a:tc>
              </a:tr>
              <a:tr h="857252">
                <a:tc>
                  <a:txBody>
                    <a:bodyPr/>
                    <a:lstStyle/>
                    <a:p>
                      <a:r>
                        <a:rPr lang="en-IN" dirty="0" smtClean="0"/>
                        <a:t>STOCK –IN &amp;OUT</a:t>
                      </a:r>
                      <a:endParaRPr lang="en-IN" dirty="0"/>
                    </a:p>
                  </a:txBody>
                  <a:tcPr/>
                </a:tc>
              </a:tr>
              <a:tr h="857252">
                <a:tc>
                  <a:txBody>
                    <a:bodyPr/>
                    <a:lstStyle/>
                    <a:p>
                      <a:r>
                        <a:rPr lang="en-IN" dirty="0" smtClean="0"/>
                        <a:t>BILLING</a:t>
                      </a:r>
                      <a:endParaRPr lang="en-IN" dirty="0"/>
                    </a:p>
                  </a:txBody>
                  <a:tcPr/>
                </a:tc>
              </a:tr>
              <a:tr h="857252">
                <a:tc>
                  <a:txBody>
                    <a:bodyPr/>
                    <a:lstStyle/>
                    <a:p>
                      <a:r>
                        <a:rPr lang="en-IN" dirty="0" smtClean="0"/>
                        <a:t>EXIT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14744" y="2214554"/>
          <a:ext cx="5357850" cy="2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2309850"/>
              </a:tblGrid>
              <a:tr h="1016000">
                <a:tc>
                  <a:txBody>
                    <a:bodyPr/>
                    <a:lstStyle/>
                    <a:p>
                      <a:r>
                        <a:rPr lang="en-IN" dirty="0" smtClean="0"/>
                        <a:t>NEW ORDER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CUSTOMER</a:t>
                      </a:r>
                      <a:r>
                        <a:rPr lang="en-IN" baseline="0" dirty="0" smtClean="0"/>
                        <a:t> PROFILE</a:t>
                      </a:r>
                      <a:endParaRPr lang="en-IN" dirty="0"/>
                    </a:p>
                  </a:txBody>
                  <a:tcPr/>
                </a:tc>
              </a:tr>
              <a:tr h="1016000">
                <a:tc>
                  <a:txBody>
                    <a:bodyPr/>
                    <a:lstStyle/>
                    <a:p>
                      <a:r>
                        <a:rPr lang="en-IN" dirty="0" smtClean="0"/>
                        <a:t>PRESCRIPTION 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ALERTS!!!!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C:\Users\Ramya\Desktop\New folder\images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4500570"/>
            <a:ext cx="2705100" cy="1685925"/>
          </a:xfrm>
          <a:prstGeom prst="rect">
            <a:avLst/>
          </a:prstGeom>
          <a:noFill/>
        </p:spPr>
      </p:pic>
      <p:sp>
        <p:nvSpPr>
          <p:cNvPr id="7" name="Action Button: Home 6">
            <a:hlinkClick r:id="" action="ppaction://hlinkshowjump?jump=firstslide" highlightClick="1"/>
          </p:cNvPr>
          <p:cNvSpPr/>
          <p:nvPr/>
        </p:nvSpPr>
        <p:spPr>
          <a:xfrm>
            <a:off x="2786050" y="285728"/>
            <a:ext cx="785818" cy="50006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ction Button: Help 7">
            <a:hlinkClick r:id="" action="ppaction://noaction" highlightClick="1"/>
          </p:cNvPr>
          <p:cNvSpPr/>
          <p:nvPr/>
        </p:nvSpPr>
        <p:spPr>
          <a:xfrm>
            <a:off x="1928794" y="285728"/>
            <a:ext cx="642942" cy="500066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 smtClean="0"/>
              <a:t>NEW ORDER</a:t>
            </a:r>
            <a:endParaRPr lang="en-IN" sz="2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142976" y="1071546"/>
          <a:ext cx="320833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0833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ORDER  DETAILS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2976" y="157161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ORDER  DATE: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COMPLETE  DATE: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42976" y="221455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CUSTOMER DETAILS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42976" y="2897182"/>
          <a:ext cx="6096000" cy="817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817570">
                <a:tc>
                  <a:txBody>
                    <a:bodyPr/>
                    <a:lstStyle/>
                    <a:p>
                      <a:r>
                        <a:rPr lang="en-IN" dirty="0" smtClean="0"/>
                        <a:t>CUSTOMER PROFILE  APPEARS HERE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71538" y="400050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PRESCRIPTION  DETAILS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000100" y="471488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BILL DETAILS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CUSTOMER PROFILE</a:t>
            </a:r>
            <a:endParaRPr lang="en-IN" sz="2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28596" y="128586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CUSTOMER ID: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PRESCRIPTION ID: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LOGOUT</a:t>
            </a:r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28596" y="164305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EYE DETAILS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2071678"/>
          <a:ext cx="571504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339"/>
                <a:gridCol w="647421"/>
                <a:gridCol w="714380"/>
                <a:gridCol w="714380"/>
                <a:gridCol w="714380"/>
                <a:gridCol w="714380"/>
                <a:gridCol w="1214446"/>
                <a:gridCol w="21431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EYE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SPH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CYL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AXIS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NEAR ADD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LEFT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42976" y="4286256"/>
          <a:ext cx="6096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BRAND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FRAME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LENS</a:t>
                      </a:r>
                      <a:r>
                        <a:rPr lang="en-IN" baseline="0" dirty="0" smtClean="0"/>
                        <a:t> 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LENS SIDE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FRAME 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PAID AMOUNT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TOTAL AMOUNT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14414" y="6487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ADD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DELETE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UPDATE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EXIT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57852" y="1928802"/>
          <a:ext cx="3286148" cy="1500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74"/>
                <a:gridCol w="1643074"/>
              </a:tblGrid>
              <a:tr h="500066">
                <a:tc>
                  <a:txBody>
                    <a:bodyPr/>
                    <a:lstStyle/>
                    <a:p>
                      <a:r>
                        <a:rPr lang="en-IN" dirty="0" smtClean="0"/>
                        <a:t>CONTACT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00066">
                <a:tc>
                  <a:txBody>
                    <a:bodyPr/>
                    <a:lstStyle/>
                    <a:p>
                      <a:r>
                        <a:rPr lang="en-IN" dirty="0" smtClean="0"/>
                        <a:t>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00066">
                <a:tc>
                  <a:txBody>
                    <a:bodyPr/>
                    <a:lstStyle/>
                    <a:p>
                      <a:r>
                        <a:rPr lang="en-IN" dirty="0" smtClean="0"/>
                        <a:t>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280</TotalTime>
  <Words>445</Words>
  <Application>Microsoft Office PowerPoint</Application>
  <PresentationFormat>On-screen Show (4:3)</PresentationFormat>
  <Paragraphs>247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Solstice</vt:lpstr>
      <vt:lpstr>INVENTORY MANAGEMENT SYSTEM -VAISHNAVI S </vt:lpstr>
      <vt:lpstr>OPTICARE - IMS</vt:lpstr>
      <vt:lpstr>OPTICARE-IMS</vt:lpstr>
      <vt:lpstr>OPTICARE-IMS</vt:lpstr>
      <vt:lpstr>ABOUT</vt:lpstr>
      <vt:lpstr>CONTACT US</vt:lpstr>
      <vt:lpstr>OPTICARE-IMS</vt:lpstr>
      <vt:lpstr>NEW ORDER</vt:lpstr>
      <vt:lpstr>CUSTOMER PROFILE</vt:lpstr>
      <vt:lpstr>PRESCRIPTION DETAILS</vt:lpstr>
      <vt:lpstr>ALERTS!!!!</vt:lpstr>
      <vt:lpstr>OPTICARE-IMS</vt:lpstr>
      <vt:lpstr>eyeglasses</vt:lpstr>
      <vt:lpstr>CONTACT LENS</vt:lpstr>
      <vt:lpstr>SOLUTIONS </vt:lpstr>
      <vt:lpstr>SALES</vt:lpstr>
      <vt:lpstr>PURCHASE</vt:lpstr>
      <vt:lpstr>STOCK</vt:lpstr>
      <vt:lpstr>BILLING</vt:lpstr>
      <vt:lpstr> INVOICE</vt:lpstr>
      <vt:lpstr>REPORT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Ramya</dc:creator>
  <cp:lastModifiedBy>Ramya</cp:lastModifiedBy>
  <cp:revision>38</cp:revision>
  <dcterms:created xsi:type="dcterms:W3CDTF">2021-04-14T04:38:51Z</dcterms:created>
  <dcterms:modified xsi:type="dcterms:W3CDTF">2021-04-16T08:20:55Z</dcterms:modified>
</cp:coreProperties>
</file>