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000000"/>
          </p15:clr>
        </p15:guide>
        <p15:guide id="2" pos="216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 name="Google Shape;11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0" name="Google Shape;13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8" name="Google Shape;15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3" name="Google Shape;173;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135056" y="161925"/>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739775" y="829625"/>
            <a:ext cx="79755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LOAN APPROVAL PREDICTION:</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pic>
        <p:nvPicPr>
          <p:cNvPr id="89" name="Google Shape;89;p2"/>
          <p:cNvPicPr preferRelativeResize="0"/>
          <p:nvPr/>
        </p:nvPicPr>
        <p:blipFill>
          <a:blip r:embed="rId3"/>
          <a:stretch>
            <a:fillRect/>
          </a:stretch>
        </p:blipFill>
        <p:spPr>
          <a:xfrm>
            <a:off x="1006300" y="2019301"/>
            <a:ext cx="7206778" cy="3587745"/>
          </a:xfrm>
          <a:prstGeom prst="rect">
            <a:avLst/>
          </a:prstGeom>
          <a:noFill/>
          <a:ln>
            <a:noFill/>
          </a:ln>
        </p:spPr>
      </p:pic>
      <p:sp>
        <p:nvSpPr>
          <p:cNvPr id="2" name="Rectangle 1"/>
          <p:cNvSpPr/>
          <p:nvPr/>
        </p:nvSpPr>
        <p:spPr>
          <a:xfrm>
            <a:off x="8982925" y="4629447"/>
            <a:ext cx="2239257" cy="583565"/>
          </a:xfrm>
          <a:prstGeom prst="rect">
            <a:avLst/>
          </a:prstGeom>
        </p:spPr>
        <p:txBody>
          <a:bodyPr wrap="square">
            <a:spAutoFit/>
          </a:bodyPr>
          <a:lstStyle/>
          <a:p>
            <a:r>
              <a:rPr lang="en-US" sz="1600" b="1" dirty="0" smtClean="0">
                <a:latin typeface="+mj-lt"/>
                <a:ea typeface="SimSun" panose="02010600030101010101" pitchFamily="2" charset="-122"/>
              </a:rPr>
              <a:t>PREETHA RAAI RS</a:t>
            </a:r>
            <a:endParaRPr lang="en-US" sz="1600" b="1" dirty="0" smtClean="0">
              <a:latin typeface="+mj-lt"/>
              <a:ea typeface="SimSun" panose="02010600030101010101" pitchFamily="2" charset="-122"/>
            </a:endParaRPr>
          </a:p>
          <a:p>
            <a:r>
              <a:rPr lang="en-US" sz="1600" b="1" dirty="0" smtClean="0">
                <a:latin typeface="+mj-lt"/>
                <a:ea typeface="SimSun" panose="02010600030101010101" pitchFamily="2" charset="-122"/>
              </a:rPr>
              <a:t>2021503320</a:t>
            </a:r>
            <a:endParaRPr lang="en-IN" sz="16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3"/>
          <p:cNvSpPr/>
          <p:nvPr/>
        </p:nvSpPr>
        <p:spPr>
          <a:xfrm>
            <a:off x="0" y="0"/>
            <a:ext cx="12192000" cy="6858000"/>
          </a:xfrm>
          <a:prstGeom prst="lightningBolt">
            <a:avLst/>
          </a:pr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5" name="Google Shape;95;p3"/>
          <p:cNvGrpSpPr/>
          <p:nvPr/>
        </p:nvGrpSpPr>
        <p:grpSpPr>
          <a:xfrm>
            <a:off x="7448612" y="0"/>
            <a:ext cx="4743796" cy="6858466"/>
            <a:chOff x="7448612" y="0"/>
            <a:chExt cx="4743796" cy="6858466"/>
          </a:xfrm>
        </p:grpSpPr>
        <p:sp>
          <p:nvSpPr>
            <p:cNvPr id="96" name="Google Shape;96;p3"/>
            <p:cNvSpPr/>
            <p:nvPr/>
          </p:nvSpPr>
          <p:spPr>
            <a:xfrm>
              <a:off x="9377426" y="4825"/>
              <a:ext cx="1218565" cy="6853555"/>
            </a:xfrm>
            <a:prstGeom prst="heart">
              <a:avLst/>
            </a:pr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7448612" y="3694896"/>
              <a:ext cx="4743450" cy="3163570"/>
            </a:xfrm>
            <a:prstGeom prst="heart">
              <a:avLst/>
            </a:pr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182100" y="0"/>
              <a:ext cx="3009900" cy="6858000"/>
            </a:xfrm>
            <a:prstGeom prst="heart">
              <a:avLst/>
            </a:pr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602878" y="0"/>
              <a:ext cx="2589530" cy="6858000"/>
            </a:xfrm>
            <a:prstGeom prst="heart">
              <a:avLst/>
            </a:pr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8934450" y="3048000"/>
              <a:ext cx="3257550" cy="3810000"/>
            </a:xfrm>
            <a:prstGeom prst="heart">
              <a:avLst/>
            </a:pr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9337930" y="0"/>
              <a:ext cx="2854325" cy="6858000"/>
            </a:xfrm>
            <a:prstGeom prst="heart">
              <a:avLst/>
            </a:pr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896600" y="0"/>
              <a:ext cx="1295400" cy="6858000"/>
            </a:xfrm>
            <a:prstGeom prst="heart">
              <a:avLst/>
            </a:pr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936247" y="0"/>
              <a:ext cx="1256030" cy="6858000"/>
            </a:xfrm>
            <a:prstGeom prst="heart">
              <a:avLst/>
            </a:pr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372725" y="3590925"/>
              <a:ext cx="1819275" cy="3267075"/>
            </a:xfrm>
            <a:prstGeom prst="heart">
              <a:avLst/>
            </a:pr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5" name="Google Shape;105;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7" name="Google Shape;107;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9" name="Google Shape;109;p3"/>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110" name="Google Shape;110;p3"/>
          <p:cNvGrpSpPr/>
          <p:nvPr/>
        </p:nvGrpSpPr>
        <p:grpSpPr>
          <a:xfrm>
            <a:off x="47625" y="3819523"/>
            <a:ext cx="4124325" cy="3009898"/>
            <a:chOff x="47625" y="3819523"/>
            <a:chExt cx="4124325" cy="3009898"/>
          </a:xfrm>
        </p:grpSpPr>
        <p:pic>
          <p:nvPicPr>
            <p:cNvPr id="111" name="Google Shape;111;p3"/>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112" name="Google Shape;112;p3"/>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13" name="Google Shape;113;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lang="en-US"/>
          </a:p>
        </p:txBody>
      </p:sp>
      <p:sp>
        <p:nvSpPr>
          <p:cNvPr id="114" name="Google Shape;114;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15" name="Google Shape;115;p3"/>
          <p:cNvSpPr txBox="1"/>
          <p:nvPr/>
        </p:nvSpPr>
        <p:spPr>
          <a:xfrm>
            <a:off x="2336225" y="1944375"/>
            <a:ext cx="6585300" cy="3140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Overview of the project</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Objectives and goals</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Importance of loan approval prediction</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Literature review of existing loan approval prediction models</a:t>
            </a:r>
            <a:endParaRPr sz="3400">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4"/>
          <p:cNvGrpSpPr/>
          <p:nvPr/>
        </p:nvGrpSpPr>
        <p:grpSpPr>
          <a:xfrm rot="-265663">
            <a:off x="8398120" y="3114060"/>
            <a:ext cx="2762207" cy="3257499"/>
            <a:chOff x="7991475" y="2933700"/>
            <a:chExt cx="2762250" cy="3257550"/>
          </a:xfrm>
        </p:grpSpPr>
        <p:sp>
          <p:nvSpPr>
            <p:cNvPr id="121" name="Google Shape;121;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 name="Google Shape;122;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3" name="Google Shape;123;p4"/>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24" name="Google Shape;124;p4"/>
          <p:cNvSpPr txBox="1">
            <a:spLocks noGrp="1"/>
          </p:cNvSpPr>
          <p:nvPr>
            <p:ph type="title"/>
          </p:nvPr>
        </p:nvSpPr>
        <p:spPr>
          <a:xfrm>
            <a:off x="834072" y="575055"/>
            <a:ext cx="59488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5" name="Google Shape;125;p4"/>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26" name="Google Shape;126;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27" name="Google Shape;127;p4"/>
          <p:cNvSpPr txBox="1"/>
          <p:nvPr/>
        </p:nvSpPr>
        <p:spPr>
          <a:xfrm>
            <a:off x="834075" y="1569750"/>
            <a:ext cx="76002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In the contemporary financial landscape, the process of loan approval is often time-consuming and resource-intensive for both financial institutions and applicants. </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To address this challenge, the project aims to develop a predictive model for loan approval.</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The goal is to leverage historical data on loan applications, including applicant demographics, financial information, and credit history, to accurately predict the likelihood of loan approval for future applicants.</a:t>
            </a:r>
            <a:endParaRPr sz="2400">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5"/>
          <p:cNvGrpSpPr/>
          <p:nvPr/>
        </p:nvGrpSpPr>
        <p:grpSpPr>
          <a:xfrm>
            <a:off x="9004900" y="3048000"/>
            <a:ext cx="3533775" cy="3810000"/>
            <a:chOff x="8658225" y="2647950"/>
            <a:chExt cx="3533775" cy="3810000"/>
          </a:xfrm>
        </p:grpSpPr>
        <p:sp>
          <p:nvSpPr>
            <p:cNvPr id="133" name="Google Shape;13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 name="Google Shape;13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5" name="Google Shape;135;p5"/>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36" name="Google Shape;136;p5"/>
          <p:cNvSpPr txBox="1">
            <a:spLocks noGrp="1"/>
          </p:cNvSpPr>
          <p:nvPr>
            <p:ph type="title"/>
          </p:nvPr>
        </p:nvSpPr>
        <p:spPr>
          <a:xfrm>
            <a:off x="739775" y="452800"/>
            <a:ext cx="77295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7" name="Google Shape;137;p5"/>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38" name="Google Shape;138;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39" name="Google Shape;139;p5"/>
          <p:cNvSpPr txBox="1"/>
          <p:nvPr/>
        </p:nvSpPr>
        <p:spPr>
          <a:xfrm>
            <a:off x="554200" y="1229875"/>
            <a:ext cx="8450700" cy="53565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panose="020B0603020202020204"/>
                <a:ea typeface="Trebuchet MS" panose="020B0603020202020204"/>
                <a:cs typeface="Trebuchet MS" panose="020B0603020202020204"/>
                <a:sym typeface="Trebuchet MS" panose="020B0603020202020204"/>
              </a:rPr>
              <a:t>Develop a predictive model: </a:t>
            </a:r>
            <a:r>
              <a:rPr lang="en-US" sz="2400">
                <a:latin typeface="Comic Sans MS" panose="030F0702030302020204"/>
                <a:ea typeface="Comic Sans MS" panose="030F0702030302020204"/>
                <a:cs typeface="Comic Sans MS" panose="030F0702030302020204"/>
                <a:sym typeface="Comic Sans MS" panose="030F0702030302020204"/>
              </a:rPr>
              <a:t>Utilize machine learning algorithms to build a robust model capable of predicting whether a loan application will be approved or denied.</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Char char="●"/>
            </a:pPr>
            <a:r>
              <a:rPr lang="en-US" sz="2400" b="1">
                <a:latin typeface="Trebuchet MS" panose="020B0603020202020204"/>
                <a:ea typeface="Trebuchet MS" panose="020B0603020202020204"/>
                <a:cs typeface="Trebuchet MS" panose="020B0603020202020204"/>
                <a:sym typeface="Trebuchet MS" panose="020B0603020202020204"/>
              </a:rPr>
              <a:t>Data Collection and Preprocessing:</a:t>
            </a:r>
            <a:r>
              <a:rPr lang="en-US" sz="2400">
                <a:latin typeface="Comic Sans MS" panose="030F0702030302020204"/>
                <a:ea typeface="Comic Sans MS" panose="030F0702030302020204"/>
                <a:cs typeface="Comic Sans MS" panose="030F0702030302020204"/>
                <a:sym typeface="Comic Sans MS" panose="030F0702030302020204"/>
              </a:rPr>
              <a:t> Gather relevant data from various sources including applicant information, financial history, credit scores, and loan outcomes. Clean and preprocess the data to ensure its quality and readiness for analysis.</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Char char="●"/>
            </a:pPr>
            <a:r>
              <a:rPr lang="en-US" sz="2400" b="1">
                <a:latin typeface="Trebuchet MS" panose="020B0603020202020204"/>
                <a:ea typeface="Trebuchet MS" panose="020B0603020202020204"/>
                <a:cs typeface="Trebuchet MS" panose="020B0603020202020204"/>
                <a:sym typeface="Trebuchet MS" panose="020B0603020202020204"/>
              </a:rPr>
              <a:t>Model Training and Evaluation: </a:t>
            </a:r>
            <a:r>
              <a:rPr lang="en-US" sz="2400">
                <a:latin typeface="Comic Sans MS" panose="030F0702030302020204"/>
                <a:ea typeface="Comic Sans MS" panose="030F0702030302020204"/>
                <a:cs typeface="Comic Sans MS" panose="030F0702030302020204"/>
                <a:sym typeface="Comic Sans MS" panose="030F0702030302020204"/>
              </a:rPr>
              <a:t>Train the predictive model using historical loan data, validate its performance through cross-validation techniques.</a:t>
            </a:r>
            <a:endParaRPr sz="2400">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651924" y="353300"/>
            <a:ext cx="76455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45" name="Google Shape;145;p6"/>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46" name="Google Shape;14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47" name="Google Shape;147;p6"/>
          <p:cNvSpPr txBox="1"/>
          <p:nvPr/>
        </p:nvSpPr>
        <p:spPr>
          <a:xfrm>
            <a:off x="942150" y="1590950"/>
            <a:ext cx="59457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Borrowers</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Loan Officers/Underwriters</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Financial Institutions</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Regulatory Agencies</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Data Scientists/Analysts</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Management and Stakeholders</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Font typeface="Comic Sans MS" panose="030F0702030302020204"/>
              <a:buChar char="●"/>
            </a:pPr>
            <a:r>
              <a:rPr lang="en-US" sz="2400">
                <a:latin typeface="Comic Sans MS" panose="030F0702030302020204"/>
                <a:ea typeface="Comic Sans MS" panose="030F0702030302020204"/>
                <a:cs typeface="Comic Sans MS" panose="030F0702030302020204"/>
                <a:sym typeface="Comic Sans MS" panose="030F0702030302020204"/>
              </a:rPr>
              <a:t>Investors</a:t>
            </a:r>
            <a:endParaRPr sz="2400">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558177" y="359575"/>
            <a:ext cx="113031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53" name="Google Shape;153;p7"/>
          <p:cNvPicPr preferRelativeResize="0"/>
          <p:nvPr/>
        </p:nvPicPr>
        <p:blipFill rotWithShape="1">
          <a:blip r:embed="rId1"/>
          <a:srcRect/>
          <a:stretch>
            <a:fillRect/>
          </a:stretch>
        </p:blipFill>
        <p:spPr>
          <a:xfrm>
            <a:off x="676275" y="5969175"/>
            <a:ext cx="2143125" cy="200025"/>
          </a:xfrm>
          <a:prstGeom prst="rect">
            <a:avLst/>
          </a:prstGeom>
          <a:noFill/>
          <a:ln>
            <a:noFill/>
          </a:ln>
        </p:spPr>
      </p:pic>
      <p:sp>
        <p:nvSpPr>
          <p:cNvPr id="154" name="Google Shape;154;p7"/>
          <p:cNvSpPr txBox="1">
            <a:spLocks noGrp="1"/>
          </p:cNvSpPr>
          <p:nvPr>
            <p:ph type="sldNum" idx="12"/>
          </p:nvPr>
        </p:nvSpPr>
        <p:spPr>
          <a:xfrm>
            <a:off x="11353418" y="59750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55" name="Google Shape;155;p7"/>
          <p:cNvSpPr txBox="1"/>
          <p:nvPr/>
        </p:nvSpPr>
        <p:spPr>
          <a:xfrm>
            <a:off x="870888" y="1273050"/>
            <a:ext cx="91842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panose="020B0603020202020204"/>
                <a:ea typeface="Trebuchet MS" panose="020B0603020202020204"/>
                <a:cs typeface="Trebuchet MS" panose="020B0603020202020204"/>
                <a:sym typeface="Trebuchet MS" panose="020B0603020202020204"/>
              </a:rPr>
              <a:t>Improved Efficiency</a:t>
            </a:r>
            <a:r>
              <a:rPr lang="en-US" sz="2400">
                <a:latin typeface="Comic Sans MS" panose="030F0702030302020204"/>
                <a:ea typeface="Comic Sans MS" panose="030F0702030302020204"/>
                <a:cs typeface="Comic Sans MS" panose="030F0702030302020204"/>
                <a:sym typeface="Comic Sans MS" panose="030F0702030302020204"/>
              </a:rPr>
              <a:t>: By automating the loan approval process, financial institutions can significantly reduce the time and resources required for manual assessment.</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Char char="●"/>
            </a:pPr>
            <a:r>
              <a:rPr lang="en-US" sz="2400" b="1">
                <a:latin typeface="Trebuchet MS" panose="020B0603020202020204"/>
                <a:ea typeface="Trebuchet MS" panose="020B0603020202020204"/>
                <a:cs typeface="Trebuchet MS" panose="020B0603020202020204"/>
                <a:sym typeface="Trebuchet MS" panose="020B0603020202020204"/>
              </a:rPr>
              <a:t>Risk Mitigation</a:t>
            </a:r>
            <a:r>
              <a:rPr lang="en-US" sz="2400">
                <a:latin typeface="Comic Sans MS" panose="030F0702030302020204"/>
                <a:ea typeface="Comic Sans MS" panose="030F0702030302020204"/>
                <a:cs typeface="Comic Sans MS" panose="030F0702030302020204"/>
                <a:sym typeface="Comic Sans MS" panose="030F0702030302020204"/>
              </a:rPr>
              <a:t>: Machine learning models can analyze a wide range of applicant data, including credit history, income, employment status, and more, to accurately assess the risk associated with each loan application.</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Char char="●"/>
            </a:pPr>
            <a:r>
              <a:rPr lang="en-US" sz="2400" b="1">
                <a:latin typeface="Trebuchet MS" panose="020B0603020202020204"/>
                <a:ea typeface="Trebuchet MS" panose="020B0603020202020204"/>
                <a:cs typeface="Trebuchet MS" panose="020B0603020202020204"/>
                <a:sym typeface="Trebuchet MS" panose="020B0603020202020204"/>
              </a:rPr>
              <a:t>Enhanced Accuracy</a:t>
            </a:r>
            <a:r>
              <a:rPr lang="en-US" sz="2400">
                <a:latin typeface="Comic Sans MS" panose="030F0702030302020204"/>
                <a:ea typeface="Comic Sans MS" panose="030F0702030302020204"/>
                <a:cs typeface="Comic Sans MS" panose="030F0702030302020204"/>
                <a:sym typeface="Comic Sans MS" panose="030F0702030302020204"/>
              </a:rPr>
              <a:t>: By utilizing advanced algorithms, the loan approval prediction model can provide more accurate predictions compared to traditional methods, leading to fewer false positives and negatives.</a:t>
            </a:r>
            <a:endParaRPr sz="2400">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61" name="Google Shape;161;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62" name="Google Shape;162;p8"/>
          <p:cNvSpPr txBox="1"/>
          <p:nvPr/>
        </p:nvSpPr>
        <p:spPr>
          <a:xfrm>
            <a:off x="739775" y="1694700"/>
            <a:ext cx="10404000" cy="42483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panose="020B0603020202020204"/>
                <a:ea typeface="Trebuchet MS" panose="020B0603020202020204"/>
                <a:cs typeface="Trebuchet MS" panose="020B0603020202020204"/>
                <a:sym typeface="Trebuchet MS" panose="020B0603020202020204"/>
              </a:rPr>
              <a:t>Advanced Predictive Models: </a:t>
            </a:r>
            <a:r>
              <a:rPr lang="en-US" sz="2400">
                <a:latin typeface="Comic Sans MS" panose="030F0702030302020204"/>
                <a:ea typeface="Comic Sans MS" panose="030F0702030302020204"/>
                <a:cs typeface="Comic Sans MS" panose="030F0702030302020204"/>
                <a:sym typeface="Comic Sans MS" panose="030F0702030302020204"/>
              </a:rPr>
              <a:t>Implement state-of-the-art machine learning algorithms such as GBM Random Forests, or Neural Networks to build highly accurate prediction models.</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Char char="●"/>
            </a:pPr>
            <a:r>
              <a:rPr lang="en-US" sz="2400" b="1">
                <a:latin typeface="Trebuchet MS" panose="020B0603020202020204"/>
                <a:ea typeface="Trebuchet MS" panose="020B0603020202020204"/>
                <a:cs typeface="Trebuchet MS" panose="020B0603020202020204"/>
                <a:sym typeface="Trebuchet MS" panose="020B0603020202020204"/>
              </a:rPr>
              <a:t>Feature Engineering:</a:t>
            </a:r>
            <a:r>
              <a:rPr lang="en-US" sz="2400">
                <a:latin typeface="Comic Sans MS" panose="030F0702030302020204"/>
                <a:ea typeface="Comic Sans MS" panose="030F0702030302020204"/>
                <a:cs typeface="Comic Sans MS" panose="030F0702030302020204"/>
                <a:sym typeface="Comic Sans MS" panose="030F0702030302020204"/>
              </a:rPr>
              <a:t> Utilize innovative feature engineering techniques to extract meaningful insights from raw data.</a:t>
            </a: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2400">
              <a:latin typeface="Comic Sans MS" panose="030F0702030302020204"/>
              <a:ea typeface="Comic Sans MS" panose="030F0702030302020204"/>
              <a:cs typeface="Comic Sans MS" panose="030F0702030302020204"/>
              <a:sym typeface="Comic Sans MS" panose="030F0702030302020204"/>
            </a:endParaRPr>
          </a:p>
          <a:p>
            <a:pPr marL="457200" lvl="0" indent="-381000" algn="l" rtl="0">
              <a:spcBef>
                <a:spcPts val="0"/>
              </a:spcBef>
              <a:spcAft>
                <a:spcPts val="0"/>
              </a:spcAft>
              <a:buSzPts val="2400"/>
              <a:buChar char="●"/>
            </a:pPr>
            <a:r>
              <a:rPr lang="en-US" sz="2400" b="1">
                <a:latin typeface="Trebuchet MS" panose="020B0603020202020204"/>
                <a:ea typeface="Trebuchet MS" panose="020B0603020202020204"/>
                <a:cs typeface="Trebuchet MS" panose="020B0603020202020204"/>
                <a:sym typeface="Trebuchet MS" panose="020B0603020202020204"/>
              </a:rPr>
              <a:t>Explainable AI (XAI):</a:t>
            </a:r>
            <a:r>
              <a:rPr lang="en-US" sz="2400">
                <a:latin typeface="Comic Sans MS" panose="030F0702030302020204"/>
                <a:ea typeface="Comic Sans MS" panose="030F0702030302020204"/>
                <a:cs typeface="Comic Sans MS" panose="030F0702030302020204"/>
                <a:sym typeface="Comic Sans MS" panose="030F0702030302020204"/>
              </a:rPr>
              <a:t> Incorporate Explainable AI techniques to provide transparency into the model's decision-making process. This ensures that stakeholders, including loan applicants and regulatory bodies.</a:t>
            </a:r>
            <a:endParaRPr sz="2400">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9"/>
          <p:cNvPicPr preferRelativeResize="0"/>
          <p:nvPr/>
        </p:nvPicPr>
        <p:blipFill rotWithShape="1">
          <a:blip r:embed="rId1"/>
          <a:srcRect/>
          <a:stretch>
            <a:fillRect/>
          </a:stretch>
        </p:blipFill>
        <p:spPr>
          <a:xfrm>
            <a:off x="2110350" y="7706925"/>
            <a:ext cx="76200" cy="177800"/>
          </a:xfrm>
          <a:prstGeom prst="rect">
            <a:avLst/>
          </a:prstGeom>
          <a:noFill/>
          <a:ln>
            <a:noFill/>
          </a:ln>
        </p:spPr>
      </p:pic>
      <p:sp>
        <p:nvSpPr>
          <p:cNvPr id="168" name="Google Shape;168;p9"/>
          <p:cNvSpPr txBox="1"/>
          <p:nvPr/>
        </p:nvSpPr>
        <p:spPr>
          <a:xfrm>
            <a:off x="11720693" y="7712787"/>
            <a:ext cx="228600" cy="1764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69" name="Google Shape;169;p9"/>
          <p:cNvSpPr txBox="1"/>
          <p:nvPr/>
        </p:nvSpPr>
        <p:spPr>
          <a:xfrm>
            <a:off x="1104050" y="326897"/>
            <a:ext cx="3303900" cy="7524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panose="020B0603020202020204"/>
                <a:ea typeface="Trebuchet MS" panose="020B0603020202020204"/>
                <a:cs typeface="Trebuchet MS" panose="020B0603020202020204"/>
                <a:sym typeface="Trebuchet MS" panose="020B0603020202020204"/>
              </a:rPr>
              <a:t>MODELLING</a:t>
            </a:r>
            <a:endParaRPr sz="4800">
              <a:latin typeface="Trebuchet MS" panose="020B0603020202020204"/>
              <a:ea typeface="Trebuchet MS" panose="020B0603020202020204"/>
              <a:cs typeface="Trebuchet MS" panose="020B0603020202020204"/>
              <a:sym typeface="Trebuchet MS" panose="020B0603020202020204"/>
            </a:endParaRPr>
          </a:p>
        </p:txBody>
      </p:sp>
      <p:sp>
        <p:nvSpPr>
          <p:cNvPr id="170" name="Google Shape;170;p9"/>
          <p:cNvSpPr txBox="1"/>
          <p:nvPr/>
        </p:nvSpPr>
        <p:spPr>
          <a:xfrm>
            <a:off x="1472950" y="1079298"/>
            <a:ext cx="8376900" cy="5679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US" sz="1700" b="1">
                <a:latin typeface="Trebuchet MS" panose="020B0603020202020204"/>
                <a:ea typeface="Trebuchet MS" panose="020B0603020202020204"/>
                <a:cs typeface="Trebuchet MS" panose="020B0603020202020204"/>
                <a:sym typeface="Trebuchet MS" panose="020B0603020202020204"/>
              </a:rPr>
              <a:t>Data Collection:</a:t>
            </a:r>
            <a:r>
              <a:rPr lang="en-US" sz="1700">
                <a:latin typeface="Comic Sans MS" panose="030F0702030302020204"/>
                <a:ea typeface="Comic Sans MS" panose="030F0702030302020204"/>
                <a:cs typeface="Comic Sans MS" panose="030F0702030302020204"/>
                <a:sym typeface="Comic Sans MS" panose="030F0702030302020204"/>
              </a:rPr>
              <a:t> Gather data related to loan applications. This data should include features such as applicant's age, income, credit score, loan amount, loan term, employment status, etc., along with the loan approval outcome (approved or rejected).</a:t>
            </a:r>
            <a:endParaRPr sz="17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1700">
              <a:latin typeface="Comic Sans MS" panose="030F0702030302020204"/>
              <a:ea typeface="Comic Sans MS" panose="030F0702030302020204"/>
              <a:cs typeface="Comic Sans MS" panose="030F0702030302020204"/>
              <a:sym typeface="Comic Sans MS" panose="030F0702030302020204"/>
            </a:endParaRPr>
          </a:p>
          <a:p>
            <a:pPr marL="457200" lvl="0" indent="-336550" algn="l" rtl="0">
              <a:spcBef>
                <a:spcPts val="0"/>
              </a:spcBef>
              <a:spcAft>
                <a:spcPts val="0"/>
              </a:spcAft>
              <a:buSzPts val="1700"/>
              <a:buFont typeface="Trebuchet MS" panose="020B0603020202020204"/>
              <a:buChar char="●"/>
            </a:pPr>
            <a:r>
              <a:rPr lang="en-US" sz="1700" b="1">
                <a:latin typeface="Trebuchet MS" panose="020B0603020202020204"/>
                <a:ea typeface="Trebuchet MS" panose="020B0603020202020204"/>
                <a:cs typeface="Trebuchet MS" panose="020B0603020202020204"/>
                <a:sym typeface="Trebuchet MS" panose="020B0603020202020204"/>
              </a:rPr>
              <a:t>Data Preprocessing:</a:t>
            </a:r>
            <a:endParaRPr sz="1700" b="1">
              <a:latin typeface="Trebuchet MS" panose="020B0603020202020204"/>
              <a:ea typeface="Trebuchet MS" panose="020B0603020202020204"/>
              <a:cs typeface="Trebuchet MS" panose="020B0603020202020204"/>
              <a:sym typeface="Trebuchet MS" panose="020B0603020202020204"/>
            </a:endParaRPr>
          </a:p>
          <a:p>
            <a:pPr marL="914400" lvl="1" indent="-336550" algn="l" rtl="0">
              <a:spcBef>
                <a:spcPts val="0"/>
              </a:spcBef>
              <a:spcAft>
                <a:spcPts val="0"/>
              </a:spcAft>
              <a:buSzPts val="1700"/>
              <a:buFont typeface="Comic Sans MS" panose="030F0702030302020204"/>
              <a:buChar char="○"/>
            </a:pPr>
            <a:r>
              <a:rPr lang="en-US" sz="1700">
                <a:latin typeface="Comic Sans MS" panose="030F0702030302020204"/>
                <a:ea typeface="Comic Sans MS" panose="030F0702030302020204"/>
                <a:cs typeface="Comic Sans MS" panose="030F0702030302020204"/>
                <a:sym typeface="Comic Sans MS" panose="030F0702030302020204"/>
              </a:rPr>
              <a:t>Handle missing data: You may need to impute missing values or remove rows with missing data.</a:t>
            </a:r>
            <a:endParaRPr sz="1700">
              <a:latin typeface="Comic Sans MS" panose="030F0702030302020204"/>
              <a:ea typeface="Comic Sans MS" panose="030F0702030302020204"/>
              <a:cs typeface="Comic Sans MS" panose="030F0702030302020204"/>
              <a:sym typeface="Comic Sans MS" panose="030F0702030302020204"/>
            </a:endParaRPr>
          </a:p>
          <a:p>
            <a:pPr marL="914400" lvl="1" indent="-336550" algn="l" rtl="0">
              <a:spcBef>
                <a:spcPts val="0"/>
              </a:spcBef>
              <a:spcAft>
                <a:spcPts val="0"/>
              </a:spcAft>
              <a:buSzPts val="1700"/>
              <a:buFont typeface="Comic Sans MS" panose="030F0702030302020204"/>
              <a:buChar char="○"/>
            </a:pPr>
            <a:r>
              <a:rPr lang="en-US" sz="1700">
                <a:latin typeface="Comic Sans MS" panose="030F0702030302020204"/>
                <a:ea typeface="Comic Sans MS" panose="030F0702030302020204"/>
                <a:cs typeface="Comic Sans MS" panose="030F0702030302020204"/>
                <a:sym typeface="Comic Sans MS" panose="030F0702030302020204"/>
              </a:rPr>
              <a:t>Encode categorical variables: Convert categorical variables into numerical format using techniques like one-hot encoding or label encoding.</a:t>
            </a:r>
            <a:endParaRPr sz="1700">
              <a:latin typeface="Comic Sans MS" panose="030F0702030302020204"/>
              <a:ea typeface="Comic Sans MS" panose="030F0702030302020204"/>
              <a:cs typeface="Comic Sans MS" panose="030F0702030302020204"/>
              <a:sym typeface="Comic Sans MS" panose="030F0702030302020204"/>
            </a:endParaRPr>
          </a:p>
          <a:p>
            <a:pPr marL="914400" lvl="1" indent="-336550" algn="l" rtl="0">
              <a:spcBef>
                <a:spcPts val="0"/>
              </a:spcBef>
              <a:spcAft>
                <a:spcPts val="0"/>
              </a:spcAft>
              <a:buSzPts val="1700"/>
              <a:buFont typeface="Comic Sans MS" panose="030F0702030302020204"/>
              <a:buChar char="○"/>
            </a:pPr>
            <a:r>
              <a:rPr lang="en-US" sz="1700">
                <a:latin typeface="Comic Sans MS" panose="030F0702030302020204"/>
                <a:ea typeface="Comic Sans MS" panose="030F0702030302020204"/>
                <a:cs typeface="Comic Sans MS" panose="030F0702030302020204"/>
                <a:sym typeface="Comic Sans MS" panose="030F0702030302020204"/>
              </a:rPr>
              <a:t>Scale numerical features: Scale numerical features to ensure that they're on a similar scale, which can help improve the performance of some machine learning algorithms.</a:t>
            </a:r>
            <a:endParaRPr sz="1700">
              <a:latin typeface="Comic Sans MS" panose="030F0702030302020204"/>
              <a:ea typeface="Comic Sans MS" panose="030F0702030302020204"/>
              <a:cs typeface="Comic Sans MS" panose="030F0702030302020204"/>
              <a:sym typeface="Comic Sans MS" panose="030F0702030302020204"/>
            </a:endParaRPr>
          </a:p>
          <a:p>
            <a:pPr marL="914400" lvl="1" indent="-336550" algn="l" rtl="0">
              <a:spcBef>
                <a:spcPts val="0"/>
              </a:spcBef>
              <a:spcAft>
                <a:spcPts val="0"/>
              </a:spcAft>
              <a:buSzPts val="1700"/>
              <a:buFont typeface="Comic Sans MS" panose="030F0702030302020204"/>
              <a:buChar char="○"/>
            </a:pPr>
            <a:endParaRPr sz="1700">
              <a:latin typeface="Comic Sans MS" panose="030F0702030302020204"/>
              <a:ea typeface="Comic Sans MS" panose="030F0702030302020204"/>
              <a:cs typeface="Comic Sans MS" panose="030F0702030302020204"/>
              <a:sym typeface="Comic Sans MS" panose="030F0702030302020204"/>
            </a:endParaRPr>
          </a:p>
          <a:p>
            <a:pPr marL="457200" lvl="0" indent="-336550" algn="l" rtl="0">
              <a:spcBef>
                <a:spcPts val="0"/>
              </a:spcBef>
              <a:spcAft>
                <a:spcPts val="0"/>
              </a:spcAft>
              <a:buSzPts val="1700"/>
              <a:buChar char="●"/>
            </a:pPr>
            <a:r>
              <a:rPr lang="en-US" sz="1700" b="1">
                <a:latin typeface="Trebuchet MS" panose="020B0603020202020204"/>
                <a:ea typeface="Trebuchet MS" panose="020B0603020202020204"/>
                <a:cs typeface="Trebuchet MS" panose="020B0603020202020204"/>
                <a:sym typeface="Trebuchet MS" panose="020B0603020202020204"/>
              </a:rPr>
              <a:t>Feature Engineering</a:t>
            </a:r>
            <a:r>
              <a:rPr lang="en-US" sz="1700">
                <a:latin typeface="Comic Sans MS" panose="030F0702030302020204"/>
                <a:ea typeface="Comic Sans MS" panose="030F0702030302020204"/>
                <a:cs typeface="Comic Sans MS" panose="030F0702030302020204"/>
                <a:sym typeface="Comic Sans MS" panose="030F0702030302020204"/>
              </a:rPr>
              <a:t>: Create new features that might be useful for predicting loan approval.</a:t>
            </a:r>
            <a:endParaRPr sz="1700">
              <a:latin typeface="Comic Sans MS" panose="030F0702030302020204"/>
              <a:ea typeface="Comic Sans MS" panose="030F0702030302020204"/>
              <a:cs typeface="Comic Sans MS" panose="030F0702030302020204"/>
              <a:sym typeface="Comic Sans MS" panose="030F0702030302020204"/>
            </a:endParaRPr>
          </a:p>
          <a:p>
            <a:pPr marL="457200" lvl="0" indent="0" algn="l" rtl="0">
              <a:spcBef>
                <a:spcPts val="0"/>
              </a:spcBef>
              <a:spcAft>
                <a:spcPts val="0"/>
              </a:spcAft>
              <a:buNone/>
            </a:pPr>
            <a:endParaRPr sz="1700">
              <a:latin typeface="Comic Sans MS" panose="030F0702030302020204"/>
              <a:ea typeface="Comic Sans MS" panose="030F0702030302020204"/>
              <a:cs typeface="Comic Sans MS" panose="030F0702030302020204"/>
              <a:sym typeface="Comic Sans MS" panose="030F0702030302020204"/>
            </a:endParaRPr>
          </a:p>
          <a:p>
            <a:pPr marL="457200" lvl="0" indent="-336550" algn="l" rtl="0">
              <a:spcBef>
                <a:spcPts val="0"/>
              </a:spcBef>
              <a:spcAft>
                <a:spcPts val="0"/>
              </a:spcAft>
              <a:buSzPts val="1700"/>
              <a:buChar char="●"/>
            </a:pPr>
            <a:r>
              <a:rPr lang="en-US" sz="1700" b="1">
                <a:latin typeface="Trebuchet MS" panose="020B0603020202020204"/>
                <a:ea typeface="Trebuchet MS" panose="020B0603020202020204"/>
                <a:cs typeface="Trebuchet MS" panose="020B0603020202020204"/>
                <a:sym typeface="Trebuchet MS" panose="020B0603020202020204"/>
              </a:rPr>
              <a:t>Split Data:</a:t>
            </a:r>
            <a:r>
              <a:rPr lang="en-US" sz="1700">
                <a:latin typeface="Comic Sans MS" panose="030F0702030302020204"/>
                <a:ea typeface="Comic Sans MS" panose="030F0702030302020204"/>
                <a:cs typeface="Comic Sans MS" panose="030F0702030302020204"/>
                <a:sym typeface="Comic Sans MS" panose="030F0702030302020204"/>
              </a:rPr>
              <a:t> Divide the data into training and testing sets. Typically, you might use 70-80% of the data for training and the remaining 20-30% for testing.</a:t>
            </a:r>
            <a:endParaRPr sz="1700">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755331" y="385444"/>
            <a:ext cx="2834029"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176" name="Google Shape;176;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latin typeface="Trebuchet MS" panose="020B0603020202020204"/>
              <a:ea typeface="Trebuchet MS" panose="020B0603020202020204"/>
              <a:cs typeface="Trebuchet MS" panose="020B0603020202020204"/>
              <a:sym typeface="Trebuchet MS" panose="020B0603020202020204"/>
            </a:endParaRPr>
          </a:p>
        </p:txBody>
      </p:sp>
      <p:pic>
        <p:nvPicPr>
          <p:cNvPr id="177" name="Google Shape;177;p10"/>
          <p:cNvPicPr preferRelativeResize="0"/>
          <p:nvPr/>
        </p:nvPicPr>
        <p:blipFill>
          <a:blip r:embed="rId1"/>
          <a:stretch>
            <a:fillRect/>
          </a:stretch>
        </p:blipFill>
        <p:spPr>
          <a:xfrm>
            <a:off x="651475" y="1904850"/>
            <a:ext cx="5077650" cy="4350150"/>
          </a:xfrm>
          <a:prstGeom prst="rect">
            <a:avLst/>
          </a:prstGeom>
          <a:noFill/>
          <a:ln>
            <a:noFill/>
          </a:ln>
        </p:spPr>
      </p:pic>
      <p:pic>
        <p:nvPicPr>
          <p:cNvPr id="178" name="Google Shape;178;p10"/>
          <p:cNvPicPr preferRelativeResize="0"/>
          <p:nvPr/>
        </p:nvPicPr>
        <p:blipFill>
          <a:blip r:embed="rId2"/>
          <a:stretch>
            <a:fillRect/>
          </a:stretch>
        </p:blipFill>
        <p:spPr>
          <a:xfrm>
            <a:off x="5729125" y="2188450"/>
            <a:ext cx="4742449" cy="40665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3522</Words>
  <Application>WPS Presentation</Application>
  <PresentationFormat/>
  <Paragraphs>98</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Arial</vt:lpstr>
      <vt:lpstr>Trebuchet MS</vt:lpstr>
      <vt:lpstr>Calibri</vt:lpstr>
      <vt:lpstr>Comic Sans MS</vt:lpstr>
      <vt:lpstr>Microsoft YaHei</vt:lpstr>
      <vt:lpstr>Arial Unicode MS</vt:lpstr>
      <vt:lpstr>Office Theme</vt:lpstr>
      <vt:lpstr>LOAN APPROVAL PREDICTION:</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dc:title>
  <dc:creator/>
  <cp:lastModifiedBy>Preetha Raai</cp:lastModifiedBy>
  <cp:revision>1</cp:revision>
  <dcterms:created xsi:type="dcterms:W3CDTF">2024-04-30T16:40:24Z</dcterms:created>
  <dcterms:modified xsi:type="dcterms:W3CDTF">2024-04-30T16:40:24Z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CFDE2F7AD8A54CE084C2C80D220CFFD4_12</vt:lpwstr>
  </property>
  <property fmtid="{D5CDD505-2E9C-101B-9397-08002B2CF9AE}" pid="3" name="KSOProductBuildVer">
    <vt:lpwstr>1033-12.2.0.16731</vt:lpwstr>
  </property>
</Properties>
</file>