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85" r:id="rId3"/>
    <p:sldId id="257" r:id="rId4"/>
    <p:sldId id="259" r:id="rId5"/>
    <p:sldId id="260" r:id="rId6"/>
    <p:sldId id="261" r:id="rId7"/>
    <p:sldId id="262" r:id="rId8"/>
    <p:sldId id="287" r:id="rId9"/>
    <p:sldId id="286" r:id="rId10"/>
    <p:sldId id="284" r:id="rId11"/>
  </p:sldIdLst>
  <p:sldSz cx="9144000" cy="5143500" type="screen16x9"/>
  <p:notesSz cx="6858000" cy="9144000"/>
  <p:embeddedFontLst>
    <p:embeddedFont>
      <p:font typeface="Bahnschrift SemiBold" panose="020B0502040204020203" pitchFamily="34" charset="0"/>
      <p:bold r:id="rId13"/>
    </p:embeddedFont>
    <p:embeddedFont>
      <p:font typeface="Barlow Semi Condensed" panose="020B0604020202020204" charset="0"/>
      <p:regular r:id="rId14"/>
      <p:bold r:id="rId15"/>
      <p:italic r:id="rId16"/>
      <p:boldItalic r:id="rId17"/>
    </p:embeddedFont>
    <p:embeddedFont>
      <p:font typeface="Barlow Semi Condensed Medium" panose="020B0604020202020204" charset="0"/>
      <p:regular r:id="rId18"/>
      <p:bold r:id="rId19"/>
      <p:italic r:id="rId20"/>
      <p:boldItalic r:id="rId21"/>
    </p:embeddedFont>
    <p:embeddedFont>
      <p:font typeface="Fjalla On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4B2DED-21F3-4C6E-949D-86D9E6C64E0D}">
  <a:tblStyle styleId="{2D4B2DED-21F3-4C6E-949D-86D9E6C64E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dirty="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dirty="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1" r:id="rId7"/>
    <p:sldLayoutId id="2147483665" r:id="rId8"/>
    <p:sldLayoutId id="2147483669" r:id="rId9"/>
    <p:sldLayoutId id="2147483673" r:id="rId10"/>
    <p:sldLayoutId id="2147483674"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2376656"/>
            <a:ext cx="2918455" cy="2766742"/>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sp>
        <p:nvSpPr>
          <p:cNvPr id="1884" name="Google Shape;1884;p35"/>
          <p:cNvSpPr txBox="1">
            <a:spLocks noGrp="1"/>
          </p:cNvSpPr>
          <p:nvPr>
            <p:ph type="ctrTitle"/>
          </p:nvPr>
        </p:nvSpPr>
        <p:spPr>
          <a:xfrm>
            <a:off x="2923371" y="2359969"/>
            <a:ext cx="5748751" cy="5196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u="sng" dirty="0" smtClean="0">
                <a:solidFill>
                  <a:schemeClr val="dk2"/>
                </a:solidFill>
                <a:latin typeface="Times New Roman" panose="02020603050405020304" pitchFamily="18" charset="0"/>
                <a:cs typeface="Times New Roman" panose="02020603050405020304" pitchFamily="18" charset="0"/>
              </a:rPr>
              <a:t>S</a:t>
            </a:r>
            <a:r>
              <a:rPr lang="en" sz="2800" b="1" u="sng" dirty="0" smtClean="0">
                <a:solidFill>
                  <a:schemeClr val="dk2"/>
                </a:solidFill>
                <a:latin typeface="Times New Roman" panose="02020603050405020304" pitchFamily="18" charset="0"/>
                <a:cs typeface="Times New Roman" panose="02020603050405020304" pitchFamily="18" charset="0"/>
              </a:rPr>
              <a:t>mart class room monitoring system</a:t>
            </a:r>
            <a:endParaRPr sz="2800" b="1" u="sng" dirty="0">
              <a:solidFill>
                <a:schemeClr val="dk2"/>
              </a:solidFill>
              <a:latin typeface="Times New Roman" panose="02020603050405020304" pitchFamily="18" charset="0"/>
              <a:cs typeface="Times New Roman" panose="02020603050405020304" pitchFamily="18" charset="0"/>
            </a:endParaRPr>
          </a:p>
        </p:txBody>
      </p:sp>
      <p:graphicFrame>
        <p:nvGraphicFramePr>
          <p:cNvPr id="201" name="Table 200">
            <a:extLst>
              <a:ext uri="{FF2B5EF4-FFF2-40B4-BE49-F238E27FC236}">
                <a16:creationId xmlns:a16="http://schemas.microsoft.com/office/drawing/2014/main" id="{626F3494-9B7B-5FEA-0576-D40C1B47433F}"/>
              </a:ext>
            </a:extLst>
          </p:cNvPr>
          <p:cNvGraphicFramePr>
            <a:graphicFrameLocks noGrp="1"/>
          </p:cNvGraphicFramePr>
          <p:nvPr>
            <p:extLst>
              <p:ext uri="{D42A27DB-BD31-4B8C-83A1-F6EECF244321}">
                <p14:modId xmlns:p14="http://schemas.microsoft.com/office/powerpoint/2010/main" val="2983833661"/>
              </p:ext>
            </p:extLst>
          </p:nvPr>
        </p:nvGraphicFramePr>
        <p:xfrm>
          <a:off x="3332719" y="3667734"/>
          <a:ext cx="3038291" cy="370840"/>
        </p:xfrm>
        <a:graphic>
          <a:graphicData uri="http://schemas.openxmlformats.org/drawingml/2006/table">
            <a:tbl>
              <a:tblPr firstRow="1" bandRow="1">
                <a:tableStyleId>{5C22544A-7EE6-4342-B048-85BDC9FD1C3A}</a:tableStyleId>
              </a:tblPr>
              <a:tblGrid>
                <a:gridCol w="3038291">
                  <a:extLst>
                    <a:ext uri="{9D8B030D-6E8A-4147-A177-3AD203B41FA5}">
                      <a16:colId xmlns:a16="http://schemas.microsoft.com/office/drawing/2014/main" val="3572749996"/>
                    </a:ext>
                  </a:extLst>
                </a:gridCol>
              </a:tblGrid>
              <a:tr h="370840">
                <a:tc>
                  <a:txBody>
                    <a:bodyPr/>
                    <a:lstStyle/>
                    <a:p>
                      <a:pPr algn="ctr"/>
                      <a:r>
                        <a:rPr lang="en-IN" i="0" dirty="0" smtClean="0">
                          <a:latin typeface="Times New Roman" panose="02020603050405020304" pitchFamily="18" charset="0"/>
                          <a:cs typeface="Times New Roman" panose="02020603050405020304" pitchFamily="18" charset="0"/>
                        </a:rPr>
                        <a:t>TEAM  MEMBERS</a:t>
                      </a:r>
                      <a:endParaRPr lang="en-IN"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3324020"/>
                  </a:ext>
                </a:extLst>
              </a:tr>
            </a:tbl>
          </a:graphicData>
        </a:graphic>
      </p:graphicFrame>
      <p:graphicFrame>
        <p:nvGraphicFramePr>
          <p:cNvPr id="203" name="Table 202">
            <a:extLst>
              <a:ext uri="{FF2B5EF4-FFF2-40B4-BE49-F238E27FC236}">
                <a16:creationId xmlns:a16="http://schemas.microsoft.com/office/drawing/2014/main" id="{001CE46D-E851-8EF6-3540-464ADBC686AD}"/>
              </a:ext>
            </a:extLst>
          </p:cNvPr>
          <p:cNvGraphicFramePr>
            <a:graphicFrameLocks noGrp="1"/>
          </p:cNvGraphicFramePr>
          <p:nvPr>
            <p:extLst>
              <p:ext uri="{D42A27DB-BD31-4B8C-83A1-F6EECF244321}">
                <p14:modId xmlns:p14="http://schemas.microsoft.com/office/powerpoint/2010/main" val="907533771"/>
              </p:ext>
            </p:extLst>
          </p:nvPr>
        </p:nvGraphicFramePr>
        <p:xfrm>
          <a:off x="3319888" y="4139533"/>
          <a:ext cx="3038382" cy="961785"/>
        </p:xfrm>
        <a:graphic>
          <a:graphicData uri="http://schemas.openxmlformats.org/drawingml/2006/table">
            <a:tbl>
              <a:tblPr bandRow="1">
                <a:tableStyleId>{7DF18680-E054-41AD-8BC1-D1AEF772440D}</a:tableStyleId>
              </a:tblPr>
              <a:tblGrid>
                <a:gridCol w="385168">
                  <a:extLst>
                    <a:ext uri="{9D8B030D-6E8A-4147-A177-3AD203B41FA5}">
                      <a16:colId xmlns:a16="http://schemas.microsoft.com/office/drawing/2014/main" val="77108519"/>
                    </a:ext>
                  </a:extLst>
                </a:gridCol>
                <a:gridCol w="1155462">
                  <a:extLst>
                    <a:ext uri="{9D8B030D-6E8A-4147-A177-3AD203B41FA5}">
                      <a16:colId xmlns:a16="http://schemas.microsoft.com/office/drawing/2014/main" val="3912369992"/>
                    </a:ext>
                  </a:extLst>
                </a:gridCol>
                <a:gridCol w="1497752">
                  <a:extLst>
                    <a:ext uri="{9D8B030D-6E8A-4147-A177-3AD203B41FA5}">
                      <a16:colId xmlns:a16="http://schemas.microsoft.com/office/drawing/2014/main" val="2643128207"/>
                    </a:ext>
                  </a:extLst>
                </a:gridCol>
              </a:tblGrid>
              <a:tr h="326141">
                <a:tc>
                  <a:txBody>
                    <a:bodyPr/>
                    <a:lstStyle/>
                    <a:p>
                      <a:r>
                        <a:rPr lang="en-IN" sz="1050" dirty="0">
                          <a:latin typeface="Times New Roman" panose="02020603050405020304" pitchFamily="18" charset="0"/>
                          <a:cs typeface="Times New Roman" panose="02020603050405020304" pitchFamily="18" charset="0"/>
                        </a:rPr>
                        <a:t>1</a:t>
                      </a:r>
                    </a:p>
                  </a:txBody>
                  <a:tcPr>
                    <a:solidFill>
                      <a:schemeClr val="accent3">
                        <a:lumMod val="20000"/>
                        <a:lumOff val="80000"/>
                      </a:schemeClr>
                    </a:solidFill>
                  </a:tcPr>
                </a:tc>
                <a:tc>
                  <a:txBody>
                    <a:bodyPr/>
                    <a:lstStyle/>
                    <a:p>
                      <a:r>
                        <a:rPr lang="en-IN" sz="1050" dirty="0" smtClean="0">
                          <a:latin typeface="Times New Roman" panose="02020603050405020304" pitchFamily="18" charset="0"/>
                          <a:cs typeface="Times New Roman" panose="02020603050405020304" pitchFamily="18" charset="0"/>
                        </a:rPr>
                        <a:t>24895A7201</a:t>
                      </a:r>
                      <a:endParaRPr lang="en-IN" sz="105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IN" sz="1050" dirty="0" smtClean="0">
                          <a:latin typeface="Times New Roman" panose="02020603050405020304" pitchFamily="18" charset="0"/>
                          <a:cs typeface="Times New Roman" panose="02020603050405020304" pitchFamily="18" charset="0"/>
                        </a:rPr>
                        <a:t>E.PREETHAM</a:t>
                      </a:r>
                      <a:endParaRPr lang="en-IN" sz="105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extLst>
                  <a:ext uri="{0D108BD9-81ED-4DB2-BD59-A6C34878D82A}">
                    <a16:rowId xmlns:a16="http://schemas.microsoft.com/office/drawing/2014/main" val="3817649776"/>
                  </a:ext>
                </a:extLst>
              </a:tr>
              <a:tr h="317822">
                <a:tc>
                  <a:txBody>
                    <a:bodyPr/>
                    <a:lstStyle/>
                    <a:p>
                      <a:r>
                        <a:rPr lang="en-IN" sz="1050" dirty="0">
                          <a:latin typeface="Times New Roman" panose="02020603050405020304" pitchFamily="18" charset="0"/>
                          <a:cs typeface="Times New Roman" panose="02020603050405020304" pitchFamily="18" charset="0"/>
                        </a:rPr>
                        <a:t>2</a:t>
                      </a:r>
                    </a:p>
                  </a:txBody>
                  <a:tcPr>
                    <a:solidFill>
                      <a:schemeClr val="accent3">
                        <a:lumMod val="20000"/>
                        <a:lumOff val="80000"/>
                      </a:schemeClr>
                    </a:solidFill>
                  </a:tcPr>
                </a:tc>
                <a:tc>
                  <a:txBody>
                    <a:bodyPr/>
                    <a:lstStyle/>
                    <a:p>
                      <a:r>
                        <a:rPr lang="en-IN" sz="1050" dirty="0" smtClean="0">
                          <a:latin typeface="Times New Roman" panose="02020603050405020304" pitchFamily="18" charset="0"/>
                          <a:cs typeface="Times New Roman" panose="02020603050405020304" pitchFamily="18" charset="0"/>
                        </a:rPr>
                        <a:t>23891A7230</a:t>
                      </a:r>
                      <a:endParaRPr lang="en-IN" sz="105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IN" sz="1050" dirty="0" smtClean="0">
                          <a:latin typeface="Times New Roman" panose="02020603050405020304" pitchFamily="18" charset="0"/>
                          <a:cs typeface="Times New Roman" panose="02020603050405020304" pitchFamily="18" charset="0"/>
                        </a:rPr>
                        <a:t>SAINISH SINGH</a:t>
                      </a:r>
                      <a:endParaRPr lang="en-IN" sz="105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extLst>
                  <a:ext uri="{0D108BD9-81ED-4DB2-BD59-A6C34878D82A}">
                    <a16:rowId xmlns:a16="http://schemas.microsoft.com/office/drawing/2014/main" val="71549169"/>
                  </a:ext>
                </a:extLst>
              </a:tr>
              <a:tr h="317822">
                <a:tc>
                  <a:txBody>
                    <a:bodyPr/>
                    <a:lstStyle/>
                    <a:p>
                      <a:r>
                        <a:rPr lang="en-IN" sz="1050" dirty="0">
                          <a:latin typeface="Times New Roman" panose="02020603050405020304" pitchFamily="18" charset="0"/>
                          <a:cs typeface="Times New Roman" panose="02020603050405020304" pitchFamily="18" charset="0"/>
                        </a:rPr>
                        <a:t>3</a:t>
                      </a:r>
                    </a:p>
                  </a:txBody>
                  <a:tcPr>
                    <a:solidFill>
                      <a:schemeClr val="accent3">
                        <a:lumMod val="20000"/>
                        <a:lumOff val="80000"/>
                      </a:schemeClr>
                    </a:solidFill>
                  </a:tcPr>
                </a:tc>
                <a:tc>
                  <a:txBody>
                    <a:bodyPr/>
                    <a:lstStyle/>
                    <a:p>
                      <a:r>
                        <a:rPr lang="en-IN" sz="1050" dirty="0" smtClean="0">
                          <a:latin typeface="Times New Roman" panose="02020603050405020304" pitchFamily="18" charset="0"/>
                          <a:cs typeface="Times New Roman" panose="02020603050405020304" pitchFamily="18" charset="0"/>
                        </a:rPr>
                        <a:t>23891A7245</a:t>
                      </a:r>
                      <a:endParaRPr lang="en-IN" sz="105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tc>
                  <a:txBody>
                    <a:bodyPr/>
                    <a:lstStyle/>
                    <a:p>
                      <a:r>
                        <a:rPr lang="en-IN" sz="1050" dirty="0" smtClean="0">
                          <a:latin typeface="Times New Roman" panose="02020603050405020304" pitchFamily="18" charset="0"/>
                          <a:cs typeface="Times New Roman" panose="02020603050405020304" pitchFamily="18" charset="0"/>
                        </a:rPr>
                        <a:t>M.SHIVA</a:t>
                      </a:r>
                      <a:r>
                        <a:rPr lang="en-IN" sz="1050" baseline="0" dirty="0" smtClean="0">
                          <a:latin typeface="Times New Roman" panose="02020603050405020304" pitchFamily="18" charset="0"/>
                          <a:cs typeface="Times New Roman" panose="02020603050405020304" pitchFamily="18" charset="0"/>
                        </a:rPr>
                        <a:t> </a:t>
                      </a:r>
                      <a:r>
                        <a:rPr lang="en-IN" sz="1050" dirty="0" smtClean="0">
                          <a:latin typeface="Times New Roman" panose="02020603050405020304" pitchFamily="18" charset="0"/>
                          <a:cs typeface="Times New Roman" panose="02020603050405020304" pitchFamily="18" charset="0"/>
                        </a:rPr>
                        <a:t>SHANKAR</a:t>
                      </a:r>
                      <a:endParaRPr lang="en-IN" sz="1050" dirty="0">
                        <a:latin typeface="Times New Roman" panose="02020603050405020304" pitchFamily="18" charset="0"/>
                        <a:cs typeface="Times New Roman" panose="02020603050405020304" pitchFamily="18" charset="0"/>
                      </a:endParaRPr>
                    </a:p>
                  </a:txBody>
                  <a:tcPr>
                    <a:solidFill>
                      <a:schemeClr val="accent3">
                        <a:lumMod val="20000"/>
                        <a:lumOff val="80000"/>
                      </a:schemeClr>
                    </a:solidFill>
                  </a:tcPr>
                </a:tc>
                <a:extLst>
                  <a:ext uri="{0D108BD9-81ED-4DB2-BD59-A6C34878D82A}">
                    <a16:rowId xmlns:a16="http://schemas.microsoft.com/office/drawing/2014/main" val="2668634175"/>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247" y="109511"/>
            <a:ext cx="7618005" cy="1249829"/>
          </a:xfrm>
          <a:prstGeom prst="rect">
            <a:avLst/>
          </a:prstGeom>
        </p:spPr>
      </p:pic>
      <p:sp>
        <p:nvSpPr>
          <p:cNvPr id="204" name="TextBox 203"/>
          <p:cNvSpPr txBox="1"/>
          <p:nvPr/>
        </p:nvSpPr>
        <p:spPr>
          <a:xfrm>
            <a:off x="116958" y="1538259"/>
            <a:ext cx="9143999" cy="52322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II B.TECH(AI&amp;DS) 	  					  </a:t>
            </a:r>
            <a:r>
              <a:rPr lang="en-IN" dirty="0" smtClean="0">
                <a:latin typeface="Times New Roman" panose="02020603050405020304" pitchFamily="18" charset="0"/>
                <a:cs typeface="Times New Roman" panose="02020603050405020304" pitchFamily="18" charset="0"/>
              </a:rPr>
              <a:t>    	 24-25 </a:t>
            </a:r>
            <a:r>
              <a:rPr lang="en-IN" dirty="0">
                <a:latin typeface="Times New Roman" panose="02020603050405020304" pitchFamily="18" charset="0"/>
                <a:cs typeface="Times New Roman" panose="02020603050405020304" pitchFamily="18" charset="0"/>
              </a:rPr>
              <a:t>SEM2</a:t>
            </a:r>
          </a:p>
          <a:p>
            <a:r>
              <a:rPr lang="en-IN" dirty="0" smtClean="0">
                <a:latin typeface="Times New Roman" panose="02020603050405020304" pitchFamily="18" charset="0"/>
                <a:cs typeface="Times New Roman" panose="02020603050405020304" pitchFamily="18" charset="0"/>
              </a:rPr>
              <a:t>REAL TIME RESEARCH </a:t>
            </a:r>
            <a:r>
              <a:rPr lang="en-IN" dirty="0">
                <a:latin typeface="Times New Roman" panose="02020603050405020304" pitchFamily="18" charset="0"/>
                <a:cs typeface="Times New Roman" panose="02020603050405020304" pitchFamily="18" charset="0"/>
              </a:rPr>
              <a:t>PROJECT 			</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BATCH</a:t>
            </a:r>
            <a:r>
              <a:rPr lang="en-IN" dirty="0">
                <a:latin typeface="Times New Roman" panose="02020603050405020304" pitchFamily="18" charset="0"/>
                <a:cs typeface="Times New Roman" panose="02020603050405020304" pitchFamily="18" charset="0"/>
              </a:rPr>
              <a:t> NO: </a:t>
            </a:r>
            <a:r>
              <a:rPr lang="en-IN" dirty="0" smtClean="0">
                <a:latin typeface="Times New Roman" panose="02020603050405020304" pitchFamily="18" charset="0"/>
                <a:cs typeface="Times New Roman" panose="02020603050405020304" pitchFamily="18" charset="0"/>
              </a:rPr>
              <a:t>23</a:t>
            </a:r>
            <a:endParaRPr lang="en-IN" dirty="0">
              <a:latin typeface="Times New Roman" panose="02020603050405020304" pitchFamily="18" charset="0"/>
              <a:cs typeface="Times New Roman" panose="02020603050405020304" pitchFamily="18" charset="0"/>
            </a:endParaRPr>
          </a:p>
        </p:txBody>
      </p:sp>
      <p:sp>
        <p:nvSpPr>
          <p:cNvPr id="205" name="Rectangle: Rounded Corners 2">
            <a:extLst>
              <a:ext uri="{FF2B5EF4-FFF2-40B4-BE49-F238E27FC236}">
                <a16:creationId xmlns:a16="http://schemas.microsoft.com/office/drawing/2014/main" id="{75D0F0E3-D3C8-A6B7-47E1-004AB5701449}"/>
              </a:ext>
            </a:extLst>
          </p:cNvPr>
          <p:cNvSpPr/>
          <p:nvPr/>
        </p:nvSpPr>
        <p:spPr>
          <a:xfrm>
            <a:off x="6607489" y="3684121"/>
            <a:ext cx="2117871" cy="1380686"/>
          </a:xfrm>
          <a:prstGeom prst="roundRect">
            <a:avLst>
              <a:gd name="adj" fmla="val 50000"/>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lumMod val="95000"/>
                    <a:lumOff val="5000"/>
                  </a:schemeClr>
                </a:solidFill>
                <a:latin typeface="Times New Roman" panose="02020603050405020304" pitchFamily="18" charset="0"/>
                <a:cs typeface="Times New Roman" panose="02020603050405020304" pitchFamily="18" charset="0"/>
              </a:rPr>
              <a:t> Under The Guidance</a:t>
            </a:r>
          </a:p>
          <a:p>
            <a:r>
              <a:rPr lang="en-US" sz="1100" b="1" dirty="0">
                <a:solidFill>
                  <a:schemeClr val="tx1">
                    <a:lumMod val="95000"/>
                    <a:lumOff val="5000"/>
                  </a:schemeClr>
                </a:solidFill>
                <a:latin typeface="Times New Roman" panose="02020603050405020304" pitchFamily="18" charset="0"/>
                <a:cs typeface="Times New Roman" panose="02020603050405020304" pitchFamily="18" charset="0"/>
              </a:rPr>
              <a:t>                                                                                                                                                               Mr. </a:t>
            </a:r>
            <a:r>
              <a:rPr lang="en-US" sz="1100" b="1" dirty="0" smtClean="0">
                <a:solidFill>
                  <a:schemeClr val="tx1">
                    <a:lumMod val="95000"/>
                    <a:lumOff val="5000"/>
                  </a:schemeClr>
                </a:solidFill>
                <a:latin typeface="Times New Roman" panose="02020603050405020304" pitchFamily="18" charset="0"/>
                <a:cs typeface="Times New Roman" panose="02020603050405020304" pitchFamily="18" charset="0"/>
              </a:rPr>
              <a:t>SINDUJA</a:t>
            </a:r>
          </a:p>
          <a:p>
            <a:r>
              <a:rPr lang="en-US" sz="1100" dirty="0" smtClean="0">
                <a:solidFill>
                  <a:schemeClr val="tx1">
                    <a:lumMod val="95000"/>
                    <a:lumOff val="5000"/>
                  </a:schemeClr>
                </a:solidFill>
                <a:latin typeface="Times New Roman" panose="02020603050405020304" pitchFamily="18" charset="0"/>
                <a:cs typeface="Times New Roman" panose="02020603050405020304" pitchFamily="18" charset="0"/>
              </a:rPr>
              <a:t>                                                                                                                                                                Department of AI&amp;DS </a:t>
            </a:r>
          </a:p>
          <a:p>
            <a:r>
              <a:rPr lang="en-US" sz="1100" dirty="0" smtClean="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sz="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1400" y="1835215"/>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
        <p:nvSpPr>
          <p:cNvPr id="3" name="Rectangle 2"/>
          <p:cNvSpPr/>
          <p:nvPr/>
        </p:nvSpPr>
        <p:spPr>
          <a:xfrm>
            <a:off x="2700670" y="3519377"/>
            <a:ext cx="4338430" cy="13503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2">
            <a:extLst>
              <a:ext uri="{FF2B5EF4-FFF2-40B4-BE49-F238E27FC236}">
                <a16:creationId xmlns:a16="http://schemas.microsoft.com/office/drawing/2014/main" id="{75D0F0E3-D3C8-A6B7-47E1-004AB5701449}"/>
              </a:ext>
            </a:extLst>
          </p:cNvPr>
          <p:cNvSpPr/>
          <p:nvPr/>
        </p:nvSpPr>
        <p:spPr>
          <a:xfrm>
            <a:off x="2501937" y="184279"/>
            <a:ext cx="3445933" cy="677333"/>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lang="en-IN" sz="16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Rectangle 5"/>
          <p:cNvSpPr/>
          <p:nvPr/>
        </p:nvSpPr>
        <p:spPr>
          <a:xfrm>
            <a:off x="1807535" y="1035192"/>
            <a:ext cx="5209953" cy="3785652"/>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Abstract</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Introduction</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Existing system and it’s cons</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Proposed system and it’s pros</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Tools used</a:t>
            </a:r>
          </a:p>
          <a:p>
            <a:pPr marL="342900" indent="-342900" algn="just">
              <a:lnSpc>
                <a:spcPct val="150000"/>
              </a:lnSpc>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Conclusion</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720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1" name="Google Shape;1891;p36"/>
          <p:cNvSpPr txBox="1">
            <a:spLocks noGrp="1"/>
          </p:cNvSpPr>
          <p:nvPr>
            <p:ph type="body" idx="1"/>
          </p:nvPr>
        </p:nvSpPr>
        <p:spPr>
          <a:xfrm>
            <a:off x="906036" y="1375433"/>
            <a:ext cx="7705500" cy="3529500"/>
          </a:xfrm>
          <a:prstGeom prst="rect">
            <a:avLst/>
          </a:prstGeom>
        </p:spPr>
        <p:txBody>
          <a:bodyPr spcFirstLastPara="1" wrap="square" lIns="91425" tIns="91425" rIns="91425" bIns="91425" anchor="ctr" anchorCtr="0">
            <a:noAutofit/>
          </a:bodyPr>
          <a:lstStyle/>
          <a:p>
            <a:pPr marL="0" indent="0" algn="just">
              <a:buNone/>
            </a:pPr>
            <a:r>
              <a:rPr lang="en-US" sz="1800" dirty="0">
                <a:latin typeface="Times New Roman" panose="02020603050405020304" pitchFamily="18" charset="0"/>
                <a:cs typeface="Times New Roman" panose="02020603050405020304" pitchFamily="18" charset="0"/>
              </a:rPr>
              <a:t>This project develops a smart classroom monitoring system to detect students sleeping during class using computer vision techniques. The system employs a camera to capture real-time video, leveraging </a:t>
            </a: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and optionally </a:t>
            </a:r>
            <a:r>
              <a:rPr lang="en-US" sz="1800" dirty="0" err="1">
                <a:latin typeface="Times New Roman" panose="02020603050405020304" pitchFamily="18" charset="0"/>
                <a:cs typeface="Times New Roman" panose="02020603050405020304" pitchFamily="18" charset="0"/>
              </a:rPr>
              <a:t>Dlib</a:t>
            </a:r>
            <a:r>
              <a:rPr lang="en-US" sz="1800" dirty="0">
                <a:latin typeface="Times New Roman" panose="02020603050405020304" pitchFamily="18" charset="0"/>
                <a:cs typeface="Times New Roman" panose="02020603050405020304" pitchFamily="18" charset="0"/>
              </a:rPr>
              <a:t> for facial landmark detection to identify sleep through eye closure or posture analysis. It logs instances of detected sleep, captures images, and generates hourly reports in CSV format, including timestamps and corresponding images. Designed for deployment on a PC, the system enhances classroom management by providing teachers with actionable insights into student engagement, with potential extensions for face recognition and automated notifications.</a:t>
            </a:r>
          </a:p>
          <a:p>
            <a:pPr marL="0" lvl="0" indent="0" algn="just" rtl="0">
              <a:spcBef>
                <a:spcPts val="0"/>
              </a:spcBef>
              <a:spcAft>
                <a:spcPts val="0"/>
              </a:spcAft>
              <a:buNone/>
            </a:pPr>
            <a:endParaRPr sz="1800" dirty="0">
              <a:latin typeface="Times New Roman" panose="02020603050405020304" pitchFamily="18" charset="0"/>
              <a:cs typeface="Times New Roman" panose="02020603050405020304" pitchFamily="18" charset="0"/>
              <a:sym typeface="Barlow Semi Condensed"/>
            </a:endParaRPr>
          </a:p>
        </p:txBody>
      </p:sp>
      <p:sp>
        <p:nvSpPr>
          <p:cNvPr id="4" name="Rectangle: Rounded Corners 2">
            <a:extLst>
              <a:ext uri="{FF2B5EF4-FFF2-40B4-BE49-F238E27FC236}">
                <a16:creationId xmlns:a16="http://schemas.microsoft.com/office/drawing/2014/main" id="{75D0F0E3-D3C8-A6B7-47E1-004AB5701449}"/>
              </a:ext>
            </a:extLst>
          </p:cNvPr>
          <p:cNvSpPr/>
          <p:nvPr/>
        </p:nvSpPr>
        <p:spPr>
          <a:xfrm>
            <a:off x="2494122" y="474817"/>
            <a:ext cx="3445933" cy="677333"/>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w="0"/>
                <a:solidFill>
                  <a:schemeClr val="tx1"/>
                </a:solidFill>
                <a:latin typeface="Bahnschrift SemiBold" panose="020B0502040204020203" pitchFamily="34" charset="0"/>
              </a:rPr>
              <a:t>ABSTRACT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5" name="Rectangle: Rounded Corners 3">
            <a:extLst>
              <a:ext uri="{FF2B5EF4-FFF2-40B4-BE49-F238E27FC236}">
                <a16:creationId xmlns:a16="http://schemas.microsoft.com/office/drawing/2014/main" id="{A0F68307-81ED-27CF-9FCB-FB0784873288}"/>
              </a:ext>
            </a:extLst>
          </p:cNvPr>
          <p:cNvSpPr/>
          <p:nvPr/>
        </p:nvSpPr>
        <p:spPr>
          <a:xfrm>
            <a:off x="2540722" y="249472"/>
            <a:ext cx="3547533" cy="677333"/>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tx1"/>
                </a:solidFill>
                <a:latin typeface="Times New Roman" panose="02020603050405020304" pitchFamily="18" charset="0"/>
                <a:cs typeface="Times New Roman" panose="02020603050405020304" pitchFamily="18" charset="0"/>
              </a:rPr>
              <a:t>Introduction</a:t>
            </a:r>
            <a:r>
              <a:rPr lang="en-IN" sz="2800" dirty="0">
                <a:ln w="0"/>
                <a:solidFill>
                  <a:srgbClr val="FF0000"/>
                </a:solidFill>
                <a:latin typeface="Times New Roman" panose="02020603050405020304" pitchFamily="18" charset="0"/>
                <a:cs typeface="Times New Roman" panose="02020603050405020304" pitchFamily="18" charset="0"/>
              </a:rPr>
              <a:t> </a:t>
            </a:r>
          </a:p>
        </p:txBody>
      </p:sp>
      <p:sp>
        <p:nvSpPr>
          <p:cNvPr id="6" name="Rectangle 5"/>
          <p:cNvSpPr/>
          <p:nvPr/>
        </p:nvSpPr>
        <p:spPr>
          <a:xfrm>
            <a:off x="1467293" y="1459857"/>
            <a:ext cx="6432698" cy="3046988"/>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In modern educational environments, maintaining student engagement during classes is a critical challenge for educators. Distractions, fatigue, and lack of attentiveness, such as students sleeping, can hinder the learning process and affect overall classroom dynamics. Traditional methods of monitoring student behavior rely heavily on manual observation, which can be inefficient and subjective, especially in larger classrooms. To address this issue, this project introduces a smart classroom monitoring system that leverages computer vision technology to automatically detect students who are sleeping during class. By utilizing a camera interfaced with a PC, the system processes real-time video feeds using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and optionally </a:t>
            </a:r>
            <a:r>
              <a:rPr lang="en-US" sz="1600" dirty="0" err="1">
                <a:latin typeface="Times New Roman" panose="02020603050405020304" pitchFamily="18" charset="0"/>
                <a:cs typeface="Times New Roman" panose="02020603050405020304" pitchFamily="18" charset="0"/>
              </a:rPr>
              <a:t>Dlib</a:t>
            </a:r>
            <a:r>
              <a:rPr lang="en-US" sz="1600" dirty="0">
                <a:latin typeface="Times New Roman" panose="02020603050405020304" pitchFamily="18" charset="0"/>
                <a:cs typeface="Times New Roman" panose="02020603050405020304" pitchFamily="18" charset="0"/>
              </a:rPr>
              <a:t> for advanced facial landmark detection, identifying sleep through eye closure or posture analysis.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6" name="Google Shape;2166;p39"/>
          <p:cNvGrpSpPr/>
          <p:nvPr/>
        </p:nvGrpSpPr>
        <p:grpSpPr>
          <a:xfrm>
            <a:off x="1363221" y="376503"/>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8" name="Google Shape;2178;p39"/>
          <p:cNvSpPr txBox="1">
            <a:spLocks noGrp="1"/>
          </p:cNvSpPr>
          <p:nvPr>
            <p:ph type="subTitle" idx="1"/>
          </p:nvPr>
        </p:nvSpPr>
        <p:spPr>
          <a:xfrm>
            <a:off x="1188931" y="1727615"/>
            <a:ext cx="6774854" cy="2876284"/>
          </a:xfrm>
          <a:prstGeom prst="rect">
            <a:avLst/>
          </a:prstGeom>
        </p:spPr>
        <p:txBody>
          <a:bodyPr spcFirstLastPara="1" wrap="square" lIns="91425" tIns="91425" rIns="91425" bIns="91425" anchor="t" anchorCtr="0">
            <a:noAutofit/>
          </a:bodyPr>
          <a:lstStyle/>
          <a:p>
            <a:pPr algn="just"/>
            <a:r>
              <a:rPr lang="en-US" sz="1600" b="1" dirty="0" smtClean="0">
                <a:latin typeface="Times New Roman" panose="02020603050405020304" pitchFamily="18" charset="0"/>
                <a:cs typeface="Times New Roman" panose="02020603050405020304" pitchFamily="18" charset="0"/>
              </a:rPr>
              <a:t>Sleep </a:t>
            </a:r>
            <a:r>
              <a:rPr lang="en-US" sz="1600" b="1" dirty="0">
                <a:latin typeface="Times New Roman" panose="02020603050405020304" pitchFamily="18" charset="0"/>
                <a:cs typeface="Times New Roman" panose="02020603050405020304" pitchFamily="18" charset="0"/>
              </a:rPr>
              <a:t>Detection in Online and Offline Classrooms Using Computer </a:t>
            </a:r>
            <a:r>
              <a:rPr lang="en-US" sz="1600" b="1" dirty="0" smtClean="0">
                <a:latin typeface="Times New Roman" panose="02020603050405020304" pitchFamily="18" charset="0"/>
                <a:cs typeface="Times New Roman" panose="02020603050405020304" pitchFamily="18" charset="0"/>
              </a:rPr>
              <a:t>Vision</a:t>
            </a:r>
          </a:p>
          <a:p>
            <a:pPr algn="just"/>
            <a:endParaRPr lang="en-US" sz="16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Uses </a:t>
            </a:r>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and deep learning models (like CNNs or </a:t>
            </a:r>
            <a:r>
              <a:rPr lang="en-US" dirty="0" err="1">
                <a:latin typeface="Times New Roman" panose="02020603050405020304" pitchFamily="18" charset="0"/>
                <a:cs typeface="Times New Roman" panose="02020603050405020304" pitchFamily="18" charset="0"/>
              </a:rPr>
              <a:t>Haar</a:t>
            </a:r>
            <a:r>
              <a:rPr lang="en-US" dirty="0">
                <a:latin typeface="Times New Roman" panose="02020603050405020304" pitchFamily="18" charset="0"/>
                <a:cs typeface="Times New Roman" panose="02020603050405020304" pitchFamily="18" charset="0"/>
              </a:rPr>
              <a:t> cascades) to detect closed eyes and head posture to determine if a student is asleep</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Cons</a:t>
            </a:r>
            <a:r>
              <a:rPr lang="en-US" dirty="0">
                <a:latin typeface="Times New Roman" panose="02020603050405020304" pitchFamily="18" charset="0"/>
                <a:cs typeface="Times New Roman" panose="02020603050405020304" pitchFamily="18" charset="0"/>
              </a:rPr>
              <a:t>:</a:t>
            </a:r>
          </a:p>
          <a:p>
            <a:pPr lvl="1" algn="just"/>
            <a:r>
              <a:rPr lang="en-US" b="1" dirty="0">
                <a:latin typeface="Times New Roman" panose="02020603050405020304" pitchFamily="18" charset="0"/>
                <a:cs typeface="Times New Roman" panose="02020603050405020304" pitchFamily="18" charset="0"/>
              </a:rPr>
              <a:t>False Positives</a:t>
            </a:r>
            <a:r>
              <a:rPr lang="en-US" dirty="0">
                <a:latin typeface="Times New Roman" panose="02020603050405020304" pitchFamily="18" charset="0"/>
                <a:cs typeface="Times New Roman" panose="02020603050405020304" pitchFamily="18" charset="0"/>
              </a:rPr>
              <a:t>: Students looking down (e.g., reading or writing) may be misclassified as sleeping.</a:t>
            </a:r>
          </a:p>
          <a:p>
            <a:pPr lvl="1" algn="just"/>
            <a:r>
              <a:rPr lang="en-US" b="1" dirty="0">
                <a:latin typeface="Times New Roman" panose="02020603050405020304" pitchFamily="18" charset="0"/>
                <a:cs typeface="Times New Roman" panose="02020603050405020304" pitchFamily="18" charset="0"/>
              </a:rPr>
              <a:t>Privacy Concerns</a:t>
            </a:r>
            <a:r>
              <a:rPr lang="en-US" dirty="0">
                <a:latin typeface="Times New Roman" panose="02020603050405020304" pitchFamily="18" charset="0"/>
                <a:cs typeface="Times New Roman" panose="02020603050405020304" pitchFamily="18" charset="0"/>
              </a:rPr>
              <a:t>: Constant camera monitoring may raise ethical concerns.</a:t>
            </a:r>
          </a:p>
          <a:p>
            <a:pPr lvl="1" algn="just"/>
            <a:r>
              <a:rPr lang="en-US" b="1" dirty="0">
                <a:latin typeface="Times New Roman" panose="02020603050405020304" pitchFamily="18" charset="0"/>
                <a:cs typeface="Times New Roman" panose="02020603050405020304" pitchFamily="18" charset="0"/>
              </a:rPr>
              <a:t>Processing Power</a:t>
            </a:r>
            <a:r>
              <a:rPr lang="en-US" dirty="0">
                <a:latin typeface="Times New Roman" panose="02020603050405020304" pitchFamily="18" charset="0"/>
                <a:cs typeface="Times New Roman" panose="02020603050405020304" pitchFamily="18" charset="0"/>
              </a:rPr>
              <a:t>: Requires a high-performance system for real-time analysis, especially in large classrooms.</a:t>
            </a:r>
          </a:p>
          <a:p>
            <a:pPr lvl="1" algn="just"/>
            <a:r>
              <a:rPr lang="en-US" b="1" dirty="0">
                <a:latin typeface="Times New Roman" panose="02020603050405020304" pitchFamily="18" charset="0"/>
                <a:cs typeface="Times New Roman" panose="02020603050405020304" pitchFamily="18" charset="0"/>
              </a:rPr>
              <a:t>Lighting Issues</a:t>
            </a:r>
            <a:r>
              <a:rPr lang="en-US" dirty="0">
                <a:latin typeface="Times New Roman" panose="02020603050405020304" pitchFamily="18" charset="0"/>
                <a:cs typeface="Times New Roman" panose="02020603050405020304" pitchFamily="18" charset="0"/>
              </a:rPr>
              <a:t>: Poor lighting conditions can reduce accuracy.</a:t>
            </a:r>
          </a:p>
          <a:p>
            <a:pPr marL="0" lvl="0" indent="0" algn="just" rtl="0">
              <a:spcBef>
                <a:spcPts val="0"/>
              </a:spcBef>
              <a:spcAft>
                <a:spcPts val="0"/>
              </a:spcAft>
              <a:buNone/>
            </a:pPr>
            <a:endParaRPr dirty="0">
              <a:latin typeface="Times New Roman" panose="02020603050405020304" pitchFamily="18" charset="0"/>
              <a:cs typeface="Times New Roman" panose="02020603050405020304" pitchFamily="18" charset="0"/>
              <a:sym typeface="Barlow Semi Condensed"/>
            </a:endParaRPr>
          </a:p>
        </p:txBody>
      </p:sp>
      <p:sp>
        <p:nvSpPr>
          <p:cNvPr id="20" name="Rectangle: Rounded Corners 2">
            <a:extLst>
              <a:ext uri="{FF2B5EF4-FFF2-40B4-BE49-F238E27FC236}">
                <a16:creationId xmlns:a16="http://schemas.microsoft.com/office/drawing/2014/main" id="{0C082FDF-9E2D-2917-CE28-755403B44CBF}"/>
              </a:ext>
            </a:extLst>
          </p:cNvPr>
          <p:cNvSpPr/>
          <p:nvPr/>
        </p:nvSpPr>
        <p:spPr>
          <a:xfrm>
            <a:off x="2853392" y="418167"/>
            <a:ext cx="4089668" cy="677333"/>
          </a:xfrm>
          <a:prstGeom prst="roundRect">
            <a:avLst>
              <a:gd name="adj"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smtClean="0">
                <a:ln w="0"/>
                <a:solidFill>
                  <a:schemeClr val="tx1"/>
                </a:solidFill>
                <a:latin typeface="Bahnschrift SemiBold" panose="020B0502040204020203" pitchFamily="34" charset="0"/>
              </a:rPr>
              <a:t>Existing system :- </a:t>
            </a:r>
            <a:endParaRPr lang="en-IN" sz="2800" dirty="0">
              <a:ln w="0"/>
              <a:solidFill>
                <a:schemeClr val="tx1"/>
              </a:solidFill>
              <a:latin typeface="Bahnschrift SemiBold" panose="020B0502040204020203"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46" name="Rectangle: Rounded Corners 2">
            <a:extLst>
              <a:ext uri="{FF2B5EF4-FFF2-40B4-BE49-F238E27FC236}">
                <a16:creationId xmlns:a16="http://schemas.microsoft.com/office/drawing/2014/main" id="{7DD2BF83-9141-B77F-B349-1C3551FCFE75}"/>
              </a:ext>
            </a:extLst>
          </p:cNvPr>
          <p:cNvSpPr/>
          <p:nvPr/>
        </p:nvSpPr>
        <p:spPr>
          <a:xfrm>
            <a:off x="2296140" y="459037"/>
            <a:ext cx="4136557" cy="677333"/>
          </a:xfrm>
          <a:prstGeom prst="roundRect">
            <a:avLst>
              <a:gd name="adj"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smtClean="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Proposed system :- </a:t>
            </a:r>
            <a:endParaRPr lang="en-IN" sz="240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sp>
        <p:nvSpPr>
          <p:cNvPr id="9" name="Rectangle 8"/>
          <p:cNvSpPr/>
          <p:nvPr/>
        </p:nvSpPr>
        <p:spPr>
          <a:xfrm>
            <a:off x="1318436" y="1380919"/>
            <a:ext cx="6762307" cy="769441"/>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Proposed System: AI-Powered Smart Classroom Monitoring </a:t>
            </a:r>
            <a:r>
              <a:rPr lang="en-US" sz="1600" b="1" dirty="0" smtClean="0">
                <a:latin typeface="Times New Roman" panose="02020603050405020304" pitchFamily="18" charset="0"/>
                <a:cs typeface="Times New Roman" panose="02020603050405020304" pitchFamily="18" charset="0"/>
              </a:rPr>
              <a:t>System</a:t>
            </a:r>
            <a:endParaRPr lang="en-US" sz="16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system integrates </a:t>
            </a:r>
            <a:r>
              <a:rPr lang="en-US" b="1" dirty="0">
                <a:latin typeface="Times New Roman" panose="02020603050405020304" pitchFamily="18" charset="0"/>
                <a:cs typeface="Times New Roman" panose="02020603050405020304" pitchFamily="18" charset="0"/>
              </a:rPr>
              <a:t>computer vision and deep learning</a:t>
            </a:r>
            <a:r>
              <a:rPr lang="en-US" dirty="0">
                <a:latin typeface="Times New Roman" panose="02020603050405020304" pitchFamily="18" charset="0"/>
                <a:cs typeface="Times New Roman" panose="02020603050405020304" pitchFamily="18" charset="0"/>
              </a:rPr>
              <a:t> to detect sleeping students, generate hourly reports, and capture images for review.</a:t>
            </a:r>
          </a:p>
        </p:txBody>
      </p:sp>
      <p:sp>
        <p:nvSpPr>
          <p:cNvPr id="10" name="Rectangle 9"/>
          <p:cNvSpPr/>
          <p:nvPr/>
        </p:nvSpPr>
        <p:spPr>
          <a:xfrm>
            <a:off x="1318436" y="2267318"/>
            <a:ext cx="7060020" cy="2400657"/>
          </a:xfrm>
          <a:prstGeom prst="rect">
            <a:avLst/>
          </a:prstGeom>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Pros of the Proposed System</a:t>
            </a:r>
            <a:r>
              <a:rPr lang="en-US" sz="1600" b="1" dirty="0" smtClean="0">
                <a:latin typeface="Times New Roman" panose="02020603050405020304" pitchFamily="18" charset="0"/>
                <a:cs typeface="Times New Roman" panose="02020603050405020304" pitchFamily="18" charset="0"/>
              </a:rPr>
              <a:t>:</a:t>
            </a:r>
          </a:p>
          <a:p>
            <a:pPr algn="just">
              <a:lnSpc>
                <a:spcPct val="150000"/>
              </a:lnSpc>
            </a:pP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 – Detects sleeping students instantly and notifies instructors.</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Automated Hourly Reports</a:t>
            </a:r>
            <a:r>
              <a:rPr lang="en-US" dirty="0">
                <a:latin typeface="Times New Roman" panose="02020603050405020304" pitchFamily="18" charset="0"/>
                <a:cs typeface="Times New Roman" panose="02020603050405020304" pitchFamily="18" charset="0"/>
              </a:rPr>
              <a:t> – Generates logs with timestamps, reducing manual tracking.</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AI-Based Accuracy</a:t>
            </a:r>
            <a:r>
              <a:rPr lang="en-US" dirty="0">
                <a:latin typeface="Times New Roman" panose="02020603050405020304" pitchFamily="18" charset="0"/>
                <a:cs typeface="Times New Roman" panose="02020603050405020304" pitchFamily="18" charset="0"/>
              </a:rPr>
              <a:t> – Deep learning models improve detection accuracy over time compared to simple eye-tracking methods.</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 Can be expanded with additional features like emotion detection, engagement tracking, or even hand-raise recognition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grpSp>
        <p:nvGrpSpPr>
          <p:cNvPr id="5" name="Google Shape;2166;p39"/>
          <p:cNvGrpSpPr/>
          <p:nvPr/>
        </p:nvGrpSpPr>
        <p:grpSpPr>
          <a:xfrm>
            <a:off x="1363221" y="376503"/>
            <a:ext cx="591455" cy="590639"/>
            <a:chOff x="1190625" y="238125"/>
            <a:chExt cx="5238750" cy="5231525"/>
          </a:xfrm>
        </p:grpSpPr>
        <p:sp>
          <p:nvSpPr>
            <p:cNvPr id="6"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1"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2"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3"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4"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582137" y="1446029"/>
            <a:ext cx="8417943" cy="3227164"/>
          </a:xfrm>
          <a:prstGeom prst="rect">
            <a:avLst/>
          </a:prstGeom>
        </p:spPr>
      </p:pic>
      <p:sp>
        <p:nvSpPr>
          <p:cNvPr id="26" name="Rectangle: Rounded Corners 2">
            <a:extLst>
              <a:ext uri="{FF2B5EF4-FFF2-40B4-BE49-F238E27FC236}">
                <a16:creationId xmlns:a16="http://schemas.microsoft.com/office/drawing/2014/main" id="{7DD2BF83-9141-B77F-B349-1C3551FCFE75}"/>
              </a:ext>
            </a:extLst>
          </p:cNvPr>
          <p:cNvSpPr/>
          <p:nvPr/>
        </p:nvSpPr>
        <p:spPr>
          <a:xfrm>
            <a:off x="2423731" y="659465"/>
            <a:ext cx="4423636" cy="677333"/>
          </a:xfrm>
          <a:prstGeom prst="roundRect">
            <a:avLst>
              <a:gd name="adj"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dirty="0" smtClean="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rPr>
              <a:t>Tools used to implement</a:t>
            </a:r>
            <a:endParaRPr lang="en-IN" sz="2400" dirty="0">
              <a:ln w="0"/>
              <a:solidFill>
                <a:schemeClr val="tx1"/>
              </a:solidFill>
              <a:effectLst>
                <a:outerShdw blurRad="38100" dist="19050" dir="2700000" algn="tl" rotWithShape="0">
                  <a:schemeClr val="dk1">
                    <a:alpha val="40000"/>
                  </a:schemeClr>
                </a:outerShdw>
              </a:effectLst>
              <a:latin typeface="Bahnschrift SemiBold" panose="020B0502040204020203" pitchFamily="34" charset="0"/>
            </a:endParaRPr>
          </a:p>
        </p:txBody>
      </p:sp>
      <p:grpSp>
        <p:nvGrpSpPr>
          <p:cNvPr id="4" name="Google Shape;2166;p39"/>
          <p:cNvGrpSpPr/>
          <p:nvPr/>
        </p:nvGrpSpPr>
        <p:grpSpPr>
          <a:xfrm>
            <a:off x="7115435" y="702811"/>
            <a:ext cx="591455" cy="590639"/>
            <a:chOff x="1190625" y="238125"/>
            <a:chExt cx="5238750" cy="5231525"/>
          </a:xfrm>
        </p:grpSpPr>
        <p:sp>
          <p:nvSpPr>
            <p:cNvPr id="5"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2"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3"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4"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5"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105787" y="1460260"/>
            <a:ext cx="7655441" cy="3046988"/>
          </a:xfrm>
          <a:prstGeom prst="rect">
            <a:avLst/>
          </a:prstGeom>
        </p:spPr>
        <p:txBody>
          <a:bodyPr wrap="square">
            <a:spAutoFit/>
          </a:bodyPr>
          <a:lstStyle/>
          <a:p>
            <a:pPr>
              <a:lnSpc>
                <a:spcPct val="150000"/>
              </a:lnSpc>
            </a:pPr>
            <a:r>
              <a:rPr lang="en-GB" sz="1600" b="1" dirty="0" smtClean="0">
                <a:latin typeface="Times New Roman" panose="02020603050405020304" pitchFamily="18" charset="0"/>
                <a:cs typeface="Times New Roman" panose="02020603050405020304" pitchFamily="18" charset="0"/>
              </a:rPr>
              <a:t>Camera </a:t>
            </a:r>
            <a:r>
              <a:rPr lang="en-GB" sz="1600" b="1" dirty="0">
                <a:latin typeface="Times New Roman" panose="02020603050405020304" pitchFamily="18" charset="0"/>
                <a:cs typeface="Times New Roman" panose="02020603050405020304" pitchFamily="18" charset="0"/>
              </a:rPr>
              <a:t>Captures Video</a:t>
            </a:r>
            <a:r>
              <a:rPr lang="en-GB" sz="1600" dirty="0">
                <a:latin typeface="Times New Roman" panose="02020603050405020304" pitchFamily="18" charset="0"/>
                <a:cs typeface="Times New Roman" panose="02020603050405020304" pitchFamily="18" charset="0"/>
              </a:rPr>
              <a:t> – Continuously records students.</a:t>
            </a:r>
            <a:br>
              <a:rPr lang="en-GB" sz="1600"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Frame </a:t>
            </a:r>
            <a:r>
              <a:rPr lang="en-GB" sz="1600" b="1" dirty="0" err="1">
                <a:latin typeface="Times New Roman" panose="02020603050405020304" pitchFamily="18" charset="0"/>
                <a:cs typeface="Times New Roman" panose="02020603050405020304" pitchFamily="18" charset="0"/>
              </a:rPr>
              <a:t>Preprocessing</a:t>
            </a:r>
            <a:r>
              <a:rPr lang="en-GB" sz="1600" dirty="0">
                <a:latin typeface="Times New Roman" panose="02020603050405020304" pitchFamily="18" charset="0"/>
                <a:cs typeface="Times New Roman" panose="02020603050405020304" pitchFamily="18" charset="0"/>
              </a:rPr>
              <a:t> – Converts frames to grayscale and resizes them.</a:t>
            </a:r>
            <a:br>
              <a:rPr lang="en-GB" sz="1600"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Face </a:t>
            </a:r>
            <a:r>
              <a:rPr lang="en-GB" sz="1600" b="1" dirty="0">
                <a:latin typeface="Times New Roman" panose="02020603050405020304" pitchFamily="18" charset="0"/>
                <a:cs typeface="Times New Roman" panose="02020603050405020304" pitchFamily="18" charset="0"/>
              </a:rPr>
              <a:t>&amp; Eye Detection</a:t>
            </a:r>
            <a:r>
              <a:rPr lang="en-GB" sz="1600" dirty="0">
                <a:latin typeface="Times New Roman" panose="02020603050405020304" pitchFamily="18" charset="0"/>
                <a:cs typeface="Times New Roman" panose="02020603050405020304" pitchFamily="18" charset="0"/>
              </a:rPr>
              <a:t> – Uses </a:t>
            </a:r>
            <a:r>
              <a:rPr lang="en-GB" sz="1600" dirty="0" err="1">
                <a:latin typeface="Times New Roman" panose="02020603050405020304" pitchFamily="18" charset="0"/>
                <a:cs typeface="Times New Roman" panose="02020603050405020304" pitchFamily="18" charset="0"/>
              </a:rPr>
              <a:t>OpenCV</a:t>
            </a:r>
            <a:r>
              <a:rPr lang="en-GB" sz="1600" dirty="0">
                <a:latin typeface="Times New Roman" panose="02020603050405020304" pitchFamily="18" charset="0"/>
                <a:cs typeface="Times New Roman" panose="02020603050405020304" pitchFamily="18" charset="0"/>
              </a:rPr>
              <a:t>/</a:t>
            </a:r>
            <a:r>
              <a:rPr lang="en-GB" sz="1600" dirty="0" err="1">
                <a:latin typeface="Times New Roman" panose="02020603050405020304" pitchFamily="18" charset="0"/>
                <a:cs typeface="Times New Roman" panose="02020603050405020304" pitchFamily="18" charset="0"/>
              </a:rPr>
              <a:t>Mediapipe</a:t>
            </a:r>
            <a:r>
              <a:rPr lang="en-GB" sz="1600" dirty="0">
                <a:latin typeface="Times New Roman" panose="02020603050405020304" pitchFamily="18" charset="0"/>
                <a:cs typeface="Times New Roman" panose="02020603050405020304" pitchFamily="18" charset="0"/>
              </a:rPr>
              <a:t> to detect faces and eyes.</a:t>
            </a:r>
            <a:br>
              <a:rPr lang="en-GB" sz="1600"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Drowsiness </a:t>
            </a:r>
            <a:r>
              <a:rPr lang="en-GB" sz="1600" b="1" dirty="0">
                <a:latin typeface="Times New Roman" panose="02020603050405020304" pitchFamily="18" charset="0"/>
                <a:cs typeface="Times New Roman" panose="02020603050405020304" pitchFamily="18" charset="0"/>
              </a:rPr>
              <a:t>Detection</a:t>
            </a:r>
            <a:r>
              <a:rPr lang="en-GB" sz="1600" dirty="0">
                <a:latin typeface="Times New Roman" panose="02020603050405020304" pitchFamily="18" charset="0"/>
                <a:cs typeface="Times New Roman" panose="02020603050405020304" pitchFamily="18" charset="0"/>
              </a:rPr>
              <a:t> – AI model checks for closed eyes and head tilts.</a:t>
            </a:r>
            <a:br>
              <a:rPr lang="en-GB" sz="1600"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Sleep </a:t>
            </a:r>
            <a:r>
              <a:rPr lang="en-GB" sz="1600" b="1" dirty="0">
                <a:latin typeface="Times New Roman" panose="02020603050405020304" pitchFamily="18" charset="0"/>
                <a:cs typeface="Times New Roman" panose="02020603050405020304" pitchFamily="18" charset="0"/>
              </a:rPr>
              <a:t>Alert &amp; Image Capture</a:t>
            </a:r>
            <a:r>
              <a:rPr lang="en-GB" sz="1600" dirty="0">
                <a:latin typeface="Times New Roman" panose="02020603050405020304" pitchFamily="18" charset="0"/>
                <a:cs typeface="Times New Roman" panose="02020603050405020304" pitchFamily="18" charset="0"/>
              </a:rPr>
              <a:t> – If sleep is detected, logs event and saves an image.</a:t>
            </a:r>
            <a:br>
              <a:rPr lang="en-GB" sz="1600"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Data </a:t>
            </a:r>
            <a:r>
              <a:rPr lang="en-GB" sz="1600" b="1" dirty="0">
                <a:latin typeface="Times New Roman" panose="02020603050405020304" pitchFamily="18" charset="0"/>
                <a:cs typeface="Times New Roman" panose="02020603050405020304" pitchFamily="18" charset="0"/>
              </a:rPr>
              <a:t>Storage</a:t>
            </a:r>
            <a:r>
              <a:rPr lang="en-GB" sz="1600" dirty="0">
                <a:latin typeface="Times New Roman" panose="02020603050405020304" pitchFamily="18" charset="0"/>
                <a:cs typeface="Times New Roman" panose="02020603050405020304" pitchFamily="18" charset="0"/>
              </a:rPr>
              <a:t> – Stores logs and images in a database.</a:t>
            </a:r>
            <a:br>
              <a:rPr lang="en-GB" sz="1600"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Live </a:t>
            </a:r>
            <a:r>
              <a:rPr lang="en-GB" sz="1600" b="1" dirty="0">
                <a:latin typeface="Times New Roman" panose="02020603050405020304" pitchFamily="18" charset="0"/>
                <a:cs typeface="Times New Roman" panose="02020603050405020304" pitchFamily="18" charset="0"/>
              </a:rPr>
              <a:t>Dashboard Updates</a:t>
            </a:r>
            <a:r>
              <a:rPr lang="en-GB" sz="1600" dirty="0">
                <a:latin typeface="Times New Roman" panose="02020603050405020304" pitchFamily="18" charset="0"/>
                <a:cs typeface="Times New Roman" panose="02020603050405020304" pitchFamily="18" charset="0"/>
              </a:rPr>
              <a:t> – Displays real-time alerts and hourly reports.</a:t>
            </a:r>
            <a:br>
              <a:rPr lang="en-GB" sz="1600" dirty="0">
                <a:latin typeface="Times New Roman" panose="02020603050405020304" pitchFamily="18" charset="0"/>
                <a:cs typeface="Times New Roman" panose="02020603050405020304" pitchFamily="18" charset="0"/>
              </a:rPr>
            </a:br>
            <a:r>
              <a:rPr lang="en-GB" sz="1600" b="1" dirty="0" smtClean="0">
                <a:latin typeface="Times New Roman" panose="02020603050405020304" pitchFamily="18" charset="0"/>
                <a:cs typeface="Times New Roman" panose="02020603050405020304" pitchFamily="18" charset="0"/>
              </a:rPr>
              <a:t>Instructor </a:t>
            </a:r>
            <a:r>
              <a:rPr lang="en-GB" sz="1600" b="1" dirty="0">
                <a:latin typeface="Times New Roman" panose="02020603050405020304" pitchFamily="18" charset="0"/>
                <a:cs typeface="Times New Roman" panose="02020603050405020304" pitchFamily="18" charset="0"/>
              </a:rPr>
              <a:t>Reviews Reports</a:t>
            </a:r>
            <a:r>
              <a:rPr lang="en-GB" sz="1600" dirty="0">
                <a:latin typeface="Times New Roman" panose="02020603050405020304" pitchFamily="18" charset="0"/>
                <a:cs typeface="Times New Roman" panose="02020603050405020304" pitchFamily="18" charset="0"/>
              </a:rPr>
              <a:t> – </a:t>
            </a:r>
            <a:r>
              <a:rPr lang="en-GB" sz="1600" dirty="0" err="1">
                <a:latin typeface="Times New Roman" panose="02020603050405020304" pitchFamily="18" charset="0"/>
                <a:cs typeface="Times New Roman" panose="02020603050405020304" pitchFamily="18" charset="0"/>
              </a:rPr>
              <a:t>Analyzes</a:t>
            </a:r>
            <a:r>
              <a:rPr lang="en-GB" sz="1600" dirty="0">
                <a:latin typeface="Times New Roman" panose="02020603050405020304" pitchFamily="18" charset="0"/>
                <a:cs typeface="Times New Roman" panose="02020603050405020304" pitchFamily="18" charset="0"/>
              </a:rPr>
              <a:t> student engagement trends.</a:t>
            </a:r>
          </a:p>
        </p:txBody>
      </p:sp>
      <p:sp>
        <p:nvSpPr>
          <p:cNvPr id="12" name="Rectangle: Rounded Corners 2">
            <a:extLst>
              <a:ext uri="{FF2B5EF4-FFF2-40B4-BE49-F238E27FC236}">
                <a16:creationId xmlns:a16="http://schemas.microsoft.com/office/drawing/2014/main" id="{7DD2BF83-9141-B77F-B349-1C3551FCFE75}"/>
              </a:ext>
            </a:extLst>
          </p:cNvPr>
          <p:cNvSpPr/>
          <p:nvPr/>
        </p:nvSpPr>
        <p:spPr>
          <a:xfrm>
            <a:off x="2423731" y="329610"/>
            <a:ext cx="4434269" cy="648586"/>
          </a:xfrm>
          <a:prstGeom prst="roundRect">
            <a:avLst>
              <a:gd name="adj"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800" b="1" dirty="0">
                <a:solidFill>
                  <a:schemeClr val="tx1"/>
                </a:solidFill>
                <a:latin typeface="Times New Roman" panose="02020603050405020304" pitchFamily="18" charset="0"/>
                <a:cs typeface="Times New Roman" panose="02020603050405020304" pitchFamily="18" charset="0"/>
              </a:rPr>
              <a:t>Final Workflow </a:t>
            </a:r>
            <a:r>
              <a:rPr lang="en-GB" sz="2800" b="1" dirty="0" smtClean="0">
                <a:solidFill>
                  <a:schemeClr val="tx1"/>
                </a:solidFill>
                <a:latin typeface="Times New Roman" panose="02020603050405020304" pitchFamily="18" charset="0"/>
                <a:cs typeface="Times New Roman" panose="02020603050405020304" pitchFamily="18" charset="0"/>
              </a:rPr>
              <a:t>Summary</a:t>
            </a:r>
            <a:endParaRPr lang="en-GB"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352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2">
            <a:extLst>
              <a:ext uri="{FF2B5EF4-FFF2-40B4-BE49-F238E27FC236}">
                <a16:creationId xmlns:a16="http://schemas.microsoft.com/office/drawing/2014/main" id="{7DD2BF83-9141-B77F-B349-1C3551FCFE75}"/>
              </a:ext>
            </a:extLst>
          </p:cNvPr>
          <p:cNvSpPr/>
          <p:nvPr/>
        </p:nvSpPr>
        <p:spPr>
          <a:xfrm>
            <a:off x="2423731" y="659465"/>
            <a:ext cx="3445933" cy="677333"/>
          </a:xfrm>
          <a:prstGeom prst="roundRect">
            <a:avLst>
              <a:gd name="adj"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3200" dirty="0" smtClean="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IN"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648586" y="2099013"/>
            <a:ext cx="791062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Smart Classroom Monitoring System</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enhances student engagement by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detecting sleeping students, generating reports, and providing real-time alerts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using computer vision and deep learning. With an intuitive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web dashboard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monitoring and analysis, it minimizes manual effort for instructors. The system is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scalable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can be improved with features like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emotion detection and LMS integration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making it a valuable tool for modern classrooms.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539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386</TotalTime>
  <Words>581</Words>
  <Application>Microsoft Office PowerPoint</Application>
  <PresentationFormat>On-screen Show (16:9)</PresentationFormat>
  <Paragraphs>52</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Bahnschrift SemiBold</vt:lpstr>
      <vt:lpstr>Wingdings</vt:lpstr>
      <vt:lpstr>Roboto Condensed Light</vt:lpstr>
      <vt:lpstr>Barlow Semi Condensed</vt:lpstr>
      <vt:lpstr>Times New Roman</vt:lpstr>
      <vt:lpstr>Barlow Semi Condensed Medium</vt:lpstr>
      <vt:lpstr>Fjalla One</vt:lpstr>
      <vt:lpstr>Arial</vt:lpstr>
      <vt:lpstr>Technology Consulting by Slidesgo</vt:lpstr>
      <vt:lpstr>Smart class room monitoring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class room monitoring system</dc:title>
  <dc:creator>Empati Preetham</dc:creator>
  <cp:lastModifiedBy>Empati Preetham</cp:lastModifiedBy>
  <cp:revision>23</cp:revision>
  <dcterms:modified xsi:type="dcterms:W3CDTF">2025-04-07T06:08:37Z</dcterms:modified>
</cp:coreProperties>
</file>