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304" r:id="rId6"/>
    <p:sldId id="305" r:id="rId7"/>
    <p:sldId id="306" r:id="rId8"/>
    <p:sldId id="307" r:id="rId9"/>
    <p:sldId id="308" r:id="rId10"/>
    <p:sldId id="309" r:id="rId11"/>
    <p:sldId id="310" r:id="rId12"/>
  </p:sldIdLst>
  <p:sldSz cx="9144000" cy="5143500" type="screen16x9"/>
  <p:notesSz cx="6858000" cy="9144000"/>
  <p:embeddedFontLst>
    <p:embeddedFont>
      <p:font typeface="Audiowide" panose="020B0604020202020204" charset="0"/>
      <p:regular r:id="rId14"/>
    </p:embeddedFont>
    <p:embeddedFont>
      <p:font typeface="Karla" panose="020B0604020202020204" charset="0"/>
      <p:regular r:id="rId15"/>
      <p:bold r:id="rId16"/>
      <p:italic r:id="rId17"/>
      <p:boldItalic r:id="rId18"/>
    </p:embeddedFont>
    <p:embeddedFont>
      <p:font typeface="Impact" panose="020B0806030902050204" pitchFamily="3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537BC8-750F-419F-AE6A-CF8C2F32D41A}">
  <a:tblStyle styleId="{D0537BC8-750F-419F-AE6A-CF8C2F32D4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9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08651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1caab1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1caab1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08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ffe5a3af5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ffe5a3af5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582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370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c9050bdf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cc9050bdf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13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825300" y="-371475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048253" y="23982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2005350" y="1506750"/>
            <a:ext cx="5133300" cy="213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70" name="Google Shape;70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4270575" y="37800"/>
            <a:ext cx="6816287" cy="42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399997">
            <a:off x="-1890149" y="942974"/>
            <a:ext cx="6692275" cy="4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"/>
          </p:nvPr>
        </p:nvSpPr>
        <p:spPr>
          <a:xfrm>
            <a:off x="1485800" y="1628863"/>
            <a:ext cx="6172200" cy="149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-1436100" y="-758750"/>
            <a:ext cx="6816174" cy="42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10799997">
            <a:off x="4648077" y="187642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l="20356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l="16645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60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1727250" y="1228150"/>
            <a:ext cx="5689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CC0000"/>
                </a:solidFill>
                <a:latin typeface="+mj-lt"/>
              </a:rPr>
              <a:t>Machine learning</a:t>
            </a:r>
            <a:endParaRPr dirty="0">
              <a:solidFill>
                <a:srgbClr val="CC0000"/>
              </a:solidFill>
              <a:latin typeface="+mj-lt"/>
            </a:endParaRPr>
          </a:p>
        </p:txBody>
      </p:sp>
      <p:grpSp>
        <p:nvGrpSpPr>
          <p:cNvPr id="284" name="Google Shape;284;p30"/>
          <p:cNvGrpSpPr/>
          <p:nvPr/>
        </p:nvGrpSpPr>
        <p:grpSpPr>
          <a:xfrm>
            <a:off x="1006807" y="487596"/>
            <a:ext cx="288601" cy="1096693"/>
            <a:chOff x="1006700" y="2603975"/>
            <a:chExt cx="55450" cy="210700"/>
          </a:xfrm>
        </p:grpSpPr>
        <p:sp>
          <p:nvSpPr>
            <p:cNvPr id="285" name="Google Shape;285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0"/>
          <p:cNvGrpSpPr/>
          <p:nvPr/>
        </p:nvGrpSpPr>
        <p:grpSpPr>
          <a:xfrm rot="5400000">
            <a:off x="7769557" y="3906771"/>
            <a:ext cx="288601" cy="1096693"/>
            <a:chOff x="1006700" y="2603975"/>
            <a:chExt cx="55450" cy="210700"/>
          </a:xfrm>
        </p:grpSpPr>
        <p:sp>
          <p:nvSpPr>
            <p:cNvPr id="292" name="Google Shape;292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0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299" name="Google Shape;29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0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303" name="Google Shape;303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07" name="Google Shape;307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311" name="Google Shape;311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0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315" name="Google Shape;315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319" name="Google Shape;31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488" y="106326"/>
            <a:ext cx="8835656" cy="5114260"/>
          </a:xfrm>
        </p:spPr>
        <p:txBody>
          <a:bodyPr/>
          <a:lstStyle/>
          <a:p>
            <a:pPr algn="l"/>
            <a:r>
              <a:rPr lang="en-US" sz="2000" b="1" dirty="0"/>
              <a:t>Regression:</a:t>
            </a:r>
            <a:endParaRPr lang="en-US" sz="2000" dirty="0"/>
          </a:p>
          <a:p>
            <a:pPr algn="l"/>
            <a:r>
              <a:rPr lang="en-US" sz="2000" b="1" dirty="0"/>
              <a:t>Linear Regression</a:t>
            </a:r>
            <a:r>
              <a:rPr lang="en-US" sz="2000" dirty="0"/>
              <a:t>: Use when you want to predict a continuous value, like predicting house prices based on features like size, location, and number of bedrooms.</a:t>
            </a:r>
          </a:p>
          <a:p>
            <a:pPr algn="l"/>
            <a:r>
              <a:rPr lang="en-US" sz="2000" b="1" dirty="0"/>
              <a:t>Ridge Regression</a:t>
            </a:r>
            <a:r>
              <a:rPr lang="en-US" sz="2000" dirty="0"/>
              <a:t>: Helpful when you have many input features and want to prevent </a:t>
            </a:r>
            <a:r>
              <a:rPr lang="en-US" sz="2000" dirty="0" err="1"/>
              <a:t>overfitting</a:t>
            </a:r>
            <a:r>
              <a:rPr lang="en-US" sz="2000" dirty="0"/>
              <a:t> by penalizing large coefficients.</a:t>
            </a:r>
          </a:p>
          <a:p>
            <a:pPr algn="l"/>
            <a:r>
              <a:rPr lang="en-US" sz="2000" b="1" dirty="0"/>
              <a:t>Lasso Regression</a:t>
            </a:r>
            <a:r>
              <a:rPr lang="en-US" sz="2000" dirty="0"/>
              <a:t>: Similar to ridge regression but tends to perform variable selection by shrinking some coefficients to zero, thus selecting only the most important features.</a:t>
            </a:r>
          </a:p>
          <a:p>
            <a:pPr algn="l"/>
            <a:r>
              <a:rPr lang="en-US" sz="2000" b="1" dirty="0"/>
              <a:t>Decision Trees</a:t>
            </a:r>
            <a:r>
              <a:rPr lang="en-US" sz="2000" dirty="0"/>
              <a:t>: Suitable when you want to understand relationships between different variables and predict a numerical value, like predicting sales based on advertising spend, seasonality, and promotions</a:t>
            </a:r>
            <a:r>
              <a:rPr lang="en-US" sz="2000" dirty="0" smtClean="0"/>
              <a:t>.(RF)</a:t>
            </a:r>
            <a:endParaRPr lang="en-US" sz="2000" dirty="0"/>
          </a:p>
          <a:p>
            <a:pPr algn="l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391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16" y="170121"/>
            <a:ext cx="8718698" cy="463579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LR: Explain.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NLP(first project):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51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/>
          <p:nvPr/>
        </p:nvSpPr>
        <p:spPr>
          <a:xfrm>
            <a:off x="394622" y="353318"/>
            <a:ext cx="7876075" cy="4573672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1"/>
          <p:cNvGrpSpPr/>
          <p:nvPr/>
        </p:nvGrpSpPr>
        <p:grpSpPr>
          <a:xfrm>
            <a:off x="216232" y="3830296"/>
            <a:ext cx="288601" cy="1096693"/>
            <a:chOff x="1006700" y="2603975"/>
            <a:chExt cx="55450" cy="210700"/>
          </a:xfrm>
        </p:grpSpPr>
        <p:sp>
          <p:nvSpPr>
            <p:cNvPr id="333" name="Google Shape;333;p31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31"/>
          <p:cNvGrpSpPr/>
          <p:nvPr/>
        </p:nvGrpSpPr>
        <p:grpSpPr>
          <a:xfrm>
            <a:off x="8596681" y="736494"/>
            <a:ext cx="464268" cy="431989"/>
            <a:chOff x="827350" y="3629733"/>
            <a:chExt cx="1431600" cy="1332067"/>
          </a:xfrm>
        </p:grpSpPr>
        <p:sp>
          <p:nvSpPr>
            <p:cNvPr id="340" name="Google Shape;340;p3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8596636" y="178169"/>
            <a:ext cx="356755" cy="331951"/>
            <a:chOff x="827350" y="3629733"/>
            <a:chExt cx="1431600" cy="1332067"/>
          </a:xfrm>
        </p:grpSpPr>
        <p:sp>
          <p:nvSpPr>
            <p:cNvPr id="344" name="Google Shape;344;p3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965771" y="736494"/>
            <a:ext cx="70994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Machine </a:t>
            </a:r>
            <a:r>
              <a:rPr lang="en-US" sz="2800" dirty="0" smtClean="0">
                <a:solidFill>
                  <a:schemeClr val="bg1"/>
                </a:solidFill>
              </a:rPr>
              <a:t>learning </a:t>
            </a:r>
            <a:r>
              <a:rPr lang="en-US" sz="2800" dirty="0">
                <a:solidFill>
                  <a:schemeClr val="bg1"/>
                </a:solidFill>
              </a:rPr>
              <a:t>is a subset of AI, which enables the machine to automatically learn from data, improve performance from past experiences, and make predictions. Machine learning contains a set of algorithms that work on a huge amount of data. Data is fed to these algorithms to train them, and on the basis of training, they build the model &amp; perform a specific task.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33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401" name="Google Shape;401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063" y="643099"/>
            <a:ext cx="7352125" cy="4013141"/>
          </a:xfrm>
        </p:spPr>
        <p:txBody>
          <a:bodyPr/>
          <a:lstStyle/>
          <a:p>
            <a:r>
              <a:rPr lang="en-US" sz="2800" dirty="0"/>
              <a:t>How does Machine Learning work</a:t>
            </a:r>
          </a:p>
          <a:p>
            <a:r>
              <a:rPr lang="en-US" sz="2400" dirty="0"/>
              <a:t>A machine learning system builds prediction models, learns from previous data, and predicts the output of new data whenever it receives it. The amount of data helps to build a better model that accurately predicts the output, which in turn affects the accuracy of the predicted output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36" y="1188749"/>
            <a:ext cx="7774860" cy="1789732"/>
          </a:xfrm>
          <a:prstGeom prst="rect">
            <a:avLst/>
          </a:prstGeom>
        </p:spPr>
      </p:pic>
      <p:grpSp>
        <p:nvGrpSpPr>
          <p:cNvPr id="440" name="Google Shape;440;p34"/>
          <p:cNvGrpSpPr/>
          <p:nvPr/>
        </p:nvGrpSpPr>
        <p:grpSpPr>
          <a:xfrm rot="10800000">
            <a:off x="8182795" y="3741521"/>
            <a:ext cx="288601" cy="1096693"/>
            <a:chOff x="1006700" y="2603975"/>
            <a:chExt cx="55450" cy="210700"/>
          </a:xfrm>
        </p:grpSpPr>
        <p:sp>
          <p:nvSpPr>
            <p:cNvPr id="441" name="Google Shape;441;p34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4"/>
          <p:cNvGrpSpPr/>
          <p:nvPr/>
        </p:nvGrpSpPr>
        <p:grpSpPr>
          <a:xfrm>
            <a:off x="535539" y="4091671"/>
            <a:ext cx="781224" cy="726909"/>
            <a:chOff x="827350" y="3629733"/>
            <a:chExt cx="1431600" cy="1332067"/>
          </a:xfrm>
        </p:grpSpPr>
        <p:sp>
          <p:nvSpPr>
            <p:cNvPr id="448" name="Google Shape;448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1563289" y="4339573"/>
            <a:ext cx="356325" cy="331552"/>
            <a:chOff x="827350" y="3629733"/>
            <a:chExt cx="1431600" cy="1332067"/>
          </a:xfrm>
        </p:grpSpPr>
        <p:sp>
          <p:nvSpPr>
            <p:cNvPr id="452" name="Google Shape;452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4"/>
          <p:cNvGrpSpPr/>
          <p:nvPr/>
        </p:nvGrpSpPr>
        <p:grpSpPr>
          <a:xfrm>
            <a:off x="4450919" y="-84540"/>
            <a:ext cx="1096749" cy="1020497"/>
            <a:chOff x="827350" y="3629733"/>
            <a:chExt cx="1431600" cy="1332067"/>
          </a:xfrm>
        </p:grpSpPr>
        <p:sp>
          <p:nvSpPr>
            <p:cNvPr id="456" name="Google Shape;456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4"/>
          <p:cNvGrpSpPr/>
          <p:nvPr/>
        </p:nvGrpSpPr>
        <p:grpSpPr>
          <a:xfrm>
            <a:off x="626658" y="3184190"/>
            <a:ext cx="598982" cy="557337"/>
            <a:chOff x="827350" y="3629733"/>
            <a:chExt cx="1431600" cy="1332067"/>
          </a:xfrm>
        </p:grpSpPr>
        <p:sp>
          <p:nvSpPr>
            <p:cNvPr id="460" name="Google Shape;460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4"/>
          <p:cNvGrpSpPr/>
          <p:nvPr/>
        </p:nvGrpSpPr>
        <p:grpSpPr>
          <a:xfrm>
            <a:off x="7066781" y="683794"/>
            <a:ext cx="464268" cy="431989"/>
            <a:chOff x="827350" y="3629733"/>
            <a:chExt cx="1431600" cy="1332067"/>
          </a:xfrm>
        </p:grpSpPr>
        <p:sp>
          <p:nvSpPr>
            <p:cNvPr id="464" name="Google Shape;464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4"/>
          <p:cNvGrpSpPr/>
          <p:nvPr/>
        </p:nvGrpSpPr>
        <p:grpSpPr>
          <a:xfrm>
            <a:off x="7697549" y="373732"/>
            <a:ext cx="356325" cy="331552"/>
            <a:chOff x="827350" y="3629733"/>
            <a:chExt cx="1431600" cy="1332067"/>
          </a:xfrm>
        </p:grpSpPr>
        <p:sp>
          <p:nvSpPr>
            <p:cNvPr id="475" name="Google Shape;475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544" y="531628"/>
            <a:ext cx="6892456" cy="2595435"/>
          </a:xfrm>
        </p:spPr>
        <p:txBody>
          <a:bodyPr/>
          <a:lstStyle/>
          <a:p>
            <a:pPr algn="ctr"/>
            <a:r>
              <a:rPr lang="en-US" sz="3200" u="sng" dirty="0" smtClean="0">
                <a:latin typeface="Impact" panose="020B0806030902050204" pitchFamily="34" charset="0"/>
              </a:rPr>
              <a:t>Types of data: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dirty="0" smtClean="0">
                <a:latin typeface="+mj-lt"/>
              </a:rPr>
              <a:t>Structured</a:t>
            </a:r>
            <a:r>
              <a:rPr lang="en-US" dirty="0">
                <a:latin typeface="+mj-lt"/>
              </a:rPr>
              <a:t>, Semi-structured and Unstructured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51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627" y="318976"/>
            <a:ext cx="8399721" cy="4742121"/>
          </a:xfrm>
        </p:spPr>
        <p:txBody>
          <a:bodyPr/>
          <a:lstStyle/>
          <a:p>
            <a:r>
              <a:rPr lang="en-US" dirty="0" smtClean="0"/>
              <a:t>Types of ml: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56" y="695104"/>
            <a:ext cx="726214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122" y="0"/>
            <a:ext cx="8793126" cy="5741581"/>
          </a:xfrm>
        </p:spPr>
        <p:txBody>
          <a:bodyPr/>
          <a:lstStyle/>
          <a:p>
            <a:pPr algn="ctr"/>
            <a:r>
              <a:rPr lang="en-US" dirty="0" smtClean="0"/>
              <a:t>Different types of algorithm classification regression</a:t>
            </a:r>
          </a:p>
          <a:p>
            <a:pPr algn="l"/>
            <a:endParaRPr lang="en-IN" b="1" dirty="0" smtClean="0"/>
          </a:p>
          <a:p>
            <a:pPr algn="l"/>
            <a:r>
              <a:rPr lang="en-IN" b="1" dirty="0" smtClean="0"/>
              <a:t>Random </a:t>
            </a:r>
            <a:r>
              <a:rPr lang="en-IN" b="1" dirty="0"/>
              <a:t>Forest Algorithm</a:t>
            </a:r>
            <a:endParaRPr lang="en-IN" dirty="0"/>
          </a:p>
          <a:p>
            <a:pPr algn="l"/>
            <a:r>
              <a:rPr lang="en-IN" b="1" dirty="0"/>
              <a:t>Decision Tree Algorithm</a:t>
            </a:r>
            <a:endParaRPr lang="en-IN" dirty="0"/>
          </a:p>
          <a:p>
            <a:pPr algn="l"/>
            <a:r>
              <a:rPr lang="en-IN" b="1" dirty="0"/>
              <a:t>Logistic Regression Algorithm</a:t>
            </a:r>
            <a:endParaRPr lang="en-IN" dirty="0"/>
          </a:p>
          <a:p>
            <a:pPr algn="l"/>
            <a:r>
              <a:rPr lang="en-IN" b="1" dirty="0"/>
              <a:t>Support Vector Machine Algorithm</a:t>
            </a:r>
            <a:endParaRPr lang="en-IN" dirty="0"/>
          </a:p>
          <a:p>
            <a:pPr algn="ctr"/>
            <a:endParaRPr lang="en-US" dirty="0" smtClean="0"/>
          </a:p>
          <a:p>
            <a:r>
              <a:rPr lang="en-IN" b="1" dirty="0"/>
              <a:t>Simple Linear Regression Algorithm</a:t>
            </a:r>
            <a:endParaRPr lang="en-IN" dirty="0"/>
          </a:p>
          <a:p>
            <a:r>
              <a:rPr lang="en-IN" b="1" dirty="0"/>
              <a:t>Multivariate Regression Algorithm</a:t>
            </a:r>
            <a:endParaRPr lang="en-IN" dirty="0"/>
          </a:p>
          <a:p>
            <a:r>
              <a:rPr lang="en-IN" b="1" dirty="0"/>
              <a:t>Decision Tree Algorithm</a:t>
            </a:r>
            <a:endParaRPr lang="en-IN" dirty="0"/>
          </a:p>
          <a:p>
            <a:r>
              <a:rPr lang="en-IN" b="1" dirty="0"/>
              <a:t>Lasso </a:t>
            </a:r>
            <a:r>
              <a:rPr lang="en-IN" b="1" dirty="0" smtClean="0"/>
              <a:t>Regression</a:t>
            </a:r>
            <a:endParaRPr lang="en-IN" dirty="0" smtClean="0"/>
          </a:p>
          <a:p>
            <a:pPr algn="ctr"/>
            <a:endParaRPr lang="en-US" dirty="0" smtClean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13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27591"/>
            <a:ext cx="8484781" cy="4816549"/>
          </a:xfrm>
        </p:spPr>
        <p:txBody>
          <a:bodyPr/>
          <a:lstStyle/>
          <a:p>
            <a:pPr algn="ctr"/>
            <a:r>
              <a:rPr lang="en-US" sz="2000" b="1" dirty="0" smtClean="0"/>
              <a:t>Classification:</a:t>
            </a:r>
            <a:endParaRPr lang="en-US" sz="2000" dirty="0" smtClean="0"/>
          </a:p>
          <a:p>
            <a:pPr algn="ctr"/>
            <a:endParaRPr lang="en-US" sz="2000" b="1" dirty="0" smtClean="0"/>
          </a:p>
          <a:p>
            <a:pPr algn="l"/>
            <a:r>
              <a:rPr lang="en-US" sz="2000" b="1" dirty="0"/>
              <a:t>L</a:t>
            </a:r>
            <a:r>
              <a:rPr lang="en-US" sz="2000" b="1" dirty="0" smtClean="0"/>
              <a:t>ogistic Regression</a:t>
            </a:r>
            <a:r>
              <a:rPr lang="en-US" sz="2000" dirty="0" smtClean="0"/>
              <a:t>:</a:t>
            </a:r>
          </a:p>
          <a:p>
            <a:pPr algn="l"/>
            <a:r>
              <a:rPr lang="en-US" sz="2000" dirty="0" smtClean="0"/>
              <a:t> Use when you have two categories to predict, like whether an email is spam or not spam.</a:t>
            </a:r>
          </a:p>
          <a:p>
            <a:pPr algn="ctr"/>
            <a:endParaRPr lang="en-US" sz="2000" dirty="0" smtClean="0"/>
          </a:p>
          <a:p>
            <a:pPr algn="l"/>
            <a:r>
              <a:rPr lang="en-US" sz="2000" b="1" dirty="0" smtClean="0"/>
              <a:t>Decision </a:t>
            </a:r>
            <a:r>
              <a:rPr lang="en-US" sz="2000" b="1" dirty="0"/>
              <a:t>Trees</a:t>
            </a:r>
            <a:r>
              <a:rPr lang="en-US" sz="2000" dirty="0"/>
              <a:t>: Good for understanding data with clear decision rules, like predicting if a customer will buy a product based on their age, gender, and income.</a:t>
            </a:r>
          </a:p>
          <a:p>
            <a:pPr algn="l"/>
            <a:r>
              <a:rPr lang="en-US" sz="2000" b="1" dirty="0"/>
              <a:t>Random Forest</a:t>
            </a:r>
            <a:r>
              <a:rPr lang="en-US" sz="2000" dirty="0"/>
              <a:t>: Ideal when you have a lot of data and want accurate predictions. It's like asking many people (trees) their opinion and then taking the majority vote.</a:t>
            </a:r>
          </a:p>
          <a:p>
            <a:pPr algn="l"/>
            <a:r>
              <a:rPr lang="en-US" sz="2000" dirty="0" smtClean="0"/>
              <a:t>.</a:t>
            </a:r>
            <a:endParaRPr lang="en-US" sz="2000" dirty="0"/>
          </a:p>
          <a:p>
            <a:pPr algn="ctr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5636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53" y="0"/>
            <a:ext cx="9069573" cy="5143500"/>
          </a:xfrm>
        </p:spPr>
        <p:txBody>
          <a:bodyPr/>
          <a:lstStyle/>
          <a:p>
            <a:pPr algn="l"/>
            <a:r>
              <a:rPr lang="en-US" sz="2000" b="1" dirty="0" smtClean="0"/>
              <a:t>Support Vector Machines (SVM)</a:t>
            </a:r>
            <a:r>
              <a:rPr lang="en-US" sz="2000" dirty="0" smtClean="0"/>
              <a:t>: </a:t>
            </a:r>
          </a:p>
          <a:p>
            <a:pPr algn="l"/>
            <a:r>
              <a:rPr lang="en-US" sz="2000" dirty="0" smtClean="0"/>
              <a:t>Useful when you want to find a clear boundary between different groups, like classifying whether a tumor is benign or malignant based on its characteristics.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b="1" dirty="0" smtClean="0"/>
              <a:t>K-Nearest Neighbors (KNN)</a:t>
            </a:r>
            <a:r>
              <a:rPr lang="en-US" sz="2000" dirty="0" smtClean="0"/>
              <a:t>: Handy for small datasets or when you want to find similar items, like recommending movies based on what similar users liked.</a:t>
            </a:r>
          </a:p>
          <a:p>
            <a:pPr algn="l"/>
            <a:r>
              <a:rPr lang="en-US" sz="2000" b="1" dirty="0" smtClean="0"/>
              <a:t>Naive Bayes</a:t>
            </a:r>
            <a:r>
              <a:rPr lang="en-US" sz="2000" dirty="0" smtClean="0"/>
              <a:t>: Works well with text classification tasks, such as spam detection or sentiment analysis in reviews.</a:t>
            </a:r>
          </a:p>
          <a:p>
            <a:pPr algn="l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64457525"/>
      </p:ext>
    </p:extLst>
  </p:cSld>
  <p:clrMapOvr>
    <a:masterClrMapping/>
  </p:clrMapOvr>
</p:sld>
</file>

<file path=ppt/theme/theme1.xml><?xml version="1.0" encoding="utf-8"?>
<a:theme xmlns:a="http://schemas.openxmlformats.org/drawingml/2006/main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464</Words>
  <Application>Microsoft Office PowerPoint</Application>
  <PresentationFormat>On-screen Show (16:9)</PresentationFormat>
  <Paragraphs>39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Audiowide</vt:lpstr>
      <vt:lpstr>Karla</vt:lpstr>
      <vt:lpstr>Impact</vt:lpstr>
      <vt:lpstr>Cyber-Futuristic AI Technology Thesis Defense by Slidesgo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LR: Explain. NLP(first project):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Microsoft account</cp:lastModifiedBy>
  <cp:revision>7</cp:revision>
  <dcterms:modified xsi:type="dcterms:W3CDTF">2024-02-08T10:48:14Z</dcterms:modified>
</cp:coreProperties>
</file>