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67" r:id="rId16"/>
    <p:sldId id="268" r:id="rId17"/>
  </p:sldIdLst>
  <p:sldSz cx="12192000" cy="6858000"/>
  <p:notesSz cx="6858000" cy="9144000"/>
  <p:embeddedFontLst>
    <p:embeddedFont>
      <p:font typeface="Arial Black" panose="020B0A04020102020204" pitchFamily="34" charset="0"/>
      <p:regular r:id="rId19"/>
      <p:bold r:id="rId20"/>
    </p:embeddedFont>
    <p:embeddedFont>
      <p:font typeface="Biome" panose="020B0503030204020804" pitchFamily="34" charset="0"/>
      <p:regular r:id="rId21"/>
      <p: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13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980e1944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980e1944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6E37-FAF9-920D-8817-84C9CFCA3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C0C54-9676-6680-75DD-001F890A4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F18F4-7DED-C992-3C07-2C86AE2F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6E200-904A-AFA1-5E0C-E590A715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E3BF-7BBE-74C1-AF19-0A1F7BFC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41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D600-9749-6E60-5C39-D761B8ED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15E29-975C-60B7-08F5-DA958182A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4567-D30C-F5CC-428B-98A5F3AB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11E60-32F0-D989-EBDC-8FC04104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D229-540F-771C-DE24-2D2E9AB6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3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71C7E-CA0F-9A54-E2AC-96AACAF95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4BE5D-ABC5-1ED0-BD43-3A5B43B07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D619-00F0-6CD4-D69E-57DFEF3F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21151-FBF1-A64F-6256-DBA3AB18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4D8F9-2F67-3584-431C-5C0547F4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35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E60-5B78-5ADB-4891-DA446B46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FE06-3999-AF6A-6CDA-F8BB25FE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620C8-A767-70D6-BBFD-3CC37A30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017E3-1F8D-AA8E-5725-49EA6953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1403E-DF92-79E8-DF36-066DFB14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90DD-D990-6F7E-214C-DE1ADE8F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D7CC-4D2A-D973-0718-D228E96D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224A2-ED05-0199-C1A1-4706399B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4D1C-C5CB-2474-25B3-E173412A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F9053-DCCA-89C3-3524-2700350C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59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663C-6CE4-ED46-1104-548933AD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0F36B-AD4E-257B-8166-66498113F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9FF9B-630F-0F6B-BEBF-D981216D0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456E0-6157-8ED6-E5DF-7BA3DCBC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D3BE7-48B3-B6CF-8F5F-63E604BF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CCF37-E554-E0F5-F5F3-E77DB4D4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58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DB9D-38DD-0DB7-7097-F17B5A09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2EA4C-36EF-80A7-BE59-24B6F520A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0BF35-D7C4-59CA-0361-C3187261E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A7777-7C52-848A-2F92-68B90A2D7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22753-F803-F19B-E6B6-F47161500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1ED3A-FB94-D8E1-F2D3-AFE0C2D3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EA683-F7E3-7A98-4920-B8650DB7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91685-09D4-4455-6C44-5EFD61F4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49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CB5C-A4D9-0C83-A569-28B25695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7DC51-4C53-F79B-3C4B-64279C3F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03878-10A6-CDE2-C703-5A10F84E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E0288-1BE0-BDE6-3892-8B139E8C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37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88B77-7499-6430-75FD-11D89FC5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22DE5-CC1E-EDB5-B58A-DAD897B4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96EEA-9BA2-F95B-DC7C-E82685AD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9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EF4F-EEAA-5303-5D20-1C7124ED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A044-6DE4-7D80-7C39-FD1A68DD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F5F07-3AA2-F2C9-8195-C94FC5A76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D601B-3FA4-FE05-7164-9FC97871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2BA24-2FF6-B449-68FB-4957C0FA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9F7F0-D52E-30DC-443F-25DF7872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7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1F46-4557-1B87-62F0-FB0E81DD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EE4E4-4920-66B2-B7EC-E391F66AE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4A212-AEF0-579A-87DE-CA2275026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37149-BCF6-2197-9DE9-767794AC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CB6C9-5AAC-8113-0985-FA21FBE4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5CE2A-D874-D098-831E-BD357F4E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01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0E10C-F07D-389D-1B8E-45614AD4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04322-927E-B4B3-7BAC-4CFD3251E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A8BC-B60A-6AA9-AE0E-BA8F700B9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877AE-121B-C66C-869D-F37AF9D89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7CD25-0C84-E6D0-2B15-0276E8DEE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1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15413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mcmedinformdecismak.biomedcentral.com/articles/10.1186/s12911-019-1004-8" TargetMode="External"/><Relationship Id="rId4" Type="http://schemas.openxmlformats.org/officeDocument/2006/relationships/hyperlink" Target="https://www.researchgate.net/publication/347381005_Disease_Prediction_Using_Machine_Learnin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015568" y="2206558"/>
            <a:ext cx="8721203" cy="11910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320" b="1" i="0" u="none" strike="noStrike" cap="none" dirty="0">
                <a:solidFill>
                  <a:schemeClr val="dk1"/>
                </a:solidFill>
                <a:latin typeface="Times New Roman"/>
                <a:ea typeface="Arial"/>
                <a:cs typeface="Times New Roman"/>
                <a:sym typeface="Times New Roman"/>
              </a:rPr>
              <a:t>DISEASE PREDICTION USING MACHINE LEARNING ALGORITHMS</a:t>
            </a:r>
            <a:endParaRPr lang="en-US" sz="4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963327" y="1804240"/>
            <a:ext cx="4693649" cy="39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1494" b="0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A Project Presentation on</a:t>
            </a: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684798" y="4091394"/>
            <a:ext cx="3198708" cy="753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1494" b="0" i="0" u="none" strike="noStrike" cap="none">
                <a:solidFill>
                  <a:schemeClr val="dk1"/>
                </a:solidFill>
                <a:latin typeface="Times New Roman"/>
                <a:ea typeface="Arial"/>
                <a:cs typeface="Times New Roman"/>
                <a:sym typeface="Times New Roman"/>
              </a:rPr>
              <a:t>    </a:t>
            </a:r>
            <a:endParaRPr lang="en-IN" sz="116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-IN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315200" y="3848067"/>
            <a:ext cx="3969099" cy="110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1494" b="1" i="0" u="none" strike="noStrike" cap="none" dirty="0" err="1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Challa</a:t>
            </a:r>
            <a:r>
              <a:rPr lang="en-IN" sz="1494" b="1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IN" sz="1494" b="1" i="0" u="none" strike="noStrike" cap="none" dirty="0" err="1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Preetham</a:t>
            </a:r>
            <a:r>
              <a:rPr lang="en-IN" sz="1494" b="1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 Reddy	700745109</a:t>
            </a:r>
          </a:p>
          <a:p>
            <a:pPr>
              <a:spcAft>
                <a:spcPts val="600"/>
              </a:spcAft>
            </a:pPr>
            <a:r>
              <a:rPr lang="en-IN" sz="1494" b="1" i="0" u="none" strike="noStrike" cap="none" dirty="0" err="1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Bommareddy</a:t>
            </a:r>
            <a:r>
              <a:rPr lang="en-IN" sz="1494" b="1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 Eshwar Reddy	700748146</a:t>
            </a:r>
          </a:p>
          <a:p>
            <a:pPr>
              <a:spcAft>
                <a:spcPts val="600"/>
              </a:spcAft>
            </a:pPr>
            <a:r>
              <a:rPr lang="en-IN" sz="1494" b="1" i="0" u="none" strike="noStrike" cap="none" dirty="0" err="1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Kurapati</a:t>
            </a:r>
            <a:r>
              <a:rPr lang="en-IN" sz="1494" b="1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IN" sz="1494" b="1" i="0" u="none" strike="noStrike" cap="none" dirty="0" err="1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Rushikeshkumar</a:t>
            </a:r>
            <a:r>
              <a:rPr lang="en-IN" sz="1494" b="1" i="0" u="none" strike="noStrike" cap="none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	700754809</a:t>
            </a:r>
            <a:endParaRPr lang="en-IN" sz="18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379776" y="1400385"/>
            <a:ext cx="11235447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Support Vector Machine or SVM, is a popular supervised learning algorithm</a:t>
            </a:r>
            <a:endParaRPr sz="1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The main goal of SVM algorithm is to find best line or decision boundary for categorizing n-dimensional space into classes so that new data points can be placed easily.</a:t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429209" y="715738"/>
            <a:ext cx="59098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MACHINE: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503850" y="3207006"/>
            <a:ext cx="112527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LEARNING: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Ensemble learning is a process in which multiple models are combined to give a single output.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This process is mainly used to increase the performance.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There are many methods in ensemble learning some of the simple ensemble techniques are Max voting, Averaging and Weighted Average </a:t>
            </a:r>
            <a:endParaRPr sz="1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Results	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861C8C2-C9A2-DA56-279E-9A39E1F20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" r="-2" b="-2"/>
          <a:stretch/>
        </p:blipFill>
        <p:spPr>
          <a:xfrm>
            <a:off x="715748" y="2460385"/>
            <a:ext cx="5131088" cy="3439719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669CF6C-9DB2-973C-1583-F32BE957FF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6" r="-2" b="-2"/>
          <a:stretch/>
        </p:blipFill>
        <p:spPr>
          <a:xfrm>
            <a:off x="6345165" y="2496867"/>
            <a:ext cx="5131087" cy="3439726"/>
          </a:xfrm>
          <a:prstGeom prst="rect">
            <a:avLst/>
          </a:prstGeom>
        </p:spPr>
      </p:pic>
      <p:sp>
        <p:nvSpPr>
          <p:cNvPr id="167" name="Google Shape;167;p23"/>
          <p:cNvSpPr txBox="1"/>
          <p:nvPr/>
        </p:nvSpPr>
        <p:spPr>
          <a:xfrm>
            <a:off x="-502525" y="2157900"/>
            <a:ext cx="851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BF5275-83A5-C6E7-DE66-12640172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7" y="551861"/>
            <a:ext cx="5816323" cy="3892319"/>
          </a:xfrm>
          <a:prstGeom prst="rect">
            <a:avLst/>
          </a:prstGeom>
        </p:spPr>
      </p:pic>
      <p:pic>
        <p:nvPicPr>
          <p:cNvPr id="7" name="Picture 6" descr="A screenshot of a login form&#10;&#10;Description automatically generated with medium confidence">
            <a:extLst>
              <a:ext uri="{FF2B5EF4-FFF2-40B4-BE49-F238E27FC236}">
                <a16:creationId xmlns:a16="http://schemas.microsoft.com/office/drawing/2014/main" id="{9DAAEECB-2EAC-F8A7-8174-296D253B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2154519"/>
            <a:ext cx="5511524" cy="429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3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login form&#10;&#10;Description automatically generated with medium confidence">
            <a:extLst>
              <a:ext uri="{FF2B5EF4-FFF2-40B4-BE49-F238E27FC236}">
                <a16:creationId xmlns:a16="http://schemas.microsoft.com/office/drawing/2014/main" id="{B2520492-1288-C9AF-B2CB-BD430139C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97" y="1573888"/>
            <a:ext cx="4742993" cy="361106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5E6EC67-3026-D661-701D-417135C95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40" y="1045029"/>
            <a:ext cx="5523863" cy="508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5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omputer, screenshot, design&#10;&#10;Description automatically generated">
            <a:extLst>
              <a:ext uri="{FF2B5EF4-FFF2-40B4-BE49-F238E27FC236}">
                <a16:creationId xmlns:a16="http://schemas.microsoft.com/office/drawing/2014/main" id="{CD941806-38C7-EDD5-04BC-21F810D5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9" y="132184"/>
            <a:ext cx="5456903" cy="4420151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327BF7A9-A482-88C4-092A-C0FAE844F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524" y="4603863"/>
            <a:ext cx="4080386" cy="2040375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C6B297C5-8F13-BE64-8574-08BB5BEE8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212" y="1553955"/>
            <a:ext cx="6302478" cy="514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81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/>
          <p:nvPr/>
        </p:nvSpPr>
        <p:spPr>
          <a:xfrm>
            <a:off x="3776797" y="389288"/>
            <a:ext cx="4933094" cy="913039"/>
          </a:xfrm>
          <a:prstGeom prst="flowChartAlternateProcess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249382" y="1699491"/>
            <a:ext cx="11711709" cy="3062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IN" sz="2500" u="sng" dirty="0">
                <a:solidFill>
                  <a:schemeClr val="hlink"/>
                </a:solidFill>
                <a:latin typeface="Biome" panose="020B0502040204020203" pitchFamily="34" charset="0"/>
                <a:ea typeface="Calibri"/>
                <a:cs typeface="Biome" panose="020B0502040204020203" pitchFamily="34" charset="0"/>
                <a:sym typeface="Calibri"/>
                <a:hlinkClick r:id="rId3"/>
              </a:rPr>
              <a:t>https://ieeexplore.ieee.org/document/9154130</a:t>
            </a:r>
            <a:endParaRPr sz="2500" dirty="0">
              <a:solidFill>
                <a:schemeClr val="dk1"/>
              </a:solidFill>
              <a:latin typeface="Biome" panose="020B0502040204020203" pitchFamily="34" charset="0"/>
              <a:ea typeface="Calibri"/>
              <a:cs typeface="Biome" panose="020B0502040204020203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Biome" panose="020B0502040204020203" pitchFamily="34" charset="0"/>
              <a:ea typeface="Calibri"/>
              <a:cs typeface="Biome" panose="020B0502040204020203" pitchFamily="34" charset="0"/>
              <a:sym typeface="Calibri"/>
            </a:endParaRPr>
          </a:p>
          <a:p>
            <a:pPr marL="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IN" sz="2500" u="sng" dirty="0">
                <a:solidFill>
                  <a:schemeClr val="hlink"/>
                </a:solidFill>
                <a:latin typeface="Biome" panose="020B0502040204020203" pitchFamily="34" charset="0"/>
                <a:ea typeface="Calibri"/>
                <a:cs typeface="Biome" panose="020B0502040204020203" pitchFamily="34" charset="0"/>
                <a:sym typeface="Calibri"/>
                <a:hlinkClick r:id="rId4"/>
              </a:rPr>
              <a:t>https://www.researchgate.net/publication/347381005_Disease_Prediction_Using_Machine_Learning</a:t>
            </a:r>
            <a:endParaRPr sz="2500" dirty="0">
              <a:solidFill>
                <a:schemeClr val="dk1"/>
              </a:solidFill>
              <a:latin typeface="Biome" panose="020B0502040204020203" pitchFamily="34" charset="0"/>
              <a:ea typeface="Calibri"/>
              <a:cs typeface="Biome" panose="020B0502040204020203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dirty="0">
              <a:solidFill>
                <a:schemeClr val="dk1"/>
              </a:solidFill>
              <a:latin typeface="Biome" panose="020B0502040204020203" pitchFamily="34" charset="0"/>
              <a:ea typeface="Calibri"/>
              <a:cs typeface="Biome" panose="020B0502040204020203" pitchFamily="34" charset="0"/>
              <a:sym typeface="Calibri"/>
            </a:endParaRPr>
          </a:p>
          <a:p>
            <a:pPr marL="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IN" sz="2500" u="sng" dirty="0">
                <a:solidFill>
                  <a:schemeClr val="hlink"/>
                </a:solidFill>
                <a:latin typeface="Biome" panose="020B0502040204020203" pitchFamily="34" charset="0"/>
                <a:ea typeface="Calibri"/>
                <a:cs typeface="Biome" panose="020B0502040204020203" pitchFamily="34" charset="0"/>
                <a:sym typeface="Calibri"/>
                <a:hlinkClick r:id="rId5"/>
              </a:rPr>
              <a:t>https://bmcmedinformdecismak.biomedcentral.com/articles/10.1186/s12911-019-1004-8</a:t>
            </a:r>
            <a:endParaRPr sz="2500" dirty="0">
              <a:solidFill>
                <a:schemeClr val="dk1"/>
              </a:solidFill>
              <a:latin typeface="Biome" panose="020B0502040204020203" pitchFamily="34" charset="0"/>
              <a:ea typeface="Calibri"/>
              <a:cs typeface="Biome" panose="020B0502040204020203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2704699" y="1491916"/>
            <a:ext cx="6400800" cy="4032985"/>
          </a:xfrm>
          <a:prstGeom prst="cloud">
            <a:avLst/>
          </a:prstGeom>
          <a:solidFill>
            <a:srgbClr val="FFD966"/>
          </a:solidFill>
          <a:ln w="12700" cap="flat" cmpd="sng">
            <a:solidFill>
              <a:srgbClr val="D8E2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3465485" y="313453"/>
            <a:ext cx="4966636" cy="962526"/>
          </a:xfrm>
          <a:prstGeom prst="flowChartAlternateProcess">
            <a:avLst/>
          </a:prstGeom>
          <a:solidFill>
            <a:srgbClr val="CCCCFF"/>
          </a:solidFill>
          <a:ln w="9525" cap="flat" cmpd="sng">
            <a:solidFill>
              <a:srgbClr val="CCCC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554175" y="1911925"/>
            <a:ext cx="111945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INTRODUCTION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OBJECTIVES AND OUTCOMES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REQUIREMENTS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IMPLEMENTATION 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❑"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REFERENCES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3407342" y="490888"/>
            <a:ext cx="5390149" cy="981777"/>
          </a:xfrm>
          <a:prstGeom prst="flowChartAlternateProcess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424873" y="2041236"/>
            <a:ext cx="11259127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 today’s world number of patients are far greater than the number of doctors.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IN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So it is difficult for doctors to go through every patient data and identify their disease.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IN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Advancement of AI and ML made this easier.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IN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So, we have come up with a project “Disease prediction using machine learning algorithms” which helps us to get most precise results based on the given symptoms.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IN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This will be helpful for taking necessary actions for the diseases at an early stage.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519764" y="471639"/>
            <a:ext cx="2820202" cy="798896"/>
          </a:xfrm>
          <a:prstGeom prst="flowChartAlternateProcess">
            <a:avLst/>
          </a:prstGeom>
          <a:solidFill>
            <a:srgbClr val="4F6481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519763" y="3621506"/>
            <a:ext cx="2820203" cy="798897"/>
          </a:xfrm>
          <a:prstGeom prst="flowChartAlternateProcess">
            <a:avLst/>
          </a:prstGeom>
          <a:gradFill>
            <a:gsLst>
              <a:gs pos="0">
                <a:srgbClr val="5B6B82"/>
              </a:gs>
              <a:gs pos="50000">
                <a:srgbClr val="465872"/>
              </a:gs>
              <a:gs pos="100000">
                <a:srgbClr val="334358"/>
              </a:gs>
            </a:gsLst>
            <a:lin ang="5400000" scaled="0"/>
          </a:gradFill>
          <a:ln w="127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OUTCOMES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519763" y="1742173"/>
            <a:ext cx="1088714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Noto Sans Symbols"/>
              <a:buChar char="❖"/>
            </a:pPr>
            <a:r>
              <a:rPr lang="en-IN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The main objective of this project is to predict diseases by giving symptoms as input.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06392" y="4812632"/>
            <a:ext cx="11011301" cy="114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Noto Sans Symbols"/>
              <a:buChar char="❖"/>
            </a:pPr>
            <a:r>
              <a:rPr lang="en-IN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Developing a GUI application where the disease is predicted by the given symptoms.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3474720" y="442763"/>
            <a:ext cx="4966636" cy="962526"/>
          </a:xfrm>
          <a:prstGeom prst="flowChartAlternateProcess">
            <a:avLst/>
          </a:prstGeom>
          <a:solidFill>
            <a:srgbClr val="CCCCFF"/>
          </a:solidFill>
          <a:ln w="9525" cap="flat" cmpd="sng">
            <a:solidFill>
              <a:srgbClr val="CCCC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7466000" y="2242686"/>
            <a:ext cx="3542099" cy="3359216"/>
          </a:xfrm>
          <a:prstGeom prst="roundRect">
            <a:avLst>
              <a:gd name="adj" fmla="val 19386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847907" y="2242687"/>
            <a:ext cx="3455469" cy="3359216"/>
          </a:xfrm>
          <a:prstGeom prst="flowChartAlternateProcess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030787" y="3818086"/>
            <a:ext cx="30897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800"/>
              <a:buFont typeface="Noto Sans Symbols"/>
              <a:buChar char="❖"/>
            </a:pPr>
            <a:r>
              <a:rPr lang="en-IN" sz="1800" b="1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PYTHON 3.8.5 </a:t>
            </a:r>
            <a:endParaRPr sz="1800" b="1">
              <a:solidFill>
                <a:srgbClr val="222A35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086770" y="3255402"/>
            <a:ext cx="30897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LANGUAGE USED: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7623208" y="2492943"/>
            <a:ext cx="30030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HARDWARE :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7623209" y="3108960"/>
            <a:ext cx="3099334" cy="2107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RAM: 4GB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HDD: 40GB min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PROCESSOR: i5 or above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OS: WINDOWS 10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3946455" y="351566"/>
            <a:ext cx="3544236" cy="798896"/>
          </a:xfrm>
          <a:prstGeom prst="flowChartAlternateProcess">
            <a:avLst/>
          </a:prstGeom>
          <a:solidFill>
            <a:srgbClr val="4F6481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914401" y="1902691"/>
            <a:ext cx="2743200" cy="15517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4558146" y="1851892"/>
            <a:ext cx="2743200" cy="15517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8192653" y="1874982"/>
            <a:ext cx="2743200" cy="15517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8257309" y="4302517"/>
            <a:ext cx="2743200" cy="15517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3676073" y="2484582"/>
            <a:ext cx="877454" cy="4710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7292110" y="2452254"/>
            <a:ext cx="877454" cy="4710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/>
          <p:nvPr/>
        </p:nvSpPr>
        <p:spPr>
          <a:xfrm rot="5400000">
            <a:off x="9132451" y="3622965"/>
            <a:ext cx="863601" cy="47105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016000" y="2438400"/>
            <a:ext cx="251229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Symptoms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4553527" y="2452254"/>
            <a:ext cx="27616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8345429" y="2162689"/>
            <a:ext cx="251229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Learning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8372764" y="4816762"/>
            <a:ext cx="251229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323274" y="242047"/>
            <a:ext cx="5333456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230468" y="1363150"/>
            <a:ext cx="6677889" cy="461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100"/>
              <a:buFont typeface="Noto Sans Symbols"/>
              <a:buChar char="⮚"/>
            </a:pPr>
            <a:r>
              <a:rPr lang="en-IN" sz="2100" i="0" dirty="0">
                <a:solidFill>
                  <a:srgbClr val="222A35"/>
                </a:solidFill>
                <a:ea typeface="Calibri"/>
                <a:cs typeface="Calibri"/>
                <a:sym typeface="Calibri"/>
              </a:rPr>
              <a:t>It is a tree-structured classifier, where internal nodes represent the features of a dataset, branches represent the decision rules and each leaf node represents the outcome.</a:t>
            </a:r>
            <a:endParaRPr sz="2100" i="0" dirty="0">
              <a:solidFill>
                <a:srgbClr val="222A35"/>
              </a:solidFill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100"/>
              <a:buFont typeface="Noto Sans Symbols"/>
              <a:buChar char="⮚"/>
            </a:pPr>
            <a:r>
              <a:rPr lang="en-IN" sz="2100" i="0" dirty="0">
                <a:solidFill>
                  <a:srgbClr val="222A35"/>
                </a:solidFill>
                <a:ea typeface="Calibri"/>
                <a:cs typeface="Calibri"/>
                <a:sym typeface="Calibri"/>
              </a:rPr>
              <a:t>In a Decision tree, we </a:t>
            </a:r>
            <a:r>
              <a:rPr lang="en-IN" sz="2100" dirty="0">
                <a:solidFill>
                  <a:srgbClr val="222A35"/>
                </a:solidFill>
                <a:ea typeface="Calibri"/>
                <a:cs typeface="Calibri"/>
                <a:sym typeface="Calibri"/>
              </a:rPr>
              <a:t>have </a:t>
            </a:r>
            <a:r>
              <a:rPr lang="en-IN" sz="2100" i="0" dirty="0">
                <a:solidFill>
                  <a:srgbClr val="222A35"/>
                </a:solidFill>
                <a:ea typeface="Calibri"/>
                <a:cs typeface="Calibri"/>
                <a:sym typeface="Calibri"/>
              </a:rPr>
              <a:t>Decision Node and Leaf Node.</a:t>
            </a:r>
            <a:endParaRPr sz="2100" dirty="0">
              <a:solidFill>
                <a:srgbClr val="222A35"/>
              </a:solidFill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100"/>
              <a:buFont typeface="Noto Sans Symbols"/>
              <a:buChar char="⮚"/>
            </a:pPr>
            <a:r>
              <a:rPr lang="en-IN" sz="2100" i="0" dirty="0">
                <a:solidFill>
                  <a:srgbClr val="222A35"/>
                </a:solidFill>
                <a:ea typeface="Calibri"/>
                <a:cs typeface="Calibri"/>
                <a:sym typeface="Calibri"/>
              </a:rPr>
              <a:t>Decision nodes are used to make any decision and have multiple branches, whereas Leaf nodes are the output of those decisions.</a:t>
            </a:r>
            <a:endParaRPr sz="2100" i="0" dirty="0">
              <a:solidFill>
                <a:srgbClr val="222A35"/>
              </a:solidFill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100"/>
              <a:buFont typeface="Noto Sans Symbols"/>
              <a:buChar char="⮚"/>
            </a:pPr>
            <a:r>
              <a:rPr lang="en-IN" sz="2100" i="0" dirty="0">
                <a:solidFill>
                  <a:srgbClr val="222A35"/>
                </a:solidFill>
                <a:ea typeface="Calibri"/>
                <a:cs typeface="Calibri"/>
                <a:sym typeface="Calibri"/>
              </a:rPr>
              <a:t>A decision tree simply asks a question, and based on the answer (Yes/No), it further split the tree into subtrees</a:t>
            </a:r>
            <a:r>
              <a:rPr lang="en-IN" sz="2100" dirty="0">
                <a:solidFill>
                  <a:srgbClr val="222A35"/>
                </a:solidFill>
                <a:ea typeface="Calibri"/>
                <a:cs typeface="Calibri"/>
                <a:sym typeface="Calibri"/>
              </a:rPr>
              <a:t>.</a:t>
            </a:r>
            <a:endParaRPr sz="2100" dirty="0">
              <a:solidFill>
                <a:srgbClr val="222A35"/>
              </a:solidFill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100"/>
              <a:buFont typeface="Noto Sans Symbols"/>
              <a:buChar char="⮚"/>
            </a:pPr>
            <a:r>
              <a:rPr lang="en-IN" sz="2100" dirty="0">
                <a:solidFill>
                  <a:srgbClr val="222A35"/>
                </a:solidFill>
                <a:ea typeface="Calibri"/>
                <a:cs typeface="Calibri"/>
                <a:sym typeface="Calibri"/>
              </a:rPr>
              <a:t>It is a graphical representation for getting all the possible solutions to a problem/decision based on given conditions.</a:t>
            </a:r>
            <a:endParaRPr sz="2100" b="0" dirty="0">
              <a:solidFill>
                <a:srgbClr val="222A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7250546" y="1551709"/>
            <a:ext cx="4941454" cy="42394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 descr="Machine Learning Random Forest Algorithm - Javatpoi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00" y="1408922"/>
            <a:ext cx="5715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>
            <a:off x="377715" y="426488"/>
            <a:ext cx="8187787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531845" y="1455576"/>
            <a:ext cx="5878286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IN" sz="21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Random forest is a classifier that contains a number of decision trees on various subsets of given dataset and takes average to improve accuracy of dataset.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10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IN" sz="21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Instead of relying on one decision tree, the random forest takes prediction from each tree and based on majority votes of predictions it predicts final output.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10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IN" sz="21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greatest number of trees in the forest leads to higher accuracy.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en-IN" sz="21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It is based on concept of ensemble learning.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10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10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/>
        </p:nvSpPr>
        <p:spPr>
          <a:xfrm>
            <a:off x="466164" y="268941"/>
            <a:ext cx="577601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NAÏVE BAYES: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215153" y="1344706"/>
            <a:ext cx="11645152" cy="400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Noto Sans Symbols"/>
              <a:buChar char="⮚"/>
            </a:pPr>
            <a:r>
              <a:rPr lang="en-IN" sz="1800" b="0" i="0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Naïve Bayes Classifier </a:t>
            </a:r>
            <a:r>
              <a:rPr lang="en-IN" sz="2000" b="0" i="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based on </a:t>
            </a:r>
            <a:r>
              <a:rPr lang="en-IN" sz="2000" i="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Bayes’ Theorem</a:t>
            </a:r>
            <a:r>
              <a:rPr lang="en-IN" sz="1800" b="0" i="0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. It is a probabilistic classifier, which means it predicts on the basis of the probability of an object.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⮚"/>
            </a:pPr>
            <a:r>
              <a:rPr lang="en-IN" sz="1800" b="0" i="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It is not a single algorithm but a family of algorithms where all of them share a common principle, i.e. every pair of features being classified is independent of each other.</a:t>
            </a:r>
            <a:endParaRPr sz="1800" b="0" i="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⮚"/>
            </a:pPr>
            <a:r>
              <a:rPr lang="en-IN" sz="1800" b="0" i="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Gaussian Naive Bayes is </a:t>
            </a:r>
            <a:r>
              <a:rPr lang="en-IN" sz="1800" i="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 variant of Naive Bayes that follows Gaussian normal distribution and supports continuous data.</a:t>
            </a:r>
            <a:endParaRPr sz="1800" i="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⮚"/>
            </a:pPr>
            <a:r>
              <a:rPr lang="en-IN" sz="1800" b="0" i="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Gaussian distribution is </a:t>
            </a:r>
            <a:r>
              <a:rPr lang="en-IN" sz="1800" i="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 probability distribution that is symmetric about the mean, showing that data near the mean are more frequent in occurrence than data far from the mean.</a:t>
            </a:r>
            <a:endParaRPr sz="1800" i="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⮚"/>
            </a:pPr>
            <a:r>
              <a:rPr lang="en-IN" sz="1800" b="0" i="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Gaussian Naïve Bayes is used </a:t>
            </a:r>
            <a:r>
              <a:rPr lang="en-IN" sz="1800" i="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when we assume all the continuous variables associated with each feature to be distributed according to Gaussian Distribution</a:t>
            </a:r>
            <a:r>
              <a:rPr lang="en-IN" sz="1800" b="0" i="0" dirty="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</TotalTime>
  <Words>680</Words>
  <Application>Microsoft Office PowerPoint</Application>
  <PresentationFormat>Widescreen</PresentationFormat>
  <Paragraphs>99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Times New Roman</vt:lpstr>
      <vt:lpstr>Arial Black</vt:lpstr>
      <vt:lpstr>Calibri Light</vt:lpstr>
      <vt:lpstr>Biome</vt:lpstr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bomma reddy eswar reddy</cp:lastModifiedBy>
  <cp:revision>4</cp:revision>
  <dcterms:modified xsi:type="dcterms:W3CDTF">2023-06-18T22:04:52Z</dcterms:modified>
</cp:coreProperties>
</file>