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7"/>
  </p:notesMasterIdLst>
  <p:handoutMasterIdLst>
    <p:handoutMasterId r:id="rId28"/>
  </p:handoutMasterIdLst>
  <p:sldIdLst>
    <p:sldId id="256" r:id="rId5"/>
    <p:sldId id="284" r:id="rId6"/>
    <p:sldId id="271" r:id="rId7"/>
    <p:sldId id="275" r:id="rId8"/>
    <p:sldId id="274" r:id="rId9"/>
    <p:sldId id="277" r:id="rId10"/>
    <p:sldId id="279" r:id="rId11"/>
    <p:sldId id="282" r:id="rId12"/>
    <p:sldId id="294" r:id="rId13"/>
    <p:sldId id="295" r:id="rId14"/>
    <p:sldId id="285" r:id="rId15"/>
    <p:sldId id="286" r:id="rId16"/>
    <p:sldId id="287" r:id="rId17"/>
    <p:sldId id="296" r:id="rId18"/>
    <p:sldId id="288" r:id="rId19"/>
    <p:sldId id="297" r:id="rId20"/>
    <p:sldId id="289" r:id="rId21"/>
    <p:sldId id="290" r:id="rId22"/>
    <p:sldId id="291" r:id="rId23"/>
    <p:sldId id="293" r:id="rId24"/>
    <p:sldId id="283"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81" autoAdjust="0"/>
    <p:restoredTop sz="74939" autoAdjust="0"/>
  </p:normalViewPr>
  <p:slideViewPr>
    <p:cSldViewPr snapToGrid="0">
      <p:cViewPr varScale="1">
        <p:scale>
          <a:sx n="88" d="100"/>
          <a:sy n="88" d="100"/>
        </p:scale>
        <p:origin x="-480" y="-77"/>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pPr/>
              <a:t>6/24/2021</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pPr/>
              <a:t>‹#›</a:t>
            </a:fld>
            <a:endParaRPr lang="en-US"/>
          </a:p>
        </p:txBody>
      </p:sp>
    </p:spTree>
    <p:extLst>
      <p:ext uri="{BB962C8B-B14F-4D97-AF65-F5344CB8AC3E}">
        <p14:creationId xmlns:p14="http://schemas.microsoft.com/office/powerpoint/2010/main" xmlns=""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pPr/>
              <a:t>6/24/2021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pPr/>
              <a:t>‹#›</a:t>
            </a:fld>
            <a:endParaRPr lang="en-US" dirty="0"/>
          </a:p>
        </p:txBody>
      </p:sp>
    </p:spTree>
    <p:extLst>
      <p:ext uri="{BB962C8B-B14F-4D97-AF65-F5344CB8AC3E}">
        <p14:creationId xmlns:p14="http://schemas.microsoft.com/office/powerpoint/2010/main" xmlns=""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1B2B9C-770E-4322-AD39-799215EE03EA}" type="datetime1">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202639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F6193-C882-470B-989C-CAEA97610DA4}" type="datetime1">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64248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46376-8F85-42E3-B750-FA2E84D9CA28}" type="datetime1">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14307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pPr/>
              <a:t>‹#›</a:t>
            </a:fld>
            <a:endParaRPr lang="en-US" dirty="0"/>
          </a:p>
        </p:txBody>
      </p:sp>
      <p:pic>
        <p:nvPicPr>
          <p:cNvPr id="7" name="Picture 6">
            <a:extLst>
              <a:ext uri="{FF2B5EF4-FFF2-40B4-BE49-F238E27FC236}">
                <a16:creationId xmlns:a16="http://schemas.microsoft.com/office/drawing/2014/main" xmlns="" id="{9712B001-603A-41D3-8F90-B088C8FC5E2B}"/>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1169162" y="185739"/>
            <a:ext cx="834170" cy="834170"/>
          </a:xfrm>
          <a:prstGeom prst="rect">
            <a:avLst/>
          </a:prstGeom>
        </p:spPr>
      </p:pic>
    </p:spTree>
    <p:extLst>
      <p:ext uri="{BB962C8B-B14F-4D97-AF65-F5344CB8AC3E}">
        <p14:creationId xmlns:p14="http://schemas.microsoft.com/office/powerpoint/2010/main" xmlns="" val="5253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9D0F6F-FDA1-4526-B946-0D91FDC515DE}" type="datetime1">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41902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BAEB58-DBF0-41B9-AD65-471EFCC1E2E4}" type="datetime1">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07157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0A9763-FCD8-4046-842D-63BE21454684}" type="datetime1">
              <a:rPr lang="en-US" smtClean="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48282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26E45B-9D68-437A-9C61-676272D47A1F}" type="datetime1">
              <a:rPr lang="en-US" smtClean="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274964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72446-9185-4C6D-9369-9BE18B72FF83}" type="datetime1">
              <a:rPr lang="en-US" smtClean="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07029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CEEAED-B2C0-4D23-88DD-350D51C0DB63}" type="datetime1">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66991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4F145E-9DE5-40FC-9E42-9AA638C21994}" type="datetime1">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26690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9C0C5-650E-4176-B04B-1C9AE44139E7}" type="datetime1">
              <a:rPr lang="en-US" smtClean="0"/>
              <a:pPr/>
              <a:t>6/24/2021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932377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3160626" y="3152442"/>
            <a:ext cx="6565040" cy="574002"/>
          </a:xfrm>
        </p:spPr>
        <p:txBody>
          <a:bodyPr anchor="b">
            <a:normAutofit fontScale="77500" lnSpcReduction="20000"/>
          </a:bodyPr>
          <a:lstStyle/>
          <a:p>
            <a:pPr algn="l"/>
            <a:r>
              <a:rPr lang="en-IN" sz="3000" dirty="0" smtClean="0"/>
              <a:t>Fake news detection using PassiveAggressiveClassifier</a:t>
            </a:r>
            <a:endParaRPr lang="en-US" sz="3000" dirty="0">
              <a:latin typeface="Franklin Gothic Book" panose="020B0503020102020204" pitchFamily="34" charset="0"/>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xmlns=""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xmlns="" id="{E97341AC-5CAA-49FE-A445-CB5516A27379}"/>
              </a:ext>
            </a:extLst>
          </p:cNvPr>
          <p:cNvSpPr txBox="1"/>
          <p:nvPr/>
        </p:nvSpPr>
        <p:spPr>
          <a:xfrm>
            <a:off x="3758943" y="4166390"/>
            <a:ext cx="5640631" cy="646331"/>
          </a:xfrm>
          <a:prstGeom prst="rect">
            <a:avLst/>
          </a:prstGeom>
          <a:noFill/>
        </p:spPr>
        <p:txBody>
          <a:bodyPr wrap="square" rtlCol="0">
            <a:spAutoFit/>
          </a:bodyPr>
          <a:lstStyle/>
          <a:p>
            <a:r>
              <a:rPr lang="en-US" dirty="0" smtClean="0"/>
              <a:t>                                  PREETHAM </a:t>
            </a:r>
            <a:r>
              <a:rPr lang="en-US" dirty="0" smtClean="0"/>
              <a:t>HD</a:t>
            </a:r>
            <a:endParaRPr lang="en-US" dirty="0"/>
          </a:p>
          <a:p>
            <a:endParaRPr lang="en-IN" dirty="0"/>
          </a:p>
        </p:txBody>
      </p:sp>
    </p:spTree>
    <p:extLst>
      <p:ext uri="{BB962C8B-B14F-4D97-AF65-F5344CB8AC3E}">
        <p14:creationId xmlns:p14="http://schemas.microsoft.com/office/powerpoint/2010/main" xmlns=""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759" y="592047"/>
            <a:ext cx="10515600" cy="4351338"/>
          </a:xfrm>
        </p:spPr>
        <p:txBody>
          <a:bodyPr>
            <a:normAutofit fontScale="77500" lnSpcReduction="20000"/>
          </a:bodyPr>
          <a:lstStyle/>
          <a:p>
            <a:pPr algn="just">
              <a:lnSpc>
                <a:spcPct val="160000"/>
              </a:lnSpc>
            </a:pPr>
            <a:r>
              <a:rPr lang="en-US" dirty="0" smtClean="0"/>
              <a:t> In the project, the point is to discover the exhibition of the proposed system on fake or real news classifier. The first step was to load the dataset which is collected from kaggle.com which is a large dataset based on US journal news articles that includes article ID, title, and news labels, 80% of the dataset is used as training data, and the remaining 20% is used as testing data, at first the dataset is loaded and split method is used, then that data will be passed to </a:t>
            </a:r>
            <a:r>
              <a:rPr lang="en-US" dirty="0" err="1" smtClean="0"/>
              <a:t>TfidfVectorizer</a:t>
            </a:r>
            <a:r>
              <a:rPr lang="en-US" dirty="0" smtClean="0"/>
              <a:t> and then our model is trained using Passive Aggressive Classifier and it will predict based on the trained model, the proposed model was able to attain the 93.76% accuracy.  In the second step the Flask has to be installed and connected to the model which helps to create GUI for the proposed model.</a:t>
            </a:r>
          </a:p>
          <a:p>
            <a:endParaRPr lang="en-US"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C265-9638-4CEB-8148-31C83C545CB8}"/>
              </a:ext>
            </a:extLst>
          </p:cNvPr>
          <p:cNvSpPr>
            <a:spLocks noGrp="1"/>
          </p:cNvSpPr>
          <p:nvPr>
            <p:ph type="title"/>
          </p:nvPr>
        </p:nvSpPr>
        <p:spPr/>
        <p:txBody>
          <a:bodyPr/>
          <a:lstStyle/>
          <a:p>
            <a:r>
              <a:rPr lang="en-US" dirty="0" smtClean="0"/>
              <a:t>Work Flow </a:t>
            </a:r>
            <a:r>
              <a:rPr lang="en-US" dirty="0"/>
              <a:t>Diagram</a:t>
            </a:r>
            <a:endParaRPr lang="en-IN" dirty="0"/>
          </a:p>
        </p:txBody>
      </p:sp>
      <p:sp>
        <p:nvSpPr>
          <p:cNvPr id="5" name="Slide Number Placeholder 4">
            <a:extLst>
              <a:ext uri="{FF2B5EF4-FFF2-40B4-BE49-F238E27FC236}">
                <a16:creationId xmlns:a16="http://schemas.microsoft.com/office/drawing/2014/main" xmlns="" id="{A880BBF2-A541-4800-AA37-083454D204E5}"/>
              </a:ext>
            </a:extLst>
          </p:cNvPr>
          <p:cNvSpPr>
            <a:spLocks noGrp="1"/>
          </p:cNvSpPr>
          <p:nvPr>
            <p:ph type="sldNum" sz="quarter" idx="12"/>
          </p:nvPr>
        </p:nvSpPr>
        <p:spPr/>
        <p:txBody>
          <a:bodyPr/>
          <a:lstStyle/>
          <a:p>
            <a:fld id="{A6AF1B4E-90EC-4A51-B6E5-B702C054ECB0}" type="slidenum">
              <a:rPr lang="en-US" smtClean="0"/>
              <a:pPr/>
              <a:t>11</a:t>
            </a:fld>
            <a:endParaRPr lang="en-US" dirty="0"/>
          </a:p>
        </p:txBody>
      </p:sp>
      <p:pic>
        <p:nvPicPr>
          <p:cNvPr id="1027" name="Picture 3"/>
          <p:cNvPicPr>
            <a:picLocks noChangeAspect="1" noChangeArrowheads="1"/>
          </p:cNvPicPr>
          <p:nvPr/>
        </p:nvPicPr>
        <p:blipFill>
          <a:blip r:embed="rId2"/>
          <a:srcRect/>
          <a:stretch>
            <a:fillRect/>
          </a:stretch>
        </p:blipFill>
        <p:spPr bwMode="auto">
          <a:xfrm>
            <a:off x="1282281" y="1588699"/>
            <a:ext cx="9696450" cy="4648200"/>
          </a:xfrm>
          <a:prstGeom prst="rect">
            <a:avLst/>
          </a:prstGeom>
          <a:noFill/>
          <a:ln w="9525">
            <a:noFill/>
            <a:miter lim="800000"/>
            <a:headEnd/>
            <a:tailEnd/>
          </a:ln>
          <a:effectLst/>
        </p:spPr>
      </p:pic>
    </p:spTree>
    <p:extLst>
      <p:ext uri="{BB962C8B-B14F-4D97-AF65-F5344CB8AC3E}">
        <p14:creationId xmlns:p14="http://schemas.microsoft.com/office/powerpoint/2010/main" xmlns="" val="1431712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Code : -</a:t>
            </a:r>
            <a:r>
              <a:rPr lang="en-IN" dirty="0" smtClean="0"/>
              <a:t/>
            </a:r>
            <a:br>
              <a:rPr lang="en-IN" dirty="0" smtClean="0"/>
            </a:br>
            <a:endParaRPr lang="en-IN"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12</a:t>
            </a:fld>
            <a:endParaRPr lang="en-US" dirty="0"/>
          </a:p>
        </p:txBody>
      </p:sp>
      <p:pic>
        <p:nvPicPr>
          <p:cNvPr id="6" name="Picture 5"/>
          <p:cNvPicPr/>
          <p:nvPr/>
        </p:nvPicPr>
        <p:blipFill>
          <a:blip r:embed="rId2"/>
          <a:srcRect/>
          <a:stretch>
            <a:fillRect/>
          </a:stretch>
        </p:blipFill>
        <p:spPr bwMode="auto">
          <a:xfrm>
            <a:off x="3219449" y="457200"/>
            <a:ext cx="5941803" cy="6400800"/>
          </a:xfrm>
          <a:prstGeom prst="rect">
            <a:avLst/>
          </a:prstGeom>
          <a:noFill/>
          <a:ln w="9525">
            <a:noFill/>
            <a:miter lim="800000"/>
            <a:headEnd/>
            <a:tailEnd/>
          </a:ln>
        </p:spPr>
      </p:pic>
    </p:spTree>
    <p:extLst>
      <p:ext uri="{BB962C8B-B14F-4D97-AF65-F5344CB8AC3E}">
        <p14:creationId xmlns:p14="http://schemas.microsoft.com/office/powerpoint/2010/main" xmlns="" val="162065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Implementing TF-IDF</a:t>
            </a:r>
            <a:endParaRPr lang="en-IN" sz="2400" dirty="0"/>
          </a:p>
        </p:txBody>
      </p:sp>
      <p:sp>
        <p:nvSpPr>
          <p:cNvPr id="4" name="Date Placeholder 3"/>
          <p:cNvSpPr>
            <a:spLocks noGrp="1"/>
          </p:cNvSpPr>
          <p:nvPr>
            <p:ph type="dt" sz="half" idx="10"/>
          </p:nvPr>
        </p:nvSpPr>
        <p:spPr>
          <a:xfrm>
            <a:off x="691551" y="6492875"/>
            <a:ext cx="2743200" cy="365125"/>
          </a:xfrm>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13</a:t>
            </a:fld>
            <a:endParaRPr lang="en-US" dirty="0"/>
          </a:p>
        </p:txBody>
      </p:sp>
      <p:pic>
        <p:nvPicPr>
          <p:cNvPr id="6" name="Picture 5"/>
          <p:cNvPicPr/>
          <p:nvPr/>
        </p:nvPicPr>
        <p:blipFill>
          <a:blip r:embed="rId2"/>
          <a:srcRect/>
          <a:stretch>
            <a:fillRect/>
          </a:stretch>
        </p:blipFill>
        <p:spPr bwMode="auto">
          <a:xfrm>
            <a:off x="4878327" y="278296"/>
            <a:ext cx="6111726" cy="6165637"/>
          </a:xfrm>
          <a:prstGeom prst="rect">
            <a:avLst/>
          </a:prstGeom>
          <a:noFill/>
          <a:ln w="9525">
            <a:noFill/>
            <a:miter lim="800000"/>
            <a:headEnd/>
            <a:tailEnd/>
          </a:ln>
        </p:spPr>
      </p:pic>
    </p:spTree>
    <p:extLst>
      <p:ext uri="{BB962C8B-B14F-4D97-AF65-F5344CB8AC3E}">
        <p14:creationId xmlns:p14="http://schemas.microsoft.com/office/powerpoint/2010/main" xmlns="" val="4114821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14</a:t>
            </a:fld>
            <a:endParaRPr lang="en-US" dirty="0"/>
          </a:p>
        </p:txBody>
      </p:sp>
      <p:pic>
        <p:nvPicPr>
          <p:cNvPr id="6" name="Picture 5"/>
          <p:cNvPicPr/>
          <p:nvPr/>
        </p:nvPicPr>
        <p:blipFill>
          <a:blip r:embed="rId2"/>
          <a:srcRect/>
          <a:stretch>
            <a:fillRect/>
          </a:stretch>
        </p:blipFill>
        <p:spPr bwMode="auto">
          <a:xfrm>
            <a:off x="4586916" y="560717"/>
            <a:ext cx="5945936" cy="5900468"/>
          </a:xfrm>
          <a:prstGeom prst="rect">
            <a:avLst/>
          </a:prstGeom>
          <a:noFill/>
          <a:ln w="9525">
            <a:noFill/>
            <a:miter lim="800000"/>
            <a:headEnd/>
            <a:tailEnd/>
          </a:ln>
        </p:spPr>
      </p:pic>
      <p:sp>
        <p:nvSpPr>
          <p:cNvPr id="7" name="TextBox 6"/>
          <p:cNvSpPr txBox="1"/>
          <p:nvPr/>
        </p:nvSpPr>
        <p:spPr>
          <a:xfrm>
            <a:off x="914400" y="879894"/>
            <a:ext cx="2570640" cy="369332"/>
          </a:xfrm>
          <a:prstGeom prst="rect">
            <a:avLst/>
          </a:prstGeom>
          <a:noFill/>
        </p:spPr>
        <p:txBody>
          <a:bodyPr wrap="none" rtlCol="0">
            <a:spAutoFit/>
          </a:bodyPr>
          <a:lstStyle/>
          <a:p>
            <a:r>
              <a:rPr lang="en-IN" dirty="0" smtClean="0"/>
              <a:t>Passing data to classifier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Flask Model : </a:t>
            </a:r>
            <a:endParaRPr lang="en-IN" sz="32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15</a:t>
            </a:fld>
            <a:endParaRPr lang="en-US" dirty="0"/>
          </a:p>
        </p:txBody>
      </p:sp>
      <p:pic>
        <p:nvPicPr>
          <p:cNvPr id="6" name="Picture 5"/>
          <p:cNvPicPr/>
          <p:nvPr/>
        </p:nvPicPr>
        <p:blipFill>
          <a:blip r:embed="rId2"/>
          <a:srcRect/>
          <a:stretch>
            <a:fillRect/>
          </a:stretch>
        </p:blipFill>
        <p:spPr bwMode="auto">
          <a:xfrm>
            <a:off x="4224366" y="712507"/>
            <a:ext cx="6291233" cy="5878074"/>
          </a:xfrm>
          <a:prstGeom prst="rect">
            <a:avLst/>
          </a:prstGeom>
          <a:noFill/>
          <a:ln w="9525">
            <a:noFill/>
            <a:miter lim="800000"/>
            <a:headEnd/>
            <a:tailEnd/>
          </a:ln>
        </p:spPr>
      </p:pic>
    </p:spTree>
    <p:extLst>
      <p:ext uri="{BB962C8B-B14F-4D97-AF65-F5344CB8AC3E}">
        <p14:creationId xmlns:p14="http://schemas.microsoft.com/office/powerpoint/2010/main" xmlns="" val="155316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CSV File : </a:t>
            </a:r>
            <a:endParaRPr lang="en-US" sz="24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16</a:t>
            </a:fld>
            <a:endParaRPr lang="en-US" dirty="0"/>
          </a:p>
        </p:txBody>
      </p:sp>
      <p:pic>
        <p:nvPicPr>
          <p:cNvPr id="6" name="Picture 5"/>
          <p:cNvPicPr/>
          <p:nvPr/>
        </p:nvPicPr>
        <p:blipFill>
          <a:blip r:embed="rId3"/>
          <a:srcRect/>
          <a:stretch>
            <a:fillRect/>
          </a:stretch>
        </p:blipFill>
        <p:spPr bwMode="auto">
          <a:xfrm>
            <a:off x="4581464" y="560716"/>
            <a:ext cx="3822700" cy="5848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OUTPUT:</a:t>
            </a:r>
            <a:br>
              <a:rPr lang="en-IN" sz="2400" dirty="0" smtClean="0"/>
            </a:br>
            <a:endParaRPr lang="en-IN" sz="24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17</a:t>
            </a:fld>
            <a:endParaRPr lang="en-US" dirty="0"/>
          </a:p>
        </p:txBody>
      </p:sp>
      <p:pic>
        <p:nvPicPr>
          <p:cNvPr id="8" name="Content Placeholder 7"/>
          <p:cNvPicPr>
            <a:picLocks noGrp="1"/>
          </p:cNvPicPr>
          <p:nvPr>
            <p:ph idx="1"/>
          </p:nvPr>
        </p:nvPicPr>
        <p:blipFill>
          <a:blip r:embed="rId2"/>
          <a:srcRect/>
          <a:stretch>
            <a:fillRect/>
          </a:stretch>
        </p:blipFill>
        <p:spPr bwMode="auto">
          <a:xfrm>
            <a:off x="3852270" y="1086142"/>
            <a:ext cx="3383280" cy="792480"/>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3197225" y="2294626"/>
            <a:ext cx="5797550" cy="4391086"/>
          </a:xfrm>
          <a:prstGeom prst="rect">
            <a:avLst/>
          </a:prstGeom>
          <a:noFill/>
          <a:ln w="9525">
            <a:noFill/>
            <a:miter lim="800000"/>
            <a:headEnd/>
            <a:tailEnd/>
          </a:ln>
        </p:spPr>
      </p:pic>
    </p:spTree>
    <p:extLst>
      <p:ext uri="{BB962C8B-B14F-4D97-AF65-F5344CB8AC3E}">
        <p14:creationId xmlns:p14="http://schemas.microsoft.com/office/powerpoint/2010/main" xmlns="" val="3221892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For Real News :</a:t>
            </a:r>
            <a:endParaRPr lang="en-IN" sz="24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18</a:t>
            </a:fld>
            <a:endParaRPr lang="en-US" dirty="0"/>
          </a:p>
        </p:txBody>
      </p:sp>
      <p:pic>
        <p:nvPicPr>
          <p:cNvPr id="8" name="Content Placeholder 7"/>
          <p:cNvPicPr>
            <a:picLocks noGrp="1"/>
          </p:cNvPicPr>
          <p:nvPr>
            <p:ph idx="1"/>
          </p:nvPr>
        </p:nvPicPr>
        <p:blipFill>
          <a:blip r:embed="rId2"/>
          <a:srcRect/>
          <a:stretch>
            <a:fillRect/>
          </a:stretch>
        </p:blipFill>
        <p:spPr bwMode="auto">
          <a:xfrm>
            <a:off x="3402314" y="1825625"/>
            <a:ext cx="5387371" cy="4351338"/>
          </a:xfrm>
          <a:prstGeom prst="rect">
            <a:avLst/>
          </a:prstGeom>
          <a:noFill/>
          <a:ln w="9525">
            <a:noFill/>
            <a:miter lim="800000"/>
            <a:headEnd/>
            <a:tailEnd/>
          </a:ln>
        </p:spPr>
      </p:pic>
    </p:spTree>
    <p:extLst>
      <p:ext uri="{BB962C8B-B14F-4D97-AF65-F5344CB8AC3E}">
        <p14:creationId xmlns:p14="http://schemas.microsoft.com/office/powerpoint/2010/main" xmlns="" val="799252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For Fake News :</a:t>
            </a:r>
            <a:endParaRPr lang="en-IN" sz="24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19</a:t>
            </a:fld>
            <a:endParaRPr lang="en-US" dirty="0"/>
          </a:p>
        </p:txBody>
      </p:sp>
      <p:pic>
        <p:nvPicPr>
          <p:cNvPr id="8" name="Content Placeholder 7"/>
          <p:cNvPicPr>
            <a:picLocks noGrp="1"/>
          </p:cNvPicPr>
          <p:nvPr>
            <p:ph idx="1"/>
          </p:nvPr>
        </p:nvPicPr>
        <p:blipFill>
          <a:blip r:embed="rId2"/>
          <a:srcRect/>
          <a:stretch>
            <a:fillRect/>
          </a:stretch>
        </p:blipFill>
        <p:spPr bwMode="auto">
          <a:xfrm>
            <a:off x="3626510" y="1578634"/>
            <a:ext cx="4938979" cy="4753155"/>
          </a:xfrm>
          <a:prstGeom prst="rect">
            <a:avLst/>
          </a:prstGeom>
          <a:noFill/>
          <a:ln w="9525">
            <a:noFill/>
            <a:miter lim="800000"/>
            <a:headEnd/>
            <a:tailEnd/>
          </a:ln>
        </p:spPr>
      </p:pic>
    </p:spTree>
    <p:extLst>
      <p:ext uri="{BB962C8B-B14F-4D97-AF65-F5344CB8AC3E}">
        <p14:creationId xmlns:p14="http://schemas.microsoft.com/office/powerpoint/2010/main" xmlns="" val="2019426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FAAB9-2377-4FA9-9B54-EBD626FC4AC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D4D049EE-987D-48BB-9C46-CA3326DA4AA0}"/>
              </a:ext>
            </a:extLst>
          </p:cNvPr>
          <p:cNvSpPr>
            <a:spLocks noGrp="1"/>
          </p:cNvSpPr>
          <p:nvPr>
            <p:ph idx="1"/>
          </p:nvPr>
        </p:nvSpPr>
        <p:spPr/>
        <p:txBody>
          <a:bodyPr>
            <a:normAutofit/>
          </a:bodyPr>
          <a:lstStyle/>
          <a:p>
            <a:r>
              <a:rPr lang="en-IN" dirty="0" smtClean="0"/>
              <a:t>Our Day-to day life has always been influenced by what people think. Ideas and opinions of other have always affected out own opinions.</a:t>
            </a:r>
          </a:p>
          <a:p>
            <a:endParaRPr lang="en-IN" dirty="0" smtClean="0"/>
          </a:p>
          <a:p>
            <a:r>
              <a:rPr lang="en-US" dirty="0" smtClean="0"/>
              <a:t>The hazardous development of fake news and its disintegration to vote based system, peddling fake information on social media expanded the interest for fake news detection</a:t>
            </a:r>
          </a:p>
          <a:p>
            <a:endParaRPr lang="en-IN" dirty="0"/>
          </a:p>
          <a:p>
            <a:pPr lvl="0"/>
            <a:r>
              <a:rPr lang="en-US" dirty="0" smtClean="0"/>
              <a:t>Online news platforms enormously impact our daily life and culture in both good and bad ways</a:t>
            </a:r>
            <a:endParaRPr lang="en-IN" dirty="0"/>
          </a:p>
        </p:txBody>
      </p:sp>
      <p:sp>
        <p:nvSpPr>
          <p:cNvPr id="5" name="Slide Number Placeholder 4">
            <a:extLst>
              <a:ext uri="{FF2B5EF4-FFF2-40B4-BE49-F238E27FC236}">
                <a16:creationId xmlns:a16="http://schemas.microsoft.com/office/drawing/2014/main" xmlns="" id="{EA59705D-B5F2-4850-A099-A1927A0FACC7}"/>
              </a:ext>
            </a:extLst>
          </p:cNvPr>
          <p:cNvSpPr>
            <a:spLocks noGrp="1"/>
          </p:cNvSpPr>
          <p:nvPr>
            <p:ph type="sldNum" sz="quarter" idx="12"/>
          </p:nvPr>
        </p:nvSpPr>
        <p:spPr/>
        <p:txBody>
          <a:bodyPr/>
          <a:lstStyle/>
          <a:p>
            <a:fld id="{A6AF1B4E-90EC-4A51-B6E5-B702C054ECB0}" type="slidenum">
              <a:rPr lang="en-US" smtClean="0"/>
              <a:pPr/>
              <a:t>2</a:t>
            </a:fld>
            <a:endParaRPr lang="en-US" dirty="0"/>
          </a:p>
        </p:txBody>
      </p:sp>
    </p:spTree>
    <p:extLst>
      <p:ext uri="{BB962C8B-B14F-4D97-AF65-F5344CB8AC3E}">
        <p14:creationId xmlns:p14="http://schemas.microsoft.com/office/powerpoint/2010/main" xmlns="" val="3792650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rmAutofit/>
          </a:bodyPr>
          <a:lstStyle/>
          <a:p>
            <a:pPr algn="just">
              <a:lnSpc>
                <a:spcPct val="150000"/>
              </a:lnSpc>
              <a:buNone/>
            </a:pPr>
            <a:r>
              <a:rPr lang="en-US" sz="2000" dirty="0" smtClean="0"/>
              <a:t>    Social media popularity is increasing day by day with the huge number of users and more people consume news from social media rather than traditional news media, and a huge rate of fake news is spread on social media which causes negative impacts on the users. Political parties, some journals, and news channels spread fake news for their gain. Fake information spreads faster than real news so the impact will be very high on the people following it without knowing the authenticity of the news. So the model was proposed with the help of machine learning algorithms to detect and predict fake news. Fake news spreading is one of the biggest threats to democracy and misleads the people so fact-checking and fake news detecting model is necessary.</a:t>
            </a:r>
          </a:p>
          <a:p>
            <a:pPr>
              <a:buNone/>
            </a:pPr>
            <a:endParaRPr lang="en-IN" sz="2000"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20</a:t>
            </a:fld>
            <a:endParaRPr lang="en-US" dirty="0"/>
          </a:p>
        </p:txBody>
      </p:sp>
    </p:spTree>
    <p:extLst>
      <p:ext uri="{BB962C8B-B14F-4D97-AF65-F5344CB8AC3E}">
        <p14:creationId xmlns:p14="http://schemas.microsoft.com/office/powerpoint/2010/main" xmlns="" val="4141367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39683-44F7-42BD-A362-ACBE36851F57}"/>
              </a:ext>
            </a:extLst>
          </p:cNvPr>
          <p:cNvSpPr>
            <a:spLocks noGrp="1"/>
          </p:cNvSpPr>
          <p:nvPr>
            <p:ph type="title"/>
          </p:nvPr>
        </p:nvSpPr>
        <p:spPr/>
        <p:txBody>
          <a:bodyPr>
            <a:normAutofit/>
          </a:bodyPr>
          <a:lstStyle/>
          <a:p>
            <a:r>
              <a:rPr lang="en-US" sz="2800" dirty="0"/>
              <a:t>List of </a:t>
            </a:r>
            <a:r>
              <a:rPr lang="en-US" sz="2800" dirty="0" smtClean="0"/>
              <a:t>References :</a:t>
            </a:r>
            <a:endParaRPr lang="en-IN" sz="2800" dirty="0"/>
          </a:p>
        </p:txBody>
      </p:sp>
      <p:sp>
        <p:nvSpPr>
          <p:cNvPr id="3" name="Content Placeholder 2">
            <a:extLst>
              <a:ext uri="{FF2B5EF4-FFF2-40B4-BE49-F238E27FC236}">
                <a16:creationId xmlns:a16="http://schemas.microsoft.com/office/drawing/2014/main" xmlns="" id="{A8BB4849-40EA-4458-A843-41412BEDE278}"/>
              </a:ext>
            </a:extLst>
          </p:cNvPr>
          <p:cNvSpPr>
            <a:spLocks noGrp="1"/>
          </p:cNvSpPr>
          <p:nvPr>
            <p:ph idx="1"/>
          </p:nvPr>
        </p:nvSpPr>
        <p:spPr>
          <a:xfrm>
            <a:off x="820947" y="1509623"/>
            <a:ext cx="10515600" cy="5037825"/>
          </a:xfrm>
        </p:spPr>
        <p:txBody>
          <a:bodyPr>
            <a:normAutofit fontScale="55000" lnSpcReduction="20000"/>
          </a:bodyPr>
          <a:lstStyle/>
          <a:p>
            <a:pPr>
              <a:lnSpc>
                <a:spcPct val="120000"/>
              </a:lnSpc>
            </a:pPr>
            <a:r>
              <a:rPr lang="en-US" dirty="0" smtClean="0"/>
              <a:t>Kai </a:t>
            </a:r>
            <a:r>
              <a:rPr lang="en-US" dirty="0" err="1" smtClean="0"/>
              <a:t>Shu</a:t>
            </a:r>
            <a:r>
              <a:rPr lang="en-US" dirty="0" smtClean="0"/>
              <a:t>, Amy </a:t>
            </a:r>
            <a:r>
              <a:rPr lang="en-US" dirty="0" err="1" smtClean="0"/>
              <a:t>Sliva</a:t>
            </a:r>
            <a:r>
              <a:rPr lang="en-US" dirty="0" smtClean="0"/>
              <a:t>, </a:t>
            </a:r>
            <a:r>
              <a:rPr lang="en-US" dirty="0" err="1" smtClean="0"/>
              <a:t>Suhang</a:t>
            </a:r>
            <a:r>
              <a:rPr lang="en-US" dirty="0" smtClean="0"/>
              <a:t> Wang, </a:t>
            </a:r>
            <a:r>
              <a:rPr lang="en-US" dirty="0" err="1" smtClean="0"/>
              <a:t>Jiliang</a:t>
            </a:r>
            <a:r>
              <a:rPr lang="en-US" dirty="0" smtClean="0"/>
              <a:t> Tang, and </a:t>
            </a:r>
            <a:r>
              <a:rPr lang="en-US" dirty="0" err="1" smtClean="0"/>
              <a:t>Huan</a:t>
            </a:r>
            <a:r>
              <a:rPr lang="en-US" dirty="0" smtClean="0"/>
              <a:t> Liu. 2017. Fake News Detection on Social Media: A Data Mining Perspective. SIGKDD </a:t>
            </a:r>
            <a:r>
              <a:rPr lang="en-US" dirty="0" err="1" smtClean="0"/>
              <a:t>Explor</a:t>
            </a:r>
            <a:r>
              <a:rPr lang="en-US" dirty="0" smtClean="0"/>
              <a:t>. </a:t>
            </a:r>
            <a:r>
              <a:rPr lang="en-US" dirty="0" err="1" smtClean="0"/>
              <a:t>Newsl</a:t>
            </a:r>
            <a:r>
              <a:rPr lang="en-US" dirty="0" smtClean="0"/>
              <a:t>. 19, 1 (June 2017), 22–36. </a:t>
            </a:r>
            <a:r>
              <a:rPr lang="en-US" dirty="0" err="1" smtClean="0"/>
              <a:t>DOI:https</a:t>
            </a:r>
            <a:r>
              <a:rPr lang="en-US" dirty="0" smtClean="0"/>
              <a:t>://</a:t>
            </a:r>
            <a:r>
              <a:rPr lang="en-US" dirty="0" err="1" smtClean="0"/>
              <a:t>doi.org</a:t>
            </a:r>
            <a:r>
              <a:rPr lang="en-US" dirty="0" smtClean="0"/>
              <a:t>/10.1145/3137597.3137600</a:t>
            </a:r>
          </a:p>
          <a:p>
            <a:pPr>
              <a:lnSpc>
                <a:spcPct val="120000"/>
              </a:lnSpc>
            </a:pPr>
            <a:r>
              <a:rPr lang="en-US" dirty="0" smtClean="0"/>
              <a:t> </a:t>
            </a:r>
            <a:r>
              <a:rPr lang="en-US" dirty="0" err="1" smtClean="0"/>
              <a:t>Xinyi</a:t>
            </a:r>
            <a:r>
              <a:rPr lang="en-US" dirty="0" smtClean="0"/>
              <a:t> Zhou, Reza </a:t>
            </a:r>
            <a:r>
              <a:rPr lang="en-US" dirty="0" err="1" smtClean="0"/>
              <a:t>Zafarani</a:t>
            </a:r>
            <a:r>
              <a:rPr lang="en-US" dirty="0" smtClean="0"/>
              <a:t>, Kai </a:t>
            </a:r>
            <a:r>
              <a:rPr lang="en-US" dirty="0" err="1" smtClean="0"/>
              <a:t>Shu</a:t>
            </a:r>
            <a:r>
              <a:rPr lang="en-US" dirty="0" smtClean="0"/>
              <a:t>, and </a:t>
            </a:r>
            <a:r>
              <a:rPr lang="en-US" dirty="0" err="1" smtClean="0"/>
              <a:t>Huan</a:t>
            </a:r>
            <a:r>
              <a:rPr lang="en-US" dirty="0" smtClean="0"/>
              <a:t> Liu. 2019. Fake News: Fundamental Theories, Detection Strategies and Challenges. In Proceedings of the Twelfth ACM International Conference on Web Search and Data Mining (WSDM '19). Association for Computing Machinery, New York, NY, USA, 836–837. </a:t>
            </a:r>
            <a:r>
              <a:rPr lang="en-US" dirty="0" err="1" smtClean="0"/>
              <a:t>DOI:https</a:t>
            </a:r>
            <a:r>
              <a:rPr lang="en-US" dirty="0" smtClean="0"/>
              <a:t>://</a:t>
            </a:r>
            <a:r>
              <a:rPr lang="en-US" dirty="0" err="1" smtClean="0"/>
              <a:t>doi.org</a:t>
            </a:r>
            <a:r>
              <a:rPr lang="en-US" dirty="0" smtClean="0"/>
              <a:t>/10.1145/3289600.3291382</a:t>
            </a:r>
          </a:p>
          <a:p>
            <a:pPr>
              <a:lnSpc>
                <a:spcPct val="120000"/>
              </a:lnSpc>
            </a:pPr>
            <a:r>
              <a:rPr lang="en-US" dirty="0" smtClean="0"/>
              <a:t> J. C. S. Reis, A. </a:t>
            </a:r>
            <a:r>
              <a:rPr lang="en-US" dirty="0" err="1" smtClean="0"/>
              <a:t>Correia</a:t>
            </a:r>
            <a:r>
              <a:rPr lang="en-US" dirty="0" smtClean="0"/>
              <a:t>, F. </a:t>
            </a:r>
            <a:r>
              <a:rPr lang="en-US" dirty="0" err="1" smtClean="0"/>
              <a:t>Murai</a:t>
            </a:r>
            <a:r>
              <a:rPr lang="en-US" dirty="0" smtClean="0"/>
              <a:t>, A. </a:t>
            </a:r>
            <a:r>
              <a:rPr lang="en-US" dirty="0" err="1" smtClean="0"/>
              <a:t>Veloso</a:t>
            </a:r>
            <a:r>
              <a:rPr lang="en-US" dirty="0" smtClean="0"/>
              <a:t> and F. </a:t>
            </a:r>
            <a:r>
              <a:rPr lang="en-US" dirty="0" err="1" smtClean="0"/>
              <a:t>Benevenuto</a:t>
            </a:r>
            <a:r>
              <a:rPr lang="en-US" dirty="0" smtClean="0"/>
              <a:t>, "Supervised Learning for Fake News Detection," in IEEE Intelligent Systems, vol. 34, no. 2, pp. 76-81, March-April 2019, </a:t>
            </a:r>
            <a:r>
              <a:rPr lang="en-US" dirty="0" err="1" smtClean="0"/>
              <a:t>doi</a:t>
            </a:r>
            <a:r>
              <a:rPr lang="en-US" dirty="0" smtClean="0"/>
              <a:t>: 10.1109/MIS.2019.2899143.</a:t>
            </a:r>
          </a:p>
          <a:p>
            <a:pPr>
              <a:lnSpc>
                <a:spcPct val="120000"/>
              </a:lnSpc>
            </a:pPr>
            <a:r>
              <a:rPr lang="en-US" dirty="0" smtClean="0"/>
              <a:t> A. </a:t>
            </a:r>
            <a:r>
              <a:rPr lang="en-US" dirty="0" err="1" smtClean="0"/>
              <a:t>Uppal</a:t>
            </a:r>
            <a:r>
              <a:rPr lang="en-US" dirty="0" smtClean="0"/>
              <a:t>, V. </a:t>
            </a:r>
            <a:r>
              <a:rPr lang="en-US" dirty="0" err="1" smtClean="0"/>
              <a:t>Sachdeva</a:t>
            </a:r>
            <a:r>
              <a:rPr lang="en-US" dirty="0" smtClean="0"/>
              <a:t> and S. Sharma, "Fake news detection using discourse segment structure analysis," 2020 10th International Conference on Cloud Computing, Data Science &amp; Engineering (Confluence), </a:t>
            </a:r>
            <a:r>
              <a:rPr lang="en-US" dirty="0" err="1" smtClean="0"/>
              <a:t>Noida</a:t>
            </a:r>
            <a:r>
              <a:rPr lang="en-US" dirty="0" smtClean="0"/>
              <a:t>, India, 2020, pp. 751-756, </a:t>
            </a:r>
            <a:r>
              <a:rPr lang="en-US" dirty="0" err="1" smtClean="0"/>
              <a:t>doi</a:t>
            </a:r>
            <a:r>
              <a:rPr lang="en-US" dirty="0" smtClean="0"/>
              <a:t>: 10.1109/Confluence47617.2020.9058106.</a:t>
            </a:r>
          </a:p>
          <a:p>
            <a:pPr>
              <a:lnSpc>
                <a:spcPct val="120000"/>
              </a:lnSpc>
            </a:pPr>
            <a:r>
              <a:rPr lang="en-US" dirty="0" smtClean="0"/>
              <a:t> S. I. </a:t>
            </a:r>
            <a:r>
              <a:rPr lang="en-US" dirty="0" err="1" smtClean="0"/>
              <a:t>Manzoor</a:t>
            </a:r>
            <a:r>
              <a:rPr lang="en-US" dirty="0" smtClean="0"/>
              <a:t>, J. </a:t>
            </a:r>
            <a:r>
              <a:rPr lang="en-US" dirty="0" err="1" smtClean="0"/>
              <a:t>Singla</a:t>
            </a:r>
            <a:r>
              <a:rPr lang="en-US" dirty="0" smtClean="0"/>
              <a:t> and Nikita, "Fake News Detection Using Machine Learning approaches: A systematic Review," 2019 3rd International Conference on Trends in Electronics and Informatics (ICOEI), </a:t>
            </a:r>
            <a:r>
              <a:rPr lang="en-US" dirty="0" err="1" smtClean="0"/>
              <a:t>Tirunelveli</a:t>
            </a:r>
            <a:r>
              <a:rPr lang="en-US" dirty="0" smtClean="0"/>
              <a:t>, India, 2019, pp. 230-234, </a:t>
            </a:r>
            <a:r>
              <a:rPr lang="en-US" dirty="0" err="1" smtClean="0"/>
              <a:t>doi</a:t>
            </a:r>
            <a:r>
              <a:rPr lang="en-US" dirty="0" smtClean="0"/>
              <a:t>: 10.1109/ICOEI.2019.8862770.</a:t>
            </a:r>
          </a:p>
          <a:p>
            <a:pPr>
              <a:lnSpc>
                <a:spcPct val="120000"/>
              </a:lnSpc>
            </a:pPr>
            <a:r>
              <a:rPr lang="en-US" dirty="0" smtClean="0"/>
              <a:t>  </a:t>
            </a:r>
            <a:r>
              <a:rPr lang="en-US" dirty="0" err="1" smtClean="0"/>
              <a:t>Meital</a:t>
            </a:r>
            <a:r>
              <a:rPr lang="en-US" dirty="0" smtClean="0"/>
              <a:t> </a:t>
            </a:r>
            <a:r>
              <a:rPr lang="en-US" dirty="0" err="1" smtClean="0"/>
              <a:t>Balmas</a:t>
            </a:r>
            <a:r>
              <a:rPr lang="en-US" dirty="0" smtClean="0"/>
              <a:t>. When fake news becomes real: Combined exposure to multiple news sources    and   </a:t>
            </a:r>
            <a:r>
              <a:rPr lang="en-US" dirty="0" err="1" smtClean="0"/>
              <a:t>politica</a:t>
            </a:r>
            <a:r>
              <a:rPr lang="en-US" dirty="0" smtClean="0"/>
              <a:t>  attitudes of </a:t>
            </a:r>
            <a:r>
              <a:rPr lang="en-US" dirty="0" err="1" smtClean="0"/>
              <a:t>ine_cacy</a:t>
            </a:r>
            <a:r>
              <a:rPr lang="en-US" dirty="0" smtClean="0"/>
              <a:t>, alienation, and cynicism. Communication Research, 41(3):430-454, 2014</a:t>
            </a:r>
          </a:p>
          <a:p>
            <a:pPr>
              <a:lnSpc>
                <a:spcPct val="120000"/>
              </a:lnSpc>
            </a:pPr>
            <a:r>
              <a:rPr lang="en-US" dirty="0" smtClean="0"/>
              <a:t> Michele </a:t>
            </a:r>
            <a:r>
              <a:rPr lang="en-US" dirty="0" err="1" smtClean="0"/>
              <a:t>Banko</a:t>
            </a:r>
            <a:r>
              <a:rPr lang="en-US" dirty="0" smtClean="0"/>
              <a:t>, Michael J </a:t>
            </a:r>
            <a:r>
              <a:rPr lang="en-US" dirty="0" err="1" smtClean="0"/>
              <a:t>Cafarella</a:t>
            </a:r>
            <a:r>
              <a:rPr lang="en-US" dirty="0" smtClean="0"/>
              <a:t>, Stephen </a:t>
            </a:r>
            <a:r>
              <a:rPr lang="en-US" dirty="0" err="1" smtClean="0"/>
              <a:t>Soderland</a:t>
            </a:r>
            <a:r>
              <a:rPr lang="en-US" dirty="0" smtClean="0"/>
              <a:t>, Matthew </a:t>
            </a:r>
            <a:r>
              <a:rPr lang="en-US" dirty="0" err="1" smtClean="0"/>
              <a:t>Broadhead</a:t>
            </a:r>
            <a:r>
              <a:rPr lang="en-US" dirty="0" smtClean="0"/>
              <a:t>, and Oren     </a:t>
            </a:r>
            <a:r>
              <a:rPr lang="en-US" dirty="0" err="1" smtClean="0"/>
              <a:t>Etzioni</a:t>
            </a:r>
            <a:r>
              <a:rPr lang="en-US" dirty="0" smtClean="0"/>
              <a:t>.  Open information extraction   from the web. In IJCAI'07.</a:t>
            </a:r>
          </a:p>
          <a:p>
            <a:pPr>
              <a:lnSpc>
                <a:spcPct val="120000"/>
              </a:lnSpc>
              <a:buNone/>
            </a:pPr>
            <a:endParaRPr lang="en-IN" dirty="0"/>
          </a:p>
        </p:txBody>
      </p:sp>
      <p:sp>
        <p:nvSpPr>
          <p:cNvPr id="6" name="Slide Number Placeholder 5">
            <a:extLst>
              <a:ext uri="{FF2B5EF4-FFF2-40B4-BE49-F238E27FC236}">
                <a16:creationId xmlns:a16="http://schemas.microsoft.com/office/drawing/2014/main" xmlns="" id="{95235CDB-468C-4435-99D4-725EC6170BF4}"/>
              </a:ext>
            </a:extLst>
          </p:cNvPr>
          <p:cNvSpPr>
            <a:spLocks noGrp="1"/>
          </p:cNvSpPr>
          <p:nvPr>
            <p:ph type="sldNum" sz="quarter" idx="12"/>
          </p:nvPr>
        </p:nvSpPr>
        <p:spPr/>
        <p:txBody>
          <a:bodyPr/>
          <a:lstStyle/>
          <a:p>
            <a:fld id="{A6AF1B4E-90EC-4A51-B6E5-B702C054ECB0}" type="slidenum">
              <a:rPr lang="en-US" smtClean="0"/>
              <a:pPr/>
              <a:t>21</a:t>
            </a:fld>
            <a:endParaRPr lang="en-US" dirty="0"/>
          </a:p>
        </p:txBody>
      </p:sp>
    </p:spTree>
    <p:extLst>
      <p:ext uri="{BB962C8B-B14F-4D97-AF65-F5344CB8AC3E}">
        <p14:creationId xmlns:p14="http://schemas.microsoft.com/office/powerpoint/2010/main" xmlns="" val="2651134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5457"/>
          </a:xfrm>
        </p:spPr>
        <p:txBody>
          <a:bodyPr/>
          <a:lstStyle/>
          <a:p>
            <a:pPr algn="ctr"/>
            <a:r>
              <a:rPr lang="en-IN" dirty="0" smtClean="0"/>
              <a:t>Thank You</a:t>
            </a:r>
            <a:endParaRPr lang="en-IN"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22</a:t>
            </a:fld>
            <a:endParaRPr lang="en-US" dirty="0"/>
          </a:p>
        </p:txBody>
      </p:sp>
    </p:spTree>
    <p:extLst>
      <p:ext uri="{BB962C8B-B14F-4D97-AF65-F5344CB8AC3E}">
        <p14:creationId xmlns:p14="http://schemas.microsoft.com/office/powerpoint/2010/main" xmlns="" val="2750465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6F2B8-3164-46F8-8748-A6280C77366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394AF829-C8B8-4582-B89E-140BB09A64AE}"/>
              </a:ext>
            </a:extLst>
          </p:cNvPr>
          <p:cNvSpPr>
            <a:spLocks noGrp="1"/>
          </p:cNvSpPr>
          <p:nvPr>
            <p:ph idx="1"/>
          </p:nvPr>
        </p:nvSpPr>
        <p:spPr>
          <a:xfrm>
            <a:off x="838200" y="1411705"/>
            <a:ext cx="10515600" cy="4765258"/>
          </a:xfrm>
        </p:spPr>
        <p:txBody>
          <a:bodyPr>
            <a:normAutofit fontScale="92500" lnSpcReduction="10000"/>
          </a:bodyPr>
          <a:lstStyle/>
          <a:p>
            <a:pPr>
              <a:lnSpc>
                <a:spcPct val="150000"/>
              </a:lnSpc>
            </a:pPr>
            <a:r>
              <a:rPr lang="en-US" sz="2000" dirty="0" smtClean="0"/>
              <a:t>Online media for news utilization is a blade that cuts both ways</a:t>
            </a:r>
            <a:endParaRPr lang="en-IN" sz="2000" dirty="0" smtClean="0"/>
          </a:p>
          <a:p>
            <a:pPr>
              <a:lnSpc>
                <a:spcPct val="150000"/>
              </a:lnSpc>
            </a:pPr>
            <a:r>
              <a:rPr lang="en-US" sz="2000" dirty="0" smtClean="0"/>
              <a:t>The broad spread of fake news contrarily affects people and society</a:t>
            </a:r>
            <a:r>
              <a:rPr lang="en-IN" sz="2000" dirty="0" smtClean="0"/>
              <a:t>.</a:t>
            </a:r>
          </a:p>
          <a:p>
            <a:pPr>
              <a:lnSpc>
                <a:spcPct val="150000"/>
              </a:lnSpc>
            </a:pPr>
            <a:r>
              <a:rPr lang="en-US" sz="2000" dirty="0" smtClean="0"/>
              <a:t>Most of our life is spent interacting with people online and share information rather than seeking information from traditional news platforms</a:t>
            </a:r>
            <a:r>
              <a:rPr lang="en-IN" sz="2000" dirty="0" smtClean="0"/>
              <a:t>“I am so happy today good morning to everyone “ is a general positive text.</a:t>
            </a:r>
          </a:p>
          <a:p>
            <a:pPr>
              <a:lnSpc>
                <a:spcPct val="150000"/>
              </a:lnSpc>
            </a:pPr>
            <a:r>
              <a:rPr lang="en-US" sz="2000" dirty="0" smtClean="0"/>
              <a:t>To increase readership and attract viewers and collect advertising revenue, some news sources publish fake news and many political parties are spreading fake news and rumors for their party benefits. </a:t>
            </a:r>
            <a:endParaRPr lang="en-IN" sz="2000" dirty="0" smtClean="0"/>
          </a:p>
          <a:p>
            <a:pPr>
              <a:lnSpc>
                <a:spcPct val="150000"/>
              </a:lnSpc>
            </a:pPr>
            <a:r>
              <a:rPr lang="en-US" sz="2000" dirty="0" smtClean="0"/>
              <a:t>we have proposed a method to detect fake news on basis of the news source, author, and organization, to identify the fake news we have used some machine learning algorithms to label the news as fake or real.</a:t>
            </a:r>
            <a:endParaRPr lang="en-IN" sz="2000" dirty="0" smtClean="0"/>
          </a:p>
          <a:p>
            <a:pPr>
              <a:lnSpc>
                <a:spcPct val="150000"/>
              </a:lnSpc>
              <a:buNone/>
            </a:pPr>
            <a:endParaRPr lang="en-IN" sz="1800" dirty="0" smtClean="0"/>
          </a:p>
        </p:txBody>
      </p:sp>
      <p:sp>
        <p:nvSpPr>
          <p:cNvPr id="6" name="Slide Number Placeholder 5">
            <a:extLst>
              <a:ext uri="{FF2B5EF4-FFF2-40B4-BE49-F238E27FC236}">
                <a16:creationId xmlns:a16="http://schemas.microsoft.com/office/drawing/2014/main" xmlns="" id="{E905F59B-EFC4-4CB0-841A-9C262D85953A}"/>
              </a:ext>
            </a:extLst>
          </p:cNvPr>
          <p:cNvSpPr>
            <a:spLocks noGrp="1"/>
          </p:cNvSpPr>
          <p:nvPr>
            <p:ph type="sldNum" sz="quarter" idx="12"/>
          </p:nvPr>
        </p:nvSpPr>
        <p:spPr/>
        <p:txBody>
          <a:bodyPr/>
          <a:lstStyle/>
          <a:p>
            <a:fld id="{A6AF1B4E-90EC-4A51-B6E5-B702C054ECB0}" type="slidenum">
              <a:rPr lang="en-US" smtClean="0"/>
              <a:pPr/>
              <a:t>3</a:t>
            </a:fld>
            <a:endParaRPr lang="en-US" dirty="0"/>
          </a:p>
        </p:txBody>
      </p:sp>
    </p:spTree>
    <p:extLst>
      <p:ext uri="{BB962C8B-B14F-4D97-AF65-F5344CB8AC3E}">
        <p14:creationId xmlns:p14="http://schemas.microsoft.com/office/powerpoint/2010/main" xmlns="" val="1761679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5A8D1-D8F7-4DC2-88E4-FB0DB3917E58}"/>
              </a:ext>
            </a:extLst>
          </p:cNvPr>
          <p:cNvSpPr>
            <a:spLocks noGrp="1"/>
          </p:cNvSpPr>
          <p:nvPr>
            <p:ph type="title"/>
          </p:nvPr>
        </p:nvSpPr>
        <p:spPr/>
        <p:txBody>
          <a:bodyPr/>
          <a:lstStyle/>
          <a:p>
            <a:r>
              <a:rPr lang="en-US" dirty="0"/>
              <a:t>Objectives of the Study</a:t>
            </a:r>
            <a:endParaRPr lang="en-IN" dirty="0"/>
          </a:p>
        </p:txBody>
      </p:sp>
      <p:sp>
        <p:nvSpPr>
          <p:cNvPr id="3" name="Content Placeholder 2">
            <a:extLst>
              <a:ext uri="{FF2B5EF4-FFF2-40B4-BE49-F238E27FC236}">
                <a16:creationId xmlns:a16="http://schemas.microsoft.com/office/drawing/2014/main" xmlns="" id="{F602B891-37A5-48D1-8E45-C3AC52559878}"/>
              </a:ext>
            </a:extLst>
          </p:cNvPr>
          <p:cNvSpPr>
            <a:spLocks noGrp="1"/>
          </p:cNvSpPr>
          <p:nvPr>
            <p:ph idx="1"/>
          </p:nvPr>
        </p:nvSpPr>
        <p:spPr/>
        <p:txBody>
          <a:bodyPr>
            <a:normAutofit/>
          </a:bodyPr>
          <a:lstStyle/>
          <a:p>
            <a:pPr>
              <a:lnSpc>
                <a:spcPct val="100000"/>
              </a:lnSpc>
            </a:pPr>
            <a:r>
              <a:rPr lang="en-US" dirty="0" smtClean="0"/>
              <a:t>The primary target is to prepare a model to detect and label fake news articles from various platforms, which is a text classification problem with a straightforward solution. The aim of the model is to predict the news as “fake” or “real”.</a:t>
            </a:r>
          </a:p>
          <a:p>
            <a:pPr>
              <a:lnSpc>
                <a:spcPct val="100000"/>
              </a:lnSpc>
              <a:buNone/>
            </a:pPr>
            <a:endParaRPr lang="en-US" dirty="0" smtClean="0"/>
          </a:p>
          <a:p>
            <a:pPr>
              <a:lnSpc>
                <a:spcPct val="100000"/>
              </a:lnSpc>
            </a:pPr>
            <a:r>
              <a:rPr lang="en-IN" dirty="0" smtClean="0"/>
              <a:t>Using TFIDFVectorizer and PassiveAggressiveClassifiers for classifying with more accuracy.</a:t>
            </a:r>
          </a:p>
          <a:p>
            <a:pPr>
              <a:lnSpc>
                <a:spcPct val="100000"/>
              </a:lnSpc>
            </a:pPr>
            <a:endParaRPr lang="en-IN" dirty="0" smtClean="0"/>
          </a:p>
          <a:p>
            <a:pPr marL="0" indent="0">
              <a:buNone/>
            </a:pPr>
            <a:endParaRPr lang="en-IN" dirty="0" smtClean="0"/>
          </a:p>
        </p:txBody>
      </p:sp>
      <p:sp>
        <p:nvSpPr>
          <p:cNvPr id="6" name="Slide Number Placeholder 5">
            <a:extLst>
              <a:ext uri="{FF2B5EF4-FFF2-40B4-BE49-F238E27FC236}">
                <a16:creationId xmlns:a16="http://schemas.microsoft.com/office/drawing/2014/main" xmlns="" id="{6A527EFF-BC7D-4479-A5D9-3014EC884A78}"/>
              </a:ext>
            </a:extLst>
          </p:cNvPr>
          <p:cNvSpPr>
            <a:spLocks noGrp="1"/>
          </p:cNvSpPr>
          <p:nvPr>
            <p:ph type="sldNum" sz="quarter" idx="12"/>
          </p:nvPr>
        </p:nvSpPr>
        <p:spPr/>
        <p:txBody>
          <a:bodyPr/>
          <a:lstStyle/>
          <a:p>
            <a:fld id="{A6AF1B4E-90EC-4A51-B6E5-B702C054ECB0}" type="slidenum">
              <a:rPr lang="en-US" smtClean="0"/>
              <a:pPr/>
              <a:t>4</a:t>
            </a:fld>
            <a:endParaRPr lang="en-US" dirty="0"/>
          </a:p>
        </p:txBody>
      </p:sp>
    </p:spTree>
    <p:extLst>
      <p:ext uri="{BB962C8B-B14F-4D97-AF65-F5344CB8AC3E}">
        <p14:creationId xmlns:p14="http://schemas.microsoft.com/office/powerpoint/2010/main" xmlns="" val="2973228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E03B4-0807-4010-89DB-4A1DBF23D43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A96B304F-90AA-4FAC-9F61-8A82B478B27A}"/>
              </a:ext>
            </a:extLst>
          </p:cNvPr>
          <p:cNvSpPr>
            <a:spLocks noGrp="1"/>
          </p:cNvSpPr>
          <p:nvPr>
            <p:ph idx="1"/>
          </p:nvPr>
        </p:nvSpPr>
        <p:spPr/>
        <p:txBody>
          <a:bodyPr>
            <a:normAutofit lnSpcReduction="10000"/>
          </a:bodyPr>
          <a:lstStyle/>
          <a:p>
            <a:pPr algn="just">
              <a:lnSpc>
                <a:spcPct val="150000"/>
              </a:lnSpc>
              <a:buNone/>
            </a:pPr>
            <a:r>
              <a:rPr lang="en-US" dirty="0" smtClean="0"/>
              <a:t>   There is no fact-checking in social media post, people are mainly dependent on social media for information and the fake news is posted all around social media it’s getting hard for people to find out which one is true and which one is fake news, fake news will trigger people or some community and it’s hard to maintain peace in the society, the project is concerned with the finding solution to the fake news which has widely spread over the social media. </a:t>
            </a:r>
            <a:endParaRPr lang="en-IN" dirty="0" smtClean="0"/>
          </a:p>
        </p:txBody>
      </p:sp>
      <p:sp>
        <p:nvSpPr>
          <p:cNvPr id="6" name="Slide Number Placeholder 5">
            <a:extLst>
              <a:ext uri="{FF2B5EF4-FFF2-40B4-BE49-F238E27FC236}">
                <a16:creationId xmlns:a16="http://schemas.microsoft.com/office/drawing/2014/main" xmlns="" id="{26D4BBFC-5061-4A1E-84CF-F45EEDE8F86F}"/>
              </a:ext>
            </a:extLst>
          </p:cNvPr>
          <p:cNvSpPr>
            <a:spLocks noGrp="1"/>
          </p:cNvSpPr>
          <p:nvPr>
            <p:ph type="sldNum" sz="quarter" idx="12"/>
          </p:nvPr>
        </p:nvSpPr>
        <p:spPr/>
        <p:txBody>
          <a:bodyPr/>
          <a:lstStyle/>
          <a:p>
            <a:fld id="{A6AF1B4E-90EC-4A51-B6E5-B702C054ECB0}" type="slidenum">
              <a:rPr lang="en-US" smtClean="0"/>
              <a:pPr/>
              <a:t>5</a:t>
            </a:fld>
            <a:endParaRPr lang="en-US" dirty="0"/>
          </a:p>
        </p:txBody>
      </p:sp>
    </p:spTree>
    <p:extLst>
      <p:ext uri="{BB962C8B-B14F-4D97-AF65-F5344CB8AC3E}">
        <p14:creationId xmlns:p14="http://schemas.microsoft.com/office/powerpoint/2010/main" xmlns="" val="2242157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2F6E3-DF61-4321-86B4-15517E62A196}"/>
              </a:ext>
            </a:extLst>
          </p:cNvPr>
          <p:cNvSpPr>
            <a:spLocks noGrp="1"/>
          </p:cNvSpPr>
          <p:nvPr>
            <p:ph type="title"/>
          </p:nvPr>
        </p:nvSpPr>
        <p:spPr/>
        <p:txBody>
          <a:bodyPr/>
          <a:lstStyle/>
          <a:p>
            <a:r>
              <a:rPr lang="en-US" dirty="0" smtClean="0"/>
              <a:t>Proposed Solution</a:t>
            </a:r>
            <a:endParaRPr lang="en-IN" dirty="0"/>
          </a:p>
        </p:txBody>
      </p:sp>
      <p:sp>
        <p:nvSpPr>
          <p:cNvPr id="3" name="Content Placeholder 2">
            <a:extLst>
              <a:ext uri="{FF2B5EF4-FFF2-40B4-BE49-F238E27FC236}">
                <a16:creationId xmlns:a16="http://schemas.microsoft.com/office/drawing/2014/main" xmlns="" id="{ADB09307-A3FA-4C3F-BE1A-73CEE0F6C21E}"/>
              </a:ext>
            </a:extLst>
          </p:cNvPr>
          <p:cNvSpPr>
            <a:spLocks noGrp="1"/>
          </p:cNvSpPr>
          <p:nvPr>
            <p:ph idx="1"/>
          </p:nvPr>
        </p:nvSpPr>
        <p:spPr/>
        <p:txBody>
          <a:bodyPr/>
          <a:lstStyle/>
          <a:p>
            <a:pPr algn="just">
              <a:buNone/>
            </a:pPr>
            <a:r>
              <a:rPr lang="en-US" dirty="0" smtClean="0"/>
              <a:t>   We have proposed a model to detect fake news by using filters and machine learning algorithms to predict the news as real or fake based on the author and news source and organization, we built a model to detect it with more accuracy to help people and prevent social media misleading the people, the model label the news as fake or real based on the model trained which helps the readers to distinguish between real and fake information. most of the news sources are published on the web, so many political parties, some organizations, and publishers spread fake news to their benefits so fake news detection and fact-checking models are necessary.</a:t>
            </a:r>
            <a:endParaRPr lang="en-US" dirty="0"/>
          </a:p>
        </p:txBody>
      </p:sp>
      <p:sp>
        <p:nvSpPr>
          <p:cNvPr id="6" name="Slide Number Placeholder 5">
            <a:extLst>
              <a:ext uri="{FF2B5EF4-FFF2-40B4-BE49-F238E27FC236}">
                <a16:creationId xmlns:a16="http://schemas.microsoft.com/office/drawing/2014/main" xmlns="" id="{845D5983-3A9F-4E4D-84DE-D76B05D641A5}"/>
              </a:ext>
            </a:extLst>
          </p:cNvPr>
          <p:cNvSpPr>
            <a:spLocks noGrp="1"/>
          </p:cNvSpPr>
          <p:nvPr>
            <p:ph type="sldNum" sz="quarter" idx="12"/>
          </p:nvPr>
        </p:nvSpPr>
        <p:spPr/>
        <p:txBody>
          <a:bodyPr/>
          <a:lstStyle/>
          <a:p>
            <a:fld id="{A6AF1B4E-90EC-4A51-B6E5-B702C054ECB0}" type="slidenum">
              <a:rPr lang="en-US" smtClean="0"/>
              <a:pPr/>
              <a:t>6</a:t>
            </a:fld>
            <a:endParaRPr lang="en-US" dirty="0"/>
          </a:p>
        </p:txBody>
      </p:sp>
    </p:spTree>
    <p:extLst>
      <p:ext uri="{BB962C8B-B14F-4D97-AF65-F5344CB8AC3E}">
        <p14:creationId xmlns:p14="http://schemas.microsoft.com/office/powerpoint/2010/main" xmlns="" val="186878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01909-1043-40AC-AB23-EA05F3AEB482}"/>
              </a:ext>
            </a:extLst>
          </p:cNvPr>
          <p:cNvSpPr>
            <a:spLocks noGrp="1"/>
          </p:cNvSpPr>
          <p:nvPr>
            <p:ph type="title"/>
          </p:nvPr>
        </p:nvSpPr>
        <p:spPr/>
        <p:txBody>
          <a:bodyPr/>
          <a:lstStyle/>
          <a:p>
            <a:r>
              <a:rPr lang="en-US" dirty="0"/>
              <a:t>Material and Methods</a:t>
            </a:r>
            <a:endParaRPr lang="en-IN" dirty="0"/>
          </a:p>
        </p:txBody>
      </p:sp>
      <p:sp>
        <p:nvSpPr>
          <p:cNvPr id="3" name="Content Placeholder 2">
            <a:extLst>
              <a:ext uri="{FF2B5EF4-FFF2-40B4-BE49-F238E27FC236}">
                <a16:creationId xmlns:a16="http://schemas.microsoft.com/office/drawing/2014/main" xmlns="" id="{DEC007F2-CFD5-4AC9-B645-0648011BA3F1}"/>
              </a:ext>
            </a:extLst>
          </p:cNvPr>
          <p:cNvSpPr>
            <a:spLocks noGrp="1"/>
          </p:cNvSpPr>
          <p:nvPr>
            <p:ph idx="1"/>
          </p:nvPr>
        </p:nvSpPr>
        <p:spPr/>
        <p:txBody>
          <a:bodyPr/>
          <a:lstStyle/>
          <a:p>
            <a:r>
              <a:rPr lang="en-IN" dirty="0" smtClean="0"/>
              <a:t>TF-IDF</a:t>
            </a:r>
          </a:p>
          <a:p>
            <a:pPr marL="0" indent="0">
              <a:buNone/>
            </a:pPr>
            <a:r>
              <a:rPr lang="en-IN" dirty="0" smtClean="0"/>
              <a:t> </a:t>
            </a:r>
          </a:p>
          <a:p>
            <a:r>
              <a:rPr lang="en-IN" dirty="0" smtClean="0"/>
              <a:t>PassiveAggressiveClassifier</a:t>
            </a:r>
            <a:endParaRPr lang="en-IN" dirty="0"/>
          </a:p>
        </p:txBody>
      </p:sp>
      <p:sp>
        <p:nvSpPr>
          <p:cNvPr id="6" name="Slide Number Placeholder 5">
            <a:extLst>
              <a:ext uri="{FF2B5EF4-FFF2-40B4-BE49-F238E27FC236}">
                <a16:creationId xmlns:a16="http://schemas.microsoft.com/office/drawing/2014/main" xmlns="" id="{2866D16D-DA72-4B4F-8A29-0FA6A56638A7}"/>
              </a:ext>
            </a:extLst>
          </p:cNvPr>
          <p:cNvSpPr>
            <a:spLocks noGrp="1"/>
          </p:cNvSpPr>
          <p:nvPr>
            <p:ph type="sldNum" sz="quarter" idx="12"/>
          </p:nvPr>
        </p:nvSpPr>
        <p:spPr/>
        <p:txBody>
          <a:bodyPr/>
          <a:lstStyle/>
          <a:p>
            <a:fld id="{A6AF1B4E-90EC-4A51-B6E5-B702C054ECB0}" type="slidenum">
              <a:rPr lang="en-US" smtClean="0"/>
              <a:pPr/>
              <a:t>7</a:t>
            </a:fld>
            <a:endParaRPr lang="en-US" dirty="0"/>
          </a:p>
        </p:txBody>
      </p:sp>
    </p:spTree>
    <p:extLst>
      <p:ext uri="{BB962C8B-B14F-4D97-AF65-F5344CB8AC3E}">
        <p14:creationId xmlns:p14="http://schemas.microsoft.com/office/powerpoint/2010/main" xmlns="" val="2214949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593AC-F42B-4967-8D44-2BD61E4FFFB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90E8CF7E-51AF-4550-AA0E-A131FF3132C8}"/>
              </a:ext>
            </a:extLst>
          </p:cNvPr>
          <p:cNvSpPr>
            <a:spLocks noGrp="1"/>
          </p:cNvSpPr>
          <p:nvPr>
            <p:ph idx="1"/>
          </p:nvPr>
        </p:nvSpPr>
        <p:spPr/>
        <p:txBody>
          <a:bodyPr/>
          <a:lstStyle/>
          <a:p>
            <a:pPr lvl="0"/>
            <a:r>
              <a:rPr lang="en-US" b="1" i="1" dirty="0" smtClean="0"/>
              <a:t> TF-IDF </a:t>
            </a:r>
            <a:r>
              <a:rPr lang="en-US" b="1" i="1" dirty="0" err="1" smtClean="0"/>
              <a:t>Vectorizer</a:t>
            </a:r>
            <a:r>
              <a:rPr lang="en-US" b="1" i="1" dirty="0" smtClean="0"/>
              <a:t> </a:t>
            </a:r>
            <a:endParaRPr lang="en-US" dirty="0" smtClean="0"/>
          </a:p>
          <a:p>
            <a:pPr>
              <a:buNone/>
            </a:pPr>
            <a:r>
              <a:rPr lang="en-US" b="1" dirty="0" smtClean="0"/>
              <a:t>   </a:t>
            </a:r>
            <a:r>
              <a:rPr lang="en-US" dirty="0" smtClean="0"/>
              <a:t>TF-IDF is an abbreviation for Term Frequency Inverse Document Frequency. It is a common machine learning algorithm to transform the text into numbers and given for prediction, it is most suitable for large data sets based on the IDF value, the word which is common in between all the data will be given low IDF value, the unique word will be highlighted using  the max IDF value, which helps to ignore common words and highlight unique words for building a model.</a:t>
            </a:r>
          </a:p>
          <a:p>
            <a:pPr marL="457200" lvl="1" indent="0">
              <a:buNone/>
            </a:pPr>
            <a:endParaRPr lang="en-IN" dirty="0" smtClean="0"/>
          </a:p>
          <a:p>
            <a:pPr marL="457200" lvl="1" indent="0">
              <a:buNone/>
            </a:pPr>
            <a:endParaRPr lang="en-IN" dirty="0" smtClean="0"/>
          </a:p>
        </p:txBody>
      </p:sp>
      <p:sp>
        <p:nvSpPr>
          <p:cNvPr id="6" name="Slide Number Placeholder 5">
            <a:extLst>
              <a:ext uri="{FF2B5EF4-FFF2-40B4-BE49-F238E27FC236}">
                <a16:creationId xmlns:a16="http://schemas.microsoft.com/office/drawing/2014/main" xmlns="" id="{B1E0B948-355A-4D09-90C2-64F2BEF45D1D}"/>
              </a:ext>
            </a:extLst>
          </p:cNvPr>
          <p:cNvSpPr>
            <a:spLocks noGrp="1"/>
          </p:cNvSpPr>
          <p:nvPr>
            <p:ph type="sldNum" sz="quarter" idx="12"/>
          </p:nvPr>
        </p:nvSpPr>
        <p:spPr/>
        <p:txBody>
          <a:bodyPr/>
          <a:lstStyle/>
          <a:p>
            <a:fld id="{A6AF1B4E-90EC-4A51-B6E5-B702C054ECB0}" type="slidenum">
              <a:rPr lang="en-US" smtClean="0"/>
              <a:pPr/>
              <a:t>8</a:t>
            </a:fld>
            <a:endParaRPr lang="en-US" dirty="0"/>
          </a:p>
        </p:txBody>
      </p:sp>
    </p:spTree>
    <p:extLst>
      <p:ext uri="{BB962C8B-B14F-4D97-AF65-F5344CB8AC3E}">
        <p14:creationId xmlns:p14="http://schemas.microsoft.com/office/powerpoint/2010/main" xmlns="" val="433841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155" y="773202"/>
            <a:ext cx="10515600" cy="4351338"/>
          </a:xfrm>
        </p:spPr>
        <p:txBody>
          <a:bodyPr>
            <a:normAutofit lnSpcReduction="10000"/>
          </a:bodyPr>
          <a:lstStyle/>
          <a:p>
            <a:pPr lvl="0"/>
            <a:r>
              <a:rPr lang="en-US" b="1" dirty="0" smtClean="0"/>
              <a:t>Passive Aggressive Classifiers   </a:t>
            </a:r>
            <a:endParaRPr lang="en-US" dirty="0" smtClean="0"/>
          </a:p>
          <a:p>
            <a:pPr algn="just">
              <a:lnSpc>
                <a:spcPct val="100000"/>
              </a:lnSpc>
              <a:buNone/>
            </a:pPr>
            <a:r>
              <a:rPr lang="en-US" dirty="0" smtClean="0"/>
              <a:t>   Passive Aggressive Classifier is one of the “online-learning algorithms”, which takes the input in the sequential order and the learning model is updated step by step, this algorithm is most suitable for large data sets, and it is more suitable for social media platforms where data is added every second. The passive means if the prediction is correct the model is not going to change it will remain the same. Aggressive In the sense, if the prediction is wrong it will change the model, it will get a training example and then update the classifier, and then throw away the example.</a:t>
            </a:r>
            <a:endParaRPr lang="en-US" dirty="0"/>
          </a:p>
        </p:txBody>
      </p:sp>
      <p:sp>
        <p:nvSpPr>
          <p:cNvPr id="4" name="Date Placeholder 3"/>
          <p:cNvSpPr>
            <a:spLocks noGrp="1"/>
          </p:cNvSpPr>
          <p:nvPr>
            <p:ph type="dt" sz="half" idx="10"/>
          </p:nvPr>
        </p:nvSpPr>
        <p:spPr/>
        <p:txBody>
          <a:bodyPr/>
          <a:lstStyle/>
          <a:p>
            <a:fld id="{55BBA31C-CD27-4F13-A0C6-307B5ADAC815}" type="datetime1">
              <a:rPr lang="en-US" smtClean="0"/>
              <a:pPr/>
              <a:t>6/24/2021</a:t>
            </a:fld>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1740</TotalTime>
  <Words>1395</Words>
  <Application>Microsoft Office PowerPoint</Application>
  <PresentationFormat>Custom</PresentationFormat>
  <Paragraphs>86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Abstract</vt:lpstr>
      <vt:lpstr>Introduction</vt:lpstr>
      <vt:lpstr>Objectives of the Study</vt:lpstr>
      <vt:lpstr>Problem Statement</vt:lpstr>
      <vt:lpstr>Proposed Solution</vt:lpstr>
      <vt:lpstr>Material and Methods</vt:lpstr>
      <vt:lpstr>Methodology</vt:lpstr>
      <vt:lpstr>Slide 9</vt:lpstr>
      <vt:lpstr>Slide 10</vt:lpstr>
      <vt:lpstr>Work Flow Diagram</vt:lpstr>
      <vt:lpstr>Code : - </vt:lpstr>
      <vt:lpstr>Implementing TF-IDF</vt:lpstr>
      <vt:lpstr>Slide 14</vt:lpstr>
      <vt:lpstr>Flask Model : </vt:lpstr>
      <vt:lpstr>CSV File : </vt:lpstr>
      <vt:lpstr>OUTPUT: </vt:lpstr>
      <vt:lpstr>For Real News :</vt:lpstr>
      <vt:lpstr>For Fake News :</vt:lpstr>
      <vt:lpstr>Conclusion</vt:lpstr>
      <vt:lpstr>List of 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 Review 1</dc:title>
  <dc:creator>jupudi lakshmi</dc:creator>
  <cp:lastModifiedBy>HP</cp:lastModifiedBy>
  <cp:revision>44</cp:revision>
  <dcterms:created xsi:type="dcterms:W3CDTF">2021-02-28T10:18:51Z</dcterms:created>
  <dcterms:modified xsi:type="dcterms:W3CDTF">2021-06-24T16:23:22Z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