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394" r:id="rId2"/>
    <p:sldId id="395" r:id="rId3"/>
    <p:sldId id="396" r:id="rId4"/>
    <p:sldId id="258" r:id="rId5"/>
    <p:sldId id="259" r:id="rId6"/>
    <p:sldId id="260" r:id="rId7"/>
    <p:sldId id="397" r:id="rId8"/>
    <p:sldId id="398" r:id="rId9"/>
    <p:sldId id="438" r:id="rId10"/>
    <p:sldId id="399" r:id="rId11"/>
    <p:sldId id="400" r:id="rId12"/>
    <p:sldId id="401" r:id="rId13"/>
    <p:sldId id="402" r:id="rId14"/>
    <p:sldId id="403" r:id="rId15"/>
    <p:sldId id="440"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424" r:id="rId37"/>
    <p:sldId id="426" r:id="rId38"/>
    <p:sldId id="425" r:id="rId39"/>
    <p:sldId id="427" r:id="rId40"/>
    <p:sldId id="429" r:id="rId41"/>
    <p:sldId id="430" r:id="rId42"/>
    <p:sldId id="431" r:id="rId43"/>
    <p:sldId id="428" r:id="rId44"/>
    <p:sldId id="432" r:id="rId45"/>
    <p:sldId id="433" r:id="rId46"/>
    <p:sldId id="434" r:id="rId47"/>
    <p:sldId id="435" r:id="rId48"/>
    <p:sldId id="436" r:id="rId49"/>
    <p:sldId id="43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83" autoAdjust="0"/>
  </p:normalViewPr>
  <p:slideViewPr>
    <p:cSldViewPr snapToGrid="0">
      <p:cViewPr varScale="1">
        <p:scale>
          <a:sx n="76" d="100"/>
          <a:sy n="76" d="100"/>
        </p:scale>
        <p:origin x="94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A9A47-A74A-4288-8386-C748A40FF95F}" type="datetimeFigureOut">
              <a:rPr lang="en-IN" smtClean="0"/>
              <a:pPr/>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39037-821B-48E1-8234-4B1565AA2840}" type="slidenum">
              <a:rPr lang="en-IN" smtClean="0"/>
              <a:pPr/>
              <a:t>‹#›</a:t>
            </a:fld>
            <a:endParaRPr lang="en-IN"/>
          </a:p>
        </p:txBody>
      </p:sp>
    </p:spTree>
    <p:extLst>
      <p:ext uri="{BB962C8B-B14F-4D97-AF65-F5344CB8AC3E}">
        <p14:creationId xmlns:p14="http://schemas.microsoft.com/office/powerpoint/2010/main" val="214556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US" dirty="0"/>
          </a:p>
          <a:p>
            <a:endParaRPr lang="en-US" dirty="0"/>
          </a:p>
        </p:txBody>
      </p:sp>
    </p:spTree>
    <p:extLst>
      <p:ext uri="{BB962C8B-B14F-4D97-AF65-F5344CB8AC3E}">
        <p14:creationId xmlns:p14="http://schemas.microsoft.com/office/powerpoint/2010/main" val="100654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D39037-821B-48E1-8234-4B1565AA2840}" type="slidenum">
              <a:rPr lang="en-IN" smtClean="0"/>
              <a:pPr/>
              <a:t>13</a:t>
            </a:fld>
            <a:endParaRPr lang="en-IN"/>
          </a:p>
        </p:txBody>
      </p:sp>
    </p:spTree>
    <p:extLst>
      <p:ext uri="{BB962C8B-B14F-4D97-AF65-F5344CB8AC3E}">
        <p14:creationId xmlns:p14="http://schemas.microsoft.com/office/powerpoint/2010/main" val="384159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50337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3986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424872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77572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90506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59501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82992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72901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16193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980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6313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7/1/2024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p14="http://schemas.microsoft.com/office/powerpoint/2010/main" val="395021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4">
            <a:extLst>
              <a:ext uri="{FF2B5EF4-FFF2-40B4-BE49-F238E27FC236}">
                <a16:creationId xmlns:a16="http://schemas.microsoft.com/office/drawing/2014/main" id="{70C8274B-430F-674D-420E-DB0BB846C670}"/>
              </a:ext>
            </a:extLst>
          </p:cNvPr>
          <p:cNvSpPr txBox="1">
            <a:spLocks noChangeArrowheads="1"/>
          </p:cNvSpPr>
          <p:nvPr/>
        </p:nvSpPr>
        <p:spPr bwMode="auto">
          <a:xfrm>
            <a:off x="571500" y="1828800"/>
            <a:ext cx="11049000" cy="1384995"/>
          </a:xfrm>
          <a:prstGeom prst="rect">
            <a:avLst/>
          </a:prstGeom>
          <a:noFill/>
          <a:ln>
            <a:noFill/>
          </a:ln>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altLang="en-US" sz="4400" b="1" i="0" u="none" strike="noStrike" kern="1200" cap="none" spc="0" normalizeH="0" baseline="0" noProof="0" dirty="0">
                <a:ln>
                  <a:noFill/>
                </a:ln>
                <a:solidFill>
                  <a:srgbClr val="FF0000"/>
                </a:solidFill>
                <a:effectLst/>
                <a:uLnTx/>
                <a:uFillTx/>
                <a:latin typeface="Times New Roman"/>
                <a:ea typeface="+mn-ea"/>
                <a:cs typeface="+mn-cs"/>
              </a:rPr>
              <a:t>CYBER SECURITY </a:t>
            </a:r>
            <a:endParaRPr kumimoji="0" lang="en-US" altLang="en-US" sz="4400" b="0" i="0" u="none" strike="noStrike" kern="1200" cap="none" spc="0" normalizeH="0" baseline="0" noProof="0" dirty="0">
              <a:ln>
                <a:noFill/>
              </a:ln>
              <a:solidFill>
                <a:srgbClr val="FF0000"/>
              </a:solidFill>
              <a:effectLst/>
              <a:uLnTx/>
              <a:uFillTx/>
              <a:latin typeface="Times New Roman"/>
              <a:ea typeface="+mn-ea"/>
              <a:cs typeface="+mn-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4000" b="0" i="0" u="none" strike="noStrike" kern="1200" cap="none" spc="0" normalizeH="0" baseline="0" noProof="0" dirty="0">
                <a:ln>
                  <a:noFill/>
                </a:ln>
                <a:solidFill>
                  <a:srgbClr val="000000"/>
                </a:solidFill>
                <a:effectLst/>
                <a:uLnTx/>
                <a:uFillTx/>
                <a:latin typeface="Algerian" panose="04020705040A02060702" pitchFamily="82" charset="0"/>
                <a:ea typeface="+mn-ea"/>
                <a:cs typeface="+mn-cs"/>
              </a:rPr>
              <a:t>MODULE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738D5-C6C1-D9AE-2F5B-DEB41D031FAA}"/>
              </a:ext>
            </a:extLst>
          </p:cNvPr>
          <p:cNvSpPr txBox="1"/>
          <p:nvPr/>
        </p:nvSpPr>
        <p:spPr>
          <a:xfrm>
            <a:off x="367553" y="1406256"/>
            <a:ext cx="11062447"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IDSs typically use one of the following alternative approaches to analyze sensor data to detect intrusions: </a:t>
            </a:r>
          </a:p>
          <a:p>
            <a:pPr marL="342900" indent="-342900" algn="just">
              <a:buAutoNum type="arabicPeriod"/>
            </a:pPr>
            <a:r>
              <a:rPr lang="en-US" sz="2400" b="1" dirty="0">
                <a:solidFill>
                  <a:srgbClr val="00B0F0"/>
                </a:solidFill>
                <a:latin typeface="Times New Roman" panose="02020603050405020304" pitchFamily="18" charset="0"/>
                <a:cs typeface="Times New Roman" panose="02020603050405020304" pitchFamily="18" charset="0"/>
              </a:rPr>
              <a:t>Anomaly detection: </a:t>
            </a:r>
          </a:p>
          <a:p>
            <a:pPr algn="just"/>
            <a:r>
              <a:rPr lang="en-US" sz="2400" dirty="0">
                <a:latin typeface="Times New Roman" panose="02020603050405020304" pitchFamily="18" charset="0"/>
                <a:cs typeface="Times New Roman" panose="02020603050405020304" pitchFamily="18" charset="0"/>
              </a:rPr>
              <a:t>Involves the collection of data relating to the behavior of legitimate users over a period of time. Then current observed behavior is analyzed to determine with a high level of confidence whether this behavior is that of a legitimate user or alternatively that of an intruder. </a:t>
            </a:r>
          </a:p>
          <a:p>
            <a:pPr marL="342900" indent="-342900" algn="just">
              <a:buAutoNum type="arabicPeriod"/>
            </a:pPr>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B0F0"/>
                </a:solidFill>
                <a:latin typeface="Times New Roman" panose="02020603050405020304" pitchFamily="18" charset="0"/>
                <a:cs typeface="Times New Roman" panose="02020603050405020304" pitchFamily="18" charset="0"/>
              </a:rPr>
              <a:t>2. Signature or Heuristic detection: </a:t>
            </a:r>
          </a:p>
          <a:p>
            <a:pPr algn="just"/>
            <a:r>
              <a:rPr lang="en-US" sz="2400" dirty="0">
                <a:latin typeface="Times New Roman" panose="02020603050405020304" pitchFamily="18" charset="0"/>
                <a:cs typeface="Times New Roman" panose="02020603050405020304" pitchFamily="18" charset="0"/>
              </a:rPr>
              <a:t>Uses a set of known malicious data patterns (signatures) or attack rules (heuristics) that are compared with current behavior to decide if is that of an intruder. It is also known as </a:t>
            </a:r>
            <a:r>
              <a:rPr lang="en-US" sz="2400" b="1" dirty="0">
                <a:latin typeface="Times New Roman" panose="02020603050405020304" pitchFamily="18" charset="0"/>
                <a:cs typeface="Times New Roman" panose="02020603050405020304" pitchFamily="18" charset="0"/>
              </a:rPr>
              <a:t>misuse detection</a:t>
            </a:r>
            <a:r>
              <a:rPr lang="en-US" sz="2400" dirty="0">
                <a:latin typeface="Times New Roman" panose="02020603050405020304" pitchFamily="18" charset="0"/>
                <a:cs typeface="Times New Roman" panose="02020603050405020304" pitchFamily="18" charset="0"/>
              </a:rPr>
              <a:t>. This approach can only identify known attacks for which it has patterns or rules.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3244DE-7BD9-54E8-AEA7-3F28026E499E}"/>
              </a:ext>
            </a:extLst>
          </p:cNvPr>
          <p:cNvSpPr txBox="1"/>
          <p:nvPr/>
        </p:nvSpPr>
        <p:spPr>
          <a:xfrm>
            <a:off x="2294965" y="295835"/>
            <a:ext cx="7853082" cy="523220"/>
          </a:xfrm>
          <a:prstGeom prst="rect">
            <a:avLst/>
          </a:prstGeom>
          <a:noFill/>
        </p:spPr>
        <p:txBody>
          <a:bodyPr wrap="square" rtlCol="0">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ANALYSIS APPROACHES</a:t>
            </a:r>
          </a:p>
        </p:txBody>
      </p:sp>
    </p:spTree>
    <p:extLst>
      <p:ext uri="{BB962C8B-B14F-4D97-AF65-F5344CB8AC3E}">
        <p14:creationId xmlns:p14="http://schemas.microsoft.com/office/powerpoint/2010/main" val="219106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4564FF-1295-469F-49AE-87AD02B1D1B0}"/>
              </a:ext>
            </a:extLst>
          </p:cNvPr>
          <p:cNvSpPr txBox="1"/>
          <p:nvPr/>
        </p:nvSpPr>
        <p:spPr>
          <a:xfrm>
            <a:off x="541116" y="0"/>
            <a:ext cx="11421035" cy="612475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Anomaly Detection </a:t>
            </a:r>
            <a:endParaRPr lang="en-US" sz="2400" b="1"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anomaly detection approach involves </a:t>
            </a:r>
            <a:r>
              <a:rPr lang="en-US" sz="2400" dirty="0">
                <a:solidFill>
                  <a:srgbClr val="00B0F0"/>
                </a:solidFill>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developing a model of legitimate user behavior by collecting and processing sensor data from the normal operation of the monitored system in a training phase. This may occur at distinct times, or there may be a continuous process of monitoring and evolving the model over time. Once this model exists, </a:t>
            </a:r>
            <a:r>
              <a:rPr lang="en-US" sz="2400" dirty="0">
                <a:solidFill>
                  <a:srgbClr val="00B0F0"/>
                </a:solidFill>
                <a:latin typeface="Times New Roman" panose="02020603050405020304" pitchFamily="18" charset="0"/>
                <a:cs typeface="Times New Roman" panose="02020603050405020304" pitchFamily="18" charset="0"/>
              </a:rPr>
              <a:t>current observed behavior </a:t>
            </a:r>
            <a:r>
              <a:rPr lang="en-US" sz="2400" dirty="0">
                <a:latin typeface="Times New Roman" panose="02020603050405020304" pitchFamily="18" charset="0"/>
                <a:cs typeface="Times New Roman" panose="02020603050405020304" pitchFamily="18" charset="0"/>
              </a:rPr>
              <a:t>is compared with the model in order to classify it as either legitimate or anomalous activity in a detection phase. </a:t>
            </a:r>
          </a:p>
          <a:p>
            <a:pPr algn="just"/>
            <a:r>
              <a:rPr lang="en-US" sz="2400" dirty="0">
                <a:latin typeface="Times New Roman" panose="02020603050405020304" pitchFamily="18" charset="0"/>
                <a:cs typeface="Times New Roman" panose="02020603050405020304" pitchFamily="18" charset="0"/>
              </a:rPr>
              <a:t>A variety of classification approaches are used, which is broadly categorized as: </a:t>
            </a:r>
          </a:p>
          <a:p>
            <a:pPr algn="just"/>
            <a:r>
              <a:rPr lang="en-US" sz="2400" dirty="0">
                <a:latin typeface="Times New Roman" panose="02020603050405020304" pitchFamily="18" charset="0"/>
                <a:cs typeface="Times New Roman" panose="02020603050405020304" pitchFamily="18" charset="0"/>
              </a:rPr>
              <a:t>• Statistical: Analysis of the observed behavior using univariate, multivariate, or time-series models of observed metrics. </a:t>
            </a:r>
          </a:p>
          <a:p>
            <a:pPr algn="just"/>
            <a:r>
              <a:rPr lang="en-US" sz="2400" dirty="0">
                <a:latin typeface="Times New Roman" panose="02020603050405020304" pitchFamily="18" charset="0"/>
                <a:cs typeface="Times New Roman" panose="02020603050405020304" pitchFamily="18" charset="0"/>
              </a:rPr>
              <a:t>• Knowledge based: </a:t>
            </a:r>
          </a:p>
          <a:p>
            <a:pPr algn="just"/>
            <a:r>
              <a:rPr lang="en-US" sz="2400" dirty="0">
                <a:latin typeface="Times New Roman" panose="02020603050405020304" pitchFamily="18" charset="0"/>
                <a:cs typeface="Times New Roman" panose="02020603050405020304" pitchFamily="18" charset="0"/>
              </a:rPr>
              <a:t>Approaches use an expert system that classifies observed behavior according to a set of rules that model legitimate behavior.</a:t>
            </a:r>
          </a:p>
          <a:p>
            <a:pPr algn="just"/>
            <a:r>
              <a:rPr lang="en-US" sz="2400" dirty="0">
                <a:latin typeface="Times New Roman" panose="02020603050405020304" pitchFamily="18" charset="0"/>
                <a:cs typeface="Times New Roman" panose="02020603050405020304" pitchFamily="18" charset="0"/>
              </a:rPr>
              <a:t> • Machine-learning: </a:t>
            </a:r>
          </a:p>
          <a:p>
            <a:pPr algn="just"/>
            <a:r>
              <a:rPr lang="en-US" sz="2400" dirty="0">
                <a:latin typeface="Times New Roman" panose="02020603050405020304" pitchFamily="18" charset="0"/>
                <a:cs typeface="Times New Roman" panose="02020603050405020304" pitchFamily="18" charset="0"/>
              </a:rPr>
              <a:t>Approaches automatically determine a suitable classification model from the training data using data mining techniques.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06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F5DA9-2125-F10C-B715-459077FE6F22}"/>
              </a:ext>
            </a:extLst>
          </p:cNvPr>
          <p:cNvSpPr txBox="1"/>
          <p:nvPr/>
        </p:nvSpPr>
        <p:spPr>
          <a:xfrm>
            <a:off x="551329" y="0"/>
            <a:ext cx="11089341" cy="6001643"/>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 variety of machine-learning approaches have been tried, with varying success. These include: </a:t>
            </a:r>
          </a:p>
          <a:p>
            <a:pPr algn="just"/>
            <a:r>
              <a:rPr lang="en-US" sz="2400" dirty="0">
                <a:latin typeface="Times New Roman" panose="02020603050405020304" pitchFamily="18" charset="0"/>
                <a:cs typeface="Times New Roman" panose="02020603050405020304" pitchFamily="18" charset="0"/>
              </a:rPr>
              <a:t>• Bayesian networks: </a:t>
            </a:r>
          </a:p>
          <a:p>
            <a:pPr algn="just"/>
            <a:r>
              <a:rPr lang="en-US" sz="2400" dirty="0">
                <a:latin typeface="Times New Roman" panose="02020603050405020304" pitchFamily="18" charset="0"/>
                <a:cs typeface="Times New Roman" panose="02020603050405020304" pitchFamily="18" charset="0"/>
              </a:rPr>
              <a:t>Encode probabilistic relationships among observed metrics. </a:t>
            </a:r>
          </a:p>
          <a:p>
            <a:pPr algn="just"/>
            <a:r>
              <a:rPr lang="en-US" sz="2400" dirty="0">
                <a:latin typeface="Times New Roman" panose="02020603050405020304" pitchFamily="18" charset="0"/>
                <a:cs typeface="Times New Roman" panose="02020603050405020304" pitchFamily="18" charset="0"/>
              </a:rPr>
              <a:t>• Markov models: </a:t>
            </a:r>
          </a:p>
          <a:p>
            <a:pPr algn="just"/>
            <a:r>
              <a:rPr lang="en-US" sz="2400" dirty="0">
                <a:latin typeface="Times New Roman" panose="02020603050405020304" pitchFamily="18" charset="0"/>
                <a:cs typeface="Times New Roman" panose="02020603050405020304" pitchFamily="18" charset="0"/>
              </a:rPr>
              <a:t>Develop a model with sets of states, some possibly hidden, interconnected by transition probabilities.</a:t>
            </a:r>
          </a:p>
          <a:p>
            <a:pPr algn="just"/>
            <a:r>
              <a:rPr lang="en-US" sz="2400" dirty="0">
                <a:latin typeface="Times New Roman" panose="02020603050405020304" pitchFamily="18" charset="0"/>
                <a:cs typeface="Times New Roman" panose="02020603050405020304" pitchFamily="18" charset="0"/>
              </a:rPr>
              <a:t> • Neural networks: Simulate human brain operation with neurons and synapse between them, that classify observed data.</a:t>
            </a:r>
          </a:p>
          <a:p>
            <a:pPr algn="just"/>
            <a:r>
              <a:rPr lang="en-US" sz="2400" dirty="0">
                <a:latin typeface="Times New Roman" panose="02020603050405020304" pitchFamily="18" charset="0"/>
                <a:cs typeface="Times New Roman" panose="02020603050405020304" pitchFamily="18" charset="0"/>
              </a:rPr>
              <a:t> • Fuzzy logic: Uses fuzzy set theory where reasoning is approximate, and can accommodate uncertainty. </a:t>
            </a:r>
          </a:p>
          <a:p>
            <a:pPr algn="just"/>
            <a:r>
              <a:rPr lang="en-US" sz="2400" dirty="0">
                <a:latin typeface="Times New Roman" panose="02020603050405020304" pitchFamily="18" charset="0"/>
                <a:cs typeface="Times New Roman" panose="02020603050405020304" pitchFamily="18" charset="0"/>
              </a:rPr>
              <a:t>• Genetic algorithms: Uses techniques inspired by evolutionary biology, including inheritance, mutation, selection and recombination, to develop classification rules.</a:t>
            </a:r>
          </a:p>
          <a:p>
            <a:pPr algn="just"/>
            <a:r>
              <a:rPr lang="en-US" sz="2400" dirty="0">
                <a:latin typeface="Times New Roman" panose="02020603050405020304" pitchFamily="18" charset="0"/>
                <a:cs typeface="Times New Roman" panose="02020603050405020304" pitchFamily="18" charset="0"/>
              </a:rPr>
              <a:t> • Clustering and outlier detection:</a:t>
            </a:r>
          </a:p>
          <a:p>
            <a:pPr algn="just"/>
            <a:r>
              <a:rPr lang="en-US" sz="2400" dirty="0">
                <a:latin typeface="Times New Roman" panose="02020603050405020304" pitchFamily="18" charset="0"/>
                <a:cs typeface="Times New Roman" panose="02020603050405020304" pitchFamily="18" charset="0"/>
              </a:rPr>
              <a:t> Group the observed data into clusters based on some similarity or distance measure, and then identify subsequent data as either belonging to a cluster or as an outlier.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13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5A5D2-7E86-7942-32B2-10C094F551D3}"/>
              </a:ext>
            </a:extLst>
          </p:cNvPr>
          <p:cNvSpPr txBox="1"/>
          <p:nvPr/>
        </p:nvSpPr>
        <p:spPr>
          <a:xfrm>
            <a:off x="407894" y="0"/>
            <a:ext cx="11161058" cy="6278642"/>
          </a:xfrm>
          <a:prstGeom prst="rect">
            <a:avLst/>
          </a:prstGeom>
          <a:noFill/>
        </p:spPr>
        <p:txBody>
          <a:bodyPr wrap="square">
            <a:spAutoFit/>
          </a:bodyPr>
          <a:lstStyle/>
          <a:p>
            <a:pPr algn="ctr"/>
            <a:r>
              <a:rPr lang="en-US" sz="2400" b="1" dirty="0">
                <a:solidFill>
                  <a:srgbClr val="FF0000"/>
                </a:solidFill>
              </a:rPr>
              <a:t>Signature or Heuristic Detection </a:t>
            </a:r>
          </a:p>
          <a:p>
            <a:pPr marL="285750" indent="-285750" algn="just">
              <a:buFont typeface="Arial" panose="020B0604020202020204" pitchFamily="34" charset="0"/>
              <a:buChar char="•"/>
            </a:pPr>
            <a:r>
              <a:rPr lang="en-US" dirty="0"/>
              <a:t>Signature or heuristic techniques detect intrusion </a:t>
            </a:r>
            <a:r>
              <a:rPr lang="en-US" b="1" dirty="0"/>
              <a:t>by observing events </a:t>
            </a:r>
            <a:r>
              <a:rPr lang="en-US" dirty="0"/>
              <a:t>in the system and </a:t>
            </a:r>
            <a:r>
              <a:rPr lang="en-US" b="1" dirty="0"/>
              <a:t>applying either </a:t>
            </a:r>
            <a:r>
              <a:rPr lang="en-US" dirty="0"/>
              <a:t>a set of signature patterns to the data, or a set of rules that characterize the data, leading to a decision regarding whether the observed data indicates normal or anomalous behavior. </a:t>
            </a:r>
          </a:p>
          <a:p>
            <a:pPr marL="285750" indent="-285750" algn="just">
              <a:buFont typeface="Arial" panose="020B0604020202020204" pitchFamily="34" charset="0"/>
              <a:buChar char="•"/>
            </a:pPr>
            <a:r>
              <a:rPr lang="en-US" dirty="0"/>
              <a:t>Signature approaches </a:t>
            </a:r>
            <a:r>
              <a:rPr lang="en-US" b="1" dirty="0"/>
              <a:t>match</a:t>
            </a:r>
            <a:r>
              <a:rPr lang="en-US" dirty="0"/>
              <a:t> a large collection of known patterns of malicious data against data stored on a system or in transit over a network. The signatures need to be </a:t>
            </a:r>
            <a:r>
              <a:rPr lang="en-US" b="1" dirty="0"/>
              <a:t>large</a:t>
            </a:r>
            <a:r>
              <a:rPr lang="en-US" dirty="0"/>
              <a:t> enough </a:t>
            </a:r>
            <a:r>
              <a:rPr lang="en-US" b="1" dirty="0"/>
              <a:t>to minimize the false alarm rate</a:t>
            </a:r>
            <a:r>
              <a:rPr lang="en-US" dirty="0"/>
              <a:t>, while still detecting a sufficiently large fraction of malicious data. </a:t>
            </a:r>
          </a:p>
          <a:p>
            <a:pPr marL="285750" indent="-285750" algn="just">
              <a:buFont typeface="Arial" panose="020B0604020202020204" pitchFamily="34" charset="0"/>
              <a:buChar char="•"/>
            </a:pPr>
            <a:r>
              <a:rPr lang="en-US" dirty="0"/>
              <a:t>This approach is widely </a:t>
            </a:r>
            <a:r>
              <a:rPr lang="en-US" b="1" dirty="0"/>
              <a:t>used in antivirus </a:t>
            </a:r>
            <a:r>
              <a:rPr lang="en-US" dirty="0"/>
              <a:t>products, in </a:t>
            </a:r>
            <a:r>
              <a:rPr lang="en-US" b="1" dirty="0"/>
              <a:t>network traffic scanning </a:t>
            </a:r>
            <a:r>
              <a:rPr lang="en-US" dirty="0"/>
              <a:t>proxies, and in </a:t>
            </a:r>
            <a:r>
              <a:rPr lang="en-US" b="1" dirty="0"/>
              <a:t>NIDS</a:t>
            </a:r>
            <a:r>
              <a:rPr lang="en-US" dirty="0"/>
              <a:t>. </a:t>
            </a:r>
          </a:p>
          <a:p>
            <a:pPr marL="285750" indent="-285750" algn="just">
              <a:buFont typeface="Arial" panose="020B0604020202020204" pitchFamily="34" charset="0"/>
              <a:buChar char="•"/>
            </a:pPr>
            <a:r>
              <a:rPr lang="en-US" dirty="0"/>
              <a:t>The advantages of this approach include the relatively </a:t>
            </a:r>
            <a:r>
              <a:rPr lang="en-US" b="1" dirty="0"/>
              <a:t>low cost </a:t>
            </a:r>
            <a:r>
              <a:rPr lang="en-US" dirty="0"/>
              <a:t>in time and resource use, and its wide acceptance. </a:t>
            </a:r>
          </a:p>
          <a:p>
            <a:pPr marL="285750" indent="-285750" algn="just">
              <a:buFont typeface="Arial" panose="020B0604020202020204" pitchFamily="34" charset="0"/>
              <a:buChar char="•"/>
            </a:pPr>
            <a:r>
              <a:rPr lang="en-US" dirty="0"/>
              <a:t>Disadvantages include the </a:t>
            </a:r>
            <a:r>
              <a:rPr lang="en-US" b="1" dirty="0"/>
              <a:t>significant effort required </a:t>
            </a:r>
            <a:r>
              <a:rPr lang="en-US" dirty="0"/>
              <a:t>to constantly identify and review new malware to create signatures able to identify it, and the </a:t>
            </a:r>
            <a:r>
              <a:rPr lang="en-US" b="1" dirty="0"/>
              <a:t>inability to detect zero-day attacks </a:t>
            </a:r>
            <a:r>
              <a:rPr lang="en-US" dirty="0"/>
              <a:t>for which no signatures exist. </a:t>
            </a:r>
          </a:p>
          <a:p>
            <a:pPr marL="285750" indent="-285750" algn="just">
              <a:buFont typeface="Arial" panose="020B0604020202020204" pitchFamily="34" charset="0"/>
              <a:buChar char="•"/>
            </a:pPr>
            <a:r>
              <a:rPr lang="en-US" dirty="0"/>
              <a:t>Rule-based heuristic identification involves the use of rules for identifying known penetrations or penetrations that would exploit known weaknesses. </a:t>
            </a:r>
          </a:p>
          <a:p>
            <a:pPr marL="285750" indent="-285750" algn="just">
              <a:buFont typeface="Arial" panose="020B0604020202020204" pitchFamily="34" charset="0"/>
              <a:buChar char="•"/>
            </a:pPr>
            <a:r>
              <a:rPr lang="en-US" dirty="0"/>
              <a:t>Rules can also be defined that identify suspicious behavior, even when the behavior is within the bounds of established patterns of usage.</a:t>
            </a:r>
          </a:p>
          <a:p>
            <a:pPr marL="285750" indent="-285750" algn="just">
              <a:buFont typeface="Arial" panose="020B0604020202020204" pitchFamily="34" charset="0"/>
              <a:buChar char="•"/>
            </a:pPr>
            <a:r>
              <a:rPr lang="en-US" dirty="0"/>
              <a:t> Typically, the rules used in these systems are specific to the machine and operating system. </a:t>
            </a:r>
          </a:p>
          <a:p>
            <a:pPr marL="285750" indent="-285750" algn="just">
              <a:buFont typeface="Arial" panose="020B0604020202020204" pitchFamily="34" charset="0"/>
              <a:buChar char="•"/>
            </a:pPr>
            <a:r>
              <a:rPr lang="en-US" dirty="0"/>
              <a:t>The most fruitful approach to developing such rules is to analyze attack tools and scripts collected on the Internet. These rules can be supplemented with rules generated by knowledgeable security personnel. In this latter case, the normal procedure is to interview system administrators and security analysts to collect a suite of known penetration scenarios and key events that threaten the security of the target system. </a:t>
            </a:r>
          </a:p>
          <a:p>
            <a:pPr algn="just"/>
            <a:r>
              <a:rPr lang="en-US" dirty="0"/>
              <a:t>The SNORT system, is an example of a rule-based NIDS. A large collection of rules exists for it to detect a wide variety of network attacks</a:t>
            </a:r>
            <a:endParaRPr lang="en-IN" dirty="0"/>
          </a:p>
        </p:txBody>
      </p:sp>
    </p:spTree>
    <p:extLst>
      <p:ext uri="{BB962C8B-B14F-4D97-AF65-F5344CB8AC3E}">
        <p14:creationId xmlns:p14="http://schemas.microsoft.com/office/powerpoint/2010/main" val="244780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E3B12-7838-809A-EC83-E8BC52A4EC0C}"/>
              </a:ext>
            </a:extLst>
          </p:cNvPr>
          <p:cNvSpPr txBox="1"/>
          <p:nvPr/>
        </p:nvSpPr>
        <p:spPr>
          <a:xfrm>
            <a:off x="591671" y="1028343"/>
            <a:ext cx="11331388" cy="4247317"/>
          </a:xfrm>
          <a:prstGeom prst="rect">
            <a:avLst/>
          </a:prstGeom>
          <a:noFill/>
        </p:spPr>
        <p:txBody>
          <a:bodyPr wrap="square">
            <a:spAutoFit/>
          </a:bodyPr>
          <a:lstStyle/>
          <a:p>
            <a:r>
              <a:rPr lang="en-US" dirty="0"/>
              <a:t>Host-based IDSs (HIDSs) add a </a:t>
            </a:r>
            <a:r>
              <a:rPr lang="en-US" b="1" dirty="0">
                <a:solidFill>
                  <a:srgbClr val="7030A0"/>
                </a:solidFill>
              </a:rPr>
              <a:t>specialized layer of security software</a:t>
            </a:r>
            <a:r>
              <a:rPr lang="en-US" dirty="0"/>
              <a:t> to vulnerable or sensitive systems; such as database servers and administrative systems. </a:t>
            </a:r>
          </a:p>
          <a:p>
            <a:r>
              <a:rPr lang="en-US" b="1" dirty="0"/>
              <a:t>The HIDS monitors activity on the system in a variety of ways to detect suspicious behavior.</a:t>
            </a:r>
            <a:r>
              <a:rPr lang="en-US" dirty="0"/>
              <a:t> In some cases, an IDS can halt an attack before any damage is done but its main purpose is to detect intrusions, log suspicious events, and send alerts. </a:t>
            </a:r>
          </a:p>
          <a:p>
            <a:endParaRPr lang="en-US" dirty="0"/>
          </a:p>
          <a:p>
            <a:r>
              <a:rPr lang="en-US" dirty="0"/>
              <a:t>The primary benefit of a HIDS is that it can detect both external and internal intrusions, something that is not possible either with network-based IDSs or firewalls. </a:t>
            </a:r>
          </a:p>
          <a:p>
            <a:endParaRPr lang="en-US" dirty="0"/>
          </a:p>
          <a:p>
            <a:r>
              <a:rPr lang="en-US" dirty="0"/>
              <a:t>Host-based IDSs can use either anomaly or signature and heuristic approaches to detect unauthorized behavior on the monitored host. </a:t>
            </a:r>
          </a:p>
          <a:p>
            <a:endParaRPr lang="en-US" dirty="0"/>
          </a:p>
          <a:p>
            <a:r>
              <a:rPr lang="en-US" dirty="0"/>
              <a:t>A host-based IDS is an intrusion detection system that monitors the computer infrastructure on which it is installed, analyzing traffic and logging malicious behavior. An HIDS gives you deep visibility into what's happening on your critical security systems.</a:t>
            </a:r>
          </a:p>
        </p:txBody>
      </p:sp>
      <p:sp>
        <p:nvSpPr>
          <p:cNvPr id="4" name="TextBox 3">
            <a:extLst>
              <a:ext uri="{FF2B5EF4-FFF2-40B4-BE49-F238E27FC236}">
                <a16:creationId xmlns:a16="http://schemas.microsoft.com/office/drawing/2014/main" id="{04E539FC-457A-E741-0E40-62AD7E0F1ED3}"/>
              </a:ext>
            </a:extLst>
          </p:cNvPr>
          <p:cNvSpPr txBox="1"/>
          <p:nvPr/>
        </p:nvSpPr>
        <p:spPr>
          <a:xfrm>
            <a:off x="2877670" y="170329"/>
            <a:ext cx="6902824"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HOST BASED INTRUSION DETECTION</a:t>
            </a:r>
          </a:p>
        </p:txBody>
      </p:sp>
    </p:spTree>
    <p:extLst>
      <p:ext uri="{BB962C8B-B14F-4D97-AF65-F5344CB8AC3E}">
        <p14:creationId xmlns:p14="http://schemas.microsoft.com/office/powerpoint/2010/main" val="156938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st-Based Intrusion Detection System: A Guide | Liquid Web">
            <a:extLst>
              <a:ext uri="{FF2B5EF4-FFF2-40B4-BE49-F238E27FC236}">
                <a16:creationId xmlns:a16="http://schemas.microsoft.com/office/drawing/2014/main" id="{E9EB963B-C36B-C36B-1486-C27EFE35F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27" y="9427"/>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79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35783-FD18-6064-2F98-56960D5733A8}"/>
              </a:ext>
            </a:extLst>
          </p:cNvPr>
          <p:cNvSpPr txBox="1"/>
          <p:nvPr/>
        </p:nvSpPr>
        <p:spPr>
          <a:xfrm>
            <a:off x="370326" y="177342"/>
            <a:ext cx="11205882" cy="6063198"/>
          </a:xfrm>
          <a:prstGeom prst="rect">
            <a:avLst/>
          </a:prstGeom>
          <a:noFill/>
        </p:spPr>
        <p:txBody>
          <a:bodyPr wrap="square">
            <a:spAutoFit/>
          </a:bodyPr>
          <a:lstStyle/>
          <a:p>
            <a:pPr algn="ctr"/>
            <a:r>
              <a:rPr lang="en-US" sz="2800" b="1" dirty="0"/>
              <a:t>Data Sources and Sensors </a:t>
            </a:r>
          </a:p>
          <a:p>
            <a:endParaRPr lang="en-US" dirty="0"/>
          </a:p>
          <a:p>
            <a:r>
              <a:rPr lang="en-US" dirty="0"/>
              <a:t>A fundamental component of intrusion detection is the sensor that collects data. </a:t>
            </a:r>
          </a:p>
          <a:p>
            <a:endParaRPr lang="en-US" dirty="0"/>
          </a:p>
          <a:p>
            <a:r>
              <a:rPr lang="en-US" dirty="0"/>
              <a:t>Some record of ongoing activity by users must be provided as input to the analysis component of the IDS. Common data sources include: </a:t>
            </a:r>
          </a:p>
          <a:p>
            <a:endParaRPr lang="en-US" dirty="0"/>
          </a:p>
          <a:p>
            <a:endParaRPr lang="en-US" dirty="0"/>
          </a:p>
          <a:p>
            <a:r>
              <a:rPr lang="en-US" dirty="0"/>
              <a:t>• </a:t>
            </a:r>
            <a:r>
              <a:rPr lang="en-US" b="1" dirty="0"/>
              <a:t>System call traces: </a:t>
            </a:r>
            <a:r>
              <a:rPr lang="en-US" dirty="0"/>
              <a:t>Typically reflect operating system calls to the file system</a:t>
            </a:r>
          </a:p>
          <a:p>
            <a:r>
              <a:rPr lang="en-US" dirty="0"/>
              <a:t>A record of the sequence of systems calls by processes on a system, is widely acknowledged as the preferred data source for HIDS since the pioneering work of Forrest [CREE13]. While these work well on Unix and Linux systems, they are problematic on Windows systems due to the extensive use of DLLs that obscure which processes use specific system calls. </a:t>
            </a:r>
          </a:p>
          <a:p>
            <a:r>
              <a:rPr lang="en-US" dirty="0"/>
              <a:t>• </a:t>
            </a:r>
            <a:r>
              <a:rPr lang="en-US" b="1" dirty="0"/>
              <a:t>Audit (log file) records : </a:t>
            </a:r>
          </a:p>
          <a:p>
            <a:r>
              <a:rPr lang="en-US" dirty="0"/>
              <a:t>The Audit Log File is the repository for data gathered during the audit. It displays the old and new values of input field data, as well as who made the revisions and when. The log is a record of all update transactions for the specified source file.</a:t>
            </a:r>
          </a:p>
          <a:p>
            <a:r>
              <a:rPr lang="en-US" dirty="0"/>
              <a:t>Most modern operating systems include accounting software that collects information on user activity. The advantage of using this information is that no additional collection software is needed. The disadvantages are that the audit records may not contain the needed information or may not contain it in a convenient form, and that intruders may attempt to manipulate these records to hide their actions. </a:t>
            </a:r>
            <a:endParaRPr lang="en-IN" dirty="0"/>
          </a:p>
        </p:txBody>
      </p:sp>
    </p:spTree>
    <p:extLst>
      <p:ext uri="{BB962C8B-B14F-4D97-AF65-F5344CB8AC3E}">
        <p14:creationId xmlns:p14="http://schemas.microsoft.com/office/powerpoint/2010/main" val="111813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31976-BC19-30B6-53D6-0D638A4DE6F2}"/>
              </a:ext>
            </a:extLst>
          </p:cNvPr>
          <p:cNvSpPr txBox="1"/>
          <p:nvPr/>
        </p:nvSpPr>
        <p:spPr>
          <a:xfrm>
            <a:off x="666622" y="431553"/>
            <a:ext cx="10721789" cy="5632311"/>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File integrity checksums: </a:t>
            </a:r>
          </a:p>
          <a:p>
            <a:r>
              <a:rPr lang="en-US" dirty="0">
                <a:solidFill>
                  <a:prstClr val="black"/>
                </a:solidFill>
                <a:latin typeface="Calibri" panose="020F0502020204030204"/>
              </a:rPr>
              <a:t>A checksum is like a digital fingerprint of a file or code. It's a calculated value made of numbers and letters used to verify the integrity of a file. One of the most common uses of checksums is confirming whether a downloaded file is corrupted or has been tampered with since it was originally created.</a:t>
            </a:r>
          </a:p>
          <a:p>
            <a:endParaRPr lang="en-US" b="1" dirty="0">
              <a:solidFill>
                <a:prstClr val="black"/>
              </a:solidFill>
              <a:latin typeface="Calibri" panose="020F0502020204030204"/>
            </a:endParaRPr>
          </a:p>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common approach </a:t>
            </a:r>
            <a:r>
              <a:rPr lang="en-US" dirty="0">
                <a:solidFill>
                  <a:prstClr val="black"/>
                </a:solidFill>
                <a:latin typeface="Calibri" panose="020F0502020204030204"/>
              </a:rPr>
              <a:t>for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detecting intruder activity on a system is to periodically scan critical files for changes from the desired baseline, by comparing a current cryptographic checksums for these files, with a record of known good values. </a:t>
            </a:r>
          </a:p>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Disadvantages include the need to generate and protect the checksums using known good files, and the difficulty monitoring changing files. Tripwire is a well-known system using this approach. </a:t>
            </a:r>
          </a:p>
          <a:p>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Registry access: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 approach used on Windows systems is to monitor access to the registry, given the amount of information and access to it used by programs on these systems. However this source is very Windows specific, and has recorded limited success. </a:t>
            </a:r>
          </a:p>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the search box on the taskbar, type regedit, then select Registry Editor (Desktop app) from the results. Right-click Start , then select Run. Type regedit in the Open: box, and then select OK.</a:t>
            </a:r>
          </a:p>
          <a:p>
            <a:endParaRPr lang="en-US" dirty="0">
              <a:solidFill>
                <a:prstClr val="black"/>
              </a:solidFill>
              <a:latin typeface="Calibri" panose="020F0502020204030204"/>
            </a:endParaRPr>
          </a:p>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sensor gathers data from the chosen source, filters the gathered data to remove any unwanted information and to standardize the information format, and forwards the result to the IDS analyzer, which may be local or remote</a:t>
            </a:r>
            <a:endParaRPr lang="en-IN" dirty="0"/>
          </a:p>
        </p:txBody>
      </p:sp>
    </p:spTree>
    <p:extLst>
      <p:ext uri="{BB962C8B-B14F-4D97-AF65-F5344CB8AC3E}">
        <p14:creationId xmlns:p14="http://schemas.microsoft.com/office/powerpoint/2010/main" val="318191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0B0B85-A73C-0A6F-4C56-1F6BAAA6B83D}"/>
              </a:ext>
            </a:extLst>
          </p:cNvPr>
          <p:cNvSpPr txBox="1"/>
          <p:nvPr/>
        </p:nvSpPr>
        <p:spPr>
          <a:xfrm>
            <a:off x="488576" y="220951"/>
            <a:ext cx="11214847" cy="4524315"/>
          </a:xfrm>
          <a:prstGeom prst="rect">
            <a:avLst/>
          </a:prstGeom>
          <a:noFill/>
        </p:spPr>
        <p:txBody>
          <a:bodyPr wrap="square">
            <a:spAutoFit/>
          </a:bodyPr>
          <a:lstStyle/>
          <a:p>
            <a:pPr algn="ctr"/>
            <a:r>
              <a:rPr lang="en-US" b="1" dirty="0">
                <a:solidFill>
                  <a:srgbClr val="002060"/>
                </a:solidFill>
              </a:rPr>
              <a:t>Anomaly HIDS</a:t>
            </a:r>
          </a:p>
          <a:p>
            <a:endParaRPr lang="en-US" dirty="0"/>
          </a:p>
          <a:p>
            <a:r>
              <a:rPr lang="en-US" dirty="0"/>
              <a:t> The majority of work on anomaly-based HIDS has been done on UNIX and Linux systems, given the ease of gathering suitable data for this work. While some earlier work used audit or accounting records, the majority is based on system call traces. System calls are the means by which programs access core kernel functions, providing a wide range of interactions with the low-level operating system functions. Hence they provide detailed information on process activity that can be used to classify it as normal or anomalous. Table 8.2 (a) lists the system calls used in current Ubuntu Linux systems as an example. This data is typically gathered using an OS hook, such as the BSM audit module. Most modern operating systems have highly reliable options for collecting this type of information. The system call traces are then analyzed by a suitable decision engine.</a:t>
            </a:r>
          </a:p>
          <a:p>
            <a:endParaRPr lang="en-US" dirty="0"/>
          </a:p>
          <a:p>
            <a:r>
              <a:rPr lang="en-US" dirty="0"/>
              <a:t> [CREE13] notes that the original work by Forrest et al introduced the Sequence Time-Delay Embedding (STIDE) algorithm, based on artificial immune system approaches, that compares observed sequences of system calls with sequences from the training phase to obtain a mismatch ratio that determines whether the sequence is normal or not. Later work has used other alternatives, such as Hidden Markov Models (HMM), Artificial Neural Networks (ANN), Support Vector Machines (SVM), or Extreme Learning Machines (ELM) to make this classification</a:t>
            </a:r>
            <a:endParaRPr lang="en-IN" dirty="0"/>
          </a:p>
        </p:txBody>
      </p:sp>
      <p:sp>
        <p:nvSpPr>
          <p:cNvPr id="5" name="TextBox 4">
            <a:extLst>
              <a:ext uri="{FF2B5EF4-FFF2-40B4-BE49-F238E27FC236}">
                <a16:creationId xmlns:a16="http://schemas.microsoft.com/office/drawing/2014/main" id="{0B105BED-F221-23DF-01D9-4E07311CF80E}"/>
              </a:ext>
            </a:extLst>
          </p:cNvPr>
          <p:cNvSpPr txBox="1"/>
          <p:nvPr/>
        </p:nvSpPr>
        <p:spPr>
          <a:xfrm>
            <a:off x="488575" y="5089752"/>
            <a:ext cx="11214847" cy="646331"/>
          </a:xfrm>
          <a:prstGeom prst="rect">
            <a:avLst/>
          </a:prstGeom>
          <a:noFill/>
        </p:spPr>
        <p:txBody>
          <a:bodyPr wrap="square">
            <a:spAutoFit/>
          </a:bodyPr>
          <a:lstStyle/>
          <a:p>
            <a:r>
              <a:rPr lang="en-US" dirty="0"/>
              <a:t>these approaches all report providing reasonable intruder detection rates of 95-99% while having false positive rates of less than 5%, though on older test datasets.</a:t>
            </a:r>
            <a:endParaRPr lang="en-IN" dirty="0"/>
          </a:p>
        </p:txBody>
      </p:sp>
    </p:spTree>
    <p:extLst>
      <p:ext uri="{BB962C8B-B14F-4D97-AF65-F5344CB8AC3E}">
        <p14:creationId xmlns:p14="http://schemas.microsoft.com/office/powerpoint/2010/main" val="20164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15E2F2-1F89-5ECB-883C-D41822C19BC7}"/>
              </a:ext>
            </a:extLst>
          </p:cNvPr>
          <p:cNvSpPr txBox="1"/>
          <p:nvPr/>
        </p:nvSpPr>
        <p:spPr>
          <a:xfrm>
            <a:off x="519954" y="1238961"/>
            <a:ext cx="11152092" cy="1754326"/>
          </a:xfrm>
          <a:prstGeom prst="rect">
            <a:avLst/>
          </a:prstGeom>
          <a:noFill/>
        </p:spPr>
        <p:txBody>
          <a:bodyPr wrap="square">
            <a:spAutoFit/>
          </a:bodyPr>
          <a:lstStyle/>
          <a:p>
            <a:r>
              <a:rPr lang="en-US" dirty="0"/>
              <a:t>Windows systems have traditionally not used anomaly based HIDS, as the wide usage of Dynamic Link Libraries (DLLs) as an intermediary between process requests for operating system functions and the actual system call interface has hindered the effective use of system call traces to classify process behavior. Some work was done using either audit log entries, or registry file updates as a data source, but neither approach was very successful. [CREE13] reports a new approach that uses traces of key DLL function calls as an alternative data source, with results comparable to that found with Linux system call trace HIDS</a:t>
            </a:r>
            <a:endParaRPr lang="en-IN" dirty="0"/>
          </a:p>
        </p:txBody>
      </p:sp>
      <p:sp>
        <p:nvSpPr>
          <p:cNvPr id="7" name="TextBox 6">
            <a:extLst>
              <a:ext uri="{FF2B5EF4-FFF2-40B4-BE49-F238E27FC236}">
                <a16:creationId xmlns:a16="http://schemas.microsoft.com/office/drawing/2014/main" id="{10D68B33-19A5-BB06-F17E-D69687F53297}"/>
              </a:ext>
            </a:extLst>
          </p:cNvPr>
          <p:cNvSpPr txBox="1"/>
          <p:nvPr/>
        </p:nvSpPr>
        <p:spPr>
          <a:xfrm>
            <a:off x="519954" y="3789873"/>
            <a:ext cx="11035552" cy="1200329"/>
          </a:xfrm>
          <a:prstGeom prst="rect">
            <a:avLst/>
          </a:prstGeom>
          <a:noFill/>
        </p:spPr>
        <p:txBody>
          <a:bodyPr wrap="square">
            <a:spAutoFit/>
          </a:bodyPr>
          <a:lstStyle/>
          <a:p>
            <a:r>
              <a:rPr lang="en-US" b="1" dirty="0"/>
              <a:t>Table 8.2 (b) </a:t>
            </a:r>
            <a:r>
              <a:rPr lang="en-US" dirty="0"/>
              <a:t>lists the key DLLs and executables monitored. Note that all of the distinct functions within these DLLs, numbering in their thousands, are monitored, forming the equivalent to the system call list presented in Table 8.2 (a). The adoption of this approach should lead to the development of more effective Windows HIDS, capable of detecting zero-day attacks, unlike the current generation of signature and heuristic Windows HIDS</a:t>
            </a:r>
            <a:endParaRPr lang="en-IN" dirty="0"/>
          </a:p>
        </p:txBody>
      </p:sp>
    </p:spTree>
    <p:extLst>
      <p:ext uri="{BB962C8B-B14F-4D97-AF65-F5344CB8AC3E}">
        <p14:creationId xmlns:p14="http://schemas.microsoft.com/office/powerpoint/2010/main" val="307399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65B344-6749-CEB9-DC09-F706D0A8C09F}"/>
              </a:ext>
            </a:extLst>
          </p:cNvPr>
          <p:cNvPicPr>
            <a:picLocks noChangeAspect="1"/>
          </p:cNvPicPr>
          <p:nvPr/>
        </p:nvPicPr>
        <p:blipFill>
          <a:blip r:embed="rId2"/>
          <a:stretch>
            <a:fillRect/>
          </a:stretch>
        </p:blipFill>
        <p:spPr>
          <a:xfrm>
            <a:off x="988631" y="1075260"/>
            <a:ext cx="10598326" cy="1452785"/>
          </a:xfrm>
          <a:prstGeom prst="rect">
            <a:avLst/>
          </a:prstGeom>
        </p:spPr>
      </p:pic>
      <p:sp>
        <p:nvSpPr>
          <p:cNvPr id="7" name="TextBox 6">
            <a:extLst>
              <a:ext uri="{FF2B5EF4-FFF2-40B4-BE49-F238E27FC236}">
                <a16:creationId xmlns:a16="http://schemas.microsoft.com/office/drawing/2014/main" id="{CD048545-6398-4606-416B-5A9A173C9499}"/>
              </a:ext>
            </a:extLst>
          </p:cNvPr>
          <p:cNvSpPr txBox="1"/>
          <p:nvPr/>
        </p:nvSpPr>
        <p:spPr>
          <a:xfrm>
            <a:off x="988631" y="3314293"/>
            <a:ext cx="10513087" cy="1200329"/>
          </a:xfrm>
          <a:prstGeom prst="rect">
            <a:avLst/>
          </a:prstGeom>
          <a:noFill/>
        </p:spPr>
        <p:txBody>
          <a:bodyPr wrap="square">
            <a:spAutoFit/>
          </a:bodyPr>
          <a:lstStyle/>
          <a:p>
            <a:pPr marL="50165"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William Stallings, Lawrie Brown, “Computer Security Principles and Practice”, Third Edition,  Pearson Education, 2015.</a:t>
            </a:r>
          </a:p>
          <a:p>
            <a:pPr marL="50165"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(Chapter-8 –Module 4 ,Chapter 9- Module 5)</a:t>
            </a:r>
          </a:p>
        </p:txBody>
      </p:sp>
    </p:spTree>
    <p:extLst>
      <p:ext uri="{BB962C8B-B14F-4D97-AF65-F5344CB8AC3E}">
        <p14:creationId xmlns:p14="http://schemas.microsoft.com/office/powerpoint/2010/main" val="3169571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F1591-0C96-C0A5-37E5-E62E9B4AF59A}"/>
              </a:ext>
            </a:extLst>
          </p:cNvPr>
          <p:cNvPicPr>
            <a:picLocks noChangeAspect="1"/>
          </p:cNvPicPr>
          <p:nvPr/>
        </p:nvPicPr>
        <p:blipFill>
          <a:blip r:embed="rId2"/>
          <a:stretch>
            <a:fillRect/>
          </a:stretch>
        </p:blipFill>
        <p:spPr>
          <a:xfrm>
            <a:off x="1697103" y="169683"/>
            <a:ext cx="7079252" cy="5836394"/>
          </a:xfrm>
          <a:prstGeom prst="rect">
            <a:avLst/>
          </a:prstGeom>
        </p:spPr>
      </p:pic>
    </p:spTree>
    <p:extLst>
      <p:ext uri="{BB962C8B-B14F-4D97-AF65-F5344CB8AC3E}">
        <p14:creationId xmlns:p14="http://schemas.microsoft.com/office/powerpoint/2010/main" val="357617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746B7-AA54-4AAA-38E6-149E7EB1276E}"/>
              </a:ext>
            </a:extLst>
          </p:cNvPr>
          <p:cNvSpPr txBox="1"/>
          <p:nvPr/>
        </p:nvSpPr>
        <p:spPr>
          <a:xfrm>
            <a:off x="600634" y="877251"/>
            <a:ext cx="10533529"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Using system call traces provides arguably the richest information source for a HIDS, it does impose a moderate load on the monitored system to gather and classify this data.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training phase for many of the decision engines requires very significant time and computational resources.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Hence others have trialed approaches based on audit (log) records. However these both have a lower detection rate than the system call trace approaches (80% reported), and are more susceptible to intruder manipulation.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55847A2-5671-D082-ABBA-07672F632BEB}"/>
              </a:ext>
            </a:extLst>
          </p:cNvPr>
          <p:cNvSpPr txBox="1"/>
          <p:nvPr/>
        </p:nvSpPr>
        <p:spPr>
          <a:xfrm>
            <a:off x="600634" y="4349715"/>
            <a:ext cx="10856260" cy="2031325"/>
          </a:xfrm>
          <a:prstGeom prst="rect">
            <a:avLst/>
          </a:prstGeom>
          <a:noFill/>
        </p:spPr>
        <p:txBody>
          <a:bodyPr wrap="square">
            <a:spAutoFit/>
          </a:bodyPr>
          <a:lstStyle/>
          <a:p>
            <a:r>
              <a:rPr lang="en-US" dirty="0"/>
              <a:t>A further alternative to examining current process behavior, is to look for changes to important files on the monitored host. This uses a cryptographic checksum to check for any changes from the known good baseline for the monitored files. </a:t>
            </a:r>
          </a:p>
          <a:p>
            <a:endParaRPr lang="en-US" dirty="0"/>
          </a:p>
          <a:p>
            <a:r>
              <a:rPr lang="en-US" dirty="0"/>
              <a:t>Typically all program binaries, scripts, and configuration files are monitored, either on each access, or on a periodic scan of the file system. The tripwire system is a widely used implementation of this approach, and is available for all major operating systems including Linux, Mac OSX and Windows. </a:t>
            </a:r>
            <a:endParaRPr lang="en-IN" dirty="0"/>
          </a:p>
        </p:txBody>
      </p:sp>
      <p:sp>
        <p:nvSpPr>
          <p:cNvPr id="6" name="TextBox 5">
            <a:extLst>
              <a:ext uri="{FF2B5EF4-FFF2-40B4-BE49-F238E27FC236}">
                <a16:creationId xmlns:a16="http://schemas.microsoft.com/office/drawing/2014/main" id="{4D4A93C8-8B05-F5B6-380B-5466BD5594EC}"/>
              </a:ext>
            </a:extLst>
          </p:cNvPr>
          <p:cNvSpPr txBox="1"/>
          <p:nvPr/>
        </p:nvSpPr>
        <p:spPr>
          <a:xfrm>
            <a:off x="2554941" y="179294"/>
            <a:ext cx="45720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OTHER  APPROACHES</a:t>
            </a:r>
          </a:p>
        </p:txBody>
      </p:sp>
    </p:spTree>
    <p:extLst>
      <p:ext uri="{BB962C8B-B14F-4D97-AF65-F5344CB8AC3E}">
        <p14:creationId xmlns:p14="http://schemas.microsoft.com/office/powerpoint/2010/main" val="8988178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CE9DD-DFB5-E663-7796-818AA6496596}"/>
              </a:ext>
            </a:extLst>
          </p:cNvPr>
          <p:cNvSpPr txBox="1"/>
          <p:nvPr/>
        </p:nvSpPr>
        <p:spPr>
          <a:xfrm>
            <a:off x="528916" y="843677"/>
            <a:ext cx="10883153" cy="2585323"/>
          </a:xfrm>
          <a:prstGeom prst="rect">
            <a:avLst/>
          </a:prstGeom>
          <a:noFill/>
        </p:spPr>
        <p:txBody>
          <a:bodyPr wrap="square">
            <a:spAutoFit/>
          </a:bodyPr>
          <a:lstStyle/>
          <a:p>
            <a:r>
              <a:rPr lang="en-US" dirty="0"/>
              <a:t>Signature or Heuristic HIDS </a:t>
            </a:r>
          </a:p>
          <a:p>
            <a:endParaRPr lang="en-US" dirty="0"/>
          </a:p>
          <a:p>
            <a:r>
              <a:rPr lang="en-US" dirty="0"/>
              <a:t>Signature or heuristic based HIDS is widely used, particularly  seen in anti-virus (A/V), more correctly viewed as anti-malware, products. These are very commonly used on Windows systems, and also incorporated into mail and web application proxies on firewalls and in network based IDSs. They use either a database of file signatures, which are patterns of data found in known malicious software, or heuristic rules that characterize known malicious behavior. These products are quite efficient at detecting known malware, however they are not capable of detecting zero-day attacks that do not correspond to the known signatures or heuristic rules. They are widely used, particularly on Windows systems, which continue to be targeted by intruders, a</a:t>
            </a:r>
            <a:endParaRPr lang="en-IN" dirty="0"/>
          </a:p>
        </p:txBody>
      </p:sp>
    </p:spTree>
    <p:extLst>
      <p:ext uri="{BB962C8B-B14F-4D97-AF65-F5344CB8AC3E}">
        <p14:creationId xmlns:p14="http://schemas.microsoft.com/office/powerpoint/2010/main" val="42595766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3DA36-183E-62B4-2F00-9AB62B74CEDB}"/>
              </a:ext>
            </a:extLst>
          </p:cNvPr>
          <p:cNvSpPr txBox="1"/>
          <p:nvPr/>
        </p:nvSpPr>
        <p:spPr>
          <a:xfrm>
            <a:off x="302489" y="0"/>
            <a:ext cx="10892118" cy="606319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Distributed HIDS </a:t>
            </a:r>
          </a:p>
          <a:p>
            <a:endParaRPr lang="en-US" dirty="0"/>
          </a:p>
          <a:p>
            <a:pPr algn="just"/>
            <a:r>
              <a:rPr lang="en-US" dirty="0"/>
              <a:t>Traditionally, work on host-based IDSs focused on single-system stand-alone operation. The typical organization, however, needs to defend a distributed collection of hosts supported by a LAN or internetwork. Although it is possible to mount a defense by using stand-alone IDSs on each host, a more effective defense can be achieved by coordination and cooperation among IDSs across the network. </a:t>
            </a:r>
          </a:p>
          <a:p>
            <a:pPr algn="just"/>
            <a:endParaRPr lang="en-US" dirty="0"/>
          </a:p>
          <a:p>
            <a:pPr algn="just"/>
            <a:r>
              <a:rPr lang="en-US" dirty="0"/>
              <a:t>The major issues in the design of a distributed IDS are: </a:t>
            </a:r>
          </a:p>
          <a:p>
            <a:pPr algn="just"/>
            <a:endParaRPr lang="en-US" dirty="0"/>
          </a:p>
          <a:p>
            <a:pPr algn="just"/>
            <a:r>
              <a:rPr lang="en-US" dirty="0"/>
              <a:t>• A distributed IDS may need </a:t>
            </a:r>
            <a:r>
              <a:rPr lang="en-US" b="1" dirty="0"/>
              <a:t>to deal with different sensor data formats</a:t>
            </a:r>
            <a:r>
              <a:rPr lang="en-US" dirty="0"/>
              <a:t>. In a heterogeneous environment, different systems may use different sensors and approaches to gathering data for intrusion detection use. </a:t>
            </a:r>
          </a:p>
          <a:p>
            <a:pPr algn="just"/>
            <a:r>
              <a:rPr lang="en-US" dirty="0"/>
              <a:t>• One or more nodes in the network will serve as collection and analysis points for the data from the systems on the network. Thus, either raw sensor data or summary data must be transmitted across the network. Therefore, there is a requirement to assure the integrity and confidentiality of these data. Integrity is required to prevent an intruder from masking his or her activities by altering the transmitted audit information. Confidentiality is required because the transmitted audit information could be valuable. </a:t>
            </a:r>
          </a:p>
          <a:p>
            <a:pPr algn="just"/>
            <a:endParaRPr lang="en-US" dirty="0"/>
          </a:p>
          <a:p>
            <a:pPr marL="285750" indent="-285750" algn="just">
              <a:buFont typeface="Arial" panose="020B0604020202020204" pitchFamily="34" charset="0"/>
              <a:buChar char="•"/>
            </a:pPr>
            <a:r>
              <a:rPr lang="en-US" dirty="0"/>
              <a:t>Either a centralized or decentralized architecture can be used. With a centralized architecture, there is a single central point of collection and analysis of all sensor data. This eases the task of correlating incoming reports but creates a potential bottleneck and single point of failure. With a decentralized architecture, there is more than one analysis center, but these must coordinate their activities and exchange information.</a:t>
            </a:r>
            <a:endParaRPr lang="en-IN" dirty="0"/>
          </a:p>
        </p:txBody>
      </p:sp>
    </p:spTree>
    <p:extLst>
      <p:ext uri="{BB962C8B-B14F-4D97-AF65-F5344CB8AC3E}">
        <p14:creationId xmlns:p14="http://schemas.microsoft.com/office/powerpoint/2010/main" val="418069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A6FE66-49CE-71D6-B4A9-5CEF21F7C255}"/>
              </a:ext>
            </a:extLst>
          </p:cNvPr>
          <p:cNvSpPr txBox="1"/>
          <p:nvPr/>
        </p:nvSpPr>
        <p:spPr>
          <a:xfrm>
            <a:off x="587188" y="1272605"/>
            <a:ext cx="11017623"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Figure 8.2 shows the overall architecture, of a distributed IDS, which consists of three main components: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Host agent module: An audit collection module operating as a background process on a monitored system. Its purpose is to collect data on security related events on the host and transmit these to the central manager.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LAN monitor agent module: Operates in the same fashion as a host agent module except that it analyzes LAN traffic and reports the results to the central manager.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Central manager module: Receives reports from LAN monitor and host agents and processes and correlates these reports to detect intrusion. The scheme is designed to be independent of any operating system or system auditing implementation.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Figure 8.3 shows details of the agent module architecture. </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B6A84D-96B5-9679-7DAC-9A33F316EA56}"/>
              </a:ext>
            </a:extLst>
          </p:cNvPr>
          <p:cNvSpPr txBox="1"/>
          <p:nvPr/>
        </p:nvSpPr>
        <p:spPr>
          <a:xfrm>
            <a:off x="3236258" y="474240"/>
            <a:ext cx="6096000" cy="461665"/>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A</a:t>
            </a:r>
            <a:r>
              <a:rPr kumimoji="0" lang="en-US" sz="2400" b="1"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rchitecture</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of a distributed IDS</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583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1F2E5-3387-1D49-3E93-E8FE4AAD61FF}"/>
              </a:ext>
            </a:extLst>
          </p:cNvPr>
          <p:cNvPicPr>
            <a:picLocks noChangeAspect="1"/>
          </p:cNvPicPr>
          <p:nvPr/>
        </p:nvPicPr>
        <p:blipFill>
          <a:blip r:embed="rId2"/>
          <a:stretch>
            <a:fillRect/>
          </a:stretch>
        </p:blipFill>
        <p:spPr>
          <a:xfrm>
            <a:off x="1595719" y="763987"/>
            <a:ext cx="7880266" cy="4701296"/>
          </a:xfrm>
          <a:prstGeom prst="rect">
            <a:avLst/>
          </a:prstGeom>
        </p:spPr>
      </p:pic>
    </p:spTree>
    <p:extLst>
      <p:ext uri="{BB962C8B-B14F-4D97-AF65-F5344CB8AC3E}">
        <p14:creationId xmlns:p14="http://schemas.microsoft.com/office/powerpoint/2010/main" val="417389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06210-2805-BA41-892D-71E888C6DBCA}"/>
              </a:ext>
            </a:extLst>
          </p:cNvPr>
          <p:cNvSpPr txBox="1"/>
          <p:nvPr/>
        </p:nvSpPr>
        <p:spPr>
          <a:xfrm>
            <a:off x="161363" y="753959"/>
            <a:ext cx="7100049" cy="5909310"/>
          </a:xfrm>
          <a:prstGeom prst="rect">
            <a:avLst/>
          </a:prstGeom>
          <a:noFill/>
        </p:spPr>
        <p:txBody>
          <a:bodyPr wrap="square">
            <a:spAutoFit/>
          </a:bodyPr>
          <a:lstStyle/>
          <a:p>
            <a:pPr algn="just"/>
            <a:r>
              <a:rPr lang="en-US" dirty="0"/>
              <a:t>Figure 8.3 shows the general approach that is taken. The agent captures each audit record produced by the native audit collection system. A filter is applied that retains only those records that are of security interest. These records are then reformatted into a standardized format referred to as the host audit record (HAR). </a:t>
            </a:r>
          </a:p>
          <a:p>
            <a:pPr algn="just"/>
            <a:endParaRPr lang="en-US" dirty="0"/>
          </a:p>
          <a:p>
            <a:pPr algn="just"/>
            <a:r>
              <a:rPr lang="en-US" dirty="0"/>
              <a:t>Next, a template-driven logic module analyzes the records for suspicious activity. At the lowest level, the agent scans for notable events that are of interest independent of any past events. Examples include failed files, accessing system files, and changing a file’s access control. At the next higher level, the agent looks for sequences of events, such as known attack patterns (signatures). </a:t>
            </a:r>
          </a:p>
          <a:p>
            <a:pPr algn="just"/>
            <a:endParaRPr lang="en-US" dirty="0"/>
          </a:p>
          <a:p>
            <a:pPr algn="just"/>
            <a:r>
              <a:rPr lang="en-US" dirty="0"/>
              <a:t>Finally, the agent looks for anomalous behavior of an individual user based on a historical profile of that user, such as number of programs executed, number of files accessed, and the like. When suspicious activity is detected, an alert is sent to the central manager. </a:t>
            </a:r>
          </a:p>
          <a:p>
            <a:pPr algn="just"/>
            <a:endParaRPr lang="en-US" dirty="0"/>
          </a:p>
          <a:p>
            <a:pPr algn="just"/>
            <a:r>
              <a:rPr lang="en-US" dirty="0"/>
              <a:t>The central manager includes an expert system that can draw inferences from received data. The manager may also query individual systems for copies of HARs to correlate with those from other agents. </a:t>
            </a:r>
            <a:endParaRPr lang="en-IN" dirty="0"/>
          </a:p>
        </p:txBody>
      </p:sp>
      <p:pic>
        <p:nvPicPr>
          <p:cNvPr id="5" name="Picture 4">
            <a:extLst>
              <a:ext uri="{FF2B5EF4-FFF2-40B4-BE49-F238E27FC236}">
                <a16:creationId xmlns:a16="http://schemas.microsoft.com/office/drawing/2014/main" id="{7B9DDA75-CAC1-704A-B919-B1338FD143A7}"/>
              </a:ext>
            </a:extLst>
          </p:cNvPr>
          <p:cNvPicPr>
            <a:picLocks noChangeAspect="1"/>
          </p:cNvPicPr>
          <p:nvPr/>
        </p:nvPicPr>
        <p:blipFill>
          <a:blip r:embed="rId2"/>
          <a:stretch>
            <a:fillRect/>
          </a:stretch>
        </p:blipFill>
        <p:spPr>
          <a:xfrm>
            <a:off x="7383363" y="1291457"/>
            <a:ext cx="4808637" cy="3055885"/>
          </a:xfrm>
          <a:prstGeom prst="rect">
            <a:avLst/>
          </a:prstGeom>
        </p:spPr>
      </p:pic>
      <p:sp>
        <p:nvSpPr>
          <p:cNvPr id="6" name="TextBox 5">
            <a:extLst>
              <a:ext uri="{FF2B5EF4-FFF2-40B4-BE49-F238E27FC236}">
                <a16:creationId xmlns:a16="http://schemas.microsoft.com/office/drawing/2014/main" id="{BF5C7F75-9E93-764E-7B2E-B1219C37F13D}"/>
              </a:ext>
            </a:extLst>
          </p:cNvPr>
          <p:cNvSpPr txBox="1"/>
          <p:nvPr/>
        </p:nvSpPr>
        <p:spPr>
          <a:xfrm>
            <a:off x="2886635" y="242047"/>
            <a:ext cx="5082989"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AGENT ARCHITECTURE</a:t>
            </a:r>
          </a:p>
        </p:txBody>
      </p:sp>
      <p:sp>
        <p:nvSpPr>
          <p:cNvPr id="8" name="TextBox 7">
            <a:extLst>
              <a:ext uri="{FF2B5EF4-FFF2-40B4-BE49-F238E27FC236}">
                <a16:creationId xmlns:a16="http://schemas.microsoft.com/office/drawing/2014/main" id="{6532BAE2-44DD-325A-2583-0C154FAFE6E1}"/>
              </a:ext>
            </a:extLst>
          </p:cNvPr>
          <p:cNvSpPr txBox="1"/>
          <p:nvPr/>
        </p:nvSpPr>
        <p:spPr>
          <a:xfrm>
            <a:off x="7261412" y="4685000"/>
            <a:ext cx="4661647" cy="2031325"/>
          </a:xfrm>
          <a:prstGeom prst="rect">
            <a:avLst/>
          </a:prstGeom>
          <a:noFill/>
        </p:spPr>
        <p:txBody>
          <a:bodyPr wrap="square">
            <a:spAutoFit/>
          </a:bodyPr>
          <a:lstStyle/>
          <a:p>
            <a:pPr algn="just"/>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LAN monitor agent also supplies information to the central manager. The LAN monitor agent audits host-host connections, services used, and volume of traffic. It searches for significant events, such as sudden changes in network load, the use of security-related services, and suspicious network activities.</a:t>
            </a:r>
            <a:endParaRPr lang="en-IN" dirty="0"/>
          </a:p>
        </p:txBody>
      </p:sp>
    </p:spTree>
    <p:extLst>
      <p:ext uri="{BB962C8B-B14F-4D97-AF65-F5344CB8AC3E}">
        <p14:creationId xmlns:p14="http://schemas.microsoft.com/office/powerpoint/2010/main" val="20116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0CD63-EACD-2632-C162-023345C20675}"/>
              </a:ext>
            </a:extLst>
          </p:cNvPr>
          <p:cNvSpPr txBox="1"/>
          <p:nvPr/>
        </p:nvSpPr>
        <p:spPr>
          <a:xfrm>
            <a:off x="551329" y="1120676"/>
            <a:ext cx="11089342" cy="1754326"/>
          </a:xfrm>
          <a:prstGeom prst="rect">
            <a:avLst/>
          </a:prstGeom>
          <a:noFill/>
        </p:spPr>
        <p:txBody>
          <a:bodyPr wrap="square">
            <a:spAutoFit/>
          </a:bodyPr>
          <a:lstStyle/>
          <a:p>
            <a:r>
              <a:rPr lang="en-US" dirty="0"/>
              <a:t>A network-based IDS (NIDS) monitors traffic at selected points on a network or interconnected set of networks. The NIDS examines the traffic packet by packet in real time, or close to real time, to attempt to detect intrusion patterns. The NIDS may examine network-, transport-, and/or application-level protocol activity. </a:t>
            </a:r>
          </a:p>
          <a:p>
            <a:endParaRPr lang="en-US" dirty="0"/>
          </a:p>
          <a:p>
            <a:r>
              <a:rPr lang="en-US" dirty="0"/>
              <a:t>Note the contrast with a host-based IDS; a NIDS examines packet traffic directed toward potentially vulnerable computer systems on a network. A host-based system examines user and software activity on a host</a:t>
            </a:r>
            <a:endParaRPr lang="en-IN" dirty="0"/>
          </a:p>
        </p:txBody>
      </p:sp>
      <p:sp>
        <p:nvSpPr>
          <p:cNvPr id="5" name="TextBox 4">
            <a:extLst>
              <a:ext uri="{FF2B5EF4-FFF2-40B4-BE49-F238E27FC236}">
                <a16:creationId xmlns:a16="http://schemas.microsoft.com/office/drawing/2014/main" id="{2F9C39B6-53D4-D531-AD82-8C9659A2C11C}"/>
              </a:ext>
            </a:extLst>
          </p:cNvPr>
          <p:cNvSpPr txBox="1"/>
          <p:nvPr/>
        </p:nvSpPr>
        <p:spPr>
          <a:xfrm>
            <a:off x="3639670" y="268052"/>
            <a:ext cx="6096000" cy="523220"/>
          </a:xfrm>
          <a:prstGeom prst="rect">
            <a:avLst/>
          </a:prstGeom>
          <a:noFill/>
        </p:spPr>
        <p:txBody>
          <a:bodyPr wrap="square">
            <a:spAutoFit/>
          </a:bodyPr>
          <a:lstStyle/>
          <a:p>
            <a:r>
              <a:rPr lang="en-US" sz="2800" b="1" dirty="0">
                <a:solidFill>
                  <a:prstClr val="black"/>
                </a:solidFill>
                <a:latin typeface="Calibri" panose="020F0502020204030204"/>
              </a:rPr>
              <a:t>N</a:t>
            </a:r>
            <a:r>
              <a:rPr kumimoji="0" lang="en-US" sz="2800" b="1" i="0" u="none" strike="noStrike" kern="1200" cap="none" spc="0" normalizeH="0" baseline="0" noProof="0" dirty="0" err="1">
                <a:ln>
                  <a:noFill/>
                </a:ln>
                <a:solidFill>
                  <a:prstClr val="black"/>
                </a:solidFill>
                <a:effectLst/>
                <a:uLnTx/>
                <a:uFillTx/>
                <a:latin typeface="Calibri" panose="020F0502020204030204"/>
                <a:ea typeface="+mn-ea"/>
                <a:cs typeface="+mn-cs"/>
              </a:rPr>
              <a:t>etwork</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-based IDS (NIDS) </a:t>
            </a:r>
            <a:endParaRPr lang="en-IN" sz="2800" b="1" dirty="0"/>
          </a:p>
        </p:txBody>
      </p:sp>
      <p:sp>
        <p:nvSpPr>
          <p:cNvPr id="7" name="TextBox 6">
            <a:extLst>
              <a:ext uri="{FF2B5EF4-FFF2-40B4-BE49-F238E27FC236}">
                <a16:creationId xmlns:a16="http://schemas.microsoft.com/office/drawing/2014/main" id="{8E8FC653-7264-0251-5A9C-7D94CD1989E1}"/>
              </a:ext>
            </a:extLst>
          </p:cNvPr>
          <p:cNvSpPr txBox="1"/>
          <p:nvPr/>
        </p:nvSpPr>
        <p:spPr>
          <a:xfrm>
            <a:off x="430305" y="3429000"/>
            <a:ext cx="11573435" cy="2862322"/>
          </a:xfrm>
          <a:prstGeom prst="rect">
            <a:avLst/>
          </a:prstGeom>
          <a:noFill/>
        </p:spPr>
        <p:txBody>
          <a:bodyPr wrap="square">
            <a:spAutoFit/>
          </a:bodyPr>
          <a:lstStyle/>
          <a:p>
            <a:r>
              <a:rPr lang="en-US" dirty="0"/>
              <a:t>NIDS are typically included in the perimeter security infrastructure of an organization, either incorporated in, or associated with, the firewall. </a:t>
            </a:r>
          </a:p>
          <a:p>
            <a:endParaRPr lang="en-US" dirty="0"/>
          </a:p>
          <a:p>
            <a:r>
              <a:rPr lang="en-US" dirty="0"/>
              <a:t>They typically focus on monitoring for external intrusion attempts, by analyzing both traffic patterns and traffic content for malicious activity. With the increasing use of encryption though, NIDS have lost access to significant content, hindering their ability to function well. Thus while they have an important role to play, they can only form part of the solution. </a:t>
            </a:r>
          </a:p>
          <a:p>
            <a:endParaRPr lang="en-US" dirty="0"/>
          </a:p>
          <a:p>
            <a:r>
              <a:rPr lang="en-US" dirty="0"/>
              <a:t>A typical NIDS facility includes a number of sensors to monitor packet traffic, one or more servers for NIDS management functions, and one or more management consoles for the human interface. The analysis of traffic patterns to detect intrusions may be done at the sensor, at the management server, or some combination of the two.</a:t>
            </a:r>
            <a:endParaRPr lang="en-IN" dirty="0"/>
          </a:p>
        </p:txBody>
      </p:sp>
    </p:spTree>
    <p:extLst>
      <p:ext uri="{BB962C8B-B14F-4D97-AF65-F5344CB8AC3E}">
        <p14:creationId xmlns:p14="http://schemas.microsoft.com/office/powerpoint/2010/main" val="20442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81FE8-C911-1219-B4B6-B35A5B562582}"/>
              </a:ext>
            </a:extLst>
          </p:cNvPr>
          <p:cNvSpPr txBox="1"/>
          <p:nvPr/>
        </p:nvSpPr>
        <p:spPr>
          <a:xfrm>
            <a:off x="815787" y="889844"/>
            <a:ext cx="11008659" cy="3970318"/>
          </a:xfrm>
          <a:prstGeom prst="rect">
            <a:avLst/>
          </a:prstGeom>
          <a:noFill/>
        </p:spPr>
        <p:txBody>
          <a:bodyPr wrap="square">
            <a:spAutoFit/>
          </a:bodyPr>
          <a:lstStyle/>
          <a:p>
            <a:r>
              <a:rPr lang="en-US" dirty="0"/>
              <a:t>Types of Network Sensors </a:t>
            </a:r>
          </a:p>
          <a:p>
            <a:endParaRPr lang="en-US" dirty="0"/>
          </a:p>
          <a:p>
            <a:r>
              <a:rPr lang="en-US" dirty="0"/>
              <a:t>Sensors can be deployed in one of two modes: inline and passive. </a:t>
            </a:r>
          </a:p>
          <a:p>
            <a:endParaRPr lang="en-US" dirty="0"/>
          </a:p>
          <a:p>
            <a:r>
              <a:rPr lang="en-US" dirty="0"/>
              <a:t>An inline sensor is inserted into a network segment so that the traffic that it is monitoring must pass through the sensor. One way to achieve an inline sensor is to combine NIDS sensor logic with another network device, such as a firewall or a LAN switch. This approach has the advantage that no additional separate hardware devices are needed; all that is required is NIDS sensor software. An alternative is a stand-alone inline NIDS sensor. The primary motivation for the use of inline sensors is to enable them to block an attack when one is detected. In this case the device is performing both intrusion detection and intrusion prevention functions. </a:t>
            </a:r>
          </a:p>
          <a:p>
            <a:endParaRPr lang="en-US" dirty="0"/>
          </a:p>
          <a:p>
            <a:r>
              <a:rPr lang="en-US" dirty="0"/>
              <a:t>More commonly, passive sensors are used. A passive sensor monitors a copy of network traffic; the actual traffic does not pass through the device. From the point of view of traffic flow, the passive sensor is more efficient than the inline sensor, because it does not add an extra handling step that contributes to packet delay.</a:t>
            </a:r>
            <a:endParaRPr lang="en-IN" dirty="0"/>
          </a:p>
        </p:txBody>
      </p:sp>
    </p:spTree>
    <p:extLst>
      <p:ext uri="{BB962C8B-B14F-4D97-AF65-F5344CB8AC3E}">
        <p14:creationId xmlns:p14="http://schemas.microsoft.com/office/powerpoint/2010/main" val="193139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F4BA5-2E92-3A85-6D40-E3475154982E}"/>
              </a:ext>
            </a:extLst>
          </p:cNvPr>
          <p:cNvSpPr txBox="1"/>
          <p:nvPr/>
        </p:nvSpPr>
        <p:spPr>
          <a:xfrm>
            <a:off x="484094" y="721328"/>
            <a:ext cx="7019365" cy="5909310"/>
          </a:xfrm>
          <a:prstGeom prst="rect">
            <a:avLst/>
          </a:prstGeom>
          <a:noFill/>
        </p:spPr>
        <p:txBody>
          <a:bodyPr wrap="square">
            <a:spAutoFit/>
          </a:bodyPr>
          <a:lstStyle/>
          <a:p>
            <a:pPr algn="just"/>
            <a:r>
              <a:rPr lang="en-US" dirty="0"/>
              <a:t>Figure 8.4 illustrates a typical passive sensor configuration. The sensor connects to the network transmission medium, such as a fiber optic cable, by a direct physical tap. The tap provides the sensor with a copy of all network traffic being carried by the medium. </a:t>
            </a:r>
          </a:p>
          <a:p>
            <a:pPr algn="just"/>
            <a:endParaRPr lang="en-US" dirty="0"/>
          </a:p>
          <a:p>
            <a:pPr algn="just"/>
            <a:r>
              <a:rPr lang="en-US" dirty="0"/>
              <a:t>The network interface card (NIC) for this tap usually does not have an IP address configured for it. All traffic into this NIC is simply collected with no protocol interaction with the network. The sensor has a second NIC that connects to the network with an IP address and enables the sensor to communicate with a NIDS management server. Another distinction is whether the sensor is monitoring a wired or wireless network. </a:t>
            </a:r>
          </a:p>
          <a:p>
            <a:pPr algn="just"/>
            <a:endParaRPr lang="en-US" dirty="0"/>
          </a:p>
          <a:p>
            <a:pPr algn="just"/>
            <a:r>
              <a:rPr lang="en-US" dirty="0"/>
              <a:t>A wireless network sensor may either be inline, incorporated into a wireless access point (AP), or a passive wireless traffic monitor. Only these sensors can gather and analyze wireless protocol traffic, and hence detect attacks against those protocols. Such attacks include wireless denial-of-service, session hijack, or AP impersonation. A NIDS </a:t>
            </a:r>
            <a:r>
              <a:rPr lang="en-US" dirty="0" err="1"/>
              <a:t>focussed</a:t>
            </a:r>
            <a:r>
              <a:rPr lang="en-US" dirty="0"/>
              <a:t> exclusively on a wireless network is known as a Wireless IDS (WIDS). Alternatively wireless sensors may be a component of a more general NIDS gathering data from both wired and wireless network traffic, or even of a distributed IDS combining host and network sensor data. </a:t>
            </a:r>
            <a:endParaRPr lang="en-IN" dirty="0"/>
          </a:p>
        </p:txBody>
      </p:sp>
      <p:pic>
        <p:nvPicPr>
          <p:cNvPr id="5" name="Picture 4">
            <a:extLst>
              <a:ext uri="{FF2B5EF4-FFF2-40B4-BE49-F238E27FC236}">
                <a16:creationId xmlns:a16="http://schemas.microsoft.com/office/drawing/2014/main" id="{E47069B0-BB0A-AB80-49CD-B5525C2F7188}"/>
              </a:ext>
            </a:extLst>
          </p:cNvPr>
          <p:cNvPicPr>
            <a:picLocks noChangeAspect="1"/>
          </p:cNvPicPr>
          <p:nvPr/>
        </p:nvPicPr>
        <p:blipFill>
          <a:blip r:embed="rId2"/>
          <a:stretch>
            <a:fillRect/>
          </a:stretch>
        </p:blipFill>
        <p:spPr>
          <a:xfrm>
            <a:off x="7957107" y="1132990"/>
            <a:ext cx="4145246" cy="3444538"/>
          </a:xfrm>
          <a:prstGeom prst="rect">
            <a:avLst/>
          </a:prstGeom>
        </p:spPr>
      </p:pic>
      <p:sp>
        <p:nvSpPr>
          <p:cNvPr id="7" name="TextBox 6">
            <a:extLst>
              <a:ext uri="{FF2B5EF4-FFF2-40B4-BE49-F238E27FC236}">
                <a16:creationId xmlns:a16="http://schemas.microsoft.com/office/drawing/2014/main" id="{0D0E861E-5D15-AF08-2AF8-A8E04068EF33}"/>
              </a:ext>
            </a:extLst>
          </p:cNvPr>
          <p:cNvSpPr txBox="1"/>
          <p:nvPr/>
        </p:nvSpPr>
        <p:spPr>
          <a:xfrm>
            <a:off x="3110753" y="160475"/>
            <a:ext cx="6096000" cy="461665"/>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T</a:t>
            </a:r>
            <a:r>
              <a:rPr kumimoji="0" lang="en-US" sz="2400" b="1"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ypical</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passive sensor configuration</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45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A25FB-FC7E-3900-174D-5D86AF7CCB82}"/>
              </a:ext>
            </a:extLst>
          </p:cNvPr>
          <p:cNvSpPr txBox="1"/>
          <p:nvPr/>
        </p:nvSpPr>
        <p:spPr>
          <a:xfrm>
            <a:off x="737346" y="415241"/>
            <a:ext cx="11017623" cy="1815882"/>
          </a:xfrm>
          <a:prstGeom prst="rect">
            <a:avLst/>
          </a:prstGeom>
          <a:noFill/>
        </p:spPr>
        <p:txBody>
          <a:bodyPr wrap="square">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Security Intrusion: </a:t>
            </a:r>
          </a:p>
          <a:p>
            <a:pPr algn="just"/>
            <a:r>
              <a:rPr lang="en-US" sz="2800" dirty="0">
                <a:latin typeface="Times New Roman" panose="02020603050405020304" pitchFamily="18" charset="0"/>
                <a:cs typeface="Times New Roman" panose="02020603050405020304" pitchFamily="18" charset="0"/>
              </a:rPr>
              <a:t>A security event, or a combination of multiple security events, that constitutes a </a:t>
            </a:r>
            <a:r>
              <a:rPr lang="en-US" sz="2800" b="1" dirty="0">
                <a:latin typeface="Times New Roman" panose="02020603050405020304" pitchFamily="18" charset="0"/>
                <a:cs typeface="Times New Roman" panose="02020603050405020304" pitchFamily="18" charset="0"/>
              </a:rPr>
              <a:t>security incident </a:t>
            </a:r>
            <a:r>
              <a:rPr lang="en-US" sz="2800" dirty="0">
                <a:latin typeface="Times New Roman" panose="02020603050405020304" pitchFamily="18" charset="0"/>
                <a:cs typeface="Times New Roman" panose="02020603050405020304" pitchFamily="18" charset="0"/>
              </a:rPr>
              <a:t>in which an intruder gains, or attempts to gain, access to a system (or system resource) </a:t>
            </a:r>
            <a:r>
              <a:rPr lang="en-US" sz="2800" dirty="0">
                <a:solidFill>
                  <a:srgbClr val="00B0F0"/>
                </a:solidFill>
                <a:latin typeface="Times New Roman" panose="02020603050405020304" pitchFamily="18" charset="0"/>
                <a:cs typeface="Times New Roman" panose="02020603050405020304" pitchFamily="18" charset="0"/>
              </a:rPr>
              <a:t>without having authorization</a:t>
            </a:r>
            <a:r>
              <a:rPr lang="en-US" sz="28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9AE15E4D-FD39-F83C-D31D-F09E50945387}"/>
              </a:ext>
            </a:extLst>
          </p:cNvPr>
          <p:cNvSpPr txBox="1"/>
          <p:nvPr/>
        </p:nvSpPr>
        <p:spPr>
          <a:xfrm>
            <a:off x="587188" y="4291281"/>
            <a:ext cx="11317941" cy="181588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Intrusion Detection: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security service that monitors and analyzes system events for the purpose of finding, and </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providing real-time or near real-time warning of</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attempts to access system resources in an unauthorized manner</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7CE53C5D-69F2-5013-00D7-2CCB625D4DC5}"/>
              </a:ext>
            </a:extLst>
          </p:cNvPr>
          <p:cNvSpPr txBox="1"/>
          <p:nvPr/>
        </p:nvSpPr>
        <p:spPr>
          <a:xfrm>
            <a:off x="587188" y="2338449"/>
            <a:ext cx="11017623" cy="1845505"/>
          </a:xfrm>
          <a:prstGeom prst="rect">
            <a:avLst/>
          </a:prstGeom>
          <a:noFill/>
        </p:spPr>
        <p:txBody>
          <a:bodyPr wrap="square">
            <a:spAutoFit/>
          </a:bodyPr>
          <a:lstStyle/>
          <a:p>
            <a:pPr marL="12700" marR="78740" algn="just">
              <a:lnSpc>
                <a:spcPts val="2110"/>
              </a:lnSpc>
              <a:spcBef>
                <a:spcPts val="210"/>
              </a:spcBef>
            </a:pPr>
            <a:r>
              <a:rPr lang="en-US" sz="1800" spc="-10" dirty="0">
                <a:solidFill>
                  <a:srgbClr val="464646"/>
                </a:solidFill>
                <a:latin typeface="Arial MT"/>
                <a:cs typeface="Arial MT"/>
              </a:rPr>
              <a:t>Cyber </a:t>
            </a:r>
            <a:r>
              <a:rPr lang="en-US" sz="1800" spc="-5" dirty="0">
                <a:solidFill>
                  <a:srgbClr val="464646"/>
                </a:solidFill>
                <a:latin typeface="Arial MT"/>
                <a:cs typeface="Arial MT"/>
              </a:rPr>
              <a:t>Intrusion is </a:t>
            </a:r>
            <a:r>
              <a:rPr lang="en-US" sz="1800" dirty="0">
                <a:solidFill>
                  <a:srgbClr val="040C28"/>
                </a:solidFill>
                <a:latin typeface="Arial MT"/>
                <a:cs typeface="Arial MT"/>
              </a:rPr>
              <a:t>to </a:t>
            </a:r>
            <a:r>
              <a:rPr lang="en-US" sz="1800" spc="-5" dirty="0">
                <a:solidFill>
                  <a:srgbClr val="040C28"/>
                </a:solidFill>
                <a:latin typeface="Arial MT"/>
                <a:cs typeface="Arial MT"/>
              </a:rPr>
              <a:t>compromise a </a:t>
            </a:r>
            <a:r>
              <a:rPr lang="en-US" sz="1800" spc="-5" dirty="0">
                <a:solidFill>
                  <a:srgbClr val="00B0F0"/>
                </a:solidFill>
                <a:latin typeface="Arial MT"/>
                <a:cs typeface="Arial MT"/>
              </a:rPr>
              <a:t>computer system </a:t>
            </a:r>
            <a:r>
              <a:rPr lang="en-US" sz="1800" spc="-5" dirty="0">
                <a:solidFill>
                  <a:srgbClr val="040C28"/>
                </a:solidFill>
                <a:latin typeface="Arial MT"/>
                <a:cs typeface="Arial MT"/>
              </a:rPr>
              <a:t>by </a:t>
            </a:r>
            <a:r>
              <a:rPr lang="en-US" sz="1800" b="1" spc="-5" dirty="0">
                <a:solidFill>
                  <a:srgbClr val="040C28"/>
                </a:solidFill>
                <a:latin typeface="Arial MT"/>
                <a:cs typeface="Arial MT"/>
              </a:rPr>
              <a:t>breaking </a:t>
            </a:r>
            <a:r>
              <a:rPr lang="en-US" sz="1800" b="1" dirty="0">
                <a:solidFill>
                  <a:srgbClr val="040C28"/>
                </a:solidFill>
                <a:latin typeface="Arial MT"/>
                <a:cs typeface="Arial MT"/>
              </a:rPr>
              <a:t>the </a:t>
            </a:r>
            <a:r>
              <a:rPr lang="en-US" sz="1800" b="1" spc="-5" dirty="0">
                <a:solidFill>
                  <a:srgbClr val="040C28"/>
                </a:solidFill>
                <a:latin typeface="Arial MT"/>
                <a:cs typeface="Arial MT"/>
              </a:rPr>
              <a:t>security </a:t>
            </a:r>
            <a:r>
              <a:rPr lang="en-US" sz="1800" dirty="0">
                <a:solidFill>
                  <a:srgbClr val="040C28"/>
                </a:solidFill>
                <a:latin typeface="Arial MT"/>
                <a:cs typeface="Arial MT"/>
              </a:rPr>
              <a:t>of </a:t>
            </a:r>
            <a:r>
              <a:rPr lang="en-US" sz="1800" spc="-5" dirty="0">
                <a:solidFill>
                  <a:srgbClr val="040C28"/>
                </a:solidFill>
                <a:latin typeface="Arial MT"/>
                <a:cs typeface="Arial MT"/>
              </a:rPr>
              <a:t>such a system or </a:t>
            </a:r>
            <a:r>
              <a:rPr lang="en-US" sz="1800" b="1" spc="-5" dirty="0">
                <a:solidFill>
                  <a:srgbClr val="040C28"/>
                </a:solidFill>
                <a:latin typeface="Arial MT"/>
                <a:cs typeface="Arial MT"/>
              </a:rPr>
              <a:t>causing </a:t>
            </a:r>
            <a:r>
              <a:rPr lang="en-US" sz="1800" b="1" dirty="0">
                <a:solidFill>
                  <a:srgbClr val="040C28"/>
                </a:solidFill>
                <a:latin typeface="Arial MT"/>
                <a:cs typeface="Arial MT"/>
              </a:rPr>
              <a:t>it </a:t>
            </a:r>
            <a:r>
              <a:rPr lang="en-US" sz="1800" b="1" spc="-490" dirty="0">
                <a:solidFill>
                  <a:srgbClr val="040C28"/>
                </a:solidFill>
                <a:latin typeface="Arial MT"/>
                <a:cs typeface="Arial MT"/>
              </a:rPr>
              <a:t> </a:t>
            </a:r>
            <a:r>
              <a:rPr lang="en-US" sz="1800" b="1" dirty="0">
                <a:solidFill>
                  <a:srgbClr val="040C28"/>
                </a:solidFill>
                <a:latin typeface="Arial MT"/>
                <a:cs typeface="Arial MT"/>
              </a:rPr>
              <a:t>to</a:t>
            </a:r>
            <a:r>
              <a:rPr lang="en-US" sz="1800" b="1" spc="-5" dirty="0">
                <a:solidFill>
                  <a:srgbClr val="040C28"/>
                </a:solidFill>
                <a:latin typeface="Arial MT"/>
                <a:cs typeface="Arial MT"/>
              </a:rPr>
              <a:t> enter</a:t>
            </a:r>
            <a:r>
              <a:rPr lang="en-US" sz="1800" b="1" dirty="0">
                <a:solidFill>
                  <a:srgbClr val="040C28"/>
                </a:solidFill>
                <a:latin typeface="Arial MT"/>
                <a:cs typeface="Arial MT"/>
              </a:rPr>
              <a:t> </a:t>
            </a:r>
            <a:r>
              <a:rPr lang="en-US" sz="1800" b="1" spc="-5" dirty="0">
                <a:solidFill>
                  <a:srgbClr val="040C28"/>
                </a:solidFill>
                <a:latin typeface="Arial MT"/>
                <a:cs typeface="Arial MT"/>
              </a:rPr>
              <a:t>into</a:t>
            </a:r>
            <a:r>
              <a:rPr lang="en-US" sz="1800" dirty="0">
                <a:solidFill>
                  <a:srgbClr val="040C28"/>
                </a:solidFill>
                <a:latin typeface="Arial MT"/>
                <a:cs typeface="Arial MT"/>
              </a:rPr>
              <a:t> </a:t>
            </a:r>
            <a:r>
              <a:rPr lang="en-US" sz="1800" spc="-5" dirty="0">
                <a:solidFill>
                  <a:srgbClr val="040C28"/>
                </a:solidFill>
                <a:latin typeface="Arial MT"/>
                <a:cs typeface="Arial MT"/>
              </a:rPr>
              <a:t>an</a:t>
            </a:r>
            <a:r>
              <a:rPr lang="en-US" sz="1800" spc="10" dirty="0">
                <a:solidFill>
                  <a:srgbClr val="040C28"/>
                </a:solidFill>
                <a:latin typeface="Arial MT"/>
                <a:cs typeface="Arial MT"/>
              </a:rPr>
              <a:t> </a:t>
            </a:r>
            <a:r>
              <a:rPr lang="en-US" sz="1800" spc="-5" dirty="0">
                <a:solidFill>
                  <a:srgbClr val="00B0F0"/>
                </a:solidFill>
                <a:latin typeface="Arial MT"/>
                <a:cs typeface="Arial MT"/>
              </a:rPr>
              <a:t>insecure</a:t>
            </a:r>
            <a:r>
              <a:rPr lang="en-US" sz="1800" spc="10" dirty="0">
                <a:solidFill>
                  <a:srgbClr val="00B0F0"/>
                </a:solidFill>
                <a:latin typeface="Arial MT"/>
                <a:cs typeface="Arial MT"/>
              </a:rPr>
              <a:t> </a:t>
            </a:r>
            <a:r>
              <a:rPr lang="en-US" sz="1800" dirty="0">
                <a:solidFill>
                  <a:srgbClr val="00B0F0"/>
                </a:solidFill>
                <a:latin typeface="Arial MT"/>
                <a:cs typeface="Arial MT"/>
              </a:rPr>
              <a:t>state</a:t>
            </a:r>
          </a:p>
          <a:p>
            <a:pPr>
              <a:lnSpc>
                <a:spcPct val="100000"/>
              </a:lnSpc>
              <a:spcBef>
                <a:spcPts val="25"/>
              </a:spcBef>
            </a:pPr>
            <a:endParaRPr lang="en-US" sz="2600" dirty="0">
              <a:latin typeface="Arial MT"/>
              <a:cs typeface="Arial MT"/>
            </a:endParaRPr>
          </a:p>
          <a:p>
            <a:pPr marL="12700" marR="5080" algn="just">
              <a:lnSpc>
                <a:spcPct val="98100"/>
              </a:lnSpc>
            </a:pPr>
            <a:r>
              <a:rPr lang="en-US" sz="1800" dirty="0">
                <a:latin typeface="Verdana"/>
                <a:cs typeface="Verdana"/>
              </a:rPr>
              <a:t>Some intruders will </a:t>
            </a:r>
            <a:r>
              <a:rPr lang="en-US" sz="1800" spc="-5" dirty="0">
                <a:latin typeface="Verdana"/>
                <a:cs typeface="Verdana"/>
              </a:rPr>
              <a:t>try </a:t>
            </a:r>
            <a:r>
              <a:rPr lang="en-US" sz="1800" b="1" spc="-5" dirty="0">
                <a:latin typeface="Verdana"/>
                <a:cs typeface="Verdana"/>
              </a:rPr>
              <a:t>to </a:t>
            </a:r>
            <a:r>
              <a:rPr lang="en-US" sz="1800" b="1" dirty="0">
                <a:latin typeface="Verdana"/>
                <a:cs typeface="Verdana"/>
              </a:rPr>
              <a:t>implant code </a:t>
            </a:r>
            <a:r>
              <a:rPr lang="en-US" sz="1800" spc="-5" dirty="0">
                <a:latin typeface="Verdana"/>
                <a:cs typeface="Verdana"/>
              </a:rPr>
              <a:t>that </a:t>
            </a:r>
            <a:r>
              <a:rPr lang="en-US" sz="1800" dirty="0">
                <a:latin typeface="Verdana"/>
                <a:cs typeface="Verdana"/>
              </a:rPr>
              <a:t>has </a:t>
            </a:r>
            <a:r>
              <a:rPr lang="en-US" sz="1800" spc="-5" dirty="0">
                <a:latin typeface="Verdana"/>
                <a:cs typeface="Verdana"/>
              </a:rPr>
              <a:t>been </a:t>
            </a:r>
            <a:r>
              <a:rPr lang="en-US" sz="1800" dirty="0">
                <a:latin typeface="Verdana"/>
                <a:cs typeface="Verdana"/>
              </a:rPr>
              <a:t>carefully </a:t>
            </a:r>
            <a:r>
              <a:rPr lang="en-US" sz="1800" spc="-5" dirty="0">
                <a:latin typeface="Verdana"/>
                <a:cs typeface="Verdana"/>
              </a:rPr>
              <a:t>developed. Others </a:t>
            </a:r>
            <a:r>
              <a:rPr lang="en-US" sz="1800" dirty="0">
                <a:latin typeface="Verdana"/>
                <a:cs typeface="Verdana"/>
              </a:rPr>
              <a:t>will </a:t>
            </a:r>
            <a:r>
              <a:rPr lang="en-US" sz="1800" spc="-5" dirty="0">
                <a:latin typeface="Verdana"/>
                <a:cs typeface="Verdana"/>
              </a:rPr>
              <a:t>infiltrate </a:t>
            </a:r>
            <a:r>
              <a:rPr lang="en-US" sz="1800" spc="-620" dirty="0">
                <a:latin typeface="Verdana"/>
                <a:cs typeface="Verdana"/>
              </a:rPr>
              <a:t> </a:t>
            </a:r>
            <a:r>
              <a:rPr lang="en-US" sz="1800" spc="-5" dirty="0">
                <a:latin typeface="Verdana"/>
                <a:cs typeface="Verdana"/>
              </a:rPr>
              <a:t>the </a:t>
            </a:r>
            <a:r>
              <a:rPr lang="en-US" sz="1800" dirty="0">
                <a:latin typeface="Verdana"/>
                <a:cs typeface="Verdana"/>
              </a:rPr>
              <a:t>network, stealthily siphoning out </a:t>
            </a:r>
            <a:r>
              <a:rPr lang="en-US" sz="1800" spc="-5" dirty="0">
                <a:latin typeface="Verdana"/>
                <a:cs typeface="Verdana"/>
              </a:rPr>
              <a:t>data </a:t>
            </a:r>
            <a:r>
              <a:rPr lang="en-US" sz="1800" dirty="0">
                <a:latin typeface="Verdana"/>
                <a:cs typeface="Verdana"/>
              </a:rPr>
              <a:t>on a regular basis or altering </a:t>
            </a:r>
            <a:r>
              <a:rPr lang="en-US" sz="1800" spc="-15" dirty="0">
                <a:latin typeface="Verdana"/>
                <a:cs typeface="Verdana"/>
              </a:rPr>
              <a:t>public-facing </a:t>
            </a:r>
            <a:r>
              <a:rPr lang="en-US" sz="1800" spc="-30" dirty="0">
                <a:latin typeface="Verdana"/>
                <a:cs typeface="Verdana"/>
              </a:rPr>
              <a:t>Web </a:t>
            </a:r>
            <a:r>
              <a:rPr lang="en-US" sz="1800" spc="-5" dirty="0">
                <a:latin typeface="Verdana"/>
                <a:cs typeface="Verdana"/>
              </a:rPr>
              <a:t>sites </a:t>
            </a:r>
            <a:r>
              <a:rPr lang="en-US" sz="1800" spc="-620" dirty="0">
                <a:latin typeface="Verdana"/>
                <a:cs typeface="Verdana"/>
              </a:rPr>
              <a:t> </a:t>
            </a:r>
            <a:r>
              <a:rPr lang="en-US" sz="1800" dirty="0">
                <a:latin typeface="Verdana"/>
                <a:cs typeface="Verdana"/>
              </a:rPr>
              <a:t>with </a:t>
            </a:r>
            <a:r>
              <a:rPr lang="en-US" sz="1800" spc="-5" dirty="0">
                <a:latin typeface="Verdana"/>
                <a:cs typeface="Verdana"/>
              </a:rPr>
              <a:t>varied </a:t>
            </a:r>
            <a:r>
              <a:rPr lang="en-US" sz="1800" dirty="0">
                <a:latin typeface="Verdana"/>
                <a:cs typeface="Verdana"/>
              </a:rPr>
              <a:t>messages.</a:t>
            </a:r>
          </a:p>
        </p:txBody>
      </p:sp>
    </p:spTree>
    <p:extLst>
      <p:ext uri="{BB962C8B-B14F-4D97-AF65-F5344CB8AC3E}">
        <p14:creationId xmlns:p14="http://schemas.microsoft.com/office/powerpoint/2010/main" val="2129087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CD118-648F-7AD5-5AD2-AEBE960C892E}"/>
              </a:ext>
            </a:extLst>
          </p:cNvPr>
          <p:cNvSpPr txBox="1"/>
          <p:nvPr/>
        </p:nvSpPr>
        <p:spPr>
          <a:xfrm>
            <a:off x="519951" y="1062788"/>
            <a:ext cx="10739719" cy="1415772"/>
          </a:xfrm>
          <a:prstGeom prst="rect">
            <a:avLst/>
          </a:prstGeom>
          <a:noFill/>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NIDS Sensor Deployment </a:t>
            </a:r>
          </a:p>
          <a:p>
            <a:endParaRPr lang="en-US" dirty="0"/>
          </a:p>
          <a:p>
            <a:r>
              <a:rPr lang="en-US" dirty="0"/>
              <a:t>Consider an organization with multiple sites, each of which has one or more LANs, with all of the networks interconnected via the Internet or some other WAN technology</a:t>
            </a:r>
            <a:endParaRPr lang="en-IN" dirty="0"/>
          </a:p>
        </p:txBody>
      </p:sp>
      <p:sp>
        <p:nvSpPr>
          <p:cNvPr id="5" name="TextBox 4">
            <a:extLst>
              <a:ext uri="{FF2B5EF4-FFF2-40B4-BE49-F238E27FC236}">
                <a16:creationId xmlns:a16="http://schemas.microsoft.com/office/drawing/2014/main" id="{F3B5E09B-70D7-C330-0EC4-9CCB58E4D2F8}"/>
              </a:ext>
            </a:extLst>
          </p:cNvPr>
          <p:cNvSpPr txBox="1"/>
          <p:nvPr/>
        </p:nvSpPr>
        <p:spPr>
          <a:xfrm>
            <a:off x="519950" y="2858451"/>
            <a:ext cx="11268637" cy="2031325"/>
          </a:xfrm>
          <a:prstGeom prst="rect">
            <a:avLst/>
          </a:prstGeom>
          <a:noFill/>
        </p:spPr>
        <p:txBody>
          <a:bodyPr wrap="square">
            <a:spAutoFit/>
          </a:bodyPr>
          <a:lstStyle/>
          <a:p>
            <a:r>
              <a:rPr lang="en-US" dirty="0"/>
              <a:t>Figure 8.5 illustrates a number of possibilities.</a:t>
            </a:r>
          </a:p>
          <a:p>
            <a:endParaRPr lang="en-US" dirty="0"/>
          </a:p>
          <a:p>
            <a:r>
              <a:rPr lang="en-US" dirty="0"/>
              <a:t> In general terms, this configuration is typical of larger organizations. All Internet traffic passes through an external firewall that protects the entire facility.2 Traffic from the outside world, such as customers and vendors that need access to public services, such as Web and mail, is monitored. The external firewall also provides a degree of protection for those parts of the network that should only be accessible by users from other corporate sites. Internal firewalls may also be used to provide more specific protection to certain parts of the network.</a:t>
            </a:r>
            <a:endParaRPr lang="en-IN" dirty="0"/>
          </a:p>
        </p:txBody>
      </p:sp>
    </p:spTree>
    <p:extLst>
      <p:ext uri="{BB962C8B-B14F-4D97-AF65-F5344CB8AC3E}">
        <p14:creationId xmlns:p14="http://schemas.microsoft.com/office/powerpoint/2010/main" val="4074470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0FBC07-8434-C324-BD5E-52508AB96D22}"/>
              </a:ext>
            </a:extLst>
          </p:cNvPr>
          <p:cNvPicPr>
            <a:picLocks noChangeAspect="1"/>
          </p:cNvPicPr>
          <p:nvPr/>
        </p:nvPicPr>
        <p:blipFill>
          <a:blip r:embed="rId2"/>
          <a:stretch>
            <a:fillRect/>
          </a:stretch>
        </p:blipFill>
        <p:spPr>
          <a:xfrm>
            <a:off x="5196234" y="1385527"/>
            <a:ext cx="6995766" cy="4427604"/>
          </a:xfrm>
          <a:prstGeom prst="rect">
            <a:avLst/>
          </a:prstGeom>
        </p:spPr>
      </p:pic>
      <p:sp>
        <p:nvSpPr>
          <p:cNvPr id="5" name="TextBox 4">
            <a:extLst>
              <a:ext uri="{FF2B5EF4-FFF2-40B4-BE49-F238E27FC236}">
                <a16:creationId xmlns:a16="http://schemas.microsoft.com/office/drawing/2014/main" id="{BA458B6C-236A-84B5-EC15-F839774125CB}"/>
              </a:ext>
            </a:extLst>
          </p:cNvPr>
          <p:cNvSpPr txBox="1"/>
          <p:nvPr/>
        </p:nvSpPr>
        <p:spPr>
          <a:xfrm>
            <a:off x="340660" y="588166"/>
            <a:ext cx="4984376" cy="6247864"/>
          </a:xfrm>
          <a:prstGeom prst="rect">
            <a:avLst/>
          </a:prstGeom>
          <a:noFill/>
        </p:spPr>
        <p:txBody>
          <a:bodyPr wrap="square">
            <a:spAutoFit/>
          </a:bodyPr>
          <a:lstStyle/>
          <a:p>
            <a:pPr algn="just"/>
            <a:r>
              <a:rPr lang="en-US" sz="1600" dirty="0"/>
              <a:t>Instead of placing a NIDS sensor inside the external firewall, the security administrator may choose to place a NIDS sensor between the external firewall and the Internet or WAN (location 2). In this position, the sensor can monitor all network traffic, unfiltered. </a:t>
            </a:r>
          </a:p>
          <a:p>
            <a:pPr algn="just"/>
            <a:endParaRPr lang="en-US" sz="1600" dirty="0"/>
          </a:p>
          <a:p>
            <a:pPr algn="just"/>
            <a:r>
              <a:rPr lang="en-US" sz="1600" dirty="0"/>
              <a:t>A sensor at location 2 has a higher processing burden than any sensor located elsewhere on the site network.</a:t>
            </a:r>
          </a:p>
          <a:p>
            <a:pPr algn="just"/>
            <a:endParaRPr lang="en-US" sz="1600" dirty="0"/>
          </a:p>
          <a:p>
            <a:pPr algn="just"/>
            <a:r>
              <a:rPr lang="en-US" sz="1600" dirty="0"/>
              <a:t> In addition to a sensor at the boundary of the network, on either side of the external firewall, the administrator may configure a firewall and one or more sensors to protect major backbone networks, such as those that support internal servers and database resources (location 3).</a:t>
            </a:r>
          </a:p>
          <a:p>
            <a:pPr algn="just"/>
            <a:endParaRPr lang="en-US" sz="1600" dirty="0"/>
          </a:p>
          <a:p>
            <a:pPr algn="just"/>
            <a:r>
              <a:rPr lang="en-US" sz="1600" dirty="0"/>
              <a:t>Finally, the network facilities at a site may include separate LANs that support user workstations and servers specific to a single department. The administrator could configure a firewall and NIDS sensor to provide additional protection for all of these networks or target the protection to critical subsystems, such as personnel and financial networks (location 4). A sensor used in this latter fashion detects attacks targeting critical systems and resources</a:t>
            </a:r>
            <a:endParaRPr lang="en-IN" sz="1600" dirty="0"/>
          </a:p>
        </p:txBody>
      </p:sp>
      <p:sp>
        <p:nvSpPr>
          <p:cNvPr id="7" name="TextBox 6">
            <a:extLst>
              <a:ext uri="{FF2B5EF4-FFF2-40B4-BE49-F238E27FC236}">
                <a16:creationId xmlns:a16="http://schemas.microsoft.com/office/drawing/2014/main" id="{52155F9B-7D80-99AA-8828-2027AB2E7B37}"/>
              </a:ext>
            </a:extLst>
          </p:cNvPr>
          <p:cNvSpPr txBox="1"/>
          <p:nvPr/>
        </p:nvSpPr>
        <p:spPr>
          <a:xfrm>
            <a:off x="3496235" y="177962"/>
            <a:ext cx="6096000" cy="523220"/>
          </a:xfrm>
          <a:prstGeom prst="rect">
            <a:avLst/>
          </a:prstGeom>
          <a:noFill/>
        </p:spPr>
        <p:txBody>
          <a:bodyPr wrap="square">
            <a:spAutoFit/>
          </a:bodyPr>
          <a:lstStyle/>
          <a:p>
            <a:r>
              <a:rPr lang="en-IN" sz="2800" b="1" dirty="0">
                <a:solidFill>
                  <a:srgbClr val="FF0000"/>
                </a:solidFill>
              </a:rPr>
              <a:t>NIDS Sensor Deployment</a:t>
            </a:r>
          </a:p>
        </p:txBody>
      </p:sp>
    </p:spTree>
    <p:extLst>
      <p:ext uri="{BB962C8B-B14F-4D97-AF65-F5344CB8AC3E}">
        <p14:creationId xmlns:p14="http://schemas.microsoft.com/office/powerpoint/2010/main" val="342378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1F769-3F38-6CC6-1AA7-BF7DD9D5C362}"/>
              </a:ext>
            </a:extLst>
          </p:cNvPr>
          <p:cNvSpPr txBox="1"/>
          <p:nvPr/>
        </p:nvSpPr>
        <p:spPr>
          <a:xfrm>
            <a:off x="1703294" y="358588"/>
            <a:ext cx="8139953"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DISTRIBUTED OR HYBRID INTRUSION DETECTION</a:t>
            </a:r>
          </a:p>
        </p:txBody>
      </p:sp>
      <p:sp>
        <p:nvSpPr>
          <p:cNvPr id="4" name="TextBox 3">
            <a:extLst>
              <a:ext uri="{FF2B5EF4-FFF2-40B4-BE49-F238E27FC236}">
                <a16:creationId xmlns:a16="http://schemas.microsoft.com/office/drawing/2014/main" id="{E564CBB8-4854-414B-5471-9A4AE100E2B6}"/>
              </a:ext>
            </a:extLst>
          </p:cNvPr>
          <p:cNvSpPr txBox="1"/>
          <p:nvPr/>
        </p:nvSpPr>
        <p:spPr>
          <a:xfrm>
            <a:off x="582705" y="1264041"/>
            <a:ext cx="11116235" cy="646331"/>
          </a:xfrm>
          <a:prstGeom prst="rect">
            <a:avLst/>
          </a:prstGeom>
          <a:noFill/>
        </p:spPr>
        <p:txBody>
          <a:bodyPr wrap="square">
            <a:spAutoFit/>
          </a:bodyPr>
          <a:lstStyle/>
          <a:p>
            <a:r>
              <a:rPr lang="en-US" dirty="0"/>
              <a:t>The concept of communicating IDSs has evolved to schemes that involve distributed systems that cooperate to identify intrusions and to adapt to changing attack profiles. T</a:t>
            </a:r>
            <a:endParaRPr lang="en-IN" dirty="0"/>
          </a:p>
        </p:txBody>
      </p:sp>
      <p:sp>
        <p:nvSpPr>
          <p:cNvPr id="6" name="TextBox 5">
            <a:extLst>
              <a:ext uri="{FF2B5EF4-FFF2-40B4-BE49-F238E27FC236}">
                <a16:creationId xmlns:a16="http://schemas.microsoft.com/office/drawing/2014/main" id="{EBA256B3-DC7C-5C1D-1D04-B7EED1FE0EC2}"/>
              </a:ext>
            </a:extLst>
          </p:cNvPr>
          <p:cNvSpPr txBox="1"/>
          <p:nvPr/>
        </p:nvSpPr>
        <p:spPr>
          <a:xfrm>
            <a:off x="582705" y="2274838"/>
            <a:ext cx="10936942" cy="1200329"/>
          </a:xfrm>
          <a:prstGeom prst="rect">
            <a:avLst/>
          </a:prstGeom>
          <a:noFill/>
        </p:spPr>
        <p:txBody>
          <a:bodyPr wrap="square">
            <a:spAutoFit/>
          </a:bodyPr>
          <a:lstStyle/>
          <a:p>
            <a:r>
              <a:rPr lang="en-US" dirty="0"/>
              <a:t>The more traditional attack approach is to develop worms and other malicious software that spreads ever more rapidly and to develop other attacks (such as DoS attacks) that strike with overwhelming force before a defense can be mounted. This style of attack is still prevalent. But more recently, attackers have added a quite different approach: Slow the spread of the attack so that it will be more difficult to detect by conventional algorithms</a:t>
            </a:r>
            <a:endParaRPr lang="en-IN" dirty="0"/>
          </a:p>
        </p:txBody>
      </p:sp>
      <p:sp>
        <p:nvSpPr>
          <p:cNvPr id="8" name="TextBox 7">
            <a:extLst>
              <a:ext uri="{FF2B5EF4-FFF2-40B4-BE49-F238E27FC236}">
                <a16:creationId xmlns:a16="http://schemas.microsoft.com/office/drawing/2014/main" id="{2184221E-3DA7-7657-6A49-D407B8613004}"/>
              </a:ext>
            </a:extLst>
          </p:cNvPr>
          <p:cNvSpPr txBox="1"/>
          <p:nvPr/>
        </p:nvSpPr>
        <p:spPr>
          <a:xfrm>
            <a:off x="528915" y="3475167"/>
            <a:ext cx="11223813" cy="3416320"/>
          </a:xfrm>
          <a:prstGeom prst="rect">
            <a:avLst/>
          </a:prstGeom>
          <a:noFill/>
        </p:spPr>
        <p:txBody>
          <a:bodyPr wrap="square">
            <a:spAutoFit/>
          </a:bodyPr>
          <a:lstStyle/>
          <a:p>
            <a:r>
              <a:rPr lang="en-US" dirty="0"/>
              <a:t>A way to counter such attacks is to develop cooperated systems that can recognize attacks based on more subtle clues and then adapt quickly. In this approach, anomaly detectors at local nodes look for evidence of unusual activity. </a:t>
            </a:r>
          </a:p>
          <a:p>
            <a:endParaRPr lang="en-US" dirty="0"/>
          </a:p>
          <a:p>
            <a:r>
              <a:rPr lang="en-US" dirty="0"/>
              <a:t>For example, a machine that normally makes just a few network connections might suspect that an attack is under way if it is suddenly instructed to make connections at a higher rate. With only this evidence, the local system risks a false positive if it reacts to the suspected attack (say by disconnecting from the network and issuing an alert) but it risks a false negative if it ignores the attack or waits for further evidence. In an adaptive, cooperative system, the local node instead uses a peer-to-peer “gossip” protocol to inform other machines of its suspicion, in the form of a probability that the network is under attack. If a machine receives enough of these messages so that a threshold is exceeded, the machine assumes an attack is under way and responds. The machine may respond locally to defend itself and also send an alert to a central system. An example of this approach is a scheme developed by Intel and referred to as autonomic enterprise security [AGOS06]. </a:t>
            </a:r>
            <a:endParaRPr lang="en-IN" dirty="0"/>
          </a:p>
        </p:txBody>
      </p:sp>
    </p:spTree>
    <p:extLst>
      <p:ext uri="{BB962C8B-B14F-4D97-AF65-F5344CB8AC3E}">
        <p14:creationId xmlns:p14="http://schemas.microsoft.com/office/powerpoint/2010/main" val="4162170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8024F7-74B9-4E18-0C59-631124E8C9EB}"/>
              </a:ext>
            </a:extLst>
          </p:cNvPr>
          <p:cNvSpPr txBox="1"/>
          <p:nvPr/>
        </p:nvSpPr>
        <p:spPr>
          <a:xfrm>
            <a:off x="582706" y="268052"/>
            <a:ext cx="6096000" cy="369332"/>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8.6 illustrates the approach.</a:t>
            </a:r>
            <a:endParaRPr lang="en-IN" dirty="0"/>
          </a:p>
        </p:txBody>
      </p:sp>
      <p:pic>
        <p:nvPicPr>
          <p:cNvPr id="5" name="Picture 4">
            <a:extLst>
              <a:ext uri="{FF2B5EF4-FFF2-40B4-BE49-F238E27FC236}">
                <a16:creationId xmlns:a16="http://schemas.microsoft.com/office/drawing/2014/main" id="{231472A6-1D68-F2F3-DC29-4D4880593C22}"/>
              </a:ext>
            </a:extLst>
          </p:cNvPr>
          <p:cNvPicPr>
            <a:picLocks noChangeAspect="1"/>
          </p:cNvPicPr>
          <p:nvPr/>
        </p:nvPicPr>
        <p:blipFill>
          <a:blip r:embed="rId2"/>
          <a:stretch>
            <a:fillRect/>
          </a:stretch>
        </p:blipFill>
        <p:spPr>
          <a:xfrm>
            <a:off x="498614" y="1168769"/>
            <a:ext cx="6264183" cy="5273497"/>
          </a:xfrm>
          <a:prstGeom prst="rect">
            <a:avLst/>
          </a:prstGeom>
        </p:spPr>
      </p:pic>
      <p:sp>
        <p:nvSpPr>
          <p:cNvPr id="7" name="TextBox 6">
            <a:extLst>
              <a:ext uri="{FF2B5EF4-FFF2-40B4-BE49-F238E27FC236}">
                <a16:creationId xmlns:a16="http://schemas.microsoft.com/office/drawing/2014/main" id="{B0B83887-2AC5-6D86-DB14-4C5BA6F5EE5A}"/>
              </a:ext>
            </a:extLst>
          </p:cNvPr>
          <p:cNvSpPr txBox="1"/>
          <p:nvPr/>
        </p:nvSpPr>
        <p:spPr>
          <a:xfrm>
            <a:off x="6678706" y="2274838"/>
            <a:ext cx="5100918"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approach does not rely solely on perimeter defense mechanisms, such as firewalls, or on individual host-based defenses.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Instead, each end host and each network device (e.g., routers) is considered to be a potential sensor and may have the sensor software module installed.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sensors in this distributed configuration can exchange information to corroborate the state of the network (i.e., whether an attack is under 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5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903AA-6C4A-87DB-95D8-39311E8A6FED}"/>
              </a:ext>
            </a:extLst>
          </p:cNvPr>
          <p:cNvSpPr txBox="1"/>
          <p:nvPr/>
        </p:nvSpPr>
        <p:spPr>
          <a:xfrm>
            <a:off x="439271" y="676506"/>
            <a:ext cx="10757647" cy="6186309"/>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central system is configured with a default set of security policies.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Based on input from distributed sensors, these policies are adapted and specific actions are communicated to the various platforms in the distributed system. The device specific policies may include immediate actions to take or parameter settings to be adjusted.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central system also communicates collaborative policies to all platforms that adjust the timing and content of collaborative gossip messages. </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rgbClr val="FF0000"/>
                </a:solidFill>
                <a:latin typeface="Times New Roman" panose="02020603050405020304" pitchFamily="18" charset="0"/>
                <a:cs typeface="Times New Roman" panose="02020603050405020304" pitchFamily="18" charset="0"/>
              </a:rPr>
              <a:t>Three types of input </a:t>
            </a:r>
            <a:r>
              <a:rPr lang="en-US" dirty="0">
                <a:latin typeface="Times New Roman" panose="02020603050405020304" pitchFamily="18" charset="0"/>
                <a:cs typeface="Times New Roman" panose="02020603050405020304" pitchFamily="18" charset="0"/>
              </a:rPr>
              <a:t>guide the actions of the central system: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Summary events: </a:t>
            </a:r>
          </a:p>
          <a:p>
            <a:pPr algn="just"/>
            <a:r>
              <a:rPr lang="en-US" dirty="0">
                <a:latin typeface="Times New Roman" panose="02020603050405020304" pitchFamily="18" charset="0"/>
                <a:cs typeface="Times New Roman" panose="02020603050405020304" pitchFamily="18" charset="0"/>
              </a:rPr>
              <a:t>Events from various sources are collected by intermediate collection points such as firewalls, IDSs, or servers that serve a specific segment of the enterprise network. These events are summarized for delivery to the central policy system.</a:t>
            </a:r>
          </a:p>
          <a:p>
            <a:pPr algn="just"/>
            <a:r>
              <a:rPr lang="en-US" dirty="0">
                <a:latin typeface="Times New Roman" panose="02020603050405020304" pitchFamily="18" charset="0"/>
                <a:cs typeface="Times New Roman" panose="02020603050405020304" pitchFamily="18" charset="0"/>
              </a:rPr>
              <a:t> • DDI events: </a:t>
            </a:r>
          </a:p>
          <a:p>
            <a:pPr algn="just"/>
            <a:r>
              <a:rPr lang="en-US" dirty="0">
                <a:latin typeface="Times New Roman" panose="02020603050405020304" pitchFamily="18" charset="0"/>
                <a:cs typeface="Times New Roman" panose="02020603050405020304" pitchFamily="18" charset="0"/>
              </a:rPr>
              <a:t>Distributed detection and inference (DDI) events are alerts that are generated when the gossip traffic enables a platform to conclude that an attack is under way. </a:t>
            </a:r>
          </a:p>
          <a:p>
            <a:pPr algn="just"/>
            <a:r>
              <a:rPr lang="en-US" b="1" dirty="0">
                <a:solidFill>
                  <a:srgbClr val="FF0000"/>
                </a:solidFill>
                <a:latin typeface="Times New Roman" panose="02020603050405020304" pitchFamily="18" charset="0"/>
                <a:cs typeface="Times New Roman" panose="02020603050405020304" pitchFamily="18" charset="0"/>
              </a:rPr>
              <a:t>• PEP events: </a:t>
            </a:r>
          </a:p>
          <a:p>
            <a:pPr algn="just"/>
            <a:r>
              <a:rPr lang="en-US" dirty="0">
                <a:latin typeface="Times New Roman" panose="02020603050405020304" pitchFamily="18" charset="0"/>
                <a:cs typeface="Times New Roman" panose="02020603050405020304" pitchFamily="18" charset="0"/>
              </a:rPr>
              <a:t>Policy enforcement points (PEPs) reside on trusted, self defending platforms and intelligent IDSs. These systems correlate distributed information, local decisions, and individual device actions to detect intrusions that may not be evident at the host level.</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CE3C5DD-F31D-99DE-44B1-49ADC74212BA}"/>
              </a:ext>
            </a:extLst>
          </p:cNvPr>
          <p:cNvSpPr txBox="1"/>
          <p:nvPr/>
        </p:nvSpPr>
        <p:spPr>
          <a:xfrm>
            <a:off x="1093693" y="151510"/>
            <a:ext cx="10345271" cy="461665"/>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P</a:t>
            </a:r>
            <a:r>
              <a:rPr kumimoji="0" lang="en-US" sz="2400" b="1"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rincipal</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elements of the distributed intrusion detection system </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024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EE198-84D6-FE37-FA21-466800C3B7A5}"/>
              </a:ext>
            </a:extLst>
          </p:cNvPr>
          <p:cNvSpPr txBox="1"/>
          <p:nvPr/>
        </p:nvSpPr>
        <p:spPr>
          <a:xfrm>
            <a:off x="1156447" y="376518"/>
            <a:ext cx="8937812"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INTRUSION DETECTION EXCHANGE FORMAT</a:t>
            </a:r>
          </a:p>
        </p:txBody>
      </p:sp>
      <p:sp>
        <p:nvSpPr>
          <p:cNvPr id="4" name="TextBox 3">
            <a:extLst>
              <a:ext uri="{FF2B5EF4-FFF2-40B4-BE49-F238E27FC236}">
                <a16:creationId xmlns:a16="http://schemas.microsoft.com/office/drawing/2014/main" id="{10352137-8F4D-702B-0C2B-6385D09C8CE5}"/>
              </a:ext>
            </a:extLst>
          </p:cNvPr>
          <p:cNvSpPr txBox="1"/>
          <p:nvPr/>
        </p:nvSpPr>
        <p:spPr>
          <a:xfrm>
            <a:off x="654423" y="1352380"/>
            <a:ext cx="11116236" cy="2031325"/>
          </a:xfrm>
          <a:prstGeom prst="rect">
            <a:avLst/>
          </a:prstGeom>
          <a:noFill/>
        </p:spPr>
        <p:txBody>
          <a:bodyPr wrap="square">
            <a:spAutoFit/>
          </a:bodyPr>
          <a:lstStyle/>
          <a:p>
            <a:r>
              <a:rPr lang="en-US" dirty="0"/>
              <a:t>To facilitate the development of distributed IDSs that can function across a wide range of platforms and environments, standards are needed to support interoperability. Such standards are the focus of the IETF Intrusion Detection Working Group. The purpose of the working group is to define data formats and exchange procedures for sharing information of interest to intrusion detection and response 292 Chapter 8 / Intrusion Detection systems and to management systems that may need to interact with them. </a:t>
            </a:r>
          </a:p>
          <a:p>
            <a:endParaRPr lang="en-US" dirty="0"/>
          </a:p>
          <a:p>
            <a:r>
              <a:rPr lang="en-US" dirty="0"/>
              <a:t>The working group issued the following RFCs in 2007:</a:t>
            </a:r>
            <a:endParaRPr lang="en-IN" dirty="0"/>
          </a:p>
        </p:txBody>
      </p:sp>
      <p:sp>
        <p:nvSpPr>
          <p:cNvPr id="6" name="TextBox 5">
            <a:extLst>
              <a:ext uri="{FF2B5EF4-FFF2-40B4-BE49-F238E27FC236}">
                <a16:creationId xmlns:a16="http://schemas.microsoft.com/office/drawing/2014/main" id="{E5FDFD77-1F52-ECEA-936F-599A0E02B1EC}"/>
              </a:ext>
            </a:extLst>
          </p:cNvPr>
          <p:cNvSpPr txBox="1"/>
          <p:nvPr/>
        </p:nvSpPr>
        <p:spPr>
          <a:xfrm>
            <a:off x="605117" y="3618613"/>
            <a:ext cx="10981765" cy="3139321"/>
          </a:xfrm>
          <a:prstGeom prst="rect">
            <a:avLst/>
          </a:prstGeom>
          <a:noFill/>
        </p:spPr>
        <p:txBody>
          <a:bodyPr wrap="square">
            <a:spAutoFit/>
          </a:bodyPr>
          <a:lstStyle/>
          <a:p>
            <a:r>
              <a:rPr lang="en-IN" dirty="0"/>
              <a:t>Intrusion Detection Message Exchange Requirements (RFC 4766): </a:t>
            </a:r>
          </a:p>
          <a:p>
            <a:r>
              <a:rPr lang="en-IN" dirty="0"/>
              <a:t>This document defines requirements for the Intrusion Detection Message Exchange Format (IDMEF). The document also specifies requirements for a communication protocol for communicating IDMEF. </a:t>
            </a:r>
          </a:p>
          <a:p>
            <a:r>
              <a:rPr lang="en-IN" dirty="0"/>
              <a:t>• The Intrusion Detection Message Exchange Format (RFC 4765): </a:t>
            </a:r>
          </a:p>
          <a:p>
            <a:r>
              <a:rPr lang="en-IN" dirty="0"/>
              <a:t>This document describes a data model to represent information exported by intrusion detection systems and explains the rationale for using this model. An implementation of the data model in the Extensible Markup Language (XML) is presented, an XML Document Type Definition is developed, and examples are provided. </a:t>
            </a:r>
          </a:p>
          <a:p>
            <a:r>
              <a:rPr lang="en-IN" dirty="0"/>
              <a:t>• The Intrusion Detection Exchange Protocol (RFC 4767): </a:t>
            </a:r>
          </a:p>
          <a:p>
            <a:r>
              <a:rPr lang="en-IN" dirty="0"/>
              <a:t>This document describes the Intrusion Detection Exchange Protocol (IDXP), an application-level protocol for exchanging data between intrusion detection entities. IDXP supports mutual-authentication, integrity, and confidentiality over a connection-oriented protocol</a:t>
            </a:r>
          </a:p>
        </p:txBody>
      </p:sp>
    </p:spTree>
    <p:extLst>
      <p:ext uri="{BB962C8B-B14F-4D97-AF65-F5344CB8AC3E}">
        <p14:creationId xmlns:p14="http://schemas.microsoft.com/office/powerpoint/2010/main" val="2511841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23698-BD4C-4E2C-423B-7E77B8DE7DFC}"/>
              </a:ext>
            </a:extLst>
          </p:cNvPr>
          <p:cNvSpPr txBox="1"/>
          <p:nvPr/>
        </p:nvSpPr>
        <p:spPr>
          <a:xfrm>
            <a:off x="3478306" y="133581"/>
            <a:ext cx="6096000" cy="400110"/>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Functional components of the model</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FE90D8-BB9A-0E1D-F246-53112D7F9907}"/>
              </a:ext>
            </a:extLst>
          </p:cNvPr>
          <p:cNvSpPr txBox="1"/>
          <p:nvPr/>
        </p:nvSpPr>
        <p:spPr>
          <a:xfrm>
            <a:off x="385482" y="596606"/>
            <a:ext cx="11196918" cy="1477328"/>
          </a:xfrm>
          <a:prstGeom prst="rect">
            <a:avLst/>
          </a:prstGeom>
          <a:noFill/>
        </p:spPr>
        <p:txBody>
          <a:bodyPr wrap="square">
            <a:spAutoFit/>
          </a:bodyPr>
          <a:lstStyle/>
          <a:p>
            <a:r>
              <a:rPr lang="en-US" dirty="0"/>
              <a:t>Figure 8.7 illustrates the key elements of the model on which the intrusion detection message exchange approach is based. This model does not correspond to any particular product or implementation, but its functional components are the key elements of any IDS. </a:t>
            </a:r>
          </a:p>
          <a:p>
            <a:endParaRPr lang="en-US" dirty="0"/>
          </a:p>
          <a:p>
            <a:r>
              <a:rPr lang="en-US" dirty="0"/>
              <a:t>The functional components are as follows:</a:t>
            </a:r>
            <a:endParaRPr lang="en-IN" dirty="0"/>
          </a:p>
        </p:txBody>
      </p:sp>
      <p:sp>
        <p:nvSpPr>
          <p:cNvPr id="7" name="TextBox 6">
            <a:extLst>
              <a:ext uri="{FF2B5EF4-FFF2-40B4-BE49-F238E27FC236}">
                <a16:creationId xmlns:a16="http://schemas.microsoft.com/office/drawing/2014/main" id="{559447E4-B6B5-BE85-B1A0-B32F7566E2D0}"/>
              </a:ext>
            </a:extLst>
          </p:cNvPr>
          <p:cNvSpPr txBox="1"/>
          <p:nvPr/>
        </p:nvSpPr>
        <p:spPr>
          <a:xfrm>
            <a:off x="385482" y="2056686"/>
            <a:ext cx="11421035" cy="4801314"/>
          </a:xfrm>
          <a:prstGeom prst="rect">
            <a:avLst/>
          </a:prstGeom>
          <a:noFill/>
        </p:spPr>
        <p:txBody>
          <a:bodyPr wrap="square">
            <a:spAutoFit/>
          </a:bodyPr>
          <a:lstStyle/>
          <a:p>
            <a:pPr marL="285750" indent="-285750">
              <a:buFont typeface="Wingdings" panose="05000000000000000000" pitchFamily="2" charset="2"/>
              <a:buChar char="§"/>
            </a:pPr>
            <a:r>
              <a:rPr lang="en-US" b="1" dirty="0">
                <a:solidFill>
                  <a:srgbClr val="FF0000"/>
                </a:solidFill>
              </a:rPr>
              <a:t>Data source: </a:t>
            </a:r>
          </a:p>
          <a:p>
            <a:r>
              <a:rPr lang="en-US" dirty="0"/>
              <a:t>The raw data that an IDS uses to detect unauthorized or undesired activity. Common data sources include network packets, operating system audit logs, application audit logs, and system-generated checksum data. </a:t>
            </a:r>
          </a:p>
          <a:p>
            <a:r>
              <a:rPr lang="en-US" dirty="0"/>
              <a:t>• Sensor: Collects data from the data source. The sensor forwards events to the analyzer. • Analyzer: The ID component or process that analyzes the data collected by the sensor for signs of unauthorized or undesired activity or for events that might be of interest to the security administrator. In many existing IDSs, the sensor and the analyzer are part of the same component. </a:t>
            </a:r>
          </a:p>
          <a:p>
            <a:r>
              <a:rPr lang="en-US" dirty="0"/>
              <a:t>• Administrator: The human with overall responsibility for setting the security policy of the organization, and, thus, for decisions about deploying and configuring the IDS. This may or may not be the same person as the operator of the IDS. In some organizations, the administrator is associated with the network or systems administration groups. In other organizations, it is an independent position. </a:t>
            </a:r>
          </a:p>
          <a:p>
            <a:r>
              <a:rPr lang="en-US" dirty="0"/>
              <a:t>• Manager:</a:t>
            </a:r>
          </a:p>
          <a:p>
            <a:r>
              <a:rPr lang="en-US" dirty="0"/>
              <a:t> The ID component or process from which the operator manages the various components of the ID system. Management functions typically include sensor configuration, analyzer configuration, event notification management, data consolidation, and reporting. </a:t>
            </a:r>
          </a:p>
          <a:p>
            <a:r>
              <a:rPr lang="en-US" dirty="0"/>
              <a:t>• Operator: The human that is the primary user of the IDS manager. The operator often monitors the output of the IDS and initiates or recommends further action</a:t>
            </a:r>
            <a:endParaRPr lang="en-IN" dirty="0"/>
          </a:p>
        </p:txBody>
      </p:sp>
    </p:spTree>
    <p:extLst>
      <p:ext uri="{BB962C8B-B14F-4D97-AF65-F5344CB8AC3E}">
        <p14:creationId xmlns:p14="http://schemas.microsoft.com/office/powerpoint/2010/main" val="45514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4B17B5-614E-E5DF-E009-C6BA33B25D26}"/>
              </a:ext>
            </a:extLst>
          </p:cNvPr>
          <p:cNvPicPr>
            <a:picLocks noChangeAspect="1"/>
          </p:cNvPicPr>
          <p:nvPr/>
        </p:nvPicPr>
        <p:blipFill>
          <a:blip r:embed="rId2"/>
          <a:stretch>
            <a:fillRect/>
          </a:stretch>
        </p:blipFill>
        <p:spPr>
          <a:xfrm>
            <a:off x="1963271" y="284712"/>
            <a:ext cx="7163507" cy="6288575"/>
          </a:xfrm>
          <a:prstGeom prst="rect">
            <a:avLst/>
          </a:prstGeom>
        </p:spPr>
      </p:pic>
    </p:spTree>
    <p:extLst>
      <p:ext uri="{BB962C8B-B14F-4D97-AF65-F5344CB8AC3E}">
        <p14:creationId xmlns:p14="http://schemas.microsoft.com/office/powerpoint/2010/main" val="3591973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16A54-62F9-5BD8-1BA1-9A0C8391C057}"/>
              </a:ext>
            </a:extLst>
          </p:cNvPr>
          <p:cNvSpPr txBox="1"/>
          <p:nvPr/>
        </p:nvSpPr>
        <p:spPr>
          <a:xfrm>
            <a:off x="295835" y="725462"/>
            <a:ext cx="11474824" cy="5909310"/>
          </a:xfrm>
          <a:prstGeom prst="rect">
            <a:avLst/>
          </a:prstGeom>
          <a:noFill/>
        </p:spPr>
        <p:txBody>
          <a:bodyPr wrap="square">
            <a:spAutoFit/>
          </a:bodyPr>
          <a:lstStyle/>
          <a:p>
            <a:r>
              <a:rPr lang="en-US" dirty="0"/>
              <a:t>In this model, intrusion detection proceeds in the following manner. </a:t>
            </a:r>
          </a:p>
          <a:p>
            <a:endParaRPr lang="en-US" dirty="0"/>
          </a:p>
          <a:p>
            <a:pPr marL="285750" indent="-285750">
              <a:buFont typeface="Wingdings" panose="05000000000000000000" pitchFamily="2" charset="2"/>
              <a:buChar char="ü"/>
            </a:pPr>
            <a:r>
              <a:rPr lang="en-US" dirty="0"/>
              <a:t>The sensor monitors data sources looking for suspicious activity, such as network sessions showing unexpected telnet activity, operating system log file entries showing a user attempting to access files to which he or she is not authorized to have access, and application log files showing persistent login failures.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sensor communicates suspicious activity to the analyzer as an event, which characterizes an activity within a given period of time. If the analyzer determines that the event is of interest, it sends an alert to the manager component that contains information about the unusual activity that was detected, as well as the specifics of the occurrence. The manager component issues a notification to the human operator.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A response can be initiated automatically by the manager component or by the human operator. Examples of responses include logging the activity; recording the raw data (from the data source) that characterized the event; terminating a network, user, or application session; or altering network or system access controls.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security policy is the predefined, formally documented statement that defines what activities are allowed to take place on an organization’s network or on particular hosts to support the organization’s requirements.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This includes, but is not limited to, which hosts are to be denied external network access. </a:t>
            </a:r>
          </a:p>
          <a:p>
            <a:pPr marL="285750" indent="-285750">
              <a:buFont typeface="Wingdings" panose="05000000000000000000" pitchFamily="2" charset="2"/>
              <a:buChar char="ü"/>
            </a:pPr>
            <a:r>
              <a:rPr lang="en-US" dirty="0"/>
              <a:t>The specification defines formats for event and alert messages, message types, and exchange protocols for communication of intrusion detection information. </a:t>
            </a:r>
            <a:endParaRPr lang="en-IN" dirty="0"/>
          </a:p>
        </p:txBody>
      </p:sp>
      <p:sp>
        <p:nvSpPr>
          <p:cNvPr id="5" name="TextBox 4">
            <a:extLst>
              <a:ext uri="{FF2B5EF4-FFF2-40B4-BE49-F238E27FC236}">
                <a16:creationId xmlns:a16="http://schemas.microsoft.com/office/drawing/2014/main" id="{5BC6FAB8-32B0-97EA-0A94-F45121CEC78F}"/>
              </a:ext>
            </a:extLst>
          </p:cNvPr>
          <p:cNvSpPr txBox="1"/>
          <p:nvPr/>
        </p:nvSpPr>
        <p:spPr>
          <a:xfrm>
            <a:off x="2375648" y="223228"/>
            <a:ext cx="806823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Key elements of the intrusion detection model</a:t>
            </a:r>
            <a:endPar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670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8AE5A-AC68-089A-61CF-3FAD185DEF73}"/>
              </a:ext>
            </a:extLst>
          </p:cNvPr>
          <p:cNvSpPr txBox="1"/>
          <p:nvPr/>
        </p:nvSpPr>
        <p:spPr>
          <a:xfrm>
            <a:off x="3810000" y="179294"/>
            <a:ext cx="6131859"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HONEYPOTS</a:t>
            </a:r>
          </a:p>
        </p:txBody>
      </p:sp>
      <p:sp>
        <p:nvSpPr>
          <p:cNvPr id="4" name="TextBox 3">
            <a:extLst>
              <a:ext uri="{FF2B5EF4-FFF2-40B4-BE49-F238E27FC236}">
                <a16:creationId xmlns:a16="http://schemas.microsoft.com/office/drawing/2014/main" id="{05E39EC4-EE2F-0A3C-B94F-40C2E1511A50}"/>
              </a:ext>
            </a:extLst>
          </p:cNvPr>
          <p:cNvSpPr txBox="1"/>
          <p:nvPr/>
        </p:nvSpPr>
        <p:spPr>
          <a:xfrm>
            <a:off x="385482" y="1166843"/>
            <a:ext cx="11430000"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Honeypot is a further component of intrusion detection technology is. </a:t>
            </a:r>
          </a:p>
          <a:p>
            <a:pPr algn="just"/>
            <a:r>
              <a:rPr lang="en-US" sz="2400" dirty="0">
                <a:latin typeface="Times New Roman" panose="02020603050405020304" pitchFamily="18" charset="0"/>
                <a:cs typeface="Times New Roman" panose="02020603050405020304" pitchFamily="18" charset="0"/>
              </a:rPr>
              <a:t>Honeypots are decoy systems that are designed to lure a potential attacker away from critical systems.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Honeypots are designed to: </a:t>
            </a:r>
          </a:p>
          <a:p>
            <a:pPr algn="just"/>
            <a:r>
              <a:rPr lang="en-US" sz="2400" dirty="0">
                <a:latin typeface="Times New Roman" panose="02020603050405020304" pitchFamily="18" charset="0"/>
                <a:cs typeface="Times New Roman" panose="02020603050405020304" pitchFamily="18" charset="0"/>
              </a:rPr>
              <a:t>• Divert an attacker from accessing critical systems. </a:t>
            </a:r>
          </a:p>
          <a:p>
            <a:pPr algn="just"/>
            <a:r>
              <a:rPr lang="en-US" sz="2400" dirty="0">
                <a:latin typeface="Times New Roman" panose="02020603050405020304" pitchFamily="18" charset="0"/>
                <a:cs typeface="Times New Roman" panose="02020603050405020304" pitchFamily="18" charset="0"/>
              </a:rPr>
              <a:t>• Collect information about the attacker’s activity. </a:t>
            </a:r>
          </a:p>
          <a:p>
            <a:pPr algn="just"/>
            <a:r>
              <a:rPr lang="en-US" sz="2400" dirty="0">
                <a:latin typeface="Times New Roman" panose="02020603050405020304" pitchFamily="18" charset="0"/>
                <a:cs typeface="Times New Roman" panose="02020603050405020304" pitchFamily="18" charset="0"/>
              </a:rPr>
              <a:t>• Encourage the attacker to stay on the system long enough for administrators to respond. These systems are filled with fabricated information designed to appear valuable but that a legitimate user of the system would not access. Thus, any access to the honeypot is suspect. The system is instrumented with sensitive monitors and event loggers that detect these accesses and collect information about the attacker’s activities. Because any attack against the honeypot is made to seem successful, administrators have time to mobilize and log and track the attacker without ever exposing productive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3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4760" y="419861"/>
            <a:ext cx="10718800" cy="5788764"/>
          </a:xfrm>
          <a:prstGeom prst="rect">
            <a:avLst/>
          </a:prstGeom>
        </p:spPr>
        <p:txBody>
          <a:bodyPr vert="horz" wrap="square" lIns="0" tIns="12700" rIns="0" bIns="0" rtlCol="0">
            <a:spAutoFit/>
          </a:bodyPr>
          <a:lstStyle/>
          <a:p>
            <a:pPr marL="220345" algn="ctr">
              <a:lnSpc>
                <a:spcPct val="100000"/>
              </a:lnSpc>
              <a:spcBef>
                <a:spcPts val="100"/>
              </a:spcBef>
            </a:pPr>
            <a:r>
              <a:rPr sz="2000" b="1" spc="-10" dirty="0">
                <a:latin typeface="Calibri"/>
                <a:cs typeface="Calibri"/>
              </a:rPr>
              <a:t>Broad</a:t>
            </a:r>
            <a:r>
              <a:rPr sz="2000" b="1" spc="-20" dirty="0">
                <a:latin typeface="Calibri"/>
                <a:cs typeface="Calibri"/>
              </a:rPr>
              <a:t> </a:t>
            </a:r>
            <a:r>
              <a:rPr sz="2000" b="1" spc="-5" dirty="0">
                <a:latin typeface="Calibri"/>
                <a:cs typeface="Calibri"/>
              </a:rPr>
              <a:t>classes of</a:t>
            </a:r>
            <a:r>
              <a:rPr sz="2000" b="1" spc="395" dirty="0">
                <a:latin typeface="Calibri"/>
                <a:cs typeface="Calibri"/>
              </a:rPr>
              <a:t> </a:t>
            </a:r>
            <a:r>
              <a:rPr sz="2000" b="1" spc="-10" dirty="0">
                <a:latin typeface="Calibri"/>
                <a:cs typeface="Calibri"/>
              </a:rPr>
              <a:t>Intruders</a:t>
            </a:r>
            <a:endParaRPr sz="2000" b="1" dirty="0">
              <a:latin typeface="Calibri"/>
              <a:cs typeface="Calibri"/>
            </a:endParaRPr>
          </a:p>
          <a:p>
            <a:pPr marL="299085" marR="144145" indent="-287020">
              <a:lnSpc>
                <a:spcPct val="100000"/>
              </a:lnSpc>
              <a:spcBef>
                <a:spcPts val="1570"/>
              </a:spcBef>
              <a:buFont typeface="Wingdings"/>
              <a:buChar char=""/>
              <a:tabLst>
                <a:tab pos="299720" algn="l"/>
              </a:tabLst>
            </a:pPr>
            <a:r>
              <a:rPr sz="1800" b="1" spc="-5" dirty="0">
                <a:latin typeface="Calibri"/>
                <a:cs typeface="Calibri"/>
              </a:rPr>
              <a:t>Cyber</a:t>
            </a:r>
            <a:r>
              <a:rPr sz="1800" b="1" spc="10" dirty="0">
                <a:latin typeface="Calibri"/>
                <a:cs typeface="Calibri"/>
              </a:rPr>
              <a:t> </a:t>
            </a:r>
            <a:r>
              <a:rPr sz="1800" b="1" spc="-5" dirty="0">
                <a:latin typeface="Calibri"/>
                <a:cs typeface="Calibri"/>
              </a:rPr>
              <a:t>criminals:</a:t>
            </a:r>
            <a:r>
              <a:rPr sz="1800" b="1" spc="15" dirty="0">
                <a:latin typeface="Calibri"/>
                <a:cs typeface="Calibri"/>
              </a:rPr>
              <a:t> </a:t>
            </a:r>
            <a:r>
              <a:rPr sz="1800" spc="-10" dirty="0">
                <a:latin typeface="Calibri"/>
                <a:cs typeface="Calibri"/>
              </a:rPr>
              <a:t>Are</a:t>
            </a:r>
            <a:r>
              <a:rPr sz="1800" spc="10" dirty="0">
                <a:latin typeface="Calibri"/>
                <a:cs typeface="Calibri"/>
              </a:rPr>
              <a:t> </a:t>
            </a:r>
            <a:r>
              <a:rPr sz="1800" dirty="0">
                <a:latin typeface="Calibri"/>
                <a:cs typeface="Calibri"/>
              </a:rPr>
              <a:t>either</a:t>
            </a:r>
            <a:r>
              <a:rPr sz="1800" spc="15" dirty="0">
                <a:latin typeface="Calibri"/>
                <a:cs typeface="Calibri"/>
              </a:rPr>
              <a:t> </a:t>
            </a:r>
            <a:r>
              <a:rPr sz="1800" spc="-5" dirty="0">
                <a:latin typeface="Calibri"/>
                <a:cs typeface="Calibri"/>
              </a:rPr>
              <a:t>individuals</a:t>
            </a:r>
            <a:r>
              <a:rPr sz="1800" spc="35" dirty="0">
                <a:latin typeface="Calibri"/>
                <a:cs typeface="Calibri"/>
              </a:rPr>
              <a:t> </a:t>
            </a:r>
            <a:r>
              <a:rPr sz="1800" spc="-5" dirty="0">
                <a:latin typeface="Calibri"/>
                <a:cs typeface="Calibri"/>
              </a:rPr>
              <a:t>or</a:t>
            </a:r>
            <a:r>
              <a:rPr sz="1800" spc="10" dirty="0">
                <a:latin typeface="Calibri"/>
                <a:cs typeface="Calibri"/>
              </a:rPr>
              <a:t> </a:t>
            </a:r>
            <a:r>
              <a:rPr sz="1800" spc="-10" dirty="0">
                <a:latin typeface="Calibri"/>
                <a:cs typeface="Calibri"/>
              </a:rPr>
              <a:t>members</a:t>
            </a:r>
            <a:r>
              <a:rPr sz="1800" spc="-5" dirty="0">
                <a:latin typeface="Calibri"/>
                <a:cs typeface="Calibri"/>
              </a:rPr>
              <a:t> of</a:t>
            </a:r>
            <a:r>
              <a:rPr sz="1800" spc="20" dirty="0">
                <a:latin typeface="Calibri"/>
                <a:cs typeface="Calibri"/>
              </a:rPr>
              <a:t> </a:t>
            </a:r>
            <a:r>
              <a:rPr sz="1800" dirty="0">
                <a:latin typeface="Calibri"/>
                <a:cs typeface="Calibri"/>
              </a:rPr>
              <a:t>an</a:t>
            </a:r>
            <a:r>
              <a:rPr sz="1800" spc="5" dirty="0">
                <a:latin typeface="Calibri"/>
                <a:cs typeface="Calibri"/>
              </a:rPr>
              <a:t> </a:t>
            </a:r>
            <a:r>
              <a:rPr sz="1800" spc="-15" dirty="0">
                <a:latin typeface="Calibri"/>
                <a:cs typeface="Calibri"/>
              </a:rPr>
              <a:t>organized</a:t>
            </a:r>
            <a:r>
              <a:rPr sz="1800" spc="25" dirty="0">
                <a:latin typeface="Calibri"/>
                <a:cs typeface="Calibri"/>
              </a:rPr>
              <a:t> </a:t>
            </a:r>
            <a:r>
              <a:rPr sz="1800" spc="-5" dirty="0">
                <a:latin typeface="Calibri"/>
                <a:cs typeface="Calibri"/>
              </a:rPr>
              <a:t>crime</a:t>
            </a:r>
            <a:r>
              <a:rPr sz="1800" spc="30" dirty="0">
                <a:latin typeface="Calibri"/>
                <a:cs typeface="Calibri"/>
              </a:rPr>
              <a:t> </a:t>
            </a:r>
            <a:r>
              <a:rPr sz="1800" spc="-10" dirty="0">
                <a:latin typeface="Calibri"/>
                <a:cs typeface="Calibri"/>
              </a:rPr>
              <a:t>group</a:t>
            </a:r>
            <a:r>
              <a:rPr sz="1800" spc="10" dirty="0">
                <a:latin typeface="Calibri"/>
                <a:cs typeface="Calibri"/>
              </a:rPr>
              <a:t> </a:t>
            </a:r>
            <a:r>
              <a:rPr sz="1800" spc="-5" dirty="0">
                <a:latin typeface="Calibri"/>
                <a:cs typeface="Calibri"/>
              </a:rPr>
              <a:t>with</a:t>
            </a:r>
            <a:r>
              <a:rPr sz="1800" spc="1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goal</a:t>
            </a:r>
            <a:r>
              <a:rPr sz="1800" spc="1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financial</a:t>
            </a:r>
            <a:r>
              <a:rPr sz="1800" spc="25" dirty="0">
                <a:latin typeface="Calibri"/>
                <a:cs typeface="Calibri"/>
              </a:rPr>
              <a:t> </a:t>
            </a:r>
            <a:r>
              <a:rPr sz="1800" spc="-20" dirty="0">
                <a:latin typeface="Calibri"/>
                <a:cs typeface="Calibri"/>
              </a:rPr>
              <a:t>reward. </a:t>
            </a:r>
            <a:r>
              <a:rPr sz="1800" spc="-395" dirty="0">
                <a:latin typeface="Calibri"/>
                <a:cs typeface="Calibri"/>
              </a:rPr>
              <a:t> </a:t>
            </a:r>
            <a:r>
              <a:rPr sz="1800" b="1" spc="-80" dirty="0">
                <a:latin typeface="Calibri"/>
                <a:cs typeface="Calibri"/>
              </a:rPr>
              <a:t>To</a:t>
            </a:r>
            <a:r>
              <a:rPr sz="1800" b="1" spc="-5" dirty="0">
                <a:latin typeface="Calibri"/>
                <a:cs typeface="Calibri"/>
              </a:rPr>
              <a:t> achieve</a:t>
            </a:r>
            <a:r>
              <a:rPr sz="1800" spc="15" dirty="0">
                <a:latin typeface="Calibri"/>
                <a:cs typeface="Calibri"/>
              </a:rPr>
              <a:t> </a:t>
            </a:r>
            <a:r>
              <a:rPr sz="1800" spc="-5" dirty="0">
                <a:latin typeface="Calibri"/>
                <a:cs typeface="Calibri"/>
              </a:rPr>
              <a:t>this,</a:t>
            </a:r>
            <a:r>
              <a:rPr sz="1800" spc="10" dirty="0">
                <a:latin typeface="Calibri"/>
                <a:cs typeface="Calibri"/>
              </a:rPr>
              <a:t> </a:t>
            </a:r>
            <a:r>
              <a:rPr sz="1800" dirty="0">
                <a:latin typeface="Calibri"/>
                <a:cs typeface="Calibri"/>
              </a:rPr>
              <a:t>their </a:t>
            </a:r>
            <a:r>
              <a:rPr sz="1800" spc="-5" dirty="0">
                <a:latin typeface="Calibri"/>
                <a:cs typeface="Calibri"/>
              </a:rPr>
              <a:t>activities</a:t>
            </a:r>
            <a:r>
              <a:rPr sz="1800" spc="15" dirty="0">
                <a:latin typeface="Calibri"/>
                <a:cs typeface="Calibri"/>
              </a:rPr>
              <a:t> </a:t>
            </a:r>
            <a:r>
              <a:rPr sz="1800" spc="-15" dirty="0">
                <a:latin typeface="Calibri"/>
                <a:cs typeface="Calibri"/>
              </a:rPr>
              <a:t>may</a:t>
            </a:r>
            <a:r>
              <a:rPr sz="1800" spc="5" dirty="0">
                <a:latin typeface="Calibri"/>
                <a:cs typeface="Calibri"/>
              </a:rPr>
              <a:t> </a:t>
            </a:r>
            <a:r>
              <a:rPr sz="1800" spc="-5" dirty="0">
                <a:latin typeface="Calibri"/>
                <a:cs typeface="Calibri"/>
              </a:rPr>
              <a:t>include</a:t>
            </a:r>
            <a:r>
              <a:rPr sz="1800" spc="25" dirty="0">
                <a:latin typeface="Calibri"/>
                <a:cs typeface="Calibri"/>
              </a:rPr>
              <a:t> </a:t>
            </a:r>
            <a:r>
              <a:rPr sz="1800" b="1" spc="-5" dirty="0">
                <a:latin typeface="Calibri"/>
                <a:cs typeface="Calibri"/>
              </a:rPr>
              <a:t>identity</a:t>
            </a:r>
            <a:r>
              <a:rPr sz="1800" b="1" spc="5" dirty="0">
                <a:latin typeface="Calibri"/>
                <a:cs typeface="Calibri"/>
              </a:rPr>
              <a:t> </a:t>
            </a:r>
            <a:r>
              <a:rPr sz="1800" b="1" spc="-5" dirty="0">
                <a:latin typeface="Calibri"/>
                <a:cs typeface="Calibri"/>
              </a:rPr>
              <a:t>theft, theft of</a:t>
            </a:r>
            <a:r>
              <a:rPr sz="1800" b="1" spc="10" dirty="0">
                <a:latin typeface="Calibri"/>
                <a:cs typeface="Calibri"/>
              </a:rPr>
              <a:t> </a:t>
            </a:r>
            <a:r>
              <a:rPr sz="1800" b="1" spc="-5" dirty="0">
                <a:latin typeface="Calibri"/>
                <a:cs typeface="Calibri"/>
              </a:rPr>
              <a:t>financial</a:t>
            </a:r>
            <a:r>
              <a:rPr sz="1800" b="1" spc="20" dirty="0">
                <a:latin typeface="Calibri"/>
                <a:cs typeface="Calibri"/>
              </a:rPr>
              <a:t> </a:t>
            </a:r>
            <a:r>
              <a:rPr sz="1800" b="1" spc="-5" dirty="0">
                <a:latin typeface="Calibri"/>
                <a:cs typeface="Calibri"/>
              </a:rPr>
              <a:t>credentials</a:t>
            </a:r>
            <a:r>
              <a:rPr sz="1800" spc="-5" dirty="0">
                <a:latin typeface="Calibri"/>
                <a:cs typeface="Calibri"/>
              </a:rPr>
              <a:t>,</a:t>
            </a:r>
            <a:r>
              <a:rPr sz="1800" spc="5" dirty="0">
                <a:latin typeface="Calibri"/>
                <a:cs typeface="Calibri"/>
              </a:rPr>
              <a:t> </a:t>
            </a:r>
            <a:r>
              <a:rPr sz="1800" b="1" spc="-15" dirty="0">
                <a:latin typeface="Calibri"/>
                <a:cs typeface="Calibri"/>
              </a:rPr>
              <a:t>corporate</a:t>
            </a:r>
            <a:r>
              <a:rPr sz="1800" b="1" spc="20" dirty="0">
                <a:latin typeface="Calibri"/>
                <a:cs typeface="Calibri"/>
              </a:rPr>
              <a:t> </a:t>
            </a:r>
            <a:r>
              <a:rPr sz="1800" b="1" spc="-5" dirty="0">
                <a:latin typeface="Calibri"/>
                <a:cs typeface="Calibri"/>
              </a:rPr>
              <a:t>espionage</a:t>
            </a:r>
            <a:r>
              <a:rPr sz="1800" spc="-5" dirty="0">
                <a:latin typeface="Calibri"/>
                <a:cs typeface="Calibri"/>
              </a:rPr>
              <a:t>, </a:t>
            </a:r>
            <a:r>
              <a:rPr sz="1800" dirty="0">
                <a:latin typeface="Calibri"/>
                <a:cs typeface="Calibri"/>
              </a:rPr>
              <a:t> </a:t>
            </a:r>
            <a:r>
              <a:rPr sz="1800" spc="-15" dirty="0">
                <a:latin typeface="Calibri"/>
                <a:cs typeface="Calibri"/>
              </a:rPr>
              <a:t>data</a:t>
            </a:r>
            <a:r>
              <a:rPr sz="1800" spc="-10" dirty="0">
                <a:latin typeface="Calibri"/>
                <a:cs typeface="Calibri"/>
              </a:rPr>
              <a:t> </a:t>
            </a:r>
            <a:r>
              <a:rPr sz="1800" spc="-5" dirty="0">
                <a:latin typeface="Calibri"/>
                <a:cs typeface="Calibri"/>
              </a:rPr>
              <a:t>theft,</a:t>
            </a:r>
            <a:r>
              <a:rPr sz="1800" dirty="0">
                <a:latin typeface="Calibri"/>
                <a:cs typeface="Calibri"/>
              </a:rPr>
              <a:t> </a:t>
            </a:r>
            <a:r>
              <a:rPr sz="1800" spc="-5" dirty="0">
                <a:latin typeface="Calibri"/>
                <a:cs typeface="Calibri"/>
              </a:rPr>
              <a:t>or </a:t>
            </a:r>
            <a:r>
              <a:rPr sz="1800" b="1" spc="-15" dirty="0">
                <a:latin typeface="Calibri"/>
                <a:cs typeface="Calibri"/>
              </a:rPr>
              <a:t>data</a:t>
            </a:r>
            <a:r>
              <a:rPr sz="1800" b="1" spc="-5" dirty="0">
                <a:latin typeface="Calibri"/>
                <a:cs typeface="Calibri"/>
              </a:rPr>
              <a:t> </a:t>
            </a:r>
            <a:r>
              <a:rPr sz="1800" b="1" spc="-10" dirty="0">
                <a:latin typeface="Calibri"/>
                <a:cs typeface="Calibri"/>
              </a:rPr>
              <a:t>ransoming</a:t>
            </a:r>
            <a:r>
              <a:rPr sz="1800" spc="-10" dirty="0">
                <a:latin typeface="Calibri"/>
                <a:cs typeface="Calibri"/>
              </a:rPr>
              <a:t>.</a:t>
            </a:r>
            <a:endParaRPr sz="1800" dirty="0">
              <a:latin typeface="Calibri"/>
              <a:cs typeface="Calibri"/>
            </a:endParaRPr>
          </a:p>
          <a:p>
            <a:pPr marL="299085" marR="140335" indent="-287020">
              <a:lnSpc>
                <a:spcPct val="100000"/>
              </a:lnSpc>
              <a:buFont typeface="Wingdings"/>
              <a:buChar char=""/>
              <a:tabLst>
                <a:tab pos="299720" algn="l"/>
              </a:tabLst>
            </a:pPr>
            <a:r>
              <a:rPr sz="1800" b="1" spc="-5" dirty="0">
                <a:latin typeface="Calibri"/>
                <a:cs typeface="Calibri"/>
              </a:rPr>
              <a:t>Activists:</a:t>
            </a:r>
            <a:r>
              <a:rPr sz="1800" b="1" spc="5" dirty="0">
                <a:latin typeface="Calibri"/>
                <a:cs typeface="Calibri"/>
              </a:rPr>
              <a:t> </a:t>
            </a:r>
            <a:r>
              <a:rPr sz="1800" spc="-10" dirty="0">
                <a:latin typeface="Calibri"/>
                <a:cs typeface="Calibri"/>
              </a:rPr>
              <a:t>Are</a:t>
            </a:r>
            <a:r>
              <a:rPr sz="1800" spc="5" dirty="0">
                <a:latin typeface="Calibri"/>
                <a:cs typeface="Calibri"/>
              </a:rPr>
              <a:t> </a:t>
            </a:r>
            <a:r>
              <a:rPr sz="1800" dirty="0">
                <a:latin typeface="Calibri"/>
                <a:cs typeface="Calibri"/>
              </a:rPr>
              <a:t>either</a:t>
            </a:r>
            <a:r>
              <a:rPr sz="1800" spc="15" dirty="0">
                <a:latin typeface="Calibri"/>
                <a:cs typeface="Calibri"/>
              </a:rPr>
              <a:t> </a:t>
            </a:r>
            <a:r>
              <a:rPr sz="1800" spc="-5" dirty="0">
                <a:latin typeface="Calibri"/>
                <a:cs typeface="Calibri"/>
              </a:rPr>
              <a:t>individuals,</a:t>
            </a:r>
            <a:r>
              <a:rPr sz="1800" spc="30" dirty="0">
                <a:latin typeface="Calibri"/>
                <a:cs typeface="Calibri"/>
              </a:rPr>
              <a:t> </a:t>
            </a:r>
            <a:r>
              <a:rPr sz="1800" spc="-5" dirty="0">
                <a:latin typeface="Calibri"/>
                <a:cs typeface="Calibri"/>
              </a:rPr>
              <a:t>usually</a:t>
            </a:r>
            <a:r>
              <a:rPr sz="1800" spc="15" dirty="0">
                <a:latin typeface="Calibri"/>
                <a:cs typeface="Calibri"/>
              </a:rPr>
              <a:t> </a:t>
            </a:r>
            <a:r>
              <a:rPr sz="1800" b="1" spc="-10" dirty="0">
                <a:latin typeface="Calibri"/>
                <a:cs typeface="Calibri"/>
              </a:rPr>
              <a:t>working</a:t>
            </a:r>
            <a:r>
              <a:rPr sz="1800" b="1" spc="5" dirty="0">
                <a:latin typeface="Calibri"/>
                <a:cs typeface="Calibri"/>
              </a:rPr>
              <a:t> </a:t>
            </a:r>
            <a:r>
              <a:rPr sz="1800" b="1" dirty="0">
                <a:latin typeface="Calibri"/>
                <a:cs typeface="Calibri"/>
              </a:rPr>
              <a:t>as</a:t>
            </a:r>
            <a:r>
              <a:rPr sz="1800" b="1" spc="10" dirty="0">
                <a:latin typeface="Calibri"/>
                <a:cs typeface="Calibri"/>
              </a:rPr>
              <a:t> </a:t>
            </a:r>
            <a:r>
              <a:rPr sz="1800" b="1" spc="-5" dirty="0">
                <a:latin typeface="Calibri"/>
                <a:cs typeface="Calibri"/>
              </a:rPr>
              <a:t>insiders</a:t>
            </a:r>
            <a:r>
              <a:rPr sz="1800" spc="-5" dirty="0">
                <a:latin typeface="Calibri"/>
                <a:cs typeface="Calibri"/>
              </a:rPr>
              <a:t>,</a:t>
            </a:r>
            <a:r>
              <a:rPr sz="1800" spc="15" dirty="0">
                <a:latin typeface="Calibri"/>
                <a:cs typeface="Calibri"/>
              </a:rPr>
              <a:t> </a:t>
            </a:r>
            <a:r>
              <a:rPr sz="1800" spc="-5" dirty="0">
                <a:latin typeface="Calibri"/>
                <a:cs typeface="Calibri"/>
              </a:rPr>
              <a:t>or</a:t>
            </a:r>
            <a:r>
              <a:rPr sz="1800" spc="10" dirty="0">
                <a:latin typeface="Calibri"/>
                <a:cs typeface="Calibri"/>
              </a:rPr>
              <a:t> </a:t>
            </a:r>
            <a:r>
              <a:rPr sz="1800" spc="-10" dirty="0">
                <a:latin typeface="Calibri"/>
                <a:cs typeface="Calibri"/>
              </a:rPr>
              <a:t>members</a:t>
            </a:r>
            <a:r>
              <a:rPr sz="1800" spc="5"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larger</a:t>
            </a:r>
            <a:r>
              <a:rPr sz="1800" spc="15" dirty="0">
                <a:latin typeface="Calibri"/>
                <a:cs typeface="Calibri"/>
              </a:rPr>
              <a:t> </a:t>
            </a:r>
            <a:r>
              <a:rPr sz="1800" spc="-10" dirty="0">
                <a:latin typeface="Calibri"/>
                <a:cs typeface="Calibri"/>
              </a:rPr>
              <a:t>group</a:t>
            </a:r>
            <a:r>
              <a:rPr sz="1800" spc="5"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outsider</a:t>
            </a:r>
            <a:r>
              <a:rPr sz="1800" spc="10" dirty="0">
                <a:latin typeface="Calibri"/>
                <a:cs typeface="Calibri"/>
              </a:rPr>
              <a:t> </a:t>
            </a:r>
            <a:r>
              <a:rPr sz="1800" spc="-20" dirty="0">
                <a:latin typeface="Calibri"/>
                <a:cs typeface="Calibri"/>
              </a:rPr>
              <a:t>attackers, </a:t>
            </a:r>
            <a:r>
              <a:rPr sz="1800" spc="-395" dirty="0">
                <a:latin typeface="Calibri"/>
                <a:cs typeface="Calibri"/>
              </a:rPr>
              <a:t> </a:t>
            </a:r>
            <a:r>
              <a:rPr sz="1800" dirty="0">
                <a:latin typeface="Calibri"/>
                <a:cs typeface="Calibri"/>
              </a:rPr>
              <a:t>who</a:t>
            </a:r>
            <a:r>
              <a:rPr sz="1800" spc="10" dirty="0">
                <a:latin typeface="Calibri"/>
                <a:cs typeface="Calibri"/>
              </a:rPr>
              <a:t> </a:t>
            </a:r>
            <a:r>
              <a:rPr sz="1800" spc="-10" dirty="0">
                <a:latin typeface="Calibri"/>
                <a:cs typeface="Calibri"/>
              </a:rPr>
              <a:t>are</a:t>
            </a:r>
            <a:r>
              <a:rPr sz="1800" spc="5" dirty="0">
                <a:latin typeface="Calibri"/>
                <a:cs typeface="Calibri"/>
              </a:rPr>
              <a:t> </a:t>
            </a:r>
            <a:r>
              <a:rPr sz="1800" spc="-10" dirty="0">
                <a:latin typeface="Calibri"/>
                <a:cs typeface="Calibri"/>
              </a:rPr>
              <a:t>motivated</a:t>
            </a:r>
            <a:r>
              <a:rPr sz="1800" spc="20"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social</a:t>
            </a:r>
            <a:r>
              <a:rPr sz="1800" spc="10" dirty="0">
                <a:latin typeface="Calibri"/>
                <a:cs typeface="Calibri"/>
              </a:rPr>
              <a:t> </a:t>
            </a:r>
            <a:r>
              <a:rPr sz="1800" spc="-5" dirty="0">
                <a:latin typeface="Calibri"/>
                <a:cs typeface="Calibri"/>
              </a:rPr>
              <a:t>or</a:t>
            </a:r>
            <a:r>
              <a:rPr sz="1800" spc="10" dirty="0">
                <a:latin typeface="Calibri"/>
                <a:cs typeface="Calibri"/>
              </a:rPr>
              <a:t> </a:t>
            </a:r>
            <a:r>
              <a:rPr sz="1800" spc="-10" dirty="0">
                <a:latin typeface="Calibri"/>
                <a:cs typeface="Calibri"/>
              </a:rPr>
              <a:t>political</a:t>
            </a:r>
            <a:r>
              <a:rPr sz="1800" spc="15" dirty="0">
                <a:latin typeface="Calibri"/>
                <a:cs typeface="Calibri"/>
              </a:rPr>
              <a:t> </a:t>
            </a:r>
            <a:r>
              <a:rPr sz="1800" spc="-5" dirty="0">
                <a:latin typeface="Calibri"/>
                <a:cs typeface="Calibri"/>
              </a:rPr>
              <a:t>causes.</a:t>
            </a:r>
            <a:r>
              <a:rPr sz="1800" spc="-10" dirty="0">
                <a:latin typeface="Calibri"/>
                <a:cs typeface="Calibri"/>
              </a:rPr>
              <a:t> </a:t>
            </a:r>
            <a:r>
              <a:rPr sz="1800" spc="-5" dirty="0">
                <a:latin typeface="Calibri"/>
                <a:cs typeface="Calibri"/>
              </a:rPr>
              <a:t>They</a:t>
            </a:r>
            <a:r>
              <a:rPr sz="1800" spc="5" dirty="0">
                <a:latin typeface="Calibri"/>
                <a:cs typeface="Calibri"/>
              </a:rPr>
              <a:t> </a:t>
            </a:r>
            <a:r>
              <a:rPr sz="1800" spc="-10" dirty="0">
                <a:latin typeface="Calibri"/>
                <a:cs typeface="Calibri"/>
              </a:rPr>
              <a:t>are</a:t>
            </a:r>
            <a:r>
              <a:rPr sz="1800" spc="20" dirty="0">
                <a:latin typeface="Calibri"/>
                <a:cs typeface="Calibri"/>
              </a:rPr>
              <a:t> </a:t>
            </a:r>
            <a:r>
              <a:rPr sz="1800" dirty="0">
                <a:latin typeface="Calibri"/>
                <a:cs typeface="Calibri"/>
              </a:rPr>
              <a:t>also</a:t>
            </a:r>
            <a:r>
              <a:rPr sz="1800" spc="-5" dirty="0">
                <a:latin typeface="Calibri"/>
                <a:cs typeface="Calibri"/>
              </a:rPr>
              <a:t> known</a:t>
            </a:r>
            <a:r>
              <a:rPr sz="1800" spc="15" dirty="0">
                <a:latin typeface="Calibri"/>
                <a:cs typeface="Calibri"/>
              </a:rPr>
              <a:t> </a:t>
            </a:r>
            <a:r>
              <a:rPr sz="1800" dirty="0">
                <a:latin typeface="Calibri"/>
                <a:cs typeface="Calibri"/>
              </a:rPr>
              <a:t>as</a:t>
            </a:r>
            <a:r>
              <a:rPr sz="1800" spc="5" dirty="0">
                <a:latin typeface="Calibri"/>
                <a:cs typeface="Calibri"/>
              </a:rPr>
              <a:t> </a:t>
            </a:r>
            <a:r>
              <a:rPr sz="1800" b="1" spc="-10" dirty="0">
                <a:latin typeface="Calibri"/>
                <a:cs typeface="Calibri"/>
              </a:rPr>
              <a:t>hacktivists</a:t>
            </a:r>
            <a:r>
              <a:rPr sz="1800" spc="-10" dirty="0">
                <a:latin typeface="Calibri"/>
                <a:cs typeface="Calibri"/>
              </a:rPr>
              <a:t>,</a:t>
            </a:r>
            <a:r>
              <a:rPr sz="1800" spc="5"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their</a:t>
            </a:r>
            <a:r>
              <a:rPr sz="1800" spc="10" dirty="0">
                <a:latin typeface="Calibri"/>
                <a:cs typeface="Calibri"/>
              </a:rPr>
              <a:t> </a:t>
            </a:r>
            <a:r>
              <a:rPr sz="1800" spc="-10" dirty="0">
                <a:latin typeface="Calibri"/>
                <a:cs typeface="Calibri"/>
              </a:rPr>
              <a:t>skill</a:t>
            </a:r>
            <a:r>
              <a:rPr sz="1800" spc="5" dirty="0">
                <a:latin typeface="Calibri"/>
                <a:cs typeface="Calibri"/>
              </a:rPr>
              <a:t> </a:t>
            </a:r>
            <a:r>
              <a:rPr sz="1800" spc="-5" dirty="0">
                <a:latin typeface="Calibri"/>
                <a:cs typeface="Calibri"/>
              </a:rPr>
              <a:t>level</a:t>
            </a:r>
            <a:r>
              <a:rPr sz="1800" spc="5"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often </a:t>
            </a:r>
            <a:r>
              <a:rPr sz="1800" spc="-5" dirty="0">
                <a:latin typeface="Calibri"/>
                <a:cs typeface="Calibri"/>
              </a:rPr>
              <a:t> </a:t>
            </a:r>
            <a:r>
              <a:rPr sz="1800" spc="-10" dirty="0">
                <a:latin typeface="Calibri"/>
                <a:cs typeface="Calibri"/>
              </a:rPr>
              <a:t>quite</a:t>
            </a:r>
            <a:r>
              <a:rPr sz="1800" spc="10" dirty="0">
                <a:latin typeface="Calibri"/>
                <a:cs typeface="Calibri"/>
              </a:rPr>
              <a:t> </a:t>
            </a:r>
            <a:r>
              <a:rPr sz="1800" spc="-40" dirty="0">
                <a:latin typeface="Calibri"/>
                <a:cs typeface="Calibri"/>
              </a:rPr>
              <a:t>low.</a:t>
            </a:r>
            <a:endParaRPr sz="1800" dirty="0">
              <a:latin typeface="Calibri"/>
              <a:cs typeface="Calibri"/>
            </a:endParaRPr>
          </a:p>
          <a:p>
            <a:pPr marL="299085" marR="344170" indent="-287020">
              <a:lnSpc>
                <a:spcPct val="100000"/>
              </a:lnSpc>
              <a:buFont typeface="Wingdings"/>
              <a:buChar char=""/>
              <a:tabLst>
                <a:tab pos="299720" algn="l"/>
              </a:tabLst>
            </a:pPr>
            <a:r>
              <a:rPr sz="1800" b="1" spc="-10" dirty="0">
                <a:latin typeface="Calibri"/>
                <a:cs typeface="Calibri"/>
              </a:rPr>
              <a:t>State-sponsored</a:t>
            </a:r>
            <a:r>
              <a:rPr sz="1800" b="1" spc="5" dirty="0">
                <a:latin typeface="Calibri"/>
                <a:cs typeface="Calibri"/>
              </a:rPr>
              <a:t> </a:t>
            </a:r>
            <a:r>
              <a:rPr sz="1800" b="1" spc="-10" dirty="0">
                <a:latin typeface="Calibri"/>
                <a:cs typeface="Calibri"/>
              </a:rPr>
              <a:t>organizations:</a:t>
            </a:r>
            <a:r>
              <a:rPr sz="1800" b="1" spc="15" dirty="0">
                <a:latin typeface="Calibri"/>
                <a:cs typeface="Calibri"/>
              </a:rPr>
              <a:t> </a:t>
            </a:r>
            <a:r>
              <a:rPr sz="1800" spc="-10" dirty="0">
                <a:latin typeface="Calibri"/>
                <a:cs typeface="Calibri"/>
              </a:rPr>
              <a:t>Are</a:t>
            </a:r>
            <a:r>
              <a:rPr sz="1800" dirty="0">
                <a:latin typeface="Calibri"/>
                <a:cs typeface="Calibri"/>
              </a:rPr>
              <a:t> </a:t>
            </a:r>
            <a:r>
              <a:rPr sz="1800" spc="-10" dirty="0">
                <a:latin typeface="Calibri"/>
                <a:cs typeface="Calibri"/>
              </a:rPr>
              <a:t>groups</a:t>
            </a:r>
            <a:r>
              <a:rPr sz="1800" spc="5" dirty="0">
                <a:latin typeface="Calibri"/>
                <a:cs typeface="Calibri"/>
              </a:rPr>
              <a:t> </a:t>
            </a:r>
            <a:r>
              <a:rPr sz="1800" spc="-5" dirty="0">
                <a:latin typeface="Calibri"/>
                <a:cs typeface="Calibri"/>
              </a:rPr>
              <a:t>of</a:t>
            </a:r>
            <a:r>
              <a:rPr sz="1800" dirty="0">
                <a:latin typeface="Calibri"/>
                <a:cs typeface="Calibri"/>
              </a:rPr>
              <a:t> </a:t>
            </a:r>
            <a:r>
              <a:rPr sz="1800" spc="-20" dirty="0">
                <a:latin typeface="Calibri"/>
                <a:cs typeface="Calibri"/>
              </a:rPr>
              <a:t>hackers</a:t>
            </a:r>
            <a:r>
              <a:rPr sz="1800" spc="15" dirty="0">
                <a:latin typeface="Calibri"/>
                <a:cs typeface="Calibri"/>
              </a:rPr>
              <a:t> </a:t>
            </a:r>
            <a:r>
              <a:rPr sz="1800" b="1" spc="-5" dirty="0">
                <a:latin typeface="Calibri"/>
                <a:cs typeface="Calibri"/>
              </a:rPr>
              <a:t>sponsored</a:t>
            </a:r>
            <a:r>
              <a:rPr sz="1800" b="1" spc="10" dirty="0">
                <a:latin typeface="Calibri"/>
                <a:cs typeface="Calibri"/>
              </a:rPr>
              <a:t> </a:t>
            </a:r>
            <a:r>
              <a:rPr sz="1800" b="1" spc="-5" dirty="0">
                <a:latin typeface="Calibri"/>
                <a:cs typeface="Calibri"/>
              </a:rPr>
              <a:t>by</a:t>
            </a:r>
            <a:r>
              <a:rPr sz="1800" b="1" dirty="0">
                <a:latin typeface="Calibri"/>
                <a:cs typeface="Calibri"/>
              </a:rPr>
              <a:t> </a:t>
            </a:r>
            <a:r>
              <a:rPr sz="1800" b="1" spc="-5" dirty="0">
                <a:latin typeface="Calibri"/>
                <a:cs typeface="Calibri"/>
              </a:rPr>
              <a:t>governments </a:t>
            </a:r>
            <a:r>
              <a:rPr sz="1800" spc="-10" dirty="0">
                <a:latin typeface="Calibri"/>
                <a:cs typeface="Calibri"/>
              </a:rPr>
              <a:t>to</a:t>
            </a:r>
            <a:r>
              <a:rPr sz="1800" dirty="0">
                <a:latin typeface="Calibri"/>
                <a:cs typeface="Calibri"/>
              </a:rPr>
              <a:t> </a:t>
            </a:r>
            <a:r>
              <a:rPr sz="1800" spc="-10" dirty="0">
                <a:latin typeface="Calibri"/>
                <a:cs typeface="Calibri"/>
              </a:rPr>
              <a:t>conduct</a:t>
            </a:r>
            <a:r>
              <a:rPr sz="1800" spc="15" dirty="0">
                <a:latin typeface="Calibri"/>
                <a:cs typeface="Calibri"/>
              </a:rPr>
              <a:t> </a:t>
            </a:r>
            <a:r>
              <a:rPr sz="1800" spc="-5" dirty="0">
                <a:latin typeface="Calibri"/>
                <a:cs typeface="Calibri"/>
              </a:rPr>
              <a:t>espionage</a:t>
            </a:r>
            <a:r>
              <a:rPr sz="1800" spc="5" dirty="0">
                <a:latin typeface="Calibri"/>
                <a:cs typeface="Calibri"/>
              </a:rPr>
              <a:t> </a:t>
            </a:r>
            <a:r>
              <a:rPr sz="1800" spc="-5" dirty="0">
                <a:latin typeface="Calibri"/>
                <a:cs typeface="Calibri"/>
              </a:rPr>
              <a:t>or </a:t>
            </a:r>
            <a:r>
              <a:rPr sz="1800" dirty="0">
                <a:latin typeface="Calibri"/>
                <a:cs typeface="Calibri"/>
              </a:rPr>
              <a:t> </a:t>
            </a:r>
            <a:r>
              <a:rPr sz="1800" spc="-10" dirty="0">
                <a:latin typeface="Calibri"/>
                <a:cs typeface="Calibri"/>
              </a:rPr>
              <a:t>sabotage</a:t>
            </a:r>
            <a:r>
              <a:rPr sz="1800" spc="5" dirty="0">
                <a:latin typeface="Calibri"/>
                <a:cs typeface="Calibri"/>
              </a:rPr>
              <a:t> </a:t>
            </a:r>
            <a:r>
              <a:rPr sz="1800" spc="-5" dirty="0">
                <a:latin typeface="Calibri"/>
                <a:cs typeface="Calibri"/>
              </a:rPr>
              <a:t>activities.</a:t>
            </a:r>
            <a:r>
              <a:rPr sz="1800" dirty="0">
                <a:latin typeface="Calibri"/>
                <a:cs typeface="Calibri"/>
              </a:rPr>
              <a:t> </a:t>
            </a:r>
            <a:r>
              <a:rPr sz="1800" spc="-5" dirty="0">
                <a:latin typeface="Calibri"/>
                <a:cs typeface="Calibri"/>
              </a:rPr>
              <a:t>They</a:t>
            </a:r>
            <a:r>
              <a:rPr sz="1800" spc="5" dirty="0">
                <a:latin typeface="Calibri"/>
                <a:cs typeface="Calibri"/>
              </a:rPr>
              <a:t> </a:t>
            </a:r>
            <a:r>
              <a:rPr sz="1800" spc="-10" dirty="0">
                <a:latin typeface="Calibri"/>
                <a:cs typeface="Calibri"/>
              </a:rPr>
              <a:t>are</a:t>
            </a:r>
            <a:r>
              <a:rPr sz="1800" spc="15" dirty="0">
                <a:latin typeface="Calibri"/>
                <a:cs typeface="Calibri"/>
              </a:rPr>
              <a:t> </a:t>
            </a:r>
            <a:r>
              <a:rPr sz="1800" spc="-5" dirty="0">
                <a:latin typeface="Calibri"/>
                <a:cs typeface="Calibri"/>
              </a:rPr>
              <a:t>also</a:t>
            </a:r>
            <a:r>
              <a:rPr sz="1800" spc="10" dirty="0">
                <a:latin typeface="Calibri"/>
                <a:cs typeface="Calibri"/>
              </a:rPr>
              <a:t> </a:t>
            </a:r>
            <a:r>
              <a:rPr sz="1800" spc="-5" dirty="0">
                <a:latin typeface="Calibri"/>
                <a:cs typeface="Calibri"/>
              </a:rPr>
              <a:t>known</a:t>
            </a:r>
            <a:r>
              <a:rPr sz="1800" spc="10" dirty="0">
                <a:latin typeface="Calibri"/>
                <a:cs typeface="Calibri"/>
              </a:rPr>
              <a:t> </a:t>
            </a:r>
            <a:r>
              <a:rPr sz="1800" dirty="0">
                <a:latin typeface="Calibri"/>
                <a:cs typeface="Calibri"/>
              </a:rPr>
              <a:t>as</a:t>
            </a:r>
            <a:r>
              <a:rPr sz="1800" spc="5" dirty="0">
                <a:latin typeface="Calibri"/>
                <a:cs typeface="Calibri"/>
              </a:rPr>
              <a:t> </a:t>
            </a:r>
            <a:r>
              <a:rPr sz="1800" b="1" spc="-5" dirty="0">
                <a:latin typeface="Calibri"/>
                <a:cs typeface="Calibri"/>
              </a:rPr>
              <a:t>Advanced</a:t>
            </a:r>
            <a:r>
              <a:rPr sz="1800" b="1" spc="5" dirty="0">
                <a:latin typeface="Calibri"/>
                <a:cs typeface="Calibri"/>
              </a:rPr>
              <a:t> </a:t>
            </a:r>
            <a:r>
              <a:rPr sz="1800" b="1" spc="-15" dirty="0">
                <a:latin typeface="Calibri"/>
                <a:cs typeface="Calibri"/>
              </a:rPr>
              <a:t>Persistent</a:t>
            </a:r>
            <a:r>
              <a:rPr sz="1800" b="1" spc="10" dirty="0">
                <a:latin typeface="Calibri"/>
                <a:cs typeface="Calibri"/>
              </a:rPr>
              <a:t> </a:t>
            </a:r>
            <a:r>
              <a:rPr sz="1800" b="1" spc="-10" dirty="0">
                <a:latin typeface="Calibri"/>
                <a:cs typeface="Calibri"/>
              </a:rPr>
              <a:t>Threats</a:t>
            </a:r>
            <a:r>
              <a:rPr sz="1800" b="1" spc="5" dirty="0">
                <a:latin typeface="Calibri"/>
                <a:cs typeface="Calibri"/>
              </a:rPr>
              <a:t> </a:t>
            </a:r>
            <a:r>
              <a:rPr sz="1800" spc="-25" dirty="0">
                <a:latin typeface="Calibri"/>
                <a:cs typeface="Calibri"/>
              </a:rPr>
              <a:t>(APTs),</a:t>
            </a:r>
            <a:r>
              <a:rPr sz="1800" spc="5" dirty="0">
                <a:latin typeface="Calibri"/>
                <a:cs typeface="Calibri"/>
              </a:rPr>
              <a:t> </a:t>
            </a:r>
            <a:r>
              <a:rPr sz="1800" spc="-5" dirty="0">
                <a:latin typeface="Calibri"/>
                <a:cs typeface="Calibri"/>
              </a:rPr>
              <a:t>due</a:t>
            </a:r>
            <a:r>
              <a:rPr sz="1800" spc="1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covert</a:t>
            </a:r>
            <a:r>
              <a:rPr sz="1800" spc="-5" dirty="0">
                <a:latin typeface="Calibri"/>
                <a:cs typeface="Calibri"/>
              </a:rPr>
              <a:t> </a:t>
            </a:r>
            <a:r>
              <a:rPr sz="1800" spc="-10" dirty="0">
                <a:latin typeface="Calibri"/>
                <a:cs typeface="Calibri"/>
              </a:rPr>
              <a:t>nature</a:t>
            </a:r>
            <a:r>
              <a:rPr sz="1800" spc="5" dirty="0">
                <a:latin typeface="Calibri"/>
                <a:cs typeface="Calibri"/>
              </a:rPr>
              <a:t> </a:t>
            </a:r>
            <a:r>
              <a:rPr sz="1800" dirty="0">
                <a:latin typeface="Calibri"/>
                <a:cs typeface="Calibri"/>
              </a:rPr>
              <a:t>and </a:t>
            </a:r>
            <a:r>
              <a:rPr sz="1800" spc="-390" dirty="0">
                <a:latin typeface="Calibri"/>
                <a:cs typeface="Calibri"/>
              </a:rPr>
              <a:t> </a:t>
            </a:r>
            <a:r>
              <a:rPr sz="1800" spc="-15" dirty="0">
                <a:latin typeface="Calibri"/>
                <a:cs typeface="Calibri"/>
              </a:rPr>
              <a:t>persistence</a:t>
            </a:r>
            <a:r>
              <a:rPr sz="1800" spc="15" dirty="0">
                <a:latin typeface="Calibri"/>
                <a:cs typeface="Calibri"/>
              </a:rPr>
              <a:t> </a:t>
            </a:r>
            <a:r>
              <a:rPr sz="1800" spc="-10" dirty="0">
                <a:latin typeface="Calibri"/>
                <a:cs typeface="Calibri"/>
              </a:rPr>
              <a:t>over</a:t>
            </a:r>
            <a:r>
              <a:rPr sz="1800" spc="10" dirty="0">
                <a:latin typeface="Calibri"/>
                <a:cs typeface="Calibri"/>
              </a:rPr>
              <a:t> </a:t>
            </a:r>
            <a:r>
              <a:rPr sz="1800" spc="-10" dirty="0">
                <a:latin typeface="Calibri"/>
                <a:cs typeface="Calibri"/>
              </a:rPr>
              <a:t>extended</a:t>
            </a:r>
            <a:r>
              <a:rPr sz="1800" spc="10" dirty="0">
                <a:latin typeface="Calibri"/>
                <a:cs typeface="Calibri"/>
              </a:rPr>
              <a:t> </a:t>
            </a:r>
            <a:r>
              <a:rPr sz="1800" spc="-5" dirty="0">
                <a:latin typeface="Calibri"/>
                <a:cs typeface="Calibri"/>
              </a:rPr>
              <a:t>periods</a:t>
            </a:r>
            <a:r>
              <a:rPr sz="1800" dirty="0">
                <a:latin typeface="Calibri"/>
                <a:cs typeface="Calibri"/>
              </a:rPr>
              <a:t> </a:t>
            </a:r>
            <a:r>
              <a:rPr sz="1800" spc="-10" dirty="0">
                <a:latin typeface="Calibri"/>
                <a:cs typeface="Calibri"/>
              </a:rPr>
              <a:t>involved</a:t>
            </a:r>
            <a:r>
              <a:rPr sz="1800" spc="10" dirty="0">
                <a:latin typeface="Calibri"/>
                <a:cs typeface="Calibri"/>
              </a:rPr>
              <a:t> </a:t>
            </a:r>
            <a:r>
              <a:rPr sz="1800" spc="-5" dirty="0">
                <a:latin typeface="Calibri"/>
                <a:cs typeface="Calibri"/>
              </a:rPr>
              <a:t>with</a:t>
            </a:r>
            <a:r>
              <a:rPr sz="1800" spc="10" dirty="0">
                <a:latin typeface="Calibri"/>
                <a:cs typeface="Calibri"/>
              </a:rPr>
              <a:t> </a:t>
            </a:r>
            <a:r>
              <a:rPr sz="1800" spc="-10" dirty="0">
                <a:latin typeface="Calibri"/>
                <a:cs typeface="Calibri"/>
              </a:rPr>
              <a:t>many</a:t>
            </a:r>
            <a:r>
              <a:rPr sz="1800" dirty="0">
                <a:latin typeface="Calibri"/>
                <a:cs typeface="Calibri"/>
              </a:rPr>
              <a:t> </a:t>
            </a:r>
            <a:r>
              <a:rPr sz="1800" spc="-15" dirty="0">
                <a:latin typeface="Calibri"/>
                <a:cs typeface="Calibri"/>
              </a:rPr>
              <a:t>attacks</a:t>
            </a:r>
            <a:r>
              <a:rPr sz="1800" spc="-1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this</a:t>
            </a:r>
            <a:r>
              <a:rPr sz="1800" spc="20" dirty="0">
                <a:latin typeface="Calibri"/>
                <a:cs typeface="Calibri"/>
              </a:rPr>
              <a:t> </a:t>
            </a:r>
            <a:r>
              <a:rPr sz="1800" spc="-5" dirty="0">
                <a:latin typeface="Calibri"/>
                <a:cs typeface="Calibri"/>
              </a:rPr>
              <a:t>class.</a:t>
            </a:r>
            <a:endParaRPr sz="1800" dirty="0">
              <a:latin typeface="Calibri"/>
              <a:cs typeface="Calibri"/>
            </a:endParaRPr>
          </a:p>
          <a:p>
            <a:pPr marL="299085" marR="5080" indent="-287020">
              <a:lnSpc>
                <a:spcPct val="100000"/>
              </a:lnSpc>
              <a:buFont typeface="Wingdings"/>
              <a:buChar char=""/>
              <a:tabLst>
                <a:tab pos="299720" algn="l"/>
              </a:tabLst>
            </a:pPr>
            <a:r>
              <a:rPr sz="1800" b="1" spc="-5" dirty="0">
                <a:latin typeface="Calibri"/>
                <a:cs typeface="Calibri"/>
              </a:rPr>
              <a:t>Apprentice:</a:t>
            </a:r>
            <a:r>
              <a:rPr sz="1800" b="1" spc="30" dirty="0">
                <a:latin typeface="Calibri"/>
                <a:cs typeface="Calibri"/>
              </a:rPr>
              <a:t> </a:t>
            </a:r>
            <a:r>
              <a:rPr sz="1800" spc="-20" dirty="0">
                <a:latin typeface="Calibri"/>
                <a:cs typeface="Calibri"/>
              </a:rPr>
              <a:t>Hackers</a:t>
            </a:r>
            <a:r>
              <a:rPr sz="1800" spc="20" dirty="0">
                <a:latin typeface="Calibri"/>
                <a:cs typeface="Calibri"/>
              </a:rPr>
              <a:t> </a:t>
            </a:r>
            <a:r>
              <a:rPr sz="1800" spc="-5" dirty="0">
                <a:latin typeface="Calibri"/>
                <a:cs typeface="Calibri"/>
              </a:rPr>
              <a:t>with</a:t>
            </a:r>
            <a:r>
              <a:rPr sz="1800" spc="15" dirty="0">
                <a:latin typeface="Calibri"/>
                <a:cs typeface="Calibri"/>
              </a:rPr>
              <a:t> </a:t>
            </a:r>
            <a:r>
              <a:rPr sz="1800" b="1" spc="-5" dirty="0">
                <a:latin typeface="Calibri"/>
                <a:cs typeface="Calibri"/>
              </a:rPr>
              <a:t>minimal</a:t>
            </a:r>
            <a:r>
              <a:rPr sz="1800" b="1" spc="10" dirty="0">
                <a:latin typeface="Calibri"/>
                <a:cs typeface="Calibri"/>
              </a:rPr>
              <a:t> </a:t>
            </a:r>
            <a:r>
              <a:rPr sz="1800" b="1" spc="-10" dirty="0">
                <a:latin typeface="Calibri"/>
                <a:cs typeface="Calibri"/>
              </a:rPr>
              <a:t>technical</a:t>
            </a:r>
            <a:r>
              <a:rPr sz="1800" b="1" spc="35" dirty="0">
                <a:latin typeface="Calibri"/>
                <a:cs typeface="Calibri"/>
              </a:rPr>
              <a:t> </a:t>
            </a:r>
            <a:r>
              <a:rPr sz="1800" b="1" spc="-10" dirty="0">
                <a:latin typeface="Calibri"/>
                <a:cs typeface="Calibri"/>
              </a:rPr>
              <a:t>skill</a:t>
            </a:r>
            <a:r>
              <a:rPr sz="1800" b="1" dirty="0">
                <a:latin typeface="Calibri"/>
                <a:cs typeface="Calibri"/>
              </a:rPr>
              <a:t> </a:t>
            </a:r>
            <a:r>
              <a:rPr sz="1800" dirty="0">
                <a:latin typeface="Calibri"/>
                <a:cs typeface="Calibri"/>
              </a:rPr>
              <a:t>who</a:t>
            </a:r>
            <a:r>
              <a:rPr sz="1800" spc="15" dirty="0">
                <a:latin typeface="Calibri"/>
                <a:cs typeface="Calibri"/>
              </a:rPr>
              <a:t> </a:t>
            </a:r>
            <a:r>
              <a:rPr sz="1800" spc="-5" dirty="0">
                <a:latin typeface="Calibri"/>
                <a:cs typeface="Calibri"/>
              </a:rPr>
              <a:t>primarily</a:t>
            </a:r>
            <a:r>
              <a:rPr sz="1800" spc="30" dirty="0">
                <a:latin typeface="Calibri"/>
                <a:cs typeface="Calibri"/>
              </a:rPr>
              <a:t> </a:t>
            </a:r>
            <a:r>
              <a:rPr sz="1800" spc="-5" dirty="0">
                <a:latin typeface="Calibri"/>
                <a:cs typeface="Calibri"/>
              </a:rPr>
              <a:t>use </a:t>
            </a:r>
            <a:r>
              <a:rPr sz="1800" spc="-10" dirty="0">
                <a:latin typeface="Calibri"/>
                <a:cs typeface="Calibri"/>
              </a:rPr>
              <a:t>existing</a:t>
            </a:r>
            <a:r>
              <a:rPr sz="1800" spc="20" dirty="0">
                <a:latin typeface="Calibri"/>
                <a:cs typeface="Calibri"/>
              </a:rPr>
              <a:t> </a:t>
            </a:r>
            <a:r>
              <a:rPr sz="1800" spc="-15" dirty="0">
                <a:latin typeface="Calibri"/>
                <a:cs typeface="Calibri"/>
              </a:rPr>
              <a:t>attack</a:t>
            </a:r>
            <a:r>
              <a:rPr sz="1800" spc="-5" dirty="0">
                <a:latin typeface="Calibri"/>
                <a:cs typeface="Calibri"/>
              </a:rPr>
              <a:t> toolkits. They</a:t>
            </a:r>
            <a:r>
              <a:rPr sz="1800" spc="5" dirty="0">
                <a:latin typeface="Calibri"/>
                <a:cs typeface="Calibri"/>
              </a:rPr>
              <a:t> </a:t>
            </a:r>
            <a:r>
              <a:rPr sz="1800" spc="-15" dirty="0">
                <a:latin typeface="Calibri"/>
                <a:cs typeface="Calibri"/>
              </a:rPr>
              <a:t>likely</a:t>
            </a:r>
            <a:r>
              <a:rPr sz="1800" spc="15" dirty="0">
                <a:latin typeface="Calibri"/>
                <a:cs typeface="Calibri"/>
              </a:rPr>
              <a:t> </a:t>
            </a:r>
            <a:r>
              <a:rPr sz="1800" spc="-10" dirty="0">
                <a:latin typeface="Calibri"/>
                <a:cs typeface="Calibri"/>
              </a:rPr>
              <a:t>comprise </a:t>
            </a:r>
            <a:r>
              <a:rPr sz="1800" spc="-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largest</a:t>
            </a:r>
            <a:r>
              <a:rPr sz="1800" spc="-15" dirty="0">
                <a:latin typeface="Calibri"/>
                <a:cs typeface="Calibri"/>
              </a:rPr>
              <a:t> </a:t>
            </a:r>
            <a:r>
              <a:rPr sz="1800" dirty="0">
                <a:latin typeface="Calibri"/>
                <a:cs typeface="Calibri"/>
              </a:rPr>
              <a:t>number</a:t>
            </a:r>
            <a:r>
              <a:rPr sz="1800" spc="5" dirty="0">
                <a:latin typeface="Calibri"/>
                <a:cs typeface="Calibri"/>
              </a:rPr>
              <a:t> </a:t>
            </a:r>
            <a:r>
              <a:rPr sz="1800" spc="-5" dirty="0">
                <a:latin typeface="Calibri"/>
                <a:cs typeface="Calibri"/>
              </a:rPr>
              <a:t>of</a:t>
            </a:r>
            <a:r>
              <a:rPr sz="1800" spc="10" dirty="0">
                <a:latin typeface="Calibri"/>
                <a:cs typeface="Calibri"/>
              </a:rPr>
              <a:t> </a:t>
            </a:r>
            <a:r>
              <a:rPr sz="1800" spc="-20" dirty="0">
                <a:latin typeface="Calibri"/>
                <a:cs typeface="Calibri"/>
              </a:rPr>
              <a:t>attackers,</a:t>
            </a:r>
            <a:r>
              <a:rPr sz="1800" spc="-5" dirty="0">
                <a:latin typeface="Calibri"/>
                <a:cs typeface="Calibri"/>
              </a:rPr>
              <a:t> including</a:t>
            </a:r>
            <a:r>
              <a:rPr sz="1800" spc="40" dirty="0">
                <a:latin typeface="Calibri"/>
                <a:cs typeface="Calibri"/>
              </a:rPr>
              <a:t> </a:t>
            </a:r>
            <a:r>
              <a:rPr sz="1800" spc="-10" dirty="0">
                <a:latin typeface="Calibri"/>
                <a:cs typeface="Calibri"/>
              </a:rPr>
              <a:t>many</a:t>
            </a:r>
            <a:r>
              <a:rPr sz="1800" dirty="0">
                <a:latin typeface="Calibri"/>
                <a:cs typeface="Calibri"/>
              </a:rPr>
              <a:t> </a:t>
            </a:r>
            <a:r>
              <a:rPr sz="1800" spc="-5" dirty="0">
                <a:latin typeface="Calibri"/>
                <a:cs typeface="Calibri"/>
              </a:rPr>
              <a:t>criminal</a:t>
            </a:r>
            <a:r>
              <a:rPr sz="1800" spc="1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activist</a:t>
            </a:r>
            <a:r>
              <a:rPr sz="1800" spc="5" dirty="0">
                <a:latin typeface="Calibri"/>
                <a:cs typeface="Calibri"/>
              </a:rPr>
              <a:t> </a:t>
            </a:r>
            <a:r>
              <a:rPr sz="1800" spc="-20" dirty="0">
                <a:latin typeface="Calibri"/>
                <a:cs typeface="Calibri"/>
              </a:rPr>
              <a:t>attackers.</a:t>
            </a:r>
            <a:r>
              <a:rPr sz="1800" spc="5" dirty="0">
                <a:latin typeface="Calibri"/>
                <a:cs typeface="Calibri"/>
              </a:rPr>
              <a:t> </a:t>
            </a:r>
            <a:r>
              <a:rPr sz="1800" spc="-5" dirty="0">
                <a:latin typeface="Calibri"/>
                <a:cs typeface="Calibri"/>
              </a:rPr>
              <a:t>Given</a:t>
            </a:r>
            <a:r>
              <a:rPr sz="1800" spc="5" dirty="0">
                <a:latin typeface="Calibri"/>
                <a:cs typeface="Calibri"/>
              </a:rPr>
              <a:t> </a:t>
            </a:r>
            <a:r>
              <a:rPr sz="1800" dirty="0">
                <a:latin typeface="Calibri"/>
                <a:cs typeface="Calibri"/>
              </a:rPr>
              <a:t>their</a:t>
            </a:r>
            <a:r>
              <a:rPr sz="1800" spc="5" dirty="0">
                <a:latin typeface="Calibri"/>
                <a:cs typeface="Calibri"/>
              </a:rPr>
              <a:t> </a:t>
            </a:r>
            <a:r>
              <a:rPr sz="1800" spc="-5" dirty="0">
                <a:latin typeface="Calibri"/>
                <a:cs typeface="Calibri"/>
              </a:rPr>
              <a:t>use</a:t>
            </a:r>
            <a:r>
              <a:rPr sz="1800"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existing</a:t>
            </a:r>
            <a:r>
              <a:rPr sz="1800" dirty="0">
                <a:latin typeface="Calibri"/>
                <a:cs typeface="Calibri"/>
              </a:rPr>
              <a:t> </a:t>
            </a:r>
            <a:r>
              <a:rPr sz="1800" spc="-5" dirty="0">
                <a:latin typeface="Calibri"/>
                <a:cs typeface="Calibri"/>
              </a:rPr>
              <a:t>known </a:t>
            </a:r>
            <a:r>
              <a:rPr sz="1800" spc="-390" dirty="0">
                <a:latin typeface="Calibri"/>
                <a:cs typeface="Calibri"/>
              </a:rPr>
              <a:t> </a:t>
            </a:r>
            <a:r>
              <a:rPr sz="1800" spc="-10" dirty="0">
                <a:latin typeface="Calibri"/>
                <a:cs typeface="Calibri"/>
              </a:rPr>
              <a:t>tools,</a:t>
            </a:r>
            <a:r>
              <a:rPr sz="1800" spc="-5" dirty="0">
                <a:latin typeface="Calibri"/>
                <a:cs typeface="Calibri"/>
              </a:rPr>
              <a:t> </a:t>
            </a:r>
            <a:r>
              <a:rPr sz="1800" dirty="0">
                <a:latin typeface="Calibri"/>
                <a:cs typeface="Calibri"/>
              </a:rPr>
              <a:t>these</a:t>
            </a:r>
            <a:r>
              <a:rPr sz="1800" spc="5" dirty="0">
                <a:latin typeface="Calibri"/>
                <a:cs typeface="Calibri"/>
              </a:rPr>
              <a:t> </a:t>
            </a:r>
            <a:r>
              <a:rPr sz="1800" spc="-20" dirty="0">
                <a:latin typeface="Calibri"/>
                <a:cs typeface="Calibri"/>
              </a:rPr>
              <a:t>attackers</a:t>
            </a:r>
            <a:r>
              <a:rPr sz="1800" dirty="0">
                <a:latin typeface="Calibri"/>
                <a:cs typeface="Calibri"/>
              </a:rPr>
              <a:t> </a:t>
            </a:r>
            <a:r>
              <a:rPr sz="1800" spc="-10" dirty="0">
                <a:latin typeface="Calibri"/>
                <a:cs typeface="Calibri"/>
              </a:rPr>
              <a:t>are</a:t>
            </a:r>
            <a:r>
              <a:rPr sz="1800" spc="20" dirty="0">
                <a:latin typeface="Calibri"/>
                <a:cs typeface="Calibri"/>
              </a:rPr>
              <a:t> </a:t>
            </a:r>
            <a:r>
              <a:rPr sz="1800" dirty="0">
                <a:latin typeface="Calibri"/>
                <a:cs typeface="Calibri"/>
              </a:rPr>
              <a:t>the </a:t>
            </a:r>
            <a:r>
              <a:rPr sz="1800" spc="-5" dirty="0">
                <a:latin typeface="Calibri"/>
                <a:cs typeface="Calibri"/>
              </a:rPr>
              <a:t>easiest</a:t>
            </a:r>
            <a:r>
              <a:rPr sz="1800" spc="5"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defend</a:t>
            </a:r>
            <a:r>
              <a:rPr sz="1800" spc="15" dirty="0">
                <a:latin typeface="Calibri"/>
                <a:cs typeface="Calibri"/>
              </a:rPr>
              <a:t> </a:t>
            </a:r>
            <a:r>
              <a:rPr sz="1800" spc="-10" dirty="0">
                <a:latin typeface="Calibri"/>
                <a:cs typeface="Calibri"/>
              </a:rPr>
              <a:t>against.</a:t>
            </a:r>
            <a:r>
              <a:rPr sz="1800" dirty="0">
                <a:latin typeface="Calibri"/>
                <a:cs typeface="Calibri"/>
              </a:rPr>
              <a:t> </a:t>
            </a:r>
            <a:r>
              <a:rPr sz="1800" spc="-5" dirty="0">
                <a:latin typeface="Calibri"/>
                <a:cs typeface="Calibri"/>
              </a:rPr>
              <a:t>They</a:t>
            </a:r>
            <a:r>
              <a:rPr sz="1800" dirty="0">
                <a:latin typeface="Calibri"/>
                <a:cs typeface="Calibri"/>
              </a:rPr>
              <a:t> </a:t>
            </a:r>
            <a:r>
              <a:rPr sz="1800" spc="-15" dirty="0">
                <a:latin typeface="Calibri"/>
                <a:cs typeface="Calibri"/>
              </a:rPr>
              <a:t>are</a:t>
            </a:r>
            <a:r>
              <a:rPr sz="1800" dirty="0">
                <a:latin typeface="Calibri"/>
                <a:cs typeface="Calibri"/>
              </a:rPr>
              <a:t> </a:t>
            </a:r>
            <a:r>
              <a:rPr sz="1800" spc="-5" dirty="0">
                <a:latin typeface="Calibri"/>
                <a:cs typeface="Calibri"/>
              </a:rPr>
              <a:t>also</a:t>
            </a:r>
            <a:r>
              <a:rPr sz="1800" dirty="0">
                <a:latin typeface="Calibri"/>
                <a:cs typeface="Calibri"/>
              </a:rPr>
              <a:t> </a:t>
            </a:r>
            <a:r>
              <a:rPr sz="1800" spc="-5" dirty="0">
                <a:latin typeface="Calibri"/>
                <a:cs typeface="Calibri"/>
              </a:rPr>
              <a:t>known</a:t>
            </a:r>
            <a:r>
              <a:rPr sz="1800" spc="25" dirty="0">
                <a:latin typeface="Calibri"/>
                <a:cs typeface="Calibri"/>
              </a:rPr>
              <a:t> </a:t>
            </a:r>
            <a:r>
              <a:rPr sz="1800" dirty="0">
                <a:latin typeface="Calibri"/>
                <a:cs typeface="Calibri"/>
              </a:rPr>
              <a:t>as</a:t>
            </a:r>
            <a:r>
              <a:rPr sz="1800" spc="-10" dirty="0">
                <a:latin typeface="Calibri"/>
                <a:cs typeface="Calibri"/>
              </a:rPr>
              <a:t> </a:t>
            </a:r>
            <a:r>
              <a:rPr sz="1800" spc="-5" dirty="0">
                <a:latin typeface="Calibri"/>
                <a:cs typeface="Calibri"/>
              </a:rPr>
              <a:t>“script-kiddies”</a:t>
            </a:r>
            <a:r>
              <a:rPr sz="1800" dirty="0">
                <a:latin typeface="Calibri"/>
                <a:cs typeface="Calibri"/>
              </a:rPr>
              <a:t> </a:t>
            </a:r>
            <a:r>
              <a:rPr sz="1800" spc="-5" dirty="0">
                <a:latin typeface="Calibri"/>
                <a:cs typeface="Calibri"/>
              </a:rPr>
              <a:t>due</a:t>
            </a:r>
            <a:r>
              <a:rPr sz="1800" spc="15" dirty="0">
                <a:latin typeface="Calibri"/>
                <a:cs typeface="Calibri"/>
              </a:rPr>
              <a:t> </a:t>
            </a:r>
            <a:r>
              <a:rPr sz="1800" spc="-10" dirty="0">
                <a:latin typeface="Calibri"/>
                <a:cs typeface="Calibri"/>
              </a:rPr>
              <a:t>to</a:t>
            </a:r>
            <a:r>
              <a:rPr sz="1800" dirty="0">
                <a:latin typeface="Calibri"/>
                <a:cs typeface="Calibri"/>
              </a:rPr>
              <a:t> their</a:t>
            </a:r>
            <a:r>
              <a:rPr sz="1800" spc="5" dirty="0">
                <a:latin typeface="Calibri"/>
                <a:cs typeface="Calibri"/>
              </a:rPr>
              <a:t> </a:t>
            </a:r>
            <a:r>
              <a:rPr sz="1800" spc="-5" dirty="0">
                <a:latin typeface="Calibri"/>
                <a:cs typeface="Calibri"/>
              </a:rPr>
              <a:t>use </a:t>
            </a:r>
            <a:r>
              <a:rPr sz="1800" dirty="0">
                <a:latin typeface="Calibri"/>
                <a:cs typeface="Calibri"/>
              </a:rPr>
              <a:t> </a:t>
            </a:r>
            <a:r>
              <a:rPr sz="1800" spc="-5" dirty="0">
                <a:latin typeface="Calibri"/>
                <a:cs typeface="Calibri"/>
              </a:rPr>
              <a:t>of</a:t>
            </a:r>
            <a:r>
              <a:rPr sz="1800" spc="-10" dirty="0">
                <a:latin typeface="Calibri"/>
                <a:cs typeface="Calibri"/>
              </a:rPr>
              <a:t> existing</a:t>
            </a:r>
            <a:r>
              <a:rPr sz="1800" dirty="0">
                <a:latin typeface="Calibri"/>
                <a:cs typeface="Calibri"/>
              </a:rPr>
              <a:t> </a:t>
            </a:r>
            <a:r>
              <a:rPr sz="1800" spc="-10" dirty="0">
                <a:latin typeface="Calibri"/>
                <a:cs typeface="Calibri"/>
              </a:rPr>
              <a:t>scripts</a:t>
            </a:r>
            <a:r>
              <a:rPr sz="1800" spc="10" dirty="0">
                <a:latin typeface="Calibri"/>
                <a:cs typeface="Calibri"/>
              </a:rPr>
              <a:t> </a:t>
            </a:r>
            <a:r>
              <a:rPr sz="1800" spc="-10" dirty="0">
                <a:latin typeface="Calibri"/>
                <a:cs typeface="Calibri"/>
              </a:rPr>
              <a:t>(tools).</a:t>
            </a:r>
            <a:endParaRPr sz="1800" dirty="0">
              <a:latin typeface="Calibri"/>
              <a:cs typeface="Calibri"/>
            </a:endParaRPr>
          </a:p>
          <a:p>
            <a:pPr marL="299085" marR="97155" indent="-287020">
              <a:lnSpc>
                <a:spcPct val="100000"/>
              </a:lnSpc>
              <a:spcBef>
                <a:spcPts val="5"/>
              </a:spcBef>
              <a:buFont typeface="Wingdings"/>
              <a:buChar char=""/>
              <a:tabLst>
                <a:tab pos="299720" algn="l"/>
              </a:tabLst>
            </a:pPr>
            <a:r>
              <a:rPr sz="1800" b="1" spc="-5" dirty="0">
                <a:latin typeface="Calibri"/>
                <a:cs typeface="Calibri"/>
              </a:rPr>
              <a:t>Journeyman:</a:t>
            </a:r>
            <a:r>
              <a:rPr sz="1800" b="1" spc="10" dirty="0">
                <a:latin typeface="Calibri"/>
                <a:cs typeface="Calibri"/>
              </a:rPr>
              <a:t> </a:t>
            </a:r>
            <a:r>
              <a:rPr sz="1800" spc="-20" dirty="0">
                <a:latin typeface="Calibri"/>
                <a:cs typeface="Calibri"/>
              </a:rPr>
              <a:t>Hackers</a:t>
            </a:r>
            <a:r>
              <a:rPr sz="1800" spc="20" dirty="0">
                <a:latin typeface="Calibri"/>
                <a:cs typeface="Calibri"/>
              </a:rPr>
              <a:t> </a:t>
            </a:r>
            <a:r>
              <a:rPr sz="1800" spc="-5" dirty="0">
                <a:latin typeface="Calibri"/>
                <a:cs typeface="Calibri"/>
              </a:rPr>
              <a:t>with</a:t>
            </a:r>
            <a:r>
              <a:rPr sz="1800" spc="25" dirty="0">
                <a:latin typeface="Calibri"/>
                <a:cs typeface="Calibri"/>
              </a:rPr>
              <a:t> </a:t>
            </a:r>
            <a:r>
              <a:rPr sz="1800" b="1" spc="-5" dirty="0">
                <a:latin typeface="Calibri"/>
                <a:cs typeface="Calibri"/>
              </a:rPr>
              <a:t>sufficient</a:t>
            </a:r>
            <a:r>
              <a:rPr sz="1800" b="1" spc="5" dirty="0">
                <a:latin typeface="Calibri"/>
                <a:cs typeface="Calibri"/>
              </a:rPr>
              <a:t> </a:t>
            </a:r>
            <a:r>
              <a:rPr sz="1800" b="1" spc="-10" dirty="0">
                <a:latin typeface="Calibri"/>
                <a:cs typeface="Calibri"/>
              </a:rPr>
              <a:t>technical</a:t>
            </a:r>
            <a:r>
              <a:rPr sz="1800" b="1" spc="20" dirty="0">
                <a:latin typeface="Calibri"/>
                <a:cs typeface="Calibri"/>
              </a:rPr>
              <a:t> </a:t>
            </a:r>
            <a:r>
              <a:rPr sz="1800" b="1" spc="-10" dirty="0">
                <a:latin typeface="Calibri"/>
                <a:cs typeface="Calibri"/>
              </a:rPr>
              <a:t>skills</a:t>
            </a:r>
            <a:r>
              <a:rPr sz="1800" b="1" spc="5" dirty="0">
                <a:latin typeface="Calibri"/>
                <a:cs typeface="Calibri"/>
              </a:rPr>
              <a:t> </a:t>
            </a:r>
            <a:r>
              <a:rPr sz="1800" spc="-10" dirty="0">
                <a:latin typeface="Calibri"/>
                <a:cs typeface="Calibri"/>
              </a:rPr>
              <a:t>to</a:t>
            </a:r>
            <a:r>
              <a:rPr sz="1800" dirty="0">
                <a:latin typeface="Calibri"/>
                <a:cs typeface="Calibri"/>
              </a:rPr>
              <a:t> modify</a:t>
            </a:r>
            <a:r>
              <a:rPr sz="1800" spc="5" dirty="0">
                <a:latin typeface="Calibri"/>
                <a:cs typeface="Calibri"/>
              </a:rPr>
              <a:t> </a:t>
            </a:r>
            <a:r>
              <a:rPr sz="1800" dirty="0">
                <a:latin typeface="Calibri"/>
                <a:cs typeface="Calibri"/>
              </a:rPr>
              <a:t>and</a:t>
            </a:r>
            <a:r>
              <a:rPr sz="1800" spc="15" dirty="0">
                <a:latin typeface="Calibri"/>
                <a:cs typeface="Calibri"/>
              </a:rPr>
              <a:t> </a:t>
            </a:r>
            <a:r>
              <a:rPr sz="1800" spc="-10" dirty="0">
                <a:latin typeface="Calibri"/>
                <a:cs typeface="Calibri"/>
              </a:rPr>
              <a:t>extend</a:t>
            </a:r>
            <a:r>
              <a:rPr sz="1800" spc="15" dirty="0">
                <a:latin typeface="Calibri"/>
                <a:cs typeface="Calibri"/>
              </a:rPr>
              <a:t> </a:t>
            </a:r>
            <a:r>
              <a:rPr sz="1800" spc="-15" dirty="0">
                <a:latin typeface="Calibri"/>
                <a:cs typeface="Calibri"/>
              </a:rPr>
              <a:t>attack</a:t>
            </a:r>
            <a:r>
              <a:rPr sz="1800" spc="-5" dirty="0">
                <a:latin typeface="Calibri"/>
                <a:cs typeface="Calibri"/>
              </a:rPr>
              <a:t> </a:t>
            </a:r>
            <a:r>
              <a:rPr sz="1800" spc="-10" dirty="0">
                <a:latin typeface="Calibri"/>
                <a:cs typeface="Calibri"/>
              </a:rPr>
              <a:t>toolkits</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use</a:t>
            </a:r>
            <a:r>
              <a:rPr sz="1800" spc="5" dirty="0">
                <a:latin typeface="Calibri"/>
                <a:cs typeface="Calibri"/>
              </a:rPr>
              <a:t> </a:t>
            </a:r>
            <a:r>
              <a:rPr sz="1800" spc="-5" dirty="0">
                <a:latin typeface="Calibri"/>
                <a:cs typeface="Calibri"/>
              </a:rPr>
              <a:t>newly </a:t>
            </a:r>
            <a:r>
              <a:rPr sz="1800" dirty="0">
                <a:latin typeface="Calibri"/>
                <a:cs typeface="Calibri"/>
              </a:rPr>
              <a:t> </a:t>
            </a:r>
            <a:r>
              <a:rPr sz="1800" spc="-10" dirty="0">
                <a:latin typeface="Calibri"/>
                <a:cs typeface="Calibri"/>
              </a:rPr>
              <a:t>discovered,</a:t>
            </a:r>
            <a:r>
              <a:rPr sz="1800" spc="10" dirty="0">
                <a:latin typeface="Calibri"/>
                <a:cs typeface="Calibri"/>
              </a:rPr>
              <a:t> </a:t>
            </a:r>
            <a:r>
              <a:rPr sz="1800" spc="-5" dirty="0">
                <a:latin typeface="Calibri"/>
                <a:cs typeface="Calibri"/>
              </a:rPr>
              <a:t>or</a:t>
            </a:r>
            <a:r>
              <a:rPr sz="1800" spc="10" dirty="0">
                <a:latin typeface="Calibri"/>
                <a:cs typeface="Calibri"/>
              </a:rPr>
              <a:t> </a:t>
            </a:r>
            <a:r>
              <a:rPr sz="1800" spc="-5" dirty="0">
                <a:latin typeface="Calibri"/>
                <a:cs typeface="Calibri"/>
              </a:rPr>
              <a:t>purchased,</a:t>
            </a:r>
            <a:r>
              <a:rPr sz="1800" spc="10" dirty="0">
                <a:latin typeface="Calibri"/>
                <a:cs typeface="Calibri"/>
              </a:rPr>
              <a:t> </a:t>
            </a:r>
            <a:r>
              <a:rPr sz="1800" spc="-5" dirty="0">
                <a:latin typeface="Calibri"/>
                <a:cs typeface="Calibri"/>
              </a:rPr>
              <a:t>vulnerabilities;</a:t>
            </a:r>
            <a:r>
              <a:rPr sz="1800" spc="25" dirty="0">
                <a:latin typeface="Calibri"/>
                <a:cs typeface="Calibri"/>
              </a:rPr>
              <a:t> </a:t>
            </a:r>
            <a:r>
              <a:rPr sz="1800" spc="-5" dirty="0">
                <a:latin typeface="Calibri"/>
                <a:cs typeface="Calibri"/>
              </a:rPr>
              <a:t>or</a:t>
            </a:r>
            <a:r>
              <a:rPr sz="1800" spc="10" dirty="0">
                <a:latin typeface="Calibri"/>
                <a:cs typeface="Calibri"/>
              </a:rPr>
              <a:t> </a:t>
            </a:r>
            <a:r>
              <a:rPr sz="1800" spc="-10" dirty="0">
                <a:latin typeface="Calibri"/>
                <a:cs typeface="Calibri"/>
              </a:rPr>
              <a:t>to</a:t>
            </a:r>
            <a:r>
              <a:rPr sz="1800" dirty="0">
                <a:latin typeface="Calibri"/>
                <a:cs typeface="Calibri"/>
              </a:rPr>
              <a:t> </a:t>
            </a:r>
            <a:r>
              <a:rPr sz="1800" spc="-15" dirty="0">
                <a:latin typeface="Calibri"/>
                <a:cs typeface="Calibri"/>
              </a:rPr>
              <a:t>focus</a:t>
            </a:r>
            <a:r>
              <a:rPr sz="1800" spc="5" dirty="0">
                <a:latin typeface="Calibri"/>
                <a:cs typeface="Calibri"/>
              </a:rPr>
              <a:t> </a:t>
            </a:r>
            <a:r>
              <a:rPr sz="1800" spc="-5" dirty="0">
                <a:latin typeface="Calibri"/>
                <a:cs typeface="Calibri"/>
              </a:rPr>
              <a:t>on</a:t>
            </a:r>
            <a:r>
              <a:rPr sz="1800" spc="15" dirty="0">
                <a:latin typeface="Calibri"/>
                <a:cs typeface="Calibri"/>
              </a:rPr>
              <a:t> </a:t>
            </a:r>
            <a:r>
              <a:rPr sz="1800" spc="-15" dirty="0">
                <a:latin typeface="Calibri"/>
                <a:cs typeface="Calibri"/>
              </a:rPr>
              <a:t>different</a:t>
            </a:r>
            <a:r>
              <a:rPr sz="1800" spc="5" dirty="0">
                <a:latin typeface="Calibri"/>
                <a:cs typeface="Calibri"/>
              </a:rPr>
              <a:t> </a:t>
            </a:r>
            <a:r>
              <a:rPr sz="1800" spc="-15" dirty="0">
                <a:latin typeface="Calibri"/>
                <a:cs typeface="Calibri"/>
              </a:rPr>
              <a:t>target</a:t>
            </a:r>
            <a:r>
              <a:rPr sz="1800" spc="5" dirty="0">
                <a:latin typeface="Calibri"/>
                <a:cs typeface="Calibri"/>
              </a:rPr>
              <a:t> </a:t>
            </a:r>
            <a:r>
              <a:rPr sz="1800" spc="-10" dirty="0">
                <a:latin typeface="Calibri"/>
                <a:cs typeface="Calibri"/>
              </a:rPr>
              <a:t>groups.</a:t>
            </a:r>
            <a:r>
              <a:rPr sz="1800" spc="10" dirty="0">
                <a:latin typeface="Calibri"/>
                <a:cs typeface="Calibri"/>
              </a:rPr>
              <a:t> </a:t>
            </a:r>
            <a:r>
              <a:rPr sz="1800" spc="-5" dirty="0">
                <a:latin typeface="Calibri"/>
                <a:cs typeface="Calibri"/>
              </a:rPr>
              <a:t>They</a:t>
            </a:r>
            <a:r>
              <a:rPr sz="1800" dirty="0">
                <a:latin typeface="Calibri"/>
                <a:cs typeface="Calibri"/>
              </a:rPr>
              <a:t> </a:t>
            </a:r>
            <a:r>
              <a:rPr sz="1800" spc="-15" dirty="0">
                <a:latin typeface="Calibri"/>
                <a:cs typeface="Calibri"/>
              </a:rPr>
              <a:t>may</a:t>
            </a:r>
            <a:r>
              <a:rPr sz="1800" spc="5" dirty="0">
                <a:latin typeface="Calibri"/>
                <a:cs typeface="Calibri"/>
              </a:rPr>
              <a:t> </a:t>
            </a:r>
            <a:r>
              <a:rPr sz="1800" dirty="0">
                <a:latin typeface="Calibri"/>
                <a:cs typeface="Calibri"/>
              </a:rPr>
              <a:t>also </a:t>
            </a:r>
            <a:r>
              <a:rPr sz="1800" spc="-5" dirty="0">
                <a:latin typeface="Calibri"/>
                <a:cs typeface="Calibri"/>
              </a:rPr>
              <a:t>be</a:t>
            </a:r>
            <a:r>
              <a:rPr sz="1800" spc="20" dirty="0">
                <a:latin typeface="Calibri"/>
                <a:cs typeface="Calibri"/>
              </a:rPr>
              <a:t> </a:t>
            </a:r>
            <a:r>
              <a:rPr sz="1800" dirty="0">
                <a:latin typeface="Calibri"/>
                <a:cs typeface="Calibri"/>
              </a:rPr>
              <a:t>able </a:t>
            </a:r>
            <a:r>
              <a:rPr sz="1800" spc="-10" dirty="0">
                <a:latin typeface="Calibri"/>
                <a:cs typeface="Calibri"/>
              </a:rPr>
              <a:t>to</a:t>
            </a:r>
            <a:r>
              <a:rPr sz="1800" spc="10" dirty="0">
                <a:latin typeface="Calibri"/>
                <a:cs typeface="Calibri"/>
              </a:rPr>
              <a:t> </a:t>
            </a:r>
            <a:r>
              <a:rPr sz="1800" spc="-15" dirty="0">
                <a:latin typeface="Calibri"/>
                <a:cs typeface="Calibri"/>
              </a:rPr>
              <a:t>locate </a:t>
            </a:r>
            <a:r>
              <a:rPr sz="1800" spc="-390" dirty="0">
                <a:latin typeface="Calibri"/>
                <a:cs typeface="Calibri"/>
              </a:rPr>
              <a:t> </a:t>
            </a:r>
            <a:r>
              <a:rPr sz="1800" spc="-5" dirty="0">
                <a:latin typeface="Calibri"/>
                <a:cs typeface="Calibri"/>
              </a:rPr>
              <a:t>new</a:t>
            </a:r>
            <a:r>
              <a:rPr sz="1800" spc="5" dirty="0">
                <a:latin typeface="Calibri"/>
                <a:cs typeface="Calibri"/>
              </a:rPr>
              <a:t> </a:t>
            </a:r>
            <a:r>
              <a:rPr sz="1800" spc="-5" dirty="0">
                <a:latin typeface="Calibri"/>
                <a:cs typeface="Calibri"/>
              </a:rPr>
              <a:t>vulnerabilities</a:t>
            </a:r>
            <a:r>
              <a:rPr sz="1800" spc="3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exploit</a:t>
            </a:r>
            <a:r>
              <a:rPr sz="1800" spc="5" dirty="0">
                <a:latin typeface="Calibri"/>
                <a:cs typeface="Calibri"/>
              </a:rPr>
              <a:t> </a:t>
            </a:r>
            <a:r>
              <a:rPr sz="1800" spc="-5" dirty="0">
                <a:latin typeface="Calibri"/>
                <a:cs typeface="Calibri"/>
              </a:rPr>
              <a:t>that</a:t>
            </a:r>
            <a:r>
              <a:rPr sz="1800" spc="5" dirty="0">
                <a:latin typeface="Calibri"/>
                <a:cs typeface="Calibri"/>
              </a:rPr>
              <a:t> </a:t>
            </a:r>
            <a:r>
              <a:rPr sz="1800" spc="-10" dirty="0">
                <a:latin typeface="Calibri"/>
                <a:cs typeface="Calibri"/>
              </a:rPr>
              <a:t>are</a:t>
            </a:r>
            <a:r>
              <a:rPr sz="1800" spc="5" dirty="0">
                <a:latin typeface="Calibri"/>
                <a:cs typeface="Calibri"/>
              </a:rPr>
              <a:t> </a:t>
            </a:r>
            <a:r>
              <a:rPr sz="1800" spc="-5" dirty="0">
                <a:latin typeface="Calibri"/>
                <a:cs typeface="Calibri"/>
              </a:rPr>
              <a:t>similar</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some already</a:t>
            </a:r>
            <a:r>
              <a:rPr sz="1800" spc="15" dirty="0">
                <a:latin typeface="Calibri"/>
                <a:cs typeface="Calibri"/>
              </a:rPr>
              <a:t> </a:t>
            </a:r>
            <a:r>
              <a:rPr sz="1800" spc="-5" dirty="0">
                <a:latin typeface="Calibri"/>
                <a:cs typeface="Calibri"/>
              </a:rPr>
              <a:t>known.</a:t>
            </a:r>
            <a:r>
              <a:rPr sz="1800" spc="10"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number</a:t>
            </a:r>
            <a:r>
              <a:rPr sz="1800" spc="5" dirty="0">
                <a:latin typeface="Calibri"/>
                <a:cs typeface="Calibri"/>
              </a:rPr>
              <a:t> </a:t>
            </a:r>
            <a:r>
              <a:rPr sz="1800" spc="-5" dirty="0">
                <a:latin typeface="Calibri"/>
                <a:cs typeface="Calibri"/>
              </a:rPr>
              <a:t>of</a:t>
            </a:r>
            <a:r>
              <a:rPr sz="1800" spc="10" dirty="0">
                <a:latin typeface="Calibri"/>
                <a:cs typeface="Calibri"/>
              </a:rPr>
              <a:t> </a:t>
            </a:r>
            <a:r>
              <a:rPr sz="1800" spc="-20" dirty="0">
                <a:latin typeface="Calibri"/>
                <a:cs typeface="Calibri"/>
              </a:rPr>
              <a:t>hackers</a:t>
            </a:r>
            <a:r>
              <a:rPr sz="1800" spc="5" dirty="0">
                <a:latin typeface="Calibri"/>
                <a:cs typeface="Calibri"/>
              </a:rPr>
              <a:t> </a:t>
            </a:r>
            <a:r>
              <a:rPr sz="1800" spc="-5" dirty="0">
                <a:latin typeface="Calibri"/>
                <a:cs typeface="Calibri"/>
              </a:rPr>
              <a:t>with</a:t>
            </a:r>
            <a:r>
              <a:rPr sz="1800" spc="25" dirty="0">
                <a:latin typeface="Calibri"/>
                <a:cs typeface="Calibri"/>
              </a:rPr>
              <a:t> </a:t>
            </a:r>
            <a:r>
              <a:rPr sz="1800" spc="-5" dirty="0">
                <a:latin typeface="Calibri"/>
                <a:cs typeface="Calibri"/>
              </a:rPr>
              <a:t>such</a:t>
            </a:r>
            <a:r>
              <a:rPr sz="1800" dirty="0">
                <a:latin typeface="Calibri"/>
                <a:cs typeface="Calibri"/>
              </a:rPr>
              <a:t> </a:t>
            </a:r>
            <a:r>
              <a:rPr sz="1800" spc="-5" dirty="0">
                <a:latin typeface="Calibri"/>
                <a:cs typeface="Calibri"/>
              </a:rPr>
              <a:t>skills</a:t>
            </a:r>
            <a:r>
              <a:rPr sz="1800" dirty="0">
                <a:latin typeface="Calibri"/>
                <a:cs typeface="Calibri"/>
              </a:rPr>
              <a:t> </a:t>
            </a:r>
            <a:r>
              <a:rPr sz="1800" spc="-10" dirty="0">
                <a:latin typeface="Calibri"/>
                <a:cs typeface="Calibri"/>
              </a:rPr>
              <a:t>are </a:t>
            </a:r>
            <a:r>
              <a:rPr sz="1800" spc="-5" dirty="0">
                <a:latin typeface="Calibri"/>
                <a:cs typeface="Calibri"/>
              </a:rPr>
              <a:t> </a:t>
            </a:r>
            <a:r>
              <a:rPr sz="1800" spc="-15" dirty="0">
                <a:latin typeface="Calibri"/>
                <a:cs typeface="Calibri"/>
              </a:rPr>
              <a:t>likely</a:t>
            </a:r>
            <a:r>
              <a:rPr sz="1800" spc="10" dirty="0">
                <a:latin typeface="Calibri"/>
                <a:cs typeface="Calibri"/>
              </a:rPr>
              <a:t> </a:t>
            </a:r>
            <a:r>
              <a:rPr sz="1800" spc="-10" dirty="0">
                <a:latin typeface="Calibri"/>
                <a:cs typeface="Calibri"/>
              </a:rPr>
              <a:t>found</a:t>
            </a:r>
            <a:r>
              <a:rPr sz="1800" spc="1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all</a:t>
            </a:r>
            <a:r>
              <a:rPr sz="1800" spc="-5" dirty="0">
                <a:latin typeface="Calibri"/>
                <a:cs typeface="Calibri"/>
              </a:rPr>
              <a:t> intruder</a:t>
            </a:r>
            <a:r>
              <a:rPr sz="1800" spc="10" dirty="0">
                <a:latin typeface="Calibri"/>
                <a:cs typeface="Calibri"/>
              </a:rPr>
              <a:t> </a:t>
            </a:r>
            <a:r>
              <a:rPr sz="1800" spc="-5" dirty="0">
                <a:latin typeface="Calibri"/>
                <a:cs typeface="Calibri"/>
              </a:rPr>
              <a:t>classes</a:t>
            </a:r>
            <a:r>
              <a:rPr sz="1800" spc="-10" dirty="0">
                <a:latin typeface="Calibri"/>
                <a:cs typeface="Calibri"/>
              </a:rPr>
              <a:t> listed</a:t>
            </a:r>
            <a:r>
              <a:rPr sz="1800" spc="15" dirty="0">
                <a:latin typeface="Calibri"/>
                <a:cs typeface="Calibri"/>
              </a:rPr>
              <a:t> </a:t>
            </a:r>
            <a:r>
              <a:rPr sz="1800" spc="-5" dirty="0">
                <a:latin typeface="Calibri"/>
                <a:cs typeface="Calibri"/>
              </a:rPr>
              <a:t>above,</a:t>
            </a:r>
            <a:r>
              <a:rPr sz="1800" spc="10" dirty="0">
                <a:latin typeface="Calibri"/>
                <a:cs typeface="Calibri"/>
              </a:rPr>
              <a:t> </a:t>
            </a:r>
            <a:r>
              <a:rPr sz="1800" spc="-5" dirty="0">
                <a:latin typeface="Calibri"/>
                <a:cs typeface="Calibri"/>
              </a:rPr>
              <a:t>adapting</a:t>
            </a:r>
            <a:r>
              <a:rPr sz="1800" spc="15" dirty="0">
                <a:latin typeface="Calibri"/>
                <a:cs typeface="Calibri"/>
              </a:rPr>
              <a:t> </a:t>
            </a:r>
            <a:r>
              <a:rPr sz="1800" spc="-10" dirty="0">
                <a:latin typeface="Calibri"/>
                <a:cs typeface="Calibri"/>
              </a:rPr>
              <a:t>tools</a:t>
            </a:r>
            <a:r>
              <a:rPr sz="1800" dirty="0">
                <a:latin typeface="Calibri"/>
                <a:cs typeface="Calibri"/>
              </a:rPr>
              <a:t> </a:t>
            </a:r>
            <a:r>
              <a:rPr sz="1800" spc="-15" dirty="0">
                <a:latin typeface="Calibri"/>
                <a:cs typeface="Calibri"/>
              </a:rPr>
              <a:t>for</a:t>
            </a:r>
            <a:r>
              <a:rPr sz="1800" spc="-5" dirty="0">
                <a:latin typeface="Calibri"/>
                <a:cs typeface="Calibri"/>
              </a:rPr>
              <a:t> use</a:t>
            </a:r>
            <a:r>
              <a:rPr sz="1800" dirty="0">
                <a:latin typeface="Calibri"/>
                <a:cs typeface="Calibri"/>
              </a:rPr>
              <a:t> </a:t>
            </a:r>
            <a:r>
              <a:rPr sz="1800" spc="-5" dirty="0">
                <a:latin typeface="Calibri"/>
                <a:cs typeface="Calibri"/>
              </a:rPr>
              <a:t>by</a:t>
            </a:r>
            <a:r>
              <a:rPr sz="1800" spc="10" dirty="0">
                <a:latin typeface="Calibri"/>
                <a:cs typeface="Calibri"/>
              </a:rPr>
              <a:t> </a:t>
            </a:r>
            <a:r>
              <a:rPr sz="1800" spc="-10" dirty="0">
                <a:latin typeface="Calibri"/>
                <a:cs typeface="Calibri"/>
              </a:rPr>
              <a:t>others.</a:t>
            </a:r>
            <a:endParaRPr sz="1800" dirty="0">
              <a:latin typeface="Calibri"/>
              <a:cs typeface="Calibri"/>
            </a:endParaRPr>
          </a:p>
          <a:p>
            <a:pPr marL="299085" indent="-287020">
              <a:lnSpc>
                <a:spcPct val="100000"/>
              </a:lnSpc>
              <a:buFont typeface="Wingdings"/>
              <a:buChar char=""/>
              <a:tabLst>
                <a:tab pos="299720" algn="l"/>
              </a:tabLst>
            </a:pPr>
            <a:r>
              <a:rPr sz="1800" b="1" spc="-10" dirty="0">
                <a:latin typeface="Calibri"/>
                <a:cs typeface="Calibri"/>
              </a:rPr>
              <a:t>Master:</a:t>
            </a:r>
            <a:r>
              <a:rPr sz="1800" b="1" spc="10" dirty="0">
                <a:latin typeface="Calibri"/>
                <a:cs typeface="Calibri"/>
              </a:rPr>
              <a:t> </a:t>
            </a:r>
            <a:r>
              <a:rPr sz="1800" spc="-20" dirty="0">
                <a:latin typeface="Calibri"/>
                <a:cs typeface="Calibri"/>
              </a:rPr>
              <a:t>Hackers</a:t>
            </a:r>
            <a:r>
              <a:rPr sz="1800" spc="20" dirty="0">
                <a:latin typeface="Calibri"/>
                <a:cs typeface="Calibri"/>
              </a:rPr>
              <a:t> </a:t>
            </a:r>
            <a:r>
              <a:rPr sz="1800" spc="-5" dirty="0">
                <a:latin typeface="Calibri"/>
                <a:cs typeface="Calibri"/>
              </a:rPr>
              <a:t>with</a:t>
            </a:r>
            <a:r>
              <a:rPr sz="1800" spc="30" dirty="0">
                <a:latin typeface="Calibri"/>
                <a:cs typeface="Calibri"/>
              </a:rPr>
              <a:t> </a:t>
            </a:r>
            <a:r>
              <a:rPr sz="1800" b="1" spc="-5" dirty="0">
                <a:latin typeface="Calibri"/>
                <a:cs typeface="Calibri"/>
              </a:rPr>
              <a:t>high-level</a:t>
            </a:r>
            <a:r>
              <a:rPr sz="1800" b="1" spc="15" dirty="0">
                <a:latin typeface="Calibri"/>
                <a:cs typeface="Calibri"/>
              </a:rPr>
              <a:t> </a:t>
            </a:r>
            <a:r>
              <a:rPr sz="1800" b="1" spc="-10" dirty="0">
                <a:latin typeface="Calibri"/>
                <a:cs typeface="Calibri"/>
              </a:rPr>
              <a:t>technical</a:t>
            </a:r>
            <a:r>
              <a:rPr sz="1800" b="1" spc="25" dirty="0">
                <a:latin typeface="Calibri"/>
                <a:cs typeface="Calibri"/>
              </a:rPr>
              <a:t> </a:t>
            </a:r>
            <a:r>
              <a:rPr sz="1800" b="1" spc="-10" dirty="0">
                <a:latin typeface="Calibri"/>
                <a:cs typeface="Calibri"/>
              </a:rPr>
              <a:t>skills</a:t>
            </a:r>
            <a:r>
              <a:rPr sz="1800" spc="10" dirty="0">
                <a:latin typeface="Calibri"/>
                <a:cs typeface="Calibri"/>
              </a:rPr>
              <a:t> </a:t>
            </a:r>
            <a:r>
              <a:rPr sz="1800" spc="-5" dirty="0">
                <a:latin typeface="Calibri"/>
                <a:cs typeface="Calibri"/>
              </a:rPr>
              <a:t>capable</a:t>
            </a:r>
            <a:r>
              <a:rPr sz="1800" spc="15" dirty="0">
                <a:latin typeface="Calibri"/>
                <a:cs typeface="Calibri"/>
              </a:rPr>
              <a:t> </a:t>
            </a:r>
            <a:r>
              <a:rPr sz="1800" spc="-5" dirty="0">
                <a:latin typeface="Calibri"/>
                <a:cs typeface="Calibri"/>
              </a:rPr>
              <a:t>of</a:t>
            </a:r>
            <a:r>
              <a:rPr sz="1800" spc="20" dirty="0">
                <a:latin typeface="Calibri"/>
                <a:cs typeface="Calibri"/>
              </a:rPr>
              <a:t> </a:t>
            </a:r>
            <a:r>
              <a:rPr sz="1800" spc="-10" dirty="0">
                <a:latin typeface="Calibri"/>
                <a:cs typeface="Calibri"/>
              </a:rPr>
              <a:t>discovering</a:t>
            </a:r>
            <a:r>
              <a:rPr sz="1800" spc="10" dirty="0">
                <a:latin typeface="Calibri"/>
                <a:cs typeface="Calibri"/>
              </a:rPr>
              <a:t> </a:t>
            </a:r>
            <a:r>
              <a:rPr sz="1800" spc="-10" dirty="0">
                <a:latin typeface="Calibri"/>
                <a:cs typeface="Calibri"/>
              </a:rPr>
              <a:t>brand</a:t>
            </a:r>
            <a:r>
              <a:rPr sz="1800" spc="20" dirty="0">
                <a:latin typeface="Calibri"/>
                <a:cs typeface="Calibri"/>
              </a:rPr>
              <a:t> </a:t>
            </a:r>
            <a:r>
              <a:rPr sz="1800" spc="-5" dirty="0">
                <a:latin typeface="Calibri"/>
                <a:cs typeface="Calibri"/>
              </a:rPr>
              <a:t>new</a:t>
            </a:r>
            <a:r>
              <a:rPr sz="1800" spc="15" dirty="0">
                <a:latin typeface="Calibri"/>
                <a:cs typeface="Calibri"/>
              </a:rPr>
              <a:t> </a:t>
            </a:r>
            <a:r>
              <a:rPr sz="1800" spc="-10" dirty="0">
                <a:latin typeface="Calibri"/>
                <a:cs typeface="Calibri"/>
              </a:rPr>
              <a:t>categories</a:t>
            </a:r>
            <a:r>
              <a:rPr sz="1800" spc="1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vulnerabilities,</a:t>
            </a:r>
            <a:r>
              <a:rPr sz="1800" spc="25" dirty="0">
                <a:latin typeface="Calibri"/>
                <a:cs typeface="Calibri"/>
              </a:rPr>
              <a:t> </a:t>
            </a:r>
            <a:r>
              <a:rPr sz="1800" spc="-5" dirty="0">
                <a:latin typeface="Calibri"/>
                <a:cs typeface="Calibri"/>
              </a:rPr>
              <a:t>or</a:t>
            </a:r>
            <a:endParaRPr sz="1800" dirty="0">
              <a:latin typeface="Calibri"/>
              <a:cs typeface="Calibri"/>
            </a:endParaRPr>
          </a:p>
          <a:p>
            <a:pPr marL="299085">
              <a:lnSpc>
                <a:spcPct val="100000"/>
              </a:lnSpc>
            </a:pPr>
            <a:r>
              <a:rPr sz="1800" spc="-5" dirty="0">
                <a:latin typeface="Calibri"/>
                <a:cs typeface="Calibri"/>
              </a:rPr>
              <a:t>writing</a:t>
            </a:r>
            <a:r>
              <a:rPr sz="1800" dirty="0">
                <a:latin typeface="Calibri"/>
                <a:cs typeface="Calibri"/>
              </a:rPr>
              <a:t> </a:t>
            </a:r>
            <a:r>
              <a:rPr sz="1800" spc="-5" dirty="0">
                <a:latin typeface="Calibri"/>
                <a:cs typeface="Calibri"/>
              </a:rPr>
              <a:t>new</a:t>
            </a:r>
            <a:r>
              <a:rPr sz="1800" spc="5" dirty="0">
                <a:latin typeface="Calibri"/>
                <a:cs typeface="Calibri"/>
              </a:rPr>
              <a:t> </a:t>
            </a:r>
            <a:r>
              <a:rPr sz="1800" spc="-5" dirty="0">
                <a:latin typeface="Calibri"/>
                <a:cs typeface="Calibri"/>
              </a:rPr>
              <a:t>powerful </a:t>
            </a:r>
            <a:r>
              <a:rPr sz="1800" spc="-15" dirty="0">
                <a:latin typeface="Calibri"/>
                <a:cs typeface="Calibri"/>
              </a:rPr>
              <a:t>attack</a:t>
            </a:r>
            <a:r>
              <a:rPr sz="1800" spc="-25" dirty="0">
                <a:latin typeface="Calibri"/>
                <a:cs typeface="Calibri"/>
              </a:rPr>
              <a:t> </a:t>
            </a:r>
            <a:r>
              <a:rPr sz="1800" spc="-5" dirty="0">
                <a:latin typeface="Calibri"/>
                <a:cs typeface="Calibri"/>
              </a:rPr>
              <a:t>toolkits.</a:t>
            </a:r>
            <a:endParaRPr sz="18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C1B04-1A29-2AB0-2A54-BB35D3FE9416}"/>
              </a:ext>
            </a:extLst>
          </p:cNvPr>
          <p:cNvSpPr txBox="1"/>
          <p:nvPr/>
        </p:nvSpPr>
        <p:spPr>
          <a:xfrm>
            <a:off x="690282" y="1182557"/>
            <a:ext cx="11071412" cy="4524315"/>
          </a:xfrm>
          <a:prstGeom prst="rect">
            <a:avLst/>
          </a:prstGeom>
          <a:noFill/>
        </p:spPr>
        <p:txBody>
          <a:bodyPr wrap="square">
            <a:spAutoFit/>
          </a:bodyPr>
          <a:lstStyle/>
          <a:p>
            <a:pPr algn="just"/>
            <a:r>
              <a:rPr lang="en-US" dirty="0"/>
              <a:t>If a honeypot initiates outbound communication, the system has probably been compromised. </a:t>
            </a:r>
          </a:p>
          <a:p>
            <a:pPr algn="just"/>
            <a:endParaRPr lang="en-US" dirty="0"/>
          </a:p>
          <a:p>
            <a:pPr algn="just"/>
            <a:r>
              <a:rPr lang="en-US" dirty="0"/>
              <a:t>Honeypots are typically classified as being either low or high interaction. </a:t>
            </a:r>
          </a:p>
          <a:p>
            <a:pPr algn="just"/>
            <a:endParaRPr lang="en-US" dirty="0"/>
          </a:p>
          <a:p>
            <a:pPr algn="just"/>
            <a:r>
              <a:rPr lang="en-US" dirty="0"/>
              <a:t>• Low interaction honeypot: Consists of a software package that emulates particular IT services or systems well enough to provide a realistic initial interaction, but does not execute a full version of those services or systems. </a:t>
            </a:r>
          </a:p>
          <a:p>
            <a:pPr algn="just"/>
            <a:endParaRPr lang="en-US" dirty="0"/>
          </a:p>
          <a:p>
            <a:pPr algn="just"/>
            <a:r>
              <a:rPr lang="en-US" dirty="0"/>
              <a:t>• High interaction honeypot: Is a real system, with a full operating system, services and applications, which are instrumented and deployed where they can be accessed by attackers. </a:t>
            </a:r>
          </a:p>
          <a:p>
            <a:pPr algn="just"/>
            <a:endParaRPr lang="en-US" dirty="0"/>
          </a:p>
          <a:p>
            <a:pPr algn="just"/>
            <a:r>
              <a:rPr lang="en-US" dirty="0"/>
              <a:t>A high interaction honeypot is a more realistic target that may occupy an attacker for an extended period. However, it requires significantly more resources, and if compromised could be used to initiate attacks on other systems. This may result in unwanted legal or reputational issues for the organization running it. A low interaction honeypot provides a less realistic target, able to identify intruders using the earlier stages of the attack methodology we discussed earlier in this chapter. This is often sufficient for use as a component of a distributed IDS to warn of imminent attack. “The Honeynet Project” provides a range of resources and packages for such systems.</a:t>
            </a:r>
            <a:endParaRPr lang="en-IN" dirty="0"/>
          </a:p>
        </p:txBody>
      </p:sp>
      <p:sp>
        <p:nvSpPr>
          <p:cNvPr id="4" name="TextBox 3">
            <a:extLst>
              <a:ext uri="{FF2B5EF4-FFF2-40B4-BE49-F238E27FC236}">
                <a16:creationId xmlns:a16="http://schemas.microsoft.com/office/drawing/2014/main" id="{9DF853FB-A57E-D853-BB5B-47F6D8970311}"/>
              </a:ext>
            </a:extLst>
          </p:cNvPr>
          <p:cNvSpPr txBox="1"/>
          <p:nvPr/>
        </p:nvSpPr>
        <p:spPr>
          <a:xfrm>
            <a:off x="2788024" y="215153"/>
            <a:ext cx="6033247"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Honeypots classification</a:t>
            </a:r>
          </a:p>
        </p:txBody>
      </p:sp>
    </p:spTree>
    <p:extLst>
      <p:ext uri="{BB962C8B-B14F-4D97-AF65-F5344CB8AC3E}">
        <p14:creationId xmlns:p14="http://schemas.microsoft.com/office/powerpoint/2010/main" val="56722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8BEA38-D8D0-D6DE-8F8F-FAF885F2A96A}"/>
              </a:ext>
            </a:extLst>
          </p:cNvPr>
          <p:cNvPicPr>
            <a:picLocks noChangeAspect="1"/>
          </p:cNvPicPr>
          <p:nvPr/>
        </p:nvPicPr>
        <p:blipFill>
          <a:blip r:embed="rId2"/>
          <a:stretch>
            <a:fillRect/>
          </a:stretch>
        </p:blipFill>
        <p:spPr>
          <a:xfrm>
            <a:off x="327606" y="600157"/>
            <a:ext cx="6408975" cy="5890770"/>
          </a:xfrm>
          <a:prstGeom prst="rect">
            <a:avLst/>
          </a:prstGeom>
        </p:spPr>
      </p:pic>
      <p:sp>
        <p:nvSpPr>
          <p:cNvPr id="5" name="TextBox 4">
            <a:extLst>
              <a:ext uri="{FF2B5EF4-FFF2-40B4-BE49-F238E27FC236}">
                <a16:creationId xmlns:a16="http://schemas.microsoft.com/office/drawing/2014/main" id="{B558165E-AEE6-4127-234C-2FB2032F4383}"/>
              </a:ext>
            </a:extLst>
          </p:cNvPr>
          <p:cNvSpPr txBox="1"/>
          <p:nvPr/>
        </p:nvSpPr>
        <p:spPr>
          <a:xfrm>
            <a:off x="6347013" y="902531"/>
            <a:ext cx="5289176" cy="563231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Honeypots can be deployed in a variety of locations.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location depends on a number of factors, such as the type  of information the organization is interested in gathering and the level of risk that organizations can tolerate to obtain the maximum amount of data.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honeypot outside the external firewall (location 1) is useful for tracking attempts to connect to unused IP addresses within the scope of the network. A honeypot at this location does not increase the risk for the internal network. The danger of having a compromised system behind the firewall is avoided. F</a:t>
            </a:r>
          </a:p>
          <a:p>
            <a:pPr algn="just"/>
            <a:r>
              <a:rPr lang="en-US" dirty="0" err="1">
                <a:latin typeface="Times New Roman" panose="02020603050405020304" pitchFamily="18" charset="0"/>
                <a:cs typeface="Times New Roman" panose="02020603050405020304" pitchFamily="18" charset="0"/>
              </a:rPr>
              <a:t>urther</a:t>
            </a:r>
            <a:r>
              <a:rPr lang="en-US" dirty="0">
                <a:latin typeface="Times New Roman" panose="02020603050405020304" pitchFamily="18" charset="0"/>
                <a:cs typeface="Times New Roman" panose="02020603050405020304" pitchFamily="18" charset="0"/>
              </a:rPr>
              <a:t>, because the honeypot attracts many potential attacks, it reduces the alerts issued by the firewall and by internal IDS sensors, easing the management burden. The disadvantage of an external honeypot is that it has little or no ability to trap internal attackers, especially if the external firewall filters traffic in both directions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433D52-31CA-41A3-41E9-7330B01C21A7}"/>
              </a:ext>
            </a:extLst>
          </p:cNvPr>
          <p:cNvSpPr txBox="1"/>
          <p:nvPr/>
        </p:nvSpPr>
        <p:spPr>
          <a:xfrm>
            <a:off x="3209365" y="152400"/>
            <a:ext cx="4831976" cy="369332"/>
          </a:xfrm>
          <a:prstGeom prst="rect">
            <a:avLst/>
          </a:prstGeom>
          <a:noFill/>
        </p:spPr>
        <p:txBody>
          <a:bodyPr wrap="square" rtlCol="0">
            <a:spAutoFit/>
          </a:bodyPr>
          <a:lstStyle/>
          <a:p>
            <a:r>
              <a:rPr lang="en-IN" dirty="0"/>
              <a:t>HONEYPOTS DEPLOYMENT</a:t>
            </a:r>
          </a:p>
        </p:txBody>
      </p:sp>
    </p:spTree>
    <p:extLst>
      <p:ext uri="{BB962C8B-B14F-4D97-AF65-F5344CB8AC3E}">
        <p14:creationId xmlns:p14="http://schemas.microsoft.com/office/powerpoint/2010/main" val="426805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01F9B9-6F3F-58BB-D116-2B46AFFF32FD}"/>
              </a:ext>
            </a:extLst>
          </p:cNvPr>
          <p:cNvSpPr txBox="1"/>
          <p:nvPr/>
        </p:nvSpPr>
        <p:spPr>
          <a:xfrm>
            <a:off x="457199" y="1202195"/>
            <a:ext cx="11134165" cy="923330"/>
          </a:xfrm>
          <a:prstGeom prst="rect">
            <a:avLst/>
          </a:prstGeom>
          <a:noFill/>
        </p:spPr>
        <p:txBody>
          <a:bodyPr wrap="square">
            <a:spAutoFit/>
          </a:bodyPr>
          <a:lstStyle/>
          <a:p>
            <a:r>
              <a:rPr lang="en-US" dirty="0"/>
              <a:t>The network of externally available services, such as Web and mail, often called the DMZ (demilitarized zone), is another candidate for locating a honeypot (location 2). The security administrator must assure that the other systems in the DMZ are secure against any activity generated by the honeypot</a:t>
            </a:r>
            <a:endParaRPr lang="en-IN" dirty="0"/>
          </a:p>
        </p:txBody>
      </p:sp>
      <p:sp>
        <p:nvSpPr>
          <p:cNvPr id="5" name="TextBox 4">
            <a:extLst>
              <a:ext uri="{FF2B5EF4-FFF2-40B4-BE49-F238E27FC236}">
                <a16:creationId xmlns:a16="http://schemas.microsoft.com/office/drawing/2014/main" id="{76722588-6206-6983-8779-76C3D73DA434}"/>
              </a:ext>
            </a:extLst>
          </p:cNvPr>
          <p:cNvSpPr txBox="1"/>
          <p:nvPr/>
        </p:nvSpPr>
        <p:spPr>
          <a:xfrm>
            <a:off x="627528" y="2792576"/>
            <a:ext cx="11205883" cy="2862322"/>
          </a:xfrm>
          <a:prstGeom prst="rect">
            <a:avLst/>
          </a:prstGeom>
          <a:noFill/>
        </p:spPr>
        <p:txBody>
          <a:bodyPr wrap="square">
            <a:spAutoFit/>
          </a:bodyPr>
          <a:lstStyle/>
          <a:p>
            <a:r>
              <a:rPr lang="en-US" dirty="0"/>
              <a:t>A fully internal honeypot (location 3) has several advantages. Its most important advantage is that it can catch internal attacks. A honeypot at this location can also detect a misconfigured firewall that forwards impermissible traffic from the Internet to the internal network.</a:t>
            </a:r>
          </a:p>
          <a:p>
            <a:endParaRPr lang="en-US" dirty="0"/>
          </a:p>
          <a:p>
            <a:r>
              <a:rPr lang="en-US" dirty="0"/>
              <a:t> There are several disadvantages. The most serious of these is if the honeypot is compromised so that it can attack other internal systems. Any further traffic from the Internet to the attacker is not blocked by the firewall because it is regarded as traffic to the honeypot only. </a:t>
            </a:r>
          </a:p>
          <a:p>
            <a:endParaRPr lang="en-US" dirty="0"/>
          </a:p>
          <a:p>
            <a:r>
              <a:rPr lang="en-US" dirty="0"/>
              <a:t>Another difficulty for this honeypot location is that, as with location 2, the firewall must adjust its filtering to allow traffic to the honeypot, thus complicating firewall configuration and potentially compromising the internal network.</a:t>
            </a:r>
            <a:endParaRPr lang="en-IN" dirty="0"/>
          </a:p>
        </p:txBody>
      </p:sp>
    </p:spTree>
    <p:extLst>
      <p:ext uri="{BB962C8B-B14F-4D97-AF65-F5344CB8AC3E}">
        <p14:creationId xmlns:p14="http://schemas.microsoft.com/office/powerpoint/2010/main" val="2108193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98929-2DA6-C086-9977-6B043098A50B}"/>
              </a:ext>
            </a:extLst>
          </p:cNvPr>
          <p:cNvSpPr txBox="1"/>
          <p:nvPr/>
        </p:nvSpPr>
        <p:spPr>
          <a:xfrm>
            <a:off x="2671482" y="304800"/>
            <a:ext cx="5235389"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EXAMPLE SYSTEM - SNORT</a:t>
            </a:r>
          </a:p>
        </p:txBody>
      </p:sp>
      <p:sp>
        <p:nvSpPr>
          <p:cNvPr id="4" name="TextBox 3">
            <a:extLst>
              <a:ext uri="{FF2B5EF4-FFF2-40B4-BE49-F238E27FC236}">
                <a16:creationId xmlns:a16="http://schemas.microsoft.com/office/drawing/2014/main" id="{D21A90A5-EF49-102B-F494-3216CBF687E2}"/>
              </a:ext>
            </a:extLst>
          </p:cNvPr>
          <p:cNvSpPr txBox="1"/>
          <p:nvPr/>
        </p:nvSpPr>
        <p:spPr>
          <a:xfrm>
            <a:off x="618564" y="1322364"/>
            <a:ext cx="11008659" cy="3970318"/>
          </a:xfrm>
          <a:prstGeom prst="rect">
            <a:avLst/>
          </a:prstGeom>
          <a:noFill/>
        </p:spPr>
        <p:txBody>
          <a:bodyPr wrap="square">
            <a:spAutoFit/>
          </a:bodyPr>
          <a:lstStyle/>
          <a:p>
            <a:r>
              <a:rPr lang="en-US" dirty="0"/>
              <a:t>Snort is an open source, highly configurable and portable host-based or network-based IDS.</a:t>
            </a:r>
          </a:p>
          <a:p>
            <a:endParaRPr lang="en-US" dirty="0"/>
          </a:p>
          <a:p>
            <a:endParaRPr lang="en-US" dirty="0"/>
          </a:p>
          <a:p>
            <a:r>
              <a:rPr lang="en-US" dirty="0"/>
              <a:t> Snort is referred to as a lightweight IDS, which has the following characteristics: </a:t>
            </a:r>
          </a:p>
          <a:p>
            <a:endParaRPr lang="en-US" dirty="0"/>
          </a:p>
          <a:p>
            <a:r>
              <a:rPr lang="en-US" dirty="0"/>
              <a:t>• Easily deployed on most nodes (host, server, router) of a network. </a:t>
            </a:r>
          </a:p>
          <a:p>
            <a:r>
              <a:rPr lang="en-US" dirty="0"/>
              <a:t>• Efficient operation that uses small amount of memory and processor time. </a:t>
            </a:r>
          </a:p>
          <a:p>
            <a:r>
              <a:rPr lang="en-US" dirty="0"/>
              <a:t>• Easily configured by system administrators who need to implement a specific security solution in a short amount of time. Snort can perform real-time packet capture, protocol analysis, and content searching and matching. </a:t>
            </a:r>
          </a:p>
          <a:p>
            <a:endParaRPr lang="en-US" dirty="0"/>
          </a:p>
          <a:p>
            <a:endParaRPr lang="en-US" dirty="0"/>
          </a:p>
          <a:p>
            <a:r>
              <a:rPr lang="en-US" dirty="0"/>
              <a:t>Snort is mainly designed to analyze TCP, UDP, and ICMP network protocols, though it can be extended with plugins for other protocols. Snort can detect a variety of attacks and probes, based on a set of rules configured by a system administrator</a:t>
            </a:r>
            <a:endParaRPr lang="en-IN" dirty="0"/>
          </a:p>
        </p:txBody>
      </p:sp>
    </p:spTree>
    <p:extLst>
      <p:ext uri="{BB962C8B-B14F-4D97-AF65-F5344CB8AC3E}">
        <p14:creationId xmlns:p14="http://schemas.microsoft.com/office/powerpoint/2010/main" val="798259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32211-488B-3041-87A7-B6556DA9673E}"/>
              </a:ext>
            </a:extLst>
          </p:cNvPr>
          <p:cNvSpPr txBox="1"/>
          <p:nvPr/>
        </p:nvSpPr>
        <p:spPr>
          <a:xfrm>
            <a:off x="448235" y="453188"/>
            <a:ext cx="11134165" cy="5232202"/>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Snort Architecture </a:t>
            </a:r>
          </a:p>
          <a:p>
            <a:endParaRPr lang="en-US" dirty="0"/>
          </a:p>
          <a:p>
            <a:r>
              <a:rPr lang="en-US" dirty="0"/>
              <a:t>A Snort installation consists of four logical components (Figure 8.9): </a:t>
            </a:r>
          </a:p>
          <a:p>
            <a:r>
              <a:rPr lang="en-US" dirty="0"/>
              <a:t>• Packet decoder: The packet decoder processes each captured packet to identify and isolate protocol headers at the data link, network, transport, and application layers. The decoder is designed to be as efficient as possible and its primary work consists of setting pointers so that the various protocol headers can be easily extracted. </a:t>
            </a:r>
          </a:p>
          <a:p>
            <a:r>
              <a:rPr lang="en-US" dirty="0"/>
              <a:t>• Detection engine: The detection engine does the actual work of intrusion detection. This module analyzes each packet based on a set of rules defined for this configuration of Snort by the security administrator. In essence, each packet is checked against all the rules to determine if the packet matches the characteristics defined by a rule. The first rule that matches the decoded packet triggers the action specified by the rule. If no rule matches the packet, the detection engine discards the packet. </a:t>
            </a:r>
          </a:p>
          <a:p>
            <a:r>
              <a:rPr lang="en-US" dirty="0"/>
              <a:t>• Logger: For each packet that matches a rule, the rule specifies what logging and alerting options are to be taken. When a logger option is selected, the logger stores the detected packet in human readable format or in a more compact binary format in a designated log file. The security administrator can then use the log file for later analysis. </a:t>
            </a:r>
          </a:p>
          <a:p>
            <a:r>
              <a:rPr lang="en-US" dirty="0"/>
              <a:t>• </a:t>
            </a:r>
            <a:r>
              <a:rPr lang="en-US" dirty="0" err="1"/>
              <a:t>Alerter</a:t>
            </a:r>
            <a:r>
              <a:rPr lang="en-US" dirty="0"/>
              <a:t>: For each detected packet, an alert can be sent. The alert option in the matching rule determines what information is included in the event notification. The event notification can be sent to a file, to a UNIX socket, or to a database. Alerting may also be turned off during testing or penetration studies. Using the UNIX socket, the alert can be sent to a management machine elsewhere on the network. </a:t>
            </a:r>
            <a:endParaRPr lang="en-IN" dirty="0"/>
          </a:p>
        </p:txBody>
      </p:sp>
    </p:spTree>
    <p:extLst>
      <p:ext uri="{BB962C8B-B14F-4D97-AF65-F5344CB8AC3E}">
        <p14:creationId xmlns:p14="http://schemas.microsoft.com/office/powerpoint/2010/main" val="1540869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CE571-D380-B981-5668-F028D42D763E}"/>
              </a:ext>
            </a:extLst>
          </p:cNvPr>
          <p:cNvPicPr>
            <a:picLocks noChangeAspect="1"/>
          </p:cNvPicPr>
          <p:nvPr/>
        </p:nvPicPr>
        <p:blipFill>
          <a:blip r:embed="rId2"/>
          <a:stretch>
            <a:fillRect/>
          </a:stretch>
        </p:blipFill>
        <p:spPr>
          <a:xfrm>
            <a:off x="2080691" y="1344707"/>
            <a:ext cx="8827416" cy="3860782"/>
          </a:xfrm>
          <a:prstGeom prst="rect">
            <a:avLst/>
          </a:prstGeom>
        </p:spPr>
      </p:pic>
    </p:spTree>
    <p:extLst>
      <p:ext uri="{BB962C8B-B14F-4D97-AF65-F5344CB8AC3E}">
        <p14:creationId xmlns:p14="http://schemas.microsoft.com/office/powerpoint/2010/main" val="1930239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525991-26AC-0D58-35CB-707E81BC704C}"/>
              </a:ext>
            </a:extLst>
          </p:cNvPr>
          <p:cNvSpPr txBox="1"/>
          <p:nvPr/>
        </p:nvSpPr>
        <p:spPr>
          <a:xfrm>
            <a:off x="358587" y="566678"/>
            <a:ext cx="11098306" cy="3016210"/>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Snort Rules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Snort uses a simple, flexible rule definition language that generates the rules used by the detection engine. Although the rules are simple and straightforward to write, they are powerful enough to detect a wide variety of hostile or suspicious traffic. Each rule consists of a fixed header and zero or more options (Figure 8.10). The header has the following elements:</a:t>
            </a:r>
          </a:p>
          <a:p>
            <a:pPr algn="just"/>
            <a:r>
              <a:rPr lang="en-US" dirty="0">
                <a:latin typeface="Times New Roman" panose="02020603050405020304" pitchFamily="18" charset="0"/>
                <a:cs typeface="Times New Roman" panose="02020603050405020304" pitchFamily="18" charset="0"/>
              </a:rPr>
              <a:t> • Action: The rule action tells Snort what to do when it finds a packet that matches the rule criteria.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Table 8.3 lists the available actions. The last three actions in the list (drop, reject, </a:t>
            </a:r>
            <a:r>
              <a:rPr lang="en-US" dirty="0" err="1">
                <a:latin typeface="Times New Roman" panose="02020603050405020304" pitchFamily="18" charset="0"/>
                <a:cs typeface="Times New Roman" panose="02020603050405020304" pitchFamily="18" charset="0"/>
              </a:rPr>
              <a:t>sdrop</a:t>
            </a:r>
            <a:r>
              <a:rPr lang="en-US" dirty="0">
                <a:latin typeface="Times New Roman" panose="02020603050405020304" pitchFamily="18" charset="0"/>
                <a:cs typeface="Times New Roman" panose="02020603050405020304" pitchFamily="18" charset="0"/>
              </a:rPr>
              <a:t>) are only available in inline mode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108EAB-4893-5C56-9145-207218A4C3B4}"/>
              </a:ext>
            </a:extLst>
          </p:cNvPr>
          <p:cNvPicPr>
            <a:picLocks noChangeAspect="1"/>
          </p:cNvPicPr>
          <p:nvPr/>
        </p:nvPicPr>
        <p:blipFill>
          <a:blip r:embed="rId2"/>
          <a:stretch>
            <a:fillRect/>
          </a:stretch>
        </p:blipFill>
        <p:spPr>
          <a:xfrm>
            <a:off x="1275777" y="3890682"/>
            <a:ext cx="7927900" cy="2401283"/>
          </a:xfrm>
          <a:prstGeom prst="rect">
            <a:avLst/>
          </a:prstGeom>
        </p:spPr>
      </p:pic>
    </p:spTree>
    <p:extLst>
      <p:ext uri="{BB962C8B-B14F-4D97-AF65-F5344CB8AC3E}">
        <p14:creationId xmlns:p14="http://schemas.microsoft.com/office/powerpoint/2010/main" val="1573769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87A80-1386-AA09-BEC6-4F95F77F737C}"/>
              </a:ext>
            </a:extLst>
          </p:cNvPr>
          <p:cNvPicPr>
            <a:picLocks noChangeAspect="1"/>
          </p:cNvPicPr>
          <p:nvPr/>
        </p:nvPicPr>
        <p:blipFill>
          <a:blip r:embed="rId2"/>
          <a:stretch>
            <a:fillRect/>
          </a:stretch>
        </p:blipFill>
        <p:spPr>
          <a:xfrm>
            <a:off x="1931846" y="30497"/>
            <a:ext cx="6302286" cy="2834886"/>
          </a:xfrm>
          <a:prstGeom prst="rect">
            <a:avLst/>
          </a:prstGeom>
        </p:spPr>
      </p:pic>
      <p:sp>
        <p:nvSpPr>
          <p:cNvPr id="5" name="TextBox 4">
            <a:extLst>
              <a:ext uri="{FF2B5EF4-FFF2-40B4-BE49-F238E27FC236}">
                <a16:creationId xmlns:a16="http://schemas.microsoft.com/office/drawing/2014/main" id="{5CEA7F30-1752-3579-6592-3484DC87BE03}"/>
              </a:ext>
            </a:extLst>
          </p:cNvPr>
          <p:cNvSpPr txBox="1"/>
          <p:nvPr/>
        </p:nvSpPr>
        <p:spPr>
          <a:xfrm>
            <a:off x="304798" y="2963855"/>
            <a:ext cx="11116235" cy="3785652"/>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Protocol: </a:t>
            </a:r>
          </a:p>
          <a:p>
            <a:pPr algn="just"/>
            <a:r>
              <a:rPr lang="en-US" sz="1600" dirty="0">
                <a:latin typeface="Times New Roman" panose="02020603050405020304" pitchFamily="18" charset="0"/>
                <a:cs typeface="Times New Roman" panose="02020603050405020304" pitchFamily="18" charset="0"/>
              </a:rPr>
              <a:t>Snort proceeds in the analysis if the packet protocol matches this field.</a:t>
            </a:r>
          </a:p>
          <a:p>
            <a:pPr algn="just"/>
            <a:r>
              <a:rPr lang="en-US" sz="1600" dirty="0">
                <a:latin typeface="Times New Roman" panose="02020603050405020304" pitchFamily="18" charset="0"/>
                <a:cs typeface="Times New Roman" panose="02020603050405020304" pitchFamily="18" charset="0"/>
              </a:rPr>
              <a:t>The current version of Snort (2.9) recognizes four protocols: TCP, UDP, ICMP, and IP. Future releases of Snort will support a greater range of protocols. </a:t>
            </a:r>
          </a:p>
          <a:p>
            <a:pPr algn="just"/>
            <a:r>
              <a:rPr lang="en-US" sz="1600" dirty="0">
                <a:latin typeface="Times New Roman" panose="02020603050405020304" pitchFamily="18" charset="0"/>
                <a:cs typeface="Times New Roman" panose="02020603050405020304" pitchFamily="18" charset="0"/>
              </a:rPr>
              <a:t>• Source IP address: Designates the source of the packet. The rule may specify a specific IP address, any IP address, a list of specific IP addresses, or the negation of a specific IP address or list. The negation indicates that any IP address other than those listed is a match.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Source port: This field designates the source port for the specified protocol (e.g., a TCP port). Port numbers may be specified in a number of ways, including specific port number, any ports, static port definitions, ranges, and by negation. </a:t>
            </a:r>
          </a:p>
          <a:p>
            <a:pPr algn="just"/>
            <a:r>
              <a:rPr lang="en-US" sz="1600" dirty="0">
                <a:latin typeface="Times New Roman" panose="02020603050405020304" pitchFamily="18" charset="0"/>
                <a:cs typeface="Times New Roman" panose="02020603050405020304" pitchFamily="18" charset="0"/>
              </a:rPr>
              <a:t>• Direction: This field takes on one of two values: unidirectional (-7) or bidirectional (6-7). The bidirectional option tells Snort to consider the address/ port pairs in the rule as either source followed by destination or destination followed by source. The bidirectional option enables Snort to monitor both sides of a conversation.</a:t>
            </a:r>
          </a:p>
          <a:p>
            <a:pPr algn="just"/>
            <a:r>
              <a:rPr lang="en-US" sz="1600" dirty="0">
                <a:latin typeface="Times New Roman" panose="02020603050405020304" pitchFamily="18" charset="0"/>
                <a:cs typeface="Times New Roman" panose="02020603050405020304" pitchFamily="18" charset="0"/>
              </a:rPr>
              <a:t> • Destination IP address: Designates the destination of the packet. </a:t>
            </a:r>
          </a:p>
          <a:p>
            <a:pPr algn="just"/>
            <a:r>
              <a:rPr lang="en-US" sz="1600" dirty="0">
                <a:latin typeface="Times New Roman" panose="02020603050405020304" pitchFamily="18" charset="0"/>
                <a:cs typeface="Times New Roman" panose="02020603050405020304" pitchFamily="18" charset="0"/>
              </a:rPr>
              <a:t>• Destination port: Designates the destination port.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250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67652-E4B9-B125-5EDD-3B9E40BCF9B5}"/>
              </a:ext>
            </a:extLst>
          </p:cNvPr>
          <p:cNvSpPr txBox="1"/>
          <p:nvPr/>
        </p:nvSpPr>
        <p:spPr>
          <a:xfrm>
            <a:off x="385481" y="382378"/>
            <a:ext cx="10963835"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Four major categories of rule options: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Meta-data: Provide information about the rule but do not have any affect during detection.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Payload: Look for data inside the packet payload and can be interrelated.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Non-payload: Look for non-payload data.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Post-detection: Rule-specific triggers that happen after a rule has matched a packet.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183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2E262-0BF7-35BF-C17E-A00EAFA706E7}"/>
              </a:ext>
            </a:extLst>
          </p:cNvPr>
          <p:cNvPicPr>
            <a:picLocks noChangeAspect="1"/>
          </p:cNvPicPr>
          <p:nvPr/>
        </p:nvPicPr>
        <p:blipFill>
          <a:blip r:embed="rId2"/>
          <a:stretch>
            <a:fillRect/>
          </a:stretch>
        </p:blipFill>
        <p:spPr>
          <a:xfrm>
            <a:off x="1685364" y="322729"/>
            <a:ext cx="7361161" cy="6535271"/>
          </a:xfrm>
          <a:prstGeom prst="rect">
            <a:avLst/>
          </a:prstGeom>
        </p:spPr>
      </p:pic>
    </p:spTree>
    <p:extLst>
      <p:ext uri="{BB962C8B-B14F-4D97-AF65-F5344CB8AC3E}">
        <p14:creationId xmlns:p14="http://schemas.microsoft.com/office/powerpoint/2010/main" val="105279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1432" y="416700"/>
            <a:ext cx="4100461" cy="443711"/>
          </a:xfrm>
          <a:prstGeom prst="rect">
            <a:avLst/>
          </a:prstGeom>
        </p:spPr>
        <p:txBody>
          <a:bodyPr vert="horz" wrap="square" lIns="0" tIns="12700" rIns="0" bIns="0" rtlCol="0">
            <a:spAutoFit/>
          </a:bodyPr>
          <a:lstStyle/>
          <a:p>
            <a:pPr marL="12700">
              <a:lnSpc>
                <a:spcPct val="100000"/>
              </a:lnSpc>
              <a:spcBef>
                <a:spcPts val="100"/>
              </a:spcBef>
            </a:pPr>
            <a:r>
              <a:rPr sz="2800" b="1" spc="-5" dirty="0"/>
              <a:t>Examples</a:t>
            </a:r>
            <a:r>
              <a:rPr sz="2800" b="1" spc="-55" dirty="0"/>
              <a:t> </a:t>
            </a:r>
            <a:r>
              <a:rPr sz="2800" b="1" dirty="0"/>
              <a:t>of</a:t>
            </a:r>
            <a:r>
              <a:rPr sz="2800" b="1" spc="-45" dirty="0"/>
              <a:t> </a:t>
            </a:r>
            <a:r>
              <a:rPr sz="2800" b="1" spc="-5" dirty="0"/>
              <a:t>Intrusion</a:t>
            </a:r>
            <a:endParaRPr sz="2800" b="1" dirty="0"/>
          </a:p>
        </p:txBody>
      </p:sp>
      <p:pic>
        <p:nvPicPr>
          <p:cNvPr id="3" name="object 3"/>
          <p:cNvPicPr/>
          <p:nvPr/>
        </p:nvPicPr>
        <p:blipFill>
          <a:blip r:embed="rId2" cstate="print"/>
          <a:stretch>
            <a:fillRect/>
          </a:stretch>
        </p:blipFill>
        <p:spPr>
          <a:xfrm>
            <a:off x="1198384" y="1143000"/>
            <a:ext cx="9795231" cy="51042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8501" y="356742"/>
            <a:ext cx="2638425" cy="452120"/>
          </a:xfrm>
          <a:prstGeom prst="rect">
            <a:avLst/>
          </a:prstGeom>
        </p:spPr>
        <p:txBody>
          <a:bodyPr vert="horz" wrap="square" lIns="0" tIns="12065" rIns="0" bIns="0" rtlCol="0">
            <a:spAutoFit/>
          </a:bodyPr>
          <a:lstStyle/>
          <a:p>
            <a:pPr marL="12700">
              <a:lnSpc>
                <a:spcPct val="100000"/>
              </a:lnSpc>
              <a:spcBef>
                <a:spcPts val="95"/>
              </a:spcBef>
            </a:pPr>
            <a:r>
              <a:rPr sz="2800" b="1" spc="-10" dirty="0"/>
              <a:t>Intruder</a:t>
            </a:r>
            <a:r>
              <a:rPr sz="2800" b="1" spc="-30" dirty="0"/>
              <a:t> </a:t>
            </a:r>
            <a:r>
              <a:rPr sz="2800" b="1" spc="-10" dirty="0"/>
              <a:t>Behavior</a:t>
            </a:r>
            <a:endParaRPr sz="2800" b="1" dirty="0"/>
          </a:p>
        </p:txBody>
      </p:sp>
      <p:sp>
        <p:nvSpPr>
          <p:cNvPr id="3" name="object 3"/>
          <p:cNvSpPr txBox="1"/>
          <p:nvPr/>
        </p:nvSpPr>
        <p:spPr>
          <a:xfrm>
            <a:off x="854760" y="886206"/>
            <a:ext cx="10589260" cy="4937890"/>
          </a:xfrm>
          <a:prstGeom prst="rect">
            <a:avLst/>
          </a:prstGeom>
        </p:spPr>
        <p:txBody>
          <a:bodyPr vert="horz" wrap="square" lIns="0" tIns="13335" rIns="0" bIns="0" rtlCol="0">
            <a:spAutoFit/>
          </a:bodyPr>
          <a:lstStyle/>
          <a:p>
            <a:pPr marL="299085" marR="223520" indent="-287020" algn="just">
              <a:lnSpc>
                <a:spcPct val="100000"/>
              </a:lnSpc>
              <a:spcBef>
                <a:spcPts val="105"/>
              </a:spcBef>
              <a:buFont typeface="Wingdings"/>
              <a:buChar char=""/>
              <a:tabLst>
                <a:tab pos="299720" algn="l"/>
              </a:tabLst>
            </a:pPr>
            <a:r>
              <a:rPr sz="2000" b="1" spc="-35" dirty="0">
                <a:latin typeface="Calibri"/>
                <a:cs typeface="Calibri"/>
              </a:rPr>
              <a:t>Target </a:t>
            </a:r>
            <a:r>
              <a:rPr sz="2000" b="1" spc="-5" dirty="0">
                <a:latin typeface="Calibri"/>
                <a:cs typeface="Calibri"/>
              </a:rPr>
              <a:t>Acquisition </a:t>
            </a:r>
            <a:r>
              <a:rPr sz="2000" b="1" dirty="0">
                <a:latin typeface="Calibri"/>
                <a:cs typeface="Calibri"/>
              </a:rPr>
              <a:t>and </a:t>
            </a:r>
            <a:r>
              <a:rPr sz="2000" b="1" spc="-10" dirty="0">
                <a:latin typeface="Calibri"/>
                <a:cs typeface="Calibri"/>
              </a:rPr>
              <a:t>Information </a:t>
            </a:r>
            <a:r>
              <a:rPr sz="2000" b="1" spc="-5" dirty="0">
                <a:latin typeface="Calibri"/>
                <a:cs typeface="Calibri"/>
              </a:rPr>
              <a:t>Gathering: </a:t>
            </a:r>
            <a:r>
              <a:rPr sz="2000" spc="-5" dirty="0">
                <a:latin typeface="Calibri"/>
                <a:cs typeface="Calibri"/>
              </a:rPr>
              <a:t>Where </a:t>
            </a:r>
            <a:r>
              <a:rPr sz="2000" dirty="0">
                <a:latin typeface="Calibri"/>
                <a:cs typeface="Calibri"/>
              </a:rPr>
              <a:t>the </a:t>
            </a:r>
            <a:r>
              <a:rPr sz="2000" spc="-15" dirty="0">
                <a:latin typeface="Calibri"/>
                <a:cs typeface="Calibri"/>
              </a:rPr>
              <a:t>attacker </a:t>
            </a:r>
            <a:r>
              <a:rPr sz="2000" spc="-5" dirty="0">
                <a:latin typeface="Calibri"/>
                <a:cs typeface="Calibri"/>
              </a:rPr>
              <a:t>identifies </a:t>
            </a:r>
            <a:r>
              <a:rPr sz="2000" dirty="0">
                <a:latin typeface="Calibri"/>
                <a:cs typeface="Calibri"/>
              </a:rPr>
              <a:t>and </a:t>
            </a:r>
            <a:r>
              <a:rPr sz="2000" spc="-10" dirty="0">
                <a:latin typeface="Calibri"/>
                <a:cs typeface="Calibri"/>
              </a:rPr>
              <a:t>characterizes </a:t>
            </a:r>
            <a:r>
              <a:rPr sz="2000" dirty="0">
                <a:latin typeface="Calibri"/>
                <a:cs typeface="Calibri"/>
              </a:rPr>
              <a:t>the </a:t>
            </a:r>
            <a:r>
              <a:rPr sz="2000" spc="-440" dirty="0">
                <a:latin typeface="Calibri"/>
                <a:cs typeface="Calibri"/>
              </a:rPr>
              <a:t> </a:t>
            </a:r>
            <a:r>
              <a:rPr sz="2000" spc="-15" dirty="0">
                <a:latin typeface="Calibri"/>
                <a:cs typeface="Calibri"/>
              </a:rPr>
              <a:t>target </a:t>
            </a:r>
            <a:r>
              <a:rPr sz="2000" spc="-20" dirty="0">
                <a:latin typeface="Calibri"/>
                <a:cs typeface="Calibri"/>
              </a:rPr>
              <a:t>systems </a:t>
            </a:r>
            <a:r>
              <a:rPr sz="2000" spc="-5" dirty="0">
                <a:latin typeface="Calibri"/>
                <a:cs typeface="Calibri"/>
              </a:rPr>
              <a:t>using publicly </a:t>
            </a:r>
            <a:r>
              <a:rPr sz="2000" spc="-10" dirty="0">
                <a:latin typeface="Calibri"/>
                <a:cs typeface="Calibri"/>
              </a:rPr>
              <a:t>available information, </a:t>
            </a:r>
            <a:r>
              <a:rPr sz="2000" dirty="0">
                <a:latin typeface="Calibri"/>
                <a:cs typeface="Calibri"/>
              </a:rPr>
              <a:t>both </a:t>
            </a:r>
            <a:r>
              <a:rPr sz="2000" spc="-5" dirty="0">
                <a:latin typeface="Calibri"/>
                <a:cs typeface="Calibri"/>
              </a:rPr>
              <a:t>technical </a:t>
            </a:r>
            <a:r>
              <a:rPr sz="2000" dirty="0">
                <a:latin typeface="Calibri"/>
                <a:cs typeface="Calibri"/>
              </a:rPr>
              <a:t>and non-technical, and the </a:t>
            </a:r>
            <a:r>
              <a:rPr sz="2000" b="1" dirty="0">
                <a:latin typeface="Calibri"/>
                <a:cs typeface="Calibri"/>
              </a:rPr>
              <a:t>use </a:t>
            </a:r>
            <a:r>
              <a:rPr sz="2000" b="1" spc="5" dirty="0">
                <a:latin typeface="Calibri"/>
                <a:cs typeface="Calibri"/>
              </a:rPr>
              <a:t> </a:t>
            </a:r>
            <a:r>
              <a:rPr sz="2000" b="1" spc="-10" dirty="0">
                <a:latin typeface="Calibri"/>
                <a:cs typeface="Calibri"/>
              </a:rPr>
              <a:t>network</a:t>
            </a:r>
            <a:r>
              <a:rPr sz="2000" b="1" spc="-5" dirty="0">
                <a:latin typeface="Calibri"/>
                <a:cs typeface="Calibri"/>
              </a:rPr>
              <a:t> </a:t>
            </a:r>
            <a:r>
              <a:rPr sz="2000" b="1" spc="-15" dirty="0">
                <a:latin typeface="Calibri"/>
                <a:cs typeface="Calibri"/>
              </a:rPr>
              <a:t>exploration</a:t>
            </a:r>
            <a:r>
              <a:rPr sz="2000" b="1" dirty="0">
                <a:latin typeface="Calibri"/>
                <a:cs typeface="Calibri"/>
              </a:rPr>
              <a:t> </a:t>
            </a:r>
            <a:r>
              <a:rPr sz="2000" b="1" spc="-10" dirty="0">
                <a:latin typeface="Calibri"/>
                <a:cs typeface="Calibri"/>
              </a:rPr>
              <a:t>tools </a:t>
            </a:r>
            <a:r>
              <a:rPr sz="2000" spc="-10" dirty="0">
                <a:latin typeface="Calibri"/>
                <a:cs typeface="Calibri"/>
              </a:rPr>
              <a:t>to</a:t>
            </a:r>
            <a:r>
              <a:rPr sz="2000" spc="-5" dirty="0">
                <a:latin typeface="Calibri"/>
                <a:cs typeface="Calibri"/>
              </a:rPr>
              <a:t> </a:t>
            </a:r>
            <a:r>
              <a:rPr sz="2000" dirty="0">
                <a:latin typeface="Calibri"/>
                <a:cs typeface="Calibri"/>
              </a:rPr>
              <a:t>map</a:t>
            </a:r>
            <a:r>
              <a:rPr sz="2000" spc="-10" dirty="0">
                <a:latin typeface="Calibri"/>
                <a:cs typeface="Calibri"/>
              </a:rPr>
              <a:t> </a:t>
            </a:r>
            <a:r>
              <a:rPr sz="2000" spc="-15" dirty="0">
                <a:latin typeface="Calibri"/>
                <a:cs typeface="Calibri"/>
              </a:rPr>
              <a:t>target</a:t>
            </a:r>
            <a:r>
              <a:rPr sz="2000" dirty="0">
                <a:latin typeface="Calibri"/>
                <a:cs typeface="Calibri"/>
              </a:rPr>
              <a:t> </a:t>
            </a:r>
            <a:r>
              <a:rPr sz="2000" spc="-5" dirty="0">
                <a:latin typeface="Calibri"/>
                <a:cs typeface="Calibri"/>
              </a:rPr>
              <a:t>resources</a:t>
            </a:r>
            <a:r>
              <a:rPr lang="en-US" sz="2000" spc="-5" dirty="0">
                <a:latin typeface="Calibri"/>
                <a:cs typeface="Calibri"/>
              </a:rPr>
              <a:t>.</a:t>
            </a:r>
            <a:endParaRPr sz="2000" dirty="0">
              <a:latin typeface="Calibri"/>
              <a:cs typeface="Calibri"/>
            </a:endParaRPr>
          </a:p>
          <a:p>
            <a:pPr marL="299085" marR="157480" indent="-287020">
              <a:lnSpc>
                <a:spcPct val="100000"/>
              </a:lnSpc>
              <a:buFont typeface="Wingdings"/>
              <a:buChar char=""/>
              <a:tabLst>
                <a:tab pos="299720" algn="l"/>
              </a:tabLst>
            </a:pPr>
            <a:r>
              <a:rPr sz="2000" b="1" spc="-5" dirty="0">
                <a:latin typeface="Calibri"/>
                <a:cs typeface="Calibri"/>
              </a:rPr>
              <a:t>Initial</a:t>
            </a:r>
            <a:r>
              <a:rPr sz="2000" b="1" spc="10" dirty="0">
                <a:latin typeface="Calibri"/>
                <a:cs typeface="Calibri"/>
              </a:rPr>
              <a:t> </a:t>
            </a:r>
            <a:r>
              <a:rPr sz="2000" b="1" dirty="0">
                <a:latin typeface="Calibri"/>
                <a:cs typeface="Calibri"/>
              </a:rPr>
              <a:t>Access:</a:t>
            </a:r>
            <a:r>
              <a:rPr sz="2000" b="1" spc="5"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initial</a:t>
            </a:r>
            <a:r>
              <a:rPr sz="2000" spc="15" dirty="0">
                <a:latin typeface="Calibri"/>
                <a:cs typeface="Calibri"/>
              </a:rPr>
              <a:t> </a:t>
            </a:r>
            <a:r>
              <a:rPr sz="2000" dirty="0">
                <a:latin typeface="Calibri"/>
                <a:cs typeface="Calibri"/>
              </a:rPr>
              <a:t>access</a:t>
            </a:r>
            <a:r>
              <a:rPr sz="2000" spc="10" dirty="0">
                <a:latin typeface="Calibri"/>
                <a:cs typeface="Calibri"/>
              </a:rPr>
              <a:t> </a:t>
            </a:r>
            <a:r>
              <a:rPr sz="2000" spc="-15" dirty="0">
                <a:latin typeface="Calibri"/>
                <a:cs typeface="Calibri"/>
              </a:rPr>
              <a:t>to</a:t>
            </a:r>
            <a:r>
              <a:rPr sz="2000" dirty="0">
                <a:latin typeface="Calibri"/>
                <a:cs typeface="Calibri"/>
              </a:rPr>
              <a:t> a</a:t>
            </a:r>
            <a:r>
              <a:rPr sz="2000" spc="5" dirty="0">
                <a:latin typeface="Calibri"/>
                <a:cs typeface="Calibri"/>
              </a:rPr>
              <a:t> </a:t>
            </a:r>
            <a:r>
              <a:rPr sz="2000" spc="-15" dirty="0">
                <a:latin typeface="Calibri"/>
                <a:cs typeface="Calibri"/>
              </a:rPr>
              <a:t>target</a:t>
            </a:r>
            <a:r>
              <a:rPr sz="2000" dirty="0">
                <a:latin typeface="Calibri"/>
                <a:cs typeface="Calibri"/>
              </a:rPr>
              <a:t> </a:t>
            </a:r>
            <a:r>
              <a:rPr sz="2000" spc="-20" dirty="0">
                <a:latin typeface="Calibri"/>
                <a:cs typeface="Calibri"/>
              </a:rPr>
              <a:t>system,</a:t>
            </a:r>
            <a:r>
              <a:rPr sz="2000" spc="20" dirty="0">
                <a:latin typeface="Calibri"/>
                <a:cs typeface="Calibri"/>
              </a:rPr>
              <a:t> </a:t>
            </a:r>
            <a:r>
              <a:rPr sz="2000" spc="-5" dirty="0">
                <a:latin typeface="Calibri"/>
                <a:cs typeface="Calibri"/>
              </a:rPr>
              <a:t>typically</a:t>
            </a:r>
            <a:r>
              <a:rPr sz="2000" spc="5" dirty="0">
                <a:latin typeface="Calibri"/>
                <a:cs typeface="Calibri"/>
              </a:rPr>
              <a:t> </a:t>
            </a:r>
            <a:r>
              <a:rPr sz="2000" spc="-10" dirty="0">
                <a:latin typeface="Calibri"/>
                <a:cs typeface="Calibri"/>
              </a:rPr>
              <a:t>by </a:t>
            </a:r>
            <a:r>
              <a:rPr sz="2000" spc="-10" dirty="0">
                <a:solidFill>
                  <a:srgbClr val="00B0F0"/>
                </a:solidFill>
                <a:latin typeface="Calibri"/>
                <a:cs typeface="Calibri"/>
              </a:rPr>
              <a:t>exploiting</a:t>
            </a:r>
            <a:r>
              <a:rPr sz="2000" spc="10" dirty="0">
                <a:solidFill>
                  <a:srgbClr val="00B0F0"/>
                </a:solidFill>
                <a:latin typeface="Calibri"/>
                <a:cs typeface="Calibri"/>
              </a:rPr>
              <a:t> </a:t>
            </a:r>
            <a:r>
              <a:rPr sz="2000" dirty="0">
                <a:solidFill>
                  <a:srgbClr val="00B0F0"/>
                </a:solidFill>
                <a:latin typeface="Calibri"/>
                <a:cs typeface="Calibri"/>
              </a:rPr>
              <a:t>a</a:t>
            </a:r>
            <a:r>
              <a:rPr sz="2000" spc="-5" dirty="0">
                <a:solidFill>
                  <a:srgbClr val="00B0F0"/>
                </a:solidFill>
                <a:latin typeface="Calibri"/>
                <a:cs typeface="Calibri"/>
              </a:rPr>
              <a:t> </a:t>
            </a:r>
            <a:r>
              <a:rPr sz="2000" spc="-10" dirty="0">
                <a:solidFill>
                  <a:srgbClr val="00B0F0"/>
                </a:solidFill>
                <a:latin typeface="Calibri"/>
                <a:cs typeface="Calibri"/>
              </a:rPr>
              <a:t>remote</a:t>
            </a:r>
            <a:r>
              <a:rPr sz="2000" spc="15" dirty="0">
                <a:solidFill>
                  <a:srgbClr val="00B0F0"/>
                </a:solidFill>
                <a:latin typeface="Calibri"/>
                <a:cs typeface="Calibri"/>
              </a:rPr>
              <a:t> </a:t>
            </a:r>
            <a:r>
              <a:rPr sz="2000" spc="-10" dirty="0">
                <a:solidFill>
                  <a:srgbClr val="00B0F0"/>
                </a:solidFill>
                <a:latin typeface="Calibri"/>
                <a:cs typeface="Calibri"/>
              </a:rPr>
              <a:t>network </a:t>
            </a:r>
            <a:r>
              <a:rPr sz="2000" spc="-5" dirty="0">
                <a:solidFill>
                  <a:srgbClr val="00B0F0"/>
                </a:solidFill>
                <a:latin typeface="Calibri"/>
                <a:cs typeface="Calibri"/>
              </a:rPr>
              <a:t> </a:t>
            </a:r>
            <a:r>
              <a:rPr sz="2000" spc="-15" dirty="0">
                <a:solidFill>
                  <a:srgbClr val="00B0F0"/>
                </a:solidFill>
                <a:latin typeface="Calibri"/>
                <a:cs typeface="Calibri"/>
              </a:rPr>
              <a:t>vulnerability,</a:t>
            </a:r>
            <a:r>
              <a:rPr sz="2000" spc="5" dirty="0">
                <a:solidFill>
                  <a:srgbClr val="00B0F0"/>
                </a:solidFill>
                <a:latin typeface="Calibri"/>
                <a:cs typeface="Calibri"/>
              </a:rPr>
              <a:t> </a:t>
            </a:r>
            <a:r>
              <a:rPr sz="2000" spc="-5" dirty="0">
                <a:solidFill>
                  <a:srgbClr val="00B0F0"/>
                </a:solidFill>
                <a:latin typeface="Calibri"/>
                <a:cs typeface="Calibri"/>
              </a:rPr>
              <a:t>by</a:t>
            </a:r>
            <a:r>
              <a:rPr sz="2000" spc="-15" dirty="0">
                <a:solidFill>
                  <a:srgbClr val="00B0F0"/>
                </a:solidFill>
                <a:latin typeface="Calibri"/>
                <a:cs typeface="Calibri"/>
              </a:rPr>
              <a:t> </a:t>
            </a:r>
            <a:r>
              <a:rPr sz="2000" dirty="0">
                <a:solidFill>
                  <a:srgbClr val="00B0F0"/>
                </a:solidFill>
                <a:latin typeface="Calibri"/>
                <a:cs typeface="Calibri"/>
              </a:rPr>
              <a:t>guessing</a:t>
            </a:r>
            <a:r>
              <a:rPr sz="2000" spc="5" dirty="0">
                <a:solidFill>
                  <a:srgbClr val="00B0F0"/>
                </a:solidFill>
                <a:latin typeface="Calibri"/>
                <a:cs typeface="Calibri"/>
              </a:rPr>
              <a:t> </a:t>
            </a:r>
            <a:r>
              <a:rPr sz="2000" spc="-5" dirty="0">
                <a:solidFill>
                  <a:srgbClr val="00B0F0"/>
                </a:solidFill>
                <a:latin typeface="Calibri"/>
                <a:cs typeface="Calibri"/>
              </a:rPr>
              <a:t>weak</a:t>
            </a:r>
            <a:r>
              <a:rPr sz="2000" spc="-10" dirty="0">
                <a:solidFill>
                  <a:srgbClr val="00B0F0"/>
                </a:solidFill>
                <a:latin typeface="Calibri"/>
                <a:cs typeface="Calibri"/>
              </a:rPr>
              <a:t> </a:t>
            </a:r>
            <a:r>
              <a:rPr sz="2000" spc="-5" dirty="0">
                <a:solidFill>
                  <a:srgbClr val="00B0F0"/>
                </a:solidFill>
                <a:latin typeface="Calibri"/>
                <a:cs typeface="Calibri"/>
              </a:rPr>
              <a:t>authentication</a:t>
            </a:r>
            <a:r>
              <a:rPr sz="2000" dirty="0">
                <a:solidFill>
                  <a:srgbClr val="00B0F0"/>
                </a:solidFill>
                <a:latin typeface="Calibri"/>
                <a:cs typeface="Calibri"/>
              </a:rPr>
              <a:t> </a:t>
            </a:r>
            <a:r>
              <a:rPr sz="2000" spc="-5" dirty="0">
                <a:solidFill>
                  <a:srgbClr val="00B0F0"/>
                </a:solidFill>
                <a:latin typeface="Calibri"/>
                <a:cs typeface="Calibri"/>
              </a:rPr>
              <a:t>credentials</a:t>
            </a:r>
            <a:r>
              <a:rPr sz="2000" spc="25" dirty="0">
                <a:solidFill>
                  <a:srgbClr val="00B0F0"/>
                </a:solidFill>
                <a:latin typeface="Calibri"/>
                <a:cs typeface="Calibri"/>
              </a:rPr>
              <a:t> </a:t>
            </a:r>
            <a:r>
              <a:rPr sz="2000" spc="-5" dirty="0">
                <a:latin typeface="Calibri"/>
                <a:cs typeface="Calibri"/>
              </a:rPr>
              <a:t>used</a:t>
            </a:r>
            <a:r>
              <a:rPr sz="2000" spc="-10" dirty="0">
                <a:latin typeface="Calibri"/>
                <a:cs typeface="Calibri"/>
              </a:rPr>
              <a:t> </a:t>
            </a:r>
            <a:r>
              <a:rPr sz="2000" dirty="0">
                <a:latin typeface="Calibri"/>
                <a:cs typeface="Calibri"/>
              </a:rPr>
              <a:t>in a</a:t>
            </a:r>
            <a:r>
              <a:rPr sz="2000" spc="5" dirty="0">
                <a:latin typeface="Calibri"/>
                <a:cs typeface="Calibri"/>
              </a:rPr>
              <a:t> </a:t>
            </a:r>
            <a:r>
              <a:rPr sz="2000" spc="-10" dirty="0">
                <a:latin typeface="Calibri"/>
                <a:cs typeface="Calibri"/>
              </a:rPr>
              <a:t>remote</a:t>
            </a:r>
            <a:r>
              <a:rPr sz="2000" dirty="0">
                <a:latin typeface="Calibri"/>
                <a:cs typeface="Calibri"/>
              </a:rPr>
              <a:t> service,</a:t>
            </a:r>
            <a:r>
              <a:rPr sz="2000" spc="20" dirty="0">
                <a:latin typeface="Calibri"/>
                <a:cs typeface="Calibri"/>
              </a:rPr>
              <a:t> </a:t>
            </a:r>
            <a:r>
              <a:rPr sz="2000" spc="-5" dirty="0">
                <a:latin typeface="Calibri"/>
                <a:cs typeface="Calibri"/>
              </a:rPr>
              <a:t>or</a:t>
            </a:r>
            <a:r>
              <a:rPr sz="2000" spc="-15" dirty="0">
                <a:latin typeface="Calibri"/>
                <a:cs typeface="Calibri"/>
              </a:rPr>
              <a:t> </a:t>
            </a:r>
            <a:r>
              <a:rPr sz="2000" spc="-5" dirty="0">
                <a:latin typeface="Calibri"/>
                <a:cs typeface="Calibri"/>
              </a:rPr>
              <a:t>via</a:t>
            </a:r>
            <a:r>
              <a:rPr sz="2000" dirty="0">
                <a:latin typeface="Calibri"/>
                <a:cs typeface="Calibri"/>
              </a:rPr>
              <a:t> the </a:t>
            </a:r>
            <a:r>
              <a:rPr sz="2000" spc="5" dirty="0">
                <a:latin typeface="Calibri"/>
                <a:cs typeface="Calibri"/>
              </a:rPr>
              <a:t> </a:t>
            </a:r>
            <a:r>
              <a:rPr sz="2000" spc="-10" dirty="0">
                <a:latin typeface="Calibri"/>
                <a:cs typeface="Calibri"/>
              </a:rPr>
              <a:t>installation</a:t>
            </a:r>
            <a:r>
              <a:rPr sz="2000" spc="30" dirty="0">
                <a:latin typeface="Calibri"/>
                <a:cs typeface="Calibri"/>
              </a:rPr>
              <a:t> </a:t>
            </a:r>
            <a:r>
              <a:rPr sz="2000" spc="-5" dirty="0">
                <a:latin typeface="Calibri"/>
                <a:cs typeface="Calibri"/>
              </a:rPr>
              <a:t>of</a:t>
            </a:r>
            <a:r>
              <a:rPr sz="2000" dirty="0">
                <a:latin typeface="Calibri"/>
                <a:cs typeface="Calibri"/>
              </a:rPr>
              <a:t> </a:t>
            </a:r>
            <a:r>
              <a:rPr sz="2000" spc="-10" dirty="0">
                <a:latin typeface="Calibri"/>
                <a:cs typeface="Calibri"/>
              </a:rPr>
              <a:t>malware</a:t>
            </a:r>
            <a:r>
              <a:rPr sz="2000" spc="20" dirty="0">
                <a:latin typeface="Calibri"/>
                <a:cs typeface="Calibri"/>
              </a:rPr>
              <a:t> </a:t>
            </a:r>
            <a:r>
              <a:rPr sz="2000" spc="-5" dirty="0">
                <a:latin typeface="Calibri"/>
                <a:cs typeface="Calibri"/>
              </a:rPr>
              <a:t>on</a:t>
            </a:r>
            <a:r>
              <a:rPr sz="2000" spc="5" dirty="0">
                <a:latin typeface="Calibri"/>
                <a:cs typeface="Calibri"/>
              </a:rPr>
              <a:t> </a:t>
            </a:r>
            <a:r>
              <a:rPr sz="2000" dirty="0">
                <a:latin typeface="Calibri"/>
                <a:cs typeface="Calibri"/>
              </a:rPr>
              <a:t>the</a:t>
            </a:r>
            <a:r>
              <a:rPr sz="2000" spc="10" dirty="0">
                <a:latin typeface="Calibri"/>
                <a:cs typeface="Calibri"/>
              </a:rPr>
              <a:t> </a:t>
            </a:r>
            <a:r>
              <a:rPr sz="2000" spc="-20" dirty="0">
                <a:latin typeface="Calibri"/>
                <a:cs typeface="Calibri"/>
              </a:rPr>
              <a:t>system</a:t>
            </a:r>
            <a:r>
              <a:rPr sz="2000" spc="15" dirty="0">
                <a:latin typeface="Calibri"/>
                <a:cs typeface="Calibri"/>
              </a:rPr>
              <a:t> </a:t>
            </a:r>
            <a:r>
              <a:rPr sz="2000" spc="-5" dirty="0">
                <a:latin typeface="Calibri"/>
                <a:cs typeface="Calibri"/>
              </a:rPr>
              <a:t>using</a:t>
            </a:r>
            <a:r>
              <a:rPr sz="2000" dirty="0">
                <a:latin typeface="Calibri"/>
                <a:cs typeface="Calibri"/>
              </a:rPr>
              <a:t> </a:t>
            </a:r>
            <a:r>
              <a:rPr sz="2000" spc="-5" dirty="0">
                <a:latin typeface="Calibri"/>
                <a:cs typeface="Calibri"/>
              </a:rPr>
              <a:t>some</a:t>
            </a:r>
            <a:r>
              <a:rPr sz="2000" dirty="0">
                <a:latin typeface="Calibri"/>
                <a:cs typeface="Calibri"/>
              </a:rPr>
              <a:t> </a:t>
            </a:r>
            <a:r>
              <a:rPr sz="2000" spc="-10" dirty="0">
                <a:latin typeface="Calibri"/>
                <a:cs typeface="Calibri"/>
              </a:rPr>
              <a:t>form </a:t>
            </a:r>
            <a:r>
              <a:rPr sz="2000" spc="-5" dirty="0">
                <a:latin typeface="Calibri"/>
                <a:cs typeface="Calibri"/>
              </a:rPr>
              <a:t>of</a:t>
            </a:r>
            <a:r>
              <a:rPr sz="2000" dirty="0">
                <a:latin typeface="Calibri"/>
                <a:cs typeface="Calibri"/>
              </a:rPr>
              <a:t> </a:t>
            </a:r>
            <a:r>
              <a:rPr sz="2000" spc="-5" dirty="0">
                <a:latin typeface="Calibri"/>
                <a:cs typeface="Calibri"/>
              </a:rPr>
              <a:t>social</a:t>
            </a:r>
            <a:r>
              <a:rPr sz="2000" spc="10" dirty="0">
                <a:latin typeface="Calibri"/>
                <a:cs typeface="Calibri"/>
              </a:rPr>
              <a:t> </a:t>
            </a:r>
            <a:r>
              <a:rPr sz="2000" dirty="0">
                <a:latin typeface="Calibri"/>
                <a:cs typeface="Calibri"/>
              </a:rPr>
              <a:t>engineering</a:t>
            </a:r>
            <a:r>
              <a:rPr sz="2000" spc="10" dirty="0">
                <a:latin typeface="Calibri"/>
                <a:cs typeface="Calibri"/>
              </a:rPr>
              <a:t> </a:t>
            </a:r>
            <a:r>
              <a:rPr sz="2000" spc="-5" dirty="0">
                <a:latin typeface="Calibri"/>
                <a:cs typeface="Calibri"/>
              </a:rPr>
              <a:t>or</a:t>
            </a:r>
            <a:r>
              <a:rPr sz="2000" spc="-15" dirty="0">
                <a:latin typeface="Calibri"/>
                <a:cs typeface="Calibri"/>
              </a:rPr>
              <a:t> </a:t>
            </a:r>
            <a:r>
              <a:rPr sz="2000" spc="-5" dirty="0">
                <a:latin typeface="Calibri"/>
                <a:cs typeface="Calibri"/>
              </a:rPr>
              <a:t>drive-by-download </a:t>
            </a:r>
            <a:r>
              <a:rPr sz="2000" spc="-434" dirty="0">
                <a:latin typeface="Calibri"/>
                <a:cs typeface="Calibri"/>
              </a:rPr>
              <a:t> </a:t>
            </a:r>
            <a:r>
              <a:rPr sz="2000" spc="-15" dirty="0">
                <a:latin typeface="Calibri"/>
                <a:cs typeface="Calibri"/>
              </a:rPr>
              <a:t>attack</a:t>
            </a:r>
            <a:endParaRPr sz="2000" dirty="0">
              <a:latin typeface="Calibri"/>
              <a:cs typeface="Calibri"/>
            </a:endParaRPr>
          </a:p>
          <a:p>
            <a:pPr marL="299085" indent="-287020">
              <a:lnSpc>
                <a:spcPct val="100000"/>
              </a:lnSpc>
              <a:buFont typeface="Wingdings"/>
              <a:buChar char=""/>
              <a:tabLst>
                <a:tab pos="299720" algn="l"/>
              </a:tabLst>
            </a:pPr>
            <a:r>
              <a:rPr sz="2000" b="1" spc="-5" dirty="0">
                <a:latin typeface="Calibri"/>
                <a:cs typeface="Calibri"/>
              </a:rPr>
              <a:t>Privilege</a:t>
            </a:r>
            <a:r>
              <a:rPr sz="2000" b="1" spc="15" dirty="0">
                <a:latin typeface="Calibri"/>
                <a:cs typeface="Calibri"/>
              </a:rPr>
              <a:t> </a:t>
            </a:r>
            <a:r>
              <a:rPr sz="2000" b="1" spc="-5" dirty="0">
                <a:latin typeface="Calibri"/>
                <a:cs typeface="Calibri"/>
              </a:rPr>
              <a:t>Escalation:</a:t>
            </a:r>
            <a:r>
              <a:rPr sz="2000" b="1" spc="10" dirty="0">
                <a:latin typeface="Calibri"/>
                <a:cs typeface="Calibri"/>
              </a:rPr>
              <a:t> </a:t>
            </a:r>
            <a:r>
              <a:rPr sz="2000" dirty="0">
                <a:latin typeface="Calibri"/>
                <a:cs typeface="Calibri"/>
              </a:rPr>
              <a:t>Actions</a:t>
            </a:r>
            <a:r>
              <a:rPr sz="2000" spc="5" dirty="0">
                <a:latin typeface="Calibri"/>
                <a:cs typeface="Calibri"/>
              </a:rPr>
              <a:t> </a:t>
            </a:r>
            <a:r>
              <a:rPr sz="2000" spc="-20" dirty="0">
                <a:latin typeface="Calibri"/>
                <a:cs typeface="Calibri"/>
              </a:rPr>
              <a:t>taken</a:t>
            </a:r>
            <a:r>
              <a:rPr sz="2000" spc="-5" dirty="0">
                <a:latin typeface="Calibri"/>
                <a:cs typeface="Calibri"/>
              </a:rPr>
              <a:t> </a:t>
            </a:r>
            <a:r>
              <a:rPr sz="2000" dirty="0">
                <a:latin typeface="Calibri"/>
                <a:cs typeface="Calibri"/>
              </a:rPr>
              <a:t>on</a:t>
            </a:r>
            <a:r>
              <a:rPr sz="2000" spc="-5" dirty="0">
                <a:latin typeface="Calibri"/>
                <a:cs typeface="Calibri"/>
              </a:rPr>
              <a:t> </a:t>
            </a:r>
            <a:r>
              <a:rPr sz="2000" dirty="0">
                <a:latin typeface="Calibri"/>
                <a:cs typeface="Calibri"/>
              </a:rPr>
              <a:t>the</a:t>
            </a:r>
            <a:r>
              <a:rPr sz="2000" spc="-5" dirty="0">
                <a:latin typeface="Calibri"/>
                <a:cs typeface="Calibri"/>
              </a:rPr>
              <a:t> </a:t>
            </a:r>
            <a:r>
              <a:rPr sz="2000" spc="-20" dirty="0">
                <a:latin typeface="Calibri"/>
                <a:cs typeface="Calibri"/>
              </a:rPr>
              <a:t>system,</a:t>
            </a:r>
            <a:r>
              <a:rPr sz="2000" spc="20" dirty="0">
                <a:latin typeface="Calibri"/>
                <a:cs typeface="Calibri"/>
              </a:rPr>
              <a:t> </a:t>
            </a:r>
            <a:r>
              <a:rPr sz="2000" dirty="0">
                <a:latin typeface="Calibri"/>
                <a:cs typeface="Calibri"/>
              </a:rPr>
              <a:t>typically</a:t>
            </a:r>
            <a:r>
              <a:rPr sz="2000" spc="-5" dirty="0">
                <a:latin typeface="Calibri"/>
                <a:cs typeface="Calibri"/>
              </a:rPr>
              <a:t> via</a:t>
            </a:r>
            <a:r>
              <a:rPr sz="2000" dirty="0">
                <a:latin typeface="Calibri"/>
                <a:cs typeface="Calibri"/>
              </a:rPr>
              <a:t> a</a:t>
            </a:r>
            <a:r>
              <a:rPr sz="2000" spc="5" dirty="0">
                <a:latin typeface="Calibri"/>
                <a:cs typeface="Calibri"/>
              </a:rPr>
              <a:t> </a:t>
            </a:r>
            <a:r>
              <a:rPr sz="2000" spc="-5" dirty="0">
                <a:solidFill>
                  <a:srgbClr val="00B0F0"/>
                </a:solidFill>
                <a:latin typeface="Calibri"/>
                <a:cs typeface="Calibri"/>
              </a:rPr>
              <a:t>local</a:t>
            </a:r>
            <a:r>
              <a:rPr sz="2000" dirty="0">
                <a:solidFill>
                  <a:srgbClr val="00B0F0"/>
                </a:solidFill>
                <a:latin typeface="Calibri"/>
                <a:cs typeface="Calibri"/>
              </a:rPr>
              <a:t> access</a:t>
            </a:r>
            <a:r>
              <a:rPr sz="2000" spc="10" dirty="0">
                <a:solidFill>
                  <a:srgbClr val="00B0F0"/>
                </a:solidFill>
                <a:latin typeface="Calibri"/>
                <a:cs typeface="Calibri"/>
              </a:rPr>
              <a:t> </a:t>
            </a:r>
            <a:r>
              <a:rPr sz="2000" spc="-5" dirty="0">
                <a:solidFill>
                  <a:srgbClr val="00B0F0"/>
                </a:solidFill>
                <a:latin typeface="Calibri"/>
                <a:cs typeface="Calibri"/>
              </a:rPr>
              <a:t>vulnerability</a:t>
            </a:r>
            <a:r>
              <a:rPr sz="2000" spc="10" dirty="0">
                <a:solidFill>
                  <a:srgbClr val="00B0F0"/>
                </a:solidFill>
                <a:latin typeface="Calibri"/>
                <a:cs typeface="Calibri"/>
              </a:rPr>
              <a:t> </a:t>
            </a:r>
            <a:r>
              <a:rPr sz="2000" spc="-10" dirty="0">
                <a:latin typeface="Calibri"/>
                <a:cs typeface="Calibri"/>
              </a:rPr>
              <a:t>to</a:t>
            </a:r>
            <a:endParaRPr sz="2000" dirty="0">
              <a:latin typeface="Calibri"/>
              <a:cs typeface="Calibri"/>
            </a:endParaRPr>
          </a:p>
          <a:p>
            <a:pPr marL="299085">
              <a:lnSpc>
                <a:spcPct val="100000"/>
              </a:lnSpc>
            </a:pPr>
            <a:r>
              <a:rPr sz="2000" spc="-5" dirty="0">
                <a:latin typeface="Calibri"/>
                <a:cs typeface="Calibri"/>
              </a:rPr>
              <a:t>increase</a:t>
            </a:r>
            <a:r>
              <a:rPr sz="2000" spc="1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privileges</a:t>
            </a:r>
            <a:r>
              <a:rPr sz="2000" spc="20" dirty="0">
                <a:latin typeface="Calibri"/>
                <a:cs typeface="Calibri"/>
              </a:rPr>
              <a:t> </a:t>
            </a:r>
            <a:r>
              <a:rPr sz="2000" spc="-10" dirty="0">
                <a:latin typeface="Calibri"/>
                <a:cs typeface="Calibri"/>
              </a:rPr>
              <a:t>available</a:t>
            </a:r>
            <a:r>
              <a:rPr sz="2000" spc="25" dirty="0">
                <a:latin typeface="Calibri"/>
                <a:cs typeface="Calibri"/>
              </a:rPr>
              <a:t> </a:t>
            </a:r>
            <a:r>
              <a:rPr sz="2000" spc="-15" dirty="0">
                <a:latin typeface="Calibri"/>
                <a:cs typeface="Calibri"/>
              </a:rPr>
              <a:t>to</a:t>
            </a:r>
            <a:r>
              <a:rPr sz="2000" spc="5" dirty="0">
                <a:latin typeface="Calibri"/>
                <a:cs typeface="Calibri"/>
              </a:rPr>
              <a:t> </a:t>
            </a:r>
            <a:r>
              <a:rPr sz="2000" dirty="0">
                <a:latin typeface="Calibri"/>
                <a:cs typeface="Calibri"/>
              </a:rPr>
              <a:t>the</a:t>
            </a:r>
            <a:r>
              <a:rPr sz="2000" spc="5" dirty="0">
                <a:latin typeface="Calibri"/>
                <a:cs typeface="Calibri"/>
              </a:rPr>
              <a:t> </a:t>
            </a:r>
            <a:r>
              <a:rPr sz="2000" spc="-20" dirty="0">
                <a:latin typeface="Calibri"/>
                <a:cs typeface="Calibri"/>
              </a:rPr>
              <a:t>attacker</a:t>
            </a:r>
            <a:r>
              <a:rPr sz="2000" spc="20" dirty="0">
                <a:latin typeface="Calibri"/>
                <a:cs typeface="Calibri"/>
              </a:rPr>
              <a:t> </a:t>
            </a:r>
            <a:r>
              <a:rPr sz="2000" spc="-15" dirty="0">
                <a:latin typeface="Calibri"/>
                <a:cs typeface="Calibri"/>
              </a:rPr>
              <a:t>to</a:t>
            </a:r>
            <a:r>
              <a:rPr sz="2000" spc="5" dirty="0">
                <a:latin typeface="Calibri"/>
                <a:cs typeface="Calibri"/>
              </a:rPr>
              <a:t> </a:t>
            </a:r>
            <a:r>
              <a:rPr sz="2000" dirty="0">
                <a:latin typeface="Calibri"/>
                <a:cs typeface="Calibri"/>
              </a:rPr>
              <a:t>enable</a:t>
            </a:r>
            <a:r>
              <a:rPr sz="2000" spc="10" dirty="0">
                <a:latin typeface="Calibri"/>
                <a:cs typeface="Calibri"/>
              </a:rPr>
              <a:t> </a:t>
            </a:r>
            <a:r>
              <a:rPr sz="2000" spc="-5" dirty="0">
                <a:latin typeface="Calibri"/>
                <a:cs typeface="Calibri"/>
              </a:rPr>
              <a:t>their</a:t>
            </a:r>
            <a:r>
              <a:rPr sz="2000" spc="25" dirty="0">
                <a:latin typeface="Calibri"/>
                <a:cs typeface="Calibri"/>
              </a:rPr>
              <a:t> </a:t>
            </a:r>
            <a:r>
              <a:rPr sz="2000" spc="-10" dirty="0">
                <a:latin typeface="Calibri"/>
                <a:cs typeface="Calibri"/>
              </a:rPr>
              <a:t>desired</a:t>
            </a:r>
            <a:r>
              <a:rPr sz="2000" spc="10" dirty="0">
                <a:latin typeface="Calibri"/>
                <a:cs typeface="Calibri"/>
              </a:rPr>
              <a:t> </a:t>
            </a:r>
            <a:r>
              <a:rPr sz="2000" spc="-5" dirty="0">
                <a:latin typeface="Calibri"/>
                <a:cs typeface="Calibri"/>
              </a:rPr>
              <a:t>goals</a:t>
            </a:r>
            <a:r>
              <a:rPr sz="2000" spc="15" dirty="0">
                <a:latin typeface="Calibri"/>
                <a:cs typeface="Calibri"/>
              </a:rPr>
              <a:t> </a:t>
            </a:r>
            <a:r>
              <a:rPr sz="2000" spc="-5" dirty="0">
                <a:latin typeface="Calibri"/>
                <a:cs typeface="Calibri"/>
              </a:rPr>
              <a:t>on</a:t>
            </a:r>
            <a:r>
              <a:rPr sz="2000" spc="-10" dirty="0">
                <a:latin typeface="Calibri"/>
                <a:cs typeface="Calibri"/>
              </a:rPr>
              <a:t> </a:t>
            </a:r>
            <a:r>
              <a:rPr sz="2000" dirty="0">
                <a:latin typeface="Calibri"/>
                <a:cs typeface="Calibri"/>
              </a:rPr>
              <a:t>the</a:t>
            </a:r>
            <a:r>
              <a:rPr sz="2000" spc="15" dirty="0">
                <a:latin typeface="Calibri"/>
                <a:cs typeface="Calibri"/>
              </a:rPr>
              <a:t> </a:t>
            </a:r>
            <a:r>
              <a:rPr sz="2000" spc="-15" dirty="0">
                <a:latin typeface="Calibri"/>
                <a:cs typeface="Calibri"/>
              </a:rPr>
              <a:t>target</a:t>
            </a:r>
            <a:r>
              <a:rPr sz="2000" dirty="0">
                <a:latin typeface="Calibri"/>
                <a:cs typeface="Calibri"/>
              </a:rPr>
              <a:t> </a:t>
            </a:r>
            <a:r>
              <a:rPr sz="2000" spc="-20" dirty="0">
                <a:latin typeface="Calibri"/>
                <a:cs typeface="Calibri"/>
              </a:rPr>
              <a:t>system.</a:t>
            </a:r>
            <a:endParaRPr sz="2000" dirty="0">
              <a:latin typeface="Calibri"/>
              <a:cs typeface="Calibri"/>
            </a:endParaRPr>
          </a:p>
          <a:p>
            <a:pPr marL="299085" marR="36195" indent="-287020">
              <a:lnSpc>
                <a:spcPct val="100000"/>
              </a:lnSpc>
              <a:buFont typeface="Wingdings"/>
              <a:buChar char=""/>
              <a:tabLst>
                <a:tab pos="299720" algn="l"/>
              </a:tabLst>
            </a:pPr>
            <a:r>
              <a:rPr sz="2000" b="1" spc="-10" dirty="0">
                <a:latin typeface="Calibri"/>
                <a:cs typeface="Calibri"/>
              </a:rPr>
              <a:t>Information</a:t>
            </a:r>
            <a:r>
              <a:rPr sz="2000" b="1" spc="-5" dirty="0">
                <a:latin typeface="Calibri"/>
                <a:cs typeface="Calibri"/>
              </a:rPr>
              <a:t> Gathering</a:t>
            </a:r>
            <a:r>
              <a:rPr sz="2000" b="1" spc="10" dirty="0">
                <a:latin typeface="Calibri"/>
                <a:cs typeface="Calibri"/>
              </a:rPr>
              <a:t> </a:t>
            </a:r>
            <a:r>
              <a:rPr sz="2000" b="1" spc="-5" dirty="0">
                <a:latin typeface="Calibri"/>
                <a:cs typeface="Calibri"/>
              </a:rPr>
              <a:t>or</a:t>
            </a:r>
            <a:r>
              <a:rPr sz="2000" b="1" dirty="0">
                <a:latin typeface="Calibri"/>
                <a:cs typeface="Calibri"/>
              </a:rPr>
              <a:t> </a:t>
            </a:r>
            <a:r>
              <a:rPr sz="2000" b="1" spc="-15" dirty="0">
                <a:latin typeface="Calibri"/>
                <a:cs typeface="Calibri"/>
              </a:rPr>
              <a:t>System</a:t>
            </a:r>
            <a:r>
              <a:rPr sz="2000" b="1" spc="10" dirty="0">
                <a:latin typeface="Calibri"/>
                <a:cs typeface="Calibri"/>
              </a:rPr>
              <a:t> </a:t>
            </a:r>
            <a:r>
              <a:rPr sz="2000" b="1" spc="-5" dirty="0">
                <a:latin typeface="Calibri"/>
                <a:cs typeface="Calibri"/>
              </a:rPr>
              <a:t>Exploit</a:t>
            </a:r>
            <a:r>
              <a:rPr sz="2000" spc="-5" dirty="0">
                <a:latin typeface="Calibri"/>
                <a:cs typeface="Calibri"/>
              </a:rPr>
              <a:t>:</a:t>
            </a:r>
            <a:r>
              <a:rPr sz="2000" spc="10" dirty="0">
                <a:latin typeface="Calibri"/>
                <a:cs typeface="Calibri"/>
              </a:rPr>
              <a:t> </a:t>
            </a:r>
            <a:r>
              <a:rPr sz="2000" dirty="0">
                <a:latin typeface="Calibri"/>
                <a:cs typeface="Calibri"/>
              </a:rPr>
              <a:t>Actions </a:t>
            </a:r>
            <a:r>
              <a:rPr sz="2000" spc="-5" dirty="0">
                <a:latin typeface="Calibri"/>
                <a:cs typeface="Calibri"/>
              </a:rPr>
              <a:t>by</a:t>
            </a:r>
            <a:r>
              <a:rPr sz="2000" spc="10" dirty="0">
                <a:latin typeface="Calibri"/>
                <a:cs typeface="Calibri"/>
              </a:rPr>
              <a:t> </a:t>
            </a:r>
            <a:r>
              <a:rPr sz="2000" dirty="0">
                <a:latin typeface="Calibri"/>
                <a:cs typeface="Calibri"/>
              </a:rPr>
              <a:t>the</a:t>
            </a:r>
            <a:r>
              <a:rPr sz="2000" spc="-10" dirty="0">
                <a:latin typeface="Calibri"/>
                <a:cs typeface="Calibri"/>
              </a:rPr>
              <a:t> </a:t>
            </a:r>
            <a:r>
              <a:rPr sz="2000" spc="-20" dirty="0">
                <a:latin typeface="Calibri"/>
                <a:cs typeface="Calibri"/>
              </a:rPr>
              <a:t>attacker</a:t>
            </a:r>
            <a:r>
              <a:rPr sz="2000" spc="20" dirty="0">
                <a:latin typeface="Calibri"/>
                <a:cs typeface="Calibri"/>
              </a:rPr>
              <a:t> </a:t>
            </a:r>
            <a:r>
              <a:rPr sz="2000" spc="-15" dirty="0">
                <a:latin typeface="Calibri"/>
                <a:cs typeface="Calibri"/>
              </a:rPr>
              <a:t>to</a:t>
            </a:r>
            <a:r>
              <a:rPr sz="2000" dirty="0">
                <a:latin typeface="Calibri"/>
                <a:cs typeface="Calibri"/>
              </a:rPr>
              <a:t> access</a:t>
            </a:r>
            <a:r>
              <a:rPr sz="2000" spc="15" dirty="0">
                <a:latin typeface="Calibri"/>
                <a:cs typeface="Calibri"/>
              </a:rPr>
              <a:t> </a:t>
            </a:r>
            <a:r>
              <a:rPr sz="2000" spc="-5" dirty="0">
                <a:latin typeface="Calibri"/>
                <a:cs typeface="Calibri"/>
              </a:rPr>
              <a:t>or</a:t>
            </a:r>
            <a:r>
              <a:rPr sz="2000" dirty="0">
                <a:latin typeface="Calibri"/>
                <a:cs typeface="Calibri"/>
              </a:rPr>
              <a:t> modify</a:t>
            </a:r>
            <a:r>
              <a:rPr sz="2000" spc="-5" dirty="0">
                <a:latin typeface="Calibri"/>
                <a:cs typeface="Calibri"/>
              </a:rPr>
              <a:t> </a:t>
            </a:r>
            <a:r>
              <a:rPr sz="2000" spc="-10" dirty="0">
                <a:latin typeface="Calibri"/>
                <a:cs typeface="Calibri"/>
              </a:rPr>
              <a:t>information</a:t>
            </a:r>
            <a:r>
              <a:rPr sz="2000" spc="10" dirty="0">
                <a:latin typeface="Calibri"/>
                <a:cs typeface="Calibri"/>
              </a:rPr>
              <a:t> </a:t>
            </a:r>
            <a:r>
              <a:rPr sz="2000" spc="-5" dirty="0">
                <a:latin typeface="Calibri"/>
                <a:cs typeface="Calibri"/>
              </a:rPr>
              <a:t>or </a:t>
            </a:r>
            <a:r>
              <a:rPr sz="2000" spc="-440" dirty="0">
                <a:latin typeface="Calibri"/>
                <a:cs typeface="Calibri"/>
              </a:rPr>
              <a:t> </a:t>
            </a:r>
            <a:r>
              <a:rPr sz="2000" spc="-5" dirty="0">
                <a:latin typeface="Calibri"/>
                <a:cs typeface="Calibri"/>
              </a:rPr>
              <a:t>resources</a:t>
            </a:r>
            <a:r>
              <a:rPr sz="2000" dirty="0">
                <a:latin typeface="Calibri"/>
                <a:cs typeface="Calibri"/>
              </a:rPr>
              <a:t> </a:t>
            </a:r>
            <a:r>
              <a:rPr sz="2000" spc="-5" dirty="0">
                <a:latin typeface="Calibri"/>
                <a:cs typeface="Calibri"/>
              </a:rPr>
              <a:t>on </a:t>
            </a:r>
            <a:r>
              <a:rPr sz="2000" dirty="0">
                <a:latin typeface="Calibri"/>
                <a:cs typeface="Calibri"/>
              </a:rPr>
              <a:t>the</a:t>
            </a:r>
            <a:r>
              <a:rPr sz="2000" spc="-10" dirty="0">
                <a:latin typeface="Calibri"/>
                <a:cs typeface="Calibri"/>
              </a:rPr>
              <a:t> </a:t>
            </a:r>
            <a:r>
              <a:rPr sz="2000" spc="-20" dirty="0">
                <a:latin typeface="Calibri"/>
                <a:cs typeface="Calibri"/>
              </a:rPr>
              <a:t>system,</a:t>
            </a:r>
            <a:r>
              <a:rPr sz="2000" spc="15" dirty="0">
                <a:latin typeface="Calibri"/>
                <a:cs typeface="Calibri"/>
              </a:rPr>
              <a:t> </a:t>
            </a:r>
            <a:r>
              <a:rPr sz="2000" spc="-5" dirty="0">
                <a:latin typeface="Calibri"/>
                <a:cs typeface="Calibri"/>
              </a:rPr>
              <a:t>or</a:t>
            </a:r>
            <a:r>
              <a:rPr sz="2000" dirty="0">
                <a:latin typeface="Calibri"/>
                <a:cs typeface="Calibri"/>
              </a:rPr>
              <a:t> </a:t>
            </a:r>
            <a:r>
              <a:rPr sz="2000" spc="-15" dirty="0">
                <a:latin typeface="Calibri"/>
                <a:cs typeface="Calibri"/>
              </a:rPr>
              <a:t>to</a:t>
            </a:r>
            <a:r>
              <a:rPr sz="2000" spc="-10" dirty="0">
                <a:latin typeface="Calibri"/>
                <a:cs typeface="Calibri"/>
              </a:rPr>
              <a:t> </a:t>
            </a:r>
            <a:r>
              <a:rPr sz="2000" spc="-20" dirty="0">
                <a:latin typeface="Calibri"/>
                <a:cs typeface="Calibri"/>
              </a:rPr>
              <a:t>navigate</a:t>
            </a:r>
            <a:r>
              <a:rPr sz="2000" spc="10" dirty="0">
                <a:latin typeface="Calibri"/>
                <a:cs typeface="Calibri"/>
              </a:rPr>
              <a:t> </a:t>
            </a:r>
            <a:r>
              <a:rPr sz="2000" spc="-15" dirty="0">
                <a:latin typeface="Calibri"/>
                <a:cs typeface="Calibri"/>
              </a:rPr>
              <a:t>to</a:t>
            </a:r>
            <a:r>
              <a:rPr sz="2000" spc="-5" dirty="0">
                <a:latin typeface="Calibri"/>
                <a:cs typeface="Calibri"/>
              </a:rPr>
              <a:t> another</a:t>
            </a:r>
            <a:r>
              <a:rPr sz="2000" spc="-15" dirty="0">
                <a:latin typeface="Calibri"/>
                <a:cs typeface="Calibri"/>
              </a:rPr>
              <a:t> target</a:t>
            </a:r>
            <a:r>
              <a:rPr sz="2000" spc="-5" dirty="0">
                <a:latin typeface="Calibri"/>
                <a:cs typeface="Calibri"/>
              </a:rPr>
              <a:t> </a:t>
            </a:r>
            <a:r>
              <a:rPr sz="2000" spc="-20" dirty="0">
                <a:latin typeface="Calibri"/>
                <a:cs typeface="Calibri"/>
              </a:rPr>
              <a:t>system.</a:t>
            </a:r>
            <a:endParaRPr sz="2000" dirty="0">
              <a:latin typeface="Calibri"/>
              <a:cs typeface="Calibri"/>
            </a:endParaRPr>
          </a:p>
          <a:p>
            <a:pPr marL="299085" marR="5080" indent="-287020">
              <a:lnSpc>
                <a:spcPct val="100000"/>
              </a:lnSpc>
              <a:buFont typeface="Wingdings"/>
              <a:buChar char=""/>
              <a:tabLst>
                <a:tab pos="354965" algn="l"/>
                <a:tab pos="355600" algn="l"/>
              </a:tabLst>
            </a:pPr>
            <a:r>
              <a:rPr dirty="0"/>
              <a:t>	</a:t>
            </a:r>
            <a:r>
              <a:rPr sz="2000" b="1" spc="-5" dirty="0">
                <a:latin typeface="Calibri"/>
                <a:cs typeface="Calibri"/>
              </a:rPr>
              <a:t>Maintaining</a:t>
            </a:r>
            <a:r>
              <a:rPr sz="2000" b="1" dirty="0">
                <a:latin typeface="Calibri"/>
                <a:cs typeface="Calibri"/>
              </a:rPr>
              <a:t> Access:</a:t>
            </a:r>
            <a:r>
              <a:rPr sz="2000" b="1" spc="5" dirty="0">
                <a:latin typeface="Calibri"/>
                <a:cs typeface="Calibri"/>
              </a:rPr>
              <a:t> </a:t>
            </a:r>
            <a:r>
              <a:rPr sz="2000" dirty="0">
                <a:latin typeface="Calibri"/>
                <a:cs typeface="Calibri"/>
              </a:rPr>
              <a:t>Actions</a:t>
            </a:r>
            <a:r>
              <a:rPr sz="2000" spc="10" dirty="0">
                <a:latin typeface="Calibri"/>
                <a:cs typeface="Calibri"/>
              </a:rPr>
              <a:t> </a:t>
            </a:r>
            <a:r>
              <a:rPr sz="2000" spc="-5" dirty="0">
                <a:latin typeface="Calibri"/>
                <a:cs typeface="Calibri"/>
              </a:rPr>
              <a:t>such</a:t>
            </a:r>
            <a:r>
              <a:rPr sz="2000" spc="5" dirty="0">
                <a:latin typeface="Calibri"/>
                <a:cs typeface="Calibri"/>
              </a:rPr>
              <a:t> </a:t>
            </a:r>
            <a:r>
              <a:rPr sz="2000" spc="-5" dirty="0">
                <a:latin typeface="Calibri"/>
                <a:cs typeface="Calibri"/>
              </a:rPr>
              <a:t>as</a:t>
            </a:r>
            <a:r>
              <a:rPr sz="2000" spc="5" dirty="0">
                <a:latin typeface="Calibri"/>
                <a:cs typeface="Calibri"/>
              </a:rPr>
              <a:t> </a:t>
            </a:r>
            <a:r>
              <a:rPr sz="2000" dirty="0">
                <a:latin typeface="Calibri"/>
                <a:cs typeface="Calibri"/>
              </a:rPr>
              <a:t>the</a:t>
            </a:r>
            <a:r>
              <a:rPr sz="2000" spc="10" dirty="0">
                <a:latin typeface="Calibri"/>
                <a:cs typeface="Calibri"/>
              </a:rPr>
              <a:t> </a:t>
            </a:r>
            <a:r>
              <a:rPr sz="2000" spc="-10" dirty="0">
                <a:latin typeface="Calibri"/>
                <a:cs typeface="Calibri"/>
              </a:rPr>
              <a:t>installation</a:t>
            </a:r>
            <a:r>
              <a:rPr sz="2000" spc="30" dirty="0">
                <a:latin typeface="Calibri"/>
                <a:cs typeface="Calibri"/>
              </a:rPr>
              <a:t> </a:t>
            </a:r>
            <a:r>
              <a:rPr sz="2000" dirty="0">
                <a:latin typeface="Calibri"/>
                <a:cs typeface="Calibri"/>
              </a:rPr>
              <a:t>of</a:t>
            </a:r>
            <a:r>
              <a:rPr sz="2000" spc="-10" dirty="0">
                <a:latin typeface="Calibri"/>
                <a:cs typeface="Calibri"/>
              </a:rPr>
              <a:t> </a:t>
            </a:r>
            <a:r>
              <a:rPr sz="2000" spc="-15" dirty="0">
                <a:latin typeface="Calibri"/>
                <a:cs typeface="Calibri"/>
              </a:rPr>
              <a:t>backdoors</a:t>
            </a:r>
            <a:r>
              <a:rPr sz="2000" spc="-5" dirty="0">
                <a:latin typeface="Calibri"/>
                <a:cs typeface="Calibri"/>
              </a:rPr>
              <a:t> </a:t>
            </a:r>
            <a:r>
              <a:rPr sz="2000" dirty="0">
                <a:latin typeface="Calibri"/>
                <a:cs typeface="Calibri"/>
              </a:rPr>
              <a:t>or </a:t>
            </a:r>
            <a:r>
              <a:rPr sz="2000" spc="-5" dirty="0">
                <a:latin typeface="Calibri"/>
                <a:cs typeface="Calibri"/>
              </a:rPr>
              <a:t>other</a:t>
            </a:r>
            <a:r>
              <a:rPr sz="2000" spc="-15" dirty="0">
                <a:latin typeface="Calibri"/>
                <a:cs typeface="Calibri"/>
              </a:rPr>
              <a:t> </a:t>
            </a:r>
            <a:r>
              <a:rPr sz="2000" spc="-5" dirty="0">
                <a:latin typeface="Calibri"/>
                <a:cs typeface="Calibri"/>
              </a:rPr>
              <a:t>malicious</a:t>
            </a:r>
            <a:r>
              <a:rPr sz="2000" spc="20" dirty="0">
                <a:latin typeface="Calibri"/>
                <a:cs typeface="Calibri"/>
              </a:rPr>
              <a:t> </a:t>
            </a:r>
            <a:r>
              <a:rPr sz="2000" spc="-10" dirty="0">
                <a:latin typeface="Calibri"/>
                <a:cs typeface="Calibri"/>
              </a:rPr>
              <a:t>software</a:t>
            </a:r>
            <a:r>
              <a:rPr sz="2000" spc="15" dirty="0">
                <a:latin typeface="Calibri"/>
                <a:cs typeface="Calibri"/>
              </a:rPr>
              <a:t> </a:t>
            </a:r>
            <a:r>
              <a:rPr sz="2000" spc="-5" dirty="0">
                <a:latin typeface="Calibri"/>
                <a:cs typeface="Calibri"/>
              </a:rPr>
              <a:t>or through</a:t>
            </a:r>
            <a:r>
              <a:rPr sz="2000" spc="-25" dirty="0">
                <a:latin typeface="Calibri"/>
                <a:cs typeface="Calibri"/>
              </a:rPr>
              <a:t> </a:t>
            </a:r>
            <a:r>
              <a:rPr sz="2000" dirty="0">
                <a:latin typeface="Calibri"/>
                <a:cs typeface="Calibri"/>
              </a:rPr>
              <a:t>the </a:t>
            </a:r>
            <a:r>
              <a:rPr sz="2000" spc="-5" dirty="0">
                <a:latin typeface="Calibri"/>
                <a:cs typeface="Calibri"/>
              </a:rPr>
              <a:t>addition</a:t>
            </a:r>
            <a:r>
              <a:rPr sz="2000" spc="-10" dirty="0">
                <a:latin typeface="Calibri"/>
                <a:cs typeface="Calibri"/>
              </a:rPr>
              <a:t> </a:t>
            </a:r>
            <a:r>
              <a:rPr sz="2000" spc="-5" dirty="0">
                <a:latin typeface="Calibri"/>
                <a:cs typeface="Calibri"/>
              </a:rPr>
              <a:t>of </a:t>
            </a:r>
            <a:r>
              <a:rPr sz="2000" spc="-10" dirty="0">
                <a:latin typeface="Calibri"/>
                <a:cs typeface="Calibri"/>
              </a:rPr>
              <a:t>covert</a:t>
            </a:r>
            <a:r>
              <a:rPr sz="2000" dirty="0">
                <a:latin typeface="Calibri"/>
                <a:cs typeface="Calibri"/>
              </a:rPr>
              <a:t> </a:t>
            </a:r>
            <a:r>
              <a:rPr sz="2000" spc="-5" dirty="0">
                <a:latin typeface="Calibri"/>
                <a:cs typeface="Calibri"/>
              </a:rPr>
              <a:t>authentication</a:t>
            </a:r>
            <a:r>
              <a:rPr sz="2000" spc="5" dirty="0">
                <a:latin typeface="Calibri"/>
                <a:cs typeface="Calibri"/>
              </a:rPr>
              <a:t> </a:t>
            </a:r>
            <a:r>
              <a:rPr sz="2000" spc="-5" dirty="0">
                <a:latin typeface="Calibri"/>
                <a:cs typeface="Calibri"/>
              </a:rPr>
              <a:t>credentials</a:t>
            </a:r>
            <a:r>
              <a:rPr sz="2000" spc="20" dirty="0">
                <a:latin typeface="Calibri"/>
                <a:cs typeface="Calibri"/>
              </a:rPr>
              <a:t> </a:t>
            </a:r>
            <a:r>
              <a:rPr sz="2000" spc="-5" dirty="0">
                <a:latin typeface="Calibri"/>
                <a:cs typeface="Calibri"/>
              </a:rPr>
              <a:t>or</a:t>
            </a:r>
            <a:r>
              <a:rPr sz="2000" spc="-10" dirty="0">
                <a:latin typeface="Calibri"/>
                <a:cs typeface="Calibri"/>
              </a:rPr>
              <a:t> </a:t>
            </a:r>
            <a:r>
              <a:rPr sz="2000" spc="-5" dirty="0">
                <a:latin typeface="Calibri"/>
                <a:cs typeface="Calibri"/>
              </a:rPr>
              <a:t>other </a:t>
            </a:r>
            <a:r>
              <a:rPr sz="2000" dirty="0">
                <a:latin typeface="Calibri"/>
                <a:cs typeface="Calibri"/>
              </a:rPr>
              <a:t> </a:t>
            </a:r>
            <a:r>
              <a:rPr sz="2000" spc="-10" dirty="0">
                <a:latin typeface="Calibri"/>
                <a:cs typeface="Calibri"/>
              </a:rPr>
              <a:t>configuration</a:t>
            </a:r>
            <a:r>
              <a:rPr sz="2000" spc="-20" dirty="0">
                <a:latin typeface="Calibri"/>
                <a:cs typeface="Calibri"/>
              </a:rPr>
              <a:t> </a:t>
            </a:r>
            <a:r>
              <a:rPr sz="2000" dirty="0">
                <a:latin typeface="Calibri"/>
                <a:cs typeface="Calibri"/>
              </a:rPr>
              <a:t>changes</a:t>
            </a:r>
            <a:r>
              <a:rPr sz="2000" spc="-25" dirty="0">
                <a:latin typeface="Calibri"/>
                <a:cs typeface="Calibri"/>
              </a:rPr>
              <a:t> </a:t>
            </a:r>
            <a:r>
              <a:rPr sz="2000" spc="-15" dirty="0">
                <a:latin typeface="Calibri"/>
                <a:cs typeface="Calibri"/>
              </a:rPr>
              <a:t>to</a:t>
            </a:r>
            <a:r>
              <a:rPr sz="2000" dirty="0">
                <a:latin typeface="Calibri"/>
                <a:cs typeface="Calibri"/>
              </a:rPr>
              <a:t> the</a:t>
            </a:r>
            <a:r>
              <a:rPr sz="2000" spc="5" dirty="0">
                <a:latin typeface="Calibri"/>
                <a:cs typeface="Calibri"/>
              </a:rPr>
              <a:t> </a:t>
            </a:r>
            <a:r>
              <a:rPr sz="2000" spc="-20" dirty="0">
                <a:latin typeface="Calibri"/>
                <a:cs typeface="Calibri"/>
              </a:rPr>
              <a:t>system,</a:t>
            </a:r>
            <a:r>
              <a:rPr sz="2000" spc="25" dirty="0">
                <a:latin typeface="Calibri"/>
                <a:cs typeface="Calibri"/>
              </a:rPr>
              <a:t> </a:t>
            </a:r>
            <a:r>
              <a:rPr sz="2000" spc="-15" dirty="0">
                <a:latin typeface="Calibri"/>
                <a:cs typeface="Calibri"/>
              </a:rPr>
              <a:t>to</a:t>
            </a:r>
            <a:r>
              <a:rPr sz="2000" dirty="0">
                <a:latin typeface="Calibri"/>
                <a:cs typeface="Calibri"/>
              </a:rPr>
              <a:t> enable </a:t>
            </a:r>
            <a:r>
              <a:rPr sz="2000" spc="-5" dirty="0">
                <a:latin typeface="Calibri"/>
                <a:cs typeface="Calibri"/>
              </a:rPr>
              <a:t>continued</a:t>
            </a:r>
            <a:r>
              <a:rPr sz="2000" spc="-10" dirty="0">
                <a:latin typeface="Calibri"/>
                <a:cs typeface="Calibri"/>
              </a:rPr>
              <a:t> </a:t>
            </a:r>
            <a:r>
              <a:rPr sz="2000" dirty="0">
                <a:latin typeface="Calibri"/>
                <a:cs typeface="Calibri"/>
              </a:rPr>
              <a:t>access</a:t>
            </a:r>
            <a:r>
              <a:rPr sz="2000" spc="10" dirty="0">
                <a:latin typeface="Calibri"/>
                <a:cs typeface="Calibri"/>
              </a:rPr>
              <a:t> </a:t>
            </a:r>
            <a:r>
              <a:rPr sz="2000" spc="-5" dirty="0">
                <a:latin typeface="Calibri"/>
                <a:cs typeface="Calibri"/>
              </a:rPr>
              <a:t>by </a:t>
            </a:r>
            <a:r>
              <a:rPr sz="2000" dirty="0">
                <a:latin typeface="Calibri"/>
                <a:cs typeface="Calibri"/>
              </a:rPr>
              <a:t>the</a:t>
            </a:r>
            <a:r>
              <a:rPr sz="2000" spc="-5" dirty="0">
                <a:latin typeface="Calibri"/>
                <a:cs typeface="Calibri"/>
              </a:rPr>
              <a:t> </a:t>
            </a:r>
            <a:r>
              <a:rPr sz="2000" spc="-20" dirty="0">
                <a:latin typeface="Calibri"/>
                <a:cs typeface="Calibri"/>
              </a:rPr>
              <a:t>attacker</a:t>
            </a:r>
            <a:r>
              <a:rPr sz="2000" spc="20" dirty="0">
                <a:latin typeface="Calibri"/>
                <a:cs typeface="Calibri"/>
              </a:rPr>
              <a:t> </a:t>
            </a:r>
            <a:r>
              <a:rPr sz="2000" spc="-10" dirty="0">
                <a:latin typeface="Calibri"/>
                <a:cs typeface="Calibri"/>
              </a:rPr>
              <a:t>after</a:t>
            </a:r>
            <a:r>
              <a:rPr sz="2000" spc="1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initial </a:t>
            </a:r>
            <a:r>
              <a:rPr sz="2000" spc="5" dirty="0">
                <a:latin typeface="Calibri"/>
                <a:cs typeface="Calibri"/>
              </a:rPr>
              <a:t> </a:t>
            </a:r>
            <a:r>
              <a:rPr sz="2000" spc="-10" dirty="0">
                <a:latin typeface="Calibri"/>
                <a:cs typeface="Calibri"/>
              </a:rPr>
              <a:t>attack.</a:t>
            </a:r>
            <a:endParaRPr sz="2000" dirty="0">
              <a:latin typeface="Calibri"/>
              <a:cs typeface="Calibri"/>
            </a:endParaRPr>
          </a:p>
          <a:p>
            <a:pPr marL="299085" indent="-287020">
              <a:lnSpc>
                <a:spcPct val="100000"/>
              </a:lnSpc>
              <a:spcBef>
                <a:spcPts val="5"/>
              </a:spcBef>
              <a:buFont typeface="Wingdings"/>
              <a:buChar char=""/>
              <a:tabLst>
                <a:tab pos="299720" algn="l"/>
              </a:tabLst>
            </a:pPr>
            <a:r>
              <a:rPr sz="2000" b="1" spc="-10" dirty="0">
                <a:latin typeface="Calibri"/>
                <a:cs typeface="Calibri"/>
              </a:rPr>
              <a:t>Covering</a:t>
            </a:r>
            <a:r>
              <a:rPr sz="2000" b="1" dirty="0">
                <a:latin typeface="Calibri"/>
                <a:cs typeface="Calibri"/>
              </a:rPr>
              <a:t> </a:t>
            </a:r>
            <a:r>
              <a:rPr sz="2000" b="1" spc="-30" dirty="0">
                <a:latin typeface="Calibri"/>
                <a:cs typeface="Calibri"/>
              </a:rPr>
              <a:t>Tracks:</a:t>
            </a:r>
            <a:r>
              <a:rPr sz="2000" b="1" spc="10" dirty="0">
                <a:latin typeface="Calibri"/>
                <a:cs typeface="Calibri"/>
              </a:rPr>
              <a:t> </a:t>
            </a:r>
            <a:r>
              <a:rPr sz="2000" spc="-10" dirty="0">
                <a:latin typeface="Calibri"/>
                <a:cs typeface="Calibri"/>
              </a:rPr>
              <a:t>Where</a:t>
            </a:r>
            <a:r>
              <a:rPr sz="2000" dirty="0">
                <a:latin typeface="Calibri"/>
                <a:cs typeface="Calibri"/>
              </a:rPr>
              <a:t> the</a:t>
            </a:r>
            <a:r>
              <a:rPr sz="2000" spc="10" dirty="0">
                <a:latin typeface="Calibri"/>
                <a:cs typeface="Calibri"/>
              </a:rPr>
              <a:t> </a:t>
            </a:r>
            <a:r>
              <a:rPr sz="2000" spc="-15" dirty="0">
                <a:latin typeface="Calibri"/>
                <a:cs typeface="Calibri"/>
              </a:rPr>
              <a:t>attacker</a:t>
            </a:r>
            <a:r>
              <a:rPr sz="2000" spc="10" dirty="0">
                <a:latin typeface="Calibri"/>
                <a:cs typeface="Calibri"/>
              </a:rPr>
              <a:t> </a:t>
            </a:r>
            <a:r>
              <a:rPr sz="2000" spc="-5" dirty="0">
                <a:latin typeface="Calibri"/>
                <a:cs typeface="Calibri"/>
              </a:rPr>
              <a:t>disables</a:t>
            </a:r>
            <a:r>
              <a:rPr sz="2000" spc="30" dirty="0">
                <a:latin typeface="Calibri"/>
                <a:cs typeface="Calibri"/>
              </a:rPr>
              <a:t> </a:t>
            </a:r>
            <a:r>
              <a:rPr sz="2000" spc="-5" dirty="0">
                <a:latin typeface="Calibri"/>
                <a:cs typeface="Calibri"/>
              </a:rPr>
              <a:t>or </a:t>
            </a:r>
            <a:r>
              <a:rPr sz="2000" dirty="0">
                <a:latin typeface="Calibri"/>
                <a:cs typeface="Calibri"/>
              </a:rPr>
              <a:t>edits</a:t>
            </a:r>
            <a:r>
              <a:rPr sz="2000" spc="20" dirty="0">
                <a:latin typeface="Calibri"/>
                <a:cs typeface="Calibri"/>
              </a:rPr>
              <a:t> </a:t>
            </a:r>
            <a:r>
              <a:rPr sz="2000" dirty="0">
                <a:latin typeface="Calibri"/>
                <a:cs typeface="Calibri"/>
              </a:rPr>
              <a:t>audit</a:t>
            </a:r>
            <a:r>
              <a:rPr sz="2000" spc="-10" dirty="0">
                <a:latin typeface="Calibri"/>
                <a:cs typeface="Calibri"/>
              </a:rPr>
              <a:t> </a:t>
            </a:r>
            <a:r>
              <a:rPr sz="2000" dirty="0">
                <a:latin typeface="Calibri"/>
                <a:cs typeface="Calibri"/>
              </a:rPr>
              <a:t>logs, </a:t>
            </a:r>
            <a:r>
              <a:rPr sz="2000" spc="-15" dirty="0">
                <a:latin typeface="Calibri"/>
                <a:cs typeface="Calibri"/>
              </a:rPr>
              <a:t>to</a:t>
            </a:r>
            <a:r>
              <a:rPr sz="2000" spc="5" dirty="0">
                <a:latin typeface="Calibri"/>
                <a:cs typeface="Calibri"/>
              </a:rPr>
              <a:t> </a:t>
            </a:r>
            <a:r>
              <a:rPr sz="2000" spc="-15" dirty="0">
                <a:latin typeface="Calibri"/>
                <a:cs typeface="Calibri"/>
              </a:rPr>
              <a:t>remove</a:t>
            </a:r>
            <a:r>
              <a:rPr sz="2000" spc="20" dirty="0">
                <a:latin typeface="Calibri"/>
                <a:cs typeface="Calibri"/>
              </a:rPr>
              <a:t> </a:t>
            </a:r>
            <a:r>
              <a:rPr sz="2000" spc="-5" dirty="0">
                <a:latin typeface="Calibri"/>
                <a:cs typeface="Calibri"/>
              </a:rPr>
              <a:t>evidence</a:t>
            </a:r>
            <a:r>
              <a:rPr sz="2000" spc="10" dirty="0">
                <a:latin typeface="Calibri"/>
                <a:cs typeface="Calibri"/>
              </a:rPr>
              <a:t> </a:t>
            </a:r>
            <a:r>
              <a:rPr sz="2000" spc="-5" dirty="0">
                <a:latin typeface="Calibri"/>
                <a:cs typeface="Calibri"/>
              </a:rPr>
              <a:t>of</a:t>
            </a:r>
            <a:r>
              <a:rPr sz="2000" dirty="0">
                <a:latin typeface="Calibri"/>
                <a:cs typeface="Calibri"/>
              </a:rPr>
              <a:t> </a:t>
            </a:r>
            <a:r>
              <a:rPr sz="2000" spc="-15" dirty="0">
                <a:latin typeface="Calibri"/>
                <a:cs typeface="Calibri"/>
              </a:rPr>
              <a:t>attack</a:t>
            </a:r>
            <a:endParaRPr sz="2000" dirty="0">
              <a:latin typeface="Calibri"/>
              <a:cs typeface="Calibri"/>
            </a:endParaRPr>
          </a:p>
          <a:p>
            <a:pPr marL="299085">
              <a:lnSpc>
                <a:spcPct val="100000"/>
              </a:lnSpc>
            </a:pPr>
            <a:r>
              <a:rPr sz="2000" spc="-20" dirty="0">
                <a:latin typeface="Calibri"/>
                <a:cs typeface="Calibri"/>
              </a:rPr>
              <a:t>activity,</a:t>
            </a:r>
            <a:r>
              <a:rPr sz="2000" spc="5" dirty="0">
                <a:latin typeface="Calibri"/>
                <a:cs typeface="Calibri"/>
              </a:rPr>
              <a:t> </a:t>
            </a:r>
            <a:r>
              <a:rPr sz="2000" dirty="0">
                <a:latin typeface="Calibri"/>
                <a:cs typeface="Calibri"/>
              </a:rPr>
              <a:t>and </a:t>
            </a:r>
            <a:r>
              <a:rPr sz="2000" spc="-5" dirty="0">
                <a:latin typeface="Calibri"/>
                <a:cs typeface="Calibri"/>
              </a:rPr>
              <a:t>uses </a:t>
            </a:r>
            <a:r>
              <a:rPr sz="2000" spc="-10" dirty="0">
                <a:latin typeface="Calibri"/>
                <a:cs typeface="Calibri"/>
              </a:rPr>
              <a:t>rootkits</a:t>
            </a:r>
            <a:r>
              <a:rPr sz="2000" spc="15" dirty="0">
                <a:latin typeface="Calibri"/>
                <a:cs typeface="Calibri"/>
              </a:rPr>
              <a:t> </a:t>
            </a:r>
            <a:r>
              <a:rPr sz="2000" dirty="0">
                <a:latin typeface="Calibri"/>
                <a:cs typeface="Calibri"/>
              </a:rPr>
              <a:t>and</a:t>
            </a:r>
            <a:r>
              <a:rPr sz="2000" spc="10" dirty="0">
                <a:latin typeface="Calibri"/>
                <a:cs typeface="Calibri"/>
              </a:rPr>
              <a:t> </a:t>
            </a:r>
            <a:r>
              <a:rPr sz="2000" dirty="0">
                <a:latin typeface="Calibri"/>
                <a:cs typeface="Calibri"/>
              </a:rPr>
              <a:t>other</a:t>
            </a:r>
            <a:r>
              <a:rPr sz="2000" spc="-10" dirty="0">
                <a:latin typeface="Calibri"/>
                <a:cs typeface="Calibri"/>
              </a:rPr>
              <a:t> </a:t>
            </a:r>
            <a:r>
              <a:rPr sz="2000" spc="-5" dirty="0">
                <a:latin typeface="Calibri"/>
                <a:cs typeface="Calibri"/>
              </a:rPr>
              <a:t>measures</a:t>
            </a:r>
            <a:r>
              <a:rPr sz="2000" spc="25" dirty="0">
                <a:latin typeface="Calibri"/>
                <a:cs typeface="Calibri"/>
              </a:rPr>
              <a:t> </a:t>
            </a:r>
            <a:r>
              <a:rPr sz="2000" spc="-10" dirty="0">
                <a:latin typeface="Calibri"/>
                <a:cs typeface="Calibri"/>
              </a:rPr>
              <a:t>to</a:t>
            </a:r>
            <a:r>
              <a:rPr sz="2000" spc="-5" dirty="0">
                <a:latin typeface="Calibri"/>
                <a:cs typeface="Calibri"/>
              </a:rPr>
              <a:t> hide</a:t>
            </a:r>
            <a:r>
              <a:rPr sz="2000" dirty="0">
                <a:latin typeface="Calibri"/>
                <a:cs typeface="Calibri"/>
              </a:rPr>
              <a:t> </a:t>
            </a:r>
            <a:r>
              <a:rPr sz="2000" spc="-10" dirty="0">
                <a:latin typeface="Calibri"/>
                <a:cs typeface="Calibri"/>
              </a:rPr>
              <a:t>covertly</a:t>
            </a:r>
            <a:r>
              <a:rPr sz="2000" spc="-5" dirty="0">
                <a:latin typeface="Calibri"/>
                <a:cs typeface="Calibri"/>
              </a:rPr>
              <a:t> </a:t>
            </a:r>
            <a:r>
              <a:rPr sz="2000" spc="-10" dirty="0">
                <a:latin typeface="Calibri"/>
                <a:cs typeface="Calibri"/>
              </a:rPr>
              <a:t>installed</a:t>
            </a:r>
            <a:r>
              <a:rPr sz="2000" spc="35" dirty="0">
                <a:latin typeface="Calibri"/>
                <a:cs typeface="Calibri"/>
              </a:rPr>
              <a:t> </a:t>
            </a:r>
            <a:r>
              <a:rPr sz="2000" spc="-5" dirty="0">
                <a:latin typeface="Calibri"/>
                <a:cs typeface="Calibri"/>
              </a:rPr>
              <a:t>files</a:t>
            </a:r>
            <a:r>
              <a:rPr sz="2000" spc="20" dirty="0">
                <a:latin typeface="Calibri"/>
                <a:cs typeface="Calibri"/>
              </a:rPr>
              <a:t> </a:t>
            </a:r>
            <a:r>
              <a:rPr sz="2000" dirty="0">
                <a:latin typeface="Calibri"/>
                <a:cs typeface="Calibri"/>
              </a:rPr>
              <a:t>or</a:t>
            </a:r>
            <a:r>
              <a:rPr sz="2000" spc="-10" dirty="0">
                <a:latin typeface="Calibri"/>
                <a:cs typeface="Calibri"/>
              </a:rPr>
              <a:t> </a:t>
            </a:r>
            <a:r>
              <a:rPr sz="2000" spc="-5" dirty="0">
                <a:latin typeface="Calibri"/>
                <a:cs typeface="Calibri"/>
              </a:rPr>
              <a:t>code</a:t>
            </a:r>
            <a:endParaRPr sz="20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B6E4EE-7FEE-3050-8BDA-2355ED5F627B}"/>
              </a:ext>
            </a:extLst>
          </p:cNvPr>
          <p:cNvSpPr txBox="1"/>
          <p:nvPr/>
        </p:nvSpPr>
        <p:spPr>
          <a:xfrm>
            <a:off x="376517" y="868806"/>
            <a:ext cx="11295529" cy="3693319"/>
          </a:xfrm>
          <a:prstGeom prst="rect">
            <a:avLst/>
          </a:prstGeom>
          <a:noFill/>
        </p:spPr>
        <p:txBody>
          <a:bodyPr wrap="square">
            <a:spAutoFit/>
          </a:bodyPr>
          <a:lstStyle/>
          <a:p>
            <a:r>
              <a:rPr lang="en-US" dirty="0"/>
              <a:t>An IDS comprises three logical components: </a:t>
            </a:r>
          </a:p>
          <a:p>
            <a:r>
              <a:rPr lang="en-US" dirty="0"/>
              <a:t>• </a:t>
            </a:r>
            <a:r>
              <a:rPr lang="en-US" b="1" dirty="0"/>
              <a:t>Sensors: </a:t>
            </a:r>
            <a:r>
              <a:rPr lang="en-US" dirty="0"/>
              <a:t>Sensors are responsible for collecting data. The </a:t>
            </a:r>
            <a:r>
              <a:rPr lang="en-US" b="1" dirty="0"/>
              <a:t>input for a sensor may be any part of a system </a:t>
            </a:r>
            <a:r>
              <a:rPr lang="en-US" dirty="0"/>
              <a:t>that could contain evidence of an intrusion. Types of input to a sensor includes network packets, log files, and system call traces. Sensors collect and forward this information to the analyzer. </a:t>
            </a:r>
          </a:p>
          <a:p>
            <a:endParaRPr lang="en-US" dirty="0"/>
          </a:p>
          <a:p>
            <a:r>
              <a:rPr lang="en-US" dirty="0"/>
              <a:t>•</a:t>
            </a:r>
            <a:r>
              <a:rPr lang="en-US" b="1" dirty="0"/>
              <a:t> Analyzers: </a:t>
            </a:r>
            <a:r>
              <a:rPr lang="en-US" dirty="0"/>
              <a:t>Analyzers receive input from one or more sensors or from other analyzers. The analyzer is responsible for determining if an intrusion has occurred. </a:t>
            </a:r>
          </a:p>
          <a:p>
            <a:endParaRPr lang="en-US" dirty="0"/>
          </a:p>
          <a:p>
            <a:r>
              <a:rPr lang="en-US" dirty="0"/>
              <a:t>The output of this component is an indication that an intrusion has occurred. The output may include evidence supporting the conclusion that an intrusion occurred.</a:t>
            </a:r>
          </a:p>
          <a:p>
            <a:endParaRPr lang="en-US" dirty="0"/>
          </a:p>
          <a:p>
            <a:r>
              <a:rPr lang="en-US" dirty="0"/>
              <a:t> The analyzer </a:t>
            </a:r>
            <a:r>
              <a:rPr lang="en-US" b="1" dirty="0"/>
              <a:t>may provide guidance about what actions to take as a result of the intrusion</a:t>
            </a:r>
            <a:r>
              <a:rPr lang="en-US" dirty="0"/>
              <a:t>. The sensor inputs may also be stored for future analysis and review in a storage or database component.</a:t>
            </a:r>
            <a:endParaRPr lang="en-IN" dirty="0"/>
          </a:p>
        </p:txBody>
      </p:sp>
      <p:sp>
        <p:nvSpPr>
          <p:cNvPr id="5" name="TextBox 4">
            <a:extLst>
              <a:ext uri="{FF2B5EF4-FFF2-40B4-BE49-F238E27FC236}">
                <a16:creationId xmlns:a16="http://schemas.microsoft.com/office/drawing/2014/main" id="{EF9741DB-CDF2-5EE2-F026-AED5759EFB25}"/>
              </a:ext>
            </a:extLst>
          </p:cNvPr>
          <p:cNvSpPr txBox="1"/>
          <p:nvPr/>
        </p:nvSpPr>
        <p:spPr>
          <a:xfrm>
            <a:off x="432523" y="4610678"/>
            <a:ext cx="1078454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The user interface to an IDS enables a user to view output from the system or control the behavior of the system. In some systems, the user interface may equate to a manager, director, or console component.</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DC4740E-1301-ABAE-86E3-175500655138}"/>
              </a:ext>
            </a:extLst>
          </p:cNvPr>
          <p:cNvSpPr txBox="1"/>
          <p:nvPr/>
        </p:nvSpPr>
        <p:spPr>
          <a:xfrm>
            <a:off x="2321859" y="358588"/>
            <a:ext cx="7969623"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INTRUSION DETECTION SYSTEM(IDS)</a:t>
            </a:r>
          </a:p>
        </p:txBody>
      </p:sp>
    </p:spTree>
    <p:extLst>
      <p:ext uri="{BB962C8B-B14F-4D97-AF65-F5344CB8AC3E}">
        <p14:creationId xmlns:p14="http://schemas.microsoft.com/office/powerpoint/2010/main" val="233713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FA518-C633-1F00-4DA2-9A361D6AFA15}"/>
              </a:ext>
            </a:extLst>
          </p:cNvPr>
          <p:cNvSpPr txBox="1"/>
          <p:nvPr/>
        </p:nvSpPr>
        <p:spPr>
          <a:xfrm>
            <a:off x="587188" y="982176"/>
            <a:ext cx="11017623"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IDSs are often classified based on the source and type of data analyzed, as: </a:t>
            </a:r>
          </a:p>
          <a:p>
            <a:pPr algn="just"/>
            <a:r>
              <a:rPr lang="en-US" sz="2400" dirty="0">
                <a:latin typeface="Times New Roman" panose="02020603050405020304" pitchFamily="18" charset="0"/>
                <a:cs typeface="Times New Roman" panose="02020603050405020304" pitchFamily="18" charset="0"/>
              </a:rPr>
              <a:t>• Host-based IDS (HIDS): </a:t>
            </a:r>
          </a:p>
          <a:p>
            <a:pPr algn="just"/>
            <a:r>
              <a:rPr lang="en-US" sz="2400" dirty="0">
                <a:latin typeface="Times New Roman" panose="02020603050405020304" pitchFamily="18" charset="0"/>
                <a:cs typeface="Times New Roman" panose="02020603050405020304" pitchFamily="18" charset="0"/>
              </a:rPr>
              <a:t>Monitors the characteristics of a single host and the events occurring within that host, such as process identifiers and the system calls they make, </a:t>
            </a:r>
            <a:r>
              <a:rPr lang="en-US" sz="2400" b="1" dirty="0">
                <a:latin typeface="Times New Roman" panose="02020603050405020304" pitchFamily="18" charset="0"/>
                <a:cs typeface="Times New Roman" panose="02020603050405020304" pitchFamily="18" charset="0"/>
              </a:rPr>
              <a:t>for evidence of suspicious activity.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Network-based IDS (NIDS): </a:t>
            </a:r>
          </a:p>
          <a:p>
            <a:pPr algn="just"/>
            <a:r>
              <a:rPr lang="en-US" sz="2400" dirty="0">
                <a:latin typeface="Times New Roman" panose="02020603050405020304" pitchFamily="18" charset="0"/>
                <a:cs typeface="Times New Roman" panose="02020603050405020304" pitchFamily="18" charset="0"/>
              </a:rPr>
              <a:t>Monitors network traffic for particular network segments or devices and analyzes network, transport, and application protocols to identify suspicious activity.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Distributed or hybrid IDS: </a:t>
            </a:r>
          </a:p>
          <a:p>
            <a:pPr algn="just"/>
            <a:r>
              <a:rPr lang="en-US" sz="2400" dirty="0">
                <a:latin typeface="Times New Roman" panose="02020603050405020304" pitchFamily="18" charset="0"/>
                <a:cs typeface="Times New Roman" panose="02020603050405020304" pitchFamily="18" charset="0"/>
              </a:rPr>
              <a:t>Combines information from a number of sensors, often both host and network-based, in a central analyzer that is able to better identify and respond to intrusion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87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4F6FEC-4C1A-E65C-CFC0-6E350BC9C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157" y="-21210"/>
            <a:ext cx="5772151" cy="6858000"/>
          </a:xfrm>
          <a:prstGeom prst="rect">
            <a:avLst/>
          </a:prstGeom>
        </p:spPr>
      </p:pic>
    </p:spTree>
    <p:extLst>
      <p:ext uri="{BB962C8B-B14F-4D97-AF65-F5344CB8AC3E}">
        <p14:creationId xmlns:p14="http://schemas.microsoft.com/office/powerpoint/2010/main" val="228216886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8092</Words>
  <Application>Microsoft Office PowerPoint</Application>
  <PresentationFormat>Widescreen</PresentationFormat>
  <Paragraphs>334</Paragraphs>
  <Slides>49</Slides>
  <Notes>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Algerian</vt:lpstr>
      <vt:lpstr>Arial</vt:lpstr>
      <vt:lpstr>Arial MT</vt:lpstr>
      <vt:lpstr>Calibri</vt:lpstr>
      <vt:lpstr>Calibri Light</vt:lpstr>
      <vt:lpstr>Times New Roman</vt:lpstr>
      <vt:lpstr>Verdana</vt:lpstr>
      <vt:lpstr>Wingdings</vt:lpstr>
      <vt:lpstr>1_Office Theme</vt:lpstr>
      <vt:lpstr>PowerPoint Presentation</vt:lpstr>
      <vt:lpstr>PowerPoint Presentation</vt:lpstr>
      <vt:lpstr>PowerPoint Presentation</vt:lpstr>
      <vt:lpstr>PowerPoint Presentation</vt:lpstr>
      <vt:lpstr>Examples of Intrusion</vt:lpstr>
      <vt:lpstr>Intruder Behavior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Shashi KS</dc:creator>
  <cp:lastModifiedBy>SandyaRani V</cp:lastModifiedBy>
  <cp:revision>124</cp:revision>
  <dcterms:created xsi:type="dcterms:W3CDTF">2024-05-17T14:43:10Z</dcterms:created>
  <dcterms:modified xsi:type="dcterms:W3CDTF">2024-07-01T08:16:40Z</dcterms:modified>
</cp:coreProperties>
</file>