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60" r:id="rId5"/>
    <p:sldId id="259" r:id="rId6"/>
    <p:sldId id="261" r:id="rId7"/>
    <p:sldId id="264" r:id="rId8"/>
    <p:sldId id="265" r:id="rId9"/>
    <p:sldId id="262" r:id="rId10"/>
    <p:sldId id="266" r:id="rId11"/>
    <p:sldId id="292" r:id="rId12"/>
    <p:sldId id="293"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F2A2CE-F308-4E22-8906-9C0365BEE44B}" type="datetimeFigureOut">
              <a:rPr lang="en-US" smtClean="0"/>
              <a:t>6/19/2024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854645-CF85-42A6-90E3-D8C7F38FAF9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None/>
            </a:pPr>
            <a:r>
              <a:rPr lang="en-US" sz="1200" dirty="0" smtClean="0"/>
              <a:t>Before proceeding to the details of firewall types and configurations, it is best to summarize what one</a:t>
            </a:r>
          </a:p>
          <a:p>
            <a:pPr algn="just">
              <a:buNone/>
            </a:pPr>
            <a:r>
              <a:rPr lang="en-US" sz="1200" dirty="0" smtClean="0"/>
              <a:t>can expect from a firewall. </a:t>
            </a:r>
            <a:endParaRPr lang="en-US" dirty="0"/>
          </a:p>
        </p:txBody>
      </p:sp>
      <p:sp>
        <p:nvSpPr>
          <p:cNvPr id="4" name="Slide Number Placeholder 3"/>
          <p:cNvSpPr>
            <a:spLocks noGrp="1"/>
          </p:cNvSpPr>
          <p:nvPr>
            <p:ph type="sldNum" sz="quarter" idx="10"/>
          </p:nvPr>
        </p:nvSpPr>
        <p:spPr/>
        <p:txBody>
          <a:bodyPr/>
          <a:lstStyle/>
          <a:p>
            <a:fld id="{2D854645-CF85-42A6-90E3-D8C7F38FAF92}"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a:prstGeom prst="rect">
            <a:avLst/>
          </a:prstGeo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a:prstGeom prst="rect">
            <a:avLst/>
          </a:prstGeo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6/19/2024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a:prstGeom prst="rect">
            <a:avLst/>
          </a:prstGeo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a:prstGeom prst="rect">
            <a:avLst/>
          </a:prstGeo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a:prstGeom prst="rect">
            <a:avLst/>
          </a:prstGeo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extLst/>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a:prstGeom prst="rect">
            <a:avLst/>
          </a:prstGeo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a:prstGeom prst="rect">
            <a:avLst/>
          </a:prstGeo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a:prstGeom prst="rect">
            <a:avLst/>
          </a:prstGeo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a:prstGeom prst="rect">
            <a:avLst/>
          </a:prstGeo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a:xfrm>
            <a:off x="457200" y="274638"/>
            <a:ext cx="8229600" cy="1143000"/>
          </a:xfrm>
          <a:prstGeom prst="rect">
            <a:avLst/>
          </a:prstGeom>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a:prstGeom prst="rect">
            <a:avLst/>
          </a:prstGeo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prstGeom prst="rect">
            <a:avLst/>
          </a:prstGeo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prstGeom prst="rect">
            <a:avLst/>
          </a:prstGeo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prstGeom prst="rect">
            <a:avLst/>
          </a:prstGeo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prstGeom prst="rect">
            <a:avLst/>
          </a:prstGeo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6/19/2024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6/19/2024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a:xfrm>
            <a:off x="457200" y="274638"/>
            <a:ext cx="8229600" cy="1143000"/>
          </a:xfrm>
          <a:prstGeom prst="rect">
            <a:avLst/>
          </a:prstGeom>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6/19/2024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a:prstGeom prst="rect">
            <a:avLst/>
          </a:prstGeo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a:prstGeom prst="rect">
            <a:avLst/>
          </a:prstGeo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a:prstGeom prst="rect">
            <a:avLst/>
          </a:prstGeo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prstGeom prst="rect">
            <a:avLst/>
          </a:prstGeo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prstGeom prst="rect">
            <a:avLst/>
          </a:prstGeo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6/19/2024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Cyber Security</a:t>
            </a:r>
            <a:endParaRPr lang="en-US" dirty="0"/>
          </a:p>
        </p:txBody>
      </p:sp>
      <p:sp>
        <p:nvSpPr>
          <p:cNvPr id="3" name="Subtitle 2"/>
          <p:cNvSpPr>
            <a:spLocks noGrp="1"/>
          </p:cNvSpPr>
          <p:nvPr>
            <p:ph type="subTitle" idx="1"/>
          </p:nvPr>
        </p:nvSpPr>
        <p:spPr/>
        <p:txBody>
          <a:bodyPr/>
          <a:lstStyle/>
          <a:p>
            <a:r>
              <a:rPr lang="en-US" b="1" dirty="0" smtClean="0"/>
              <a:t>Module 5</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90800" y="381000"/>
            <a:ext cx="3878580" cy="507491"/>
          </a:xfrm>
          <a:prstGeom prst="rect">
            <a:avLst/>
          </a:prstGeom>
        </p:spPr>
      </p:pic>
      <p:sp>
        <p:nvSpPr>
          <p:cNvPr id="3" name="object 3"/>
          <p:cNvSpPr txBox="1"/>
          <p:nvPr/>
        </p:nvSpPr>
        <p:spPr>
          <a:xfrm>
            <a:off x="2209800" y="4572000"/>
            <a:ext cx="2875280" cy="1123315"/>
          </a:xfrm>
          <a:prstGeom prst="rect">
            <a:avLst/>
          </a:prstGeom>
        </p:spPr>
        <p:txBody>
          <a:bodyPr vert="horz" wrap="square" lIns="0" tIns="12700" rIns="0" bIns="0" rtlCol="0">
            <a:spAutoFit/>
          </a:bodyPr>
          <a:lstStyle/>
          <a:p>
            <a:pPr marL="355600" indent="-342900">
              <a:lnSpc>
                <a:spcPct val="100000"/>
              </a:lnSpc>
              <a:spcBef>
                <a:spcPts val="100"/>
              </a:spcBef>
              <a:buAutoNum type="arabicParenR"/>
              <a:tabLst>
                <a:tab pos="354965" algn="l"/>
                <a:tab pos="355600" algn="l"/>
              </a:tabLst>
            </a:pPr>
            <a:r>
              <a:rPr sz="1800" spc="-25" dirty="0">
                <a:latin typeface="Calibri"/>
                <a:cs typeface="Calibri"/>
              </a:rPr>
              <a:t>Packet</a:t>
            </a:r>
            <a:r>
              <a:rPr sz="1800" spc="-5" dirty="0">
                <a:latin typeface="Calibri"/>
                <a:cs typeface="Calibri"/>
              </a:rPr>
              <a:t> </a:t>
            </a:r>
            <a:r>
              <a:rPr sz="1800" spc="-10" dirty="0">
                <a:latin typeface="Calibri"/>
                <a:cs typeface="Calibri"/>
              </a:rPr>
              <a:t>Filtering</a:t>
            </a:r>
            <a:r>
              <a:rPr sz="1800" spc="5" dirty="0">
                <a:latin typeface="Calibri"/>
                <a:cs typeface="Calibri"/>
              </a:rPr>
              <a:t> </a:t>
            </a:r>
            <a:r>
              <a:rPr sz="1800" spc="-15" dirty="0">
                <a:latin typeface="Calibri"/>
                <a:cs typeface="Calibri"/>
              </a:rPr>
              <a:t>Firewall</a:t>
            </a:r>
            <a:endParaRPr sz="1800">
              <a:latin typeface="Calibri"/>
              <a:cs typeface="Calibri"/>
            </a:endParaRPr>
          </a:p>
          <a:p>
            <a:pPr marL="355600" indent="-342900">
              <a:lnSpc>
                <a:spcPct val="100000"/>
              </a:lnSpc>
              <a:buAutoNum type="arabicParenR"/>
              <a:tabLst>
                <a:tab pos="354965" algn="l"/>
                <a:tab pos="355600" algn="l"/>
              </a:tabLst>
            </a:pPr>
            <a:r>
              <a:rPr sz="1800" spc="-15" dirty="0">
                <a:latin typeface="Calibri"/>
                <a:cs typeface="Calibri"/>
              </a:rPr>
              <a:t>Stateful</a:t>
            </a:r>
            <a:r>
              <a:rPr sz="1800" spc="-5" dirty="0">
                <a:latin typeface="Calibri"/>
                <a:cs typeface="Calibri"/>
              </a:rPr>
              <a:t> Inspection</a:t>
            </a:r>
            <a:r>
              <a:rPr sz="1800" spc="10" dirty="0">
                <a:latin typeface="Calibri"/>
                <a:cs typeface="Calibri"/>
              </a:rPr>
              <a:t> </a:t>
            </a:r>
            <a:r>
              <a:rPr sz="1800" spc="-15" dirty="0">
                <a:latin typeface="Calibri"/>
                <a:cs typeface="Calibri"/>
              </a:rPr>
              <a:t>Firewall</a:t>
            </a:r>
            <a:endParaRPr sz="1800">
              <a:latin typeface="Calibri"/>
              <a:cs typeface="Calibri"/>
            </a:endParaRPr>
          </a:p>
          <a:p>
            <a:pPr marL="355600" indent="-342900">
              <a:lnSpc>
                <a:spcPct val="100000"/>
              </a:lnSpc>
              <a:buAutoNum type="arabicParenR"/>
              <a:tabLst>
                <a:tab pos="354965" algn="l"/>
                <a:tab pos="355600" algn="l"/>
              </a:tabLst>
            </a:pPr>
            <a:r>
              <a:rPr sz="1800" spc="-5" dirty="0">
                <a:latin typeface="Calibri"/>
                <a:cs typeface="Calibri"/>
              </a:rPr>
              <a:t>Application </a:t>
            </a:r>
            <a:r>
              <a:rPr sz="1800" spc="-10" dirty="0">
                <a:latin typeface="Calibri"/>
                <a:cs typeface="Calibri"/>
              </a:rPr>
              <a:t>Level </a:t>
            </a:r>
            <a:r>
              <a:rPr sz="1800" spc="-20" dirty="0">
                <a:latin typeface="Calibri"/>
                <a:cs typeface="Calibri"/>
              </a:rPr>
              <a:t>Gateway</a:t>
            </a:r>
            <a:endParaRPr sz="1800">
              <a:latin typeface="Calibri"/>
              <a:cs typeface="Calibri"/>
            </a:endParaRPr>
          </a:p>
          <a:p>
            <a:pPr marL="355600" indent="-342900">
              <a:lnSpc>
                <a:spcPct val="100000"/>
              </a:lnSpc>
              <a:buAutoNum type="arabicParenR"/>
              <a:tabLst>
                <a:tab pos="354965" algn="l"/>
                <a:tab pos="355600" algn="l"/>
              </a:tabLst>
            </a:pPr>
            <a:r>
              <a:rPr sz="1800" spc="-10" dirty="0">
                <a:latin typeface="Calibri"/>
                <a:cs typeface="Calibri"/>
              </a:rPr>
              <a:t>Circuit </a:t>
            </a:r>
            <a:r>
              <a:rPr sz="1800" spc="-5" dirty="0">
                <a:latin typeface="Calibri"/>
                <a:cs typeface="Calibri"/>
              </a:rPr>
              <a:t>Level</a:t>
            </a:r>
            <a:r>
              <a:rPr sz="1800" spc="-10" dirty="0">
                <a:latin typeface="Calibri"/>
                <a:cs typeface="Calibri"/>
              </a:rPr>
              <a:t> </a:t>
            </a:r>
            <a:r>
              <a:rPr sz="1800" spc="-20" dirty="0">
                <a:latin typeface="Calibri"/>
                <a:cs typeface="Calibri"/>
              </a:rPr>
              <a:t>Gateway</a:t>
            </a:r>
            <a:endParaRPr sz="1800">
              <a:latin typeface="Calibri"/>
              <a:cs typeface="Calibri"/>
            </a:endParaRPr>
          </a:p>
        </p:txBody>
      </p:sp>
      <p:sp>
        <p:nvSpPr>
          <p:cNvPr id="4" name="Rectangle 3"/>
          <p:cNvSpPr/>
          <p:nvPr/>
        </p:nvSpPr>
        <p:spPr>
          <a:xfrm>
            <a:off x="457200" y="1143000"/>
            <a:ext cx="8458200" cy="1107996"/>
          </a:xfrm>
          <a:prstGeom prst="rect">
            <a:avLst/>
          </a:prstGeom>
        </p:spPr>
        <p:txBody>
          <a:bodyPr wrap="square">
            <a:spAutoFit/>
          </a:bodyPr>
          <a:lstStyle/>
          <a:p>
            <a:pPr algn="just"/>
            <a:r>
              <a:rPr lang="en-US" sz="1100" dirty="0" smtClean="0"/>
              <a:t>A firewall can monitor network traffic at a number of levels, from low-level </a:t>
            </a:r>
            <a:r>
              <a:rPr lang="en-US" sz="1100" dirty="0" smtClean="0"/>
              <a:t>network </a:t>
            </a:r>
            <a:r>
              <a:rPr lang="en-US" sz="1100" dirty="0" smtClean="0"/>
              <a:t>packets, either individually or as part of a flow, to all traffic within a transport connection, up to inspecting details of application protocols. The choice of which level is appropriate is determined by the desired firewall access policy. It can </a:t>
            </a:r>
            <a:r>
              <a:rPr lang="en-US" sz="1100" dirty="0" smtClean="0"/>
              <a:t>operate </a:t>
            </a:r>
            <a:r>
              <a:rPr lang="en-US" sz="1100" dirty="0" smtClean="0"/>
              <a:t>as a positive filter, allowing to pass only packets that meet specific criteria, or as a negative filter, rejecting any packet that meets certain criteria. Depending on the type of firewall, it may examine one or more protocol headers in each packet, the payload of each packet, or the pattern generated by a sequence of packets.</a:t>
            </a:r>
            <a:endParaRPr lang="en-US" sz="1100" dirty="0"/>
          </a:p>
        </p:txBody>
      </p:sp>
      <p:pic>
        <p:nvPicPr>
          <p:cNvPr id="4098" name="Picture 2"/>
          <p:cNvPicPr>
            <a:picLocks noChangeAspect="1" noChangeArrowheads="1"/>
          </p:cNvPicPr>
          <p:nvPr/>
        </p:nvPicPr>
        <p:blipFill>
          <a:blip r:embed="rId3"/>
          <a:srcRect/>
          <a:stretch>
            <a:fillRect/>
          </a:stretch>
        </p:blipFill>
        <p:spPr bwMode="auto">
          <a:xfrm>
            <a:off x="1371600" y="2590800"/>
            <a:ext cx="5191125" cy="16859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514600" y="914400"/>
            <a:ext cx="6088063" cy="4943475"/>
          </a:xfrm>
          <a:prstGeom prst="rect">
            <a:avLst/>
          </a:prstGeom>
          <a:noFill/>
          <a:ln w="9525">
            <a:noFill/>
            <a:miter lim="800000"/>
            <a:headEnd/>
            <a:tailEnd/>
          </a:ln>
          <a:effectLst/>
        </p:spPr>
      </p:pic>
      <p:sp>
        <p:nvSpPr>
          <p:cNvPr id="3" name="object 3"/>
          <p:cNvSpPr txBox="1"/>
          <p:nvPr/>
        </p:nvSpPr>
        <p:spPr>
          <a:xfrm>
            <a:off x="304800" y="304800"/>
            <a:ext cx="2875280" cy="1123315"/>
          </a:xfrm>
          <a:prstGeom prst="rect">
            <a:avLst/>
          </a:prstGeom>
        </p:spPr>
        <p:txBody>
          <a:bodyPr vert="horz" wrap="square" lIns="0" tIns="12700" rIns="0" bIns="0" rtlCol="0">
            <a:spAutoFit/>
          </a:bodyPr>
          <a:lstStyle/>
          <a:p>
            <a:pPr marL="355600" indent="-342900">
              <a:lnSpc>
                <a:spcPct val="100000"/>
              </a:lnSpc>
              <a:spcBef>
                <a:spcPts val="100"/>
              </a:spcBef>
              <a:buAutoNum type="arabicParenR"/>
              <a:tabLst>
                <a:tab pos="354965" algn="l"/>
                <a:tab pos="355600" algn="l"/>
              </a:tabLst>
            </a:pPr>
            <a:r>
              <a:rPr sz="1800" spc="-25" dirty="0">
                <a:latin typeface="Calibri"/>
                <a:cs typeface="Calibri"/>
              </a:rPr>
              <a:t>Packet</a:t>
            </a:r>
            <a:r>
              <a:rPr sz="1800" spc="-5" dirty="0">
                <a:latin typeface="Calibri"/>
                <a:cs typeface="Calibri"/>
              </a:rPr>
              <a:t> </a:t>
            </a:r>
            <a:r>
              <a:rPr sz="1800" spc="-10" dirty="0">
                <a:latin typeface="Calibri"/>
                <a:cs typeface="Calibri"/>
              </a:rPr>
              <a:t>Filtering</a:t>
            </a:r>
            <a:r>
              <a:rPr sz="1800" spc="5" dirty="0">
                <a:latin typeface="Calibri"/>
                <a:cs typeface="Calibri"/>
              </a:rPr>
              <a:t> </a:t>
            </a:r>
            <a:r>
              <a:rPr sz="1800" spc="-15" dirty="0">
                <a:latin typeface="Calibri"/>
                <a:cs typeface="Calibri"/>
              </a:rPr>
              <a:t>Firewall</a:t>
            </a:r>
            <a:endParaRPr sz="1800">
              <a:latin typeface="Calibri"/>
              <a:cs typeface="Calibri"/>
            </a:endParaRPr>
          </a:p>
          <a:p>
            <a:pPr marL="355600" indent="-342900">
              <a:lnSpc>
                <a:spcPct val="100000"/>
              </a:lnSpc>
              <a:buAutoNum type="arabicParenR"/>
              <a:tabLst>
                <a:tab pos="354965" algn="l"/>
                <a:tab pos="355600" algn="l"/>
              </a:tabLst>
            </a:pPr>
            <a:r>
              <a:rPr sz="1800" spc="-15" dirty="0">
                <a:latin typeface="Calibri"/>
                <a:cs typeface="Calibri"/>
              </a:rPr>
              <a:t>Stateful</a:t>
            </a:r>
            <a:r>
              <a:rPr sz="1800" spc="-5" dirty="0">
                <a:latin typeface="Calibri"/>
                <a:cs typeface="Calibri"/>
              </a:rPr>
              <a:t> Inspection</a:t>
            </a:r>
            <a:r>
              <a:rPr sz="1800" spc="10" dirty="0">
                <a:latin typeface="Calibri"/>
                <a:cs typeface="Calibri"/>
              </a:rPr>
              <a:t> </a:t>
            </a:r>
            <a:r>
              <a:rPr sz="1800" spc="-15" dirty="0">
                <a:latin typeface="Calibri"/>
                <a:cs typeface="Calibri"/>
              </a:rPr>
              <a:t>Firewall</a:t>
            </a:r>
            <a:endParaRPr sz="1800">
              <a:latin typeface="Calibri"/>
              <a:cs typeface="Calibri"/>
            </a:endParaRPr>
          </a:p>
          <a:p>
            <a:pPr marL="355600" indent="-342900">
              <a:lnSpc>
                <a:spcPct val="100000"/>
              </a:lnSpc>
              <a:buAutoNum type="arabicParenR"/>
              <a:tabLst>
                <a:tab pos="354965" algn="l"/>
                <a:tab pos="355600" algn="l"/>
              </a:tabLst>
            </a:pPr>
            <a:r>
              <a:rPr sz="1800" spc="-5" dirty="0">
                <a:latin typeface="Calibri"/>
                <a:cs typeface="Calibri"/>
              </a:rPr>
              <a:t>Application </a:t>
            </a:r>
            <a:r>
              <a:rPr sz="1800" spc="-10" dirty="0">
                <a:latin typeface="Calibri"/>
                <a:cs typeface="Calibri"/>
              </a:rPr>
              <a:t>Level </a:t>
            </a:r>
            <a:r>
              <a:rPr sz="1800" spc="-20" dirty="0">
                <a:latin typeface="Calibri"/>
                <a:cs typeface="Calibri"/>
              </a:rPr>
              <a:t>Gateway</a:t>
            </a:r>
            <a:endParaRPr sz="1800">
              <a:latin typeface="Calibri"/>
              <a:cs typeface="Calibri"/>
            </a:endParaRPr>
          </a:p>
          <a:p>
            <a:pPr marL="355600" indent="-342900">
              <a:lnSpc>
                <a:spcPct val="100000"/>
              </a:lnSpc>
              <a:buAutoNum type="arabicParenR"/>
              <a:tabLst>
                <a:tab pos="354965" algn="l"/>
                <a:tab pos="355600" algn="l"/>
              </a:tabLst>
            </a:pPr>
            <a:r>
              <a:rPr sz="1800" spc="-10" dirty="0">
                <a:latin typeface="Calibri"/>
                <a:cs typeface="Calibri"/>
              </a:rPr>
              <a:t>Circuit </a:t>
            </a:r>
            <a:r>
              <a:rPr sz="1800" spc="-5" dirty="0">
                <a:latin typeface="Calibri"/>
                <a:cs typeface="Calibri"/>
              </a:rPr>
              <a:t>Level</a:t>
            </a:r>
            <a:r>
              <a:rPr sz="1800" spc="-10" dirty="0">
                <a:latin typeface="Calibri"/>
                <a:cs typeface="Calibri"/>
              </a:rPr>
              <a:t> </a:t>
            </a:r>
            <a:r>
              <a:rPr sz="1800" spc="-20" dirty="0">
                <a:latin typeface="Calibri"/>
                <a:cs typeface="Calibri"/>
              </a:rPr>
              <a:t>Gateway</a:t>
            </a:r>
            <a:endParaRPr sz="1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28600"/>
            <a:ext cx="2832827" cy="369332"/>
          </a:xfrm>
          <a:prstGeom prst="rect">
            <a:avLst/>
          </a:prstGeom>
        </p:spPr>
        <p:txBody>
          <a:bodyPr wrap="none">
            <a:spAutoFit/>
          </a:bodyPr>
          <a:lstStyle/>
          <a:p>
            <a:r>
              <a:rPr lang="en-US" b="1" dirty="0" smtClean="0"/>
              <a:t>Packet Filtering Firewall</a:t>
            </a:r>
            <a:endParaRPr lang="en-US" b="1" dirty="0"/>
          </a:p>
        </p:txBody>
      </p:sp>
      <p:pic>
        <p:nvPicPr>
          <p:cNvPr id="6146" name="Picture 2"/>
          <p:cNvPicPr>
            <a:picLocks noChangeAspect="1" noChangeArrowheads="1"/>
          </p:cNvPicPr>
          <p:nvPr/>
        </p:nvPicPr>
        <p:blipFill>
          <a:blip r:embed="rId2"/>
          <a:srcRect/>
          <a:stretch>
            <a:fillRect/>
          </a:stretch>
        </p:blipFill>
        <p:spPr bwMode="auto">
          <a:xfrm>
            <a:off x="6172200" y="1371600"/>
            <a:ext cx="2552700" cy="23050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81001" y="838200"/>
            <a:ext cx="5638800" cy="432573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7368" y="241757"/>
            <a:ext cx="8182928" cy="2782813"/>
          </a:xfrm>
          <a:prstGeom prst="rect">
            <a:avLst/>
          </a:prstGeom>
        </p:spPr>
        <p:txBody>
          <a:bodyPr vert="horz" wrap="square" lIns="0" tIns="12700" rIns="0" bIns="0" rtlCol="0">
            <a:spAutoFit/>
          </a:bodyPr>
          <a:lstStyle/>
          <a:p>
            <a:pPr marL="12700">
              <a:lnSpc>
                <a:spcPct val="100000"/>
              </a:lnSpc>
              <a:spcBef>
                <a:spcPts val="100"/>
              </a:spcBef>
            </a:pPr>
            <a:r>
              <a:rPr sz="1800" spc="-30" dirty="0">
                <a:latin typeface="Calibri"/>
                <a:cs typeface="Calibri"/>
              </a:rPr>
              <a:t>Table</a:t>
            </a:r>
            <a:r>
              <a:rPr sz="1800" spc="5" dirty="0">
                <a:latin typeface="Calibri"/>
                <a:cs typeface="Calibri"/>
              </a:rPr>
              <a:t> </a:t>
            </a:r>
            <a:r>
              <a:rPr sz="1800" dirty="0">
                <a:latin typeface="Calibri"/>
                <a:cs typeface="Calibri"/>
              </a:rPr>
              <a:t>9.1</a:t>
            </a:r>
            <a:r>
              <a:rPr sz="1800" spc="5" dirty="0">
                <a:latin typeface="Calibri"/>
                <a:cs typeface="Calibri"/>
              </a:rPr>
              <a:t> </a:t>
            </a:r>
            <a:r>
              <a:rPr sz="1800" spc="-5" dirty="0">
                <a:latin typeface="Calibri"/>
                <a:cs typeface="Calibri"/>
              </a:rPr>
              <a:t>is</a:t>
            </a:r>
            <a:r>
              <a:rPr sz="1800" spc="5"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simplified</a:t>
            </a:r>
            <a:r>
              <a:rPr sz="1800" spc="15" dirty="0">
                <a:latin typeface="Calibri"/>
                <a:cs typeface="Calibri"/>
              </a:rPr>
              <a:t> </a:t>
            </a:r>
            <a:r>
              <a:rPr sz="1800" spc="-10" dirty="0">
                <a:latin typeface="Calibri"/>
                <a:cs typeface="Calibri"/>
              </a:rPr>
              <a:t>example</a:t>
            </a:r>
            <a:r>
              <a:rPr sz="1800" spc="10" dirty="0">
                <a:latin typeface="Calibri"/>
                <a:cs typeface="Calibri"/>
              </a:rPr>
              <a:t> </a:t>
            </a:r>
            <a:r>
              <a:rPr sz="1800" spc="-5" dirty="0">
                <a:latin typeface="Calibri"/>
                <a:cs typeface="Calibri"/>
              </a:rPr>
              <a:t>of</a:t>
            </a:r>
            <a:r>
              <a:rPr sz="1800" dirty="0">
                <a:latin typeface="Calibri"/>
                <a:cs typeface="Calibri"/>
              </a:rPr>
              <a:t> a</a:t>
            </a:r>
            <a:r>
              <a:rPr sz="1800" spc="5" dirty="0">
                <a:latin typeface="Calibri"/>
                <a:cs typeface="Calibri"/>
              </a:rPr>
              <a:t> </a:t>
            </a:r>
            <a:r>
              <a:rPr sz="1800" spc="-5" dirty="0">
                <a:latin typeface="Calibri"/>
                <a:cs typeface="Calibri"/>
              </a:rPr>
              <a:t>rule</a:t>
            </a:r>
            <a:r>
              <a:rPr sz="1800" spc="15" dirty="0">
                <a:latin typeface="Calibri"/>
                <a:cs typeface="Calibri"/>
              </a:rPr>
              <a:t> </a:t>
            </a:r>
            <a:r>
              <a:rPr sz="1800" spc="-5" dirty="0">
                <a:latin typeface="Calibri"/>
                <a:cs typeface="Calibri"/>
              </a:rPr>
              <a:t>set</a:t>
            </a:r>
            <a:r>
              <a:rPr sz="1800" spc="5" dirty="0">
                <a:latin typeface="Calibri"/>
                <a:cs typeface="Calibri"/>
              </a:rPr>
              <a:t> </a:t>
            </a:r>
            <a:r>
              <a:rPr sz="1800" spc="-15" dirty="0">
                <a:latin typeface="Calibri"/>
                <a:cs typeface="Calibri"/>
              </a:rPr>
              <a:t>for</a:t>
            </a:r>
            <a:r>
              <a:rPr sz="1800" spc="5" dirty="0">
                <a:latin typeface="Calibri"/>
                <a:cs typeface="Calibri"/>
              </a:rPr>
              <a:t> </a:t>
            </a:r>
            <a:r>
              <a:rPr sz="1800" spc="-5" dirty="0">
                <a:latin typeface="Calibri"/>
                <a:cs typeface="Calibri"/>
              </a:rPr>
              <a:t>SMTP </a:t>
            </a:r>
            <a:r>
              <a:rPr sz="1800" spc="-15" dirty="0">
                <a:latin typeface="Calibri"/>
                <a:cs typeface="Calibri"/>
              </a:rPr>
              <a:t>traffic.</a:t>
            </a:r>
            <a:r>
              <a:rPr sz="1800" dirty="0">
                <a:latin typeface="Calibri"/>
                <a:cs typeface="Calibri"/>
              </a:rPr>
              <a:t> </a:t>
            </a:r>
            <a:r>
              <a:rPr sz="1800" spc="-5" dirty="0">
                <a:latin typeface="Calibri"/>
                <a:cs typeface="Calibri"/>
              </a:rPr>
              <a:t>The</a:t>
            </a:r>
            <a:r>
              <a:rPr sz="1800" spc="5" dirty="0">
                <a:latin typeface="Calibri"/>
                <a:cs typeface="Calibri"/>
              </a:rPr>
              <a:t> </a:t>
            </a:r>
            <a:r>
              <a:rPr sz="1800" spc="-5" dirty="0">
                <a:latin typeface="Calibri"/>
                <a:cs typeface="Calibri"/>
              </a:rPr>
              <a:t>goal</a:t>
            </a:r>
            <a:r>
              <a:rPr sz="1800" spc="5" dirty="0">
                <a:latin typeface="Calibri"/>
                <a:cs typeface="Calibri"/>
              </a:rPr>
              <a:t> </a:t>
            </a:r>
            <a:r>
              <a:rPr sz="1800" spc="-5" dirty="0">
                <a:latin typeface="Calibri"/>
                <a:cs typeface="Calibri"/>
              </a:rPr>
              <a:t>is</a:t>
            </a:r>
            <a:r>
              <a:rPr sz="1800" spc="5"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allow</a:t>
            </a:r>
            <a:r>
              <a:rPr sz="1800" spc="20" dirty="0">
                <a:latin typeface="Calibri"/>
                <a:cs typeface="Calibri"/>
              </a:rPr>
              <a:t> </a:t>
            </a:r>
            <a:r>
              <a:rPr sz="1800" spc="-5" dirty="0">
                <a:latin typeface="Calibri"/>
                <a:cs typeface="Calibri"/>
              </a:rPr>
              <a:t>inbound</a:t>
            </a:r>
            <a:r>
              <a:rPr sz="1800" spc="30"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outbound</a:t>
            </a:r>
            <a:r>
              <a:rPr sz="1800" spc="30" dirty="0">
                <a:latin typeface="Calibri"/>
                <a:cs typeface="Calibri"/>
              </a:rPr>
              <a:t> </a:t>
            </a:r>
            <a:r>
              <a:rPr sz="1800" dirty="0">
                <a:latin typeface="Calibri"/>
                <a:cs typeface="Calibri"/>
              </a:rPr>
              <a:t>email</a:t>
            </a:r>
            <a:r>
              <a:rPr sz="1800" spc="5" dirty="0">
                <a:latin typeface="Calibri"/>
                <a:cs typeface="Calibri"/>
              </a:rPr>
              <a:t> </a:t>
            </a:r>
            <a:r>
              <a:rPr sz="1800" spc="-15" dirty="0">
                <a:latin typeface="Calibri"/>
                <a:cs typeface="Calibri"/>
              </a:rPr>
              <a:t>traffic</a:t>
            </a:r>
            <a:endParaRPr sz="1800">
              <a:latin typeface="Calibri"/>
              <a:cs typeface="Calibri"/>
            </a:endParaRPr>
          </a:p>
          <a:p>
            <a:pPr marL="12700">
              <a:lnSpc>
                <a:spcPct val="100000"/>
              </a:lnSpc>
              <a:spcBef>
                <a:spcPts val="5"/>
              </a:spcBef>
            </a:pPr>
            <a:r>
              <a:rPr sz="1800" spc="-5" dirty="0">
                <a:latin typeface="Calibri"/>
                <a:cs typeface="Calibri"/>
              </a:rPr>
              <a:t>but</a:t>
            </a:r>
            <a:r>
              <a:rPr sz="1800" spc="5"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block</a:t>
            </a:r>
            <a:r>
              <a:rPr sz="1800" spc="10" dirty="0">
                <a:latin typeface="Calibri"/>
                <a:cs typeface="Calibri"/>
              </a:rPr>
              <a:t> </a:t>
            </a:r>
            <a:r>
              <a:rPr sz="1800" dirty="0">
                <a:latin typeface="Calibri"/>
                <a:cs typeface="Calibri"/>
              </a:rPr>
              <a:t>all </a:t>
            </a:r>
            <a:r>
              <a:rPr sz="1800" spc="-5" dirty="0">
                <a:latin typeface="Calibri"/>
                <a:cs typeface="Calibri"/>
              </a:rPr>
              <a:t>other</a:t>
            </a:r>
            <a:r>
              <a:rPr sz="1800" spc="10" dirty="0">
                <a:latin typeface="Calibri"/>
                <a:cs typeface="Calibri"/>
              </a:rPr>
              <a:t> </a:t>
            </a:r>
            <a:r>
              <a:rPr sz="1800" spc="-15" dirty="0">
                <a:latin typeface="Calibri"/>
                <a:cs typeface="Calibri"/>
              </a:rPr>
              <a:t>traffic.</a:t>
            </a:r>
            <a:r>
              <a:rPr sz="1800" spc="-5" dirty="0">
                <a:latin typeface="Calibri"/>
                <a:cs typeface="Calibri"/>
              </a:rPr>
              <a:t> The</a:t>
            </a:r>
            <a:r>
              <a:rPr sz="1800" spc="5" dirty="0">
                <a:latin typeface="Calibri"/>
                <a:cs typeface="Calibri"/>
              </a:rPr>
              <a:t> </a:t>
            </a:r>
            <a:r>
              <a:rPr sz="1800" dirty="0">
                <a:latin typeface="Calibri"/>
                <a:cs typeface="Calibri"/>
              </a:rPr>
              <a:t>rules</a:t>
            </a:r>
            <a:r>
              <a:rPr sz="1800" spc="10" dirty="0">
                <a:latin typeface="Calibri"/>
                <a:cs typeface="Calibri"/>
              </a:rPr>
              <a:t> </a:t>
            </a:r>
            <a:r>
              <a:rPr sz="1800" spc="-10" dirty="0">
                <a:latin typeface="Calibri"/>
                <a:cs typeface="Calibri"/>
              </a:rPr>
              <a:t>are</a:t>
            </a:r>
            <a:r>
              <a:rPr sz="1800" spc="5" dirty="0">
                <a:latin typeface="Calibri"/>
                <a:cs typeface="Calibri"/>
              </a:rPr>
              <a:t> </a:t>
            </a:r>
            <a:r>
              <a:rPr sz="1800" spc="-5" dirty="0">
                <a:latin typeface="Calibri"/>
                <a:cs typeface="Calibri"/>
              </a:rPr>
              <a:t>applied</a:t>
            </a:r>
            <a:r>
              <a:rPr sz="1800" spc="30" dirty="0">
                <a:latin typeface="Calibri"/>
                <a:cs typeface="Calibri"/>
              </a:rPr>
              <a:t> </a:t>
            </a:r>
            <a:r>
              <a:rPr sz="1800" spc="-10" dirty="0">
                <a:latin typeface="Calibri"/>
                <a:cs typeface="Calibri"/>
              </a:rPr>
              <a:t>top</a:t>
            </a:r>
            <a:r>
              <a:rPr sz="1800" spc="-5"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bottom</a:t>
            </a:r>
            <a:r>
              <a:rPr sz="1800" dirty="0">
                <a:latin typeface="Calibri"/>
                <a:cs typeface="Calibri"/>
              </a:rPr>
              <a:t> </a:t>
            </a:r>
            <a:r>
              <a:rPr sz="1800" spc="-10" dirty="0">
                <a:latin typeface="Calibri"/>
                <a:cs typeface="Calibri"/>
              </a:rPr>
              <a:t>to</a:t>
            </a:r>
            <a:r>
              <a:rPr sz="1800" spc="-5" dirty="0">
                <a:latin typeface="Calibri"/>
                <a:cs typeface="Calibri"/>
              </a:rPr>
              <a:t> each</a:t>
            </a:r>
            <a:r>
              <a:rPr sz="1800" spc="15" dirty="0">
                <a:latin typeface="Calibri"/>
                <a:cs typeface="Calibri"/>
              </a:rPr>
              <a:t> </a:t>
            </a:r>
            <a:r>
              <a:rPr sz="1800" spc="-15" dirty="0">
                <a:latin typeface="Calibri"/>
                <a:cs typeface="Calibri"/>
              </a:rPr>
              <a:t>packet.</a:t>
            </a:r>
            <a:r>
              <a:rPr sz="1800" spc="10" dirty="0">
                <a:latin typeface="Calibri"/>
                <a:cs typeface="Calibri"/>
              </a:rPr>
              <a:t> </a:t>
            </a:r>
            <a:r>
              <a:rPr sz="1800" spc="-5" dirty="0">
                <a:latin typeface="Calibri"/>
                <a:cs typeface="Calibri"/>
              </a:rPr>
              <a:t>The</a:t>
            </a:r>
            <a:r>
              <a:rPr sz="1800" spc="5" dirty="0">
                <a:latin typeface="Calibri"/>
                <a:cs typeface="Calibri"/>
              </a:rPr>
              <a:t> </a:t>
            </a:r>
            <a:r>
              <a:rPr sz="1800" spc="-10" dirty="0">
                <a:latin typeface="Calibri"/>
                <a:cs typeface="Calibri"/>
              </a:rPr>
              <a:t>intent</a:t>
            </a:r>
            <a:r>
              <a:rPr sz="1800" spc="10" dirty="0">
                <a:latin typeface="Calibri"/>
                <a:cs typeface="Calibri"/>
              </a:rPr>
              <a:t> </a:t>
            </a:r>
            <a:r>
              <a:rPr sz="1800" spc="-5" dirty="0">
                <a:latin typeface="Calibri"/>
                <a:cs typeface="Calibri"/>
              </a:rPr>
              <a:t>of </a:t>
            </a:r>
            <a:r>
              <a:rPr sz="1800" dirty="0">
                <a:latin typeface="Calibri"/>
                <a:cs typeface="Calibri"/>
              </a:rPr>
              <a:t>each</a:t>
            </a:r>
            <a:r>
              <a:rPr sz="1800" spc="15" dirty="0">
                <a:latin typeface="Calibri"/>
                <a:cs typeface="Calibri"/>
              </a:rPr>
              <a:t> </a:t>
            </a:r>
            <a:r>
              <a:rPr sz="1800" spc="-5" dirty="0">
                <a:latin typeface="Calibri"/>
                <a:cs typeface="Calibri"/>
              </a:rPr>
              <a:t>rule</a:t>
            </a:r>
            <a:r>
              <a:rPr sz="1800" spc="20" dirty="0">
                <a:latin typeface="Calibri"/>
                <a:cs typeface="Calibri"/>
              </a:rPr>
              <a:t> </a:t>
            </a:r>
            <a:r>
              <a:rPr sz="1800" spc="-5" dirty="0">
                <a:latin typeface="Calibri"/>
                <a:cs typeface="Calibri"/>
              </a:rPr>
              <a:t>is:</a:t>
            </a:r>
            <a:endParaRPr sz="1800">
              <a:latin typeface="Calibri"/>
              <a:cs typeface="Calibri"/>
            </a:endParaRPr>
          </a:p>
          <a:p>
            <a:pPr marL="355600" indent="-342900">
              <a:lnSpc>
                <a:spcPct val="100000"/>
              </a:lnSpc>
              <a:buAutoNum type="arabicPeriod"/>
              <a:tabLst>
                <a:tab pos="354965" algn="l"/>
                <a:tab pos="355600" algn="l"/>
              </a:tabLst>
            </a:pPr>
            <a:r>
              <a:rPr sz="1800" spc="-5" dirty="0">
                <a:latin typeface="Calibri"/>
                <a:cs typeface="Calibri"/>
              </a:rPr>
              <a:t>Inbound</a:t>
            </a:r>
            <a:r>
              <a:rPr sz="1800" spc="15" dirty="0">
                <a:latin typeface="Calibri"/>
                <a:cs typeface="Calibri"/>
              </a:rPr>
              <a:t> </a:t>
            </a:r>
            <a:r>
              <a:rPr sz="1800" dirty="0">
                <a:latin typeface="Calibri"/>
                <a:cs typeface="Calibri"/>
              </a:rPr>
              <a:t>mail </a:t>
            </a:r>
            <a:r>
              <a:rPr sz="1800" spc="-10" dirty="0">
                <a:latin typeface="Calibri"/>
                <a:cs typeface="Calibri"/>
              </a:rPr>
              <a:t>from</a:t>
            </a:r>
            <a:r>
              <a:rPr sz="1800" spc="-5" dirty="0">
                <a:latin typeface="Calibri"/>
                <a:cs typeface="Calibri"/>
              </a:rPr>
              <a:t> </a:t>
            </a:r>
            <a:r>
              <a:rPr sz="1800" dirty="0">
                <a:latin typeface="Calibri"/>
                <a:cs typeface="Calibri"/>
              </a:rPr>
              <a:t>an</a:t>
            </a:r>
            <a:r>
              <a:rPr sz="1800" spc="10" dirty="0">
                <a:latin typeface="Calibri"/>
                <a:cs typeface="Calibri"/>
              </a:rPr>
              <a:t> </a:t>
            </a:r>
            <a:r>
              <a:rPr sz="1800" spc="-10" dirty="0">
                <a:latin typeface="Calibri"/>
                <a:cs typeface="Calibri"/>
              </a:rPr>
              <a:t>external</a:t>
            </a:r>
            <a:r>
              <a:rPr sz="1800" spc="10" dirty="0">
                <a:latin typeface="Calibri"/>
                <a:cs typeface="Calibri"/>
              </a:rPr>
              <a:t> </a:t>
            </a:r>
            <a:r>
              <a:rPr sz="1800" spc="-10" dirty="0">
                <a:latin typeface="Calibri"/>
                <a:cs typeface="Calibri"/>
              </a:rPr>
              <a:t>source</a:t>
            </a:r>
            <a:r>
              <a:rPr sz="1800" dirty="0">
                <a:latin typeface="Calibri"/>
                <a:cs typeface="Calibri"/>
              </a:rPr>
              <a:t> is</a:t>
            </a:r>
            <a:r>
              <a:rPr sz="1800" spc="15" dirty="0">
                <a:latin typeface="Calibri"/>
                <a:cs typeface="Calibri"/>
              </a:rPr>
              <a:t> </a:t>
            </a:r>
            <a:r>
              <a:rPr sz="1800" spc="-10" dirty="0">
                <a:latin typeface="Calibri"/>
                <a:cs typeface="Calibri"/>
              </a:rPr>
              <a:t>allowed</a:t>
            </a:r>
            <a:r>
              <a:rPr sz="1800" spc="20" dirty="0">
                <a:latin typeface="Calibri"/>
                <a:cs typeface="Calibri"/>
              </a:rPr>
              <a:t> </a:t>
            </a:r>
            <a:r>
              <a:rPr sz="1800" spc="-5" dirty="0">
                <a:latin typeface="Calibri"/>
                <a:cs typeface="Calibri"/>
              </a:rPr>
              <a:t>(port</a:t>
            </a:r>
            <a:r>
              <a:rPr sz="1800" spc="15" dirty="0">
                <a:latin typeface="Calibri"/>
                <a:cs typeface="Calibri"/>
              </a:rPr>
              <a:t> </a:t>
            </a:r>
            <a:r>
              <a:rPr sz="1800" dirty="0">
                <a:latin typeface="Calibri"/>
                <a:cs typeface="Calibri"/>
              </a:rPr>
              <a:t>25 </a:t>
            </a:r>
            <a:r>
              <a:rPr sz="1800" spc="-5" dirty="0">
                <a:latin typeface="Calibri"/>
                <a:cs typeface="Calibri"/>
              </a:rPr>
              <a:t>is</a:t>
            </a:r>
            <a:r>
              <a:rPr sz="1800" spc="5" dirty="0">
                <a:latin typeface="Calibri"/>
                <a:cs typeface="Calibri"/>
              </a:rPr>
              <a:t> </a:t>
            </a:r>
            <a:r>
              <a:rPr sz="1800" spc="-15" dirty="0">
                <a:latin typeface="Calibri"/>
                <a:cs typeface="Calibri"/>
              </a:rPr>
              <a:t>for</a:t>
            </a:r>
            <a:r>
              <a:rPr sz="1800" spc="5" dirty="0">
                <a:latin typeface="Calibri"/>
                <a:cs typeface="Calibri"/>
              </a:rPr>
              <a:t> </a:t>
            </a:r>
            <a:r>
              <a:rPr sz="1800" spc="-5" dirty="0">
                <a:latin typeface="Calibri"/>
                <a:cs typeface="Calibri"/>
              </a:rPr>
              <a:t>SMTP</a:t>
            </a:r>
            <a:r>
              <a:rPr sz="1800" spc="-10" dirty="0">
                <a:latin typeface="Calibri"/>
                <a:cs typeface="Calibri"/>
              </a:rPr>
              <a:t> </a:t>
            </a:r>
            <a:r>
              <a:rPr sz="1800" spc="-5" dirty="0">
                <a:latin typeface="Calibri"/>
                <a:cs typeface="Calibri"/>
              </a:rPr>
              <a:t>incoming).</a:t>
            </a:r>
            <a:endParaRPr sz="1800">
              <a:latin typeface="Calibri"/>
              <a:cs typeface="Calibri"/>
            </a:endParaRPr>
          </a:p>
          <a:p>
            <a:pPr marL="355600" indent="-342900">
              <a:lnSpc>
                <a:spcPct val="100000"/>
              </a:lnSpc>
              <a:buAutoNum type="arabicPeriod"/>
              <a:tabLst>
                <a:tab pos="354965" algn="l"/>
                <a:tab pos="355600" algn="l"/>
              </a:tabLst>
            </a:pPr>
            <a:r>
              <a:rPr sz="1800" spc="-5" dirty="0">
                <a:latin typeface="Calibri"/>
                <a:cs typeface="Calibri"/>
              </a:rPr>
              <a:t>This</a:t>
            </a:r>
            <a:r>
              <a:rPr sz="1800" dirty="0">
                <a:latin typeface="Calibri"/>
                <a:cs typeface="Calibri"/>
              </a:rPr>
              <a:t> </a:t>
            </a:r>
            <a:r>
              <a:rPr sz="1800" spc="-5" dirty="0">
                <a:latin typeface="Calibri"/>
                <a:cs typeface="Calibri"/>
              </a:rPr>
              <a:t>rule</a:t>
            </a:r>
            <a:r>
              <a:rPr sz="1800" spc="15" dirty="0">
                <a:latin typeface="Calibri"/>
                <a:cs typeface="Calibri"/>
              </a:rPr>
              <a:t> </a:t>
            </a:r>
            <a:r>
              <a:rPr sz="1800" spc="-5" dirty="0">
                <a:latin typeface="Calibri"/>
                <a:cs typeface="Calibri"/>
              </a:rPr>
              <a:t>is</a:t>
            </a:r>
            <a:r>
              <a:rPr sz="1800" spc="5" dirty="0">
                <a:latin typeface="Calibri"/>
                <a:cs typeface="Calibri"/>
              </a:rPr>
              <a:t> </a:t>
            </a:r>
            <a:r>
              <a:rPr sz="1800" spc="-10" dirty="0">
                <a:latin typeface="Calibri"/>
                <a:cs typeface="Calibri"/>
              </a:rPr>
              <a:t>intended</a:t>
            </a:r>
            <a:r>
              <a:rPr sz="1800" spc="25"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allow</a:t>
            </a:r>
            <a:r>
              <a:rPr sz="1800" spc="20" dirty="0">
                <a:latin typeface="Calibri"/>
                <a:cs typeface="Calibri"/>
              </a:rPr>
              <a:t> </a:t>
            </a:r>
            <a:r>
              <a:rPr sz="1800" dirty="0">
                <a:latin typeface="Calibri"/>
                <a:cs typeface="Calibri"/>
              </a:rPr>
              <a:t>a </a:t>
            </a:r>
            <a:r>
              <a:rPr sz="1800" spc="-5" dirty="0">
                <a:latin typeface="Calibri"/>
                <a:cs typeface="Calibri"/>
              </a:rPr>
              <a:t>response</a:t>
            </a:r>
            <a:r>
              <a:rPr sz="1800" dirty="0">
                <a:latin typeface="Calibri"/>
                <a:cs typeface="Calibri"/>
              </a:rPr>
              <a:t> </a:t>
            </a:r>
            <a:r>
              <a:rPr sz="1800" spc="-10" dirty="0">
                <a:latin typeface="Calibri"/>
                <a:cs typeface="Calibri"/>
              </a:rPr>
              <a:t>to</a:t>
            </a:r>
            <a:r>
              <a:rPr sz="1800" dirty="0">
                <a:latin typeface="Calibri"/>
                <a:cs typeface="Calibri"/>
              </a:rPr>
              <a:t> an inbound</a:t>
            </a:r>
            <a:r>
              <a:rPr sz="1800" spc="25" dirty="0">
                <a:latin typeface="Calibri"/>
                <a:cs typeface="Calibri"/>
              </a:rPr>
              <a:t> </a:t>
            </a:r>
            <a:r>
              <a:rPr sz="1800" spc="-5" dirty="0">
                <a:latin typeface="Calibri"/>
                <a:cs typeface="Calibri"/>
              </a:rPr>
              <a:t>SMTP</a:t>
            </a:r>
            <a:r>
              <a:rPr sz="1800" spc="10" dirty="0">
                <a:latin typeface="Calibri"/>
                <a:cs typeface="Calibri"/>
              </a:rPr>
              <a:t> </a:t>
            </a:r>
            <a:r>
              <a:rPr sz="1800" spc="-10" dirty="0">
                <a:latin typeface="Calibri"/>
                <a:cs typeface="Calibri"/>
              </a:rPr>
              <a:t>connection.</a:t>
            </a:r>
            <a:endParaRPr sz="1800">
              <a:latin typeface="Calibri"/>
              <a:cs typeface="Calibri"/>
            </a:endParaRPr>
          </a:p>
          <a:p>
            <a:pPr marL="355600" indent="-342900">
              <a:lnSpc>
                <a:spcPct val="100000"/>
              </a:lnSpc>
              <a:buAutoNum type="arabicPeriod"/>
              <a:tabLst>
                <a:tab pos="354965" algn="l"/>
                <a:tab pos="355600" algn="l"/>
              </a:tabLst>
            </a:pPr>
            <a:r>
              <a:rPr sz="1800" spc="-5" dirty="0">
                <a:latin typeface="Calibri"/>
                <a:cs typeface="Calibri"/>
              </a:rPr>
              <a:t>Outbound</a:t>
            </a:r>
            <a:r>
              <a:rPr sz="1800" spc="10" dirty="0">
                <a:latin typeface="Calibri"/>
                <a:cs typeface="Calibri"/>
              </a:rPr>
              <a:t> </a:t>
            </a:r>
            <a:r>
              <a:rPr sz="1800" dirty="0">
                <a:latin typeface="Calibri"/>
                <a:cs typeface="Calibri"/>
              </a:rPr>
              <a:t>mail</a:t>
            </a:r>
            <a:r>
              <a:rPr sz="1800" spc="-5" dirty="0">
                <a:latin typeface="Calibri"/>
                <a:cs typeface="Calibri"/>
              </a:rPr>
              <a:t> </a:t>
            </a:r>
            <a:r>
              <a:rPr sz="1800" spc="-10" dirty="0">
                <a:latin typeface="Calibri"/>
                <a:cs typeface="Calibri"/>
              </a:rPr>
              <a:t>to </a:t>
            </a:r>
            <a:r>
              <a:rPr sz="1800" dirty="0">
                <a:latin typeface="Calibri"/>
                <a:cs typeface="Calibri"/>
              </a:rPr>
              <a:t>an</a:t>
            </a:r>
            <a:r>
              <a:rPr sz="1800" spc="5" dirty="0">
                <a:latin typeface="Calibri"/>
                <a:cs typeface="Calibri"/>
              </a:rPr>
              <a:t> </a:t>
            </a:r>
            <a:r>
              <a:rPr sz="1800" spc="-10" dirty="0">
                <a:latin typeface="Calibri"/>
                <a:cs typeface="Calibri"/>
              </a:rPr>
              <a:t>external</a:t>
            </a:r>
            <a:r>
              <a:rPr sz="1800" spc="5" dirty="0">
                <a:latin typeface="Calibri"/>
                <a:cs typeface="Calibri"/>
              </a:rPr>
              <a:t> </a:t>
            </a:r>
            <a:r>
              <a:rPr sz="1800" spc="-10" dirty="0">
                <a:latin typeface="Calibri"/>
                <a:cs typeface="Calibri"/>
              </a:rPr>
              <a:t>source</a:t>
            </a:r>
            <a:r>
              <a:rPr sz="1800" spc="-5" dirty="0">
                <a:latin typeface="Calibri"/>
                <a:cs typeface="Calibri"/>
              </a:rPr>
              <a:t> </a:t>
            </a:r>
            <a:r>
              <a:rPr sz="1800" dirty="0">
                <a:latin typeface="Calibri"/>
                <a:cs typeface="Calibri"/>
              </a:rPr>
              <a:t>is</a:t>
            </a:r>
            <a:r>
              <a:rPr sz="1800" spc="-5" dirty="0">
                <a:latin typeface="Calibri"/>
                <a:cs typeface="Calibri"/>
              </a:rPr>
              <a:t> allowed.</a:t>
            </a:r>
            <a:endParaRPr sz="1800">
              <a:latin typeface="Calibri"/>
              <a:cs typeface="Calibri"/>
            </a:endParaRPr>
          </a:p>
          <a:p>
            <a:pPr marL="407034" indent="-394970">
              <a:lnSpc>
                <a:spcPct val="100000"/>
              </a:lnSpc>
              <a:buAutoNum type="arabicPeriod"/>
              <a:tabLst>
                <a:tab pos="407034" algn="l"/>
                <a:tab pos="407670" algn="l"/>
              </a:tabLst>
            </a:pPr>
            <a:r>
              <a:rPr sz="1800" spc="-5" dirty="0">
                <a:latin typeface="Calibri"/>
                <a:cs typeface="Calibri"/>
              </a:rPr>
              <a:t>This</a:t>
            </a:r>
            <a:r>
              <a:rPr sz="1800" spc="10" dirty="0">
                <a:latin typeface="Calibri"/>
                <a:cs typeface="Calibri"/>
              </a:rPr>
              <a:t> </a:t>
            </a:r>
            <a:r>
              <a:rPr sz="1800" spc="-5" dirty="0">
                <a:latin typeface="Calibri"/>
                <a:cs typeface="Calibri"/>
              </a:rPr>
              <a:t>rule</a:t>
            </a:r>
            <a:r>
              <a:rPr sz="1800" spc="15" dirty="0">
                <a:latin typeface="Calibri"/>
                <a:cs typeface="Calibri"/>
              </a:rPr>
              <a:t> </a:t>
            </a:r>
            <a:r>
              <a:rPr sz="1800" spc="-5" dirty="0">
                <a:latin typeface="Calibri"/>
                <a:cs typeface="Calibri"/>
              </a:rPr>
              <a:t>is</a:t>
            </a:r>
            <a:r>
              <a:rPr sz="1800" spc="5" dirty="0">
                <a:latin typeface="Calibri"/>
                <a:cs typeface="Calibri"/>
              </a:rPr>
              <a:t> </a:t>
            </a:r>
            <a:r>
              <a:rPr sz="1800" spc="-5" dirty="0">
                <a:latin typeface="Calibri"/>
                <a:cs typeface="Calibri"/>
              </a:rPr>
              <a:t>intended</a:t>
            </a:r>
            <a:r>
              <a:rPr sz="1800" spc="20"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allow</a:t>
            </a:r>
            <a:r>
              <a:rPr sz="1800" spc="20"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response</a:t>
            </a:r>
            <a:r>
              <a:rPr sz="1800" spc="10" dirty="0">
                <a:latin typeface="Calibri"/>
                <a:cs typeface="Calibri"/>
              </a:rPr>
              <a:t> </a:t>
            </a:r>
            <a:r>
              <a:rPr sz="1800" spc="-10" dirty="0">
                <a:latin typeface="Calibri"/>
                <a:cs typeface="Calibri"/>
              </a:rPr>
              <a:t>to</a:t>
            </a:r>
            <a:r>
              <a:rPr sz="1800" dirty="0">
                <a:latin typeface="Calibri"/>
                <a:cs typeface="Calibri"/>
              </a:rPr>
              <a:t> an inbound</a:t>
            </a:r>
            <a:r>
              <a:rPr sz="1800" spc="30" dirty="0">
                <a:latin typeface="Calibri"/>
                <a:cs typeface="Calibri"/>
              </a:rPr>
              <a:t> </a:t>
            </a:r>
            <a:r>
              <a:rPr sz="1800" spc="-5" dirty="0">
                <a:latin typeface="Calibri"/>
                <a:cs typeface="Calibri"/>
              </a:rPr>
              <a:t>SMTP </a:t>
            </a:r>
            <a:r>
              <a:rPr sz="1800" spc="-10" dirty="0">
                <a:latin typeface="Calibri"/>
                <a:cs typeface="Calibri"/>
              </a:rPr>
              <a:t>connection.</a:t>
            </a:r>
            <a:endParaRPr sz="1800">
              <a:latin typeface="Calibri"/>
              <a:cs typeface="Calibri"/>
            </a:endParaRPr>
          </a:p>
          <a:p>
            <a:pPr marL="407034" indent="-394970">
              <a:lnSpc>
                <a:spcPct val="100000"/>
              </a:lnSpc>
              <a:buAutoNum type="arabicPeriod"/>
              <a:tabLst>
                <a:tab pos="407034" algn="l"/>
                <a:tab pos="407670" algn="l"/>
              </a:tabLst>
            </a:pPr>
            <a:r>
              <a:rPr sz="1800" spc="-5" dirty="0">
                <a:latin typeface="Calibri"/>
                <a:cs typeface="Calibri"/>
              </a:rPr>
              <a:t>This</a:t>
            </a:r>
            <a:r>
              <a:rPr sz="1800" spc="10" dirty="0">
                <a:latin typeface="Calibri"/>
                <a:cs typeface="Calibri"/>
              </a:rPr>
              <a:t> </a:t>
            </a:r>
            <a:r>
              <a:rPr sz="1800" spc="-5" dirty="0">
                <a:latin typeface="Calibri"/>
                <a:cs typeface="Calibri"/>
              </a:rPr>
              <a:t>is</a:t>
            </a:r>
            <a:r>
              <a:rPr sz="1800" spc="5" dirty="0">
                <a:latin typeface="Calibri"/>
                <a:cs typeface="Calibri"/>
              </a:rPr>
              <a:t> </a:t>
            </a:r>
            <a:r>
              <a:rPr sz="1800" dirty="0">
                <a:latin typeface="Calibri"/>
                <a:cs typeface="Calibri"/>
              </a:rPr>
              <a:t>an</a:t>
            </a:r>
            <a:r>
              <a:rPr sz="1800" spc="5" dirty="0">
                <a:latin typeface="Calibri"/>
                <a:cs typeface="Calibri"/>
              </a:rPr>
              <a:t> </a:t>
            </a:r>
            <a:r>
              <a:rPr sz="1800" spc="-10" dirty="0">
                <a:latin typeface="Calibri"/>
                <a:cs typeface="Calibri"/>
              </a:rPr>
              <a:t>explicit</a:t>
            </a:r>
            <a:r>
              <a:rPr sz="1800" spc="15" dirty="0">
                <a:latin typeface="Calibri"/>
                <a:cs typeface="Calibri"/>
              </a:rPr>
              <a:t> </a:t>
            </a:r>
            <a:r>
              <a:rPr sz="1800" spc="-15" dirty="0">
                <a:latin typeface="Calibri"/>
                <a:cs typeface="Calibri"/>
              </a:rPr>
              <a:t>statement</a:t>
            </a:r>
            <a:r>
              <a:rPr sz="1800" spc="-10" dirty="0">
                <a:latin typeface="Calibri"/>
                <a:cs typeface="Calibri"/>
              </a:rPr>
              <a:t> </a:t>
            </a:r>
            <a:r>
              <a:rPr sz="1800" spc="-5" dirty="0">
                <a:latin typeface="Calibri"/>
                <a:cs typeface="Calibri"/>
              </a:rPr>
              <a:t>of</a:t>
            </a:r>
            <a:r>
              <a:rPr sz="1800" spc="1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default</a:t>
            </a:r>
            <a:r>
              <a:rPr sz="1800" spc="5" dirty="0">
                <a:latin typeface="Calibri"/>
                <a:cs typeface="Calibri"/>
              </a:rPr>
              <a:t> </a:t>
            </a:r>
            <a:r>
              <a:rPr sz="1800" spc="-25" dirty="0">
                <a:latin typeface="Calibri"/>
                <a:cs typeface="Calibri"/>
              </a:rPr>
              <a:t>policy.</a:t>
            </a:r>
            <a:r>
              <a:rPr sz="1800" spc="15" dirty="0">
                <a:latin typeface="Calibri"/>
                <a:cs typeface="Calibri"/>
              </a:rPr>
              <a:t> </a:t>
            </a:r>
            <a:r>
              <a:rPr sz="1800" dirty="0">
                <a:latin typeface="Calibri"/>
                <a:cs typeface="Calibri"/>
              </a:rPr>
              <a:t>All</a:t>
            </a:r>
            <a:r>
              <a:rPr sz="1800" spc="5" dirty="0">
                <a:latin typeface="Calibri"/>
                <a:cs typeface="Calibri"/>
              </a:rPr>
              <a:t> </a:t>
            </a:r>
            <a:r>
              <a:rPr sz="1800" spc="-5" dirty="0">
                <a:latin typeface="Calibri"/>
                <a:cs typeface="Calibri"/>
              </a:rPr>
              <a:t>rule</a:t>
            </a:r>
            <a:r>
              <a:rPr sz="1800" spc="20" dirty="0">
                <a:latin typeface="Calibri"/>
                <a:cs typeface="Calibri"/>
              </a:rPr>
              <a:t> </a:t>
            </a:r>
            <a:r>
              <a:rPr sz="1800" spc="-5" dirty="0">
                <a:latin typeface="Calibri"/>
                <a:cs typeface="Calibri"/>
              </a:rPr>
              <a:t>sets</a:t>
            </a:r>
            <a:r>
              <a:rPr sz="1800" spc="-10" dirty="0">
                <a:latin typeface="Calibri"/>
                <a:cs typeface="Calibri"/>
              </a:rPr>
              <a:t> </a:t>
            </a:r>
            <a:r>
              <a:rPr sz="1800" spc="-5" dirty="0">
                <a:latin typeface="Calibri"/>
                <a:cs typeface="Calibri"/>
              </a:rPr>
              <a:t>include</a:t>
            </a:r>
            <a:r>
              <a:rPr sz="1800" spc="30" dirty="0">
                <a:latin typeface="Calibri"/>
                <a:cs typeface="Calibri"/>
              </a:rPr>
              <a:t> </a:t>
            </a:r>
            <a:r>
              <a:rPr sz="1800" spc="-5" dirty="0">
                <a:latin typeface="Calibri"/>
                <a:cs typeface="Calibri"/>
              </a:rPr>
              <a:t>this</a:t>
            </a:r>
            <a:r>
              <a:rPr sz="1800" spc="5" dirty="0">
                <a:latin typeface="Calibri"/>
                <a:cs typeface="Calibri"/>
              </a:rPr>
              <a:t> </a:t>
            </a:r>
            <a:r>
              <a:rPr sz="1800" spc="-5" dirty="0">
                <a:latin typeface="Calibri"/>
                <a:cs typeface="Calibri"/>
              </a:rPr>
              <a:t>rule</a:t>
            </a:r>
            <a:r>
              <a:rPr sz="1800" spc="15" dirty="0">
                <a:latin typeface="Calibri"/>
                <a:cs typeface="Calibri"/>
              </a:rPr>
              <a:t> </a:t>
            </a:r>
            <a:r>
              <a:rPr sz="1800" spc="-5" dirty="0">
                <a:latin typeface="Calibri"/>
                <a:cs typeface="Calibri"/>
              </a:rPr>
              <a:t>implicitly</a:t>
            </a:r>
            <a:r>
              <a:rPr sz="1800" spc="40" dirty="0">
                <a:latin typeface="Calibri"/>
                <a:cs typeface="Calibri"/>
              </a:rPr>
              <a:t> </a:t>
            </a:r>
            <a:r>
              <a:rPr sz="1800" dirty="0">
                <a:latin typeface="Calibri"/>
                <a:cs typeface="Calibri"/>
              </a:rPr>
              <a:t>as</a:t>
            </a:r>
            <a:r>
              <a:rPr sz="1800" spc="-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last</a:t>
            </a:r>
            <a:r>
              <a:rPr sz="1800" dirty="0">
                <a:latin typeface="Calibri"/>
                <a:cs typeface="Calibri"/>
              </a:rPr>
              <a:t> </a:t>
            </a:r>
            <a:r>
              <a:rPr sz="1800" spc="-5" dirty="0">
                <a:latin typeface="Calibri"/>
                <a:cs typeface="Calibri"/>
              </a:rPr>
              <a:t>rule.</a:t>
            </a:r>
            <a:endParaRPr sz="1800">
              <a:latin typeface="Calibri"/>
              <a:cs typeface="Calibri"/>
            </a:endParaRPr>
          </a:p>
        </p:txBody>
      </p:sp>
      <p:pic>
        <p:nvPicPr>
          <p:cNvPr id="3" name="object 3"/>
          <p:cNvPicPr/>
          <p:nvPr/>
        </p:nvPicPr>
        <p:blipFill>
          <a:blip r:embed="rId2" cstate="print"/>
          <a:stretch>
            <a:fillRect/>
          </a:stretch>
        </p:blipFill>
        <p:spPr>
          <a:xfrm>
            <a:off x="685800" y="3352800"/>
            <a:ext cx="6474541" cy="22632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2"/>
          <p:cNvPicPr/>
          <p:nvPr/>
        </p:nvPicPr>
        <p:blipFill>
          <a:blip r:embed="rId2" cstate="print"/>
          <a:stretch>
            <a:fillRect/>
          </a:stretch>
        </p:blipFill>
        <p:spPr>
          <a:xfrm>
            <a:off x="990600" y="762000"/>
            <a:ext cx="7239000" cy="4495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457200" y="990600"/>
            <a:ext cx="5222081" cy="1721935"/>
          </a:xfrm>
          <a:prstGeom prst="rect">
            <a:avLst/>
          </a:prstGeom>
        </p:spPr>
      </p:pic>
      <p:sp>
        <p:nvSpPr>
          <p:cNvPr id="5" name="object 5"/>
          <p:cNvSpPr txBox="1"/>
          <p:nvPr/>
        </p:nvSpPr>
        <p:spPr>
          <a:xfrm>
            <a:off x="533400" y="3048000"/>
            <a:ext cx="5715000" cy="2598147"/>
          </a:xfrm>
          <a:prstGeom prst="rect">
            <a:avLst/>
          </a:prstGeom>
        </p:spPr>
        <p:txBody>
          <a:bodyPr vert="horz" wrap="square" lIns="0" tIns="12700" rIns="0" bIns="0" rtlCol="0">
            <a:spAutoFit/>
          </a:bodyPr>
          <a:lstStyle/>
          <a:p>
            <a:pPr marL="12700" marR="5080" algn="just">
              <a:lnSpc>
                <a:spcPct val="100000"/>
              </a:lnSpc>
              <a:spcBef>
                <a:spcPts val="100"/>
              </a:spcBef>
            </a:pPr>
            <a:r>
              <a:rPr sz="1400" dirty="0">
                <a:latin typeface="Calibri"/>
                <a:cs typeface="Calibri"/>
              </a:rPr>
              <a:t>A </a:t>
            </a:r>
            <a:r>
              <a:rPr sz="1400" spc="-15" dirty="0">
                <a:latin typeface="Calibri"/>
                <a:cs typeface="Calibri"/>
              </a:rPr>
              <a:t>stateful</a:t>
            </a:r>
            <a:r>
              <a:rPr sz="1400" spc="-5" dirty="0">
                <a:latin typeface="Calibri"/>
                <a:cs typeface="Calibri"/>
              </a:rPr>
              <a:t> </a:t>
            </a:r>
            <a:r>
              <a:rPr sz="1400" spc="-15" dirty="0">
                <a:latin typeface="Calibri"/>
                <a:cs typeface="Calibri"/>
              </a:rPr>
              <a:t>packet</a:t>
            </a:r>
            <a:r>
              <a:rPr sz="1400" spc="5" dirty="0">
                <a:latin typeface="Calibri"/>
                <a:cs typeface="Calibri"/>
              </a:rPr>
              <a:t> </a:t>
            </a:r>
            <a:r>
              <a:rPr sz="1400" spc="-5" dirty="0">
                <a:latin typeface="Calibri"/>
                <a:cs typeface="Calibri"/>
              </a:rPr>
              <a:t>inspection</a:t>
            </a:r>
            <a:r>
              <a:rPr sz="1400" spc="20" dirty="0">
                <a:latin typeface="Calibri"/>
                <a:cs typeface="Calibri"/>
              </a:rPr>
              <a:t> </a:t>
            </a:r>
            <a:r>
              <a:rPr sz="1400" spc="-15" dirty="0">
                <a:latin typeface="Calibri"/>
                <a:cs typeface="Calibri"/>
              </a:rPr>
              <a:t>firewall</a:t>
            </a:r>
            <a:r>
              <a:rPr sz="1400" spc="10" dirty="0">
                <a:latin typeface="Calibri"/>
                <a:cs typeface="Calibri"/>
              </a:rPr>
              <a:t> </a:t>
            </a:r>
            <a:r>
              <a:rPr sz="1400" spc="-5" dirty="0">
                <a:latin typeface="Calibri"/>
                <a:cs typeface="Calibri"/>
              </a:rPr>
              <a:t>tightens</a:t>
            </a:r>
            <a:r>
              <a:rPr sz="1400" dirty="0">
                <a:latin typeface="Calibri"/>
                <a:cs typeface="Calibri"/>
              </a:rPr>
              <a:t> </a:t>
            </a:r>
            <a:r>
              <a:rPr sz="1400" spc="-5" dirty="0">
                <a:latin typeface="Calibri"/>
                <a:cs typeface="Calibri"/>
              </a:rPr>
              <a:t>up</a:t>
            </a:r>
            <a:r>
              <a:rPr sz="1400" spc="10" dirty="0">
                <a:latin typeface="Calibri"/>
                <a:cs typeface="Calibri"/>
              </a:rPr>
              <a:t> </a:t>
            </a:r>
            <a:r>
              <a:rPr sz="1400" dirty="0">
                <a:latin typeface="Calibri"/>
                <a:cs typeface="Calibri"/>
              </a:rPr>
              <a:t>the rules</a:t>
            </a:r>
            <a:r>
              <a:rPr sz="1400" spc="10" dirty="0">
                <a:latin typeface="Calibri"/>
                <a:cs typeface="Calibri"/>
              </a:rPr>
              <a:t> </a:t>
            </a:r>
            <a:r>
              <a:rPr sz="1400" spc="-15" dirty="0">
                <a:latin typeface="Calibri"/>
                <a:cs typeface="Calibri"/>
              </a:rPr>
              <a:t>for</a:t>
            </a:r>
            <a:r>
              <a:rPr sz="1400" spc="-5" dirty="0">
                <a:latin typeface="Calibri"/>
                <a:cs typeface="Calibri"/>
              </a:rPr>
              <a:t> </a:t>
            </a:r>
            <a:r>
              <a:rPr sz="1400" spc="-20" dirty="0">
                <a:latin typeface="Calibri"/>
                <a:cs typeface="Calibri"/>
              </a:rPr>
              <a:t>TCP</a:t>
            </a:r>
            <a:r>
              <a:rPr sz="1400" dirty="0">
                <a:latin typeface="Calibri"/>
                <a:cs typeface="Calibri"/>
              </a:rPr>
              <a:t> </a:t>
            </a:r>
            <a:r>
              <a:rPr sz="1400" spc="-15" dirty="0">
                <a:latin typeface="Calibri"/>
                <a:cs typeface="Calibri"/>
              </a:rPr>
              <a:t>traffic</a:t>
            </a:r>
            <a:r>
              <a:rPr sz="1400" spc="-10" dirty="0">
                <a:latin typeface="Calibri"/>
                <a:cs typeface="Calibri"/>
              </a:rPr>
              <a:t> </a:t>
            </a:r>
            <a:r>
              <a:rPr sz="1400" spc="-5" dirty="0">
                <a:latin typeface="Calibri"/>
                <a:cs typeface="Calibri"/>
              </a:rPr>
              <a:t>by </a:t>
            </a:r>
            <a:r>
              <a:rPr sz="1400" dirty="0">
                <a:latin typeface="Calibri"/>
                <a:cs typeface="Calibri"/>
              </a:rPr>
              <a:t> </a:t>
            </a:r>
            <a:r>
              <a:rPr sz="1400" spc="-10" dirty="0">
                <a:latin typeface="Calibri"/>
                <a:cs typeface="Calibri"/>
              </a:rPr>
              <a:t>creating</a:t>
            </a:r>
            <a:r>
              <a:rPr sz="1400" spc="15" dirty="0">
                <a:latin typeface="Calibri"/>
                <a:cs typeface="Calibri"/>
              </a:rPr>
              <a:t> </a:t>
            </a:r>
            <a:r>
              <a:rPr sz="1400" dirty="0">
                <a:latin typeface="Calibri"/>
                <a:cs typeface="Calibri"/>
              </a:rPr>
              <a:t>a</a:t>
            </a:r>
            <a:r>
              <a:rPr sz="1400" spc="5" dirty="0">
                <a:latin typeface="Calibri"/>
                <a:cs typeface="Calibri"/>
              </a:rPr>
              <a:t> </a:t>
            </a:r>
            <a:r>
              <a:rPr sz="1400" spc="-10" dirty="0">
                <a:latin typeface="Calibri"/>
                <a:cs typeface="Calibri"/>
              </a:rPr>
              <a:t>directory</a:t>
            </a:r>
            <a:r>
              <a:rPr sz="1400" spc="15" dirty="0">
                <a:latin typeface="Calibri"/>
                <a:cs typeface="Calibri"/>
              </a:rPr>
              <a:t> </a:t>
            </a:r>
            <a:r>
              <a:rPr sz="1400" spc="-5" dirty="0">
                <a:latin typeface="Calibri"/>
                <a:cs typeface="Calibri"/>
              </a:rPr>
              <a:t>of</a:t>
            </a:r>
            <a:r>
              <a:rPr sz="1400" dirty="0">
                <a:latin typeface="Calibri"/>
                <a:cs typeface="Calibri"/>
              </a:rPr>
              <a:t> </a:t>
            </a:r>
            <a:r>
              <a:rPr sz="1400" spc="-5" dirty="0">
                <a:latin typeface="Calibri"/>
                <a:cs typeface="Calibri"/>
              </a:rPr>
              <a:t>outbound</a:t>
            </a:r>
            <a:r>
              <a:rPr sz="1400" spc="20" dirty="0">
                <a:latin typeface="Calibri"/>
                <a:cs typeface="Calibri"/>
              </a:rPr>
              <a:t> </a:t>
            </a:r>
            <a:r>
              <a:rPr sz="1400" spc="-15" dirty="0">
                <a:latin typeface="Calibri"/>
                <a:cs typeface="Calibri"/>
              </a:rPr>
              <a:t>TCP</a:t>
            </a:r>
            <a:r>
              <a:rPr sz="1400" spc="-5" dirty="0">
                <a:latin typeface="Calibri"/>
                <a:cs typeface="Calibri"/>
              </a:rPr>
              <a:t> </a:t>
            </a:r>
            <a:r>
              <a:rPr sz="1400" spc="-10" dirty="0">
                <a:latin typeface="Calibri"/>
                <a:cs typeface="Calibri"/>
              </a:rPr>
              <a:t>connections,</a:t>
            </a:r>
            <a:r>
              <a:rPr sz="1400" spc="25" dirty="0">
                <a:latin typeface="Calibri"/>
                <a:cs typeface="Calibri"/>
              </a:rPr>
              <a:t> </a:t>
            </a:r>
            <a:r>
              <a:rPr sz="1400" dirty="0">
                <a:latin typeface="Calibri"/>
                <a:cs typeface="Calibri"/>
              </a:rPr>
              <a:t>as</a:t>
            </a:r>
            <a:r>
              <a:rPr sz="1400" spc="-5" dirty="0">
                <a:latin typeface="Calibri"/>
                <a:cs typeface="Calibri"/>
              </a:rPr>
              <a:t> shown</a:t>
            </a:r>
            <a:r>
              <a:rPr sz="1400" spc="5" dirty="0">
                <a:latin typeface="Calibri"/>
                <a:cs typeface="Calibri"/>
              </a:rPr>
              <a:t> </a:t>
            </a:r>
            <a:r>
              <a:rPr sz="1400" spc="-5" dirty="0">
                <a:latin typeface="Calibri"/>
                <a:cs typeface="Calibri"/>
              </a:rPr>
              <a:t>in</a:t>
            </a:r>
            <a:r>
              <a:rPr sz="1400" spc="15" dirty="0">
                <a:latin typeface="Calibri"/>
                <a:cs typeface="Calibri"/>
              </a:rPr>
              <a:t> </a:t>
            </a:r>
            <a:r>
              <a:rPr sz="1400" spc="-30" dirty="0">
                <a:latin typeface="Calibri"/>
                <a:cs typeface="Calibri"/>
              </a:rPr>
              <a:t>Table</a:t>
            </a:r>
            <a:r>
              <a:rPr sz="1400" spc="5" dirty="0">
                <a:latin typeface="Calibri"/>
                <a:cs typeface="Calibri"/>
              </a:rPr>
              <a:t> </a:t>
            </a:r>
            <a:r>
              <a:rPr sz="1400" dirty="0">
                <a:latin typeface="Calibri"/>
                <a:cs typeface="Calibri"/>
              </a:rPr>
              <a:t>9.2. </a:t>
            </a:r>
            <a:r>
              <a:rPr sz="1400" spc="5" dirty="0">
                <a:latin typeface="Calibri"/>
                <a:cs typeface="Calibri"/>
              </a:rPr>
              <a:t> </a:t>
            </a:r>
            <a:r>
              <a:rPr sz="1400" spc="-10" dirty="0">
                <a:latin typeface="Calibri"/>
                <a:cs typeface="Calibri"/>
              </a:rPr>
              <a:t>There</a:t>
            </a:r>
            <a:r>
              <a:rPr sz="1400" spc="20" dirty="0">
                <a:latin typeface="Calibri"/>
                <a:cs typeface="Calibri"/>
              </a:rPr>
              <a:t> </a:t>
            </a:r>
            <a:r>
              <a:rPr sz="1400" spc="-5" dirty="0">
                <a:latin typeface="Calibri"/>
                <a:cs typeface="Calibri"/>
              </a:rPr>
              <a:t>is</a:t>
            </a:r>
            <a:r>
              <a:rPr sz="1400" spc="5" dirty="0">
                <a:latin typeface="Calibri"/>
                <a:cs typeface="Calibri"/>
              </a:rPr>
              <a:t> </a:t>
            </a:r>
            <a:r>
              <a:rPr sz="1400" dirty="0">
                <a:latin typeface="Calibri"/>
                <a:cs typeface="Calibri"/>
              </a:rPr>
              <a:t>an</a:t>
            </a:r>
            <a:r>
              <a:rPr sz="1400" spc="10" dirty="0">
                <a:latin typeface="Calibri"/>
                <a:cs typeface="Calibri"/>
              </a:rPr>
              <a:t> </a:t>
            </a:r>
            <a:r>
              <a:rPr sz="1400" spc="-5" dirty="0">
                <a:latin typeface="Calibri"/>
                <a:cs typeface="Calibri"/>
              </a:rPr>
              <a:t>entry</a:t>
            </a:r>
            <a:r>
              <a:rPr sz="1400" spc="10" dirty="0">
                <a:latin typeface="Calibri"/>
                <a:cs typeface="Calibri"/>
              </a:rPr>
              <a:t> </a:t>
            </a:r>
            <a:r>
              <a:rPr sz="1400" spc="-15" dirty="0">
                <a:latin typeface="Calibri"/>
                <a:cs typeface="Calibri"/>
              </a:rPr>
              <a:t>for</a:t>
            </a:r>
            <a:r>
              <a:rPr sz="1400" dirty="0">
                <a:latin typeface="Calibri"/>
                <a:cs typeface="Calibri"/>
              </a:rPr>
              <a:t> each</a:t>
            </a:r>
            <a:r>
              <a:rPr sz="1400" spc="20" dirty="0">
                <a:latin typeface="Calibri"/>
                <a:cs typeface="Calibri"/>
              </a:rPr>
              <a:t> </a:t>
            </a:r>
            <a:r>
              <a:rPr sz="1400" spc="-10" dirty="0">
                <a:latin typeface="Calibri"/>
                <a:cs typeface="Calibri"/>
              </a:rPr>
              <a:t>currently</a:t>
            </a:r>
            <a:r>
              <a:rPr sz="1400" spc="15" dirty="0">
                <a:latin typeface="Calibri"/>
                <a:cs typeface="Calibri"/>
              </a:rPr>
              <a:t> </a:t>
            </a:r>
            <a:r>
              <a:rPr sz="1400" spc="-10" dirty="0">
                <a:latin typeface="Calibri"/>
                <a:cs typeface="Calibri"/>
              </a:rPr>
              <a:t>established</a:t>
            </a:r>
            <a:r>
              <a:rPr sz="1400" spc="25" dirty="0">
                <a:latin typeface="Calibri"/>
                <a:cs typeface="Calibri"/>
              </a:rPr>
              <a:t> </a:t>
            </a:r>
            <a:r>
              <a:rPr sz="1400" spc="-10" dirty="0">
                <a:latin typeface="Calibri"/>
                <a:cs typeface="Calibri"/>
              </a:rPr>
              <a:t>connection.</a:t>
            </a:r>
            <a:r>
              <a:rPr sz="1400" spc="30" dirty="0">
                <a:latin typeface="Calibri"/>
                <a:cs typeface="Calibri"/>
              </a:rPr>
              <a:t> </a:t>
            </a:r>
            <a:r>
              <a:rPr sz="1400" spc="-5" dirty="0">
                <a:latin typeface="Calibri"/>
                <a:cs typeface="Calibri"/>
              </a:rPr>
              <a:t>The</a:t>
            </a:r>
            <a:r>
              <a:rPr sz="1400" spc="10" dirty="0">
                <a:latin typeface="Calibri"/>
                <a:cs typeface="Calibri"/>
              </a:rPr>
              <a:t> </a:t>
            </a:r>
            <a:r>
              <a:rPr sz="1400" spc="-15" dirty="0">
                <a:latin typeface="Calibri"/>
                <a:cs typeface="Calibri"/>
              </a:rPr>
              <a:t>packet</a:t>
            </a:r>
            <a:r>
              <a:rPr sz="1400" spc="10" dirty="0">
                <a:latin typeface="Calibri"/>
                <a:cs typeface="Calibri"/>
              </a:rPr>
              <a:t> </a:t>
            </a:r>
            <a:r>
              <a:rPr sz="1400" spc="-10" dirty="0">
                <a:latin typeface="Calibri"/>
                <a:cs typeface="Calibri"/>
              </a:rPr>
              <a:t>filter </a:t>
            </a:r>
            <a:r>
              <a:rPr sz="1400" spc="-390" dirty="0">
                <a:latin typeface="Calibri"/>
                <a:cs typeface="Calibri"/>
              </a:rPr>
              <a:t> </a:t>
            </a:r>
            <a:r>
              <a:rPr sz="1400" spc="-5" dirty="0">
                <a:latin typeface="Calibri"/>
                <a:cs typeface="Calibri"/>
              </a:rPr>
              <a:t>will</a:t>
            </a:r>
            <a:r>
              <a:rPr sz="1400" spc="15" dirty="0">
                <a:latin typeface="Calibri"/>
                <a:cs typeface="Calibri"/>
              </a:rPr>
              <a:t> </a:t>
            </a:r>
            <a:r>
              <a:rPr sz="1400" spc="-5" dirty="0">
                <a:latin typeface="Calibri"/>
                <a:cs typeface="Calibri"/>
              </a:rPr>
              <a:t>now</a:t>
            </a:r>
            <a:r>
              <a:rPr sz="1400" spc="5" dirty="0">
                <a:latin typeface="Calibri"/>
                <a:cs typeface="Calibri"/>
              </a:rPr>
              <a:t> </a:t>
            </a:r>
            <a:r>
              <a:rPr sz="1400" spc="-10" dirty="0">
                <a:latin typeface="Calibri"/>
                <a:cs typeface="Calibri"/>
              </a:rPr>
              <a:t>allow</a:t>
            </a:r>
            <a:r>
              <a:rPr sz="1400" spc="25" dirty="0">
                <a:latin typeface="Calibri"/>
                <a:cs typeface="Calibri"/>
              </a:rPr>
              <a:t> </a:t>
            </a:r>
            <a:r>
              <a:rPr sz="1400" spc="-10" dirty="0">
                <a:latin typeface="Calibri"/>
                <a:cs typeface="Calibri"/>
              </a:rPr>
              <a:t>incoming</a:t>
            </a:r>
            <a:r>
              <a:rPr sz="1400" spc="20" dirty="0">
                <a:latin typeface="Calibri"/>
                <a:cs typeface="Calibri"/>
              </a:rPr>
              <a:t> </a:t>
            </a:r>
            <a:r>
              <a:rPr sz="1400" spc="-15" dirty="0">
                <a:latin typeface="Calibri"/>
                <a:cs typeface="Calibri"/>
              </a:rPr>
              <a:t>traffic</a:t>
            </a:r>
            <a:r>
              <a:rPr sz="1400" spc="-5" dirty="0">
                <a:latin typeface="Calibri"/>
                <a:cs typeface="Calibri"/>
              </a:rPr>
              <a:t> </a:t>
            </a:r>
            <a:r>
              <a:rPr sz="1400" spc="-10" dirty="0">
                <a:latin typeface="Calibri"/>
                <a:cs typeface="Calibri"/>
              </a:rPr>
              <a:t>to</a:t>
            </a:r>
            <a:r>
              <a:rPr sz="1400" spc="-5" dirty="0">
                <a:latin typeface="Calibri"/>
                <a:cs typeface="Calibri"/>
              </a:rPr>
              <a:t> high-numbered</a:t>
            </a:r>
            <a:r>
              <a:rPr sz="1400" spc="30" dirty="0">
                <a:latin typeface="Calibri"/>
                <a:cs typeface="Calibri"/>
              </a:rPr>
              <a:t> </a:t>
            </a:r>
            <a:r>
              <a:rPr sz="1400" spc="-5" dirty="0">
                <a:latin typeface="Calibri"/>
                <a:cs typeface="Calibri"/>
              </a:rPr>
              <a:t>ports only</a:t>
            </a:r>
            <a:r>
              <a:rPr sz="1400" dirty="0">
                <a:latin typeface="Calibri"/>
                <a:cs typeface="Calibri"/>
              </a:rPr>
              <a:t> </a:t>
            </a:r>
            <a:r>
              <a:rPr sz="1400" spc="-15" dirty="0">
                <a:latin typeface="Calibri"/>
                <a:cs typeface="Calibri"/>
              </a:rPr>
              <a:t>for</a:t>
            </a:r>
            <a:r>
              <a:rPr sz="1400" spc="5" dirty="0">
                <a:latin typeface="Calibri"/>
                <a:cs typeface="Calibri"/>
              </a:rPr>
              <a:t> </a:t>
            </a:r>
            <a:r>
              <a:rPr sz="1400" dirty="0">
                <a:latin typeface="Calibri"/>
                <a:cs typeface="Calibri"/>
              </a:rPr>
              <a:t>those </a:t>
            </a:r>
            <a:r>
              <a:rPr sz="1400" spc="5" dirty="0">
                <a:latin typeface="Calibri"/>
                <a:cs typeface="Calibri"/>
              </a:rPr>
              <a:t> </a:t>
            </a:r>
            <a:r>
              <a:rPr sz="1400" spc="-15" dirty="0">
                <a:latin typeface="Calibri"/>
                <a:cs typeface="Calibri"/>
              </a:rPr>
              <a:t>packets</a:t>
            </a:r>
            <a:r>
              <a:rPr sz="1400" dirty="0">
                <a:latin typeface="Calibri"/>
                <a:cs typeface="Calibri"/>
              </a:rPr>
              <a:t> </a:t>
            </a:r>
            <a:r>
              <a:rPr sz="1400" spc="-5" dirty="0">
                <a:latin typeface="Calibri"/>
                <a:cs typeface="Calibri"/>
              </a:rPr>
              <a:t>that</a:t>
            </a:r>
            <a:r>
              <a:rPr sz="1400" dirty="0">
                <a:latin typeface="Calibri"/>
                <a:cs typeface="Calibri"/>
              </a:rPr>
              <a:t> </a:t>
            </a:r>
            <a:r>
              <a:rPr sz="1400" spc="-5" dirty="0">
                <a:latin typeface="Calibri"/>
                <a:cs typeface="Calibri"/>
              </a:rPr>
              <a:t>fit</a:t>
            </a:r>
            <a:r>
              <a:rPr sz="1400" dirty="0">
                <a:latin typeface="Calibri"/>
                <a:cs typeface="Calibri"/>
              </a:rPr>
              <a:t> the</a:t>
            </a:r>
            <a:r>
              <a:rPr sz="1400" spc="10" dirty="0">
                <a:latin typeface="Calibri"/>
                <a:cs typeface="Calibri"/>
              </a:rPr>
              <a:t> </a:t>
            </a:r>
            <a:r>
              <a:rPr sz="1400" spc="-10" dirty="0">
                <a:latin typeface="Calibri"/>
                <a:cs typeface="Calibri"/>
              </a:rPr>
              <a:t>profile</a:t>
            </a:r>
            <a:r>
              <a:rPr sz="1400" spc="20" dirty="0">
                <a:latin typeface="Calibri"/>
                <a:cs typeface="Calibri"/>
              </a:rPr>
              <a:t> </a:t>
            </a:r>
            <a:r>
              <a:rPr sz="1400" spc="-5" dirty="0">
                <a:latin typeface="Calibri"/>
                <a:cs typeface="Calibri"/>
              </a:rPr>
              <a:t>of one</a:t>
            </a:r>
            <a:r>
              <a:rPr sz="1400" spc="15" dirty="0">
                <a:latin typeface="Calibri"/>
                <a:cs typeface="Calibri"/>
              </a:rPr>
              <a:t> </a:t>
            </a:r>
            <a:r>
              <a:rPr sz="1400" spc="-5" dirty="0">
                <a:latin typeface="Calibri"/>
                <a:cs typeface="Calibri"/>
              </a:rPr>
              <a:t>of </a:t>
            </a:r>
            <a:r>
              <a:rPr sz="1400" dirty="0">
                <a:latin typeface="Calibri"/>
                <a:cs typeface="Calibri"/>
              </a:rPr>
              <a:t>the</a:t>
            </a:r>
            <a:r>
              <a:rPr sz="1400" spc="15" dirty="0">
                <a:latin typeface="Calibri"/>
                <a:cs typeface="Calibri"/>
              </a:rPr>
              <a:t> </a:t>
            </a:r>
            <a:r>
              <a:rPr sz="1400" spc="-5" dirty="0">
                <a:latin typeface="Calibri"/>
                <a:cs typeface="Calibri"/>
              </a:rPr>
              <a:t>entries</a:t>
            </a:r>
            <a:r>
              <a:rPr sz="1400" dirty="0">
                <a:latin typeface="Calibri"/>
                <a:cs typeface="Calibri"/>
              </a:rPr>
              <a:t> </a:t>
            </a:r>
            <a:r>
              <a:rPr sz="1400" spc="-5" dirty="0">
                <a:latin typeface="Calibri"/>
                <a:cs typeface="Calibri"/>
              </a:rPr>
              <a:t>in</a:t>
            </a:r>
            <a:r>
              <a:rPr sz="1400" spc="10" dirty="0">
                <a:latin typeface="Calibri"/>
                <a:cs typeface="Calibri"/>
              </a:rPr>
              <a:t> </a:t>
            </a:r>
            <a:r>
              <a:rPr sz="1400" spc="-5" dirty="0">
                <a:latin typeface="Calibri"/>
                <a:cs typeface="Calibri"/>
              </a:rPr>
              <a:t>this</a:t>
            </a:r>
            <a:r>
              <a:rPr sz="1400" spc="15" dirty="0">
                <a:latin typeface="Calibri"/>
                <a:cs typeface="Calibri"/>
              </a:rPr>
              <a:t> </a:t>
            </a:r>
            <a:r>
              <a:rPr sz="1400" spc="-20" dirty="0">
                <a:latin typeface="Calibri"/>
                <a:cs typeface="Calibri"/>
              </a:rPr>
              <a:t>directory.</a:t>
            </a:r>
            <a:endParaRPr sz="1400">
              <a:latin typeface="Calibri"/>
              <a:cs typeface="Calibri"/>
            </a:endParaRPr>
          </a:p>
          <a:p>
            <a:pPr marL="12700" marR="36830" algn="just">
              <a:lnSpc>
                <a:spcPct val="100000"/>
              </a:lnSpc>
            </a:pPr>
            <a:r>
              <a:rPr sz="1400" dirty="0">
                <a:latin typeface="Calibri"/>
                <a:cs typeface="Calibri"/>
              </a:rPr>
              <a:t>A</a:t>
            </a:r>
            <a:r>
              <a:rPr sz="1400" spc="-5" dirty="0">
                <a:latin typeface="Calibri"/>
                <a:cs typeface="Calibri"/>
              </a:rPr>
              <a:t> </a:t>
            </a:r>
            <a:r>
              <a:rPr sz="1400" spc="-15" dirty="0">
                <a:latin typeface="Calibri"/>
                <a:cs typeface="Calibri"/>
              </a:rPr>
              <a:t>stateful</a:t>
            </a:r>
            <a:r>
              <a:rPr sz="1400" spc="-5" dirty="0">
                <a:latin typeface="Calibri"/>
                <a:cs typeface="Calibri"/>
              </a:rPr>
              <a:t> </a:t>
            </a:r>
            <a:r>
              <a:rPr sz="1400" spc="-15" dirty="0">
                <a:latin typeface="Calibri"/>
                <a:cs typeface="Calibri"/>
              </a:rPr>
              <a:t>packet</a:t>
            </a:r>
            <a:r>
              <a:rPr sz="1400" spc="5" dirty="0">
                <a:latin typeface="Calibri"/>
                <a:cs typeface="Calibri"/>
              </a:rPr>
              <a:t> </a:t>
            </a:r>
            <a:r>
              <a:rPr sz="1400" spc="-5" dirty="0">
                <a:latin typeface="Calibri"/>
                <a:cs typeface="Calibri"/>
              </a:rPr>
              <a:t>inspection</a:t>
            </a:r>
            <a:r>
              <a:rPr sz="1400" spc="15" dirty="0">
                <a:latin typeface="Calibri"/>
                <a:cs typeface="Calibri"/>
              </a:rPr>
              <a:t> </a:t>
            </a:r>
            <a:r>
              <a:rPr sz="1400" spc="-15" dirty="0">
                <a:latin typeface="Calibri"/>
                <a:cs typeface="Calibri"/>
              </a:rPr>
              <a:t>firewall</a:t>
            </a:r>
            <a:r>
              <a:rPr sz="1400" spc="10" dirty="0">
                <a:latin typeface="Calibri"/>
                <a:cs typeface="Calibri"/>
              </a:rPr>
              <a:t> </a:t>
            </a:r>
            <a:r>
              <a:rPr sz="1400" spc="-10" dirty="0">
                <a:latin typeface="Calibri"/>
                <a:cs typeface="Calibri"/>
              </a:rPr>
              <a:t>reviews</a:t>
            </a:r>
            <a:r>
              <a:rPr sz="1400" dirty="0">
                <a:latin typeface="Calibri"/>
                <a:cs typeface="Calibri"/>
              </a:rPr>
              <a:t> the</a:t>
            </a:r>
            <a:r>
              <a:rPr sz="1400" spc="5" dirty="0">
                <a:latin typeface="Calibri"/>
                <a:cs typeface="Calibri"/>
              </a:rPr>
              <a:t> </a:t>
            </a:r>
            <a:r>
              <a:rPr sz="1400" spc="-5" dirty="0">
                <a:latin typeface="Calibri"/>
                <a:cs typeface="Calibri"/>
              </a:rPr>
              <a:t>same </a:t>
            </a:r>
            <a:r>
              <a:rPr sz="1400" spc="-15" dirty="0">
                <a:latin typeface="Calibri"/>
                <a:cs typeface="Calibri"/>
              </a:rPr>
              <a:t>packet</a:t>
            </a:r>
            <a:r>
              <a:rPr sz="1400" spc="5" dirty="0">
                <a:latin typeface="Calibri"/>
                <a:cs typeface="Calibri"/>
              </a:rPr>
              <a:t> </a:t>
            </a:r>
            <a:r>
              <a:rPr sz="1400" spc="-10" dirty="0">
                <a:latin typeface="Calibri"/>
                <a:cs typeface="Calibri"/>
              </a:rPr>
              <a:t>information</a:t>
            </a:r>
            <a:r>
              <a:rPr sz="1400" spc="10" dirty="0">
                <a:latin typeface="Calibri"/>
                <a:cs typeface="Calibri"/>
              </a:rPr>
              <a:t> </a:t>
            </a:r>
            <a:r>
              <a:rPr sz="1400" dirty="0">
                <a:latin typeface="Calibri"/>
                <a:cs typeface="Calibri"/>
              </a:rPr>
              <a:t>as </a:t>
            </a:r>
            <a:r>
              <a:rPr sz="1400" spc="-395" dirty="0">
                <a:latin typeface="Calibri"/>
                <a:cs typeface="Calibri"/>
              </a:rPr>
              <a:t> </a:t>
            </a:r>
            <a:r>
              <a:rPr sz="1400" dirty="0">
                <a:latin typeface="Calibri"/>
                <a:cs typeface="Calibri"/>
              </a:rPr>
              <a:t>a </a:t>
            </a:r>
            <a:r>
              <a:rPr sz="1400" spc="-15" dirty="0">
                <a:latin typeface="Calibri"/>
                <a:cs typeface="Calibri"/>
              </a:rPr>
              <a:t>packet</a:t>
            </a:r>
            <a:r>
              <a:rPr sz="1400" spc="5" dirty="0">
                <a:latin typeface="Calibri"/>
                <a:cs typeface="Calibri"/>
              </a:rPr>
              <a:t> </a:t>
            </a:r>
            <a:r>
              <a:rPr sz="1400" spc="-10" dirty="0">
                <a:latin typeface="Calibri"/>
                <a:cs typeface="Calibri"/>
              </a:rPr>
              <a:t>filtering</a:t>
            </a:r>
            <a:r>
              <a:rPr sz="1400" spc="25" dirty="0">
                <a:latin typeface="Calibri"/>
                <a:cs typeface="Calibri"/>
              </a:rPr>
              <a:t> </a:t>
            </a:r>
            <a:r>
              <a:rPr sz="1400" spc="-15" dirty="0">
                <a:latin typeface="Calibri"/>
                <a:cs typeface="Calibri"/>
              </a:rPr>
              <a:t>firewall,</a:t>
            </a:r>
            <a:r>
              <a:rPr sz="1400" spc="25" dirty="0">
                <a:latin typeface="Calibri"/>
                <a:cs typeface="Calibri"/>
              </a:rPr>
              <a:t> </a:t>
            </a:r>
            <a:r>
              <a:rPr sz="1400" spc="-5" dirty="0">
                <a:latin typeface="Calibri"/>
                <a:cs typeface="Calibri"/>
              </a:rPr>
              <a:t>but</a:t>
            </a:r>
            <a:r>
              <a:rPr sz="1400" spc="10" dirty="0">
                <a:latin typeface="Calibri"/>
                <a:cs typeface="Calibri"/>
              </a:rPr>
              <a:t> </a:t>
            </a:r>
            <a:r>
              <a:rPr sz="1400" spc="-5" dirty="0">
                <a:latin typeface="Calibri"/>
                <a:cs typeface="Calibri"/>
              </a:rPr>
              <a:t>also</a:t>
            </a:r>
            <a:r>
              <a:rPr sz="1400" dirty="0">
                <a:latin typeface="Calibri"/>
                <a:cs typeface="Calibri"/>
              </a:rPr>
              <a:t> </a:t>
            </a:r>
            <a:r>
              <a:rPr sz="1400" spc="-15" dirty="0">
                <a:latin typeface="Calibri"/>
                <a:cs typeface="Calibri"/>
              </a:rPr>
              <a:t>records</a:t>
            </a:r>
            <a:r>
              <a:rPr sz="1400" dirty="0">
                <a:latin typeface="Calibri"/>
                <a:cs typeface="Calibri"/>
              </a:rPr>
              <a:t> </a:t>
            </a:r>
            <a:r>
              <a:rPr sz="1400" spc="-10" dirty="0">
                <a:latin typeface="Calibri"/>
                <a:cs typeface="Calibri"/>
              </a:rPr>
              <a:t>information</a:t>
            </a:r>
            <a:r>
              <a:rPr sz="1400" spc="10" dirty="0">
                <a:latin typeface="Calibri"/>
                <a:cs typeface="Calibri"/>
              </a:rPr>
              <a:t> </a:t>
            </a:r>
            <a:r>
              <a:rPr sz="1400" dirty="0">
                <a:latin typeface="Calibri"/>
                <a:cs typeface="Calibri"/>
              </a:rPr>
              <a:t>about</a:t>
            </a:r>
            <a:r>
              <a:rPr sz="1400" spc="10" dirty="0">
                <a:latin typeface="Calibri"/>
                <a:cs typeface="Calibri"/>
              </a:rPr>
              <a:t> </a:t>
            </a:r>
            <a:r>
              <a:rPr sz="1400" spc="-20" dirty="0">
                <a:latin typeface="Calibri"/>
                <a:cs typeface="Calibri"/>
              </a:rPr>
              <a:t>TCP </a:t>
            </a:r>
            <a:r>
              <a:rPr sz="1400" spc="-15" dirty="0">
                <a:latin typeface="Calibri"/>
                <a:cs typeface="Calibri"/>
              </a:rPr>
              <a:t> </a:t>
            </a:r>
            <a:r>
              <a:rPr sz="1400" spc="-10" dirty="0">
                <a:latin typeface="Calibri"/>
                <a:cs typeface="Calibri"/>
              </a:rPr>
              <a:t>connections</a:t>
            </a:r>
            <a:r>
              <a:rPr sz="1400" spc="25" dirty="0">
                <a:latin typeface="Calibri"/>
                <a:cs typeface="Calibri"/>
              </a:rPr>
              <a:t> </a:t>
            </a:r>
            <a:r>
              <a:rPr sz="1400" spc="-10" dirty="0">
                <a:latin typeface="Calibri"/>
                <a:cs typeface="Calibri"/>
              </a:rPr>
              <a:t>(Figure</a:t>
            </a:r>
            <a:r>
              <a:rPr sz="1400" spc="20" dirty="0">
                <a:latin typeface="Calibri"/>
                <a:cs typeface="Calibri"/>
              </a:rPr>
              <a:t> </a:t>
            </a:r>
            <a:r>
              <a:rPr sz="1400" spc="-5" dirty="0">
                <a:latin typeface="Calibri"/>
                <a:cs typeface="Calibri"/>
              </a:rPr>
              <a:t>9.1c).</a:t>
            </a:r>
            <a:r>
              <a:rPr sz="1400" spc="15" dirty="0">
                <a:latin typeface="Calibri"/>
                <a:cs typeface="Calibri"/>
              </a:rPr>
              <a:t> </a:t>
            </a:r>
            <a:r>
              <a:rPr sz="1400" spc="-5" dirty="0">
                <a:latin typeface="Calibri"/>
                <a:cs typeface="Calibri"/>
              </a:rPr>
              <a:t>Some</a:t>
            </a:r>
            <a:r>
              <a:rPr sz="1400" spc="20" dirty="0">
                <a:latin typeface="Calibri"/>
                <a:cs typeface="Calibri"/>
              </a:rPr>
              <a:t> </a:t>
            </a:r>
            <a:r>
              <a:rPr sz="1400" spc="-15" dirty="0">
                <a:latin typeface="Calibri"/>
                <a:cs typeface="Calibri"/>
              </a:rPr>
              <a:t>stateful</a:t>
            </a:r>
            <a:r>
              <a:rPr sz="1400" dirty="0">
                <a:latin typeface="Calibri"/>
                <a:cs typeface="Calibri"/>
              </a:rPr>
              <a:t> </a:t>
            </a:r>
            <a:r>
              <a:rPr sz="1400" spc="-15" dirty="0">
                <a:latin typeface="Calibri"/>
                <a:cs typeface="Calibri"/>
              </a:rPr>
              <a:t>firewalls</a:t>
            </a:r>
            <a:r>
              <a:rPr sz="1400" spc="30" dirty="0">
                <a:latin typeface="Calibri"/>
                <a:cs typeface="Calibri"/>
              </a:rPr>
              <a:t> </a:t>
            </a:r>
            <a:r>
              <a:rPr sz="1400" dirty="0">
                <a:latin typeface="Calibri"/>
                <a:cs typeface="Calibri"/>
              </a:rPr>
              <a:t>also</a:t>
            </a:r>
            <a:r>
              <a:rPr sz="1400" spc="-5" dirty="0">
                <a:latin typeface="Calibri"/>
                <a:cs typeface="Calibri"/>
              </a:rPr>
              <a:t> </a:t>
            </a:r>
            <a:r>
              <a:rPr sz="1400" spc="-15" dirty="0">
                <a:latin typeface="Calibri"/>
                <a:cs typeface="Calibri"/>
              </a:rPr>
              <a:t>keep</a:t>
            </a:r>
            <a:r>
              <a:rPr sz="1400" dirty="0">
                <a:latin typeface="Calibri"/>
                <a:cs typeface="Calibri"/>
              </a:rPr>
              <a:t> </a:t>
            </a:r>
            <a:r>
              <a:rPr sz="1400" spc="-10" dirty="0">
                <a:latin typeface="Calibri"/>
                <a:cs typeface="Calibri"/>
              </a:rPr>
              <a:t>track</a:t>
            </a:r>
            <a:r>
              <a:rPr sz="1400" dirty="0">
                <a:latin typeface="Calibri"/>
                <a:cs typeface="Calibri"/>
              </a:rPr>
              <a:t> </a:t>
            </a:r>
            <a:r>
              <a:rPr sz="1400" spc="-5" dirty="0">
                <a:latin typeface="Calibri"/>
                <a:cs typeface="Calibri"/>
              </a:rPr>
              <a:t>of</a:t>
            </a:r>
            <a:r>
              <a:rPr sz="1400" dirty="0">
                <a:latin typeface="Calibri"/>
                <a:cs typeface="Calibri"/>
              </a:rPr>
              <a:t> </a:t>
            </a:r>
            <a:r>
              <a:rPr sz="1400" spc="-15" dirty="0">
                <a:latin typeface="Calibri"/>
                <a:cs typeface="Calibri"/>
              </a:rPr>
              <a:t>TCP </a:t>
            </a:r>
            <a:r>
              <a:rPr sz="1400" spc="-10" dirty="0">
                <a:latin typeface="Calibri"/>
                <a:cs typeface="Calibri"/>
              </a:rPr>
              <a:t> </a:t>
            </a:r>
            <a:r>
              <a:rPr sz="1400" spc="-5" dirty="0">
                <a:latin typeface="Calibri"/>
                <a:cs typeface="Calibri"/>
              </a:rPr>
              <a:t>sequence</a:t>
            </a:r>
            <a:r>
              <a:rPr sz="1400" spc="25" dirty="0">
                <a:latin typeface="Calibri"/>
                <a:cs typeface="Calibri"/>
              </a:rPr>
              <a:t> </a:t>
            </a:r>
            <a:r>
              <a:rPr sz="1400" spc="-10" dirty="0">
                <a:latin typeface="Calibri"/>
                <a:cs typeface="Calibri"/>
              </a:rPr>
              <a:t>numbers</a:t>
            </a:r>
            <a:r>
              <a:rPr sz="1400" spc="15" dirty="0">
                <a:latin typeface="Calibri"/>
                <a:cs typeface="Calibri"/>
              </a:rPr>
              <a:t> </a:t>
            </a:r>
            <a:r>
              <a:rPr sz="1400" spc="-10" dirty="0">
                <a:latin typeface="Calibri"/>
                <a:cs typeface="Calibri"/>
              </a:rPr>
              <a:t>to</a:t>
            </a:r>
            <a:r>
              <a:rPr sz="1400" spc="10" dirty="0">
                <a:latin typeface="Calibri"/>
                <a:cs typeface="Calibri"/>
              </a:rPr>
              <a:t> </a:t>
            </a:r>
            <a:r>
              <a:rPr sz="1400" spc="-10" dirty="0">
                <a:latin typeface="Calibri"/>
                <a:cs typeface="Calibri"/>
              </a:rPr>
              <a:t>prevent</a:t>
            </a:r>
            <a:r>
              <a:rPr sz="1400" spc="15" dirty="0">
                <a:latin typeface="Calibri"/>
                <a:cs typeface="Calibri"/>
              </a:rPr>
              <a:t> </a:t>
            </a:r>
            <a:r>
              <a:rPr sz="1400" spc="-15" dirty="0">
                <a:latin typeface="Calibri"/>
                <a:cs typeface="Calibri"/>
              </a:rPr>
              <a:t>attacks</a:t>
            </a:r>
            <a:r>
              <a:rPr sz="1400" spc="5" dirty="0">
                <a:latin typeface="Calibri"/>
                <a:cs typeface="Calibri"/>
              </a:rPr>
              <a:t> </a:t>
            </a:r>
            <a:r>
              <a:rPr sz="1400" spc="-5" dirty="0">
                <a:latin typeface="Calibri"/>
                <a:cs typeface="Calibri"/>
              </a:rPr>
              <a:t>that</a:t>
            </a:r>
            <a:r>
              <a:rPr sz="1400" spc="15" dirty="0">
                <a:latin typeface="Calibri"/>
                <a:cs typeface="Calibri"/>
              </a:rPr>
              <a:t> </a:t>
            </a:r>
            <a:r>
              <a:rPr sz="1400" spc="-5" dirty="0">
                <a:latin typeface="Calibri"/>
                <a:cs typeface="Calibri"/>
              </a:rPr>
              <a:t>depend</a:t>
            </a:r>
            <a:r>
              <a:rPr sz="1400" spc="25" dirty="0">
                <a:latin typeface="Calibri"/>
                <a:cs typeface="Calibri"/>
              </a:rPr>
              <a:t> </a:t>
            </a:r>
            <a:r>
              <a:rPr sz="1400" spc="-5" dirty="0">
                <a:latin typeface="Calibri"/>
                <a:cs typeface="Calibri"/>
              </a:rPr>
              <a:t>on</a:t>
            </a:r>
            <a:r>
              <a:rPr sz="1400" spc="25" dirty="0">
                <a:latin typeface="Calibri"/>
                <a:cs typeface="Calibri"/>
              </a:rPr>
              <a:t> </a:t>
            </a:r>
            <a:r>
              <a:rPr sz="1400" dirty="0">
                <a:latin typeface="Calibri"/>
                <a:cs typeface="Calibri"/>
              </a:rPr>
              <a:t>the</a:t>
            </a:r>
            <a:r>
              <a:rPr sz="1400" spc="25" dirty="0">
                <a:latin typeface="Calibri"/>
                <a:cs typeface="Calibri"/>
              </a:rPr>
              <a:t> </a:t>
            </a:r>
            <a:r>
              <a:rPr sz="1400" spc="-5" dirty="0">
                <a:latin typeface="Calibri"/>
                <a:cs typeface="Calibri"/>
              </a:rPr>
              <a:t>sequence </a:t>
            </a:r>
            <a:r>
              <a:rPr sz="1400" dirty="0">
                <a:latin typeface="Calibri"/>
                <a:cs typeface="Calibri"/>
              </a:rPr>
              <a:t> </a:t>
            </a:r>
            <a:r>
              <a:rPr sz="1400" spc="-25" dirty="0">
                <a:latin typeface="Calibri"/>
                <a:cs typeface="Calibri"/>
              </a:rPr>
              <a:t>number,</a:t>
            </a:r>
            <a:r>
              <a:rPr sz="1400" spc="5" dirty="0">
                <a:latin typeface="Calibri"/>
                <a:cs typeface="Calibri"/>
              </a:rPr>
              <a:t> </a:t>
            </a:r>
            <a:r>
              <a:rPr sz="1400" spc="-5" dirty="0">
                <a:latin typeface="Calibri"/>
                <a:cs typeface="Calibri"/>
              </a:rPr>
              <a:t>such</a:t>
            </a:r>
            <a:r>
              <a:rPr sz="1400" spc="15" dirty="0">
                <a:latin typeface="Calibri"/>
                <a:cs typeface="Calibri"/>
              </a:rPr>
              <a:t> </a:t>
            </a:r>
            <a:r>
              <a:rPr sz="1400" dirty="0">
                <a:latin typeface="Calibri"/>
                <a:cs typeface="Calibri"/>
              </a:rPr>
              <a:t>as </a:t>
            </a:r>
            <a:r>
              <a:rPr sz="1400" spc="-5" dirty="0">
                <a:latin typeface="Calibri"/>
                <a:cs typeface="Calibri"/>
              </a:rPr>
              <a:t>session</a:t>
            </a:r>
            <a:r>
              <a:rPr sz="1400" spc="5" dirty="0">
                <a:latin typeface="Calibri"/>
                <a:cs typeface="Calibri"/>
              </a:rPr>
              <a:t> </a:t>
            </a:r>
            <a:r>
              <a:rPr sz="1400" spc="-5" dirty="0">
                <a:latin typeface="Calibri"/>
                <a:cs typeface="Calibri"/>
              </a:rPr>
              <a:t>hijacking. Some</a:t>
            </a:r>
            <a:r>
              <a:rPr sz="1400" spc="5" dirty="0">
                <a:latin typeface="Calibri"/>
                <a:cs typeface="Calibri"/>
              </a:rPr>
              <a:t> </a:t>
            </a:r>
            <a:r>
              <a:rPr sz="1400" spc="-5" dirty="0">
                <a:latin typeface="Calibri"/>
                <a:cs typeface="Calibri"/>
              </a:rPr>
              <a:t>even</a:t>
            </a:r>
            <a:r>
              <a:rPr sz="1400" spc="10" dirty="0">
                <a:latin typeface="Calibri"/>
                <a:cs typeface="Calibri"/>
              </a:rPr>
              <a:t> </a:t>
            </a:r>
            <a:r>
              <a:rPr sz="1400" dirty="0">
                <a:latin typeface="Calibri"/>
                <a:cs typeface="Calibri"/>
              </a:rPr>
              <a:t>inspect</a:t>
            </a:r>
            <a:r>
              <a:rPr sz="1400" spc="5" dirty="0">
                <a:latin typeface="Calibri"/>
                <a:cs typeface="Calibri"/>
              </a:rPr>
              <a:t> </a:t>
            </a:r>
            <a:r>
              <a:rPr sz="1400" spc="-10" dirty="0">
                <a:latin typeface="Calibri"/>
                <a:cs typeface="Calibri"/>
              </a:rPr>
              <a:t>limited</a:t>
            </a:r>
            <a:r>
              <a:rPr sz="1400" spc="30" dirty="0">
                <a:latin typeface="Calibri"/>
                <a:cs typeface="Calibri"/>
              </a:rPr>
              <a:t> </a:t>
            </a:r>
            <a:r>
              <a:rPr sz="1400" spc="-5" dirty="0">
                <a:latin typeface="Calibri"/>
                <a:cs typeface="Calibri"/>
              </a:rPr>
              <a:t>amounts</a:t>
            </a:r>
            <a:r>
              <a:rPr sz="1400" spc="-10" dirty="0">
                <a:latin typeface="Calibri"/>
                <a:cs typeface="Calibri"/>
              </a:rPr>
              <a:t> </a:t>
            </a:r>
            <a:r>
              <a:rPr sz="1400" spc="-5" dirty="0">
                <a:latin typeface="Calibri"/>
                <a:cs typeface="Calibri"/>
              </a:rPr>
              <a:t>of </a:t>
            </a:r>
            <a:r>
              <a:rPr sz="1400" dirty="0">
                <a:latin typeface="Calibri"/>
                <a:cs typeface="Calibri"/>
              </a:rPr>
              <a:t> </a:t>
            </a:r>
            <a:r>
              <a:rPr sz="1400" spc="-5" dirty="0">
                <a:latin typeface="Calibri"/>
                <a:cs typeface="Calibri"/>
              </a:rPr>
              <a:t>application</a:t>
            </a:r>
            <a:r>
              <a:rPr sz="1400" spc="20" dirty="0">
                <a:latin typeface="Calibri"/>
                <a:cs typeface="Calibri"/>
              </a:rPr>
              <a:t> </a:t>
            </a:r>
            <a:r>
              <a:rPr sz="1400" spc="-15" dirty="0">
                <a:latin typeface="Calibri"/>
                <a:cs typeface="Calibri"/>
              </a:rPr>
              <a:t>data</a:t>
            </a:r>
            <a:r>
              <a:rPr sz="1400" spc="-5" dirty="0">
                <a:latin typeface="Calibri"/>
                <a:cs typeface="Calibri"/>
              </a:rPr>
              <a:t> </a:t>
            </a:r>
            <a:r>
              <a:rPr sz="1400" spc="-15" dirty="0">
                <a:latin typeface="Calibri"/>
                <a:cs typeface="Calibri"/>
              </a:rPr>
              <a:t>for</a:t>
            </a:r>
            <a:r>
              <a:rPr sz="1400" spc="-5" dirty="0">
                <a:latin typeface="Calibri"/>
                <a:cs typeface="Calibri"/>
              </a:rPr>
              <a:t> some</a:t>
            </a:r>
            <a:r>
              <a:rPr sz="1400" dirty="0">
                <a:latin typeface="Calibri"/>
                <a:cs typeface="Calibri"/>
              </a:rPr>
              <a:t> </a:t>
            </a:r>
            <a:r>
              <a:rPr sz="1400" spc="-5" dirty="0">
                <a:latin typeface="Calibri"/>
                <a:cs typeface="Calibri"/>
              </a:rPr>
              <a:t>well-known</a:t>
            </a:r>
            <a:r>
              <a:rPr sz="1400" spc="20" dirty="0">
                <a:latin typeface="Calibri"/>
                <a:cs typeface="Calibri"/>
              </a:rPr>
              <a:t> </a:t>
            </a:r>
            <a:r>
              <a:rPr sz="1400" spc="-15" dirty="0">
                <a:latin typeface="Calibri"/>
                <a:cs typeface="Calibri"/>
              </a:rPr>
              <a:t>protocols</a:t>
            </a:r>
            <a:r>
              <a:rPr sz="1400" dirty="0">
                <a:latin typeface="Calibri"/>
                <a:cs typeface="Calibri"/>
              </a:rPr>
              <a:t> </a:t>
            </a:r>
            <a:r>
              <a:rPr sz="1400" spc="-20" dirty="0">
                <a:latin typeface="Calibri"/>
                <a:cs typeface="Calibri"/>
              </a:rPr>
              <a:t>like</a:t>
            </a:r>
            <a:r>
              <a:rPr sz="1400" spc="15" dirty="0">
                <a:latin typeface="Calibri"/>
                <a:cs typeface="Calibri"/>
              </a:rPr>
              <a:t> </a:t>
            </a:r>
            <a:r>
              <a:rPr sz="1400" spc="-65" dirty="0">
                <a:latin typeface="Calibri"/>
                <a:cs typeface="Calibri"/>
              </a:rPr>
              <a:t>FTP,</a:t>
            </a:r>
            <a:r>
              <a:rPr sz="1400" spc="5" dirty="0">
                <a:latin typeface="Calibri"/>
                <a:cs typeface="Calibri"/>
              </a:rPr>
              <a:t> </a:t>
            </a:r>
            <a:r>
              <a:rPr sz="1400" dirty="0">
                <a:latin typeface="Calibri"/>
                <a:cs typeface="Calibri"/>
              </a:rPr>
              <a:t>IM, and</a:t>
            </a:r>
            <a:r>
              <a:rPr sz="1400" spc="5" dirty="0">
                <a:latin typeface="Calibri"/>
                <a:cs typeface="Calibri"/>
              </a:rPr>
              <a:t> </a:t>
            </a:r>
            <a:r>
              <a:rPr sz="1400" spc="-5" dirty="0">
                <a:latin typeface="Calibri"/>
                <a:cs typeface="Calibri"/>
              </a:rPr>
              <a:t>SIPS </a:t>
            </a:r>
            <a:r>
              <a:rPr sz="1400" dirty="0">
                <a:latin typeface="Calibri"/>
                <a:cs typeface="Calibri"/>
              </a:rPr>
              <a:t> </a:t>
            </a:r>
            <a:r>
              <a:rPr sz="1400" spc="-5" dirty="0">
                <a:latin typeface="Calibri"/>
                <a:cs typeface="Calibri"/>
              </a:rPr>
              <a:t>commands, in</a:t>
            </a:r>
            <a:r>
              <a:rPr sz="1400" spc="10" dirty="0">
                <a:latin typeface="Calibri"/>
                <a:cs typeface="Calibri"/>
              </a:rPr>
              <a:t> </a:t>
            </a:r>
            <a:r>
              <a:rPr sz="1400" spc="-10" dirty="0">
                <a:latin typeface="Calibri"/>
                <a:cs typeface="Calibri"/>
              </a:rPr>
              <a:t>order</a:t>
            </a:r>
            <a:r>
              <a:rPr sz="1400" spc="5" dirty="0">
                <a:latin typeface="Calibri"/>
                <a:cs typeface="Calibri"/>
              </a:rPr>
              <a:t> </a:t>
            </a:r>
            <a:r>
              <a:rPr sz="1400" spc="-10" dirty="0">
                <a:latin typeface="Calibri"/>
                <a:cs typeface="Calibri"/>
              </a:rPr>
              <a:t>to</a:t>
            </a:r>
            <a:r>
              <a:rPr sz="1400" spc="-5" dirty="0">
                <a:latin typeface="Calibri"/>
                <a:cs typeface="Calibri"/>
              </a:rPr>
              <a:t> identify</a:t>
            </a:r>
            <a:r>
              <a:rPr sz="1400" spc="10" dirty="0">
                <a:latin typeface="Calibri"/>
                <a:cs typeface="Calibri"/>
              </a:rPr>
              <a:t> </a:t>
            </a:r>
            <a:r>
              <a:rPr sz="1400" dirty="0">
                <a:latin typeface="Calibri"/>
                <a:cs typeface="Calibri"/>
              </a:rPr>
              <a:t>and </a:t>
            </a:r>
            <a:r>
              <a:rPr sz="1400" spc="-10" dirty="0">
                <a:latin typeface="Calibri"/>
                <a:cs typeface="Calibri"/>
              </a:rPr>
              <a:t>track</a:t>
            </a:r>
            <a:r>
              <a:rPr sz="1400" spc="5" dirty="0">
                <a:latin typeface="Calibri"/>
                <a:cs typeface="Calibri"/>
              </a:rPr>
              <a:t> </a:t>
            </a:r>
            <a:r>
              <a:rPr sz="1400" spc="-15" dirty="0">
                <a:latin typeface="Calibri"/>
                <a:cs typeface="Calibri"/>
              </a:rPr>
              <a:t>related</a:t>
            </a:r>
            <a:r>
              <a:rPr sz="1400" spc="15" dirty="0">
                <a:latin typeface="Calibri"/>
                <a:cs typeface="Calibri"/>
              </a:rPr>
              <a:t> </a:t>
            </a:r>
            <a:r>
              <a:rPr sz="1400" spc="-10" dirty="0">
                <a:latin typeface="Calibri"/>
                <a:cs typeface="Calibri"/>
              </a:rPr>
              <a:t>connections.</a:t>
            </a:r>
            <a:endParaRPr sz="1400">
              <a:latin typeface="Calibri"/>
              <a:cs typeface="Calibri"/>
            </a:endParaRPr>
          </a:p>
        </p:txBody>
      </p:sp>
      <p:sp>
        <p:nvSpPr>
          <p:cNvPr id="6" name="Rectangle 5"/>
          <p:cNvSpPr/>
          <p:nvPr/>
        </p:nvSpPr>
        <p:spPr>
          <a:xfrm>
            <a:off x="2819400" y="304800"/>
            <a:ext cx="3308919" cy="369332"/>
          </a:xfrm>
          <a:prstGeom prst="rect">
            <a:avLst/>
          </a:prstGeom>
        </p:spPr>
        <p:txBody>
          <a:bodyPr wrap="none">
            <a:spAutoFit/>
          </a:bodyPr>
          <a:lstStyle/>
          <a:p>
            <a:r>
              <a:rPr lang="en-US" b="1" dirty="0" err="1" smtClean="0"/>
              <a:t>Stateful</a:t>
            </a:r>
            <a:r>
              <a:rPr lang="en-US" b="1" dirty="0" smtClean="0"/>
              <a:t> Inspection Firewalls</a:t>
            </a:r>
            <a:endParaRPr lang="en-US" b="1" dirty="0"/>
          </a:p>
        </p:txBody>
      </p:sp>
      <p:pic>
        <p:nvPicPr>
          <p:cNvPr id="7170" name="Picture 2"/>
          <p:cNvPicPr>
            <a:picLocks noChangeAspect="1" noChangeArrowheads="1"/>
          </p:cNvPicPr>
          <p:nvPr/>
        </p:nvPicPr>
        <p:blipFill>
          <a:blip r:embed="rId3"/>
          <a:srcRect/>
          <a:stretch>
            <a:fillRect/>
          </a:stretch>
        </p:blipFill>
        <p:spPr bwMode="auto">
          <a:xfrm>
            <a:off x="5953125" y="609600"/>
            <a:ext cx="3190875" cy="26765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0600" y="838200"/>
            <a:ext cx="5393022" cy="31598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0600" y="1066800"/>
            <a:ext cx="6934200" cy="4114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19200" y="990600"/>
            <a:ext cx="6629400" cy="1905000"/>
          </a:xfrm>
          <a:prstGeom prst="rect">
            <a:avLst/>
          </a:prstGeom>
        </p:spPr>
      </p:pic>
      <p:sp>
        <p:nvSpPr>
          <p:cNvPr id="5" name="Rectangle 4"/>
          <p:cNvSpPr/>
          <p:nvPr/>
        </p:nvSpPr>
        <p:spPr>
          <a:xfrm>
            <a:off x="2743200" y="304800"/>
            <a:ext cx="3164649" cy="369332"/>
          </a:xfrm>
          <a:prstGeom prst="rect">
            <a:avLst/>
          </a:prstGeom>
        </p:spPr>
        <p:txBody>
          <a:bodyPr wrap="none">
            <a:spAutoFit/>
          </a:bodyPr>
          <a:lstStyle/>
          <a:p>
            <a:r>
              <a:rPr lang="en-US" b="1" dirty="0" smtClean="0"/>
              <a:t>Application-Level Gateway</a:t>
            </a:r>
            <a:endParaRPr lang="en-US" b="1" dirty="0"/>
          </a:p>
        </p:txBody>
      </p:sp>
      <p:pic>
        <p:nvPicPr>
          <p:cNvPr id="8194" name="Picture 2"/>
          <p:cNvPicPr>
            <a:picLocks noChangeAspect="1" noChangeArrowheads="1"/>
          </p:cNvPicPr>
          <p:nvPr/>
        </p:nvPicPr>
        <p:blipFill>
          <a:blip r:embed="rId3"/>
          <a:srcRect/>
          <a:stretch>
            <a:fillRect/>
          </a:stretch>
        </p:blipFill>
        <p:spPr bwMode="auto">
          <a:xfrm>
            <a:off x="2743200" y="3276600"/>
            <a:ext cx="3390900" cy="26289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71600" y="914400"/>
            <a:ext cx="5945699" cy="44047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52400" y="2590800"/>
            <a:ext cx="8805863" cy="128415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44819" y="1099628"/>
            <a:ext cx="8213381" cy="1948372"/>
          </a:xfrm>
          <a:prstGeom prst="rect">
            <a:avLst/>
          </a:prstGeom>
        </p:spPr>
      </p:pic>
      <p:pic>
        <p:nvPicPr>
          <p:cNvPr id="9218" name="Picture 2"/>
          <p:cNvPicPr>
            <a:picLocks noChangeAspect="1" noChangeArrowheads="1"/>
          </p:cNvPicPr>
          <p:nvPr/>
        </p:nvPicPr>
        <p:blipFill>
          <a:blip r:embed="rId3"/>
          <a:srcRect/>
          <a:stretch>
            <a:fillRect/>
          </a:stretch>
        </p:blipFill>
        <p:spPr bwMode="auto">
          <a:xfrm>
            <a:off x="3200400" y="3276600"/>
            <a:ext cx="3438525" cy="2762250"/>
          </a:xfrm>
          <a:prstGeom prst="rect">
            <a:avLst/>
          </a:prstGeom>
          <a:noFill/>
          <a:ln w="9525">
            <a:noFill/>
            <a:miter lim="800000"/>
            <a:headEnd/>
            <a:tailEnd/>
          </a:ln>
          <a:effectLst/>
        </p:spPr>
      </p:pic>
      <p:sp>
        <p:nvSpPr>
          <p:cNvPr id="6" name="Rectangle 5"/>
          <p:cNvSpPr/>
          <p:nvPr/>
        </p:nvSpPr>
        <p:spPr>
          <a:xfrm>
            <a:off x="3124200" y="304800"/>
            <a:ext cx="2632452" cy="369332"/>
          </a:xfrm>
          <a:prstGeom prst="rect">
            <a:avLst/>
          </a:prstGeom>
        </p:spPr>
        <p:txBody>
          <a:bodyPr wrap="none">
            <a:spAutoFit/>
          </a:bodyPr>
          <a:lstStyle/>
          <a:p>
            <a:r>
              <a:rPr lang="en-US" b="1" dirty="0" smtClean="0"/>
              <a:t>Circuit-Level Gateway</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200" y="1066800"/>
            <a:ext cx="7391400" cy="3657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19200" y="1295400"/>
            <a:ext cx="6087254" cy="4581143"/>
          </a:xfrm>
          <a:prstGeom prst="rect">
            <a:avLst/>
          </a:prstGeom>
        </p:spPr>
      </p:pic>
      <p:pic>
        <p:nvPicPr>
          <p:cNvPr id="10242" name="Picture 2"/>
          <p:cNvPicPr>
            <a:picLocks noChangeAspect="1" noChangeArrowheads="1"/>
          </p:cNvPicPr>
          <p:nvPr/>
        </p:nvPicPr>
        <p:blipFill>
          <a:blip r:embed="rId3"/>
          <a:srcRect/>
          <a:stretch>
            <a:fillRect/>
          </a:stretch>
        </p:blipFill>
        <p:spPr bwMode="auto">
          <a:xfrm>
            <a:off x="3048000" y="457200"/>
            <a:ext cx="3200400" cy="457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39644" y="1395983"/>
            <a:ext cx="5721860" cy="406603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72208" y="1400555"/>
            <a:ext cx="5800725" cy="405688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32787" y="1248155"/>
            <a:ext cx="5678424" cy="436168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39365" y="1381887"/>
            <a:ext cx="5772431" cy="42386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21359" y="1743455"/>
            <a:ext cx="5701283" cy="337108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14525" y="319559"/>
            <a:ext cx="5264658" cy="444687"/>
          </a:xfrm>
          <a:prstGeom prst="rect">
            <a:avLst/>
          </a:prstGeom>
        </p:spPr>
      </p:pic>
      <p:pic>
        <p:nvPicPr>
          <p:cNvPr id="3" name="object 3"/>
          <p:cNvPicPr/>
          <p:nvPr/>
        </p:nvPicPr>
        <p:blipFill>
          <a:blip r:embed="rId3" cstate="print"/>
          <a:stretch>
            <a:fillRect/>
          </a:stretch>
        </p:blipFill>
        <p:spPr>
          <a:xfrm>
            <a:off x="298405" y="1027129"/>
            <a:ext cx="1800959" cy="260699"/>
          </a:xfrm>
          <a:prstGeom prst="rect">
            <a:avLst/>
          </a:prstGeom>
        </p:spPr>
      </p:pic>
      <p:sp>
        <p:nvSpPr>
          <p:cNvPr id="4" name="object 4"/>
          <p:cNvSpPr txBox="1"/>
          <p:nvPr/>
        </p:nvSpPr>
        <p:spPr>
          <a:xfrm>
            <a:off x="287656" y="1480821"/>
            <a:ext cx="8390096" cy="3059812"/>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Figure</a:t>
            </a:r>
            <a:r>
              <a:rPr sz="1800" spc="20" dirty="0">
                <a:latin typeface="Calibri"/>
                <a:cs typeface="Calibri"/>
              </a:rPr>
              <a:t> </a:t>
            </a:r>
            <a:r>
              <a:rPr sz="1800" dirty="0">
                <a:latin typeface="Calibri"/>
                <a:cs typeface="Calibri"/>
              </a:rPr>
              <a:t>9.2</a:t>
            </a:r>
            <a:r>
              <a:rPr sz="1800" spc="5" dirty="0">
                <a:latin typeface="Calibri"/>
                <a:cs typeface="Calibri"/>
              </a:rPr>
              <a:t> </a:t>
            </a:r>
            <a:r>
              <a:rPr sz="1800" spc="-15" dirty="0">
                <a:latin typeface="Calibri"/>
                <a:cs typeface="Calibri"/>
              </a:rPr>
              <a:t>illustrates</a:t>
            </a:r>
            <a:r>
              <a:rPr sz="1800" spc="10"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common</a:t>
            </a:r>
            <a:r>
              <a:rPr sz="1800" spc="15" dirty="0">
                <a:latin typeface="Calibri"/>
                <a:cs typeface="Calibri"/>
              </a:rPr>
              <a:t> </a:t>
            </a:r>
            <a:r>
              <a:rPr sz="1800" spc="-15" dirty="0">
                <a:latin typeface="Calibri"/>
                <a:cs typeface="Calibri"/>
              </a:rPr>
              <a:t>firewall</a:t>
            </a:r>
            <a:r>
              <a:rPr sz="1800" spc="15" dirty="0">
                <a:latin typeface="Calibri"/>
                <a:cs typeface="Calibri"/>
              </a:rPr>
              <a:t> </a:t>
            </a:r>
            <a:r>
              <a:rPr sz="1800" spc="-10" dirty="0">
                <a:latin typeface="Calibri"/>
                <a:cs typeface="Calibri"/>
              </a:rPr>
              <a:t>configuration</a:t>
            </a:r>
            <a:r>
              <a:rPr sz="1800" spc="30" dirty="0">
                <a:latin typeface="Calibri"/>
                <a:cs typeface="Calibri"/>
              </a:rPr>
              <a:t> </a:t>
            </a:r>
            <a:r>
              <a:rPr sz="1800" spc="-5" dirty="0">
                <a:latin typeface="Calibri"/>
                <a:cs typeface="Calibri"/>
              </a:rPr>
              <a:t>that</a:t>
            </a:r>
            <a:r>
              <a:rPr sz="1800" spc="5" dirty="0">
                <a:latin typeface="Calibri"/>
                <a:cs typeface="Calibri"/>
              </a:rPr>
              <a:t> </a:t>
            </a:r>
            <a:r>
              <a:rPr sz="1800" spc="-5" dirty="0">
                <a:latin typeface="Calibri"/>
                <a:cs typeface="Calibri"/>
              </a:rPr>
              <a:t>includes</a:t>
            </a:r>
            <a:r>
              <a:rPr sz="1800" spc="20" dirty="0">
                <a:latin typeface="Calibri"/>
                <a:cs typeface="Calibri"/>
              </a:rPr>
              <a:t> </a:t>
            </a:r>
            <a:r>
              <a:rPr sz="1800" dirty="0">
                <a:latin typeface="Calibri"/>
                <a:cs typeface="Calibri"/>
              </a:rPr>
              <a:t>an</a:t>
            </a:r>
            <a:r>
              <a:rPr sz="1800" spc="25" dirty="0">
                <a:latin typeface="Calibri"/>
                <a:cs typeface="Calibri"/>
              </a:rPr>
              <a:t> </a:t>
            </a:r>
            <a:r>
              <a:rPr sz="1800" spc="-5" dirty="0">
                <a:latin typeface="Calibri"/>
                <a:cs typeface="Calibri"/>
              </a:rPr>
              <a:t>additional</a:t>
            </a:r>
            <a:r>
              <a:rPr sz="1800" spc="25" dirty="0">
                <a:latin typeface="Calibri"/>
                <a:cs typeface="Calibri"/>
              </a:rPr>
              <a:t> </a:t>
            </a:r>
            <a:r>
              <a:rPr sz="1800" spc="-10" dirty="0">
                <a:latin typeface="Calibri"/>
                <a:cs typeface="Calibri"/>
              </a:rPr>
              <a:t>network</a:t>
            </a:r>
            <a:r>
              <a:rPr sz="1800" spc="-5" dirty="0">
                <a:latin typeface="Calibri"/>
                <a:cs typeface="Calibri"/>
              </a:rPr>
              <a:t> </a:t>
            </a:r>
            <a:r>
              <a:rPr sz="1800" dirty="0">
                <a:latin typeface="Calibri"/>
                <a:cs typeface="Calibri"/>
              </a:rPr>
              <a:t>segment </a:t>
            </a:r>
            <a:r>
              <a:rPr sz="1800" spc="-5" dirty="0">
                <a:latin typeface="Calibri"/>
                <a:cs typeface="Calibri"/>
              </a:rPr>
              <a:t>between</a:t>
            </a:r>
            <a:r>
              <a:rPr sz="1800" dirty="0">
                <a:latin typeface="Calibri"/>
                <a:cs typeface="Calibri"/>
              </a:rPr>
              <a:t> an</a:t>
            </a:r>
            <a:r>
              <a:rPr sz="1800" spc="15" dirty="0">
                <a:latin typeface="Calibri"/>
                <a:cs typeface="Calibri"/>
              </a:rPr>
              <a:t> </a:t>
            </a:r>
            <a:r>
              <a:rPr sz="1800" spc="-10" dirty="0">
                <a:latin typeface="Calibri"/>
                <a:cs typeface="Calibri"/>
              </a:rPr>
              <a:t>internal </a:t>
            </a:r>
            <a:r>
              <a:rPr sz="1800" spc="-5" dirty="0">
                <a:latin typeface="Calibri"/>
                <a:cs typeface="Calibri"/>
              </a:rPr>
              <a:t> </a:t>
            </a:r>
            <a:r>
              <a:rPr sz="1800" dirty="0">
                <a:latin typeface="Calibri"/>
                <a:cs typeface="Calibri"/>
              </a:rPr>
              <a:t>and</a:t>
            </a:r>
            <a:r>
              <a:rPr sz="1800" spc="15" dirty="0">
                <a:latin typeface="Calibri"/>
                <a:cs typeface="Calibri"/>
              </a:rPr>
              <a:t> </a:t>
            </a:r>
            <a:r>
              <a:rPr sz="1800" dirty="0">
                <a:latin typeface="Calibri"/>
                <a:cs typeface="Calibri"/>
              </a:rPr>
              <a:t>an</a:t>
            </a:r>
            <a:r>
              <a:rPr sz="1800" spc="5" dirty="0">
                <a:latin typeface="Calibri"/>
                <a:cs typeface="Calibri"/>
              </a:rPr>
              <a:t> </a:t>
            </a:r>
            <a:r>
              <a:rPr sz="1800" spc="-10" dirty="0">
                <a:latin typeface="Calibri"/>
                <a:cs typeface="Calibri"/>
              </a:rPr>
              <a:t>external</a:t>
            </a:r>
            <a:r>
              <a:rPr sz="1800" spc="15" dirty="0">
                <a:latin typeface="Calibri"/>
                <a:cs typeface="Calibri"/>
              </a:rPr>
              <a:t> </a:t>
            </a:r>
            <a:r>
              <a:rPr sz="1800" spc="-15" dirty="0">
                <a:latin typeface="Calibri"/>
                <a:cs typeface="Calibri"/>
              </a:rPr>
              <a:t>firewall.</a:t>
            </a:r>
            <a:r>
              <a:rPr sz="1800" spc="20" dirty="0">
                <a:latin typeface="Calibri"/>
                <a:cs typeface="Calibri"/>
              </a:rPr>
              <a:t> </a:t>
            </a:r>
            <a:r>
              <a:rPr sz="1800" dirty="0">
                <a:latin typeface="Calibri"/>
                <a:cs typeface="Calibri"/>
              </a:rPr>
              <a:t>An</a:t>
            </a:r>
            <a:r>
              <a:rPr sz="1800" spc="5" dirty="0">
                <a:latin typeface="Calibri"/>
                <a:cs typeface="Calibri"/>
              </a:rPr>
              <a:t> </a:t>
            </a:r>
            <a:r>
              <a:rPr sz="1800" spc="-10" dirty="0">
                <a:latin typeface="Calibri"/>
                <a:cs typeface="Calibri"/>
              </a:rPr>
              <a:t>external</a:t>
            </a:r>
            <a:r>
              <a:rPr sz="1800" spc="15" dirty="0">
                <a:latin typeface="Calibri"/>
                <a:cs typeface="Calibri"/>
              </a:rPr>
              <a:t> </a:t>
            </a:r>
            <a:r>
              <a:rPr sz="1800" spc="-15" dirty="0">
                <a:latin typeface="Calibri"/>
                <a:cs typeface="Calibri"/>
              </a:rPr>
              <a:t>firewall</a:t>
            </a:r>
            <a:r>
              <a:rPr sz="1800" spc="10" dirty="0">
                <a:latin typeface="Calibri"/>
                <a:cs typeface="Calibri"/>
              </a:rPr>
              <a:t> </a:t>
            </a:r>
            <a:r>
              <a:rPr sz="1800" spc="-5" dirty="0">
                <a:latin typeface="Calibri"/>
                <a:cs typeface="Calibri"/>
              </a:rPr>
              <a:t>is</a:t>
            </a:r>
            <a:r>
              <a:rPr sz="1800" spc="5" dirty="0">
                <a:latin typeface="Calibri"/>
                <a:cs typeface="Calibri"/>
              </a:rPr>
              <a:t> </a:t>
            </a:r>
            <a:r>
              <a:rPr sz="1800" spc="-5" dirty="0">
                <a:latin typeface="Calibri"/>
                <a:cs typeface="Calibri"/>
              </a:rPr>
              <a:t>placed</a:t>
            </a:r>
            <a:r>
              <a:rPr sz="1800" spc="30" dirty="0">
                <a:latin typeface="Calibri"/>
                <a:cs typeface="Calibri"/>
              </a:rPr>
              <a:t> </a:t>
            </a:r>
            <a:r>
              <a:rPr sz="1800" spc="-10" dirty="0">
                <a:latin typeface="Calibri"/>
                <a:cs typeface="Calibri"/>
              </a:rPr>
              <a:t>at</a:t>
            </a:r>
            <a:r>
              <a:rPr sz="1800" spc="-15" dirty="0">
                <a:latin typeface="Calibri"/>
                <a:cs typeface="Calibri"/>
              </a:rPr>
              <a:t> </a:t>
            </a:r>
            <a:r>
              <a:rPr sz="1800" dirty="0">
                <a:latin typeface="Calibri"/>
                <a:cs typeface="Calibri"/>
              </a:rPr>
              <a:t>the</a:t>
            </a:r>
            <a:r>
              <a:rPr sz="1800" spc="15" dirty="0">
                <a:latin typeface="Calibri"/>
                <a:cs typeface="Calibri"/>
              </a:rPr>
              <a:t> </a:t>
            </a:r>
            <a:r>
              <a:rPr sz="1800" spc="-5" dirty="0">
                <a:latin typeface="Calibri"/>
                <a:cs typeface="Calibri"/>
              </a:rPr>
              <a:t>edge</a:t>
            </a:r>
            <a:r>
              <a:rPr sz="1800" spc="5" dirty="0">
                <a:latin typeface="Calibri"/>
                <a:cs typeface="Calibri"/>
              </a:rPr>
              <a:t> </a:t>
            </a:r>
            <a:r>
              <a:rPr sz="1800" spc="-5" dirty="0">
                <a:latin typeface="Calibri"/>
                <a:cs typeface="Calibri"/>
              </a:rPr>
              <a:t>of</a:t>
            </a:r>
            <a:r>
              <a:rPr sz="1800" spc="15" dirty="0">
                <a:latin typeface="Calibri"/>
                <a:cs typeface="Calibri"/>
              </a:rPr>
              <a:t> </a:t>
            </a:r>
            <a:r>
              <a:rPr sz="1800" dirty="0">
                <a:latin typeface="Calibri"/>
                <a:cs typeface="Calibri"/>
              </a:rPr>
              <a:t>a </a:t>
            </a:r>
            <a:r>
              <a:rPr sz="1800" spc="-5" dirty="0">
                <a:latin typeface="Calibri"/>
                <a:cs typeface="Calibri"/>
              </a:rPr>
              <a:t>local</a:t>
            </a:r>
            <a:r>
              <a:rPr sz="1800" spc="10" dirty="0">
                <a:latin typeface="Calibri"/>
                <a:cs typeface="Calibri"/>
              </a:rPr>
              <a:t> </a:t>
            </a:r>
            <a:r>
              <a:rPr sz="1800" spc="-5" dirty="0">
                <a:latin typeface="Calibri"/>
                <a:cs typeface="Calibri"/>
              </a:rPr>
              <a:t>or</a:t>
            </a:r>
            <a:r>
              <a:rPr sz="1800" spc="5" dirty="0">
                <a:latin typeface="Calibri"/>
                <a:cs typeface="Calibri"/>
              </a:rPr>
              <a:t> </a:t>
            </a:r>
            <a:r>
              <a:rPr sz="1800" spc="-5" dirty="0">
                <a:latin typeface="Calibri"/>
                <a:cs typeface="Calibri"/>
              </a:rPr>
              <a:t>enterprise</a:t>
            </a:r>
            <a:r>
              <a:rPr sz="1800" spc="10" dirty="0">
                <a:latin typeface="Calibri"/>
                <a:cs typeface="Calibri"/>
              </a:rPr>
              <a:t> </a:t>
            </a:r>
            <a:r>
              <a:rPr sz="1800" spc="-10" dirty="0">
                <a:latin typeface="Calibri"/>
                <a:cs typeface="Calibri"/>
              </a:rPr>
              <a:t>network,</a:t>
            </a:r>
            <a:r>
              <a:rPr sz="1800" spc="20" dirty="0">
                <a:latin typeface="Calibri"/>
                <a:cs typeface="Calibri"/>
              </a:rPr>
              <a:t> </a:t>
            </a:r>
            <a:r>
              <a:rPr sz="1800" spc="-10" dirty="0">
                <a:latin typeface="Calibri"/>
                <a:cs typeface="Calibri"/>
              </a:rPr>
              <a:t>just</a:t>
            </a:r>
            <a:r>
              <a:rPr sz="1800" spc="-15" dirty="0">
                <a:latin typeface="Calibri"/>
                <a:cs typeface="Calibri"/>
              </a:rPr>
              <a:t> </a:t>
            </a:r>
            <a:r>
              <a:rPr sz="1800" spc="-5" dirty="0">
                <a:latin typeface="Calibri"/>
                <a:cs typeface="Calibri"/>
              </a:rPr>
              <a:t>inside</a:t>
            </a:r>
            <a:r>
              <a:rPr sz="1800" spc="20" dirty="0">
                <a:latin typeface="Calibri"/>
                <a:cs typeface="Calibri"/>
              </a:rPr>
              <a:t> </a:t>
            </a:r>
            <a:r>
              <a:rPr sz="1800" dirty="0">
                <a:latin typeface="Calibri"/>
                <a:cs typeface="Calibri"/>
              </a:rPr>
              <a:t>the </a:t>
            </a:r>
            <a:r>
              <a:rPr sz="1800" spc="5" dirty="0">
                <a:latin typeface="Calibri"/>
                <a:cs typeface="Calibri"/>
              </a:rPr>
              <a:t> </a:t>
            </a:r>
            <a:r>
              <a:rPr sz="1800" spc="-5" dirty="0">
                <a:latin typeface="Calibri"/>
                <a:cs typeface="Calibri"/>
              </a:rPr>
              <a:t>boundary</a:t>
            </a:r>
            <a:r>
              <a:rPr sz="1800" spc="10" dirty="0">
                <a:latin typeface="Calibri"/>
                <a:cs typeface="Calibri"/>
              </a:rPr>
              <a:t> </a:t>
            </a:r>
            <a:r>
              <a:rPr sz="1800" spc="-15" dirty="0">
                <a:latin typeface="Calibri"/>
                <a:cs typeface="Calibri"/>
              </a:rPr>
              <a:t>router</a:t>
            </a:r>
            <a:r>
              <a:rPr sz="1800" spc="5" dirty="0">
                <a:latin typeface="Calibri"/>
                <a:cs typeface="Calibri"/>
              </a:rPr>
              <a:t> </a:t>
            </a:r>
            <a:r>
              <a:rPr sz="1800" spc="-5" dirty="0">
                <a:latin typeface="Calibri"/>
                <a:cs typeface="Calibri"/>
              </a:rPr>
              <a:t>that</a:t>
            </a:r>
            <a:r>
              <a:rPr sz="1800" spc="10" dirty="0">
                <a:latin typeface="Calibri"/>
                <a:cs typeface="Calibri"/>
              </a:rPr>
              <a:t> </a:t>
            </a:r>
            <a:r>
              <a:rPr sz="1800" spc="-5" dirty="0">
                <a:latin typeface="Calibri"/>
                <a:cs typeface="Calibri"/>
              </a:rPr>
              <a:t>connects</a:t>
            </a:r>
            <a:r>
              <a:rPr sz="1800" spc="15" dirty="0">
                <a:latin typeface="Calibri"/>
                <a:cs typeface="Calibri"/>
              </a:rPr>
              <a:t> </a:t>
            </a:r>
            <a:r>
              <a:rPr sz="1800" spc="-10" dirty="0">
                <a:latin typeface="Calibri"/>
                <a:cs typeface="Calibri"/>
              </a:rPr>
              <a:t>to</a:t>
            </a:r>
            <a:r>
              <a:rPr sz="1800" dirty="0">
                <a:latin typeface="Calibri"/>
                <a:cs typeface="Calibri"/>
              </a:rPr>
              <a:t> the</a:t>
            </a:r>
            <a:r>
              <a:rPr sz="1800" spc="5" dirty="0">
                <a:latin typeface="Calibri"/>
                <a:cs typeface="Calibri"/>
              </a:rPr>
              <a:t> </a:t>
            </a:r>
            <a:r>
              <a:rPr sz="1800" spc="-5" dirty="0">
                <a:latin typeface="Calibri"/>
                <a:cs typeface="Calibri"/>
              </a:rPr>
              <a:t>Internet</a:t>
            </a:r>
            <a:r>
              <a:rPr sz="1800" spc="10" dirty="0">
                <a:latin typeface="Calibri"/>
                <a:cs typeface="Calibri"/>
              </a:rPr>
              <a:t> </a:t>
            </a:r>
            <a:r>
              <a:rPr sz="1800" spc="-5" dirty="0">
                <a:latin typeface="Calibri"/>
                <a:cs typeface="Calibri"/>
              </a:rPr>
              <a:t>or</a:t>
            </a:r>
            <a:r>
              <a:rPr sz="1800" dirty="0">
                <a:latin typeface="Calibri"/>
                <a:cs typeface="Calibri"/>
              </a:rPr>
              <a:t> </a:t>
            </a:r>
            <a:r>
              <a:rPr sz="1800" spc="-5" dirty="0">
                <a:latin typeface="Calibri"/>
                <a:cs typeface="Calibri"/>
              </a:rPr>
              <a:t>some</a:t>
            </a:r>
            <a:r>
              <a:rPr sz="1800" spc="5" dirty="0">
                <a:latin typeface="Calibri"/>
                <a:cs typeface="Calibri"/>
              </a:rPr>
              <a:t> </a:t>
            </a:r>
            <a:r>
              <a:rPr sz="1800" spc="-5" dirty="0">
                <a:latin typeface="Calibri"/>
                <a:cs typeface="Calibri"/>
              </a:rPr>
              <a:t>wide</a:t>
            </a:r>
            <a:r>
              <a:rPr sz="1800" spc="20" dirty="0">
                <a:latin typeface="Calibri"/>
                <a:cs typeface="Calibri"/>
              </a:rPr>
              <a:t> </a:t>
            </a:r>
            <a:r>
              <a:rPr sz="1800" spc="-10" dirty="0">
                <a:latin typeface="Calibri"/>
                <a:cs typeface="Calibri"/>
              </a:rPr>
              <a:t>area</a:t>
            </a:r>
            <a:r>
              <a:rPr sz="1800" spc="40" dirty="0">
                <a:latin typeface="Calibri"/>
                <a:cs typeface="Calibri"/>
              </a:rPr>
              <a:t> </a:t>
            </a:r>
            <a:r>
              <a:rPr sz="1800" spc="-10" dirty="0">
                <a:latin typeface="Calibri"/>
                <a:cs typeface="Calibri"/>
              </a:rPr>
              <a:t>network</a:t>
            </a:r>
            <a:r>
              <a:rPr sz="1800" spc="5" dirty="0">
                <a:latin typeface="Calibri"/>
                <a:cs typeface="Calibri"/>
              </a:rPr>
              <a:t> </a:t>
            </a:r>
            <a:r>
              <a:rPr sz="1800" spc="-20" dirty="0">
                <a:latin typeface="Calibri"/>
                <a:cs typeface="Calibri"/>
              </a:rPr>
              <a:t>(WAN).</a:t>
            </a:r>
            <a:r>
              <a:rPr sz="1800" spc="15" dirty="0">
                <a:latin typeface="Calibri"/>
                <a:cs typeface="Calibri"/>
              </a:rPr>
              <a:t> </a:t>
            </a:r>
            <a:r>
              <a:rPr sz="1800" spc="-5" dirty="0">
                <a:latin typeface="Calibri"/>
                <a:cs typeface="Calibri"/>
              </a:rPr>
              <a:t>One</a:t>
            </a:r>
            <a:r>
              <a:rPr sz="1800" spc="15" dirty="0">
                <a:latin typeface="Calibri"/>
                <a:cs typeface="Calibri"/>
              </a:rPr>
              <a:t> </a:t>
            </a:r>
            <a:r>
              <a:rPr sz="1800" spc="-5" dirty="0">
                <a:latin typeface="Calibri"/>
                <a:cs typeface="Calibri"/>
              </a:rPr>
              <a:t>or</a:t>
            </a:r>
            <a:r>
              <a:rPr sz="1800" spc="10" dirty="0">
                <a:latin typeface="Calibri"/>
                <a:cs typeface="Calibri"/>
              </a:rPr>
              <a:t> </a:t>
            </a:r>
            <a:r>
              <a:rPr sz="1800" spc="-10" dirty="0">
                <a:latin typeface="Calibri"/>
                <a:cs typeface="Calibri"/>
              </a:rPr>
              <a:t>more</a:t>
            </a:r>
            <a:r>
              <a:rPr sz="1800" spc="5" dirty="0">
                <a:latin typeface="Calibri"/>
                <a:cs typeface="Calibri"/>
              </a:rPr>
              <a:t> </a:t>
            </a:r>
            <a:r>
              <a:rPr sz="1800" spc="-5" dirty="0">
                <a:latin typeface="Calibri"/>
                <a:cs typeface="Calibri"/>
              </a:rPr>
              <a:t>internal</a:t>
            </a:r>
            <a:r>
              <a:rPr sz="1800" spc="15" dirty="0">
                <a:latin typeface="Calibri"/>
                <a:cs typeface="Calibri"/>
              </a:rPr>
              <a:t> </a:t>
            </a:r>
            <a:r>
              <a:rPr sz="1800" spc="-15" dirty="0">
                <a:latin typeface="Calibri"/>
                <a:cs typeface="Calibri"/>
              </a:rPr>
              <a:t>firewalls</a:t>
            </a:r>
            <a:r>
              <a:rPr sz="1800" spc="30" dirty="0">
                <a:latin typeface="Calibri"/>
                <a:cs typeface="Calibri"/>
              </a:rPr>
              <a:t> </a:t>
            </a:r>
            <a:r>
              <a:rPr sz="1800" spc="-10" dirty="0">
                <a:latin typeface="Calibri"/>
                <a:cs typeface="Calibri"/>
              </a:rPr>
              <a:t>protect </a:t>
            </a:r>
            <a:r>
              <a:rPr sz="1800" spc="-390"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bulk</a:t>
            </a:r>
            <a:r>
              <a:rPr sz="1800" spc="5" dirty="0">
                <a:latin typeface="Calibri"/>
                <a:cs typeface="Calibri"/>
              </a:rPr>
              <a:t> </a:t>
            </a:r>
            <a:r>
              <a:rPr sz="1800" spc="-5" dirty="0">
                <a:latin typeface="Calibri"/>
                <a:cs typeface="Calibri"/>
              </a:rPr>
              <a:t>of</a:t>
            </a:r>
            <a:r>
              <a:rPr sz="1800" spc="1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enterprise</a:t>
            </a:r>
            <a:r>
              <a:rPr sz="1800" spc="30" dirty="0">
                <a:latin typeface="Calibri"/>
                <a:cs typeface="Calibri"/>
              </a:rPr>
              <a:t> </a:t>
            </a:r>
            <a:r>
              <a:rPr sz="1800" spc="-10" dirty="0">
                <a:latin typeface="Calibri"/>
                <a:cs typeface="Calibri"/>
              </a:rPr>
              <a:t>network.</a:t>
            </a:r>
            <a:r>
              <a:rPr sz="1800" dirty="0">
                <a:latin typeface="Calibri"/>
                <a:cs typeface="Calibri"/>
              </a:rPr>
              <a:t> </a:t>
            </a:r>
            <a:r>
              <a:rPr sz="1800" spc="-5" dirty="0">
                <a:latin typeface="Calibri"/>
                <a:cs typeface="Calibri"/>
              </a:rPr>
              <a:t>Between</a:t>
            </a:r>
            <a:r>
              <a:rPr sz="1800" spc="5" dirty="0">
                <a:latin typeface="Calibri"/>
                <a:cs typeface="Calibri"/>
              </a:rPr>
              <a:t> </a:t>
            </a:r>
            <a:r>
              <a:rPr sz="1800" dirty="0">
                <a:latin typeface="Calibri"/>
                <a:cs typeface="Calibri"/>
              </a:rPr>
              <a:t>these</a:t>
            </a:r>
            <a:r>
              <a:rPr sz="1800" spc="5" dirty="0">
                <a:latin typeface="Calibri"/>
                <a:cs typeface="Calibri"/>
              </a:rPr>
              <a:t> </a:t>
            </a:r>
            <a:r>
              <a:rPr sz="1800" spc="-5" dirty="0">
                <a:latin typeface="Calibri"/>
                <a:cs typeface="Calibri"/>
              </a:rPr>
              <a:t>two</a:t>
            </a:r>
            <a:r>
              <a:rPr sz="1800" dirty="0">
                <a:latin typeface="Calibri"/>
                <a:cs typeface="Calibri"/>
              </a:rPr>
              <a:t> types</a:t>
            </a:r>
            <a:r>
              <a:rPr sz="1800" spc="10" dirty="0">
                <a:latin typeface="Calibri"/>
                <a:cs typeface="Calibri"/>
              </a:rPr>
              <a:t> </a:t>
            </a:r>
            <a:r>
              <a:rPr sz="1800" spc="-5" dirty="0">
                <a:latin typeface="Calibri"/>
                <a:cs typeface="Calibri"/>
              </a:rPr>
              <a:t>of</a:t>
            </a:r>
            <a:r>
              <a:rPr sz="1800" spc="5" dirty="0">
                <a:latin typeface="Calibri"/>
                <a:cs typeface="Calibri"/>
              </a:rPr>
              <a:t> </a:t>
            </a:r>
            <a:r>
              <a:rPr sz="1800" spc="-10" dirty="0">
                <a:latin typeface="Calibri"/>
                <a:cs typeface="Calibri"/>
              </a:rPr>
              <a:t>firewalls</a:t>
            </a:r>
            <a:r>
              <a:rPr sz="1800" spc="30" dirty="0">
                <a:latin typeface="Calibri"/>
                <a:cs typeface="Calibri"/>
              </a:rPr>
              <a:t> </a:t>
            </a:r>
            <a:r>
              <a:rPr sz="1800" spc="-10" dirty="0">
                <a:latin typeface="Calibri"/>
                <a:cs typeface="Calibri"/>
              </a:rPr>
              <a:t>are</a:t>
            </a:r>
            <a:r>
              <a:rPr sz="1800" spc="5" dirty="0">
                <a:latin typeface="Calibri"/>
                <a:cs typeface="Calibri"/>
              </a:rPr>
              <a:t> </a:t>
            </a:r>
            <a:r>
              <a:rPr sz="1800" dirty="0">
                <a:latin typeface="Calibri"/>
                <a:cs typeface="Calibri"/>
              </a:rPr>
              <a:t>one</a:t>
            </a:r>
            <a:r>
              <a:rPr sz="1800" spc="20" dirty="0">
                <a:latin typeface="Calibri"/>
                <a:cs typeface="Calibri"/>
              </a:rPr>
              <a:t> </a:t>
            </a:r>
            <a:r>
              <a:rPr sz="1800" spc="-5" dirty="0">
                <a:latin typeface="Calibri"/>
                <a:cs typeface="Calibri"/>
              </a:rPr>
              <a:t>or</a:t>
            </a:r>
            <a:r>
              <a:rPr sz="1800" dirty="0">
                <a:latin typeface="Calibri"/>
                <a:cs typeface="Calibri"/>
              </a:rPr>
              <a:t> </a:t>
            </a:r>
            <a:r>
              <a:rPr sz="1800" spc="-10" dirty="0">
                <a:latin typeface="Calibri"/>
                <a:cs typeface="Calibri"/>
              </a:rPr>
              <a:t>more</a:t>
            </a:r>
            <a:r>
              <a:rPr sz="1800" spc="20" dirty="0">
                <a:latin typeface="Calibri"/>
                <a:cs typeface="Calibri"/>
              </a:rPr>
              <a:t> </a:t>
            </a:r>
            <a:r>
              <a:rPr sz="1800" spc="-15" dirty="0">
                <a:latin typeface="Calibri"/>
                <a:cs typeface="Calibri"/>
              </a:rPr>
              <a:t>networked</a:t>
            </a:r>
            <a:r>
              <a:rPr sz="1800" spc="15" dirty="0">
                <a:latin typeface="Calibri"/>
                <a:cs typeface="Calibri"/>
              </a:rPr>
              <a:t> </a:t>
            </a:r>
            <a:r>
              <a:rPr sz="1800" spc="-5" dirty="0">
                <a:latin typeface="Calibri"/>
                <a:cs typeface="Calibri"/>
              </a:rPr>
              <a:t>devices</a:t>
            </a:r>
            <a:r>
              <a:rPr sz="1800" spc="20" dirty="0">
                <a:latin typeface="Calibri"/>
                <a:cs typeface="Calibri"/>
              </a:rPr>
              <a:t> </a:t>
            </a:r>
            <a:r>
              <a:rPr sz="1800" spc="-5" dirty="0">
                <a:latin typeface="Calibri"/>
                <a:cs typeface="Calibri"/>
              </a:rPr>
              <a:t>in</a:t>
            </a:r>
            <a:r>
              <a:rPr sz="1800" spc="15" dirty="0">
                <a:latin typeface="Calibri"/>
                <a:cs typeface="Calibri"/>
              </a:rPr>
              <a:t> </a:t>
            </a:r>
            <a:r>
              <a:rPr sz="1800" dirty="0">
                <a:latin typeface="Calibri"/>
                <a:cs typeface="Calibri"/>
              </a:rPr>
              <a:t>a </a:t>
            </a:r>
            <a:r>
              <a:rPr sz="1800" spc="-10" dirty="0">
                <a:latin typeface="Calibri"/>
                <a:cs typeface="Calibri"/>
              </a:rPr>
              <a:t>region </a:t>
            </a:r>
            <a:r>
              <a:rPr sz="1800" spc="-5" dirty="0">
                <a:latin typeface="Calibri"/>
                <a:cs typeface="Calibri"/>
              </a:rPr>
              <a:t> </a:t>
            </a:r>
            <a:r>
              <a:rPr sz="1800" spc="-15" dirty="0">
                <a:latin typeface="Calibri"/>
                <a:cs typeface="Calibri"/>
              </a:rPr>
              <a:t>referred</a:t>
            </a:r>
            <a:r>
              <a:rPr sz="1800" spc="20" dirty="0">
                <a:latin typeface="Calibri"/>
                <a:cs typeface="Calibri"/>
              </a:rPr>
              <a:t> </a:t>
            </a:r>
            <a:r>
              <a:rPr sz="1800" spc="-10" dirty="0">
                <a:latin typeface="Calibri"/>
                <a:cs typeface="Calibri"/>
              </a:rPr>
              <a:t>to</a:t>
            </a:r>
            <a:r>
              <a:rPr sz="1800" dirty="0">
                <a:latin typeface="Calibri"/>
                <a:cs typeface="Calibri"/>
              </a:rPr>
              <a:t> as</a:t>
            </a:r>
            <a:r>
              <a:rPr sz="1800" spc="-5" dirty="0">
                <a:latin typeface="Calibri"/>
                <a:cs typeface="Calibri"/>
              </a:rPr>
              <a:t> </a:t>
            </a:r>
            <a:r>
              <a:rPr sz="1800" dirty="0">
                <a:latin typeface="Calibri"/>
                <a:cs typeface="Calibri"/>
              </a:rPr>
              <a:t>a</a:t>
            </a:r>
            <a:r>
              <a:rPr sz="1800" spc="20" dirty="0">
                <a:latin typeface="Calibri"/>
                <a:cs typeface="Calibri"/>
              </a:rPr>
              <a:t> </a:t>
            </a:r>
            <a:r>
              <a:rPr sz="1800" spc="-5" dirty="0">
                <a:latin typeface="Calibri"/>
                <a:cs typeface="Calibri"/>
              </a:rPr>
              <a:t>DMZ</a:t>
            </a:r>
            <a:r>
              <a:rPr sz="1800" spc="10" dirty="0">
                <a:latin typeface="Calibri"/>
                <a:cs typeface="Calibri"/>
              </a:rPr>
              <a:t> </a:t>
            </a:r>
            <a:r>
              <a:rPr sz="1800" spc="-10" dirty="0">
                <a:latin typeface="Calibri"/>
                <a:cs typeface="Calibri"/>
              </a:rPr>
              <a:t>(demilitarized</a:t>
            </a:r>
            <a:r>
              <a:rPr sz="1800" spc="45" dirty="0">
                <a:latin typeface="Calibri"/>
                <a:cs typeface="Calibri"/>
              </a:rPr>
              <a:t> </a:t>
            </a:r>
            <a:r>
              <a:rPr sz="1800" spc="-10" dirty="0">
                <a:latin typeface="Calibri"/>
                <a:cs typeface="Calibri"/>
              </a:rPr>
              <a:t>zone)</a:t>
            </a:r>
            <a:r>
              <a:rPr sz="1800" spc="10" dirty="0">
                <a:latin typeface="Calibri"/>
                <a:cs typeface="Calibri"/>
              </a:rPr>
              <a:t> </a:t>
            </a:r>
            <a:r>
              <a:rPr sz="1800" spc="-10" dirty="0">
                <a:latin typeface="Calibri"/>
                <a:cs typeface="Calibri"/>
              </a:rPr>
              <a:t>network.</a:t>
            </a:r>
            <a:r>
              <a:rPr sz="1800" spc="10" dirty="0">
                <a:latin typeface="Calibri"/>
                <a:cs typeface="Calibri"/>
              </a:rPr>
              <a:t> </a:t>
            </a:r>
            <a:r>
              <a:rPr sz="1800" spc="-15" dirty="0">
                <a:latin typeface="Calibri"/>
                <a:cs typeface="Calibri"/>
              </a:rPr>
              <a:t>Systems</a:t>
            </a:r>
            <a:r>
              <a:rPr sz="1800" spc="-5" dirty="0">
                <a:latin typeface="Calibri"/>
                <a:cs typeface="Calibri"/>
              </a:rPr>
              <a:t> that</a:t>
            </a:r>
            <a:r>
              <a:rPr sz="1800" spc="5" dirty="0">
                <a:latin typeface="Calibri"/>
                <a:cs typeface="Calibri"/>
              </a:rPr>
              <a:t> </a:t>
            </a:r>
            <a:r>
              <a:rPr sz="1800" spc="-15" dirty="0">
                <a:latin typeface="Calibri"/>
                <a:cs typeface="Calibri"/>
              </a:rPr>
              <a:t>are</a:t>
            </a:r>
            <a:r>
              <a:rPr sz="1800" spc="25" dirty="0">
                <a:latin typeface="Calibri"/>
                <a:cs typeface="Calibri"/>
              </a:rPr>
              <a:t> </a:t>
            </a:r>
            <a:r>
              <a:rPr sz="1800" spc="-10" dirty="0">
                <a:latin typeface="Calibri"/>
                <a:cs typeface="Calibri"/>
              </a:rPr>
              <a:t>externally</a:t>
            </a:r>
            <a:r>
              <a:rPr sz="1800" spc="30" dirty="0">
                <a:latin typeface="Calibri"/>
                <a:cs typeface="Calibri"/>
              </a:rPr>
              <a:t> </a:t>
            </a:r>
            <a:r>
              <a:rPr sz="1800" spc="-5" dirty="0">
                <a:latin typeface="Calibri"/>
                <a:cs typeface="Calibri"/>
              </a:rPr>
              <a:t>accessible</a:t>
            </a:r>
            <a:r>
              <a:rPr sz="1800" spc="15" dirty="0">
                <a:latin typeface="Calibri"/>
                <a:cs typeface="Calibri"/>
              </a:rPr>
              <a:t> </a:t>
            </a:r>
            <a:r>
              <a:rPr sz="1800" spc="-5" dirty="0">
                <a:latin typeface="Calibri"/>
                <a:cs typeface="Calibri"/>
              </a:rPr>
              <a:t>but</a:t>
            </a:r>
            <a:r>
              <a:rPr sz="1800" dirty="0">
                <a:latin typeface="Calibri"/>
                <a:cs typeface="Calibri"/>
              </a:rPr>
              <a:t> </a:t>
            </a:r>
            <a:r>
              <a:rPr sz="1800" spc="-5" dirty="0">
                <a:latin typeface="Calibri"/>
                <a:cs typeface="Calibri"/>
              </a:rPr>
              <a:t>need</a:t>
            </a:r>
            <a:r>
              <a:rPr sz="1800" spc="15" dirty="0">
                <a:latin typeface="Calibri"/>
                <a:cs typeface="Calibri"/>
              </a:rPr>
              <a:t> </a:t>
            </a:r>
            <a:r>
              <a:rPr sz="1800" spc="-5" dirty="0">
                <a:latin typeface="Calibri"/>
                <a:cs typeface="Calibri"/>
              </a:rPr>
              <a:t>some</a:t>
            </a:r>
            <a:r>
              <a:rPr sz="1800" spc="10" dirty="0">
                <a:latin typeface="Calibri"/>
                <a:cs typeface="Calibri"/>
              </a:rPr>
              <a:t> </a:t>
            </a:r>
            <a:r>
              <a:rPr sz="1800" spc="-10" dirty="0">
                <a:latin typeface="Calibri"/>
                <a:cs typeface="Calibri"/>
              </a:rPr>
              <a:t>protections</a:t>
            </a:r>
            <a:r>
              <a:rPr sz="1800" spc="15" dirty="0">
                <a:latin typeface="Calibri"/>
                <a:cs typeface="Calibri"/>
              </a:rPr>
              <a:t> </a:t>
            </a:r>
            <a:r>
              <a:rPr sz="1800" spc="-10" dirty="0">
                <a:latin typeface="Calibri"/>
                <a:cs typeface="Calibri"/>
              </a:rPr>
              <a:t>are </a:t>
            </a:r>
            <a:r>
              <a:rPr sz="1800" spc="-390" dirty="0">
                <a:latin typeface="Calibri"/>
                <a:cs typeface="Calibri"/>
              </a:rPr>
              <a:t> </a:t>
            </a:r>
            <a:r>
              <a:rPr sz="1800" spc="-5" dirty="0">
                <a:latin typeface="Calibri"/>
                <a:cs typeface="Calibri"/>
              </a:rPr>
              <a:t>usually</a:t>
            </a:r>
            <a:r>
              <a:rPr sz="1800" dirty="0">
                <a:latin typeface="Calibri"/>
                <a:cs typeface="Calibri"/>
              </a:rPr>
              <a:t> </a:t>
            </a:r>
            <a:r>
              <a:rPr sz="1800" spc="-10" dirty="0">
                <a:latin typeface="Calibri"/>
                <a:cs typeface="Calibri"/>
              </a:rPr>
              <a:t>located</a:t>
            </a:r>
            <a:r>
              <a:rPr sz="1800" spc="25" dirty="0">
                <a:latin typeface="Calibri"/>
                <a:cs typeface="Calibri"/>
              </a:rPr>
              <a:t> </a:t>
            </a:r>
            <a:r>
              <a:rPr sz="1800" spc="-5" dirty="0">
                <a:latin typeface="Calibri"/>
                <a:cs typeface="Calibri"/>
              </a:rPr>
              <a:t>on</a:t>
            </a:r>
            <a:r>
              <a:rPr sz="1800" dirty="0">
                <a:latin typeface="Calibri"/>
                <a:cs typeface="Calibri"/>
              </a:rPr>
              <a:t> </a:t>
            </a:r>
            <a:r>
              <a:rPr sz="1800" spc="-5" dirty="0">
                <a:latin typeface="Calibri"/>
                <a:cs typeface="Calibri"/>
              </a:rPr>
              <a:t>DMZ</a:t>
            </a:r>
            <a:r>
              <a:rPr sz="1800" spc="5" dirty="0">
                <a:latin typeface="Calibri"/>
                <a:cs typeface="Calibri"/>
              </a:rPr>
              <a:t> </a:t>
            </a:r>
            <a:r>
              <a:rPr sz="1800" spc="-10" dirty="0">
                <a:latin typeface="Calibri"/>
                <a:cs typeface="Calibri"/>
              </a:rPr>
              <a:t>networks.</a:t>
            </a:r>
            <a:r>
              <a:rPr sz="1800" spc="-5" dirty="0">
                <a:latin typeface="Calibri"/>
                <a:cs typeface="Calibri"/>
              </a:rPr>
              <a:t> </a:t>
            </a:r>
            <a:r>
              <a:rPr sz="1800" spc="-30" dirty="0">
                <a:latin typeface="Calibri"/>
                <a:cs typeface="Calibri"/>
              </a:rPr>
              <a:t>Typically,</a:t>
            </a:r>
            <a:r>
              <a:rPr sz="1800" spc="30" dirty="0">
                <a:latin typeface="Calibri"/>
                <a:cs typeface="Calibri"/>
              </a:rPr>
              <a:t> </a:t>
            </a:r>
            <a:r>
              <a:rPr sz="1800" dirty="0">
                <a:latin typeface="Calibri"/>
                <a:cs typeface="Calibri"/>
              </a:rPr>
              <a:t>the </a:t>
            </a:r>
            <a:r>
              <a:rPr sz="1800" spc="-15" dirty="0">
                <a:latin typeface="Calibri"/>
                <a:cs typeface="Calibri"/>
              </a:rPr>
              <a:t>systems</a:t>
            </a:r>
            <a:r>
              <a:rPr sz="1800"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DMZ</a:t>
            </a:r>
            <a:r>
              <a:rPr sz="1800" spc="5" dirty="0">
                <a:latin typeface="Calibri"/>
                <a:cs typeface="Calibri"/>
              </a:rPr>
              <a:t> </a:t>
            </a:r>
            <a:r>
              <a:rPr sz="1800" spc="-10" dirty="0">
                <a:latin typeface="Calibri"/>
                <a:cs typeface="Calibri"/>
              </a:rPr>
              <a:t>require</a:t>
            </a:r>
            <a:r>
              <a:rPr sz="1800" spc="20" dirty="0">
                <a:latin typeface="Calibri"/>
                <a:cs typeface="Calibri"/>
              </a:rPr>
              <a:t> </a:t>
            </a:r>
            <a:r>
              <a:rPr sz="1800" spc="-5" dirty="0">
                <a:latin typeface="Calibri"/>
                <a:cs typeface="Calibri"/>
              </a:rPr>
              <a:t>or</a:t>
            </a:r>
            <a:r>
              <a:rPr sz="1800" spc="5" dirty="0">
                <a:latin typeface="Calibri"/>
                <a:cs typeface="Calibri"/>
              </a:rPr>
              <a:t> </a:t>
            </a:r>
            <a:r>
              <a:rPr sz="1800" spc="-20" dirty="0">
                <a:latin typeface="Calibri"/>
                <a:cs typeface="Calibri"/>
              </a:rPr>
              <a:t>foster</a:t>
            </a:r>
            <a:r>
              <a:rPr sz="1800" dirty="0">
                <a:latin typeface="Calibri"/>
                <a:cs typeface="Calibri"/>
              </a:rPr>
              <a:t> </a:t>
            </a:r>
            <a:r>
              <a:rPr sz="1800" spc="-10" dirty="0">
                <a:latin typeface="Calibri"/>
                <a:cs typeface="Calibri"/>
              </a:rPr>
              <a:t>external</a:t>
            </a:r>
            <a:r>
              <a:rPr sz="1800" spc="15" dirty="0">
                <a:latin typeface="Calibri"/>
                <a:cs typeface="Calibri"/>
              </a:rPr>
              <a:t> </a:t>
            </a:r>
            <a:r>
              <a:rPr sz="1800" spc="-15" dirty="0">
                <a:latin typeface="Calibri"/>
                <a:cs typeface="Calibri"/>
              </a:rPr>
              <a:t>connectivity,</a:t>
            </a:r>
            <a:r>
              <a:rPr sz="1800" spc="30" dirty="0">
                <a:latin typeface="Calibri"/>
                <a:cs typeface="Calibri"/>
              </a:rPr>
              <a:t> </a:t>
            </a:r>
            <a:r>
              <a:rPr sz="1800" spc="-5" dirty="0">
                <a:latin typeface="Calibri"/>
                <a:cs typeface="Calibri"/>
              </a:rPr>
              <a:t>such</a:t>
            </a:r>
            <a:r>
              <a:rPr sz="1800" spc="15" dirty="0">
                <a:latin typeface="Calibri"/>
                <a:cs typeface="Calibri"/>
              </a:rPr>
              <a:t> </a:t>
            </a:r>
            <a:r>
              <a:rPr sz="1800" dirty="0">
                <a:latin typeface="Calibri"/>
                <a:cs typeface="Calibri"/>
              </a:rPr>
              <a:t>as</a:t>
            </a:r>
            <a:r>
              <a:rPr sz="1800" spc="-10" dirty="0">
                <a:latin typeface="Calibri"/>
                <a:cs typeface="Calibri"/>
              </a:rPr>
              <a:t> </a:t>
            </a:r>
            <a:r>
              <a:rPr sz="1800" dirty="0">
                <a:latin typeface="Calibri"/>
                <a:cs typeface="Calibri"/>
              </a:rPr>
              <a:t>a </a:t>
            </a:r>
            <a:r>
              <a:rPr sz="1800" spc="5" dirty="0">
                <a:latin typeface="Calibri"/>
                <a:cs typeface="Calibri"/>
              </a:rPr>
              <a:t> </a:t>
            </a:r>
            <a:r>
              <a:rPr sz="1800" spc="-15" dirty="0">
                <a:latin typeface="Calibri"/>
                <a:cs typeface="Calibri"/>
              </a:rPr>
              <a:t>corporate</a:t>
            </a:r>
            <a:r>
              <a:rPr sz="1800" spc="15" dirty="0">
                <a:latin typeface="Calibri"/>
                <a:cs typeface="Calibri"/>
              </a:rPr>
              <a:t> </a:t>
            </a:r>
            <a:r>
              <a:rPr sz="1800" spc="-25" dirty="0">
                <a:latin typeface="Calibri"/>
                <a:cs typeface="Calibri"/>
              </a:rPr>
              <a:t>Web</a:t>
            </a:r>
            <a:r>
              <a:rPr sz="1800" spc="5" dirty="0">
                <a:latin typeface="Calibri"/>
                <a:cs typeface="Calibri"/>
              </a:rPr>
              <a:t> </a:t>
            </a:r>
            <a:r>
              <a:rPr sz="1800" spc="-10" dirty="0">
                <a:latin typeface="Calibri"/>
                <a:cs typeface="Calibri"/>
              </a:rPr>
              <a:t>site,</a:t>
            </a:r>
            <a:r>
              <a:rPr sz="1800" spc="10" dirty="0">
                <a:latin typeface="Calibri"/>
                <a:cs typeface="Calibri"/>
              </a:rPr>
              <a:t> </a:t>
            </a:r>
            <a:r>
              <a:rPr sz="1800" dirty="0">
                <a:latin typeface="Calibri"/>
                <a:cs typeface="Calibri"/>
              </a:rPr>
              <a:t>an</a:t>
            </a:r>
            <a:r>
              <a:rPr sz="1800" spc="15" dirty="0">
                <a:latin typeface="Calibri"/>
                <a:cs typeface="Calibri"/>
              </a:rPr>
              <a:t> </a:t>
            </a:r>
            <a:r>
              <a:rPr sz="1800" dirty="0">
                <a:latin typeface="Calibri"/>
                <a:cs typeface="Calibri"/>
              </a:rPr>
              <a:t>e-mail </a:t>
            </a:r>
            <a:r>
              <a:rPr sz="1800" spc="-25" dirty="0">
                <a:latin typeface="Calibri"/>
                <a:cs typeface="Calibri"/>
              </a:rPr>
              <a:t>server,</a:t>
            </a:r>
            <a:r>
              <a:rPr sz="1800" spc="-5" dirty="0">
                <a:latin typeface="Calibri"/>
                <a:cs typeface="Calibri"/>
              </a:rPr>
              <a:t> or </a:t>
            </a:r>
            <a:r>
              <a:rPr sz="1800" dirty="0">
                <a:latin typeface="Calibri"/>
                <a:cs typeface="Calibri"/>
              </a:rPr>
              <a:t>a</a:t>
            </a:r>
            <a:r>
              <a:rPr sz="1800" spc="10" dirty="0">
                <a:latin typeface="Calibri"/>
                <a:cs typeface="Calibri"/>
              </a:rPr>
              <a:t> </a:t>
            </a:r>
            <a:r>
              <a:rPr sz="1800" spc="-5" dirty="0">
                <a:latin typeface="Calibri"/>
                <a:cs typeface="Calibri"/>
              </a:rPr>
              <a:t>DNS (domain</a:t>
            </a:r>
            <a:r>
              <a:rPr sz="1800" spc="20" dirty="0">
                <a:latin typeface="Calibri"/>
                <a:cs typeface="Calibri"/>
              </a:rPr>
              <a:t> </a:t>
            </a:r>
            <a:r>
              <a:rPr sz="1800" spc="-5" dirty="0">
                <a:latin typeface="Calibri"/>
                <a:cs typeface="Calibri"/>
              </a:rPr>
              <a:t>name</a:t>
            </a:r>
            <a:r>
              <a:rPr sz="1800" dirty="0">
                <a:latin typeface="Calibri"/>
                <a:cs typeface="Calibri"/>
              </a:rPr>
              <a:t> </a:t>
            </a:r>
            <a:r>
              <a:rPr sz="1800" spc="-15" dirty="0">
                <a:latin typeface="Calibri"/>
                <a:cs typeface="Calibri"/>
              </a:rPr>
              <a:t>system)</a:t>
            </a:r>
            <a:r>
              <a:rPr sz="1800" dirty="0">
                <a:latin typeface="Calibri"/>
                <a:cs typeface="Calibri"/>
              </a:rPr>
              <a:t> </a:t>
            </a:r>
            <a:r>
              <a:rPr sz="1800" spc="-25" dirty="0">
                <a:latin typeface="Calibri"/>
                <a:cs typeface="Calibri"/>
              </a:rPr>
              <a:t>server.</a:t>
            </a:r>
            <a:endParaRPr sz="1800">
              <a:latin typeface="Calibri"/>
              <a:cs typeface="Calibri"/>
            </a:endParaRPr>
          </a:p>
          <a:p>
            <a:pPr marL="12700" marR="35560">
              <a:lnSpc>
                <a:spcPct val="100000"/>
              </a:lnSpc>
            </a:pPr>
            <a:r>
              <a:rPr sz="1800" spc="-5" dirty="0">
                <a:latin typeface="Calibri"/>
                <a:cs typeface="Calibri"/>
              </a:rPr>
              <a:t>The</a:t>
            </a:r>
            <a:r>
              <a:rPr sz="1800" dirty="0">
                <a:latin typeface="Calibri"/>
                <a:cs typeface="Calibri"/>
              </a:rPr>
              <a:t> </a:t>
            </a:r>
            <a:r>
              <a:rPr sz="1800" spc="-10" dirty="0">
                <a:latin typeface="Calibri"/>
                <a:cs typeface="Calibri"/>
              </a:rPr>
              <a:t>external</a:t>
            </a:r>
            <a:r>
              <a:rPr sz="1800" spc="15" dirty="0">
                <a:latin typeface="Calibri"/>
                <a:cs typeface="Calibri"/>
              </a:rPr>
              <a:t> </a:t>
            </a:r>
            <a:r>
              <a:rPr sz="1800" spc="-15" dirty="0">
                <a:latin typeface="Calibri"/>
                <a:cs typeface="Calibri"/>
              </a:rPr>
              <a:t>firewall</a:t>
            </a:r>
            <a:r>
              <a:rPr sz="1800" spc="30" dirty="0">
                <a:latin typeface="Calibri"/>
                <a:cs typeface="Calibri"/>
              </a:rPr>
              <a:t> </a:t>
            </a:r>
            <a:r>
              <a:rPr sz="1800" dirty="0">
                <a:latin typeface="Calibri"/>
                <a:cs typeface="Calibri"/>
              </a:rPr>
              <a:t>also </a:t>
            </a:r>
            <a:r>
              <a:rPr sz="1800" spc="-10" dirty="0">
                <a:latin typeface="Calibri"/>
                <a:cs typeface="Calibri"/>
              </a:rPr>
              <a:t>provides</a:t>
            </a:r>
            <a:r>
              <a:rPr sz="1800" spc="10" dirty="0">
                <a:latin typeface="Calibri"/>
                <a:cs typeface="Calibri"/>
              </a:rPr>
              <a:t> </a:t>
            </a:r>
            <a:r>
              <a:rPr sz="1800" dirty="0">
                <a:latin typeface="Calibri"/>
                <a:cs typeface="Calibri"/>
              </a:rPr>
              <a:t>a </a:t>
            </a:r>
            <a:r>
              <a:rPr sz="1800" spc="-5" dirty="0">
                <a:latin typeface="Calibri"/>
                <a:cs typeface="Calibri"/>
              </a:rPr>
              <a:t>basic</a:t>
            </a:r>
            <a:r>
              <a:rPr sz="1800" spc="10" dirty="0">
                <a:latin typeface="Calibri"/>
                <a:cs typeface="Calibri"/>
              </a:rPr>
              <a:t> </a:t>
            </a:r>
            <a:r>
              <a:rPr sz="1800" spc="-5" dirty="0">
                <a:latin typeface="Calibri"/>
                <a:cs typeface="Calibri"/>
              </a:rPr>
              <a:t>level</a:t>
            </a:r>
            <a:r>
              <a:rPr sz="1800" spc="15"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protection</a:t>
            </a:r>
            <a:r>
              <a:rPr sz="1800" spc="25" dirty="0">
                <a:latin typeface="Calibri"/>
                <a:cs typeface="Calibri"/>
              </a:rPr>
              <a:t> </a:t>
            </a:r>
            <a:r>
              <a:rPr sz="1800" spc="-15" dirty="0">
                <a:latin typeface="Calibri"/>
                <a:cs typeface="Calibri"/>
              </a:rPr>
              <a:t>for</a:t>
            </a:r>
            <a:r>
              <a:rPr sz="1800" dirty="0">
                <a:latin typeface="Calibri"/>
                <a:cs typeface="Calibri"/>
              </a:rPr>
              <a:t> </a:t>
            </a:r>
            <a:r>
              <a:rPr sz="1800" spc="-5" dirty="0">
                <a:latin typeface="Calibri"/>
                <a:cs typeface="Calibri"/>
              </a:rPr>
              <a:t>the</a:t>
            </a:r>
            <a:r>
              <a:rPr sz="1800" spc="20" dirty="0">
                <a:latin typeface="Calibri"/>
                <a:cs typeface="Calibri"/>
              </a:rPr>
              <a:t> </a:t>
            </a:r>
            <a:r>
              <a:rPr sz="1800" spc="-5" dirty="0">
                <a:latin typeface="Calibri"/>
                <a:cs typeface="Calibri"/>
              </a:rPr>
              <a:t>remainder</a:t>
            </a:r>
            <a:r>
              <a:rPr sz="1800" spc="15" dirty="0">
                <a:latin typeface="Calibri"/>
                <a:cs typeface="Calibri"/>
              </a:rPr>
              <a:t> </a:t>
            </a:r>
            <a:r>
              <a:rPr sz="1800" spc="-5" dirty="0">
                <a:latin typeface="Calibri"/>
                <a:cs typeface="Calibri"/>
              </a:rPr>
              <a:t>of </a:t>
            </a:r>
            <a:r>
              <a:rPr sz="1800" dirty="0">
                <a:latin typeface="Calibri"/>
                <a:cs typeface="Calibri"/>
              </a:rPr>
              <a:t>the</a:t>
            </a:r>
            <a:r>
              <a:rPr sz="1800" spc="20" dirty="0">
                <a:latin typeface="Calibri"/>
                <a:cs typeface="Calibri"/>
              </a:rPr>
              <a:t> </a:t>
            </a:r>
            <a:r>
              <a:rPr sz="1800" spc="-5" dirty="0">
                <a:latin typeface="Calibri"/>
                <a:cs typeface="Calibri"/>
              </a:rPr>
              <a:t>enterprise</a:t>
            </a:r>
            <a:r>
              <a:rPr sz="1800" spc="10" dirty="0">
                <a:latin typeface="Calibri"/>
                <a:cs typeface="Calibri"/>
              </a:rPr>
              <a:t> </a:t>
            </a:r>
            <a:r>
              <a:rPr sz="1800" spc="-10" dirty="0">
                <a:latin typeface="Calibri"/>
                <a:cs typeface="Calibri"/>
              </a:rPr>
              <a:t>network.</a:t>
            </a:r>
            <a:r>
              <a:rPr sz="1800" dirty="0">
                <a:latin typeface="Calibri"/>
                <a:cs typeface="Calibri"/>
              </a:rPr>
              <a:t> In</a:t>
            </a:r>
            <a:r>
              <a:rPr sz="1800" spc="15" dirty="0">
                <a:latin typeface="Calibri"/>
                <a:cs typeface="Calibri"/>
              </a:rPr>
              <a:t> </a:t>
            </a:r>
            <a:r>
              <a:rPr sz="1800" spc="-5" dirty="0">
                <a:latin typeface="Calibri"/>
                <a:cs typeface="Calibri"/>
              </a:rPr>
              <a:t>this</a:t>
            </a:r>
            <a:r>
              <a:rPr sz="1800" spc="5" dirty="0">
                <a:latin typeface="Calibri"/>
                <a:cs typeface="Calibri"/>
              </a:rPr>
              <a:t> </a:t>
            </a:r>
            <a:r>
              <a:rPr sz="1800" dirty="0">
                <a:latin typeface="Calibri"/>
                <a:cs typeface="Calibri"/>
              </a:rPr>
              <a:t>type</a:t>
            </a:r>
            <a:r>
              <a:rPr sz="1800" spc="5" dirty="0">
                <a:latin typeface="Calibri"/>
                <a:cs typeface="Calibri"/>
              </a:rPr>
              <a:t> </a:t>
            </a:r>
            <a:r>
              <a:rPr sz="1800" spc="-5" dirty="0">
                <a:latin typeface="Calibri"/>
                <a:cs typeface="Calibri"/>
              </a:rPr>
              <a:t>of </a:t>
            </a:r>
            <a:r>
              <a:rPr sz="1800" spc="-390" dirty="0">
                <a:latin typeface="Calibri"/>
                <a:cs typeface="Calibri"/>
              </a:rPr>
              <a:t> </a:t>
            </a:r>
            <a:r>
              <a:rPr sz="1800" spc="-10" dirty="0">
                <a:latin typeface="Calibri"/>
                <a:cs typeface="Calibri"/>
              </a:rPr>
              <a:t>configuration,</a:t>
            </a:r>
            <a:r>
              <a:rPr sz="1800" spc="15" dirty="0">
                <a:latin typeface="Calibri"/>
                <a:cs typeface="Calibri"/>
              </a:rPr>
              <a:t> </a:t>
            </a:r>
            <a:r>
              <a:rPr sz="1800" spc="-10" dirty="0">
                <a:latin typeface="Calibri"/>
                <a:cs typeface="Calibri"/>
              </a:rPr>
              <a:t>internal</a:t>
            </a:r>
            <a:r>
              <a:rPr sz="1800" spc="10" dirty="0">
                <a:latin typeface="Calibri"/>
                <a:cs typeface="Calibri"/>
              </a:rPr>
              <a:t> </a:t>
            </a:r>
            <a:r>
              <a:rPr sz="1800" spc="-15" dirty="0">
                <a:latin typeface="Calibri"/>
                <a:cs typeface="Calibri"/>
              </a:rPr>
              <a:t>firewalls</a:t>
            </a:r>
            <a:r>
              <a:rPr sz="1800" spc="25" dirty="0">
                <a:latin typeface="Calibri"/>
                <a:cs typeface="Calibri"/>
              </a:rPr>
              <a:t> </a:t>
            </a:r>
            <a:r>
              <a:rPr sz="1800" spc="-5" dirty="0">
                <a:latin typeface="Calibri"/>
                <a:cs typeface="Calibri"/>
              </a:rPr>
              <a:t>serve</a:t>
            </a:r>
            <a:r>
              <a:rPr sz="1800" spc="-10" dirty="0">
                <a:latin typeface="Calibri"/>
                <a:cs typeface="Calibri"/>
              </a:rPr>
              <a:t> three</a:t>
            </a:r>
            <a:r>
              <a:rPr sz="1800" spc="15" dirty="0">
                <a:latin typeface="Calibri"/>
                <a:cs typeface="Calibri"/>
              </a:rPr>
              <a:t> </a:t>
            </a:r>
            <a:r>
              <a:rPr sz="1800" spc="-5" dirty="0">
                <a:latin typeface="Calibri"/>
                <a:cs typeface="Calibri"/>
              </a:rPr>
              <a:t>purposes:</a:t>
            </a:r>
            <a:endParaRPr sz="18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67838" y="109726"/>
            <a:ext cx="3486923" cy="65623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1000" y="1219200"/>
            <a:ext cx="8305800" cy="4788091"/>
          </a:xfrm>
          <a:prstGeom prst="rect">
            <a:avLst/>
          </a:prstGeom>
        </p:spPr>
        <p:txBody>
          <a:bodyPr>
            <a:normAutofit fontScale="85000" lnSpcReduction="10000"/>
          </a:bodyPr>
          <a:lstStyle/>
          <a:p>
            <a:pPr algn="just"/>
            <a:r>
              <a:rPr lang="en-US" sz="1800" dirty="0" smtClean="0"/>
              <a:t>Firewalls can be an effective means of protecting a local system or network of systems from network-based security threats while at the same time affording access to the outside world via wide area networks and the Internet</a:t>
            </a:r>
            <a:r>
              <a:rPr lang="en-US" sz="1800" dirty="0" smtClean="0"/>
              <a:t>.</a:t>
            </a:r>
          </a:p>
          <a:p>
            <a:pPr algn="just"/>
            <a:endParaRPr lang="en-US" sz="1800" dirty="0" smtClean="0"/>
          </a:p>
          <a:p>
            <a:pPr algn="just"/>
            <a:r>
              <a:rPr lang="en-US" sz="1800" dirty="0" smtClean="0"/>
              <a:t>Firewalls are essential components of cyber security infrastructure for several critical reasons:</a:t>
            </a:r>
          </a:p>
          <a:p>
            <a:pPr algn="just"/>
            <a:endParaRPr lang="en-US" sz="1800" dirty="0" smtClean="0"/>
          </a:p>
          <a:p>
            <a:pPr algn="just"/>
            <a:r>
              <a:rPr lang="en-US" sz="1800" b="1" dirty="0" smtClean="0"/>
              <a:t>Network Security: </a:t>
            </a:r>
            <a:r>
              <a:rPr lang="en-US" sz="1800" dirty="0" smtClean="0"/>
              <a:t>Firewalls act as a barrier between a trusted internal network and </a:t>
            </a:r>
            <a:r>
              <a:rPr lang="en-US" sz="1800" dirty="0" err="1" smtClean="0"/>
              <a:t>untrusted</a:t>
            </a:r>
            <a:r>
              <a:rPr lang="en-US" sz="1800" dirty="0" smtClean="0"/>
              <a:t> external networks (like the internet). </a:t>
            </a:r>
            <a:r>
              <a:rPr lang="en-US" sz="1800" dirty="0" smtClean="0"/>
              <a:t>They inspect incoming and outgoing traffic based on predetermined security rules, thereby preventing unauthorized access and potential </a:t>
            </a:r>
            <a:r>
              <a:rPr lang="en-US" sz="1800" dirty="0" smtClean="0"/>
              <a:t>cyber attacks.</a:t>
            </a:r>
          </a:p>
          <a:p>
            <a:pPr algn="just"/>
            <a:endParaRPr lang="en-US" sz="1800" dirty="0" smtClean="0"/>
          </a:p>
          <a:p>
            <a:pPr algn="just"/>
            <a:r>
              <a:rPr lang="en-US" sz="1800" b="1" dirty="0" smtClean="0"/>
              <a:t>Access Control: </a:t>
            </a:r>
            <a:r>
              <a:rPr lang="en-US" sz="1800" dirty="0" smtClean="0"/>
              <a:t>By defining and enforcing access control policies, firewalls ensure that only legitimate connections and data packets are allowed into or out of the network. </a:t>
            </a:r>
            <a:r>
              <a:rPr lang="en-US" sz="1800" dirty="0" smtClean="0"/>
              <a:t>This helps in protecting sensitive information and resources from malicious actors</a:t>
            </a:r>
            <a:r>
              <a:rPr lang="en-US" sz="1800" dirty="0" smtClean="0"/>
              <a:t>.</a:t>
            </a:r>
          </a:p>
          <a:p>
            <a:pPr algn="just"/>
            <a:endParaRPr lang="en-US" sz="1800" dirty="0" smtClean="0"/>
          </a:p>
          <a:p>
            <a:pPr algn="just"/>
            <a:r>
              <a:rPr lang="en-US" sz="1800" b="1" dirty="0" smtClean="0"/>
              <a:t>Threat Mitigation: </a:t>
            </a:r>
            <a:r>
              <a:rPr lang="en-US" sz="1800" dirty="0" smtClean="0"/>
              <a:t>Firewalls can detect and block common types of cyber threats such as malware, </a:t>
            </a:r>
            <a:r>
              <a:rPr lang="en-US" sz="1800" dirty="0" err="1" smtClean="0"/>
              <a:t>ransomware</a:t>
            </a:r>
            <a:r>
              <a:rPr lang="en-US" sz="1800" dirty="0" smtClean="0"/>
              <a:t>, viruses, and phishing attempts. They monitor traffic patterns and behaviors to identify suspicious activities and respond accordingly.</a:t>
            </a:r>
          </a:p>
          <a:p>
            <a:pPr algn="just"/>
            <a:endParaRPr lang="en-US" sz="1800" dirty="0" smtClean="0"/>
          </a:p>
          <a:p>
            <a:pPr algn="just"/>
            <a:endParaRPr lang="en-US" sz="1800" dirty="0"/>
          </a:p>
        </p:txBody>
      </p:sp>
      <p:pic>
        <p:nvPicPr>
          <p:cNvPr id="2050" name="Picture 2"/>
          <p:cNvPicPr>
            <a:picLocks noChangeAspect="1" noChangeArrowheads="1"/>
          </p:cNvPicPr>
          <p:nvPr/>
        </p:nvPicPr>
        <p:blipFill>
          <a:blip r:embed="rId2"/>
          <a:srcRect/>
          <a:stretch>
            <a:fillRect/>
          </a:stretch>
        </p:blipFill>
        <p:spPr bwMode="auto">
          <a:xfrm>
            <a:off x="2362200" y="457200"/>
            <a:ext cx="4419600" cy="44704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2471" y="449961"/>
            <a:ext cx="8184356" cy="3613810"/>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4965" algn="l"/>
                <a:tab pos="355600" algn="l"/>
              </a:tabLst>
            </a:pPr>
            <a:r>
              <a:rPr sz="1800" spc="-5" dirty="0">
                <a:latin typeface="Calibri"/>
                <a:cs typeface="Calibri"/>
              </a:rPr>
              <a:t>The</a:t>
            </a:r>
            <a:r>
              <a:rPr sz="1800" spc="15" dirty="0">
                <a:latin typeface="Calibri"/>
                <a:cs typeface="Calibri"/>
              </a:rPr>
              <a:t> </a:t>
            </a:r>
            <a:r>
              <a:rPr sz="1800" spc="-10" dirty="0">
                <a:latin typeface="Calibri"/>
                <a:cs typeface="Calibri"/>
              </a:rPr>
              <a:t>internal</a:t>
            </a:r>
            <a:r>
              <a:rPr sz="1800" spc="30" dirty="0">
                <a:latin typeface="Calibri"/>
                <a:cs typeface="Calibri"/>
              </a:rPr>
              <a:t> </a:t>
            </a:r>
            <a:r>
              <a:rPr sz="1800" spc="-15" dirty="0">
                <a:latin typeface="Calibri"/>
                <a:cs typeface="Calibri"/>
              </a:rPr>
              <a:t>firewall</a:t>
            </a:r>
            <a:r>
              <a:rPr sz="1800" spc="20" dirty="0">
                <a:latin typeface="Calibri"/>
                <a:cs typeface="Calibri"/>
              </a:rPr>
              <a:t> </a:t>
            </a:r>
            <a:r>
              <a:rPr sz="1800" dirty="0">
                <a:latin typeface="Calibri"/>
                <a:cs typeface="Calibri"/>
              </a:rPr>
              <a:t>adds</a:t>
            </a:r>
            <a:r>
              <a:rPr sz="1800" spc="10" dirty="0">
                <a:latin typeface="Calibri"/>
                <a:cs typeface="Calibri"/>
              </a:rPr>
              <a:t> </a:t>
            </a:r>
            <a:r>
              <a:rPr sz="1800" spc="-10" dirty="0">
                <a:latin typeface="Calibri"/>
                <a:cs typeface="Calibri"/>
              </a:rPr>
              <a:t>more</a:t>
            </a:r>
            <a:r>
              <a:rPr sz="1800" spc="15" dirty="0">
                <a:latin typeface="Calibri"/>
                <a:cs typeface="Calibri"/>
              </a:rPr>
              <a:t> </a:t>
            </a:r>
            <a:r>
              <a:rPr sz="1800" spc="-10" dirty="0">
                <a:latin typeface="Calibri"/>
                <a:cs typeface="Calibri"/>
              </a:rPr>
              <a:t>stringent</a:t>
            </a:r>
            <a:r>
              <a:rPr sz="1800" spc="15" dirty="0">
                <a:latin typeface="Calibri"/>
                <a:cs typeface="Calibri"/>
              </a:rPr>
              <a:t> </a:t>
            </a:r>
            <a:r>
              <a:rPr sz="1800" spc="-10" dirty="0">
                <a:latin typeface="Calibri"/>
                <a:cs typeface="Calibri"/>
              </a:rPr>
              <a:t>filtering</a:t>
            </a:r>
            <a:r>
              <a:rPr sz="1800" spc="25" dirty="0">
                <a:latin typeface="Calibri"/>
                <a:cs typeface="Calibri"/>
              </a:rPr>
              <a:t> </a:t>
            </a:r>
            <a:r>
              <a:rPr sz="1800" spc="-20" dirty="0">
                <a:latin typeface="Calibri"/>
                <a:cs typeface="Calibri"/>
              </a:rPr>
              <a:t>capability,</a:t>
            </a:r>
            <a:r>
              <a:rPr sz="1800" spc="45" dirty="0">
                <a:latin typeface="Calibri"/>
                <a:cs typeface="Calibri"/>
              </a:rPr>
              <a:t> </a:t>
            </a:r>
            <a:r>
              <a:rPr sz="1800" spc="-10" dirty="0">
                <a:latin typeface="Calibri"/>
                <a:cs typeface="Calibri"/>
              </a:rPr>
              <a:t>compared</a:t>
            </a:r>
            <a:r>
              <a:rPr sz="1800" spc="25"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external</a:t>
            </a:r>
            <a:r>
              <a:rPr sz="1800" spc="20" dirty="0">
                <a:latin typeface="Calibri"/>
                <a:cs typeface="Calibri"/>
              </a:rPr>
              <a:t> </a:t>
            </a:r>
            <a:r>
              <a:rPr sz="1800" spc="-15" dirty="0">
                <a:latin typeface="Calibri"/>
                <a:cs typeface="Calibri"/>
              </a:rPr>
              <a:t>firewall,</a:t>
            </a:r>
            <a:r>
              <a:rPr sz="1800" spc="45" dirty="0">
                <a:latin typeface="Calibri"/>
                <a:cs typeface="Calibri"/>
              </a:rPr>
              <a:t> </a:t>
            </a:r>
            <a:r>
              <a:rPr sz="1800" spc="-5" dirty="0">
                <a:latin typeface="Calibri"/>
                <a:cs typeface="Calibri"/>
              </a:rPr>
              <a:t>in</a:t>
            </a:r>
            <a:r>
              <a:rPr sz="1800" spc="20" dirty="0">
                <a:latin typeface="Calibri"/>
                <a:cs typeface="Calibri"/>
              </a:rPr>
              <a:t> </a:t>
            </a:r>
            <a:r>
              <a:rPr sz="1800" spc="-10" dirty="0">
                <a:latin typeface="Calibri"/>
                <a:cs typeface="Calibri"/>
              </a:rPr>
              <a:t>order</a:t>
            </a:r>
            <a:r>
              <a:rPr sz="1800" spc="15"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protect</a:t>
            </a:r>
            <a:endParaRPr sz="1800">
              <a:latin typeface="Calibri"/>
              <a:cs typeface="Calibri"/>
            </a:endParaRPr>
          </a:p>
          <a:p>
            <a:pPr marL="355600">
              <a:lnSpc>
                <a:spcPct val="100000"/>
              </a:lnSpc>
            </a:pPr>
            <a:r>
              <a:rPr sz="1800" spc="-5" dirty="0">
                <a:latin typeface="Calibri"/>
                <a:cs typeface="Calibri"/>
              </a:rPr>
              <a:t>enterprise</a:t>
            </a:r>
            <a:r>
              <a:rPr sz="1800" spc="15" dirty="0">
                <a:latin typeface="Calibri"/>
                <a:cs typeface="Calibri"/>
              </a:rPr>
              <a:t> </a:t>
            </a:r>
            <a:r>
              <a:rPr sz="1800" spc="-10" dirty="0">
                <a:latin typeface="Calibri"/>
                <a:cs typeface="Calibri"/>
              </a:rPr>
              <a:t>servers</a:t>
            </a:r>
            <a:r>
              <a:rPr sz="1800" spc="-5" dirty="0">
                <a:latin typeface="Calibri"/>
                <a:cs typeface="Calibri"/>
              </a:rPr>
              <a:t> </a:t>
            </a:r>
            <a:r>
              <a:rPr sz="1800" dirty="0">
                <a:latin typeface="Calibri"/>
                <a:cs typeface="Calibri"/>
              </a:rPr>
              <a:t>and</a:t>
            </a:r>
            <a:r>
              <a:rPr sz="1800" spc="5" dirty="0">
                <a:latin typeface="Calibri"/>
                <a:cs typeface="Calibri"/>
              </a:rPr>
              <a:t> </a:t>
            </a:r>
            <a:r>
              <a:rPr sz="1800" spc="-15" dirty="0">
                <a:latin typeface="Calibri"/>
                <a:cs typeface="Calibri"/>
              </a:rPr>
              <a:t>workstations</a:t>
            </a:r>
            <a:r>
              <a:rPr sz="1800" dirty="0">
                <a:latin typeface="Calibri"/>
                <a:cs typeface="Calibri"/>
              </a:rPr>
              <a:t> </a:t>
            </a:r>
            <a:r>
              <a:rPr sz="1800" spc="-10" dirty="0">
                <a:latin typeface="Calibri"/>
                <a:cs typeface="Calibri"/>
              </a:rPr>
              <a:t>from</a:t>
            </a:r>
            <a:r>
              <a:rPr sz="1800" dirty="0">
                <a:latin typeface="Calibri"/>
                <a:cs typeface="Calibri"/>
              </a:rPr>
              <a:t> </a:t>
            </a:r>
            <a:r>
              <a:rPr sz="1800" spc="-10" dirty="0">
                <a:latin typeface="Calibri"/>
                <a:cs typeface="Calibri"/>
              </a:rPr>
              <a:t>external</a:t>
            </a:r>
            <a:r>
              <a:rPr sz="1800" spc="25" dirty="0">
                <a:latin typeface="Calibri"/>
                <a:cs typeface="Calibri"/>
              </a:rPr>
              <a:t> </a:t>
            </a:r>
            <a:r>
              <a:rPr sz="1800" spc="-15" dirty="0">
                <a:latin typeface="Calibri"/>
                <a:cs typeface="Calibri"/>
              </a:rPr>
              <a:t>attack.</a:t>
            </a:r>
            <a:endParaRPr sz="1800">
              <a:latin typeface="Calibri"/>
              <a:cs typeface="Calibri"/>
            </a:endParaRPr>
          </a:p>
          <a:p>
            <a:pPr marL="355600" marR="39370" indent="-342900">
              <a:lnSpc>
                <a:spcPct val="100000"/>
              </a:lnSpc>
              <a:buAutoNum type="arabicPeriod" startAt="2"/>
              <a:tabLst>
                <a:tab pos="354965" algn="l"/>
                <a:tab pos="355600" algn="l"/>
              </a:tabLst>
            </a:pPr>
            <a:r>
              <a:rPr sz="1800" spc="-5" dirty="0">
                <a:latin typeface="Calibri"/>
                <a:cs typeface="Calibri"/>
              </a:rPr>
              <a:t>The</a:t>
            </a:r>
            <a:r>
              <a:rPr sz="1800" spc="15" dirty="0">
                <a:latin typeface="Calibri"/>
                <a:cs typeface="Calibri"/>
              </a:rPr>
              <a:t> </a:t>
            </a:r>
            <a:r>
              <a:rPr sz="1800" spc="-10" dirty="0">
                <a:latin typeface="Calibri"/>
                <a:cs typeface="Calibri"/>
              </a:rPr>
              <a:t>internal</a:t>
            </a:r>
            <a:r>
              <a:rPr sz="1800" spc="30" dirty="0">
                <a:latin typeface="Calibri"/>
                <a:cs typeface="Calibri"/>
              </a:rPr>
              <a:t> </a:t>
            </a:r>
            <a:r>
              <a:rPr sz="1800" spc="-15" dirty="0">
                <a:latin typeface="Calibri"/>
                <a:cs typeface="Calibri"/>
              </a:rPr>
              <a:t>firewall</a:t>
            </a:r>
            <a:r>
              <a:rPr sz="1800" spc="20" dirty="0">
                <a:latin typeface="Calibri"/>
                <a:cs typeface="Calibri"/>
              </a:rPr>
              <a:t> </a:t>
            </a:r>
            <a:r>
              <a:rPr sz="1800" spc="-10" dirty="0">
                <a:latin typeface="Calibri"/>
                <a:cs typeface="Calibri"/>
              </a:rPr>
              <a:t>provides</a:t>
            </a:r>
            <a:r>
              <a:rPr sz="1800" spc="15" dirty="0">
                <a:latin typeface="Calibri"/>
                <a:cs typeface="Calibri"/>
              </a:rPr>
              <a:t> </a:t>
            </a:r>
            <a:r>
              <a:rPr sz="1800" spc="-15" dirty="0">
                <a:latin typeface="Calibri"/>
                <a:cs typeface="Calibri"/>
              </a:rPr>
              <a:t>two-way</a:t>
            </a:r>
            <a:r>
              <a:rPr sz="1800" spc="20" dirty="0">
                <a:latin typeface="Calibri"/>
                <a:cs typeface="Calibri"/>
              </a:rPr>
              <a:t> </a:t>
            </a:r>
            <a:r>
              <a:rPr sz="1800" spc="-10" dirty="0">
                <a:latin typeface="Calibri"/>
                <a:cs typeface="Calibri"/>
              </a:rPr>
              <a:t>protection</a:t>
            </a:r>
            <a:r>
              <a:rPr sz="1800" spc="35" dirty="0">
                <a:latin typeface="Calibri"/>
                <a:cs typeface="Calibri"/>
              </a:rPr>
              <a:t> </a:t>
            </a:r>
            <a:r>
              <a:rPr sz="1800" spc="-5" dirty="0">
                <a:latin typeface="Calibri"/>
                <a:cs typeface="Calibri"/>
              </a:rPr>
              <a:t>with</a:t>
            </a:r>
            <a:r>
              <a:rPr sz="1800" spc="20" dirty="0">
                <a:latin typeface="Calibri"/>
                <a:cs typeface="Calibri"/>
              </a:rPr>
              <a:t> </a:t>
            </a:r>
            <a:r>
              <a:rPr sz="1800" spc="-10" dirty="0">
                <a:latin typeface="Calibri"/>
                <a:cs typeface="Calibri"/>
              </a:rPr>
              <a:t>respect</a:t>
            </a:r>
            <a:r>
              <a:rPr sz="1800" spc="15"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DMZ.</a:t>
            </a:r>
            <a:r>
              <a:rPr sz="1800" spc="15" dirty="0">
                <a:latin typeface="Calibri"/>
                <a:cs typeface="Calibri"/>
              </a:rPr>
              <a:t> </a:t>
            </a:r>
            <a:r>
              <a:rPr sz="1800" spc="-15" dirty="0">
                <a:latin typeface="Calibri"/>
                <a:cs typeface="Calibri"/>
              </a:rPr>
              <a:t>First,</a:t>
            </a:r>
            <a:r>
              <a:rPr sz="1800" spc="15"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internal</a:t>
            </a:r>
            <a:r>
              <a:rPr sz="1800" spc="20" dirty="0">
                <a:latin typeface="Calibri"/>
                <a:cs typeface="Calibri"/>
              </a:rPr>
              <a:t> </a:t>
            </a:r>
            <a:r>
              <a:rPr sz="1800" spc="-15" dirty="0">
                <a:latin typeface="Calibri"/>
                <a:cs typeface="Calibri"/>
              </a:rPr>
              <a:t>firewall</a:t>
            </a:r>
            <a:r>
              <a:rPr sz="1800" spc="20" dirty="0">
                <a:latin typeface="Calibri"/>
                <a:cs typeface="Calibri"/>
              </a:rPr>
              <a:t> </a:t>
            </a:r>
            <a:r>
              <a:rPr sz="1800" spc="-10" dirty="0">
                <a:latin typeface="Calibri"/>
                <a:cs typeface="Calibri"/>
              </a:rPr>
              <a:t>protects</a:t>
            </a:r>
            <a:r>
              <a:rPr sz="1800" spc="20" dirty="0">
                <a:latin typeface="Calibri"/>
                <a:cs typeface="Calibri"/>
              </a:rPr>
              <a:t> </a:t>
            </a:r>
            <a:r>
              <a:rPr sz="1800" dirty="0">
                <a:latin typeface="Calibri"/>
                <a:cs typeface="Calibri"/>
              </a:rPr>
              <a:t>the </a:t>
            </a:r>
            <a:r>
              <a:rPr sz="1800" spc="-390" dirty="0">
                <a:latin typeface="Calibri"/>
                <a:cs typeface="Calibri"/>
              </a:rPr>
              <a:t> </a:t>
            </a:r>
            <a:r>
              <a:rPr sz="1800" spc="-5" dirty="0">
                <a:latin typeface="Calibri"/>
                <a:cs typeface="Calibri"/>
              </a:rPr>
              <a:t>remainder</a:t>
            </a:r>
            <a:r>
              <a:rPr sz="1800" spc="10" dirty="0">
                <a:latin typeface="Calibri"/>
                <a:cs typeface="Calibri"/>
              </a:rPr>
              <a:t> </a:t>
            </a:r>
            <a:r>
              <a:rPr sz="1800" spc="-5" dirty="0">
                <a:latin typeface="Calibri"/>
                <a:cs typeface="Calibri"/>
              </a:rPr>
              <a:t>of</a:t>
            </a:r>
            <a:r>
              <a:rPr sz="1800" dirty="0">
                <a:latin typeface="Calibri"/>
                <a:cs typeface="Calibri"/>
              </a:rPr>
              <a:t> the</a:t>
            </a:r>
            <a:r>
              <a:rPr sz="1800" spc="20" dirty="0">
                <a:latin typeface="Calibri"/>
                <a:cs typeface="Calibri"/>
              </a:rPr>
              <a:t> </a:t>
            </a:r>
            <a:r>
              <a:rPr sz="1800" spc="-10" dirty="0">
                <a:latin typeface="Calibri"/>
                <a:cs typeface="Calibri"/>
              </a:rPr>
              <a:t>network</a:t>
            </a:r>
            <a:r>
              <a:rPr sz="1800" spc="5" dirty="0">
                <a:latin typeface="Calibri"/>
                <a:cs typeface="Calibri"/>
              </a:rPr>
              <a:t> </a:t>
            </a:r>
            <a:r>
              <a:rPr sz="1800" spc="-10" dirty="0">
                <a:latin typeface="Calibri"/>
                <a:cs typeface="Calibri"/>
              </a:rPr>
              <a:t>from </a:t>
            </a:r>
            <a:r>
              <a:rPr sz="1800" spc="-15" dirty="0">
                <a:latin typeface="Calibri"/>
                <a:cs typeface="Calibri"/>
              </a:rPr>
              <a:t>attacks</a:t>
            </a:r>
            <a:r>
              <a:rPr sz="1800" spc="-10" dirty="0">
                <a:latin typeface="Calibri"/>
                <a:cs typeface="Calibri"/>
              </a:rPr>
              <a:t> </a:t>
            </a:r>
            <a:r>
              <a:rPr sz="1800" spc="-5" dirty="0">
                <a:latin typeface="Calibri"/>
                <a:cs typeface="Calibri"/>
              </a:rPr>
              <a:t>launched</a:t>
            </a:r>
            <a:r>
              <a:rPr sz="1800" spc="30" dirty="0">
                <a:latin typeface="Calibri"/>
                <a:cs typeface="Calibri"/>
              </a:rPr>
              <a:t> </a:t>
            </a:r>
            <a:r>
              <a:rPr sz="1800" spc="-10" dirty="0">
                <a:latin typeface="Calibri"/>
                <a:cs typeface="Calibri"/>
              </a:rPr>
              <a:t>from</a:t>
            </a:r>
            <a:r>
              <a:rPr sz="1800" dirty="0">
                <a:latin typeface="Calibri"/>
                <a:cs typeface="Calibri"/>
              </a:rPr>
              <a:t> </a:t>
            </a:r>
            <a:r>
              <a:rPr sz="1800" spc="-5" dirty="0">
                <a:latin typeface="Calibri"/>
                <a:cs typeface="Calibri"/>
              </a:rPr>
              <a:t>DMZ</a:t>
            </a:r>
            <a:r>
              <a:rPr sz="1800" spc="5" dirty="0">
                <a:latin typeface="Calibri"/>
                <a:cs typeface="Calibri"/>
              </a:rPr>
              <a:t> </a:t>
            </a:r>
            <a:r>
              <a:rPr sz="1800" spc="-15" dirty="0">
                <a:latin typeface="Calibri"/>
                <a:cs typeface="Calibri"/>
              </a:rPr>
              <a:t>systems.</a:t>
            </a:r>
            <a:r>
              <a:rPr sz="1800" spc="-20" dirty="0">
                <a:latin typeface="Calibri"/>
                <a:cs typeface="Calibri"/>
              </a:rPr>
              <a:t> </a:t>
            </a:r>
            <a:r>
              <a:rPr sz="1800" spc="-5" dirty="0">
                <a:latin typeface="Calibri"/>
                <a:cs typeface="Calibri"/>
              </a:rPr>
              <a:t>Such</a:t>
            </a:r>
            <a:r>
              <a:rPr sz="1800" spc="15" dirty="0">
                <a:latin typeface="Calibri"/>
                <a:cs typeface="Calibri"/>
              </a:rPr>
              <a:t> </a:t>
            </a:r>
            <a:r>
              <a:rPr sz="1800" spc="-15" dirty="0">
                <a:latin typeface="Calibri"/>
                <a:cs typeface="Calibri"/>
              </a:rPr>
              <a:t>attacks</a:t>
            </a:r>
            <a:r>
              <a:rPr sz="1800" spc="-10" dirty="0">
                <a:latin typeface="Calibri"/>
                <a:cs typeface="Calibri"/>
              </a:rPr>
              <a:t> </a:t>
            </a:r>
            <a:r>
              <a:rPr sz="1800" spc="-5" dirty="0">
                <a:latin typeface="Calibri"/>
                <a:cs typeface="Calibri"/>
              </a:rPr>
              <a:t>might</a:t>
            </a:r>
            <a:r>
              <a:rPr sz="1800" spc="5" dirty="0">
                <a:latin typeface="Calibri"/>
                <a:cs typeface="Calibri"/>
              </a:rPr>
              <a:t> </a:t>
            </a:r>
            <a:r>
              <a:rPr sz="1800" spc="-10" dirty="0">
                <a:latin typeface="Calibri"/>
                <a:cs typeface="Calibri"/>
              </a:rPr>
              <a:t>originate</a:t>
            </a:r>
            <a:r>
              <a:rPr sz="1800" spc="20" dirty="0">
                <a:latin typeface="Calibri"/>
                <a:cs typeface="Calibri"/>
              </a:rPr>
              <a:t> </a:t>
            </a:r>
            <a:r>
              <a:rPr sz="1800" spc="-10" dirty="0">
                <a:latin typeface="Calibri"/>
                <a:cs typeface="Calibri"/>
              </a:rPr>
              <a:t>from</a:t>
            </a:r>
            <a:r>
              <a:rPr sz="1800" dirty="0">
                <a:latin typeface="Calibri"/>
                <a:cs typeface="Calibri"/>
              </a:rPr>
              <a:t> </a:t>
            </a:r>
            <a:r>
              <a:rPr sz="1800" spc="-10" dirty="0">
                <a:latin typeface="Calibri"/>
                <a:cs typeface="Calibri"/>
              </a:rPr>
              <a:t>worms, </a:t>
            </a:r>
            <a:r>
              <a:rPr sz="1800" spc="-5" dirty="0">
                <a:latin typeface="Calibri"/>
                <a:cs typeface="Calibri"/>
              </a:rPr>
              <a:t> </a:t>
            </a:r>
            <a:r>
              <a:rPr sz="1800" spc="-10" dirty="0">
                <a:latin typeface="Calibri"/>
                <a:cs typeface="Calibri"/>
              </a:rPr>
              <a:t>rootkits,</a:t>
            </a:r>
            <a:r>
              <a:rPr sz="1800" dirty="0">
                <a:latin typeface="Calibri"/>
                <a:cs typeface="Calibri"/>
              </a:rPr>
              <a:t> </a:t>
            </a:r>
            <a:r>
              <a:rPr sz="1800" spc="-5" dirty="0">
                <a:latin typeface="Calibri"/>
                <a:cs typeface="Calibri"/>
              </a:rPr>
              <a:t>bots,</a:t>
            </a:r>
            <a:r>
              <a:rPr sz="1800" spc="5" dirty="0">
                <a:latin typeface="Calibri"/>
                <a:cs typeface="Calibri"/>
              </a:rPr>
              <a:t> </a:t>
            </a:r>
            <a:r>
              <a:rPr sz="1800" spc="-5" dirty="0">
                <a:latin typeface="Calibri"/>
                <a:cs typeface="Calibri"/>
              </a:rPr>
              <a:t>or other</a:t>
            </a:r>
            <a:r>
              <a:rPr sz="1800" spc="10" dirty="0">
                <a:latin typeface="Calibri"/>
                <a:cs typeface="Calibri"/>
              </a:rPr>
              <a:t> </a:t>
            </a:r>
            <a:r>
              <a:rPr sz="1800" spc="-10" dirty="0">
                <a:latin typeface="Calibri"/>
                <a:cs typeface="Calibri"/>
              </a:rPr>
              <a:t>malware</a:t>
            </a:r>
            <a:r>
              <a:rPr sz="1800" spc="15" dirty="0">
                <a:latin typeface="Calibri"/>
                <a:cs typeface="Calibri"/>
              </a:rPr>
              <a:t> </a:t>
            </a:r>
            <a:r>
              <a:rPr sz="1800" spc="-5" dirty="0">
                <a:latin typeface="Calibri"/>
                <a:cs typeface="Calibri"/>
              </a:rPr>
              <a:t>lodged</a:t>
            </a:r>
            <a:r>
              <a:rPr sz="1800" spc="20"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a </a:t>
            </a:r>
            <a:r>
              <a:rPr sz="1800" spc="-5" dirty="0">
                <a:latin typeface="Calibri"/>
                <a:cs typeface="Calibri"/>
              </a:rPr>
              <a:t>DMZ</a:t>
            </a:r>
            <a:r>
              <a:rPr sz="1800" dirty="0">
                <a:latin typeface="Calibri"/>
                <a:cs typeface="Calibri"/>
              </a:rPr>
              <a:t> </a:t>
            </a:r>
            <a:r>
              <a:rPr sz="1800" spc="-15" dirty="0">
                <a:latin typeface="Calibri"/>
                <a:cs typeface="Calibri"/>
              </a:rPr>
              <a:t>system.</a:t>
            </a:r>
            <a:r>
              <a:rPr sz="1800" dirty="0">
                <a:latin typeface="Calibri"/>
                <a:cs typeface="Calibri"/>
              </a:rPr>
              <a:t> </a:t>
            </a:r>
            <a:r>
              <a:rPr sz="1800" spc="-10" dirty="0">
                <a:latin typeface="Calibri"/>
                <a:cs typeface="Calibri"/>
              </a:rPr>
              <a:t>Second,</a:t>
            </a:r>
            <a:r>
              <a:rPr sz="1800" spc="10" dirty="0">
                <a:latin typeface="Calibri"/>
                <a:cs typeface="Calibri"/>
              </a:rPr>
              <a:t> </a:t>
            </a:r>
            <a:r>
              <a:rPr sz="1800" dirty="0">
                <a:latin typeface="Calibri"/>
                <a:cs typeface="Calibri"/>
              </a:rPr>
              <a:t>an</a:t>
            </a:r>
            <a:r>
              <a:rPr sz="1800" spc="15" dirty="0">
                <a:latin typeface="Calibri"/>
                <a:cs typeface="Calibri"/>
              </a:rPr>
              <a:t> </a:t>
            </a:r>
            <a:r>
              <a:rPr sz="1800" spc="-10" dirty="0">
                <a:latin typeface="Calibri"/>
                <a:cs typeface="Calibri"/>
              </a:rPr>
              <a:t>internal</a:t>
            </a:r>
            <a:r>
              <a:rPr sz="1800" spc="15" dirty="0">
                <a:latin typeface="Calibri"/>
                <a:cs typeface="Calibri"/>
              </a:rPr>
              <a:t> </a:t>
            </a:r>
            <a:r>
              <a:rPr sz="1800" spc="-15" dirty="0">
                <a:latin typeface="Calibri"/>
                <a:cs typeface="Calibri"/>
              </a:rPr>
              <a:t>firewall</a:t>
            </a:r>
            <a:r>
              <a:rPr sz="1800" spc="10" dirty="0">
                <a:latin typeface="Calibri"/>
                <a:cs typeface="Calibri"/>
              </a:rPr>
              <a:t> </a:t>
            </a:r>
            <a:r>
              <a:rPr sz="1800" spc="-10" dirty="0">
                <a:latin typeface="Calibri"/>
                <a:cs typeface="Calibri"/>
              </a:rPr>
              <a:t>can</a:t>
            </a:r>
            <a:r>
              <a:rPr sz="1800" spc="20" dirty="0">
                <a:latin typeface="Calibri"/>
                <a:cs typeface="Calibri"/>
              </a:rPr>
              <a:t> </a:t>
            </a:r>
            <a:r>
              <a:rPr sz="1800" spc="-10" dirty="0">
                <a:latin typeface="Calibri"/>
                <a:cs typeface="Calibri"/>
              </a:rPr>
              <a:t>protect</a:t>
            </a:r>
            <a:r>
              <a:rPr sz="1800" spc="5" dirty="0">
                <a:latin typeface="Calibri"/>
                <a:cs typeface="Calibri"/>
              </a:rPr>
              <a:t> </a:t>
            </a:r>
            <a:r>
              <a:rPr sz="1800" dirty="0">
                <a:latin typeface="Calibri"/>
                <a:cs typeface="Calibri"/>
              </a:rPr>
              <a:t>the</a:t>
            </a:r>
            <a:r>
              <a:rPr sz="1800" spc="15" dirty="0">
                <a:latin typeface="Calibri"/>
                <a:cs typeface="Calibri"/>
              </a:rPr>
              <a:t> </a:t>
            </a:r>
            <a:r>
              <a:rPr sz="1800" spc="-5" dirty="0">
                <a:latin typeface="Calibri"/>
                <a:cs typeface="Calibri"/>
              </a:rPr>
              <a:t>DMZ </a:t>
            </a:r>
            <a:r>
              <a:rPr sz="1800" dirty="0">
                <a:latin typeface="Calibri"/>
                <a:cs typeface="Calibri"/>
              </a:rPr>
              <a:t> </a:t>
            </a:r>
            <a:r>
              <a:rPr sz="1800" spc="-15" dirty="0">
                <a:latin typeface="Calibri"/>
                <a:cs typeface="Calibri"/>
              </a:rPr>
              <a:t>systems</a:t>
            </a:r>
            <a:r>
              <a:rPr sz="1800" spc="-20" dirty="0">
                <a:latin typeface="Calibri"/>
                <a:cs typeface="Calibri"/>
              </a:rPr>
              <a:t> </a:t>
            </a:r>
            <a:r>
              <a:rPr sz="1800" spc="-10" dirty="0">
                <a:latin typeface="Calibri"/>
                <a:cs typeface="Calibri"/>
              </a:rPr>
              <a:t>from</a:t>
            </a:r>
            <a:r>
              <a:rPr sz="1800" spc="-5" dirty="0">
                <a:latin typeface="Calibri"/>
                <a:cs typeface="Calibri"/>
              </a:rPr>
              <a:t> </a:t>
            </a:r>
            <a:r>
              <a:rPr sz="1800" spc="-15" dirty="0">
                <a:latin typeface="Calibri"/>
                <a:cs typeface="Calibri"/>
              </a:rPr>
              <a:t>attack</a:t>
            </a:r>
            <a:r>
              <a:rPr sz="1800" spc="-10" dirty="0">
                <a:latin typeface="Calibri"/>
                <a:cs typeface="Calibri"/>
              </a:rPr>
              <a:t> from</a:t>
            </a:r>
            <a:r>
              <a:rPr sz="1800" spc="-5"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internal</a:t>
            </a:r>
            <a:r>
              <a:rPr sz="1800" spc="10" dirty="0">
                <a:latin typeface="Calibri"/>
                <a:cs typeface="Calibri"/>
              </a:rPr>
              <a:t> </a:t>
            </a:r>
            <a:r>
              <a:rPr sz="1800" spc="-15" dirty="0">
                <a:latin typeface="Calibri"/>
                <a:cs typeface="Calibri"/>
              </a:rPr>
              <a:t>protected</a:t>
            </a:r>
            <a:r>
              <a:rPr sz="1800" spc="25" dirty="0">
                <a:latin typeface="Calibri"/>
                <a:cs typeface="Calibri"/>
              </a:rPr>
              <a:t> </a:t>
            </a:r>
            <a:r>
              <a:rPr sz="1800" spc="-5" dirty="0">
                <a:latin typeface="Calibri"/>
                <a:cs typeface="Calibri"/>
              </a:rPr>
              <a:t>network.</a:t>
            </a:r>
            <a:endParaRPr sz="1800">
              <a:latin typeface="Calibri"/>
              <a:cs typeface="Calibri"/>
            </a:endParaRPr>
          </a:p>
          <a:p>
            <a:pPr marL="355600" marR="5080" indent="-342900">
              <a:lnSpc>
                <a:spcPct val="100000"/>
              </a:lnSpc>
              <a:buFont typeface="Calibri"/>
              <a:buAutoNum type="arabicPeriod" startAt="2"/>
              <a:tabLst>
                <a:tab pos="407034" algn="l"/>
                <a:tab pos="407670" algn="l"/>
              </a:tabLst>
            </a:pPr>
            <a:r>
              <a:rPr dirty="0"/>
              <a:t>	</a:t>
            </a:r>
            <a:r>
              <a:rPr sz="1800" spc="-5" dirty="0">
                <a:latin typeface="Calibri"/>
                <a:cs typeface="Calibri"/>
              </a:rPr>
              <a:t>Multiple</a:t>
            </a:r>
            <a:r>
              <a:rPr sz="1800" spc="20" dirty="0">
                <a:latin typeface="Calibri"/>
                <a:cs typeface="Calibri"/>
              </a:rPr>
              <a:t> </a:t>
            </a:r>
            <a:r>
              <a:rPr sz="1800" spc="-10" dirty="0">
                <a:latin typeface="Calibri"/>
                <a:cs typeface="Calibri"/>
              </a:rPr>
              <a:t>internal</a:t>
            </a:r>
            <a:r>
              <a:rPr sz="1800" spc="25" dirty="0">
                <a:latin typeface="Calibri"/>
                <a:cs typeface="Calibri"/>
              </a:rPr>
              <a:t> </a:t>
            </a:r>
            <a:r>
              <a:rPr sz="1800" spc="-15" dirty="0">
                <a:latin typeface="Calibri"/>
                <a:cs typeface="Calibri"/>
              </a:rPr>
              <a:t>firewalls</a:t>
            </a:r>
            <a:r>
              <a:rPr sz="1800" spc="15" dirty="0">
                <a:latin typeface="Calibri"/>
                <a:cs typeface="Calibri"/>
              </a:rPr>
              <a:t> </a:t>
            </a:r>
            <a:r>
              <a:rPr sz="1800" spc="-10" dirty="0">
                <a:latin typeface="Calibri"/>
                <a:cs typeface="Calibri"/>
              </a:rPr>
              <a:t>can</a:t>
            </a:r>
            <a:r>
              <a:rPr sz="1800" spc="20" dirty="0">
                <a:latin typeface="Calibri"/>
                <a:cs typeface="Calibri"/>
              </a:rPr>
              <a:t> </a:t>
            </a:r>
            <a:r>
              <a:rPr sz="1800" spc="-5" dirty="0">
                <a:latin typeface="Calibri"/>
                <a:cs typeface="Calibri"/>
              </a:rPr>
              <a:t>be</a:t>
            </a:r>
            <a:r>
              <a:rPr sz="1800" spc="15" dirty="0">
                <a:latin typeface="Calibri"/>
                <a:cs typeface="Calibri"/>
              </a:rPr>
              <a:t> </a:t>
            </a:r>
            <a:r>
              <a:rPr sz="1800" spc="-5" dirty="0">
                <a:latin typeface="Calibri"/>
                <a:cs typeface="Calibri"/>
              </a:rPr>
              <a:t>used</a:t>
            </a:r>
            <a:r>
              <a:rPr sz="1800" spc="5"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protect</a:t>
            </a:r>
            <a:r>
              <a:rPr sz="1800" spc="10" dirty="0">
                <a:latin typeface="Calibri"/>
                <a:cs typeface="Calibri"/>
              </a:rPr>
              <a:t> </a:t>
            </a:r>
            <a:r>
              <a:rPr sz="1800" spc="-5" dirty="0">
                <a:latin typeface="Calibri"/>
                <a:cs typeface="Calibri"/>
              </a:rPr>
              <a:t>portions</a:t>
            </a:r>
            <a:r>
              <a:rPr sz="1800" spc="20" dirty="0">
                <a:latin typeface="Calibri"/>
                <a:cs typeface="Calibri"/>
              </a:rPr>
              <a:t> </a:t>
            </a:r>
            <a:r>
              <a:rPr sz="1800" spc="-5" dirty="0">
                <a:latin typeface="Calibri"/>
                <a:cs typeface="Calibri"/>
              </a:rPr>
              <a:t>of</a:t>
            </a:r>
            <a:r>
              <a:rPr sz="1800" dirty="0">
                <a:latin typeface="Calibri"/>
                <a:cs typeface="Calibri"/>
              </a:rPr>
              <a:t> the</a:t>
            </a:r>
            <a:r>
              <a:rPr sz="1800" spc="20" dirty="0">
                <a:latin typeface="Calibri"/>
                <a:cs typeface="Calibri"/>
              </a:rPr>
              <a:t> </a:t>
            </a:r>
            <a:r>
              <a:rPr sz="1800" spc="-10" dirty="0">
                <a:latin typeface="Calibri"/>
                <a:cs typeface="Calibri"/>
              </a:rPr>
              <a:t>internal</a:t>
            </a:r>
            <a:r>
              <a:rPr sz="1800" spc="5" dirty="0">
                <a:latin typeface="Calibri"/>
                <a:cs typeface="Calibri"/>
              </a:rPr>
              <a:t> </a:t>
            </a:r>
            <a:r>
              <a:rPr sz="1800" spc="-10" dirty="0">
                <a:latin typeface="Calibri"/>
                <a:cs typeface="Calibri"/>
              </a:rPr>
              <a:t>network</a:t>
            </a:r>
            <a:r>
              <a:rPr sz="1800" spc="15" dirty="0">
                <a:latin typeface="Calibri"/>
                <a:cs typeface="Calibri"/>
              </a:rPr>
              <a:t> </a:t>
            </a:r>
            <a:r>
              <a:rPr sz="1800" spc="-10" dirty="0">
                <a:latin typeface="Calibri"/>
                <a:cs typeface="Calibri"/>
              </a:rPr>
              <a:t>from</a:t>
            </a:r>
            <a:r>
              <a:rPr sz="1800" dirty="0">
                <a:latin typeface="Calibri"/>
                <a:cs typeface="Calibri"/>
              </a:rPr>
              <a:t> each</a:t>
            </a:r>
            <a:r>
              <a:rPr sz="1800" spc="15" dirty="0">
                <a:latin typeface="Calibri"/>
                <a:cs typeface="Calibri"/>
              </a:rPr>
              <a:t> </a:t>
            </a:r>
            <a:r>
              <a:rPr sz="1800" spc="-35" dirty="0">
                <a:latin typeface="Calibri"/>
                <a:cs typeface="Calibri"/>
              </a:rPr>
              <a:t>other.</a:t>
            </a:r>
            <a:r>
              <a:rPr sz="1800" spc="60" dirty="0">
                <a:latin typeface="Calibri"/>
                <a:cs typeface="Calibri"/>
              </a:rPr>
              <a:t> </a:t>
            </a:r>
            <a:r>
              <a:rPr sz="1800" spc="-10" dirty="0">
                <a:latin typeface="Calibri"/>
                <a:cs typeface="Calibri"/>
              </a:rPr>
              <a:t>For</a:t>
            </a:r>
            <a:r>
              <a:rPr sz="1800" spc="-5" dirty="0">
                <a:latin typeface="Calibri"/>
                <a:cs typeface="Calibri"/>
              </a:rPr>
              <a:t> </a:t>
            </a:r>
            <a:r>
              <a:rPr sz="1800" spc="-10" dirty="0">
                <a:latin typeface="Calibri"/>
                <a:cs typeface="Calibri"/>
              </a:rPr>
              <a:t>example, </a:t>
            </a:r>
            <a:r>
              <a:rPr sz="1800" spc="-5" dirty="0">
                <a:latin typeface="Calibri"/>
                <a:cs typeface="Calibri"/>
              </a:rPr>
              <a:t> </a:t>
            </a:r>
            <a:r>
              <a:rPr sz="1800" spc="-15" dirty="0">
                <a:latin typeface="Calibri"/>
                <a:cs typeface="Calibri"/>
              </a:rPr>
              <a:t>firewalls</a:t>
            </a:r>
            <a:r>
              <a:rPr sz="1800" spc="30" dirty="0">
                <a:latin typeface="Calibri"/>
                <a:cs typeface="Calibri"/>
              </a:rPr>
              <a:t> </a:t>
            </a:r>
            <a:r>
              <a:rPr sz="1800" spc="-10" dirty="0">
                <a:latin typeface="Calibri"/>
                <a:cs typeface="Calibri"/>
              </a:rPr>
              <a:t>can</a:t>
            </a:r>
            <a:r>
              <a:rPr sz="1800" spc="5" dirty="0">
                <a:latin typeface="Calibri"/>
                <a:cs typeface="Calibri"/>
              </a:rPr>
              <a:t> </a:t>
            </a:r>
            <a:r>
              <a:rPr sz="1800" spc="-5" dirty="0">
                <a:latin typeface="Calibri"/>
                <a:cs typeface="Calibri"/>
              </a:rPr>
              <a:t>be</a:t>
            </a:r>
            <a:r>
              <a:rPr sz="1800" spc="25" dirty="0">
                <a:latin typeface="Calibri"/>
                <a:cs typeface="Calibri"/>
              </a:rPr>
              <a:t> </a:t>
            </a:r>
            <a:r>
              <a:rPr sz="1800" spc="-10" dirty="0">
                <a:latin typeface="Calibri"/>
                <a:cs typeface="Calibri"/>
              </a:rPr>
              <a:t>configured</a:t>
            </a:r>
            <a:r>
              <a:rPr sz="1800" spc="20" dirty="0">
                <a:latin typeface="Calibri"/>
                <a:cs typeface="Calibri"/>
              </a:rPr>
              <a:t> </a:t>
            </a:r>
            <a:r>
              <a:rPr sz="1800" spc="-5" dirty="0">
                <a:latin typeface="Calibri"/>
                <a:cs typeface="Calibri"/>
              </a:rPr>
              <a:t>so</a:t>
            </a:r>
            <a:r>
              <a:rPr sz="1800" spc="5" dirty="0">
                <a:latin typeface="Calibri"/>
                <a:cs typeface="Calibri"/>
              </a:rPr>
              <a:t> </a:t>
            </a:r>
            <a:r>
              <a:rPr sz="1800" spc="-5" dirty="0">
                <a:latin typeface="Calibri"/>
                <a:cs typeface="Calibri"/>
              </a:rPr>
              <a:t>that</a:t>
            </a:r>
            <a:r>
              <a:rPr sz="1800" spc="5" dirty="0">
                <a:latin typeface="Calibri"/>
                <a:cs typeface="Calibri"/>
              </a:rPr>
              <a:t> </a:t>
            </a:r>
            <a:r>
              <a:rPr sz="1800" spc="-10" dirty="0">
                <a:latin typeface="Calibri"/>
                <a:cs typeface="Calibri"/>
              </a:rPr>
              <a:t>internal</a:t>
            </a:r>
            <a:r>
              <a:rPr sz="1800" spc="45" dirty="0">
                <a:latin typeface="Calibri"/>
                <a:cs typeface="Calibri"/>
              </a:rPr>
              <a:t> </a:t>
            </a:r>
            <a:r>
              <a:rPr sz="1800" spc="-10" dirty="0">
                <a:latin typeface="Calibri"/>
                <a:cs typeface="Calibri"/>
              </a:rPr>
              <a:t>servers</a:t>
            </a:r>
            <a:r>
              <a:rPr sz="1800" spc="-5" dirty="0">
                <a:latin typeface="Calibri"/>
                <a:cs typeface="Calibri"/>
              </a:rPr>
              <a:t> </a:t>
            </a:r>
            <a:r>
              <a:rPr sz="1800" spc="-10" dirty="0">
                <a:latin typeface="Calibri"/>
                <a:cs typeface="Calibri"/>
              </a:rPr>
              <a:t>are</a:t>
            </a:r>
            <a:r>
              <a:rPr sz="1800" spc="5" dirty="0">
                <a:latin typeface="Calibri"/>
                <a:cs typeface="Calibri"/>
              </a:rPr>
              <a:t> </a:t>
            </a:r>
            <a:r>
              <a:rPr sz="1800" spc="-15" dirty="0">
                <a:latin typeface="Calibri"/>
                <a:cs typeface="Calibri"/>
              </a:rPr>
              <a:t>protected</a:t>
            </a:r>
            <a:r>
              <a:rPr sz="1800" spc="35" dirty="0">
                <a:latin typeface="Calibri"/>
                <a:cs typeface="Calibri"/>
              </a:rPr>
              <a:t> </a:t>
            </a:r>
            <a:r>
              <a:rPr sz="1800" spc="-10" dirty="0">
                <a:latin typeface="Calibri"/>
                <a:cs typeface="Calibri"/>
              </a:rPr>
              <a:t>from</a:t>
            </a:r>
            <a:r>
              <a:rPr sz="1800" spc="5" dirty="0">
                <a:latin typeface="Calibri"/>
                <a:cs typeface="Calibri"/>
              </a:rPr>
              <a:t> </a:t>
            </a:r>
            <a:r>
              <a:rPr sz="1800" spc="-5" dirty="0">
                <a:latin typeface="Calibri"/>
                <a:cs typeface="Calibri"/>
              </a:rPr>
              <a:t>internal</a:t>
            </a:r>
            <a:r>
              <a:rPr sz="1800" spc="15" dirty="0">
                <a:latin typeface="Calibri"/>
                <a:cs typeface="Calibri"/>
              </a:rPr>
              <a:t> </a:t>
            </a:r>
            <a:r>
              <a:rPr sz="1800" spc="-10" dirty="0">
                <a:latin typeface="Calibri"/>
                <a:cs typeface="Calibri"/>
              </a:rPr>
              <a:t>workstations</a:t>
            </a:r>
            <a:r>
              <a:rPr sz="1800" spc="10"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vice</a:t>
            </a:r>
            <a:r>
              <a:rPr sz="1800" spc="20" dirty="0">
                <a:latin typeface="Calibri"/>
                <a:cs typeface="Calibri"/>
              </a:rPr>
              <a:t> </a:t>
            </a:r>
            <a:r>
              <a:rPr sz="1800" spc="-10" dirty="0">
                <a:latin typeface="Calibri"/>
                <a:cs typeface="Calibri"/>
              </a:rPr>
              <a:t>versa.</a:t>
            </a:r>
            <a:r>
              <a:rPr sz="1800" spc="-5" dirty="0">
                <a:latin typeface="Calibri"/>
                <a:cs typeface="Calibri"/>
              </a:rPr>
              <a:t> </a:t>
            </a:r>
            <a:r>
              <a:rPr sz="1800" dirty="0">
                <a:latin typeface="Calibri"/>
                <a:cs typeface="Calibri"/>
              </a:rPr>
              <a:t>It</a:t>
            </a:r>
            <a:r>
              <a:rPr sz="1800" spc="10" dirty="0">
                <a:latin typeface="Calibri"/>
                <a:cs typeface="Calibri"/>
              </a:rPr>
              <a:t> </a:t>
            </a:r>
            <a:r>
              <a:rPr sz="1800" dirty="0">
                <a:latin typeface="Calibri"/>
                <a:cs typeface="Calibri"/>
              </a:rPr>
              <a:t>also </a:t>
            </a:r>
            <a:r>
              <a:rPr sz="1800" spc="-395" dirty="0">
                <a:latin typeface="Calibri"/>
                <a:cs typeface="Calibri"/>
              </a:rPr>
              <a:t> </a:t>
            </a:r>
            <a:r>
              <a:rPr sz="1800" spc="-15" dirty="0">
                <a:latin typeface="Calibri"/>
                <a:cs typeface="Calibri"/>
              </a:rPr>
              <a:t>illustrates</a:t>
            </a:r>
            <a:r>
              <a:rPr sz="1800" spc="20"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common</a:t>
            </a:r>
            <a:r>
              <a:rPr sz="1800" spc="15" dirty="0">
                <a:latin typeface="Calibri"/>
                <a:cs typeface="Calibri"/>
              </a:rPr>
              <a:t> </a:t>
            </a:r>
            <a:r>
              <a:rPr sz="1800" spc="-10" dirty="0">
                <a:latin typeface="Calibri"/>
                <a:cs typeface="Calibri"/>
              </a:rPr>
              <a:t>practice</a:t>
            </a:r>
            <a:r>
              <a:rPr sz="1800" spc="35" dirty="0">
                <a:latin typeface="Calibri"/>
                <a:cs typeface="Calibri"/>
              </a:rPr>
              <a:t> </a:t>
            </a:r>
            <a:r>
              <a:rPr sz="1800" spc="-5" dirty="0">
                <a:latin typeface="Calibri"/>
                <a:cs typeface="Calibri"/>
              </a:rPr>
              <a:t>of</a:t>
            </a:r>
            <a:r>
              <a:rPr sz="1800" spc="5" dirty="0">
                <a:latin typeface="Calibri"/>
                <a:cs typeface="Calibri"/>
              </a:rPr>
              <a:t> </a:t>
            </a:r>
            <a:r>
              <a:rPr sz="1800" spc="-5" dirty="0">
                <a:latin typeface="Calibri"/>
                <a:cs typeface="Calibri"/>
              </a:rPr>
              <a:t>placing</a:t>
            </a:r>
            <a:r>
              <a:rPr sz="1800" spc="30"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DMZ</a:t>
            </a:r>
            <a:r>
              <a:rPr sz="1800" spc="15" dirty="0">
                <a:latin typeface="Calibri"/>
                <a:cs typeface="Calibri"/>
              </a:rPr>
              <a:t> </a:t>
            </a:r>
            <a:r>
              <a:rPr sz="1800" spc="-5" dirty="0">
                <a:latin typeface="Calibri"/>
                <a:cs typeface="Calibri"/>
              </a:rPr>
              <a:t>on</a:t>
            </a:r>
            <a:r>
              <a:rPr sz="1800" spc="15" dirty="0">
                <a:latin typeface="Calibri"/>
                <a:cs typeface="Calibri"/>
              </a:rPr>
              <a:t> </a:t>
            </a:r>
            <a:r>
              <a:rPr sz="1800" dirty="0">
                <a:latin typeface="Calibri"/>
                <a:cs typeface="Calibri"/>
              </a:rPr>
              <a:t>a</a:t>
            </a:r>
            <a:r>
              <a:rPr sz="1800" spc="5" dirty="0">
                <a:latin typeface="Calibri"/>
                <a:cs typeface="Calibri"/>
              </a:rPr>
              <a:t> </a:t>
            </a:r>
            <a:r>
              <a:rPr sz="1800" spc="-15" dirty="0">
                <a:latin typeface="Calibri"/>
                <a:cs typeface="Calibri"/>
              </a:rPr>
              <a:t>different</a:t>
            </a:r>
            <a:r>
              <a:rPr sz="1800" spc="10" dirty="0">
                <a:latin typeface="Calibri"/>
                <a:cs typeface="Calibri"/>
              </a:rPr>
              <a:t> </a:t>
            </a:r>
            <a:r>
              <a:rPr sz="1800" spc="-10" dirty="0">
                <a:latin typeface="Calibri"/>
                <a:cs typeface="Calibri"/>
              </a:rPr>
              <a:t>network</a:t>
            </a:r>
            <a:r>
              <a:rPr sz="1800" dirty="0">
                <a:latin typeface="Calibri"/>
                <a:cs typeface="Calibri"/>
              </a:rPr>
              <a:t> </a:t>
            </a:r>
            <a:r>
              <a:rPr sz="1800" spc="-10" dirty="0">
                <a:latin typeface="Calibri"/>
                <a:cs typeface="Calibri"/>
              </a:rPr>
              <a:t>interface</a:t>
            </a:r>
            <a:r>
              <a:rPr sz="1800" spc="30" dirty="0">
                <a:latin typeface="Calibri"/>
                <a:cs typeface="Calibri"/>
              </a:rPr>
              <a:t> </a:t>
            </a:r>
            <a:r>
              <a:rPr sz="1800" spc="-5" dirty="0">
                <a:latin typeface="Calibri"/>
                <a:cs typeface="Calibri"/>
              </a:rPr>
              <a:t>on</a:t>
            </a:r>
            <a:r>
              <a:rPr sz="1800" dirty="0">
                <a:latin typeface="Calibri"/>
                <a:cs typeface="Calibri"/>
              </a:rPr>
              <a:t> the</a:t>
            </a:r>
            <a:r>
              <a:rPr sz="1800" spc="25" dirty="0">
                <a:latin typeface="Calibri"/>
                <a:cs typeface="Calibri"/>
              </a:rPr>
              <a:t> </a:t>
            </a:r>
            <a:r>
              <a:rPr sz="1800" spc="-10" dirty="0">
                <a:latin typeface="Calibri"/>
                <a:cs typeface="Calibri"/>
              </a:rPr>
              <a:t>external</a:t>
            </a:r>
            <a:r>
              <a:rPr sz="1800" spc="20" dirty="0">
                <a:latin typeface="Calibri"/>
                <a:cs typeface="Calibri"/>
              </a:rPr>
              <a:t> </a:t>
            </a:r>
            <a:r>
              <a:rPr sz="1800" spc="-15" dirty="0">
                <a:latin typeface="Calibri"/>
                <a:cs typeface="Calibri"/>
              </a:rPr>
              <a:t>firewall</a:t>
            </a:r>
            <a:r>
              <a:rPr sz="1800" spc="15" dirty="0">
                <a:latin typeface="Calibri"/>
                <a:cs typeface="Calibri"/>
              </a:rPr>
              <a:t> </a:t>
            </a:r>
            <a:r>
              <a:rPr sz="1800" spc="-15" dirty="0">
                <a:latin typeface="Calibri"/>
                <a:cs typeface="Calibri"/>
              </a:rPr>
              <a:t>from </a:t>
            </a:r>
            <a:r>
              <a:rPr sz="1800" spc="-10" dirty="0">
                <a:latin typeface="Calibri"/>
                <a:cs typeface="Calibri"/>
              </a:rPr>
              <a:t> </a:t>
            </a:r>
            <a:r>
              <a:rPr sz="1800" spc="-5" dirty="0">
                <a:latin typeface="Calibri"/>
                <a:cs typeface="Calibri"/>
              </a:rPr>
              <a:t>that</a:t>
            </a:r>
            <a:r>
              <a:rPr sz="1800" dirty="0">
                <a:latin typeface="Calibri"/>
                <a:cs typeface="Calibri"/>
              </a:rPr>
              <a:t> </a:t>
            </a:r>
            <a:r>
              <a:rPr sz="1800" spc="-5" dirty="0">
                <a:latin typeface="Calibri"/>
                <a:cs typeface="Calibri"/>
              </a:rPr>
              <a:t>used</a:t>
            </a:r>
            <a:r>
              <a:rPr sz="1800" spc="-10" dirty="0">
                <a:latin typeface="Calibri"/>
                <a:cs typeface="Calibri"/>
              </a:rPr>
              <a:t> to</a:t>
            </a:r>
            <a:r>
              <a:rPr sz="1800" spc="-5" dirty="0">
                <a:latin typeface="Calibri"/>
                <a:cs typeface="Calibri"/>
              </a:rPr>
              <a:t> access</a:t>
            </a:r>
            <a:r>
              <a:rPr sz="1800" dirty="0">
                <a:latin typeface="Calibri"/>
                <a:cs typeface="Calibri"/>
              </a:rPr>
              <a:t> the</a:t>
            </a:r>
            <a:r>
              <a:rPr sz="1800" spc="10" dirty="0">
                <a:latin typeface="Calibri"/>
                <a:cs typeface="Calibri"/>
              </a:rPr>
              <a:t> </a:t>
            </a:r>
            <a:r>
              <a:rPr sz="1800" spc="-10" dirty="0">
                <a:latin typeface="Calibri"/>
                <a:cs typeface="Calibri"/>
              </a:rPr>
              <a:t>internal</a:t>
            </a:r>
            <a:r>
              <a:rPr sz="1800" spc="10" dirty="0">
                <a:latin typeface="Calibri"/>
                <a:cs typeface="Calibri"/>
              </a:rPr>
              <a:t> </a:t>
            </a:r>
            <a:r>
              <a:rPr sz="1800" spc="-10" dirty="0">
                <a:latin typeface="Calibri"/>
                <a:cs typeface="Calibri"/>
              </a:rPr>
              <a:t>networks.</a:t>
            </a:r>
            <a:endParaRPr sz="18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1678" y="321564"/>
            <a:ext cx="2315993" cy="213359"/>
          </a:xfrm>
          <a:prstGeom prst="rect">
            <a:avLst/>
          </a:prstGeom>
        </p:spPr>
      </p:pic>
      <p:sp>
        <p:nvSpPr>
          <p:cNvPr id="3" name="object 3"/>
          <p:cNvSpPr txBox="1"/>
          <p:nvPr/>
        </p:nvSpPr>
        <p:spPr>
          <a:xfrm>
            <a:off x="364237" y="851661"/>
            <a:ext cx="8599646" cy="5552802"/>
          </a:xfrm>
          <a:prstGeom prst="rect">
            <a:avLst/>
          </a:prstGeom>
        </p:spPr>
        <p:txBody>
          <a:bodyPr vert="horz" wrap="square" lIns="0" tIns="12700" rIns="0" bIns="0" rtlCol="0">
            <a:spAutoFit/>
          </a:bodyPr>
          <a:lstStyle/>
          <a:p>
            <a:pPr marL="12700" marR="69215">
              <a:lnSpc>
                <a:spcPct val="100000"/>
              </a:lnSpc>
              <a:spcBef>
                <a:spcPts val="100"/>
              </a:spcBef>
            </a:pPr>
            <a:r>
              <a:rPr sz="1800" spc="-5" dirty="0">
                <a:latin typeface="Calibri"/>
                <a:cs typeface="Calibri"/>
              </a:rPr>
              <a:t>virtual</a:t>
            </a:r>
            <a:r>
              <a:rPr sz="1800" spc="10" dirty="0">
                <a:latin typeface="Calibri"/>
                <a:cs typeface="Calibri"/>
              </a:rPr>
              <a:t> </a:t>
            </a:r>
            <a:r>
              <a:rPr sz="1800" spc="-15" dirty="0">
                <a:latin typeface="Calibri"/>
                <a:cs typeface="Calibri"/>
              </a:rPr>
              <a:t>private</a:t>
            </a:r>
            <a:r>
              <a:rPr sz="1800" spc="5" dirty="0">
                <a:latin typeface="Calibri"/>
                <a:cs typeface="Calibri"/>
              </a:rPr>
              <a:t> </a:t>
            </a:r>
            <a:r>
              <a:rPr sz="1800" spc="-10" dirty="0">
                <a:latin typeface="Calibri"/>
                <a:cs typeface="Calibri"/>
              </a:rPr>
              <a:t>network</a:t>
            </a:r>
            <a:r>
              <a:rPr sz="1800" spc="10" dirty="0">
                <a:latin typeface="Calibri"/>
                <a:cs typeface="Calibri"/>
              </a:rPr>
              <a:t> </a:t>
            </a:r>
            <a:r>
              <a:rPr sz="1800" spc="-5" dirty="0">
                <a:latin typeface="Calibri"/>
                <a:cs typeface="Calibri"/>
              </a:rPr>
              <a:t>(VPN)</a:t>
            </a:r>
            <a:r>
              <a:rPr sz="1800" spc="20" dirty="0">
                <a:latin typeface="Calibri"/>
                <a:cs typeface="Calibri"/>
              </a:rPr>
              <a:t> </a:t>
            </a:r>
            <a:r>
              <a:rPr sz="1800" spc="-10" dirty="0">
                <a:latin typeface="Calibri"/>
                <a:cs typeface="Calibri"/>
              </a:rPr>
              <a:t>consists</a:t>
            </a:r>
            <a:r>
              <a:rPr sz="1800" spc="10" dirty="0">
                <a:latin typeface="Calibri"/>
                <a:cs typeface="Calibri"/>
              </a:rPr>
              <a:t> </a:t>
            </a:r>
            <a:r>
              <a:rPr sz="1800" spc="-5" dirty="0">
                <a:latin typeface="Calibri"/>
                <a:cs typeface="Calibri"/>
              </a:rPr>
              <a:t>of</a:t>
            </a:r>
            <a:r>
              <a:rPr sz="1800" spc="5" dirty="0">
                <a:latin typeface="Calibri"/>
                <a:cs typeface="Calibri"/>
              </a:rPr>
              <a:t> </a:t>
            </a:r>
            <a:r>
              <a:rPr sz="1800" dirty="0">
                <a:latin typeface="Calibri"/>
                <a:cs typeface="Calibri"/>
              </a:rPr>
              <a:t>a</a:t>
            </a:r>
            <a:r>
              <a:rPr sz="1800" spc="20" dirty="0">
                <a:latin typeface="Calibri"/>
                <a:cs typeface="Calibri"/>
              </a:rPr>
              <a:t> </a:t>
            </a:r>
            <a:r>
              <a:rPr sz="1800" spc="-5" dirty="0">
                <a:latin typeface="Calibri"/>
                <a:cs typeface="Calibri"/>
              </a:rPr>
              <a:t>set of</a:t>
            </a:r>
            <a:r>
              <a:rPr sz="1800" dirty="0">
                <a:latin typeface="Calibri"/>
                <a:cs typeface="Calibri"/>
              </a:rPr>
              <a:t> </a:t>
            </a:r>
            <a:r>
              <a:rPr sz="1800" spc="-15" dirty="0">
                <a:latin typeface="Calibri"/>
                <a:cs typeface="Calibri"/>
              </a:rPr>
              <a:t>computers</a:t>
            </a:r>
            <a:r>
              <a:rPr sz="1800" spc="25" dirty="0">
                <a:latin typeface="Calibri"/>
                <a:cs typeface="Calibri"/>
              </a:rPr>
              <a:t> </a:t>
            </a:r>
            <a:r>
              <a:rPr sz="1800" spc="-5" dirty="0">
                <a:latin typeface="Calibri"/>
                <a:cs typeface="Calibri"/>
              </a:rPr>
              <a:t>that</a:t>
            </a:r>
            <a:r>
              <a:rPr sz="1800" spc="5" dirty="0">
                <a:latin typeface="Calibri"/>
                <a:cs typeface="Calibri"/>
              </a:rPr>
              <a:t> </a:t>
            </a:r>
            <a:r>
              <a:rPr sz="1800" spc="-10" dirty="0">
                <a:latin typeface="Calibri"/>
                <a:cs typeface="Calibri"/>
              </a:rPr>
              <a:t>interconnect</a:t>
            </a:r>
            <a:r>
              <a:rPr sz="1800" spc="25" dirty="0">
                <a:latin typeface="Calibri"/>
                <a:cs typeface="Calibri"/>
              </a:rPr>
              <a:t> </a:t>
            </a:r>
            <a:r>
              <a:rPr sz="1800" spc="-5" dirty="0">
                <a:latin typeface="Calibri"/>
                <a:cs typeface="Calibri"/>
              </a:rPr>
              <a:t>by</a:t>
            </a:r>
            <a:r>
              <a:rPr sz="1800" spc="15" dirty="0">
                <a:latin typeface="Calibri"/>
                <a:cs typeface="Calibri"/>
              </a:rPr>
              <a:t> </a:t>
            </a:r>
            <a:r>
              <a:rPr sz="1800" dirty="0">
                <a:latin typeface="Calibri"/>
                <a:cs typeface="Calibri"/>
              </a:rPr>
              <a:t>means </a:t>
            </a:r>
            <a:r>
              <a:rPr sz="1800" spc="-5" dirty="0">
                <a:latin typeface="Calibri"/>
                <a:cs typeface="Calibri"/>
              </a:rPr>
              <a:t>of</a:t>
            </a:r>
            <a:r>
              <a:rPr sz="1800" spc="1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relatively</a:t>
            </a:r>
            <a:r>
              <a:rPr sz="1800" spc="5" dirty="0">
                <a:latin typeface="Calibri"/>
                <a:cs typeface="Calibri"/>
              </a:rPr>
              <a:t> </a:t>
            </a:r>
            <a:r>
              <a:rPr sz="1800" spc="-10" dirty="0">
                <a:latin typeface="Calibri"/>
                <a:cs typeface="Calibri"/>
              </a:rPr>
              <a:t>unsecure</a:t>
            </a:r>
            <a:r>
              <a:rPr sz="1800" spc="20" dirty="0">
                <a:latin typeface="Calibri"/>
                <a:cs typeface="Calibri"/>
              </a:rPr>
              <a:t> </a:t>
            </a:r>
            <a:r>
              <a:rPr sz="1800" spc="-10" dirty="0">
                <a:latin typeface="Calibri"/>
                <a:cs typeface="Calibri"/>
              </a:rPr>
              <a:t>network </a:t>
            </a:r>
            <a:r>
              <a:rPr sz="1800" spc="-5" dirty="0">
                <a:latin typeface="Calibri"/>
                <a:cs typeface="Calibri"/>
              </a:rPr>
              <a:t> </a:t>
            </a:r>
            <a:r>
              <a:rPr sz="1800" dirty="0">
                <a:latin typeface="Calibri"/>
                <a:cs typeface="Calibri"/>
              </a:rPr>
              <a:t>and</a:t>
            </a:r>
            <a:r>
              <a:rPr sz="1800" spc="25" dirty="0">
                <a:latin typeface="Calibri"/>
                <a:cs typeface="Calibri"/>
              </a:rPr>
              <a:t> </a:t>
            </a:r>
            <a:r>
              <a:rPr sz="1800" spc="-5" dirty="0">
                <a:latin typeface="Calibri"/>
                <a:cs typeface="Calibri"/>
              </a:rPr>
              <a:t>that</a:t>
            </a:r>
            <a:r>
              <a:rPr sz="1800" spc="10" dirty="0">
                <a:latin typeface="Calibri"/>
                <a:cs typeface="Calibri"/>
              </a:rPr>
              <a:t> </a:t>
            </a:r>
            <a:r>
              <a:rPr sz="1800" spc="-20" dirty="0">
                <a:latin typeface="Calibri"/>
                <a:cs typeface="Calibri"/>
              </a:rPr>
              <a:t>make</a:t>
            </a:r>
            <a:r>
              <a:rPr sz="1800" spc="10" dirty="0">
                <a:latin typeface="Calibri"/>
                <a:cs typeface="Calibri"/>
              </a:rPr>
              <a:t> </a:t>
            </a:r>
            <a:r>
              <a:rPr sz="1800" spc="-5" dirty="0">
                <a:latin typeface="Calibri"/>
                <a:cs typeface="Calibri"/>
              </a:rPr>
              <a:t>use</a:t>
            </a:r>
            <a:r>
              <a:rPr sz="1800"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encryption</a:t>
            </a:r>
            <a:r>
              <a:rPr sz="1800" spc="35"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special</a:t>
            </a:r>
            <a:r>
              <a:rPr sz="1800" spc="15" dirty="0">
                <a:latin typeface="Calibri"/>
                <a:cs typeface="Calibri"/>
              </a:rPr>
              <a:t> </a:t>
            </a:r>
            <a:r>
              <a:rPr sz="1800" spc="-15" dirty="0">
                <a:latin typeface="Calibri"/>
                <a:cs typeface="Calibri"/>
              </a:rPr>
              <a:t>protocols</a:t>
            </a:r>
            <a:r>
              <a:rPr sz="1800" spc="25"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provide</a:t>
            </a:r>
            <a:r>
              <a:rPr sz="1800" spc="25" dirty="0">
                <a:latin typeface="Calibri"/>
                <a:cs typeface="Calibri"/>
              </a:rPr>
              <a:t> </a:t>
            </a:r>
            <a:r>
              <a:rPr sz="1800" spc="-20" dirty="0">
                <a:latin typeface="Calibri"/>
                <a:cs typeface="Calibri"/>
              </a:rPr>
              <a:t>security.</a:t>
            </a:r>
            <a:r>
              <a:rPr sz="1800" spc="5" dirty="0">
                <a:latin typeface="Calibri"/>
                <a:cs typeface="Calibri"/>
              </a:rPr>
              <a:t> </a:t>
            </a:r>
            <a:r>
              <a:rPr sz="1800" spc="-25" dirty="0">
                <a:latin typeface="Calibri"/>
                <a:cs typeface="Calibri"/>
              </a:rPr>
              <a:t>At</a:t>
            </a:r>
            <a:r>
              <a:rPr sz="1800" spc="15" dirty="0">
                <a:latin typeface="Calibri"/>
                <a:cs typeface="Calibri"/>
              </a:rPr>
              <a:t> </a:t>
            </a:r>
            <a:r>
              <a:rPr sz="1800" dirty="0">
                <a:latin typeface="Calibri"/>
                <a:cs typeface="Calibri"/>
              </a:rPr>
              <a:t>each</a:t>
            </a:r>
            <a:r>
              <a:rPr sz="1800" spc="20" dirty="0">
                <a:latin typeface="Calibri"/>
                <a:cs typeface="Calibri"/>
              </a:rPr>
              <a:t> </a:t>
            </a:r>
            <a:r>
              <a:rPr sz="1800" spc="-15" dirty="0">
                <a:latin typeface="Calibri"/>
                <a:cs typeface="Calibri"/>
              </a:rPr>
              <a:t>corporate</a:t>
            </a:r>
            <a:r>
              <a:rPr sz="1800" spc="25" dirty="0">
                <a:latin typeface="Calibri"/>
                <a:cs typeface="Calibri"/>
              </a:rPr>
              <a:t> </a:t>
            </a:r>
            <a:r>
              <a:rPr sz="1800" spc="-10" dirty="0">
                <a:latin typeface="Calibri"/>
                <a:cs typeface="Calibri"/>
              </a:rPr>
              <a:t>site,</a:t>
            </a:r>
            <a:r>
              <a:rPr sz="1800" spc="20" dirty="0">
                <a:latin typeface="Calibri"/>
                <a:cs typeface="Calibri"/>
              </a:rPr>
              <a:t> </a:t>
            </a:r>
            <a:r>
              <a:rPr sz="1800" spc="-15" dirty="0">
                <a:latin typeface="Calibri"/>
                <a:cs typeface="Calibri"/>
              </a:rPr>
              <a:t>workstations,</a:t>
            </a:r>
            <a:r>
              <a:rPr sz="1800" spc="5" dirty="0">
                <a:latin typeface="Calibri"/>
                <a:cs typeface="Calibri"/>
              </a:rPr>
              <a:t> </a:t>
            </a:r>
            <a:r>
              <a:rPr sz="1800" spc="-10" dirty="0">
                <a:latin typeface="Calibri"/>
                <a:cs typeface="Calibri"/>
              </a:rPr>
              <a:t>servers, </a:t>
            </a:r>
            <a:r>
              <a:rPr sz="1800" spc="-5"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databases</a:t>
            </a:r>
            <a:r>
              <a:rPr sz="1800" spc="-15" dirty="0">
                <a:latin typeface="Calibri"/>
                <a:cs typeface="Calibri"/>
              </a:rPr>
              <a:t> </a:t>
            </a:r>
            <a:r>
              <a:rPr sz="1800" spc="-10" dirty="0">
                <a:latin typeface="Calibri"/>
                <a:cs typeface="Calibri"/>
              </a:rPr>
              <a:t>are</a:t>
            </a:r>
            <a:r>
              <a:rPr sz="1800" spc="15" dirty="0">
                <a:latin typeface="Calibri"/>
                <a:cs typeface="Calibri"/>
              </a:rPr>
              <a:t> </a:t>
            </a:r>
            <a:r>
              <a:rPr sz="1800" spc="-15" dirty="0">
                <a:latin typeface="Calibri"/>
                <a:cs typeface="Calibri"/>
              </a:rPr>
              <a:t>linked</a:t>
            </a:r>
            <a:r>
              <a:rPr sz="1800" spc="20" dirty="0">
                <a:latin typeface="Calibri"/>
                <a:cs typeface="Calibri"/>
              </a:rPr>
              <a:t> </a:t>
            </a:r>
            <a:r>
              <a:rPr sz="1800" spc="-5" dirty="0">
                <a:latin typeface="Calibri"/>
                <a:cs typeface="Calibri"/>
              </a:rPr>
              <a:t>by</a:t>
            </a:r>
            <a:r>
              <a:rPr sz="1800" spc="10" dirty="0">
                <a:latin typeface="Calibri"/>
                <a:cs typeface="Calibri"/>
              </a:rPr>
              <a:t> </a:t>
            </a:r>
            <a:r>
              <a:rPr sz="1800" spc="-5" dirty="0">
                <a:latin typeface="Calibri"/>
                <a:cs typeface="Calibri"/>
              </a:rPr>
              <a:t>one</a:t>
            </a:r>
            <a:r>
              <a:rPr sz="1800" spc="5" dirty="0">
                <a:latin typeface="Calibri"/>
                <a:cs typeface="Calibri"/>
              </a:rPr>
              <a:t> </a:t>
            </a:r>
            <a:r>
              <a:rPr sz="1800" spc="-5" dirty="0">
                <a:latin typeface="Calibri"/>
                <a:cs typeface="Calibri"/>
              </a:rPr>
              <a:t>or</a:t>
            </a:r>
            <a:r>
              <a:rPr sz="1800" spc="5" dirty="0">
                <a:latin typeface="Calibri"/>
                <a:cs typeface="Calibri"/>
              </a:rPr>
              <a:t> </a:t>
            </a:r>
            <a:r>
              <a:rPr sz="1800" spc="-10" dirty="0">
                <a:latin typeface="Calibri"/>
                <a:cs typeface="Calibri"/>
              </a:rPr>
              <a:t>more</a:t>
            </a:r>
            <a:r>
              <a:rPr sz="1800" spc="5" dirty="0">
                <a:latin typeface="Calibri"/>
                <a:cs typeface="Calibri"/>
              </a:rPr>
              <a:t> </a:t>
            </a:r>
            <a:r>
              <a:rPr sz="1800" spc="-5" dirty="0">
                <a:latin typeface="Calibri"/>
                <a:cs typeface="Calibri"/>
              </a:rPr>
              <a:t>local</a:t>
            </a:r>
            <a:r>
              <a:rPr sz="1800" spc="15" dirty="0">
                <a:latin typeface="Calibri"/>
                <a:cs typeface="Calibri"/>
              </a:rPr>
              <a:t> </a:t>
            </a:r>
            <a:r>
              <a:rPr sz="1800" spc="-10" dirty="0">
                <a:latin typeface="Calibri"/>
                <a:cs typeface="Calibri"/>
              </a:rPr>
              <a:t>area</a:t>
            </a:r>
            <a:r>
              <a:rPr sz="1800" spc="10" dirty="0">
                <a:latin typeface="Calibri"/>
                <a:cs typeface="Calibri"/>
              </a:rPr>
              <a:t> </a:t>
            </a:r>
            <a:r>
              <a:rPr sz="1800" spc="-10" dirty="0">
                <a:latin typeface="Calibri"/>
                <a:cs typeface="Calibri"/>
              </a:rPr>
              <a:t>networks</a:t>
            </a:r>
            <a:r>
              <a:rPr sz="1800" spc="5" dirty="0">
                <a:latin typeface="Calibri"/>
                <a:cs typeface="Calibri"/>
              </a:rPr>
              <a:t> </a:t>
            </a:r>
            <a:r>
              <a:rPr sz="1800" spc="-5" dirty="0">
                <a:latin typeface="Calibri"/>
                <a:cs typeface="Calibri"/>
              </a:rPr>
              <a:t>(LANs). The</a:t>
            </a:r>
            <a:r>
              <a:rPr sz="1800" spc="15" dirty="0">
                <a:latin typeface="Calibri"/>
                <a:cs typeface="Calibri"/>
              </a:rPr>
              <a:t> </a:t>
            </a:r>
            <a:r>
              <a:rPr sz="1800" spc="-10" dirty="0">
                <a:latin typeface="Calibri"/>
                <a:cs typeface="Calibri"/>
              </a:rPr>
              <a:t>Internet</a:t>
            </a:r>
            <a:r>
              <a:rPr sz="1800" dirty="0">
                <a:latin typeface="Calibri"/>
                <a:cs typeface="Calibri"/>
              </a:rPr>
              <a:t> </a:t>
            </a:r>
            <a:r>
              <a:rPr sz="1800" spc="-5" dirty="0">
                <a:latin typeface="Calibri"/>
                <a:cs typeface="Calibri"/>
              </a:rPr>
              <a:t>or</a:t>
            </a:r>
            <a:r>
              <a:rPr sz="1800" spc="5" dirty="0">
                <a:latin typeface="Calibri"/>
                <a:cs typeface="Calibri"/>
              </a:rPr>
              <a:t> </a:t>
            </a:r>
            <a:r>
              <a:rPr sz="1800" spc="-5" dirty="0">
                <a:latin typeface="Calibri"/>
                <a:cs typeface="Calibri"/>
              </a:rPr>
              <a:t>some</a:t>
            </a:r>
            <a:r>
              <a:rPr sz="1800" dirty="0">
                <a:latin typeface="Calibri"/>
                <a:cs typeface="Calibri"/>
              </a:rPr>
              <a:t> </a:t>
            </a:r>
            <a:r>
              <a:rPr sz="1800" spc="-5" dirty="0">
                <a:latin typeface="Calibri"/>
                <a:cs typeface="Calibri"/>
              </a:rPr>
              <a:t>other</a:t>
            </a:r>
            <a:r>
              <a:rPr sz="1800" spc="5" dirty="0">
                <a:latin typeface="Calibri"/>
                <a:cs typeface="Calibri"/>
              </a:rPr>
              <a:t> </a:t>
            </a:r>
            <a:r>
              <a:rPr sz="1800" spc="-5" dirty="0">
                <a:latin typeface="Calibri"/>
                <a:cs typeface="Calibri"/>
              </a:rPr>
              <a:t>public</a:t>
            </a:r>
            <a:r>
              <a:rPr sz="1800" spc="30" dirty="0">
                <a:latin typeface="Calibri"/>
                <a:cs typeface="Calibri"/>
              </a:rPr>
              <a:t> </a:t>
            </a:r>
            <a:r>
              <a:rPr sz="1800" spc="-10" dirty="0">
                <a:latin typeface="Calibri"/>
                <a:cs typeface="Calibri"/>
              </a:rPr>
              <a:t>network</a:t>
            </a:r>
            <a:r>
              <a:rPr sz="1800" spc="-5" dirty="0">
                <a:latin typeface="Calibri"/>
                <a:cs typeface="Calibri"/>
              </a:rPr>
              <a:t> </a:t>
            </a:r>
            <a:r>
              <a:rPr sz="1800" spc="-10" dirty="0">
                <a:latin typeface="Calibri"/>
                <a:cs typeface="Calibri"/>
              </a:rPr>
              <a:t>can</a:t>
            </a:r>
            <a:r>
              <a:rPr sz="1800" spc="20" dirty="0">
                <a:latin typeface="Calibri"/>
                <a:cs typeface="Calibri"/>
              </a:rPr>
              <a:t> </a:t>
            </a:r>
            <a:r>
              <a:rPr sz="1800" spc="-5" dirty="0">
                <a:latin typeface="Calibri"/>
                <a:cs typeface="Calibri"/>
              </a:rPr>
              <a:t>be </a:t>
            </a:r>
            <a:r>
              <a:rPr sz="1800" dirty="0">
                <a:latin typeface="Calibri"/>
                <a:cs typeface="Calibri"/>
              </a:rPr>
              <a:t> </a:t>
            </a:r>
            <a:r>
              <a:rPr sz="1800" spc="-5" dirty="0">
                <a:latin typeface="Calibri"/>
                <a:cs typeface="Calibri"/>
              </a:rPr>
              <a:t>used</a:t>
            </a:r>
            <a:r>
              <a:rPr sz="1800" spc="10"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interconnect</a:t>
            </a:r>
            <a:r>
              <a:rPr sz="1800" spc="20" dirty="0">
                <a:latin typeface="Calibri"/>
                <a:cs typeface="Calibri"/>
              </a:rPr>
              <a:t> </a:t>
            </a:r>
            <a:r>
              <a:rPr sz="1800" spc="-10" dirty="0">
                <a:latin typeface="Calibri"/>
                <a:cs typeface="Calibri"/>
              </a:rPr>
              <a:t>sites,</a:t>
            </a:r>
            <a:r>
              <a:rPr sz="1800" spc="10" dirty="0">
                <a:latin typeface="Calibri"/>
                <a:cs typeface="Calibri"/>
              </a:rPr>
              <a:t> </a:t>
            </a:r>
            <a:r>
              <a:rPr sz="1800" spc="-10" dirty="0">
                <a:latin typeface="Calibri"/>
                <a:cs typeface="Calibri"/>
              </a:rPr>
              <a:t>providing</a:t>
            </a:r>
            <a:r>
              <a:rPr sz="1800" spc="20" dirty="0">
                <a:latin typeface="Calibri"/>
                <a:cs typeface="Calibri"/>
              </a:rPr>
              <a:t> </a:t>
            </a:r>
            <a:r>
              <a:rPr sz="1800" dirty="0">
                <a:latin typeface="Calibri"/>
                <a:cs typeface="Calibri"/>
              </a:rPr>
              <a:t>a </a:t>
            </a:r>
            <a:r>
              <a:rPr sz="1800" spc="-15" dirty="0">
                <a:latin typeface="Calibri"/>
                <a:cs typeface="Calibri"/>
              </a:rPr>
              <a:t>cost</a:t>
            </a:r>
            <a:r>
              <a:rPr sz="1800" spc="10" dirty="0">
                <a:latin typeface="Calibri"/>
                <a:cs typeface="Calibri"/>
              </a:rPr>
              <a:t> </a:t>
            </a:r>
            <a:r>
              <a:rPr sz="1800" spc="-5" dirty="0">
                <a:latin typeface="Calibri"/>
                <a:cs typeface="Calibri"/>
              </a:rPr>
              <a:t>savings</a:t>
            </a:r>
            <a:r>
              <a:rPr sz="1800" spc="-15" dirty="0">
                <a:latin typeface="Calibri"/>
                <a:cs typeface="Calibri"/>
              </a:rPr>
              <a:t> </a:t>
            </a:r>
            <a:r>
              <a:rPr sz="1800" spc="-10" dirty="0">
                <a:latin typeface="Calibri"/>
                <a:cs typeface="Calibri"/>
              </a:rPr>
              <a:t>over</a:t>
            </a:r>
            <a:r>
              <a:rPr sz="1800" spc="5" dirty="0">
                <a:latin typeface="Calibri"/>
                <a:cs typeface="Calibri"/>
              </a:rPr>
              <a:t> </a:t>
            </a:r>
            <a:r>
              <a:rPr sz="1800" dirty="0">
                <a:latin typeface="Calibri"/>
                <a:cs typeface="Calibri"/>
              </a:rPr>
              <a:t>the</a:t>
            </a:r>
            <a:r>
              <a:rPr sz="1800" spc="20" dirty="0">
                <a:latin typeface="Calibri"/>
                <a:cs typeface="Calibri"/>
              </a:rPr>
              <a:t> </a:t>
            </a:r>
            <a:r>
              <a:rPr sz="1800" spc="-5" dirty="0">
                <a:latin typeface="Calibri"/>
                <a:cs typeface="Calibri"/>
              </a:rPr>
              <a:t>use</a:t>
            </a:r>
            <a:r>
              <a:rPr sz="1800" spc="5" dirty="0">
                <a:latin typeface="Calibri"/>
                <a:cs typeface="Calibri"/>
              </a:rPr>
              <a:t> </a:t>
            </a:r>
            <a:r>
              <a:rPr sz="1800" spc="-5" dirty="0">
                <a:latin typeface="Calibri"/>
                <a:cs typeface="Calibri"/>
              </a:rPr>
              <a:t>of</a:t>
            </a:r>
            <a:r>
              <a:rPr sz="1800" spc="5" dirty="0">
                <a:latin typeface="Calibri"/>
                <a:cs typeface="Calibri"/>
              </a:rPr>
              <a:t> </a:t>
            </a:r>
            <a:r>
              <a:rPr sz="1800" dirty="0">
                <a:latin typeface="Calibri"/>
                <a:cs typeface="Calibri"/>
              </a:rPr>
              <a:t>a </a:t>
            </a:r>
            <a:r>
              <a:rPr sz="1800" spc="-15" dirty="0">
                <a:latin typeface="Calibri"/>
                <a:cs typeface="Calibri"/>
              </a:rPr>
              <a:t>private</a:t>
            </a:r>
            <a:r>
              <a:rPr sz="1800" spc="20" dirty="0">
                <a:latin typeface="Calibri"/>
                <a:cs typeface="Calibri"/>
              </a:rPr>
              <a:t> </a:t>
            </a:r>
            <a:r>
              <a:rPr sz="1800" spc="-10" dirty="0">
                <a:latin typeface="Calibri"/>
                <a:cs typeface="Calibri"/>
              </a:rPr>
              <a:t>network</a:t>
            </a:r>
            <a:r>
              <a:rPr sz="1800" spc="-5"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offloading</a:t>
            </a:r>
            <a:r>
              <a:rPr sz="1800" spc="20" dirty="0">
                <a:latin typeface="Calibri"/>
                <a:cs typeface="Calibri"/>
              </a:rPr>
              <a:t> </a:t>
            </a:r>
            <a:r>
              <a:rPr sz="1800" dirty="0">
                <a:latin typeface="Calibri"/>
                <a:cs typeface="Calibri"/>
              </a:rPr>
              <a:t>the</a:t>
            </a:r>
            <a:r>
              <a:rPr sz="1800" spc="5" dirty="0">
                <a:latin typeface="Calibri"/>
                <a:cs typeface="Calibri"/>
              </a:rPr>
              <a:t> </a:t>
            </a:r>
            <a:r>
              <a:rPr sz="1800" dirty="0">
                <a:latin typeface="Calibri"/>
                <a:cs typeface="Calibri"/>
              </a:rPr>
              <a:t>wide</a:t>
            </a:r>
            <a:r>
              <a:rPr sz="1800" spc="15" dirty="0">
                <a:latin typeface="Calibri"/>
                <a:cs typeface="Calibri"/>
              </a:rPr>
              <a:t> </a:t>
            </a:r>
            <a:r>
              <a:rPr sz="1800" spc="-10" dirty="0">
                <a:latin typeface="Calibri"/>
                <a:cs typeface="Calibri"/>
              </a:rPr>
              <a:t>area</a:t>
            </a:r>
            <a:r>
              <a:rPr sz="1800" spc="20" dirty="0">
                <a:latin typeface="Calibri"/>
                <a:cs typeface="Calibri"/>
              </a:rPr>
              <a:t> </a:t>
            </a:r>
            <a:r>
              <a:rPr sz="1800" spc="-10" dirty="0">
                <a:latin typeface="Calibri"/>
                <a:cs typeface="Calibri"/>
              </a:rPr>
              <a:t>network </a:t>
            </a:r>
            <a:r>
              <a:rPr sz="1800" spc="-395" dirty="0">
                <a:latin typeface="Calibri"/>
                <a:cs typeface="Calibri"/>
              </a:rPr>
              <a:t> </a:t>
            </a:r>
            <a:r>
              <a:rPr sz="1800" spc="-5" dirty="0">
                <a:latin typeface="Calibri"/>
                <a:cs typeface="Calibri"/>
              </a:rPr>
              <a:t>management </a:t>
            </a:r>
            <a:r>
              <a:rPr sz="1800" spc="-10" dirty="0">
                <a:latin typeface="Calibri"/>
                <a:cs typeface="Calibri"/>
              </a:rPr>
              <a:t>task</a:t>
            </a:r>
            <a:r>
              <a:rPr sz="1800" spc="10"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public</a:t>
            </a:r>
            <a:r>
              <a:rPr sz="1800" spc="40" dirty="0">
                <a:latin typeface="Calibri"/>
                <a:cs typeface="Calibri"/>
              </a:rPr>
              <a:t> </a:t>
            </a:r>
            <a:r>
              <a:rPr sz="1800" spc="-10" dirty="0">
                <a:latin typeface="Calibri"/>
                <a:cs typeface="Calibri"/>
              </a:rPr>
              <a:t>network</a:t>
            </a:r>
            <a:r>
              <a:rPr sz="1800" dirty="0">
                <a:latin typeface="Calibri"/>
                <a:cs typeface="Calibri"/>
              </a:rPr>
              <a:t> </a:t>
            </a:r>
            <a:r>
              <a:rPr sz="1800" spc="-30" dirty="0">
                <a:latin typeface="Calibri"/>
                <a:cs typeface="Calibri"/>
              </a:rPr>
              <a:t>provider.</a:t>
            </a:r>
            <a:r>
              <a:rPr sz="1800" spc="25" dirty="0">
                <a:latin typeface="Calibri"/>
                <a:cs typeface="Calibri"/>
              </a:rPr>
              <a:t> </a:t>
            </a:r>
            <a:r>
              <a:rPr sz="1800" spc="-5" dirty="0">
                <a:latin typeface="Calibri"/>
                <a:cs typeface="Calibri"/>
              </a:rPr>
              <a:t>That</a:t>
            </a:r>
            <a:r>
              <a:rPr sz="1800" spc="10" dirty="0">
                <a:latin typeface="Calibri"/>
                <a:cs typeface="Calibri"/>
              </a:rPr>
              <a:t> </a:t>
            </a:r>
            <a:r>
              <a:rPr sz="1800" spc="-5" dirty="0">
                <a:latin typeface="Calibri"/>
                <a:cs typeface="Calibri"/>
              </a:rPr>
              <a:t>same</a:t>
            </a:r>
            <a:r>
              <a:rPr sz="1800" dirty="0">
                <a:latin typeface="Calibri"/>
                <a:cs typeface="Calibri"/>
              </a:rPr>
              <a:t> </a:t>
            </a:r>
            <a:r>
              <a:rPr sz="1800" spc="-5" dirty="0">
                <a:latin typeface="Calibri"/>
                <a:cs typeface="Calibri"/>
              </a:rPr>
              <a:t>public</a:t>
            </a:r>
            <a:r>
              <a:rPr sz="1800" spc="25" dirty="0">
                <a:latin typeface="Calibri"/>
                <a:cs typeface="Calibri"/>
              </a:rPr>
              <a:t> </a:t>
            </a:r>
            <a:r>
              <a:rPr sz="1800" spc="-10" dirty="0">
                <a:latin typeface="Calibri"/>
                <a:cs typeface="Calibri"/>
              </a:rPr>
              <a:t>network</a:t>
            </a:r>
            <a:r>
              <a:rPr sz="1800" spc="10" dirty="0">
                <a:latin typeface="Calibri"/>
                <a:cs typeface="Calibri"/>
              </a:rPr>
              <a:t> </a:t>
            </a:r>
            <a:r>
              <a:rPr sz="1800" spc="-10" dirty="0">
                <a:latin typeface="Calibri"/>
                <a:cs typeface="Calibri"/>
              </a:rPr>
              <a:t>provides</a:t>
            </a:r>
            <a:r>
              <a:rPr sz="1800" spc="15" dirty="0">
                <a:latin typeface="Calibri"/>
                <a:cs typeface="Calibri"/>
              </a:rPr>
              <a:t> </a:t>
            </a:r>
            <a:r>
              <a:rPr sz="1800" dirty="0">
                <a:latin typeface="Calibri"/>
                <a:cs typeface="Calibri"/>
              </a:rPr>
              <a:t>an</a:t>
            </a:r>
            <a:r>
              <a:rPr sz="1800" spc="10" dirty="0">
                <a:latin typeface="Calibri"/>
                <a:cs typeface="Calibri"/>
              </a:rPr>
              <a:t> </a:t>
            </a:r>
            <a:r>
              <a:rPr sz="1800" spc="-5" dirty="0">
                <a:latin typeface="Calibri"/>
                <a:cs typeface="Calibri"/>
              </a:rPr>
              <a:t>access</a:t>
            </a:r>
            <a:r>
              <a:rPr sz="1800" spc="15" dirty="0">
                <a:latin typeface="Calibri"/>
                <a:cs typeface="Calibri"/>
              </a:rPr>
              <a:t> </a:t>
            </a:r>
            <a:r>
              <a:rPr sz="1800" spc="-5" dirty="0">
                <a:latin typeface="Calibri"/>
                <a:cs typeface="Calibri"/>
              </a:rPr>
              <a:t>path</a:t>
            </a:r>
            <a:r>
              <a:rPr sz="1800" spc="20" dirty="0">
                <a:latin typeface="Calibri"/>
                <a:cs typeface="Calibri"/>
              </a:rPr>
              <a:t> </a:t>
            </a:r>
            <a:r>
              <a:rPr sz="1800" spc="-15" dirty="0">
                <a:latin typeface="Calibri"/>
                <a:cs typeface="Calibri"/>
              </a:rPr>
              <a:t>for</a:t>
            </a:r>
            <a:r>
              <a:rPr sz="1800" spc="5" dirty="0">
                <a:latin typeface="Calibri"/>
                <a:cs typeface="Calibri"/>
              </a:rPr>
              <a:t> </a:t>
            </a:r>
            <a:r>
              <a:rPr sz="1800" spc="-15" dirty="0">
                <a:latin typeface="Calibri"/>
                <a:cs typeface="Calibri"/>
              </a:rPr>
              <a:t>telecommuters </a:t>
            </a:r>
            <a:r>
              <a:rPr sz="1800" spc="-10"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other mobile</a:t>
            </a:r>
            <a:r>
              <a:rPr sz="1800" spc="25" dirty="0">
                <a:latin typeface="Calibri"/>
                <a:cs typeface="Calibri"/>
              </a:rPr>
              <a:t> </a:t>
            </a:r>
            <a:r>
              <a:rPr sz="1800" spc="-5" dirty="0">
                <a:latin typeface="Calibri"/>
                <a:cs typeface="Calibri"/>
              </a:rPr>
              <a:t>employees</a:t>
            </a:r>
            <a:r>
              <a:rPr sz="1800" dirty="0">
                <a:latin typeface="Calibri"/>
                <a:cs typeface="Calibri"/>
              </a:rPr>
              <a:t> </a:t>
            </a:r>
            <a:r>
              <a:rPr sz="1800" spc="-10" dirty="0">
                <a:latin typeface="Calibri"/>
                <a:cs typeface="Calibri"/>
              </a:rPr>
              <a:t>to</a:t>
            </a:r>
            <a:r>
              <a:rPr sz="1800" spc="-5" dirty="0">
                <a:latin typeface="Calibri"/>
                <a:cs typeface="Calibri"/>
              </a:rPr>
              <a:t> log</a:t>
            </a:r>
            <a:r>
              <a:rPr sz="1800" spc="10" dirty="0">
                <a:latin typeface="Calibri"/>
                <a:cs typeface="Calibri"/>
              </a:rPr>
              <a:t> </a:t>
            </a:r>
            <a:r>
              <a:rPr sz="1800" spc="-5" dirty="0">
                <a:latin typeface="Calibri"/>
                <a:cs typeface="Calibri"/>
              </a:rPr>
              <a:t>on </a:t>
            </a:r>
            <a:r>
              <a:rPr sz="1800" spc="-10" dirty="0">
                <a:latin typeface="Calibri"/>
                <a:cs typeface="Calibri"/>
              </a:rPr>
              <a:t>to</a:t>
            </a:r>
            <a:r>
              <a:rPr sz="1800" spc="5" dirty="0">
                <a:latin typeface="Calibri"/>
                <a:cs typeface="Calibri"/>
              </a:rPr>
              <a:t> </a:t>
            </a:r>
            <a:r>
              <a:rPr sz="1800" spc="-15" dirty="0">
                <a:latin typeface="Calibri"/>
                <a:cs typeface="Calibri"/>
              </a:rPr>
              <a:t>corporate</a:t>
            </a:r>
            <a:r>
              <a:rPr sz="1800" spc="15" dirty="0">
                <a:latin typeface="Calibri"/>
                <a:cs typeface="Calibri"/>
              </a:rPr>
              <a:t> </a:t>
            </a:r>
            <a:r>
              <a:rPr sz="1800" spc="-15" dirty="0">
                <a:latin typeface="Calibri"/>
                <a:cs typeface="Calibri"/>
              </a:rPr>
              <a:t>systems</a:t>
            </a:r>
            <a:r>
              <a:rPr sz="1800" spc="-20" dirty="0">
                <a:latin typeface="Calibri"/>
                <a:cs typeface="Calibri"/>
              </a:rPr>
              <a:t> </a:t>
            </a:r>
            <a:r>
              <a:rPr sz="1800" spc="-10" dirty="0">
                <a:latin typeface="Calibri"/>
                <a:cs typeface="Calibri"/>
              </a:rPr>
              <a:t>from</a:t>
            </a:r>
            <a:r>
              <a:rPr sz="1800" spc="-5" dirty="0">
                <a:latin typeface="Calibri"/>
                <a:cs typeface="Calibri"/>
              </a:rPr>
              <a:t> </a:t>
            </a:r>
            <a:r>
              <a:rPr sz="1800" spc="-10" dirty="0">
                <a:latin typeface="Calibri"/>
                <a:cs typeface="Calibri"/>
              </a:rPr>
              <a:t>remote</a:t>
            </a:r>
            <a:r>
              <a:rPr sz="1800" spc="15" dirty="0">
                <a:latin typeface="Calibri"/>
                <a:cs typeface="Calibri"/>
              </a:rPr>
              <a:t> </a:t>
            </a:r>
            <a:r>
              <a:rPr sz="1800" spc="-10" dirty="0">
                <a:latin typeface="Calibri"/>
                <a:cs typeface="Calibri"/>
              </a:rPr>
              <a:t>sites.</a:t>
            </a:r>
            <a:endParaRPr sz="1800">
              <a:latin typeface="Calibri"/>
              <a:cs typeface="Calibri"/>
            </a:endParaRPr>
          </a:p>
          <a:p>
            <a:pPr marL="12700" marR="5080" indent="51435">
              <a:lnSpc>
                <a:spcPct val="100000"/>
              </a:lnSpc>
            </a:pPr>
            <a:r>
              <a:rPr sz="1800" spc="-10" dirty="0">
                <a:latin typeface="Calibri"/>
                <a:cs typeface="Calibri"/>
              </a:rPr>
              <a:t>Figure</a:t>
            </a:r>
            <a:r>
              <a:rPr sz="1800" spc="20" dirty="0">
                <a:latin typeface="Calibri"/>
                <a:cs typeface="Calibri"/>
              </a:rPr>
              <a:t> </a:t>
            </a:r>
            <a:r>
              <a:rPr sz="1800" dirty="0">
                <a:latin typeface="Calibri"/>
                <a:cs typeface="Calibri"/>
              </a:rPr>
              <a:t>9.3</a:t>
            </a:r>
            <a:r>
              <a:rPr sz="1800" spc="5" dirty="0">
                <a:latin typeface="Calibri"/>
                <a:cs typeface="Calibri"/>
              </a:rPr>
              <a:t> </a:t>
            </a:r>
            <a:r>
              <a:rPr sz="1800" dirty="0">
                <a:latin typeface="Calibri"/>
                <a:cs typeface="Calibri"/>
              </a:rPr>
              <a:t>is</a:t>
            </a:r>
            <a:r>
              <a:rPr sz="1800" spc="10" dirty="0">
                <a:latin typeface="Calibri"/>
                <a:cs typeface="Calibri"/>
              </a:rPr>
              <a:t> </a:t>
            </a:r>
            <a:r>
              <a:rPr sz="1800" dirty="0">
                <a:latin typeface="Calibri"/>
                <a:cs typeface="Calibri"/>
              </a:rPr>
              <a:t>a </a:t>
            </a:r>
            <a:r>
              <a:rPr sz="1800" spc="-5" dirty="0">
                <a:latin typeface="Calibri"/>
                <a:cs typeface="Calibri"/>
              </a:rPr>
              <a:t>typical</a:t>
            </a:r>
            <a:r>
              <a:rPr sz="1800" spc="15" dirty="0">
                <a:latin typeface="Calibri"/>
                <a:cs typeface="Calibri"/>
              </a:rPr>
              <a:t> </a:t>
            </a:r>
            <a:r>
              <a:rPr sz="1800" spc="-5" dirty="0">
                <a:latin typeface="Calibri"/>
                <a:cs typeface="Calibri"/>
              </a:rPr>
              <a:t>scenario</a:t>
            </a:r>
            <a:r>
              <a:rPr sz="1800" spc="10" dirty="0">
                <a:latin typeface="Calibri"/>
                <a:cs typeface="Calibri"/>
              </a:rPr>
              <a:t> </a:t>
            </a:r>
            <a:r>
              <a:rPr sz="1800" spc="-5" dirty="0">
                <a:latin typeface="Calibri"/>
                <a:cs typeface="Calibri"/>
              </a:rPr>
              <a:t>of</a:t>
            </a:r>
            <a:r>
              <a:rPr sz="1800" spc="35" dirty="0">
                <a:latin typeface="Calibri"/>
                <a:cs typeface="Calibri"/>
              </a:rPr>
              <a:t> </a:t>
            </a:r>
            <a:r>
              <a:rPr sz="1800" dirty="0">
                <a:latin typeface="Calibri"/>
                <a:cs typeface="Calibri"/>
              </a:rPr>
              <a:t>IPSec </a:t>
            </a:r>
            <a:r>
              <a:rPr sz="1800" spc="-5" dirty="0">
                <a:latin typeface="Calibri"/>
                <a:cs typeface="Calibri"/>
              </a:rPr>
              <a:t>usage. </a:t>
            </a:r>
            <a:r>
              <a:rPr sz="1800" dirty="0">
                <a:latin typeface="Calibri"/>
                <a:cs typeface="Calibri"/>
              </a:rPr>
              <a:t>An</a:t>
            </a:r>
            <a:r>
              <a:rPr sz="1800" spc="10" dirty="0">
                <a:latin typeface="Calibri"/>
                <a:cs typeface="Calibri"/>
              </a:rPr>
              <a:t> </a:t>
            </a:r>
            <a:r>
              <a:rPr sz="1800" spc="-15" dirty="0">
                <a:latin typeface="Calibri"/>
                <a:cs typeface="Calibri"/>
              </a:rPr>
              <a:t>organization</a:t>
            </a:r>
            <a:r>
              <a:rPr sz="1800" spc="20" dirty="0">
                <a:latin typeface="Calibri"/>
                <a:cs typeface="Calibri"/>
              </a:rPr>
              <a:t> </a:t>
            </a:r>
            <a:r>
              <a:rPr sz="1800" spc="-5" dirty="0">
                <a:latin typeface="Calibri"/>
                <a:cs typeface="Calibri"/>
              </a:rPr>
              <a:t>maintains</a:t>
            </a:r>
            <a:r>
              <a:rPr sz="1800" dirty="0">
                <a:latin typeface="Calibri"/>
                <a:cs typeface="Calibri"/>
              </a:rPr>
              <a:t> </a:t>
            </a:r>
            <a:r>
              <a:rPr sz="1800" spc="-5" dirty="0">
                <a:latin typeface="Calibri"/>
                <a:cs typeface="Calibri"/>
              </a:rPr>
              <a:t>LANs</a:t>
            </a:r>
            <a:r>
              <a:rPr sz="1800" spc="15" dirty="0">
                <a:latin typeface="Calibri"/>
                <a:cs typeface="Calibri"/>
              </a:rPr>
              <a:t> </a:t>
            </a:r>
            <a:r>
              <a:rPr sz="1800" spc="-10" dirty="0">
                <a:latin typeface="Calibri"/>
                <a:cs typeface="Calibri"/>
              </a:rPr>
              <a:t>at</a:t>
            </a:r>
            <a:r>
              <a:rPr sz="1800" spc="5" dirty="0">
                <a:latin typeface="Calibri"/>
                <a:cs typeface="Calibri"/>
              </a:rPr>
              <a:t> </a:t>
            </a:r>
            <a:r>
              <a:rPr sz="1800" spc="-10" dirty="0">
                <a:latin typeface="Calibri"/>
                <a:cs typeface="Calibri"/>
              </a:rPr>
              <a:t>dispersed</a:t>
            </a:r>
            <a:r>
              <a:rPr sz="1800" spc="5" dirty="0">
                <a:latin typeface="Calibri"/>
                <a:cs typeface="Calibri"/>
              </a:rPr>
              <a:t> </a:t>
            </a:r>
            <a:r>
              <a:rPr sz="1800" spc="-10" dirty="0">
                <a:latin typeface="Calibri"/>
                <a:cs typeface="Calibri"/>
              </a:rPr>
              <a:t>locations.</a:t>
            </a:r>
            <a:r>
              <a:rPr sz="1800" spc="30" dirty="0">
                <a:latin typeface="Calibri"/>
                <a:cs typeface="Calibri"/>
              </a:rPr>
              <a:t> </a:t>
            </a:r>
            <a:r>
              <a:rPr sz="1800" spc="-5" dirty="0">
                <a:latin typeface="Calibri"/>
                <a:cs typeface="Calibri"/>
              </a:rPr>
              <a:t>Nonsecure</a:t>
            </a:r>
            <a:r>
              <a:rPr sz="1800" spc="20" dirty="0">
                <a:latin typeface="Calibri"/>
                <a:cs typeface="Calibri"/>
              </a:rPr>
              <a:t> </a:t>
            </a:r>
            <a:r>
              <a:rPr sz="1800" dirty="0">
                <a:latin typeface="Calibri"/>
                <a:cs typeface="Calibri"/>
              </a:rPr>
              <a:t>IP</a:t>
            </a:r>
            <a:r>
              <a:rPr sz="1800" spc="5" dirty="0">
                <a:latin typeface="Calibri"/>
                <a:cs typeface="Calibri"/>
              </a:rPr>
              <a:t> </a:t>
            </a:r>
            <a:r>
              <a:rPr sz="1800" spc="-15" dirty="0">
                <a:latin typeface="Calibri"/>
                <a:cs typeface="Calibri"/>
              </a:rPr>
              <a:t>traffic</a:t>
            </a:r>
            <a:r>
              <a:rPr sz="1800" dirty="0">
                <a:latin typeface="Calibri"/>
                <a:cs typeface="Calibri"/>
              </a:rPr>
              <a:t> is </a:t>
            </a:r>
            <a:r>
              <a:rPr sz="1800" spc="-395" dirty="0">
                <a:latin typeface="Calibri"/>
                <a:cs typeface="Calibri"/>
              </a:rPr>
              <a:t> </a:t>
            </a:r>
            <a:r>
              <a:rPr sz="1800" spc="-5" dirty="0">
                <a:latin typeface="Calibri"/>
                <a:cs typeface="Calibri"/>
              </a:rPr>
              <a:t>used</a:t>
            </a:r>
            <a:r>
              <a:rPr sz="1800" spc="30" dirty="0">
                <a:latin typeface="Calibri"/>
                <a:cs typeface="Calibri"/>
              </a:rPr>
              <a:t> </a:t>
            </a:r>
            <a:r>
              <a:rPr sz="1800" spc="-5" dirty="0">
                <a:latin typeface="Calibri"/>
                <a:cs typeface="Calibri"/>
              </a:rPr>
              <a:t>on</a:t>
            </a:r>
            <a:r>
              <a:rPr sz="1800" spc="50" dirty="0">
                <a:latin typeface="Calibri"/>
                <a:cs typeface="Calibri"/>
              </a:rPr>
              <a:t> </a:t>
            </a:r>
            <a:r>
              <a:rPr sz="1800" dirty="0">
                <a:latin typeface="Calibri"/>
                <a:cs typeface="Calibri"/>
              </a:rPr>
              <a:t>each</a:t>
            </a:r>
            <a:r>
              <a:rPr sz="1800" spc="45" dirty="0">
                <a:latin typeface="Calibri"/>
                <a:cs typeface="Calibri"/>
              </a:rPr>
              <a:t> </a:t>
            </a:r>
            <a:r>
              <a:rPr sz="1800" spc="-5" dirty="0">
                <a:latin typeface="Calibri"/>
                <a:cs typeface="Calibri"/>
              </a:rPr>
              <a:t>LAN.</a:t>
            </a:r>
            <a:r>
              <a:rPr sz="1800" spc="25" dirty="0">
                <a:latin typeface="Calibri"/>
                <a:cs typeface="Calibri"/>
              </a:rPr>
              <a:t> </a:t>
            </a:r>
            <a:r>
              <a:rPr sz="1800" spc="-10" dirty="0">
                <a:latin typeface="Calibri"/>
                <a:cs typeface="Calibri"/>
              </a:rPr>
              <a:t>For</a:t>
            </a:r>
            <a:r>
              <a:rPr sz="1800" spc="55" dirty="0">
                <a:latin typeface="Calibri"/>
                <a:cs typeface="Calibri"/>
              </a:rPr>
              <a:t> </a:t>
            </a:r>
            <a:r>
              <a:rPr sz="1800" spc="-15" dirty="0">
                <a:latin typeface="Calibri"/>
                <a:cs typeface="Calibri"/>
              </a:rPr>
              <a:t>traffic</a:t>
            </a:r>
            <a:r>
              <a:rPr sz="1800" spc="25" dirty="0">
                <a:latin typeface="Calibri"/>
                <a:cs typeface="Calibri"/>
              </a:rPr>
              <a:t> </a:t>
            </a:r>
            <a:r>
              <a:rPr sz="1800" spc="-10" dirty="0">
                <a:latin typeface="Calibri"/>
                <a:cs typeface="Calibri"/>
              </a:rPr>
              <a:t>off</a:t>
            </a:r>
            <a:r>
              <a:rPr sz="1800" spc="35" dirty="0">
                <a:latin typeface="Calibri"/>
                <a:cs typeface="Calibri"/>
              </a:rPr>
              <a:t> </a:t>
            </a:r>
            <a:r>
              <a:rPr sz="1800" spc="-10" dirty="0">
                <a:latin typeface="Calibri"/>
                <a:cs typeface="Calibri"/>
              </a:rPr>
              <a:t>site,</a:t>
            </a:r>
            <a:r>
              <a:rPr sz="1800" spc="40" dirty="0">
                <a:latin typeface="Calibri"/>
                <a:cs typeface="Calibri"/>
              </a:rPr>
              <a:t> </a:t>
            </a:r>
            <a:r>
              <a:rPr sz="1800" spc="-10" dirty="0">
                <a:latin typeface="Calibri"/>
                <a:cs typeface="Calibri"/>
              </a:rPr>
              <a:t>through</a:t>
            </a:r>
            <a:r>
              <a:rPr sz="1800" spc="55" dirty="0">
                <a:latin typeface="Calibri"/>
                <a:cs typeface="Calibri"/>
              </a:rPr>
              <a:t> </a:t>
            </a:r>
            <a:r>
              <a:rPr sz="1800" spc="-5" dirty="0">
                <a:latin typeface="Calibri"/>
                <a:cs typeface="Calibri"/>
              </a:rPr>
              <a:t>some</a:t>
            </a:r>
            <a:r>
              <a:rPr sz="1800" spc="30" dirty="0">
                <a:latin typeface="Calibri"/>
                <a:cs typeface="Calibri"/>
              </a:rPr>
              <a:t> </a:t>
            </a:r>
            <a:r>
              <a:rPr sz="1800" spc="-5" dirty="0">
                <a:latin typeface="Calibri"/>
                <a:cs typeface="Calibri"/>
              </a:rPr>
              <a:t>sort</a:t>
            </a:r>
            <a:r>
              <a:rPr sz="1800" spc="25" dirty="0">
                <a:latin typeface="Calibri"/>
                <a:cs typeface="Calibri"/>
              </a:rPr>
              <a:t> </a:t>
            </a:r>
            <a:r>
              <a:rPr sz="1800" spc="-5" dirty="0">
                <a:latin typeface="Calibri"/>
                <a:cs typeface="Calibri"/>
              </a:rPr>
              <a:t>of</a:t>
            </a:r>
            <a:r>
              <a:rPr sz="1800" spc="50" dirty="0">
                <a:latin typeface="Calibri"/>
                <a:cs typeface="Calibri"/>
              </a:rPr>
              <a:t> </a:t>
            </a:r>
            <a:r>
              <a:rPr sz="1800" spc="-15" dirty="0">
                <a:latin typeface="Calibri"/>
                <a:cs typeface="Calibri"/>
              </a:rPr>
              <a:t>private</a:t>
            </a:r>
            <a:r>
              <a:rPr sz="1800" spc="35" dirty="0">
                <a:latin typeface="Calibri"/>
                <a:cs typeface="Calibri"/>
              </a:rPr>
              <a:t> </a:t>
            </a:r>
            <a:r>
              <a:rPr sz="1800" spc="-5" dirty="0">
                <a:latin typeface="Calibri"/>
                <a:cs typeface="Calibri"/>
              </a:rPr>
              <a:t>or</a:t>
            </a:r>
            <a:r>
              <a:rPr sz="1800" spc="45" dirty="0">
                <a:latin typeface="Calibri"/>
                <a:cs typeface="Calibri"/>
              </a:rPr>
              <a:t> </a:t>
            </a:r>
            <a:r>
              <a:rPr sz="1800" spc="-5" dirty="0">
                <a:latin typeface="Calibri"/>
                <a:cs typeface="Calibri"/>
              </a:rPr>
              <a:t>public</a:t>
            </a:r>
            <a:r>
              <a:rPr sz="1800" spc="55" dirty="0">
                <a:latin typeface="Calibri"/>
                <a:cs typeface="Calibri"/>
              </a:rPr>
              <a:t> </a:t>
            </a:r>
            <a:r>
              <a:rPr sz="1800" spc="-25" dirty="0">
                <a:latin typeface="Calibri"/>
                <a:cs typeface="Calibri"/>
              </a:rPr>
              <a:t>WAN,</a:t>
            </a:r>
            <a:r>
              <a:rPr sz="1800" spc="55" dirty="0">
                <a:latin typeface="Calibri"/>
                <a:cs typeface="Calibri"/>
              </a:rPr>
              <a:t> </a:t>
            </a:r>
            <a:r>
              <a:rPr sz="1800" spc="-5" dirty="0">
                <a:latin typeface="Calibri"/>
                <a:cs typeface="Calibri"/>
              </a:rPr>
              <a:t>IPSec</a:t>
            </a:r>
            <a:r>
              <a:rPr sz="1800" spc="50" dirty="0">
                <a:latin typeface="Calibri"/>
                <a:cs typeface="Calibri"/>
              </a:rPr>
              <a:t> </a:t>
            </a:r>
            <a:r>
              <a:rPr sz="1800" spc="-15" dirty="0">
                <a:latin typeface="Calibri"/>
                <a:cs typeface="Calibri"/>
              </a:rPr>
              <a:t>protocols</a:t>
            </a:r>
            <a:r>
              <a:rPr sz="1800" spc="40" dirty="0">
                <a:latin typeface="Calibri"/>
                <a:cs typeface="Calibri"/>
              </a:rPr>
              <a:t> </a:t>
            </a:r>
            <a:r>
              <a:rPr sz="1800" spc="-10" dirty="0">
                <a:latin typeface="Calibri"/>
                <a:cs typeface="Calibri"/>
              </a:rPr>
              <a:t>are</a:t>
            </a:r>
            <a:r>
              <a:rPr sz="1800" spc="35" dirty="0">
                <a:latin typeface="Calibri"/>
                <a:cs typeface="Calibri"/>
              </a:rPr>
              <a:t> </a:t>
            </a:r>
            <a:r>
              <a:rPr sz="1800" dirty="0">
                <a:latin typeface="Calibri"/>
                <a:cs typeface="Calibri"/>
              </a:rPr>
              <a:t>used.</a:t>
            </a:r>
            <a:r>
              <a:rPr sz="1800" spc="40" dirty="0">
                <a:latin typeface="Calibri"/>
                <a:cs typeface="Calibri"/>
              </a:rPr>
              <a:t> </a:t>
            </a:r>
            <a:r>
              <a:rPr sz="1800" spc="-5" dirty="0">
                <a:latin typeface="Calibri"/>
                <a:cs typeface="Calibri"/>
              </a:rPr>
              <a:t>These </a:t>
            </a:r>
            <a:r>
              <a:rPr sz="1800" dirty="0">
                <a:latin typeface="Calibri"/>
                <a:cs typeface="Calibri"/>
              </a:rPr>
              <a:t> </a:t>
            </a:r>
            <a:r>
              <a:rPr sz="1800" spc="-15" dirty="0">
                <a:latin typeface="Calibri"/>
                <a:cs typeface="Calibri"/>
              </a:rPr>
              <a:t>protocols</a:t>
            </a:r>
            <a:r>
              <a:rPr sz="1800" spc="45" dirty="0">
                <a:latin typeface="Calibri"/>
                <a:cs typeface="Calibri"/>
              </a:rPr>
              <a:t> </a:t>
            </a:r>
            <a:r>
              <a:rPr sz="1800" spc="-15" dirty="0">
                <a:latin typeface="Calibri"/>
                <a:cs typeface="Calibri"/>
              </a:rPr>
              <a:t>operate</a:t>
            </a:r>
            <a:r>
              <a:rPr sz="1800" spc="65" dirty="0">
                <a:latin typeface="Calibri"/>
                <a:cs typeface="Calibri"/>
              </a:rPr>
              <a:t> </a:t>
            </a:r>
            <a:r>
              <a:rPr sz="1800" spc="-5" dirty="0">
                <a:latin typeface="Calibri"/>
                <a:cs typeface="Calibri"/>
              </a:rPr>
              <a:t>in</a:t>
            </a:r>
            <a:r>
              <a:rPr sz="1800" spc="60" dirty="0">
                <a:latin typeface="Calibri"/>
                <a:cs typeface="Calibri"/>
              </a:rPr>
              <a:t> </a:t>
            </a:r>
            <a:r>
              <a:rPr sz="1800" spc="-10" dirty="0">
                <a:latin typeface="Calibri"/>
                <a:cs typeface="Calibri"/>
              </a:rPr>
              <a:t>networking</a:t>
            </a:r>
            <a:r>
              <a:rPr sz="1800" spc="65" dirty="0">
                <a:latin typeface="Calibri"/>
                <a:cs typeface="Calibri"/>
              </a:rPr>
              <a:t> </a:t>
            </a:r>
            <a:r>
              <a:rPr sz="1800" spc="-5" dirty="0">
                <a:latin typeface="Calibri"/>
                <a:cs typeface="Calibri"/>
              </a:rPr>
              <a:t>devices,</a:t>
            </a:r>
            <a:r>
              <a:rPr sz="1800" spc="55" dirty="0">
                <a:latin typeface="Calibri"/>
                <a:cs typeface="Calibri"/>
              </a:rPr>
              <a:t> </a:t>
            </a:r>
            <a:r>
              <a:rPr sz="1800" spc="-5" dirty="0">
                <a:latin typeface="Calibri"/>
                <a:cs typeface="Calibri"/>
              </a:rPr>
              <a:t>such</a:t>
            </a:r>
            <a:r>
              <a:rPr sz="1800" spc="60" dirty="0">
                <a:latin typeface="Calibri"/>
                <a:cs typeface="Calibri"/>
              </a:rPr>
              <a:t> </a:t>
            </a:r>
            <a:r>
              <a:rPr sz="1800" dirty="0">
                <a:latin typeface="Calibri"/>
                <a:cs typeface="Calibri"/>
              </a:rPr>
              <a:t>as</a:t>
            </a:r>
            <a:r>
              <a:rPr sz="1800" spc="40" dirty="0">
                <a:latin typeface="Calibri"/>
                <a:cs typeface="Calibri"/>
              </a:rPr>
              <a:t> </a:t>
            </a:r>
            <a:r>
              <a:rPr sz="1800" dirty="0">
                <a:latin typeface="Calibri"/>
                <a:cs typeface="Calibri"/>
              </a:rPr>
              <a:t>a</a:t>
            </a:r>
            <a:r>
              <a:rPr sz="1800" spc="45" dirty="0">
                <a:latin typeface="Calibri"/>
                <a:cs typeface="Calibri"/>
              </a:rPr>
              <a:t> </a:t>
            </a:r>
            <a:r>
              <a:rPr sz="1800" spc="-15" dirty="0">
                <a:latin typeface="Calibri"/>
                <a:cs typeface="Calibri"/>
              </a:rPr>
              <a:t>router</a:t>
            </a:r>
            <a:r>
              <a:rPr sz="1800" spc="55" dirty="0">
                <a:latin typeface="Calibri"/>
                <a:cs typeface="Calibri"/>
              </a:rPr>
              <a:t> </a:t>
            </a:r>
            <a:r>
              <a:rPr sz="1800" spc="-5" dirty="0">
                <a:latin typeface="Calibri"/>
                <a:cs typeface="Calibri"/>
              </a:rPr>
              <a:t>or</a:t>
            </a:r>
            <a:r>
              <a:rPr sz="1800" spc="55" dirty="0">
                <a:latin typeface="Calibri"/>
                <a:cs typeface="Calibri"/>
              </a:rPr>
              <a:t> </a:t>
            </a:r>
            <a:r>
              <a:rPr sz="1800" spc="-15" dirty="0">
                <a:latin typeface="Calibri"/>
                <a:cs typeface="Calibri"/>
              </a:rPr>
              <a:t>firewall,</a:t>
            </a:r>
            <a:r>
              <a:rPr sz="1800" spc="80" dirty="0">
                <a:latin typeface="Calibri"/>
                <a:cs typeface="Calibri"/>
              </a:rPr>
              <a:t> </a:t>
            </a:r>
            <a:r>
              <a:rPr sz="1800" spc="-5" dirty="0">
                <a:latin typeface="Calibri"/>
                <a:cs typeface="Calibri"/>
              </a:rPr>
              <a:t>that</a:t>
            </a:r>
            <a:r>
              <a:rPr sz="1800" spc="50" dirty="0">
                <a:latin typeface="Calibri"/>
                <a:cs typeface="Calibri"/>
              </a:rPr>
              <a:t> </a:t>
            </a:r>
            <a:r>
              <a:rPr sz="1800" spc="-10" dirty="0">
                <a:latin typeface="Calibri"/>
                <a:cs typeface="Calibri"/>
              </a:rPr>
              <a:t>connect</a:t>
            </a:r>
            <a:r>
              <a:rPr sz="1800" spc="55" dirty="0">
                <a:latin typeface="Calibri"/>
                <a:cs typeface="Calibri"/>
              </a:rPr>
              <a:t> </a:t>
            </a:r>
            <a:r>
              <a:rPr sz="1800" dirty="0">
                <a:latin typeface="Calibri"/>
                <a:cs typeface="Calibri"/>
              </a:rPr>
              <a:t>each</a:t>
            </a:r>
            <a:r>
              <a:rPr sz="1800" spc="65" dirty="0">
                <a:latin typeface="Calibri"/>
                <a:cs typeface="Calibri"/>
              </a:rPr>
              <a:t> </a:t>
            </a:r>
            <a:r>
              <a:rPr sz="1800" spc="-5" dirty="0">
                <a:latin typeface="Calibri"/>
                <a:cs typeface="Calibri"/>
              </a:rPr>
              <a:t>LAN</a:t>
            </a:r>
            <a:r>
              <a:rPr sz="1800" spc="60" dirty="0">
                <a:latin typeface="Calibri"/>
                <a:cs typeface="Calibri"/>
              </a:rPr>
              <a:t> </a:t>
            </a:r>
            <a:r>
              <a:rPr sz="1800" spc="-10" dirty="0">
                <a:latin typeface="Calibri"/>
                <a:cs typeface="Calibri"/>
              </a:rPr>
              <a:t>to</a:t>
            </a:r>
            <a:r>
              <a:rPr sz="1800" spc="45" dirty="0">
                <a:latin typeface="Calibri"/>
                <a:cs typeface="Calibri"/>
              </a:rPr>
              <a:t> </a:t>
            </a:r>
            <a:r>
              <a:rPr sz="1800" dirty="0">
                <a:latin typeface="Calibri"/>
                <a:cs typeface="Calibri"/>
              </a:rPr>
              <a:t>the</a:t>
            </a:r>
            <a:r>
              <a:rPr sz="1800" spc="50" dirty="0">
                <a:latin typeface="Calibri"/>
                <a:cs typeface="Calibri"/>
              </a:rPr>
              <a:t> </a:t>
            </a:r>
            <a:r>
              <a:rPr sz="1800" spc="-5" dirty="0">
                <a:latin typeface="Calibri"/>
                <a:cs typeface="Calibri"/>
              </a:rPr>
              <a:t>outside</a:t>
            </a:r>
            <a:r>
              <a:rPr sz="1800" spc="60" dirty="0">
                <a:latin typeface="Calibri"/>
                <a:cs typeface="Calibri"/>
              </a:rPr>
              <a:t> </a:t>
            </a:r>
            <a:r>
              <a:rPr sz="1800" spc="-10" dirty="0">
                <a:latin typeface="Calibri"/>
                <a:cs typeface="Calibri"/>
              </a:rPr>
              <a:t>world.</a:t>
            </a:r>
            <a:r>
              <a:rPr sz="1800" spc="45" dirty="0">
                <a:latin typeface="Calibri"/>
                <a:cs typeface="Calibri"/>
              </a:rPr>
              <a:t> </a:t>
            </a:r>
            <a:r>
              <a:rPr sz="1800" spc="-5" dirty="0">
                <a:latin typeface="Calibri"/>
                <a:cs typeface="Calibri"/>
              </a:rPr>
              <a:t>The </a:t>
            </a:r>
            <a:r>
              <a:rPr sz="1800" dirty="0">
                <a:latin typeface="Calibri"/>
                <a:cs typeface="Calibri"/>
              </a:rPr>
              <a:t> IPSec</a:t>
            </a:r>
            <a:r>
              <a:rPr sz="1800" spc="-5" dirty="0">
                <a:latin typeface="Calibri"/>
                <a:cs typeface="Calibri"/>
              </a:rPr>
              <a:t> </a:t>
            </a:r>
            <a:r>
              <a:rPr sz="1800" spc="-10" dirty="0">
                <a:latin typeface="Calibri"/>
                <a:cs typeface="Calibri"/>
              </a:rPr>
              <a:t>networking</a:t>
            </a:r>
            <a:r>
              <a:rPr sz="1800" spc="20" dirty="0">
                <a:latin typeface="Calibri"/>
                <a:cs typeface="Calibri"/>
              </a:rPr>
              <a:t> </a:t>
            </a:r>
            <a:r>
              <a:rPr sz="1800" spc="-5" dirty="0">
                <a:latin typeface="Calibri"/>
                <a:cs typeface="Calibri"/>
              </a:rPr>
              <a:t>device</a:t>
            </a:r>
            <a:r>
              <a:rPr sz="1800" spc="30" dirty="0">
                <a:latin typeface="Calibri"/>
                <a:cs typeface="Calibri"/>
              </a:rPr>
              <a:t> </a:t>
            </a:r>
            <a:r>
              <a:rPr sz="1800" spc="-5" dirty="0">
                <a:latin typeface="Calibri"/>
                <a:cs typeface="Calibri"/>
              </a:rPr>
              <a:t>will</a:t>
            </a:r>
            <a:r>
              <a:rPr sz="1800" spc="10" dirty="0">
                <a:latin typeface="Calibri"/>
                <a:cs typeface="Calibri"/>
              </a:rPr>
              <a:t> </a:t>
            </a:r>
            <a:r>
              <a:rPr sz="1800" spc="-5" dirty="0">
                <a:latin typeface="Calibri"/>
                <a:cs typeface="Calibri"/>
              </a:rPr>
              <a:t>typically</a:t>
            </a:r>
            <a:r>
              <a:rPr sz="1800" spc="25" dirty="0">
                <a:latin typeface="Calibri"/>
                <a:cs typeface="Calibri"/>
              </a:rPr>
              <a:t> </a:t>
            </a:r>
            <a:r>
              <a:rPr sz="1800" spc="-5" dirty="0">
                <a:latin typeface="Calibri"/>
                <a:cs typeface="Calibri"/>
              </a:rPr>
              <a:t>encrypt</a:t>
            </a:r>
            <a:r>
              <a:rPr sz="1800" spc="10" dirty="0">
                <a:latin typeface="Calibri"/>
                <a:cs typeface="Calibri"/>
              </a:rPr>
              <a:t> </a:t>
            </a:r>
            <a:r>
              <a:rPr sz="1800" dirty="0">
                <a:latin typeface="Calibri"/>
                <a:cs typeface="Calibri"/>
              </a:rPr>
              <a:t>and</a:t>
            </a:r>
            <a:r>
              <a:rPr sz="1800" spc="10" dirty="0">
                <a:latin typeface="Calibri"/>
                <a:cs typeface="Calibri"/>
              </a:rPr>
              <a:t> </a:t>
            </a:r>
            <a:r>
              <a:rPr sz="1800" spc="-10" dirty="0">
                <a:latin typeface="Calibri"/>
                <a:cs typeface="Calibri"/>
              </a:rPr>
              <a:t>compress</a:t>
            </a:r>
            <a:r>
              <a:rPr sz="1800" spc="5" dirty="0">
                <a:latin typeface="Calibri"/>
                <a:cs typeface="Calibri"/>
              </a:rPr>
              <a:t> </a:t>
            </a:r>
            <a:r>
              <a:rPr sz="1800" dirty="0">
                <a:latin typeface="Calibri"/>
                <a:cs typeface="Calibri"/>
              </a:rPr>
              <a:t>all </a:t>
            </a:r>
            <a:r>
              <a:rPr sz="1800" spc="-15" dirty="0">
                <a:latin typeface="Calibri"/>
                <a:cs typeface="Calibri"/>
              </a:rPr>
              <a:t>traffic</a:t>
            </a:r>
            <a:r>
              <a:rPr sz="1800" spc="5" dirty="0">
                <a:latin typeface="Calibri"/>
                <a:cs typeface="Calibri"/>
              </a:rPr>
              <a:t> </a:t>
            </a:r>
            <a:r>
              <a:rPr sz="1800" spc="-10" dirty="0">
                <a:latin typeface="Calibri"/>
                <a:cs typeface="Calibri"/>
              </a:rPr>
              <a:t>going</a:t>
            </a:r>
            <a:r>
              <a:rPr sz="1800" dirty="0">
                <a:latin typeface="Calibri"/>
                <a:cs typeface="Calibri"/>
              </a:rPr>
              <a:t> </a:t>
            </a:r>
            <a:r>
              <a:rPr sz="1800" spc="-10" dirty="0">
                <a:latin typeface="Calibri"/>
                <a:cs typeface="Calibri"/>
              </a:rPr>
              <a:t>into</a:t>
            </a:r>
            <a:r>
              <a:rPr sz="1800" dirty="0">
                <a:latin typeface="Calibri"/>
                <a:cs typeface="Calibri"/>
              </a:rPr>
              <a:t> the</a:t>
            </a:r>
            <a:r>
              <a:rPr sz="1800" spc="20" dirty="0">
                <a:latin typeface="Calibri"/>
                <a:cs typeface="Calibri"/>
              </a:rPr>
              <a:t> </a:t>
            </a:r>
            <a:r>
              <a:rPr sz="1800" spc="-30" dirty="0">
                <a:latin typeface="Calibri"/>
                <a:cs typeface="Calibri"/>
              </a:rPr>
              <a:t>WAN</a:t>
            </a:r>
            <a:r>
              <a:rPr sz="1800" spc="5" dirty="0">
                <a:latin typeface="Calibri"/>
                <a:cs typeface="Calibri"/>
              </a:rPr>
              <a:t> </a:t>
            </a:r>
            <a:r>
              <a:rPr sz="1800" spc="-5" dirty="0">
                <a:latin typeface="Calibri"/>
                <a:cs typeface="Calibri"/>
              </a:rPr>
              <a:t>and</a:t>
            </a:r>
            <a:r>
              <a:rPr sz="1800" spc="15" dirty="0">
                <a:latin typeface="Calibri"/>
                <a:cs typeface="Calibri"/>
              </a:rPr>
              <a:t> </a:t>
            </a:r>
            <a:r>
              <a:rPr sz="1800" spc="-5" dirty="0">
                <a:latin typeface="Calibri"/>
                <a:cs typeface="Calibri"/>
              </a:rPr>
              <a:t>decrypt</a:t>
            </a:r>
            <a:r>
              <a:rPr sz="1800" spc="10" dirty="0">
                <a:latin typeface="Calibri"/>
                <a:cs typeface="Calibri"/>
              </a:rPr>
              <a:t> </a:t>
            </a:r>
            <a:r>
              <a:rPr sz="1800" dirty="0">
                <a:latin typeface="Calibri"/>
                <a:cs typeface="Calibri"/>
              </a:rPr>
              <a:t>and</a:t>
            </a:r>
            <a:r>
              <a:rPr sz="1800" spc="85" dirty="0">
                <a:latin typeface="Calibri"/>
                <a:cs typeface="Calibri"/>
              </a:rPr>
              <a:t> </a:t>
            </a:r>
            <a:r>
              <a:rPr sz="1800" spc="-10" dirty="0">
                <a:latin typeface="Calibri"/>
                <a:cs typeface="Calibri"/>
              </a:rPr>
              <a:t>uncompress </a:t>
            </a:r>
            <a:r>
              <a:rPr sz="1800" spc="-5" dirty="0">
                <a:latin typeface="Calibri"/>
                <a:cs typeface="Calibri"/>
              </a:rPr>
              <a:t> </a:t>
            </a:r>
            <a:r>
              <a:rPr sz="1800" spc="-15" dirty="0">
                <a:latin typeface="Calibri"/>
                <a:cs typeface="Calibri"/>
              </a:rPr>
              <a:t>traffic</a:t>
            </a:r>
            <a:r>
              <a:rPr sz="1800" spc="-5" dirty="0">
                <a:latin typeface="Calibri"/>
                <a:cs typeface="Calibri"/>
              </a:rPr>
              <a:t> </a:t>
            </a:r>
            <a:r>
              <a:rPr sz="1800" spc="-10" dirty="0">
                <a:latin typeface="Calibri"/>
                <a:cs typeface="Calibri"/>
              </a:rPr>
              <a:t>coming</a:t>
            </a:r>
            <a:r>
              <a:rPr sz="1800" spc="15" dirty="0">
                <a:latin typeface="Calibri"/>
                <a:cs typeface="Calibri"/>
              </a:rPr>
              <a:t> </a:t>
            </a:r>
            <a:r>
              <a:rPr sz="1800" spc="-10" dirty="0">
                <a:latin typeface="Calibri"/>
                <a:cs typeface="Calibri"/>
              </a:rPr>
              <a:t>from</a:t>
            </a:r>
            <a:r>
              <a:rPr sz="1800" dirty="0">
                <a:latin typeface="Calibri"/>
                <a:cs typeface="Calibri"/>
              </a:rPr>
              <a:t> the</a:t>
            </a:r>
            <a:r>
              <a:rPr sz="1800" spc="15" dirty="0">
                <a:latin typeface="Calibri"/>
                <a:cs typeface="Calibri"/>
              </a:rPr>
              <a:t> </a:t>
            </a:r>
            <a:r>
              <a:rPr sz="1800" spc="-25" dirty="0">
                <a:latin typeface="Calibri"/>
                <a:cs typeface="Calibri"/>
              </a:rPr>
              <a:t>WAN;</a:t>
            </a:r>
            <a:r>
              <a:rPr sz="1800" spc="15" dirty="0">
                <a:latin typeface="Calibri"/>
                <a:cs typeface="Calibri"/>
              </a:rPr>
              <a:t> </a:t>
            </a:r>
            <a:r>
              <a:rPr sz="1800" spc="-5" dirty="0">
                <a:latin typeface="Calibri"/>
                <a:cs typeface="Calibri"/>
              </a:rPr>
              <a:t>authentication</a:t>
            </a:r>
            <a:r>
              <a:rPr sz="1800" spc="15" dirty="0">
                <a:latin typeface="Calibri"/>
                <a:cs typeface="Calibri"/>
              </a:rPr>
              <a:t> </a:t>
            </a:r>
            <a:r>
              <a:rPr sz="1800" spc="-15" dirty="0">
                <a:latin typeface="Calibri"/>
                <a:cs typeface="Calibri"/>
              </a:rPr>
              <a:t>may</a:t>
            </a:r>
            <a:r>
              <a:rPr sz="1800" spc="5" dirty="0">
                <a:latin typeface="Calibri"/>
                <a:cs typeface="Calibri"/>
              </a:rPr>
              <a:t> </a:t>
            </a:r>
            <a:r>
              <a:rPr sz="1800" dirty="0">
                <a:latin typeface="Calibri"/>
                <a:cs typeface="Calibri"/>
              </a:rPr>
              <a:t>also </a:t>
            </a:r>
            <a:r>
              <a:rPr sz="1800" spc="-5" dirty="0">
                <a:latin typeface="Calibri"/>
                <a:cs typeface="Calibri"/>
              </a:rPr>
              <a:t>be</a:t>
            </a:r>
            <a:r>
              <a:rPr sz="1800" spc="20" dirty="0">
                <a:latin typeface="Calibri"/>
                <a:cs typeface="Calibri"/>
              </a:rPr>
              <a:t> </a:t>
            </a:r>
            <a:r>
              <a:rPr sz="1800" spc="-10" dirty="0">
                <a:latin typeface="Calibri"/>
                <a:cs typeface="Calibri"/>
              </a:rPr>
              <a:t>provided.</a:t>
            </a:r>
            <a:r>
              <a:rPr sz="1800" dirty="0">
                <a:latin typeface="Calibri"/>
                <a:cs typeface="Calibri"/>
              </a:rPr>
              <a:t> These</a:t>
            </a:r>
            <a:r>
              <a:rPr sz="1800" spc="55" dirty="0">
                <a:latin typeface="Calibri"/>
                <a:cs typeface="Calibri"/>
              </a:rPr>
              <a:t> </a:t>
            </a:r>
            <a:r>
              <a:rPr sz="1800" spc="-10" dirty="0">
                <a:latin typeface="Calibri"/>
                <a:cs typeface="Calibri"/>
              </a:rPr>
              <a:t>operations</a:t>
            </a:r>
            <a:r>
              <a:rPr sz="1800" spc="15" dirty="0">
                <a:latin typeface="Calibri"/>
                <a:cs typeface="Calibri"/>
              </a:rPr>
              <a:t> </a:t>
            </a:r>
            <a:r>
              <a:rPr sz="1800" spc="-10" dirty="0">
                <a:latin typeface="Calibri"/>
                <a:cs typeface="Calibri"/>
              </a:rPr>
              <a:t>are</a:t>
            </a:r>
            <a:r>
              <a:rPr sz="1800" spc="20" dirty="0">
                <a:latin typeface="Calibri"/>
                <a:cs typeface="Calibri"/>
              </a:rPr>
              <a:t> </a:t>
            </a:r>
            <a:r>
              <a:rPr sz="1800" spc="-10" dirty="0">
                <a:latin typeface="Calibri"/>
                <a:cs typeface="Calibri"/>
              </a:rPr>
              <a:t>transparent to</a:t>
            </a:r>
            <a:r>
              <a:rPr sz="1800" dirty="0">
                <a:latin typeface="Calibri"/>
                <a:cs typeface="Calibri"/>
              </a:rPr>
              <a:t> </a:t>
            </a:r>
            <a:r>
              <a:rPr sz="1800" spc="-15" dirty="0">
                <a:latin typeface="Calibri"/>
                <a:cs typeface="Calibri"/>
              </a:rPr>
              <a:t>workstations</a:t>
            </a:r>
            <a:r>
              <a:rPr sz="1800" spc="5" dirty="0">
                <a:latin typeface="Calibri"/>
                <a:cs typeface="Calibri"/>
              </a:rPr>
              <a:t> </a:t>
            </a:r>
            <a:r>
              <a:rPr sz="1800" dirty="0">
                <a:latin typeface="Calibri"/>
                <a:cs typeface="Calibri"/>
              </a:rPr>
              <a:t>and </a:t>
            </a:r>
            <a:r>
              <a:rPr sz="1800" spc="5" dirty="0">
                <a:latin typeface="Calibri"/>
                <a:cs typeface="Calibri"/>
              </a:rPr>
              <a:t> </a:t>
            </a:r>
            <a:r>
              <a:rPr sz="1800" spc="-10" dirty="0">
                <a:latin typeface="Calibri"/>
                <a:cs typeface="Calibri"/>
              </a:rPr>
              <a:t>servers</a:t>
            </a:r>
            <a:r>
              <a:rPr sz="1800" spc="5" dirty="0">
                <a:latin typeface="Calibri"/>
                <a:cs typeface="Calibri"/>
              </a:rPr>
              <a:t> </a:t>
            </a:r>
            <a:r>
              <a:rPr sz="1800" spc="-5" dirty="0">
                <a:latin typeface="Calibri"/>
                <a:cs typeface="Calibri"/>
              </a:rPr>
              <a:t>on</a:t>
            </a:r>
            <a:r>
              <a:rPr sz="1800" spc="30" dirty="0">
                <a:latin typeface="Calibri"/>
                <a:cs typeface="Calibri"/>
              </a:rPr>
              <a:t> </a:t>
            </a:r>
            <a:r>
              <a:rPr sz="1800" dirty="0">
                <a:latin typeface="Calibri"/>
                <a:cs typeface="Calibri"/>
              </a:rPr>
              <a:t>the</a:t>
            </a:r>
            <a:r>
              <a:rPr sz="1800" spc="20" dirty="0">
                <a:latin typeface="Calibri"/>
                <a:cs typeface="Calibri"/>
              </a:rPr>
              <a:t> </a:t>
            </a:r>
            <a:r>
              <a:rPr sz="1800" spc="-5" dirty="0">
                <a:latin typeface="Calibri"/>
                <a:cs typeface="Calibri"/>
              </a:rPr>
              <a:t>LAN.</a:t>
            </a:r>
            <a:r>
              <a:rPr sz="1800" spc="20" dirty="0">
                <a:latin typeface="Calibri"/>
                <a:cs typeface="Calibri"/>
              </a:rPr>
              <a:t> </a:t>
            </a:r>
            <a:r>
              <a:rPr sz="1800" spc="-5" dirty="0">
                <a:latin typeface="Calibri"/>
                <a:cs typeface="Calibri"/>
              </a:rPr>
              <a:t>Secure</a:t>
            </a:r>
            <a:r>
              <a:rPr sz="1800" spc="45" dirty="0">
                <a:latin typeface="Calibri"/>
                <a:cs typeface="Calibri"/>
              </a:rPr>
              <a:t> </a:t>
            </a:r>
            <a:r>
              <a:rPr sz="1800" spc="-5" dirty="0">
                <a:latin typeface="Calibri"/>
                <a:cs typeface="Calibri"/>
              </a:rPr>
              <a:t>transmission</a:t>
            </a:r>
            <a:r>
              <a:rPr sz="1800" spc="10" dirty="0">
                <a:latin typeface="Calibri"/>
                <a:cs typeface="Calibri"/>
              </a:rPr>
              <a:t> </a:t>
            </a:r>
            <a:r>
              <a:rPr sz="1800" spc="-5" dirty="0">
                <a:latin typeface="Calibri"/>
                <a:cs typeface="Calibri"/>
              </a:rPr>
              <a:t>is</a:t>
            </a:r>
            <a:r>
              <a:rPr sz="1800" spc="20" dirty="0">
                <a:latin typeface="Calibri"/>
                <a:cs typeface="Calibri"/>
              </a:rPr>
              <a:t> </a:t>
            </a:r>
            <a:r>
              <a:rPr sz="1800" dirty="0">
                <a:latin typeface="Calibri"/>
                <a:cs typeface="Calibri"/>
              </a:rPr>
              <a:t>also</a:t>
            </a:r>
            <a:r>
              <a:rPr sz="1800" spc="15" dirty="0">
                <a:latin typeface="Calibri"/>
                <a:cs typeface="Calibri"/>
              </a:rPr>
              <a:t> </a:t>
            </a:r>
            <a:r>
              <a:rPr sz="1800" spc="-5" dirty="0">
                <a:latin typeface="Calibri"/>
                <a:cs typeface="Calibri"/>
              </a:rPr>
              <a:t>possible</a:t>
            </a:r>
            <a:r>
              <a:rPr sz="1800" spc="15" dirty="0">
                <a:latin typeface="Calibri"/>
                <a:cs typeface="Calibri"/>
              </a:rPr>
              <a:t> </a:t>
            </a:r>
            <a:r>
              <a:rPr sz="1800" spc="-5" dirty="0">
                <a:latin typeface="Calibri"/>
                <a:cs typeface="Calibri"/>
              </a:rPr>
              <a:t>with</a:t>
            </a:r>
            <a:r>
              <a:rPr sz="1800" spc="30" dirty="0">
                <a:latin typeface="Calibri"/>
                <a:cs typeface="Calibri"/>
              </a:rPr>
              <a:t> </a:t>
            </a:r>
            <a:r>
              <a:rPr sz="1800" spc="-5" dirty="0">
                <a:latin typeface="Calibri"/>
                <a:cs typeface="Calibri"/>
              </a:rPr>
              <a:t>individual</a:t>
            </a:r>
            <a:r>
              <a:rPr sz="1800" spc="40" dirty="0">
                <a:latin typeface="Calibri"/>
                <a:cs typeface="Calibri"/>
              </a:rPr>
              <a:t> </a:t>
            </a:r>
            <a:r>
              <a:rPr sz="1800" spc="-10" dirty="0">
                <a:latin typeface="Calibri"/>
                <a:cs typeface="Calibri"/>
              </a:rPr>
              <a:t>users</a:t>
            </a:r>
            <a:r>
              <a:rPr sz="1800" spc="15" dirty="0">
                <a:latin typeface="Calibri"/>
                <a:cs typeface="Calibri"/>
              </a:rPr>
              <a:t> </a:t>
            </a:r>
            <a:r>
              <a:rPr sz="1800" dirty="0">
                <a:latin typeface="Calibri"/>
                <a:cs typeface="Calibri"/>
              </a:rPr>
              <a:t>who</a:t>
            </a:r>
            <a:r>
              <a:rPr sz="1800" spc="30" dirty="0">
                <a:latin typeface="Calibri"/>
                <a:cs typeface="Calibri"/>
              </a:rPr>
              <a:t> </a:t>
            </a:r>
            <a:r>
              <a:rPr sz="1800" spc="-5" dirty="0">
                <a:latin typeface="Calibri"/>
                <a:cs typeface="Calibri"/>
              </a:rPr>
              <a:t>dial</a:t>
            </a:r>
            <a:r>
              <a:rPr sz="1800" spc="20" dirty="0">
                <a:latin typeface="Calibri"/>
                <a:cs typeface="Calibri"/>
              </a:rPr>
              <a:t> </a:t>
            </a:r>
            <a:r>
              <a:rPr sz="1800" spc="-10" dirty="0">
                <a:latin typeface="Calibri"/>
                <a:cs typeface="Calibri"/>
              </a:rPr>
              <a:t>into</a:t>
            </a:r>
            <a:r>
              <a:rPr sz="1800" spc="15" dirty="0">
                <a:latin typeface="Calibri"/>
                <a:cs typeface="Calibri"/>
              </a:rPr>
              <a:t> </a:t>
            </a:r>
            <a:r>
              <a:rPr sz="1800" dirty="0">
                <a:latin typeface="Calibri"/>
                <a:cs typeface="Calibri"/>
              </a:rPr>
              <a:t>the</a:t>
            </a:r>
            <a:r>
              <a:rPr sz="1800" spc="35" dirty="0">
                <a:latin typeface="Calibri"/>
                <a:cs typeface="Calibri"/>
              </a:rPr>
              <a:t> </a:t>
            </a:r>
            <a:r>
              <a:rPr sz="1800" spc="-25" dirty="0">
                <a:latin typeface="Calibri"/>
                <a:cs typeface="Calibri"/>
              </a:rPr>
              <a:t>WAN.</a:t>
            </a:r>
            <a:r>
              <a:rPr sz="1800" spc="20" dirty="0">
                <a:latin typeface="Calibri"/>
                <a:cs typeface="Calibri"/>
              </a:rPr>
              <a:t> </a:t>
            </a:r>
            <a:r>
              <a:rPr sz="1800" spc="-5" dirty="0">
                <a:latin typeface="Calibri"/>
                <a:cs typeface="Calibri"/>
              </a:rPr>
              <a:t>Such</a:t>
            </a:r>
            <a:r>
              <a:rPr sz="1800" spc="25" dirty="0">
                <a:latin typeface="Calibri"/>
                <a:cs typeface="Calibri"/>
              </a:rPr>
              <a:t> </a:t>
            </a:r>
            <a:r>
              <a:rPr sz="1800" spc="-5" dirty="0">
                <a:latin typeface="Calibri"/>
                <a:cs typeface="Calibri"/>
              </a:rPr>
              <a:t>user </a:t>
            </a:r>
            <a:r>
              <a:rPr sz="1800" dirty="0">
                <a:latin typeface="Calibri"/>
                <a:cs typeface="Calibri"/>
              </a:rPr>
              <a:t> </a:t>
            </a:r>
            <a:r>
              <a:rPr sz="1800" spc="-15" dirty="0">
                <a:latin typeface="Calibri"/>
                <a:cs typeface="Calibri"/>
              </a:rPr>
              <a:t>workstations</a:t>
            </a:r>
            <a:r>
              <a:rPr sz="1800" spc="25" dirty="0">
                <a:latin typeface="Calibri"/>
                <a:cs typeface="Calibri"/>
              </a:rPr>
              <a:t> </a:t>
            </a:r>
            <a:r>
              <a:rPr sz="1800" spc="-5" dirty="0">
                <a:latin typeface="Calibri"/>
                <a:cs typeface="Calibri"/>
              </a:rPr>
              <a:t>must</a:t>
            </a:r>
            <a:r>
              <a:rPr sz="1800" spc="35" dirty="0">
                <a:latin typeface="Calibri"/>
                <a:cs typeface="Calibri"/>
              </a:rPr>
              <a:t> </a:t>
            </a:r>
            <a:r>
              <a:rPr sz="1800" spc="-5" dirty="0">
                <a:latin typeface="Calibri"/>
                <a:cs typeface="Calibri"/>
              </a:rPr>
              <a:t>implement</a:t>
            </a:r>
            <a:r>
              <a:rPr sz="1800" spc="40" dirty="0">
                <a:latin typeface="Calibri"/>
                <a:cs typeface="Calibri"/>
              </a:rPr>
              <a:t> </a:t>
            </a:r>
            <a:r>
              <a:rPr sz="1800" dirty="0">
                <a:latin typeface="Calibri"/>
                <a:cs typeface="Calibri"/>
              </a:rPr>
              <a:t>the</a:t>
            </a:r>
            <a:r>
              <a:rPr sz="1800" spc="35" dirty="0">
                <a:latin typeface="Calibri"/>
                <a:cs typeface="Calibri"/>
              </a:rPr>
              <a:t> </a:t>
            </a:r>
            <a:r>
              <a:rPr sz="1800" spc="-5" dirty="0">
                <a:latin typeface="Calibri"/>
                <a:cs typeface="Calibri"/>
              </a:rPr>
              <a:t>IPSec</a:t>
            </a:r>
            <a:r>
              <a:rPr sz="1800" spc="45" dirty="0">
                <a:latin typeface="Calibri"/>
                <a:cs typeface="Calibri"/>
              </a:rPr>
              <a:t> </a:t>
            </a:r>
            <a:r>
              <a:rPr sz="1800" spc="-15" dirty="0">
                <a:latin typeface="Calibri"/>
                <a:cs typeface="Calibri"/>
              </a:rPr>
              <a:t>protocols</a:t>
            </a:r>
            <a:r>
              <a:rPr sz="1800" spc="35" dirty="0">
                <a:latin typeface="Calibri"/>
                <a:cs typeface="Calibri"/>
              </a:rPr>
              <a:t> </a:t>
            </a:r>
            <a:r>
              <a:rPr sz="1800" spc="-10" dirty="0">
                <a:latin typeface="Calibri"/>
                <a:cs typeface="Calibri"/>
              </a:rPr>
              <a:t>to</a:t>
            </a:r>
            <a:r>
              <a:rPr sz="1800" spc="30" dirty="0">
                <a:latin typeface="Calibri"/>
                <a:cs typeface="Calibri"/>
              </a:rPr>
              <a:t> </a:t>
            </a:r>
            <a:r>
              <a:rPr sz="1800" spc="-10" dirty="0">
                <a:latin typeface="Calibri"/>
                <a:cs typeface="Calibri"/>
              </a:rPr>
              <a:t>provide</a:t>
            </a:r>
            <a:r>
              <a:rPr sz="1800" spc="45" dirty="0">
                <a:latin typeface="Calibri"/>
                <a:cs typeface="Calibri"/>
              </a:rPr>
              <a:t> </a:t>
            </a:r>
            <a:r>
              <a:rPr sz="1800" spc="-20" dirty="0">
                <a:latin typeface="Calibri"/>
                <a:cs typeface="Calibri"/>
              </a:rPr>
              <a:t>security.</a:t>
            </a:r>
            <a:r>
              <a:rPr sz="1800" spc="30" dirty="0">
                <a:latin typeface="Calibri"/>
                <a:cs typeface="Calibri"/>
              </a:rPr>
              <a:t> </a:t>
            </a:r>
            <a:r>
              <a:rPr sz="1800" spc="-5" dirty="0">
                <a:latin typeface="Calibri"/>
                <a:cs typeface="Calibri"/>
              </a:rPr>
              <a:t>They</a:t>
            </a:r>
            <a:r>
              <a:rPr sz="1800" spc="35" dirty="0">
                <a:latin typeface="Calibri"/>
                <a:cs typeface="Calibri"/>
              </a:rPr>
              <a:t> </a:t>
            </a:r>
            <a:r>
              <a:rPr sz="1800" spc="-5" dirty="0">
                <a:latin typeface="Calibri"/>
                <a:cs typeface="Calibri"/>
              </a:rPr>
              <a:t>must</a:t>
            </a:r>
            <a:r>
              <a:rPr sz="1800" spc="35" dirty="0">
                <a:latin typeface="Calibri"/>
                <a:cs typeface="Calibri"/>
              </a:rPr>
              <a:t> </a:t>
            </a:r>
            <a:r>
              <a:rPr sz="1800" spc="-5" dirty="0">
                <a:latin typeface="Calibri"/>
                <a:cs typeface="Calibri"/>
              </a:rPr>
              <a:t>also</a:t>
            </a:r>
            <a:r>
              <a:rPr sz="1800" spc="45" dirty="0">
                <a:latin typeface="Calibri"/>
                <a:cs typeface="Calibri"/>
              </a:rPr>
              <a:t> </a:t>
            </a:r>
            <a:r>
              <a:rPr sz="1800" spc="-5" dirty="0">
                <a:latin typeface="Calibri"/>
                <a:cs typeface="Calibri"/>
              </a:rPr>
              <a:t>implement</a:t>
            </a:r>
            <a:r>
              <a:rPr sz="1800" spc="35" dirty="0">
                <a:latin typeface="Calibri"/>
                <a:cs typeface="Calibri"/>
              </a:rPr>
              <a:t> </a:t>
            </a:r>
            <a:r>
              <a:rPr sz="1800" spc="-5" dirty="0">
                <a:latin typeface="Calibri"/>
                <a:cs typeface="Calibri"/>
              </a:rPr>
              <a:t>high</a:t>
            </a:r>
            <a:r>
              <a:rPr sz="1800" spc="50" dirty="0">
                <a:latin typeface="Calibri"/>
                <a:cs typeface="Calibri"/>
              </a:rPr>
              <a:t> </a:t>
            </a:r>
            <a:r>
              <a:rPr sz="1800" spc="-5" dirty="0">
                <a:latin typeface="Calibri"/>
                <a:cs typeface="Calibri"/>
              </a:rPr>
              <a:t>levels</a:t>
            </a:r>
            <a:r>
              <a:rPr sz="1800" spc="35" dirty="0">
                <a:latin typeface="Calibri"/>
                <a:cs typeface="Calibri"/>
              </a:rPr>
              <a:t> </a:t>
            </a:r>
            <a:r>
              <a:rPr sz="1800" spc="-5" dirty="0">
                <a:latin typeface="Calibri"/>
                <a:cs typeface="Calibri"/>
              </a:rPr>
              <a:t>of</a:t>
            </a:r>
            <a:r>
              <a:rPr sz="1800" spc="30" dirty="0">
                <a:latin typeface="Calibri"/>
                <a:cs typeface="Calibri"/>
              </a:rPr>
              <a:t> </a:t>
            </a:r>
            <a:r>
              <a:rPr sz="1800" spc="-10" dirty="0">
                <a:latin typeface="Calibri"/>
                <a:cs typeface="Calibri"/>
              </a:rPr>
              <a:t>host </a:t>
            </a:r>
            <a:r>
              <a:rPr sz="1800" spc="-5" dirty="0">
                <a:latin typeface="Calibri"/>
                <a:cs typeface="Calibri"/>
              </a:rPr>
              <a:t> </a:t>
            </a:r>
            <a:r>
              <a:rPr sz="1800" spc="-20" dirty="0">
                <a:latin typeface="Calibri"/>
                <a:cs typeface="Calibri"/>
              </a:rPr>
              <a:t>security,</a:t>
            </a:r>
            <a:r>
              <a:rPr sz="1800" spc="5" dirty="0">
                <a:latin typeface="Calibri"/>
                <a:cs typeface="Calibri"/>
              </a:rPr>
              <a:t> </a:t>
            </a:r>
            <a:r>
              <a:rPr sz="1800" dirty="0">
                <a:latin typeface="Calibri"/>
                <a:cs typeface="Calibri"/>
              </a:rPr>
              <a:t>as</a:t>
            </a:r>
            <a:r>
              <a:rPr sz="1800" spc="5" dirty="0">
                <a:latin typeface="Calibri"/>
                <a:cs typeface="Calibri"/>
              </a:rPr>
              <a:t> </a:t>
            </a:r>
            <a:r>
              <a:rPr sz="1800" spc="-5" dirty="0">
                <a:latin typeface="Calibri"/>
                <a:cs typeface="Calibri"/>
              </a:rPr>
              <a:t>they</a:t>
            </a:r>
            <a:r>
              <a:rPr sz="1800" spc="5" dirty="0">
                <a:latin typeface="Calibri"/>
                <a:cs typeface="Calibri"/>
              </a:rPr>
              <a:t> </a:t>
            </a:r>
            <a:r>
              <a:rPr sz="1800" spc="-10" dirty="0">
                <a:latin typeface="Calibri"/>
                <a:cs typeface="Calibri"/>
              </a:rPr>
              <a:t>are</a:t>
            </a:r>
            <a:r>
              <a:rPr sz="1800" spc="20" dirty="0">
                <a:latin typeface="Calibri"/>
                <a:cs typeface="Calibri"/>
              </a:rPr>
              <a:t> </a:t>
            </a:r>
            <a:r>
              <a:rPr sz="1800" spc="-10" dirty="0">
                <a:latin typeface="Calibri"/>
                <a:cs typeface="Calibri"/>
              </a:rPr>
              <a:t>directly</a:t>
            </a:r>
            <a:r>
              <a:rPr sz="1800" spc="15" dirty="0">
                <a:latin typeface="Calibri"/>
                <a:cs typeface="Calibri"/>
              </a:rPr>
              <a:t> </a:t>
            </a:r>
            <a:r>
              <a:rPr sz="1800" spc="-10" dirty="0">
                <a:latin typeface="Calibri"/>
                <a:cs typeface="Calibri"/>
              </a:rPr>
              <a:t>connected</a:t>
            </a:r>
            <a:r>
              <a:rPr sz="1800" spc="45" dirty="0">
                <a:latin typeface="Calibri"/>
                <a:cs typeface="Calibri"/>
              </a:rPr>
              <a:t> </a:t>
            </a:r>
            <a:r>
              <a:rPr sz="1800" spc="-10" dirty="0">
                <a:latin typeface="Calibri"/>
                <a:cs typeface="Calibri"/>
              </a:rPr>
              <a:t>to</a:t>
            </a:r>
            <a:r>
              <a:rPr sz="1800" dirty="0">
                <a:latin typeface="Calibri"/>
                <a:cs typeface="Calibri"/>
              </a:rPr>
              <a:t> the</a:t>
            </a:r>
            <a:r>
              <a:rPr sz="1800" spc="5" dirty="0">
                <a:latin typeface="Calibri"/>
                <a:cs typeface="Calibri"/>
              </a:rPr>
              <a:t> </a:t>
            </a:r>
            <a:r>
              <a:rPr sz="1800" dirty="0">
                <a:latin typeface="Calibri"/>
                <a:cs typeface="Calibri"/>
              </a:rPr>
              <a:t>wider</a:t>
            </a:r>
            <a:r>
              <a:rPr sz="1800" spc="10" dirty="0">
                <a:latin typeface="Calibri"/>
                <a:cs typeface="Calibri"/>
              </a:rPr>
              <a:t> </a:t>
            </a:r>
            <a:r>
              <a:rPr sz="1800" spc="-5" dirty="0">
                <a:latin typeface="Calibri"/>
                <a:cs typeface="Calibri"/>
              </a:rPr>
              <a:t>Internet.</a:t>
            </a:r>
            <a:r>
              <a:rPr sz="1800" spc="5" dirty="0">
                <a:latin typeface="Calibri"/>
                <a:cs typeface="Calibri"/>
              </a:rPr>
              <a:t> </a:t>
            </a:r>
            <a:r>
              <a:rPr sz="1800" spc="-5" dirty="0">
                <a:latin typeface="Calibri"/>
                <a:cs typeface="Calibri"/>
              </a:rPr>
              <a:t>This</a:t>
            </a:r>
            <a:r>
              <a:rPr sz="1800" spc="15" dirty="0">
                <a:latin typeface="Calibri"/>
                <a:cs typeface="Calibri"/>
              </a:rPr>
              <a:t> </a:t>
            </a:r>
            <a:r>
              <a:rPr sz="1800" spc="-15" dirty="0">
                <a:latin typeface="Calibri"/>
                <a:cs typeface="Calibri"/>
              </a:rPr>
              <a:t>makes</a:t>
            </a:r>
            <a:r>
              <a:rPr sz="1800" dirty="0">
                <a:latin typeface="Calibri"/>
                <a:cs typeface="Calibri"/>
              </a:rPr>
              <a:t> them</a:t>
            </a:r>
            <a:r>
              <a:rPr sz="1800" spc="5" dirty="0">
                <a:latin typeface="Calibri"/>
                <a:cs typeface="Calibri"/>
              </a:rPr>
              <a:t> </a:t>
            </a:r>
            <a:r>
              <a:rPr sz="1800" dirty="0">
                <a:latin typeface="Calibri"/>
                <a:cs typeface="Calibri"/>
              </a:rPr>
              <a:t>an</a:t>
            </a:r>
            <a:r>
              <a:rPr sz="1800" spc="15" dirty="0">
                <a:latin typeface="Calibri"/>
                <a:cs typeface="Calibri"/>
              </a:rPr>
              <a:t> </a:t>
            </a:r>
            <a:r>
              <a:rPr sz="1800" spc="-15" dirty="0">
                <a:latin typeface="Calibri"/>
                <a:cs typeface="Calibri"/>
              </a:rPr>
              <a:t>attractive</a:t>
            </a:r>
            <a:r>
              <a:rPr sz="1800" spc="-5" dirty="0">
                <a:latin typeface="Calibri"/>
                <a:cs typeface="Calibri"/>
              </a:rPr>
              <a:t> </a:t>
            </a:r>
            <a:r>
              <a:rPr sz="1800" spc="-15" dirty="0">
                <a:latin typeface="Calibri"/>
                <a:cs typeface="Calibri"/>
              </a:rPr>
              <a:t>target</a:t>
            </a:r>
            <a:r>
              <a:rPr sz="1800" spc="5" dirty="0">
                <a:latin typeface="Calibri"/>
                <a:cs typeface="Calibri"/>
              </a:rPr>
              <a:t> </a:t>
            </a:r>
            <a:r>
              <a:rPr sz="1800" spc="-15" dirty="0">
                <a:latin typeface="Calibri"/>
                <a:cs typeface="Calibri"/>
              </a:rPr>
              <a:t>for</a:t>
            </a:r>
            <a:r>
              <a:rPr sz="1800" dirty="0">
                <a:latin typeface="Calibri"/>
                <a:cs typeface="Calibri"/>
              </a:rPr>
              <a:t> </a:t>
            </a:r>
            <a:r>
              <a:rPr sz="1800" spc="-25" dirty="0">
                <a:latin typeface="Calibri"/>
                <a:cs typeface="Calibri"/>
              </a:rPr>
              <a:t>attackers</a:t>
            </a:r>
            <a:r>
              <a:rPr sz="1800" spc="5" dirty="0">
                <a:latin typeface="Calibri"/>
                <a:cs typeface="Calibri"/>
              </a:rPr>
              <a:t> </a:t>
            </a:r>
            <a:r>
              <a:rPr sz="1800" spc="-10" dirty="0">
                <a:latin typeface="Calibri"/>
                <a:cs typeface="Calibri"/>
              </a:rPr>
              <a:t>attempting </a:t>
            </a:r>
            <a:r>
              <a:rPr sz="1800" spc="-5" dirty="0">
                <a:latin typeface="Calibri"/>
                <a:cs typeface="Calibri"/>
              </a:rPr>
              <a:t> </a:t>
            </a:r>
            <a:r>
              <a:rPr sz="1800" spc="-10" dirty="0">
                <a:latin typeface="Calibri"/>
                <a:cs typeface="Calibri"/>
              </a:rPr>
              <a:t>to </a:t>
            </a:r>
            <a:r>
              <a:rPr sz="1800" spc="-5" dirty="0">
                <a:latin typeface="Calibri"/>
                <a:cs typeface="Calibri"/>
              </a:rPr>
              <a:t>access</a:t>
            </a:r>
            <a:r>
              <a:rPr sz="1800" dirty="0">
                <a:latin typeface="Calibri"/>
                <a:cs typeface="Calibri"/>
              </a:rPr>
              <a:t> the</a:t>
            </a:r>
            <a:r>
              <a:rPr sz="1800" spc="10" dirty="0">
                <a:latin typeface="Calibri"/>
                <a:cs typeface="Calibri"/>
              </a:rPr>
              <a:t> </a:t>
            </a:r>
            <a:r>
              <a:rPr sz="1800" spc="-15" dirty="0">
                <a:latin typeface="Calibri"/>
                <a:cs typeface="Calibri"/>
              </a:rPr>
              <a:t>corporate</a:t>
            </a:r>
            <a:r>
              <a:rPr sz="1800" spc="15" dirty="0">
                <a:latin typeface="Calibri"/>
                <a:cs typeface="Calibri"/>
              </a:rPr>
              <a:t> </a:t>
            </a:r>
            <a:r>
              <a:rPr sz="1800" spc="-10" dirty="0">
                <a:latin typeface="Calibri"/>
                <a:cs typeface="Calibri"/>
              </a:rPr>
              <a:t>network</a:t>
            </a:r>
            <a:endParaRPr sz="18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2965" y="890016"/>
            <a:ext cx="6944912" cy="572721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2761" y="364475"/>
            <a:ext cx="2287406" cy="254031"/>
          </a:xfrm>
          <a:prstGeom prst="rect">
            <a:avLst/>
          </a:prstGeom>
        </p:spPr>
      </p:pic>
      <p:pic>
        <p:nvPicPr>
          <p:cNvPr id="3" name="object 3"/>
          <p:cNvPicPr/>
          <p:nvPr/>
        </p:nvPicPr>
        <p:blipFill>
          <a:blip r:embed="rId3" cstate="print"/>
          <a:stretch>
            <a:fillRect/>
          </a:stretch>
        </p:blipFill>
        <p:spPr>
          <a:xfrm>
            <a:off x="3890801" y="75260"/>
            <a:ext cx="3486404" cy="670747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3560" y="270129"/>
            <a:ext cx="8019098" cy="3890809"/>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A</a:t>
            </a:r>
            <a:r>
              <a:rPr sz="1800" spc="10" dirty="0">
                <a:latin typeface="Calibri"/>
                <a:cs typeface="Calibri"/>
              </a:rPr>
              <a:t> </a:t>
            </a:r>
            <a:r>
              <a:rPr sz="1800" spc="-10" dirty="0">
                <a:latin typeface="Calibri"/>
                <a:cs typeface="Calibri"/>
              </a:rPr>
              <a:t>distributed</a:t>
            </a:r>
            <a:r>
              <a:rPr sz="1800" spc="35" dirty="0">
                <a:latin typeface="Calibri"/>
                <a:cs typeface="Calibri"/>
              </a:rPr>
              <a:t> </a:t>
            </a:r>
            <a:r>
              <a:rPr sz="1800" spc="-15" dirty="0">
                <a:latin typeface="Calibri"/>
                <a:cs typeface="Calibri"/>
              </a:rPr>
              <a:t>firewall</a:t>
            </a:r>
            <a:r>
              <a:rPr sz="1800" spc="20" dirty="0">
                <a:latin typeface="Calibri"/>
                <a:cs typeface="Calibri"/>
              </a:rPr>
              <a:t> </a:t>
            </a:r>
            <a:r>
              <a:rPr sz="1800" spc="-10" dirty="0">
                <a:latin typeface="Calibri"/>
                <a:cs typeface="Calibri"/>
              </a:rPr>
              <a:t>configuration</a:t>
            </a:r>
            <a:r>
              <a:rPr sz="1800" spc="35" dirty="0">
                <a:latin typeface="Calibri"/>
                <a:cs typeface="Calibri"/>
              </a:rPr>
              <a:t> </a:t>
            </a:r>
            <a:r>
              <a:rPr sz="1800" spc="-10" dirty="0">
                <a:latin typeface="Calibri"/>
                <a:cs typeface="Calibri"/>
              </a:rPr>
              <a:t>involves </a:t>
            </a:r>
            <a:r>
              <a:rPr sz="1800" spc="-5" dirty="0">
                <a:latin typeface="Calibri"/>
                <a:cs typeface="Calibri"/>
              </a:rPr>
              <a:t>stand-alone</a:t>
            </a:r>
            <a:r>
              <a:rPr sz="1800" spc="20" dirty="0">
                <a:latin typeface="Calibri"/>
                <a:cs typeface="Calibri"/>
              </a:rPr>
              <a:t> </a:t>
            </a:r>
            <a:r>
              <a:rPr sz="1800" spc="-15" dirty="0">
                <a:latin typeface="Calibri"/>
                <a:cs typeface="Calibri"/>
              </a:rPr>
              <a:t>firewall</a:t>
            </a:r>
            <a:r>
              <a:rPr sz="1800" spc="20" dirty="0">
                <a:latin typeface="Calibri"/>
                <a:cs typeface="Calibri"/>
              </a:rPr>
              <a:t> </a:t>
            </a:r>
            <a:r>
              <a:rPr sz="1800" spc="-5" dirty="0">
                <a:latin typeface="Calibri"/>
                <a:cs typeface="Calibri"/>
              </a:rPr>
              <a:t>devices</a:t>
            </a:r>
            <a:r>
              <a:rPr sz="1800" spc="30" dirty="0">
                <a:latin typeface="Calibri"/>
                <a:cs typeface="Calibri"/>
              </a:rPr>
              <a:t> </a:t>
            </a:r>
            <a:r>
              <a:rPr sz="1800" spc="-5" dirty="0">
                <a:latin typeface="Calibri"/>
                <a:cs typeface="Calibri"/>
              </a:rPr>
              <a:t>plus</a:t>
            </a:r>
            <a:r>
              <a:rPr sz="1800" spc="45" dirty="0">
                <a:latin typeface="Calibri"/>
                <a:cs typeface="Calibri"/>
              </a:rPr>
              <a:t> </a:t>
            </a:r>
            <a:r>
              <a:rPr sz="1800" spc="-10" dirty="0">
                <a:latin typeface="Calibri"/>
                <a:cs typeface="Calibri"/>
              </a:rPr>
              <a:t>host</a:t>
            </a:r>
            <a:r>
              <a:rPr sz="1800" spc="10" dirty="0">
                <a:latin typeface="Calibri"/>
                <a:cs typeface="Calibri"/>
              </a:rPr>
              <a:t> </a:t>
            </a:r>
            <a:r>
              <a:rPr sz="1800" spc="-5" dirty="0">
                <a:latin typeface="Calibri"/>
                <a:cs typeface="Calibri"/>
              </a:rPr>
              <a:t>based</a:t>
            </a:r>
            <a:r>
              <a:rPr sz="1800" spc="25" dirty="0">
                <a:latin typeface="Calibri"/>
                <a:cs typeface="Calibri"/>
              </a:rPr>
              <a:t> </a:t>
            </a:r>
            <a:r>
              <a:rPr sz="1800" spc="-15" dirty="0">
                <a:latin typeface="Calibri"/>
                <a:cs typeface="Calibri"/>
              </a:rPr>
              <a:t>firewalls</a:t>
            </a:r>
            <a:r>
              <a:rPr sz="1800" spc="25" dirty="0">
                <a:latin typeface="Calibri"/>
                <a:cs typeface="Calibri"/>
              </a:rPr>
              <a:t> </a:t>
            </a:r>
            <a:r>
              <a:rPr sz="1800" spc="-10" dirty="0">
                <a:latin typeface="Calibri"/>
                <a:cs typeface="Calibri"/>
              </a:rPr>
              <a:t>working</a:t>
            </a:r>
            <a:r>
              <a:rPr sz="1800" spc="25" dirty="0">
                <a:latin typeface="Calibri"/>
                <a:cs typeface="Calibri"/>
              </a:rPr>
              <a:t> </a:t>
            </a:r>
            <a:r>
              <a:rPr sz="1800" spc="-5" dirty="0">
                <a:latin typeface="Calibri"/>
                <a:cs typeface="Calibri"/>
              </a:rPr>
              <a:t>together </a:t>
            </a:r>
            <a:r>
              <a:rPr sz="1800" dirty="0">
                <a:latin typeface="Calibri"/>
                <a:cs typeface="Calibri"/>
              </a:rPr>
              <a:t> </a:t>
            </a:r>
            <a:r>
              <a:rPr sz="1800" spc="-5" dirty="0">
                <a:latin typeface="Calibri"/>
                <a:cs typeface="Calibri"/>
              </a:rPr>
              <a:t>under</a:t>
            </a:r>
            <a:r>
              <a:rPr sz="1800" spc="10"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central</a:t>
            </a:r>
            <a:r>
              <a:rPr sz="1800" spc="10" dirty="0">
                <a:latin typeface="Calibri"/>
                <a:cs typeface="Calibri"/>
              </a:rPr>
              <a:t> </a:t>
            </a:r>
            <a:r>
              <a:rPr sz="1800" spc="-10" dirty="0">
                <a:latin typeface="Calibri"/>
                <a:cs typeface="Calibri"/>
              </a:rPr>
              <a:t>administrative</a:t>
            </a:r>
            <a:r>
              <a:rPr sz="1800" spc="10" dirty="0">
                <a:latin typeface="Calibri"/>
                <a:cs typeface="Calibri"/>
              </a:rPr>
              <a:t> </a:t>
            </a:r>
            <a:r>
              <a:rPr sz="1800" spc="-10" dirty="0">
                <a:latin typeface="Calibri"/>
                <a:cs typeface="Calibri"/>
              </a:rPr>
              <a:t>control.</a:t>
            </a:r>
            <a:r>
              <a:rPr sz="1800" dirty="0">
                <a:latin typeface="Calibri"/>
                <a:cs typeface="Calibri"/>
              </a:rPr>
              <a:t> </a:t>
            </a:r>
            <a:r>
              <a:rPr sz="1800" spc="-10" dirty="0">
                <a:latin typeface="Calibri"/>
                <a:cs typeface="Calibri"/>
              </a:rPr>
              <a:t>Figure</a:t>
            </a:r>
            <a:r>
              <a:rPr sz="1800" spc="25" dirty="0">
                <a:latin typeface="Calibri"/>
                <a:cs typeface="Calibri"/>
              </a:rPr>
              <a:t> </a:t>
            </a:r>
            <a:r>
              <a:rPr sz="1800" dirty="0">
                <a:latin typeface="Calibri"/>
                <a:cs typeface="Calibri"/>
              </a:rPr>
              <a:t>9.4</a:t>
            </a:r>
            <a:r>
              <a:rPr sz="1800" spc="5" dirty="0">
                <a:latin typeface="Calibri"/>
                <a:cs typeface="Calibri"/>
              </a:rPr>
              <a:t> </a:t>
            </a:r>
            <a:r>
              <a:rPr sz="1800" spc="-5" dirty="0">
                <a:latin typeface="Calibri"/>
                <a:cs typeface="Calibri"/>
              </a:rPr>
              <a:t>suggests</a:t>
            </a:r>
            <a:r>
              <a:rPr sz="1800" dirty="0">
                <a:latin typeface="Calibri"/>
                <a:cs typeface="Calibri"/>
              </a:rPr>
              <a:t> a</a:t>
            </a:r>
            <a:r>
              <a:rPr sz="1800" spc="5" dirty="0">
                <a:latin typeface="Calibri"/>
                <a:cs typeface="Calibri"/>
              </a:rPr>
              <a:t> </a:t>
            </a:r>
            <a:r>
              <a:rPr sz="1800" spc="-10" dirty="0">
                <a:latin typeface="Calibri"/>
                <a:cs typeface="Calibri"/>
              </a:rPr>
              <a:t>distributed</a:t>
            </a:r>
            <a:r>
              <a:rPr sz="1800" spc="30" dirty="0">
                <a:latin typeface="Calibri"/>
                <a:cs typeface="Calibri"/>
              </a:rPr>
              <a:t> </a:t>
            </a:r>
            <a:r>
              <a:rPr sz="1800" spc="-15" dirty="0">
                <a:latin typeface="Calibri"/>
                <a:cs typeface="Calibri"/>
              </a:rPr>
              <a:t>firewall</a:t>
            </a:r>
            <a:r>
              <a:rPr sz="1800" spc="20" dirty="0">
                <a:latin typeface="Calibri"/>
                <a:cs typeface="Calibri"/>
              </a:rPr>
              <a:t> </a:t>
            </a:r>
            <a:r>
              <a:rPr sz="1800" spc="-10" dirty="0">
                <a:latin typeface="Calibri"/>
                <a:cs typeface="Calibri"/>
              </a:rPr>
              <a:t>configuration.</a:t>
            </a:r>
            <a:r>
              <a:rPr sz="1800" spc="15" dirty="0">
                <a:latin typeface="Calibri"/>
                <a:cs typeface="Calibri"/>
              </a:rPr>
              <a:t> </a:t>
            </a:r>
            <a:r>
              <a:rPr sz="1800" spc="-15" dirty="0">
                <a:latin typeface="Calibri"/>
                <a:cs typeface="Calibri"/>
              </a:rPr>
              <a:t>Administrators</a:t>
            </a:r>
            <a:r>
              <a:rPr sz="1800" spc="10" dirty="0">
                <a:latin typeface="Calibri"/>
                <a:cs typeface="Calibri"/>
              </a:rPr>
              <a:t> </a:t>
            </a:r>
            <a:r>
              <a:rPr sz="1800" spc="-10" dirty="0">
                <a:latin typeface="Calibri"/>
                <a:cs typeface="Calibri"/>
              </a:rPr>
              <a:t>can </a:t>
            </a:r>
            <a:r>
              <a:rPr sz="1800" spc="-5" dirty="0">
                <a:latin typeface="Calibri"/>
                <a:cs typeface="Calibri"/>
              </a:rPr>
              <a:t> </a:t>
            </a:r>
            <a:r>
              <a:rPr sz="1800" spc="-10" dirty="0">
                <a:latin typeface="Calibri"/>
                <a:cs typeface="Calibri"/>
              </a:rPr>
              <a:t>configure</a:t>
            </a:r>
            <a:r>
              <a:rPr sz="1800" spc="20" dirty="0">
                <a:latin typeface="Calibri"/>
                <a:cs typeface="Calibri"/>
              </a:rPr>
              <a:t> </a:t>
            </a:r>
            <a:r>
              <a:rPr sz="1800" spc="-10" dirty="0">
                <a:latin typeface="Calibri"/>
                <a:cs typeface="Calibri"/>
              </a:rPr>
              <a:t>host</a:t>
            </a:r>
            <a:r>
              <a:rPr sz="1800" spc="10" dirty="0">
                <a:latin typeface="Calibri"/>
                <a:cs typeface="Calibri"/>
              </a:rPr>
              <a:t> </a:t>
            </a:r>
            <a:r>
              <a:rPr sz="1800" spc="-5" dirty="0">
                <a:latin typeface="Calibri"/>
                <a:cs typeface="Calibri"/>
              </a:rPr>
              <a:t>resident </a:t>
            </a:r>
            <a:r>
              <a:rPr sz="1800" spc="-15" dirty="0">
                <a:latin typeface="Calibri"/>
                <a:cs typeface="Calibri"/>
              </a:rPr>
              <a:t>firewalls</a:t>
            </a:r>
            <a:r>
              <a:rPr sz="1800" spc="30" dirty="0">
                <a:latin typeface="Calibri"/>
                <a:cs typeface="Calibri"/>
              </a:rPr>
              <a:t> </a:t>
            </a:r>
            <a:r>
              <a:rPr sz="1800" spc="-5" dirty="0">
                <a:latin typeface="Calibri"/>
                <a:cs typeface="Calibri"/>
              </a:rPr>
              <a:t>on</a:t>
            </a:r>
            <a:r>
              <a:rPr sz="1800" spc="5" dirty="0">
                <a:latin typeface="Calibri"/>
                <a:cs typeface="Calibri"/>
              </a:rPr>
              <a:t> </a:t>
            </a:r>
            <a:r>
              <a:rPr sz="1800" spc="-5" dirty="0">
                <a:latin typeface="Calibri"/>
                <a:cs typeface="Calibri"/>
              </a:rPr>
              <a:t>hundreds</a:t>
            </a:r>
            <a:r>
              <a:rPr sz="1800" spc="20" dirty="0">
                <a:latin typeface="Calibri"/>
                <a:cs typeface="Calibri"/>
              </a:rPr>
              <a:t> </a:t>
            </a:r>
            <a:r>
              <a:rPr sz="1800" spc="-5" dirty="0">
                <a:latin typeface="Calibri"/>
                <a:cs typeface="Calibri"/>
              </a:rPr>
              <a:t>of</a:t>
            </a:r>
            <a:r>
              <a:rPr sz="1800" spc="5" dirty="0">
                <a:latin typeface="Calibri"/>
                <a:cs typeface="Calibri"/>
              </a:rPr>
              <a:t> </a:t>
            </a:r>
            <a:r>
              <a:rPr sz="1800" spc="-10" dirty="0">
                <a:latin typeface="Calibri"/>
                <a:cs typeface="Calibri"/>
              </a:rPr>
              <a:t>servers</a:t>
            </a:r>
            <a:r>
              <a:rPr sz="1800" spc="5" dirty="0">
                <a:latin typeface="Calibri"/>
                <a:cs typeface="Calibri"/>
              </a:rPr>
              <a:t> </a:t>
            </a:r>
            <a:r>
              <a:rPr sz="1800" dirty="0">
                <a:latin typeface="Calibri"/>
                <a:cs typeface="Calibri"/>
              </a:rPr>
              <a:t>and</a:t>
            </a:r>
            <a:r>
              <a:rPr sz="1800" spc="5" dirty="0">
                <a:latin typeface="Calibri"/>
                <a:cs typeface="Calibri"/>
              </a:rPr>
              <a:t> </a:t>
            </a:r>
            <a:r>
              <a:rPr sz="1800" spc="-15" dirty="0">
                <a:latin typeface="Calibri"/>
                <a:cs typeface="Calibri"/>
              </a:rPr>
              <a:t>workstation</a:t>
            </a:r>
            <a:r>
              <a:rPr sz="1800" dirty="0">
                <a:latin typeface="Calibri"/>
                <a:cs typeface="Calibri"/>
              </a:rPr>
              <a:t> as</a:t>
            </a:r>
            <a:r>
              <a:rPr sz="1800" spc="5" dirty="0">
                <a:latin typeface="Calibri"/>
                <a:cs typeface="Calibri"/>
              </a:rPr>
              <a:t> </a:t>
            </a:r>
            <a:r>
              <a:rPr sz="1800" spc="-5" dirty="0">
                <a:latin typeface="Calibri"/>
                <a:cs typeface="Calibri"/>
              </a:rPr>
              <a:t>well</a:t>
            </a:r>
            <a:r>
              <a:rPr sz="1800" spc="10" dirty="0">
                <a:latin typeface="Calibri"/>
                <a:cs typeface="Calibri"/>
              </a:rPr>
              <a:t> </a:t>
            </a:r>
            <a:r>
              <a:rPr sz="1800" dirty="0">
                <a:latin typeface="Calibri"/>
                <a:cs typeface="Calibri"/>
              </a:rPr>
              <a:t>as</a:t>
            </a:r>
            <a:r>
              <a:rPr sz="1800" spc="-5" dirty="0">
                <a:latin typeface="Calibri"/>
                <a:cs typeface="Calibri"/>
              </a:rPr>
              <a:t> </a:t>
            </a:r>
            <a:r>
              <a:rPr sz="1800" spc="-10" dirty="0">
                <a:latin typeface="Calibri"/>
                <a:cs typeface="Calibri"/>
              </a:rPr>
              <a:t>configure</a:t>
            </a:r>
            <a:r>
              <a:rPr sz="1800" spc="35" dirty="0">
                <a:latin typeface="Calibri"/>
                <a:cs typeface="Calibri"/>
              </a:rPr>
              <a:t> </a:t>
            </a:r>
            <a:r>
              <a:rPr sz="1800" spc="-10" dirty="0">
                <a:latin typeface="Calibri"/>
                <a:cs typeface="Calibri"/>
              </a:rPr>
              <a:t>personal</a:t>
            </a:r>
            <a:r>
              <a:rPr sz="1800" spc="10" dirty="0">
                <a:latin typeface="Calibri"/>
                <a:cs typeface="Calibri"/>
              </a:rPr>
              <a:t> </a:t>
            </a:r>
            <a:r>
              <a:rPr sz="1800" spc="-15" dirty="0">
                <a:latin typeface="Calibri"/>
                <a:cs typeface="Calibri"/>
              </a:rPr>
              <a:t>firewalls</a:t>
            </a:r>
            <a:r>
              <a:rPr sz="1800" spc="20" dirty="0">
                <a:latin typeface="Calibri"/>
                <a:cs typeface="Calibri"/>
              </a:rPr>
              <a:t> </a:t>
            </a:r>
            <a:r>
              <a:rPr sz="1800" spc="-5" dirty="0">
                <a:latin typeface="Calibri"/>
                <a:cs typeface="Calibri"/>
              </a:rPr>
              <a:t>on </a:t>
            </a:r>
            <a:r>
              <a:rPr sz="1800" dirty="0">
                <a:latin typeface="Calibri"/>
                <a:cs typeface="Calibri"/>
              </a:rPr>
              <a:t> </a:t>
            </a:r>
            <a:r>
              <a:rPr sz="1800" spc="-10" dirty="0">
                <a:latin typeface="Calibri"/>
                <a:cs typeface="Calibri"/>
              </a:rPr>
              <a:t>local</a:t>
            </a:r>
            <a:r>
              <a:rPr sz="1800" spc="5" dirty="0">
                <a:latin typeface="Calibri"/>
                <a:cs typeface="Calibri"/>
              </a:rPr>
              <a:t> </a:t>
            </a:r>
            <a:r>
              <a:rPr sz="1800" dirty="0">
                <a:latin typeface="Calibri"/>
                <a:cs typeface="Calibri"/>
              </a:rPr>
              <a:t>and</a:t>
            </a:r>
            <a:r>
              <a:rPr sz="1800" spc="20" dirty="0">
                <a:latin typeface="Calibri"/>
                <a:cs typeface="Calibri"/>
              </a:rPr>
              <a:t> </a:t>
            </a:r>
            <a:r>
              <a:rPr sz="1800" spc="-10" dirty="0">
                <a:latin typeface="Calibri"/>
                <a:cs typeface="Calibri"/>
              </a:rPr>
              <a:t>remote</a:t>
            </a:r>
            <a:r>
              <a:rPr sz="1800" spc="15" dirty="0">
                <a:latin typeface="Calibri"/>
                <a:cs typeface="Calibri"/>
              </a:rPr>
              <a:t> </a:t>
            </a:r>
            <a:r>
              <a:rPr sz="1800" spc="-5" dirty="0">
                <a:latin typeface="Calibri"/>
                <a:cs typeface="Calibri"/>
              </a:rPr>
              <a:t>user</a:t>
            </a:r>
            <a:r>
              <a:rPr sz="1800" spc="5" dirty="0">
                <a:latin typeface="Calibri"/>
                <a:cs typeface="Calibri"/>
              </a:rPr>
              <a:t> </a:t>
            </a:r>
            <a:r>
              <a:rPr sz="1800" spc="-15" dirty="0">
                <a:latin typeface="Calibri"/>
                <a:cs typeface="Calibri"/>
              </a:rPr>
              <a:t>systems.</a:t>
            </a:r>
            <a:r>
              <a:rPr sz="1800" spc="-25" dirty="0">
                <a:latin typeface="Calibri"/>
                <a:cs typeface="Calibri"/>
              </a:rPr>
              <a:t> </a:t>
            </a:r>
            <a:r>
              <a:rPr sz="1800" spc="-40" dirty="0">
                <a:latin typeface="Calibri"/>
                <a:cs typeface="Calibri"/>
              </a:rPr>
              <a:t>Tools</a:t>
            </a:r>
            <a:r>
              <a:rPr sz="1800" spc="5" dirty="0">
                <a:latin typeface="Calibri"/>
                <a:cs typeface="Calibri"/>
              </a:rPr>
              <a:t> </a:t>
            </a:r>
            <a:r>
              <a:rPr sz="1800" spc="-5" dirty="0">
                <a:latin typeface="Calibri"/>
                <a:cs typeface="Calibri"/>
              </a:rPr>
              <a:t>let</a:t>
            </a:r>
            <a:r>
              <a:rPr sz="1800" spc="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network</a:t>
            </a:r>
            <a:r>
              <a:rPr sz="1800" spc="30" dirty="0">
                <a:latin typeface="Calibri"/>
                <a:cs typeface="Calibri"/>
              </a:rPr>
              <a:t> </a:t>
            </a:r>
            <a:r>
              <a:rPr sz="1800" spc="-10" dirty="0">
                <a:latin typeface="Calibri"/>
                <a:cs typeface="Calibri"/>
              </a:rPr>
              <a:t>administrator</a:t>
            </a:r>
            <a:r>
              <a:rPr sz="1800" dirty="0">
                <a:latin typeface="Calibri"/>
                <a:cs typeface="Calibri"/>
              </a:rPr>
              <a:t> </a:t>
            </a:r>
            <a:r>
              <a:rPr sz="1800" spc="-5" dirty="0">
                <a:latin typeface="Calibri"/>
                <a:cs typeface="Calibri"/>
              </a:rPr>
              <a:t>set policies</a:t>
            </a:r>
            <a:r>
              <a:rPr sz="1800" spc="25"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monitor</a:t>
            </a:r>
            <a:r>
              <a:rPr sz="1800" spc="10" dirty="0">
                <a:latin typeface="Calibri"/>
                <a:cs typeface="Calibri"/>
              </a:rPr>
              <a:t> </a:t>
            </a:r>
            <a:r>
              <a:rPr sz="1800" spc="-5" dirty="0">
                <a:latin typeface="Calibri"/>
                <a:cs typeface="Calibri"/>
              </a:rPr>
              <a:t>security</a:t>
            </a:r>
            <a:r>
              <a:rPr sz="1800" spc="5" dirty="0">
                <a:latin typeface="Calibri"/>
                <a:cs typeface="Calibri"/>
              </a:rPr>
              <a:t> </a:t>
            </a:r>
            <a:r>
              <a:rPr sz="1800" spc="-10" dirty="0">
                <a:latin typeface="Calibri"/>
                <a:cs typeface="Calibri"/>
              </a:rPr>
              <a:t>across</a:t>
            </a:r>
            <a:r>
              <a:rPr sz="1800" spc="-5" dirty="0">
                <a:latin typeface="Calibri"/>
                <a:cs typeface="Calibri"/>
              </a:rPr>
              <a:t> </a:t>
            </a:r>
            <a:r>
              <a:rPr sz="1800" dirty="0">
                <a:latin typeface="Calibri"/>
                <a:cs typeface="Calibri"/>
              </a:rPr>
              <a:t>the </a:t>
            </a:r>
            <a:r>
              <a:rPr sz="1800" spc="5" dirty="0">
                <a:latin typeface="Calibri"/>
                <a:cs typeface="Calibri"/>
              </a:rPr>
              <a:t> </a:t>
            </a:r>
            <a:r>
              <a:rPr sz="1800" spc="-10" dirty="0">
                <a:latin typeface="Calibri"/>
                <a:cs typeface="Calibri"/>
              </a:rPr>
              <a:t>entire</a:t>
            </a:r>
            <a:r>
              <a:rPr sz="1800" spc="15" dirty="0">
                <a:latin typeface="Calibri"/>
                <a:cs typeface="Calibri"/>
              </a:rPr>
              <a:t> </a:t>
            </a:r>
            <a:r>
              <a:rPr sz="1800" spc="-10" dirty="0">
                <a:latin typeface="Calibri"/>
                <a:cs typeface="Calibri"/>
              </a:rPr>
              <a:t>network.</a:t>
            </a:r>
            <a:r>
              <a:rPr sz="1800" dirty="0">
                <a:latin typeface="Calibri"/>
                <a:cs typeface="Calibri"/>
              </a:rPr>
              <a:t> These</a:t>
            </a:r>
            <a:r>
              <a:rPr sz="1800" spc="5" dirty="0">
                <a:latin typeface="Calibri"/>
                <a:cs typeface="Calibri"/>
              </a:rPr>
              <a:t> </a:t>
            </a:r>
            <a:r>
              <a:rPr sz="1800" spc="-10" dirty="0">
                <a:latin typeface="Calibri"/>
                <a:cs typeface="Calibri"/>
              </a:rPr>
              <a:t>firewalls</a:t>
            </a:r>
            <a:r>
              <a:rPr sz="1800" spc="20" dirty="0">
                <a:latin typeface="Calibri"/>
                <a:cs typeface="Calibri"/>
              </a:rPr>
              <a:t> </a:t>
            </a:r>
            <a:r>
              <a:rPr sz="1800" spc="-10" dirty="0">
                <a:latin typeface="Calibri"/>
                <a:cs typeface="Calibri"/>
              </a:rPr>
              <a:t>protect</a:t>
            </a:r>
            <a:r>
              <a:rPr sz="1800" spc="10" dirty="0">
                <a:latin typeface="Calibri"/>
                <a:cs typeface="Calibri"/>
              </a:rPr>
              <a:t> </a:t>
            </a:r>
            <a:r>
              <a:rPr sz="1800" spc="-10" dirty="0">
                <a:latin typeface="Calibri"/>
                <a:cs typeface="Calibri"/>
              </a:rPr>
              <a:t>against</a:t>
            </a:r>
            <a:r>
              <a:rPr sz="1800" spc="5" dirty="0">
                <a:latin typeface="Calibri"/>
                <a:cs typeface="Calibri"/>
              </a:rPr>
              <a:t> </a:t>
            </a:r>
            <a:r>
              <a:rPr sz="1800" spc="-10" dirty="0">
                <a:latin typeface="Calibri"/>
                <a:cs typeface="Calibri"/>
              </a:rPr>
              <a:t>internal</a:t>
            </a:r>
            <a:r>
              <a:rPr sz="1800" spc="15" dirty="0">
                <a:latin typeface="Calibri"/>
                <a:cs typeface="Calibri"/>
              </a:rPr>
              <a:t> </a:t>
            </a:r>
            <a:r>
              <a:rPr sz="1800" spc="-15" dirty="0">
                <a:latin typeface="Calibri"/>
                <a:cs typeface="Calibri"/>
              </a:rPr>
              <a:t>attacks</a:t>
            </a:r>
            <a:r>
              <a:rPr sz="1800" spc="-5" dirty="0">
                <a:latin typeface="Calibri"/>
                <a:cs typeface="Calibri"/>
              </a:rPr>
              <a:t> </a:t>
            </a:r>
            <a:r>
              <a:rPr sz="1800" dirty="0">
                <a:latin typeface="Calibri"/>
                <a:cs typeface="Calibri"/>
              </a:rPr>
              <a:t>and</a:t>
            </a:r>
            <a:r>
              <a:rPr sz="1800" spc="20" dirty="0">
                <a:latin typeface="Calibri"/>
                <a:cs typeface="Calibri"/>
              </a:rPr>
              <a:t> </a:t>
            </a:r>
            <a:r>
              <a:rPr sz="1800" spc="-10" dirty="0">
                <a:latin typeface="Calibri"/>
                <a:cs typeface="Calibri"/>
              </a:rPr>
              <a:t>provide</a:t>
            </a:r>
            <a:r>
              <a:rPr sz="1800" spc="20" dirty="0">
                <a:latin typeface="Calibri"/>
                <a:cs typeface="Calibri"/>
              </a:rPr>
              <a:t> </a:t>
            </a:r>
            <a:r>
              <a:rPr sz="1800" spc="-10" dirty="0">
                <a:latin typeface="Calibri"/>
                <a:cs typeface="Calibri"/>
              </a:rPr>
              <a:t>protection</a:t>
            </a:r>
            <a:r>
              <a:rPr sz="1800" spc="25" dirty="0">
                <a:latin typeface="Calibri"/>
                <a:cs typeface="Calibri"/>
              </a:rPr>
              <a:t> </a:t>
            </a:r>
            <a:r>
              <a:rPr sz="1800" spc="-10" dirty="0">
                <a:latin typeface="Calibri"/>
                <a:cs typeface="Calibri"/>
              </a:rPr>
              <a:t>tailored</a:t>
            </a:r>
            <a:r>
              <a:rPr sz="1800" spc="15"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specific</a:t>
            </a:r>
            <a:r>
              <a:rPr sz="1800" spc="15" dirty="0">
                <a:latin typeface="Calibri"/>
                <a:cs typeface="Calibri"/>
              </a:rPr>
              <a:t> </a:t>
            </a:r>
            <a:r>
              <a:rPr sz="1800" dirty="0">
                <a:latin typeface="Calibri"/>
                <a:cs typeface="Calibri"/>
              </a:rPr>
              <a:t>machines </a:t>
            </a:r>
            <a:r>
              <a:rPr sz="1800" spc="-390"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applications.</a:t>
            </a:r>
            <a:r>
              <a:rPr sz="1800" dirty="0">
                <a:latin typeface="Calibri"/>
                <a:cs typeface="Calibri"/>
              </a:rPr>
              <a:t> </a:t>
            </a:r>
            <a:r>
              <a:rPr sz="1800" spc="-5" dirty="0">
                <a:latin typeface="Calibri"/>
                <a:cs typeface="Calibri"/>
              </a:rPr>
              <a:t>Stand-alone</a:t>
            </a:r>
            <a:r>
              <a:rPr sz="1800" spc="15" dirty="0">
                <a:latin typeface="Calibri"/>
                <a:cs typeface="Calibri"/>
              </a:rPr>
              <a:t> </a:t>
            </a:r>
            <a:r>
              <a:rPr sz="1800" spc="-15" dirty="0">
                <a:latin typeface="Calibri"/>
                <a:cs typeface="Calibri"/>
              </a:rPr>
              <a:t>firewalls</a:t>
            </a:r>
            <a:r>
              <a:rPr sz="1800" spc="30" dirty="0">
                <a:latin typeface="Calibri"/>
                <a:cs typeface="Calibri"/>
              </a:rPr>
              <a:t> </a:t>
            </a:r>
            <a:r>
              <a:rPr sz="1800" spc="-10" dirty="0">
                <a:latin typeface="Calibri"/>
                <a:cs typeface="Calibri"/>
              </a:rPr>
              <a:t>provide</a:t>
            </a:r>
            <a:r>
              <a:rPr sz="1800" spc="20" dirty="0">
                <a:latin typeface="Calibri"/>
                <a:cs typeface="Calibri"/>
              </a:rPr>
              <a:t> </a:t>
            </a:r>
            <a:r>
              <a:rPr sz="1800" dirty="0">
                <a:latin typeface="Calibri"/>
                <a:cs typeface="Calibri"/>
              </a:rPr>
              <a:t>global</a:t>
            </a:r>
            <a:r>
              <a:rPr sz="1800" spc="10" dirty="0">
                <a:latin typeface="Calibri"/>
                <a:cs typeface="Calibri"/>
              </a:rPr>
              <a:t> </a:t>
            </a:r>
            <a:r>
              <a:rPr sz="1800" spc="-10" dirty="0">
                <a:latin typeface="Calibri"/>
                <a:cs typeface="Calibri"/>
              </a:rPr>
              <a:t>protection,</a:t>
            </a:r>
            <a:r>
              <a:rPr sz="1800" spc="20" dirty="0">
                <a:latin typeface="Calibri"/>
                <a:cs typeface="Calibri"/>
              </a:rPr>
              <a:t> </a:t>
            </a:r>
            <a:r>
              <a:rPr sz="1800" spc="-5" dirty="0">
                <a:latin typeface="Calibri"/>
                <a:cs typeface="Calibri"/>
              </a:rPr>
              <a:t>including</a:t>
            </a:r>
            <a:r>
              <a:rPr sz="1800" spc="45" dirty="0">
                <a:latin typeface="Calibri"/>
                <a:cs typeface="Calibri"/>
              </a:rPr>
              <a:t> </a:t>
            </a:r>
            <a:r>
              <a:rPr sz="1800" spc="-10" dirty="0">
                <a:latin typeface="Calibri"/>
                <a:cs typeface="Calibri"/>
              </a:rPr>
              <a:t>internal</a:t>
            </a:r>
            <a:r>
              <a:rPr sz="1800" spc="15" dirty="0">
                <a:latin typeface="Calibri"/>
                <a:cs typeface="Calibri"/>
              </a:rPr>
              <a:t> </a:t>
            </a:r>
            <a:r>
              <a:rPr sz="1800" spc="-15" dirty="0">
                <a:latin typeface="Calibri"/>
                <a:cs typeface="Calibri"/>
              </a:rPr>
              <a:t>firewalls</a:t>
            </a:r>
            <a:r>
              <a:rPr sz="1800" spc="30"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an</a:t>
            </a:r>
            <a:r>
              <a:rPr sz="1800" spc="15" dirty="0">
                <a:latin typeface="Calibri"/>
                <a:cs typeface="Calibri"/>
              </a:rPr>
              <a:t> </a:t>
            </a:r>
            <a:r>
              <a:rPr sz="1800" spc="-10" dirty="0">
                <a:latin typeface="Calibri"/>
                <a:cs typeface="Calibri"/>
              </a:rPr>
              <a:t>external </a:t>
            </a:r>
            <a:r>
              <a:rPr sz="1800" spc="-5" dirty="0">
                <a:latin typeface="Calibri"/>
                <a:cs typeface="Calibri"/>
              </a:rPr>
              <a:t> </a:t>
            </a:r>
            <a:r>
              <a:rPr sz="1800" spc="-15" dirty="0">
                <a:latin typeface="Calibri"/>
                <a:cs typeface="Calibri"/>
              </a:rPr>
              <a:t>firewall.</a:t>
            </a:r>
            <a:endParaRPr sz="1800">
              <a:latin typeface="Calibri"/>
              <a:cs typeface="Calibri"/>
            </a:endParaRPr>
          </a:p>
          <a:p>
            <a:pPr marL="12700" marR="158750">
              <a:lnSpc>
                <a:spcPct val="100000"/>
              </a:lnSpc>
            </a:pPr>
            <a:r>
              <a:rPr sz="1800" spc="-5" dirty="0">
                <a:latin typeface="Calibri"/>
                <a:cs typeface="Calibri"/>
              </a:rPr>
              <a:t>With</a:t>
            </a:r>
            <a:r>
              <a:rPr sz="1800" spc="10" dirty="0">
                <a:latin typeface="Calibri"/>
                <a:cs typeface="Calibri"/>
              </a:rPr>
              <a:t> </a:t>
            </a:r>
            <a:r>
              <a:rPr sz="1800" spc="-10" dirty="0">
                <a:latin typeface="Calibri"/>
                <a:cs typeface="Calibri"/>
              </a:rPr>
              <a:t>distributed</a:t>
            </a:r>
            <a:r>
              <a:rPr sz="1800" spc="35" dirty="0">
                <a:latin typeface="Calibri"/>
                <a:cs typeface="Calibri"/>
              </a:rPr>
              <a:t> </a:t>
            </a:r>
            <a:r>
              <a:rPr sz="1800" spc="-15" dirty="0">
                <a:latin typeface="Calibri"/>
                <a:cs typeface="Calibri"/>
              </a:rPr>
              <a:t>firewalls,</a:t>
            </a:r>
            <a:r>
              <a:rPr sz="1800" spc="25" dirty="0">
                <a:latin typeface="Calibri"/>
                <a:cs typeface="Calibri"/>
              </a:rPr>
              <a:t> </a:t>
            </a:r>
            <a:r>
              <a:rPr sz="1800" spc="-5" dirty="0">
                <a:latin typeface="Calibri"/>
                <a:cs typeface="Calibri"/>
              </a:rPr>
              <a:t>it</a:t>
            </a:r>
            <a:r>
              <a:rPr sz="1800" spc="10" dirty="0">
                <a:latin typeface="Calibri"/>
                <a:cs typeface="Calibri"/>
              </a:rPr>
              <a:t> </a:t>
            </a:r>
            <a:r>
              <a:rPr sz="1800" spc="-15" dirty="0">
                <a:latin typeface="Calibri"/>
                <a:cs typeface="Calibri"/>
              </a:rPr>
              <a:t>may</a:t>
            </a:r>
            <a:r>
              <a:rPr sz="1800" spc="10" dirty="0">
                <a:latin typeface="Calibri"/>
                <a:cs typeface="Calibri"/>
              </a:rPr>
              <a:t> </a:t>
            </a:r>
            <a:r>
              <a:rPr sz="1800" spc="-15" dirty="0">
                <a:latin typeface="Calibri"/>
                <a:cs typeface="Calibri"/>
              </a:rPr>
              <a:t>make</a:t>
            </a:r>
            <a:r>
              <a:rPr sz="1800" spc="5" dirty="0">
                <a:latin typeface="Calibri"/>
                <a:cs typeface="Calibri"/>
              </a:rPr>
              <a:t> </a:t>
            </a:r>
            <a:r>
              <a:rPr sz="1800" dirty="0">
                <a:latin typeface="Calibri"/>
                <a:cs typeface="Calibri"/>
              </a:rPr>
              <a:t>sense </a:t>
            </a:r>
            <a:r>
              <a:rPr sz="1800" spc="-10" dirty="0">
                <a:latin typeface="Calibri"/>
                <a:cs typeface="Calibri"/>
              </a:rPr>
              <a:t>to</a:t>
            </a:r>
            <a:r>
              <a:rPr sz="1800" spc="5" dirty="0">
                <a:latin typeface="Calibri"/>
                <a:cs typeface="Calibri"/>
              </a:rPr>
              <a:t> </a:t>
            </a:r>
            <a:r>
              <a:rPr sz="1800" spc="-10" dirty="0">
                <a:latin typeface="Calibri"/>
                <a:cs typeface="Calibri"/>
              </a:rPr>
              <a:t>establish</a:t>
            </a:r>
            <a:r>
              <a:rPr sz="1800" spc="20" dirty="0">
                <a:latin typeface="Calibri"/>
                <a:cs typeface="Calibri"/>
              </a:rPr>
              <a:t> </a:t>
            </a:r>
            <a:r>
              <a:rPr sz="1800" spc="-5" dirty="0">
                <a:latin typeface="Calibri"/>
                <a:cs typeface="Calibri"/>
              </a:rPr>
              <a:t>both</a:t>
            </a:r>
            <a:r>
              <a:rPr sz="1800" spc="15" dirty="0">
                <a:latin typeface="Calibri"/>
                <a:cs typeface="Calibri"/>
              </a:rPr>
              <a:t> </a:t>
            </a:r>
            <a:r>
              <a:rPr sz="1800" dirty="0">
                <a:latin typeface="Calibri"/>
                <a:cs typeface="Calibri"/>
              </a:rPr>
              <a:t>an</a:t>
            </a:r>
            <a:r>
              <a:rPr sz="1800" spc="5" dirty="0">
                <a:latin typeface="Calibri"/>
                <a:cs typeface="Calibri"/>
              </a:rPr>
              <a:t> </a:t>
            </a:r>
            <a:r>
              <a:rPr sz="1800" spc="-5" dirty="0">
                <a:latin typeface="Calibri"/>
                <a:cs typeface="Calibri"/>
              </a:rPr>
              <a:t>internal</a:t>
            </a:r>
            <a:r>
              <a:rPr sz="1800" spc="10" dirty="0">
                <a:latin typeface="Calibri"/>
                <a:cs typeface="Calibri"/>
              </a:rPr>
              <a:t> </a:t>
            </a:r>
            <a:r>
              <a:rPr sz="1800" dirty="0">
                <a:latin typeface="Calibri"/>
                <a:cs typeface="Calibri"/>
              </a:rPr>
              <a:t>and</a:t>
            </a:r>
            <a:r>
              <a:rPr sz="1800" spc="20" dirty="0">
                <a:latin typeface="Calibri"/>
                <a:cs typeface="Calibri"/>
              </a:rPr>
              <a:t> </a:t>
            </a:r>
            <a:r>
              <a:rPr sz="1800" dirty="0">
                <a:latin typeface="Calibri"/>
                <a:cs typeface="Calibri"/>
              </a:rPr>
              <a:t>an</a:t>
            </a:r>
            <a:r>
              <a:rPr sz="1800" spc="5" dirty="0">
                <a:latin typeface="Calibri"/>
                <a:cs typeface="Calibri"/>
              </a:rPr>
              <a:t> </a:t>
            </a:r>
            <a:r>
              <a:rPr sz="1800" spc="-10" dirty="0">
                <a:latin typeface="Calibri"/>
                <a:cs typeface="Calibri"/>
              </a:rPr>
              <a:t>external</a:t>
            </a:r>
            <a:r>
              <a:rPr sz="1800" spc="10" dirty="0">
                <a:latin typeface="Calibri"/>
                <a:cs typeface="Calibri"/>
              </a:rPr>
              <a:t> </a:t>
            </a:r>
            <a:r>
              <a:rPr sz="1800" spc="-5" dirty="0">
                <a:latin typeface="Calibri"/>
                <a:cs typeface="Calibri"/>
              </a:rPr>
              <a:t>DMZ.</a:t>
            </a:r>
            <a:r>
              <a:rPr sz="1800" spc="15" dirty="0">
                <a:latin typeface="Calibri"/>
                <a:cs typeface="Calibri"/>
              </a:rPr>
              <a:t> </a:t>
            </a:r>
            <a:r>
              <a:rPr sz="1800" spc="-25" dirty="0">
                <a:latin typeface="Calibri"/>
                <a:cs typeface="Calibri"/>
              </a:rPr>
              <a:t>Web</a:t>
            </a:r>
            <a:r>
              <a:rPr sz="1800" spc="5" dirty="0">
                <a:latin typeface="Calibri"/>
                <a:cs typeface="Calibri"/>
              </a:rPr>
              <a:t> </a:t>
            </a:r>
            <a:r>
              <a:rPr sz="1800" spc="-10" dirty="0">
                <a:latin typeface="Calibri"/>
                <a:cs typeface="Calibri"/>
              </a:rPr>
              <a:t>servers</a:t>
            </a:r>
            <a:r>
              <a:rPr sz="1800" spc="10" dirty="0">
                <a:latin typeface="Calibri"/>
                <a:cs typeface="Calibri"/>
              </a:rPr>
              <a:t> </a:t>
            </a:r>
            <a:r>
              <a:rPr sz="1800" spc="-5" dirty="0">
                <a:latin typeface="Calibri"/>
                <a:cs typeface="Calibri"/>
              </a:rPr>
              <a:t>that </a:t>
            </a:r>
            <a:r>
              <a:rPr sz="1800" spc="-395" dirty="0">
                <a:latin typeface="Calibri"/>
                <a:cs typeface="Calibri"/>
              </a:rPr>
              <a:t> </a:t>
            </a:r>
            <a:r>
              <a:rPr sz="1800" spc="-5" dirty="0">
                <a:latin typeface="Calibri"/>
                <a:cs typeface="Calibri"/>
              </a:rPr>
              <a:t>need</a:t>
            </a:r>
            <a:r>
              <a:rPr sz="1800" spc="15" dirty="0">
                <a:latin typeface="Calibri"/>
                <a:cs typeface="Calibri"/>
              </a:rPr>
              <a:t> </a:t>
            </a:r>
            <a:r>
              <a:rPr sz="1800" dirty="0">
                <a:latin typeface="Calibri"/>
                <a:cs typeface="Calibri"/>
              </a:rPr>
              <a:t>less</a:t>
            </a:r>
            <a:r>
              <a:rPr sz="1800" spc="-10" dirty="0">
                <a:latin typeface="Calibri"/>
                <a:cs typeface="Calibri"/>
              </a:rPr>
              <a:t> protection</a:t>
            </a:r>
            <a:r>
              <a:rPr sz="1800" spc="25" dirty="0">
                <a:latin typeface="Calibri"/>
                <a:cs typeface="Calibri"/>
              </a:rPr>
              <a:t> </a:t>
            </a:r>
            <a:r>
              <a:rPr sz="1800" spc="-5" dirty="0">
                <a:latin typeface="Calibri"/>
                <a:cs typeface="Calibri"/>
              </a:rPr>
              <a:t>because</a:t>
            </a:r>
            <a:r>
              <a:rPr sz="1800" dirty="0">
                <a:latin typeface="Calibri"/>
                <a:cs typeface="Calibri"/>
              </a:rPr>
              <a:t> they</a:t>
            </a:r>
            <a:r>
              <a:rPr sz="1800" spc="10" dirty="0">
                <a:latin typeface="Calibri"/>
                <a:cs typeface="Calibri"/>
              </a:rPr>
              <a:t> </a:t>
            </a:r>
            <a:r>
              <a:rPr sz="1800" spc="-10" dirty="0">
                <a:latin typeface="Calibri"/>
                <a:cs typeface="Calibri"/>
              </a:rPr>
              <a:t>have </a:t>
            </a:r>
            <a:r>
              <a:rPr sz="1800" dirty="0">
                <a:latin typeface="Calibri"/>
                <a:cs typeface="Calibri"/>
              </a:rPr>
              <a:t>less</a:t>
            </a:r>
            <a:r>
              <a:rPr sz="1800" spc="-5" dirty="0">
                <a:latin typeface="Calibri"/>
                <a:cs typeface="Calibri"/>
              </a:rPr>
              <a:t> </a:t>
            </a:r>
            <a:r>
              <a:rPr sz="1800" spc="-10" dirty="0">
                <a:latin typeface="Calibri"/>
                <a:cs typeface="Calibri"/>
              </a:rPr>
              <a:t>critical</a:t>
            </a:r>
            <a:r>
              <a:rPr sz="1800" spc="30" dirty="0">
                <a:latin typeface="Calibri"/>
                <a:cs typeface="Calibri"/>
              </a:rPr>
              <a:t> </a:t>
            </a:r>
            <a:r>
              <a:rPr sz="1800" spc="-10" dirty="0">
                <a:latin typeface="Calibri"/>
                <a:cs typeface="Calibri"/>
              </a:rPr>
              <a:t>information</a:t>
            </a:r>
            <a:r>
              <a:rPr sz="1800" dirty="0">
                <a:latin typeface="Calibri"/>
                <a:cs typeface="Calibri"/>
              </a:rPr>
              <a:t> </a:t>
            </a:r>
            <a:r>
              <a:rPr sz="1800" spc="-5" dirty="0">
                <a:latin typeface="Calibri"/>
                <a:cs typeface="Calibri"/>
              </a:rPr>
              <a:t>on</a:t>
            </a:r>
            <a:r>
              <a:rPr sz="1800" spc="10" dirty="0">
                <a:latin typeface="Calibri"/>
                <a:cs typeface="Calibri"/>
              </a:rPr>
              <a:t> </a:t>
            </a:r>
            <a:r>
              <a:rPr sz="1800" dirty="0">
                <a:latin typeface="Calibri"/>
                <a:cs typeface="Calibri"/>
              </a:rPr>
              <a:t>them</a:t>
            </a:r>
            <a:r>
              <a:rPr sz="1800" spc="15" dirty="0">
                <a:latin typeface="Calibri"/>
                <a:cs typeface="Calibri"/>
              </a:rPr>
              <a:t> </a:t>
            </a:r>
            <a:r>
              <a:rPr sz="1800" spc="-10" dirty="0">
                <a:latin typeface="Calibri"/>
                <a:cs typeface="Calibri"/>
              </a:rPr>
              <a:t>could</a:t>
            </a:r>
            <a:r>
              <a:rPr sz="1800" spc="5" dirty="0">
                <a:latin typeface="Calibri"/>
                <a:cs typeface="Calibri"/>
              </a:rPr>
              <a:t> </a:t>
            </a:r>
            <a:r>
              <a:rPr sz="1800" spc="-5" dirty="0">
                <a:latin typeface="Calibri"/>
                <a:cs typeface="Calibri"/>
              </a:rPr>
              <a:t>be</a:t>
            </a:r>
            <a:r>
              <a:rPr sz="1800" spc="20" dirty="0">
                <a:latin typeface="Calibri"/>
                <a:cs typeface="Calibri"/>
              </a:rPr>
              <a:t> </a:t>
            </a:r>
            <a:r>
              <a:rPr sz="1800" spc="-5" dirty="0">
                <a:latin typeface="Calibri"/>
                <a:cs typeface="Calibri"/>
              </a:rPr>
              <a:t>placed</a:t>
            </a:r>
            <a:r>
              <a:rPr sz="1800" spc="15" dirty="0">
                <a:latin typeface="Calibri"/>
                <a:cs typeface="Calibri"/>
              </a:rPr>
              <a:t> </a:t>
            </a:r>
            <a:r>
              <a:rPr sz="1800" spc="-5" dirty="0">
                <a:latin typeface="Calibri"/>
                <a:cs typeface="Calibri"/>
              </a:rPr>
              <a:t>in</a:t>
            </a:r>
            <a:r>
              <a:rPr sz="1800" spc="15" dirty="0">
                <a:latin typeface="Calibri"/>
                <a:cs typeface="Calibri"/>
              </a:rPr>
              <a:t> </a:t>
            </a:r>
            <a:r>
              <a:rPr sz="1800" dirty="0">
                <a:latin typeface="Calibri"/>
                <a:cs typeface="Calibri"/>
              </a:rPr>
              <a:t>an </a:t>
            </a:r>
            <a:r>
              <a:rPr sz="1800" spc="-10" dirty="0">
                <a:latin typeface="Calibri"/>
                <a:cs typeface="Calibri"/>
              </a:rPr>
              <a:t>external</a:t>
            </a:r>
            <a:r>
              <a:rPr sz="1800" spc="15" dirty="0">
                <a:latin typeface="Calibri"/>
                <a:cs typeface="Calibri"/>
              </a:rPr>
              <a:t> </a:t>
            </a:r>
            <a:r>
              <a:rPr sz="1800" spc="-10" dirty="0">
                <a:latin typeface="Calibri"/>
                <a:cs typeface="Calibri"/>
              </a:rPr>
              <a:t>DMZ, </a:t>
            </a:r>
            <a:r>
              <a:rPr sz="1800" spc="-5" dirty="0">
                <a:latin typeface="Calibri"/>
                <a:cs typeface="Calibri"/>
              </a:rPr>
              <a:t> outside</a:t>
            </a:r>
            <a:r>
              <a:rPr sz="1800" spc="15"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external</a:t>
            </a:r>
            <a:r>
              <a:rPr sz="1800" spc="20" dirty="0">
                <a:latin typeface="Calibri"/>
                <a:cs typeface="Calibri"/>
              </a:rPr>
              <a:t> </a:t>
            </a:r>
            <a:r>
              <a:rPr sz="1800" spc="-15" dirty="0">
                <a:latin typeface="Calibri"/>
                <a:cs typeface="Calibri"/>
              </a:rPr>
              <a:t>firewall.</a:t>
            </a:r>
            <a:r>
              <a:rPr sz="1800" spc="25" dirty="0">
                <a:latin typeface="Calibri"/>
                <a:cs typeface="Calibri"/>
              </a:rPr>
              <a:t> </a:t>
            </a:r>
            <a:r>
              <a:rPr sz="1800" spc="-5" dirty="0">
                <a:latin typeface="Calibri"/>
                <a:cs typeface="Calibri"/>
              </a:rPr>
              <a:t>What</a:t>
            </a:r>
            <a:r>
              <a:rPr sz="1800" spc="5" dirty="0">
                <a:latin typeface="Calibri"/>
                <a:cs typeface="Calibri"/>
              </a:rPr>
              <a:t> </a:t>
            </a:r>
            <a:r>
              <a:rPr sz="1800" spc="-10" dirty="0">
                <a:latin typeface="Calibri"/>
                <a:cs typeface="Calibri"/>
              </a:rPr>
              <a:t>protection</a:t>
            </a:r>
            <a:r>
              <a:rPr sz="1800" spc="25" dirty="0">
                <a:latin typeface="Calibri"/>
                <a:cs typeface="Calibri"/>
              </a:rPr>
              <a:t> </a:t>
            </a:r>
            <a:r>
              <a:rPr sz="1800" spc="-5" dirty="0">
                <a:latin typeface="Calibri"/>
                <a:cs typeface="Calibri"/>
              </a:rPr>
              <a:t>is</a:t>
            </a:r>
            <a:r>
              <a:rPr sz="1800" spc="10" dirty="0">
                <a:latin typeface="Calibri"/>
                <a:cs typeface="Calibri"/>
              </a:rPr>
              <a:t> </a:t>
            </a:r>
            <a:r>
              <a:rPr sz="1800" dirty="0">
                <a:latin typeface="Calibri"/>
                <a:cs typeface="Calibri"/>
              </a:rPr>
              <a:t>needed</a:t>
            </a:r>
            <a:r>
              <a:rPr sz="1800" spc="20" dirty="0">
                <a:latin typeface="Calibri"/>
                <a:cs typeface="Calibri"/>
              </a:rPr>
              <a:t> </a:t>
            </a:r>
            <a:r>
              <a:rPr sz="1800" spc="-5" dirty="0">
                <a:latin typeface="Calibri"/>
                <a:cs typeface="Calibri"/>
              </a:rPr>
              <a:t>is</a:t>
            </a:r>
            <a:r>
              <a:rPr sz="1800" spc="5" dirty="0">
                <a:latin typeface="Calibri"/>
                <a:cs typeface="Calibri"/>
              </a:rPr>
              <a:t> </a:t>
            </a:r>
            <a:r>
              <a:rPr sz="1800" spc="-10" dirty="0">
                <a:latin typeface="Calibri"/>
                <a:cs typeface="Calibri"/>
              </a:rPr>
              <a:t>provided</a:t>
            </a:r>
            <a:r>
              <a:rPr sz="1800" spc="15" dirty="0">
                <a:latin typeface="Calibri"/>
                <a:cs typeface="Calibri"/>
              </a:rPr>
              <a:t> </a:t>
            </a:r>
            <a:r>
              <a:rPr sz="1800" spc="-5" dirty="0">
                <a:latin typeface="Calibri"/>
                <a:cs typeface="Calibri"/>
              </a:rPr>
              <a:t>by</a:t>
            </a:r>
            <a:r>
              <a:rPr sz="1800" spc="15" dirty="0">
                <a:latin typeface="Calibri"/>
                <a:cs typeface="Calibri"/>
              </a:rPr>
              <a:t> </a:t>
            </a:r>
            <a:r>
              <a:rPr sz="1800" spc="-5" dirty="0">
                <a:latin typeface="Calibri"/>
                <a:cs typeface="Calibri"/>
              </a:rPr>
              <a:t>host-based</a:t>
            </a:r>
            <a:r>
              <a:rPr sz="1800" spc="10" dirty="0">
                <a:latin typeface="Calibri"/>
                <a:cs typeface="Calibri"/>
              </a:rPr>
              <a:t> </a:t>
            </a:r>
            <a:r>
              <a:rPr sz="1800" spc="-15" dirty="0">
                <a:latin typeface="Calibri"/>
                <a:cs typeface="Calibri"/>
              </a:rPr>
              <a:t>firewalls</a:t>
            </a:r>
            <a:r>
              <a:rPr sz="1800" spc="20" dirty="0">
                <a:latin typeface="Calibri"/>
                <a:cs typeface="Calibri"/>
              </a:rPr>
              <a:t> </a:t>
            </a:r>
            <a:r>
              <a:rPr sz="1800" spc="-5" dirty="0">
                <a:latin typeface="Calibri"/>
                <a:cs typeface="Calibri"/>
              </a:rPr>
              <a:t>on</a:t>
            </a:r>
            <a:r>
              <a:rPr sz="1800" spc="20" dirty="0">
                <a:latin typeface="Calibri"/>
                <a:cs typeface="Calibri"/>
              </a:rPr>
              <a:t> </a:t>
            </a:r>
            <a:r>
              <a:rPr sz="1800" dirty="0">
                <a:latin typeface="Calibri"/>
                <a:cs typeface="Calibri"/>
              </a:rPr>
              <a:t>these</a:t>
            </a:r>
            <a:r>
              <a:rPr sz="1800" spc="5" dirty="0">
                <a:latin typeface="Calibri"/>
                <a:cs typeface="Calibri"/>
              </a:rPr>
              <a:t> </a:t>
            </a:r>
            <a:r>
              <a:rPr sz="1800" spc="-10" dirty="0">
                <a:latin typeface="Calibri"/>
                <a:cs typeface="Calibri"/>
              </a:rPr>
              <a:t>servers.</a:t>
            </a:r>
            <a:endParaRPr sz="18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51150" y="307848"/>
            <a:ext cx="4402836" cy="4541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1000" y="762000"/>
            <a:ext cx="8305800" cy="5245291"/>
          </a:xfrm>
          <a:prstGeom prst="rect">
            <a:avLst/>
          </a:prstGeom>
        </p:spPr>
        <p:txBody>
          <a:bodyPr>
            <a:normAutofit fontScale="62500" lnSpcReduction="20000"/>
          </a:bodyPr>
          <a:lstStyle/>
          <a:p>
            <a:pPr algn="just"/>
            <a:r>
              <a:rPr lang="en-US" sz="2800" b="1" dirty="0" smtClean="0"/>
              <a:t>Regulatory Compliance: </a:t>
            </a:r>
            <a:r>
              <a:rPr lang="en-US" sz="2800" dirty="0" smtClean="0"/>
              <a:t>Many industries and jurisdictions have specific </a:t>
            </a:r>
            <a:r>
              <a:rPr lang="en-US" sz="2800" dirty="0" err="1" smtClean="0"/>
              <a:t>cybersecurity</a:t>
            </a:r>
            <a:r>
              <a:rPr lang="en-US" sz="2800" dirty="0" smtClean="0"/>
              <a:t> regulations and standards that require organizations to implement adequate firewall protection. Compliance helps avoid legal issues and demonstrates a commitment to data security</a:t>
            </a:r>
            <a:r>
              <a:rPr lang="en-US" sz="2800" dirty="0" smtClean="0"/>
              <a:t>.</a:t>
            </a:r>
          </a:p>
          <a:p>
            <a:pPr algn="just"/>
            <a:endParaRPr lang="en-US" sz="2800" dirty="0" smtClean="0"/>
          </a:p>
          <a:p>
            <a:pPr algn="just"/>
            <a:r>
              <a:rPr lang="en-US" sz="2800" b="1" dirty="0" smtClean="0"/>
              <a:t>Privacy and Confidentiality: </a:t>
            </a:r>
            <a:r>
              <a:rPr lang="en-US" sz="2800" dirty="0" smtClean="0"/>
              <a:t>Firewalls contribute to maintaining the confidentiality of data by preventing unauthorized access. This is crucial for protecting sensitive information such as personal data, financial records, and intellectual property.</a:t>
            </a:r>
          </a:p>
          <a:p>
            <a:pPr algn="just"/>
            <a:endParaRPr lang="en-US" sz="2800" dirty="0" smtClean="0"/>
          </a:p>
          <a:p>
            <a:pPr algn="just"/>
            <a:r>
              <a:rPr lang="en-US" sz="2800" b="1" dirty="0" smtClean="0"/>
              <a:t>Application </a:t>
            </a:r>
            <a:r>
              <a:rPr lang="en-US" sz="2800" b="1" dirty="0" smtClean="0"/>
              <a:t>Security: </a:t>
            </a:r>
            <a:r>
              <a:rPr lang="en-US" sz="2800" dirty="0" smtClean="0"/>
              <a:t>In addition to traditional network firewalls, there are also application firewalls that provide security at the application layer. These firewalls monitor and control specific applications to protect against application-layer attacks and vulnerabilities.</a:t>
            </a:r>
          </a:p>
          <a:p>
            <a:pPr algn="just"/>
            <a:endParaRPr lang="en-US" sz="2800" dirty="0" smtClean="0"/>
          </a:p>
          <a:p>
            <a:pPr algn="just"/>
            <a:r>
              <a:rPr lang="en-US" sz="2800" dirty="0" smtClean="0"/>
              <a:t>Firewalls </a:t>
            </a:r>
            <a:r>
              <a:rPr lang="en-US" sz="2800" dirty="0" smtClean="0"/>
              <a:t>play a fundamental role in safeguarding networks, systems, and data from a wide range of cyber threats. They are an indispensable part of any comprehensive </a:t>
            </a:r>
            <a:r>
              <a:rPr lang="en-US" sz="2800" dirty="0" smtClean="0"/>
              <a:t>cyber security </a:t>
            </a:r>
            <a:r>
              <a:rPr lang="en-US" sz="2800" dirty="0" smtClean="0"/>
              <a:t>strategy, providing proactive defense and reducing the risk of cyber incidents.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2"/>
          <p:cNvPicPr/>
          <p:nvPr/>
        </p:nvPicPr>
        <p:blipFill>
          <a:blip r:embed="rId2" cstate="print"/>
          <a:stretch>
            <a:fillRect/>
          </a:stretch>
        </p:blipFill>
        <p:spPr>
          <a:xfrm>
            <a:off x="914400" y="685800"/>
            <a:ext cx="7246621" cy="399289"/>
          </a:xfrm>
          <a:prstGeom prst="rect">
            <a:avLst/>
          </a:prstGeom>
        </p:spPr>
      </p:pic>
      <p:pic>
        <p:nvPicPr>
          <p:cNvPr id="3074" name="Picture 2"/>
          <p:cNvPicPr>
            <a:picLocks noChangeAspect="1" noChangeArrowheads="1"/>
          </p:cNvPicPr>
          <p:nvPr/>
        </p:nvPicPr>
        <p:blipFill>
          <a:blip r:embed="rId3"/>
          <a:srcRect/>
          <a:stretch>
            <a:fillRect/>
          </a:stretch>
        </p:blipFill>
        <p:spPr bwMode="auto">
          <a:xfrm>
            <a:off x="457200" y="1600200"/>
            <a:ext cx="8135937" cy="3048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57200" y="990600"/>
            <a:ext cx="8229600" cy="4525963"/>
          </a:xfrm>
          <a:prstGeom prst="rect">
            <a:avLst/>
          </a:prstGeom>
        </p:spPr>
        <p:txBody>
          <a:bodyPr>
            <a:normAutofit fontScale="92500" lnSpcReduction="10000"/>
          </a:bodyPr>
          <a:lstStyle/>
          <a:p>
            <a:pPr algn="just"/>
            <a:r>
              <a:rPr lang="en-US" sz="1600" b="1" dirty="0" smtClean="0"/>
              <a:t>IP </a:t>
            </a:r>
            <a:r>
              <a:rPr lang="en-US" sz="1600" b="1" dirty="0" smtClean="0"/>
              <a:t>Address and Protocol Values: </a:t>
            </a:r>
            <a:r>
              <a:rPr lang="en-US" sz="1600" dirty="0" smtClean="0"/>
              <a:t>Controls access based on the source or destination addresses and port numbers, direction of flow being inbound or outbound, and other network and transport layer characteristics. This type of filtering is used by packet filter and </a:t>
            </a:r>
            <a:r>
              <a:rPr lang="en-US" sz="1600" dirty="0" err="1" smtClean="0"/>
              <a:t>stateful</a:t>
            </a:r>
            <a:r>
              <a:rPr lang="en-US" sz="1600" dirty="0" smtClean="0"/>
              <a:t> inspection firewalls. It is typically used to limit access to specific services</a:t>
            </a:r>
            <a:r>
              <a:rPr lang="en-US" sz="1600" dirty="0" smtClean="0"/>
              <a:t>.</a:t>
            </a:r>
          </a:p>
          <a:p>
            <a:pPr algn="just"/>
            <a:endParaRPr lang="en-US" sz="1600" dirty="0" smtClean="0"/>
          </a:p>
          <a:p>
            <a:pPr algn="just"/>
            <a:r>
              <a:rPr lang="en-US" sz="1600" b="1" dirty="0" smtClean="0"/>
              <a:t>Application Protocol: </a:t>
            </a:r>
            <a:r>
              <a:rPr lang="en-US" sz="1600" dirty="0" smtClean="0"/>
              <a:t>Controls access on the basis of authorized application protocol data. This type of filtering is used by an application-level gateway that relays and monitors the exchange of information for specific </a:t>
            </a:r>
            <a:r>
              <a:rPr lang="en-US" sz="1600" dirty="0" err="1" smtClean="0"/>
              <a:t>application</a:t>
            </a:r>
            <a:r>
              <a:rPr lang="en-US" sz="1600" dirty="0" smtClean="0"/>
              <a:t> protocols, e.g., checking SMTP email for spam, or HTPP web requests to authorized sites only</a:t>
            </a:r>
            <a:r>
              <a:rPr lang="en-US" sz="1600" dirty="0" smtClean="0"/>
              <a:t>.</a:t>
            </a:r>
          </a:p>
          <a:p>
            <a:pPr algn="just"/>
            <a:endParaRPr lang="en-US" sz="1600" dirty="0" smtClean="0"/>
          </a:p>
          <a:p>
            <a:pPr algn="just"/>
            <a:r>
              <a:rPr lang="en-US" sz="1600" b="1" dirty="0" smtClean="0"/>
              <a:t>User Identity: </a:t>
            </a:r>
            <a:r>
              <a:rPr lang="en-US" sz="1600" dirty="0" smtClean="0"/>
              <a:t>Controls access based on the users identity, typically for inside users who identify themselves using some form of secure authentication </a:t>
            </a:r>
            <a:r>
              <a:rPr lang="en-US" sz="1600" dirty="0" err="1" smtClean="0"/>
              <a:t>technology</a:t>
            </a:r>
            <a:r>
              <a:rPr lang="en-US" sz="1600" dirty="0" smtClean="0"/>
              <a:t>, such as IPSec (Chapter 22</a:t>
            </a:r>
            <a:r>
              <a:rPr lang="en-US" sz="1600" dirty="0" smtClean="0"/>
              <a:t>).</a:t>
            </a:r>
          </a:p>
          <a:p>
            <a:pPr algn="just"/>
            <a:endParaRPr lang="en-US" sz="1600" dirty="0" smtClean="0"/>
          </a:p>
          <a:p>
            <a:pPr algn="just"/>
            <a:r>
              <a:rPr lang="en-US" sz="1600" b="1" dirty="0" smtClean="0"/>
              <a:t>Network </a:t>
            </a:r>
            <a:r>
              <a:rPr lang="en-US" sz="1600" b="1" dirty="0" smtClean="0"/>
              <a:t>Activity: </a:t>
            </a:r>
            <a:r>
              <a:rPr lang="en-US" sz="1600" dirty="0" smtClean="0"/>
              <a:t>Controls access based on considerations such as the time or request, e.g., only in business hours; rate of requests, e.g., to detect scanning attempts; or other activity patterns.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p:cNvPicPr/>
          <p:nvPr/>
        </p:nvPicPr>
        <p:blipFill>
          <a:blip r:embed="rId2" cstate="print"/>
          <a:stretch>
            <a:fillRect/>
          </a:stretch>
        </p:blipFill>
        <p:spPr>
          <a:xfrm>
            <a:off x="762000" y="609600"/>
            <a:ext cx="7391400" cy="5029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p:cNvPicPr/>
          <p:nvPr/>
        </p:nvPicPr>
        <p:blipFill>
          <a:blip r:embed="rId2" cstate="print"/>
          <a:stretch>
            <a:fillRect/>
          </a:stretch>
        </p:blipFill>
        <p:spPr>
          <a:xfrm>
            <a:off x="914400" y="609600"/>
            <a:ext cx="7620000" cy="5105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2"/>
          <p:cNvPicPr/>
          <p:nvPr/>
        </p:nvPicPr>
        <p:blipFill>
          <a:blip r:embed="rId3" cstate="print"/>
          <a:stretch>
            <a:fillRect/>
          </a:stretch>
        </p:blipFill>
        <p:spPr>
          <a:xfrm>
            <a:off x="762000" y="457200"/>
            <a:ext cx="7391400" cy="5410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TotalTime>
  <Words>1691</Words>
  <Application>Microsoft Office PowerPoint</Application>
  <PresentationFormat>On-screen Show (4:3)</PresentationFormat>
  <Paragraphs>60</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Cyber Security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Student</dc:creator>
  <cp:lastModifiedBy>Student</cp:lastModifiedBy>
  <cp:revision>12</cp:revision>
  <dcterms:created xsi:type="dcterms:W3CDTF">2006-08-16T00:00:00Z</dcterms:created>
  <dcterms:modified xsi:type="dcterms:W3CDTF">2024-06-19T10:54:13Z</dcterms:modified>
</cp:coreProperties>
</file>