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257" r:id="rId3"/>
    <p:sldId id="258" r:id="rId4"/>
    <p:sldId id="339" r:id="rId5"/>
    <p:sldId id="340" r:id="rId6"/>
    <p:sldId id="341" r:id="rId7"/>
    <p:sldId id="342" r:id="rId8"/>
    <p:sldId id="343" r:id="rId9"/>
    <p:sldId id="344" r:id="rId10"/>
    <p:sldId id="345" r:id="rId11"/>
    <p:sldId id="346" r:id="rId12"/>
    <p:sldId id="264" r:id="rId13"/>
    <p:sldId id="317" r:id="rId14"/>
    <p:sldId id="267" r:id="rId15"/>
    <p:sldId id="270" r:id="rId16"/>
    <p:sldId id="268" r:id="rId17"/>
    <p:sldId id="273" r:id="rId18"/>
    <p:sldId id="274" r:id="rId19"/>
    <p:sldId id="275" r:id="rId20"/>
    <p:sldId id="276" r:id="rId21"/>
    <p:sldId id="277" r:id="rId22"/>
    <p:sldId id="278" r:id="rId23"/>
    <p:sldId id="279" r:id="rId24"/>
    <p:sldId id="327" r:id="rId25"/>
    <p:sldId id="328" r:id="rId26"/>
    <p:sldId id="318" r:id="rId27"/>
    <p:sldId id="259" r:id="rId28"/>
    <p:sldId id="319" r:id="rId29"/>
    <p:sldId id="320" r:id="rId30"/>
    <p:sldId id="321" r:id="rId31"/>
    <p:sldId id="322" r:id="rId32"/>
    <p:sldId id="323" r:id="rId33"/>
    <p:sldId id="324" r:id="rId34"/>
    <p:sldId id="325" r:id="rId35"/>
    <p:sldId id="326" r:id="rId36"/>
    <p:sldId id="260" r:id="rId37"/>
    <p:sldId id="261" r:id="rId38"/>
    <p:sldId id="262" r:id="rId39"/>
    <p:sldId id="263" r:id="rId40"/>
    <p:sldId id="280" r:id="rId41"/>
    <p:sldId id="281" r:id="rId42"/>
    <p:sldId id="282" r:id="rId43"/>
    <p:sldId id="283" r:id="rId44"/>
    <p:sldId id="284" r:id="rId45"/>
    <p:sldId id="329" r:id="rId46"/>
    <p:sldId id="330" r:id="rId47"/>
    <p:sldId id="331" r:id="rId48"/>
    <p:sldId id="332" r:id="rId49"/>
    <p:sldId id="333" r:id="rId50"/>
    <p:sldId id="334" r:id="rId51"/>
    <p:sldId id="335" r:id="rId52"/>
    <p:sldId id="336" r:id="rId53"/>
    <p:sldId id="337" r:id="rId54"/>
    <p:sldId id="338" r:id="rId55"/>
    <p:sldId id="287" r:id="rId56"/>
    <p:sldId id="288" r:id="rId57"/>
    <p:sldId id="28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033" autoAdjust="0"/>
  </p:normalViewPr>
  <p:slideViewPr>
    <p:cSldViewPr snapToGrid="0">
      <p:cViewPr varScale="1">
        <p:scale>
          <a:sx n="78" d="100"/>
          <a:sy n="78"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E5F5E-D892-4497-B73C-8D9D8458DF16}"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D2DAB-1562-4229-8F74-2847E3A8B6EC}" type="slidenum">
              <a:rPr lang="en-IN" smtClean="0"/>
              <a:t>‹#›</a:t>
            </a:fld>
            <a:endParaRPr lang="en-IN"/>
          </a:p>
        </p:txBody>
      </p:sp>
    </p:spTree>
    <p:extLst>
      <p:ext uri="{BB962C8B-B14F-4D97-AF65-F5344CB8AC3E}">
        <p14:creationId xmlns:p14="http://schemas.microsoft.com/office/powerpoint/2010/main" val="409235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CTS</a:t>
            </a:r>
          </a:p>
          <a:p>
            <a:r>
              <a:rPr lang="en-US" b="0" i="0" dirty="0">
                <a:solidFill>
                  <a:srgbClr val="4D4C4C"/>
                </a:solidFill>
                <a:effectLst/>
                <a:latin typeface="CiscoSans"/>
              </a:rPr>
              <a:t>Switches facilitate the sharing of resources by connecting together all the devices, including computers, printers, and servers, in a small business network. </a:t>
            </a:r>
            <a:endParaRPr lang="en-IN" dirty="0"/>
          </a:p>
        </p:txBody>
      </p:sp>
      <p:sp>
        <p:nvSpPr>
          <p:cNvPr id="4" name="Slide Number Placeholder 3"/>
          <p:cNvSpPr>
            <a:spLocks noGrp="1"/>
          </p:cNvSpPr>
          <p:nvPr>
            <p:ph type="sldNum" sz="quarter" idx="5"/>
          </p:nvPr>
        </p:nvSpPr>
        <p:spPr/>
        <p:txBody>
          <a:bodyPr/>
          <a:lstStyle/>
          <a:p>
            <a:fld id="{BB0D2DAB-1562-4229-8F74-2847E3A8B6EC}" type="slidenum">
              <a:rPr lang="en-IN" smtClean="0"/>
              <a:t>13</a:t>
            </a:fld>
            <a:endParaRPr lang="en-IN"/>
          </a:p>
        </p:txBody>
      </p:sp>
    </p:spTree>
    <p:extLst>
      <p:ext uri="{BB962C8B-B14F-4D97-AF65-F5344CB8AC3E}">
        <p14:creationId xmlns:p14="http://schemas.microsoft.com/office/powerpoint/2010/main" val="242443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https://drive.google.com/drive/u/0/folders/1oj2VyKUgEMF0F1sF92tOFmrY7T-GVglb  2024-achievements folder</a:t>
            </a:r>
          </a:p>
        </p:txBody>
      </p:sp>
      <p:sp>
        <p:nvSpPr>
          <p:cNvPr id="4" name="Slide Number Placeholder 3"/>
          <p:cNvSpPr>
            <a:spLocks noGrp="1"/>
          </p:cNvSpPr>
          <p:nvPr>
            <p:ph type="sldNum" sz="quarter" idx="5"/>
          </p:nvPr>
        </p:nvSpPr>
        <p:spPr/>
        <p:txBody>
          <a:bodyPr/>
          <a:lstStyle/>
          <a:p>
            <a:fld id="{BB0D2DAB-1562-4229-8F74-2847E3A8B6EC}" type="slidenum">
              <a:rPr lang="en-IN" smtClean="0"/>
              <a:t>27</a:t>
            </a:fld>
            <a:endParaRPr lang="en-IN"/>
          </a:p>
        </p:txBody>
      </p:sp>
    </p:spTree>
    <p:extLst>
      <p:ext uri="{BB962C8B-B14F-4D97-AF65-F5344CB8AC3E}">
        <p14:creationId xmlns:p14="http://schemas.microsoft.com/office/powerpoint/2010/main" val="302923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Benign-something harmless and not a threat</a:t>
            </a:r>
          </a:p>
        </p:txBody>
      </p:sp>
      <p:sp>
        <p:nvSpPr>
          <p:cNvPr id="4" name="Slide Number Placeholder 3"/>
          <p:cNvSpPr>
            <a:spLocks noGrp="1"/>
          </p:cNvSpPr>
          <p:nvPr>
            <p:ph type="sldNum" sz="quarter" idx="5"/>
          </p:nvPr>
        </p:nvSpPr>
        <p:spPr/>
        <p:txBody>
          <a:bodyPr/>
          <a:lstStyle/>
          <a:p>
            <a:fld id="{BB0D2DAB-1562-4229-8F74-2847E3A8B6EC}" type="slidenum">
              <a:rPr lang="en-IN" smtClean="0"/>
              <a:t>30</a:t>
            </a:fld>
            <a:endParaRPr lang="en-IN"/>
          </a:p>
        </p:txBody>
      </p:sp>
    </p:spTree>
    <p:extLst>
      <p:ext uri="{BB962C8B-B14F-4D97-AF65-F5344CB8AC3E}">
        <p14:creationId xmlns:p14="http://schemas.microsoft.com/office/powerpoint/2010/main" val="275325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8E8"/>
                </a:solidFill>
                <a:effectLst/>
                <a:latin typeface="Google Sans"/>
              </a:rPr>
              <a:t>Patching operating systems is </a:t>
            </a:r>
            <a:r>
              <a:rPr lang="en-US" b="0" i="0" dirty="0">
                <a:solidFill>
                  <a:srgbClr val="E2EEFF"/>
                </a:solidFill>
                <a:effectLst/>
                <a:latin typeface="Google Sans"/>
              </a:rPr>
              <a:t>one of the most effective controls an </a:t>
            </a:r>
            <a:r>
              <a:rPr lang="en-US" b="0" i="0" dirty="0" err="1">
                <a:solidFill>
                  <a:srgbClr val="E2EEFF"/>
                </a:solidFill>
                <a:effectLst/>
                <a:latin typeface="Google Sans"/>
              </a:rPr>
              <a:t>organisation</a:t>
            </a:r>
            <a:r>
              <a:rPr lang="en-US" b="0" i="0" dirty="0">
                <a:solidFill>
                  <a:srgbClr val="E2EEFF"/>
                </a:solidFill>
                <a:effectLst/>
                <a:latin typeface="Google Sans"/>
              </a:rPr>
              <a:t> can implement to prevent an adversary from gaining access to their devices and sensitive information.</a:t>
            </a:r>
            <a:r>
              <a:rPr lang="en-US" b="0" i="0" dirty="0">
                <a:solidFill>
                  <a:srgbClr val="E8E8E8"/>
                </a:solidFill>
                <a:effectLst/>
                <a:latin typeface="Google Sans"/>
              </a:rPr>
              <a:t>  improve the security of operating systems by fixing known vulnerabilities.</a:t>
            </a:r>
            <a:endParaRPr lang="en-IN" dirty="0"/>
          </a:p>
        </p:txBody>
      </p:sp>
      <p:sp>
        <p:nvSpPr>
          <p:cNvPr id="4" name="Slide Number Placeholder 3"/>
          <p:cNvSpPr>
            <a:spLocks noGrp="1"/>
          </p:cNvSpPr>
          <p:nvPr>
            <p:ph type="sldNum" sz="quarter" idx="5"/>
          </p:nvPr>
        </p:nvSpPr>
        <p:spPr/>
        <p:txBody>
          <a:bodyPr/>
          <a:lstStyle/>
          <a:p>
            <a:fld id="{BB0D2DAB-1562-4229-8F74-2847E3A8B6EC}" type="slidenum">
              <a:rPr lang="en-IN" smtClean="0"/>
              <a:t>40</a:t>
            </a:fld>
            <a:endParaRPr lang="en-IN"/>
          </a:p>
        </p:txBody>
      </p:sp>
    </p:spTree>
    <p:extLst>
      <p:ext uri="{BB962C8B-B14F-4D97-AF65-F5344CB8AC3E}">
        <p14:creationId xmlns:p14="http://schemas.microsoft.com/office/powerpoint/2010/main" val="254005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CDN is </a:t>
            </a:r>
            <a:r>
              <a:rPr lang="en-US" b="1" i="0" dirty="0">
                <a:solidFill>
                  <a:srgbClr val="BCC0C3"/>
                </a:solidFill>
                <a:effectLst/>
                <a:latin typeface="arial" panose="020B0604020202020204" pitchFamily="34" charset="0"/>
              </a:rPr>
              <a:t>a network of servers linked together with the goal of delivering content as quickly, cheaply</a:t>
            </a:r>
            <a:r>
              <a:rPr lang="en-US" b="0" i="0" dirty="0">
                <a:solidFill>
                  <a:srgbClr val="BDC1C6"/>
                </a:solidFill>
                <a:effectLst/>
                <a:latin typeface="arial" panose="020B0604020202020204" pitchFamily="34" charset="0"/>
              </a:rPr>
              <a:t>, reliably, and securely as possible.</a:t>
            </a:r>
            <a:endParaRPr lang="en-IN" dirty="0"/>
          </a:p>
        </p:txBody>
      </p:sp>
      <p:sp>
        <p:nvSpPr>
          <p:cNvPr id="4" name="Slide Number Placeholder 3"/>
          <p:cNvSpPr>
            <a:spLocks noGrp="1"/>
          </p:cNvSpPr>
          <p:nvPr>
            <p:ph type="sldNum" sz="quarter" idx="5"/>
          </p:nvPr>
        </p:nvSpPr>
        <p:spPr/>
        <p:txBody>
          <a:bodyPr/>
          <a:lstStyle/>
          <a:p>
            <a:fld id="{BB0D2DAB-1562-4229-8F74-2847E3A8B6EC}" type="slidenum">
              <a:rPr lang="en-IN" smtClean="0"/>
              <a:t>41</a:t>
            </a:fld>
            <a:endParaRPr lang="en-IN"/>
          </a:p>
        </p:txBody>
      </p:sp>
    </p:spTree>
    <p:extLst>
      <p:ext uri="{BB962C8B-B14F-4D97-AF65-F5344CB8AC3E}">
        <p14:creationId xmlns:p14="http://schemas.microsoft.com/office/powerpoint/2010/main" val="426025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F2CE-A3B2-15CC-6674-8676FCB4D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06CF49-D4B7-CC94-F1C1-7A485F242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7D1244-A3A4-0F31-0308-F2F6C1DE4A57}"/>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5" name="Footer Placeholder 4">
            <a:extLst>
              <a:ext uri="{FF2B5EF4-FFF2-40B4-BE49-F238E27FC236}">
                <a16:creationId xmlns:a16="http://schemas.microsoft.com/office/drawing/2014/main" id="{55E600D5-0DFE-8C5D-A4C4-F0FB44742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5D659-2E7F-C8DF-4DEB-A83CF1913084}"/>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392962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0898-2BAE-DCDD-6E5F-959219A542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E37FC-7A87-2F68-77FA-60088062D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3B75E-CBD6-ED92-BF31-E34A6DECF687}"/>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5" name="Footer Placeholder 4">
            <a:extLst>
              <a:ext uri="{FF2B5EF4-FFF2-40B4-BE49-F238E27FC236}">
                <a16:creationId xmlns:a16="http://schemas.microsoft.com/office/drawing/2014/main" id="{A67A8826-CC19-D8B4-0BD8-BE037493F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281D3-0DA7-B657-9694-9FD9B32FF529}"/>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363250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8E992-2A9E-0531-2340-39F7EAEAEE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890406-4732-2A0E-1681-0A1BEC755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42C9E-48B6-8CF9-B212-206A24A7A8BE}"/>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5" name="Footer Placeholder 4">
            <a:extLst>
              <a:ext uri="{FF2B5EF4-FFF2-40B4-BE49-F238E27FC236}">
                <a16:creationId xmlns:a16="http://schemas.microsoft.com/office/drawing/2014/main" id="{E2B0668C-3AC8-76EF-93BF-DDB70A7CC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71A4-C5F7-CCB5-DFA8-9763C4BB5827}"/>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238695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B4B2-0D3E-6F88-20F8-D0890B46719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B863350-DC31-4B7B-8E59-5AE51E3C41EB}"/>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740BE7-88F0-64F3-C4DF-8884D184B8E9}"/>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5" name="Footer Placeholder 4">
            <a:extLst>
              <a:ext uri="{FF2B5EF4-FFF2-40B4-BE49-F238E27FC236}">
                <a16:creationId xmlns:a16="http://schemas.microsoft.com/office/drawing/2014/main" id="{FDE1A2D6-1FA0-AAFB-CA44-870F48425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B8B73-3675-EE41-10DD-554151C3EAE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4711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4FDE-3E21-A6F9-BA75-56AB059260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FC9003-1507-D9B9-0C58-A7D6C0E81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B49E3-928E-83E0-B972-F07F4A54AAF8}"/>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5" name="Footer Placeholder 4">
            <a:extLst>
              <a:ext uri="{FF2B5EF4-FFF2-40B4-BE49-F238E27FC236}">
                <a16:creationId xmlns:a16="http://schemas.microsoft.com/office/drawing/2014/main" id="{5AB9D099-587D-FB48-8953-1ABF4DBB6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E8A93-E18C-4CFC-9856-E2D9F12B8CD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92222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1CA1-1BAF-A6A1-4947-A931E58209A2}"/>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FEC4B-104C-4CA4-5DDB-F611AB02DA8F}"/>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04087-4491-9899-472A-E5E63906BAC2}"/>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5" name="Footer Placeholder 4">
            <a:extLst>
              <a:ext uri="{FF2B5EF4-FFF2-40B4-BE49-F238E27FC236}">
                <a16:creationId xmlns:a16="http://schemas.microsoft.com/office/drawing/2014/main" id="{2F364E80-DE73-05FC-E9B9-1366453F2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8145A-ACA3-FDF5-D3C2-6BF4C94D864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104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4712-FFA7-37C5-EE62-A05E660F2B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C5B04E-FDEC-ACAE-3642-CB40A616D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57472F-64A1-DC1A-ED0E-BDF993FDB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2E2150-E643-3AA2-E4A7-38762BB77B0F}"/>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6" name="Footer Placeholder 5">
            <a:extLst>
              <a:ext uri="{FF2B5EF4-FFF2-40B4-BE49-F238E27FC236}">
                <a16:creationId xmlns:a16="http://schemas.microsoft.com/office/drawing/2014/main" id="{F4D43FB2-1261-28CD-9238-BF70FD09D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9F17C4-89F0-D907-4B70-D91A401C1B8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11249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4F6D-415E-E06D-5204-33CFDF845B74}"/>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FB2999-4F1F-EC31-64E0-F474E4531111}"/>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9A240-EC7E-69C5-DC02-D5AF27DEBD6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6E4E5-96E5-6E37-048C-7EABD6483AE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4409127-D155-0D9C-C2C7-C1ED30FDCC6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7B9429-AAE9-D534-EB9A-5A9B9D823512}"/>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8" name="Footer Placeholder 7">
            <a:extLst>
              <a:ext uri="{FF2B5EF4-FFF2-40B4-BE49-F238E27FC236}">
                <a16:creationId xmlns:a16="http://schemas.microsoft.com/office/drawing/2014/main" id="{1BDC5734-ADF5-DB21-87AD-462655CCFB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6DD3D3-3E0C-6BA7-815B-95B0BE616B5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2806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F03B-DE19-12D8-AEAF-99C46B2155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29FC00-900B-2AB5-091B-6E6372C56EEF}"/>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4" name="Footer Placeholder 3">
            <a:extLst>
              <a:ext uri="{FF2B5EF4-FFF2-40B4-BE49-F238E27FC236}">
                <a16:creationId xmlns:a16="http://schemas.microsoft.com/office/drawing/2014/main" id="{7A6E7304-770D-3F50-FEC4-0794BA0BFA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65DFAE-8D9F-59CE-B4D9-87D2587F967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7438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C742E-55C8-8C99-E4FF-FFC41C599FE8}"/>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3" name="Footer Placeholder 2">
            <a:extLst>
              <a:ext uri="{FF2B5EF4-FFF2-40B4-BE49-F238E27FC236}">
                <a16:creationId xmlns:a16="http://schemas.microsoft.com/office/drawing/2014/main" id="{7049676A-6688-E6CD-4EE1-C5008F75EF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61DCDD-E337-6FB3-1307-F1A7158C655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8684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FAA7-89A5-1615-F078-4E4674ECFFE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F2397B-13CC-AA2D-BF17-E55E6D1BD278}"/>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20CF15-2E9F-9D12-744A-BEB2217BD313}"/>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E58416-96EB-C443-D466-243D8EFAAB2E}"/>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6" name="Footer Placeholder 5">
            <a:extLst>
              <a:ext uri="{FF2B5EF4-FFF2-40B4-BE49-F238E27FC236}">
                <a16:creationId xmlns:a16="http://schemas.microsoft.com/office/drawing/2014/main" id="{1F6BEE14-3654-431F-37E0-8865612FB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562708-1E5B-DB23-12DD-2752382CC04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261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02B6-4477-1194-EDD5-0DDC2CEEBB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C2F24B-6E10-93F3-322A-4A6578CE80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1286A-5E70-87BD-112C-11E4A4E101FB}"/>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5" name="Footer Placeholder 4">
            <a:extLst>
              <a:ext uri="{FF2B5EF4-FFF2-40B4-BE49-F238E27FC236}">
                <a16:creationId xmlns:a16="http://schemas.microsoft.com/office/drawing/2014/main" id="{C4986E25-34E7-8ADA-EBE8-578170E10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4C731-8C33-76C0-9D07-326D8F0D6069}"/>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3085252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63DB-1D7D-4492-3831-1BA648E7ED24}"/>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7CB70D-E27C-10F4-4C6E-813FD6A50223}"/>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1DB6918-4BF4-984C-8088-D76BB2127AB3}"/>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49611C6-5D14-C9B9-37ED-A95DDE60BA76}"/>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6" name="Footer Placeholder 5">
            <a:extLst>
              <a:ext uri="{FF2B5EF4-FFF2-40B4-BE49-F238E27FC236}">
                <a16:creationId xmlns:a16="http://schemas.microsoft.com/office/drawing/2014/main" id="{67DA2996-02D9-B642-BE4E-7C0D00C1F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6F6D3-716F-93DA-08DC-1E5ABD947BF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6158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CFFE-9E5A-41BA-6DAC-6F66B5F2CB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ECFC0-EDD8-1CF9-3960-B9DB171F1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8EAC3-5E1D-6E74-363D-C1C6ED546C77}"/>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5" name="Footer Placeholder 4">
            <a:extLst>
              <a:ext uri="{FF2B5EF4-FFF2-40B4-BE49-F238E27FC236}">
                <a16:creationId xmlns:a16="http://schemas.microsoft.com/office/drawing/2014/main" id="{027B7852-7E8A-A4DC-7D36-BD8223D65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D9152-FA49-36E5-D5FB-65909CD958C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6525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FF218-F344-5833-344B-980FC83FD68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94F91C-2780-14B3-5F9E-E654A6E6F290}"/>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58F0F-86D4-8AD2-4EBA-5DE142403A68}"/>
              </a:ext>
            </a:extLst>
          </p:cNvPr>
          <p:cNvSpPr>
            <a:spLocks noGrp="1"/>
          </p:cNvSpPr>
          <p:nvPr>
            <p:ph type="dt" sz="half" idx="10"/>
          </p:nvPr>
        </p:nvSpPr>
        <p:spPr/>
        <p:txBody>
          <a:bodyPr/>
          <a:lstStyle/>
          <a:p>
            <a:fld id="{1D8BD707-D9CF-40AE-B4C6-C98DA3205C09}" type="datetimeFigureOut">
              <a:rPr lang="en-US" smtClean="0"/>
              <a:t>5/2/2024</a:t>
            </a:fld>
            <a:endParaRPr lang="en-US"/>
          </a:p>
        </p:txBody>
      </p:sp>
      <p:sp>
        <p:nvSpPr>
          <p:cNvPr id="5" name="Footer Placeholder 4">
            <a:extLst>
              <a:ext uri="{FF2B5EF4-FFF2-40B4-BE49-F238E27FC236}">
                <a16:creationId xmlns:a16="http://schemas.microsoft.com/office/drawing/2014/main" id="{AD3EA74B-4DE1-6B55-A782-04366C288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62E99-02BF-3DEB-3C73-16D5DEF84F5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530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7B63-A0F8-E8D4-37D4-EE585A0D9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8971C2-AA32-AB80-F194-085186549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A5EBA4-BEB6-5803-E7E6-9E806E25E472}"/>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5" name="Footer Placeholder 4">
            <a:extLst>
              <a:ext uri="{FF2B5EF4-FFF2-40B4-BE49-F238E27FC236}">
                <a16:creationId xmlns:a16="http://schemas.microsoft.com/office/drawing/2014/main" id="{D08A30C9-0DB0-DFAE-42F1-D8DB5F683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B6469F-05CD-6671-BFF9-376F8A174F0B}"/>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79288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0D28-6B33-5506-B679-27D8BA7F5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F2F9B6-6A6A-16B0-765D-FA65EC955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E2B8F9-542F-867E-7B55-9D534CAC7B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377BFA-5E8D-D085-5DA8-0C42A87A0459}"/>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6" name="Footer Placeholder 5">
            <a:extLst>
              <a:ext uri="{FF2B5EF4-FFF2-40B4-BE49-F238E27FC236}">
                <a16:creationId xmlns:a16="http://schemas.microsoft.com/office/drawing/2014/main" id="{5BAC63A7-F31F-AB7F-50AD-231577A03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2F2FC-3DAC-747E-609B-1BDE3D0C324A}"/>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38522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56DD-1B07-44A1-08F1-23EE7319AD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EB6FB1-1E3F-8156-F166-6B9CCC622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78BFF5-17D2-32B4-65D5-CAF124DDF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8A4FB0-0590-273C-FED0-26FCB784A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A58C3-7554-A065-F9BE-68C11CDD2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4AB0B-AAC3-2CE9-F60A-3E83D13A694A}"/>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8" name="Footer Placeholder 7">
            <a:extLst>
              <a:ext uri="{FF2B5EF4-FFF2-40B4-BE49-F238E27FC236}">
                <a16:creationId xmlns:a16="http://schemas.microsoft.com/office/drawing/2014/main" id="{6BA0B36D-3802-582A-8CB5-64F123319B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DA73E0-03B2-5347-FF60-5665D053DA19}"/>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405094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7C66-C741-68EB-81EF-66788B97EB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62F7AC-7815-6AFD-F088-2D27CA6EF231}"/>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4" name="Footer Placeholder 3">
            <a:extLst>
              <a:ext uri="{FF2B5EF4-FFF2-40B4-BE49-F238E27FC236}">
                <a16:creationId xmlns:a16="http://schemas.microsoft.com/office/drawing/2014/main" id="{9DC0DC00-84E8-F41C-6FC9-8A66A47F3F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626024-1FA9-CD1F-AAA7-B99712BC332B}"/>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221289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164EC-0A95-406C-29DF-1FF6A65F6599}"/>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3" name="Footer Placeholder 2">
            <a:extLst>
              <a:ext uri="{FF2B5EF4-FFF2-40B4-BE49-F238E27FC236}">
                <a16:creationId xmlns:a16="http://schemas.microsoft.com/office/drawing/2014/main" id="{FD2FFC8B-4907-D98E-07C1-2445308813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AE0C8E-308E-22B9-8C50-44DD2E511849}"/>
              </a:ext>
            </a:extLst>
          </p:cNvPr>
          <p:cNvSpPr>
            <a:spLocks noGrp="1"/>
          </p:cNvSpPr>
          <p:nvPr>
            <p:ph type="sldNum" sz="quarter" idx="12"/>
          </p:nvPr>
        </p:nvSpPr>
        <p:spPr/>
        <p:txBody>
          <a:bodyPr/>
          <a:lstStyle/>
          <a:p>
            <a:fld id="{69548059-9D07-4AF9-9333-7F227FB74DFF}" type="slidenum">
              <a:rPr lang="en-IN" smtClean="0"/>
              <a:t>‹#›</a:t>
            </a:fld>
            <a:endParaRPr lang="en-IN"/>
          </a:p>
        </p:txBody>
      </p:sp>
      <p:sp>
        <p:nvSpPr>
          <p:cNvPr id="6" name="TextBox 5">
            <a:extLst>
              <a:ext uri="{FF2B5EF4-FFF2-40B4-BE49-F238E27FC236}">
                <a16:creationId xmlns:a16="http://schemas.microsoft.com/office/drawing/2014/main" id="{9946B0CF-2BF5-CF5A-0F1A-D83CB2F2C85D}"/>
              </a:ext>
            </a:extLst>
          </p:cNvPr>
          <p:cNvSpPr txBox="1"/>
          <p:nvPr userDrawn="1"/>
        </p:nvSpPr>
        <p:spPr>
          <a:xfrm>
            <a:off x="9314329" y="878541"/>
            <a:ext cx="2545977" cy="369332"/>
          </a:xfrm>
          <a:prstGeom prst="rect">
            <a:avLst/>
          </a:prstGeom>
          <a:noFill/>
        </p:spPr>
        <p:txBody>
          <a:bodyPr wrap="square" rtlCol="0">
            <a:spAutoFit/>
          </a:bodyPr>
          <a:lstStyle/>
          <a:p>
            <a:r>
              <a:rPr lang="en-IN" dirty="0"/>
              <a:t>Shashi KS</a:t>
            </a:r>
          </a:p>
        </p:txBody>
      </p:sp>
    </p:spTree>
    <p:extLst>
      <p:ext uri="{BB962C8B-B14F-4D97-AF65-F5344CB8AC3E}">
        <p14:creationId xmlns:p14="http://schemas.microsoft.com/office/powerpoint/2010/main" val="376331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2F61-7C6A-1293-B898-96A7C2E56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49400C-69B8-9856-B9E7-273C88B23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E558B0-D8EC-D0BD-4C38-CBCE64D9F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944A6-58EF-605A-A265-45C2597DE30D}"/>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6" name="Footer Placeholder 5">
            <a:extLst>
              <a:ext uri="{FF2B5EF4-FFF2-40B4-BE49-F238E27FC236}">
                <a16:creationId xmlns:a16="http://schemas.microsoft.com/office/drawing/2014/main" id="{1B230309-28B1-0B1B-6A4F-EB50A0C596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848B8-860B-8373-217D-BA74D11D5DDE}"/>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11687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3E9E-373A-D3DE-FFDC-2E7341C4D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4413DD-88F8-774F-5178-BF7933E3A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17DDC3-3145-691B-DCB6-44ED56C2F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1A8BB-9C63-C342-C31C-35E4D49BF9A5}"/>
              </a:ext>
            </a:extLst>
          </p:cNvPr>
          <p:cNvSpPr>
            <a:spLocks noGrp="1"/>
          </p:cNvSpPr>
          <p:nvPr>
            <p:ph type="dt" sz="half" idx="10"/>
          </p:nvPr>
        </p:nvSpPr>
        <p:spPr/>
        <p:txBody>
          <a:bodyPr/>
          <a:lstStyle/>
          <a:p>
            <a:fld id="{8DF37CDC-9790-458D-8F01-D512513CC670}" type="datetimeFigureOut">
              <a:rPr lang="en-IN" smtClean="0"/>
              <a:t>02-05-2024</a:t>
            </a:fld>
            <a:endParaRPr lang="en-IN"/>
          </a:p>
        </p:txBody>
      </p:sp>
      <p:sp>
        <p:nvSpPr>
          <p:cNvPr id="6" name="Footer Placeholder 5">
            <a:extLst>
              <a:ext uri="{FF2B5EF4-FFF2-40B4-BE49-F238E27FC236}">
                <a16:creationId xmlns:a16="http://schemas.microsoft.com/office/drawing/2014/main" id="{BB72FB20-1DD1-F9D9-FB9E-463160091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4BA74B-F76F-4F8C-D9C2-B06BCF06BA70}"/>
              </a:ext>
            </a:extLst>
          </p:cNvPr>
          <p:cNvSpPr>
            <a:spLocks noGrp="1"/>
          </p:cNvSpPr>
          <p:nvPr>
            <p:ph type="sldNum" sz="quarter" idx="12"/>
          </p:nvPr>
        </p:nvSpPr>
        <p:spPr/>
        <p:txBody>
          <a:bodyPr/>
          <a:lstStyle/>
          <a:p>
            <a:fld id="{69548059-9D07-4AF9-9333-7F227FB74DFF}" type="slidenum">
              <a:rPr lang="en-IN" smtClean="0"/>
              <a:t>‹#›</a:t>
            </a:fld>
            <a:endParaRPr lang="en-IN"/>
          </a:p>
        </p:txBody>
      </p:sp>
    </p:spTree>
    <p:extLst>
      <p:ext uri="{BB962C8B-B14F-4D97-AF65-F5344CB8AC3E}">
        <p14:creationId xmlns:p14="http://schemas.microsoft.com/office/powerpoint/2010/main" val="100635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F8972-76A2-2BFF-FE1F-A5D4CCD6E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AEF61-8486-6D4E-DB0A-FB04DEFD8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68BA6-AF2E-E12E-C252-D9FB92CE1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37CDC-9790-458D-8F01-D512513CC670}" type="datetimeFigureOut">
              <a:rPr lang="en-IN" smtClean="0"/>
              <a:t>02-05-2024</a:t>
            </a:fld>
            <a:endParaRPr lang="en-IN"/>
          </a:p>
        </p:txBody>
      </p:sp>
      <p:sp>
        <p:nvSpPr>
          <p:cNvPr id="5" name="Footer Placeholder 4">
            <a:extLst>
              <a:ext uri="{FF2B5EF4-FFF2-40B4-BE49-F238E27FC236}">
                <a16:creationId xmlns:a16="http://schemas.microsoft.com/office/drawing/2014/main" id="{857154F9-2B7F-AB8A-DA0C-636CE8DB9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D09538-34F0-B714-EDD5-9DDFA35B2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48059-9D07-4AF9-9333-7F227FB74DFF}" type="slidenum">
              <a:rPr lang="en-IN" smtClean="0"/>
              <a:t>‹#›</a:t>
            </a:fld>
            <a:endParaRPr lang="en-IN"/>
          </a:p>
        </p:txBody>
      </p:sp>
    </p:spTree>
    <p:extLst>
      <p:ext uri="{BB962C8B-B14F-4D97-AF65-F5344CB8AC3E}">
        <p14:creationId xmlns:p14="http://schemas.microsoft.com/office/powerpoint/2010/main" val="2445404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55BC-DC95-7EC2-803F-1F2FF0E1D26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96E3BD-E9B4-F101-816B-B356A6419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0A78D-40C1-0D10-FF1D-9413EB658A6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5/2/2024</a:t>
            </a:fld>
            <a:endParaRPr lang="en-US"/>
          </a:p>
        </p:txBody>
      </p:sp>
      <p:sp>
        <p:nvSpPr>
          <p:cNvPr id="5" name="Footer Placeholder 4">
            <a:extLst>
              <a:ext uri="{FF2B5EF4-FFF2-40B4-BE49-F238E27FC236}">
                <a16:creationId xmlns:a16="http://schemas.microsoft.com/office/drawing/2014/main" id="{624F1B55-974E-94AA-55F6-1EADC8DC21C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4F12EC-F78B-0510-2B70-258F37CDB5F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396414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3A3C3E-DAD1-6B3D-FA91-EA4F9B0AF8EA}"/>
              </a:ext>
            </a:extLst>
          </p:cNvPr>
          <p:cNvSpPr txBox="1"/>
          <p:nvPr/>
        </p:nvSpPr>
        <p:spPr>
          <a:xfrm>
            <a:off x="494969" y="661332"/>
            <a:ext cx="10207486" cy="3139706"/>
          </a:xfrm>
          <a:prstGeom prst="rect">
            <a:avLst/>
          </a:prstGeom>
          <a:noFill/>
        </p:spPr>
        <p:txBody>
          <a:bodyPr wrap="square">
            <a:spAutoFit/>
          </a:bodyPr>
          <a:lstStyle/>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UNIT II </a:t>
            </a:r>
          </a:p>
          <a:p>
            <a:pPr algn="just">
              <a:lnSpc>
                <a:spcPct val="107000"/>
              </a:lnSpc>
              <a:spcAft>
                <a:spcPts val="800"/>
              </a:spcAft>
            </a:pP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ATTACKS AND COUNTERMEASURES</a:t>
            </a: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OWASP; Malicious Attack Threats and Vulnerabilities: Scope of Cyber-Attacks – Security Breach – Types of Malicious Attacks – Malicious Software – Common Attack Vectors – Social engineering Attack – Wireless Network Attack – Web Application Attack – Attack Tools – Countermeasures.</a:t>
            </a:r>
          </a:p>
        </p:txBody>
      </p:sp>
      <p:sp>
        <p:nvSpPr>
          <p:cNvPr id="4" name="TextBox 3">
            <a:extLst>
              <a:ext uri="{FF2B5EF4-FFF2-40B4-BE49-F238E27FC236}">
                <a16:creationId xmlns:a16="http://schemas.microsoft.com/office/drawing/2014/main" id="{A1FF7DB2-3879-E3CD-C7B0-8F16AEA7D4F5}"/>
              </a:ext>
            </a:extLst>
          </p:cNvPr>
          <p:cNvSpPr txBox="1"/>
          <p:nvPr/>
        </p:nvSpPr>
        <p:spPr>
          <a:xfrm>
            <a:off x="7323151" y="5613621"/>
            <a:ext cx="5057030" cy="923330"/>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COURSE CODE: 21AIM643</a:t>
            </a:r>
          </a:p>
          <a:p>
            <a:r>
              <a:rPr lang="en-IN" b="1" dirty="0">
                <a:solidFill>
                  <a:srgbClr val="FF0000"/>
                </a:solidFill>
                <a:latin typeface="Times New Roman" panose="02020603050405020304" pitchFamily="18" charset="0"/>
                <a:cs typeface="Times New Roman" panose="02020603050405020304" pitchFamily="18" charset="0"/>
              </a:rPr>
              <a:t>COURSE NAME: CYBER SECURITY</a:t>
            </a:r>
          </a:p>
          <a:p>
            <a:r>
              <a:rPr lang="en-IN" b="1" dirty="0">
                <a:solidFill>
                  <a:srgbClr val="FF0000"/>
                </a:solidFill>
                <a:latin typeface="Times New Roman" panose="02020603050405020304" pitchFamily="18" charset="0"/>
                <a:cs typeface="Times New Roman" panose="02020603050405020304" pitchFamily="18" charset="0"/>
              </a:rPr>
              <a:t>FACULTY NAME: K.S.SHASHIKALA</a:t>
            </a:r>
          </a:p>
        </p:txBody>
      </p:sp>
    </p:spTree>
    <p:extLst>
      <p:ext uri="{BB962C8B-B14F-4D97-AF65-F5344CB8AC3E}">
        <p14:creationId xmlns:p14="http://schemas.microsoft.com/office/powerpoint/2010/main" val="241038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44F971-35EE-D69A-A228-05504BA5442E}"/>
              </a:ext>
            </a:extLst>
          </p:cNvPr>
          <p:cNvSpPr txBox="1"/>
          <p:nvPr/>
        </p:nvSpPr>
        <p:spPr>
          <a:xfrm>
            <a:off x="368439" y="1029517"/>
            <a:ext cx="11455121" cy="470898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10.Server-Side Request Forgery</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SSRF flaws occur whenever a web application is fetching a remote resource without validating the user-supplied URL. It allows an attacker to coerce the application to send a crafted request to an unexpected destination, even when protected by a firewall, VPN, or another type of network access control list (ACL).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cloud services increase in usage and popularity as well as their complexity, the prevalence and risk of SSRF attacks increase too. As cloud services increase in usage and popularity as well as their complexity, the prevalence and risk of SSRF attacks increase too.</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How to Prevent SSRF in Web Applications:</a:t>
            </a:r>
          </a:p>
          <a:p>
            <a:pPr algn="just"/>
            <a:r>
              <a:rPr lang="en-US" sz="2000" dirty="0">
                <a:latin typeface="Times New Roman" panose="02020603050405020304" pitchFamily="18" charset="0"/>
                <a:cs typeface="Times New Roman" panose="02020603050405020304" pitchFamily="18" charset="0"/>
              </a:rPr>
              <a:t>Sanitize all user input</a:t>
            </a:r>
          </a:p>
          <a:p>
            <a:pPr algn="just"/>
            <a:r>
              <a:rPr lang="en-US" sz="2000" dirty="0">
                <a:latin typeface="Times New Roman" panose="02020603050405020304" pitchFamily="18" charset="0"/>
                <a:cs typeface="Times New Roman" panose="02020603050405020304" pitchFamily="18" charset="0"/>
              </a:rPr>
              <a:t>Use a positive allow list rather than a punitive block list</a:t>
            </a:r>
          </a:p>
          <a:p>
            <a:pPr algn="just"/>
            <a:r>
              <a:rPr lang="en-US" sz="2000" dirty="0">
                <a:latin typeface="Times New Roman" panose="02020603050405020304" pitchFamily="18" charset="0"/>
                <a:cs typeface="Times New Roman" panose="02020603050405020304" pitchFamily="18" charset="0"/>
              </a:rPr>
              <a:t>Do not send raw responses to users/clients</a:t>
            </a:r>
          </a:p>
          <a:p>
            <a:pPr algn="just"/>
            <a:r>
              <a:rPr lang="en-US" sz="2000" dirty="0">
                <a:latin typeface="Times New Roman" panose="02020603050405020304" pitchFamily="18" charset="0"/>
                <a:cs typeface="Times New Roman" panose="02020603050405020304" pitchFamily="18" charset="0"/>
              </a:rPr>
              <a:t>Disable unencrypted (HTTP) redirections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02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4491" y="424214"/>
            <a:ext cx="7827906" cy="521297"/>
          </a:xfrm>
          <a:prstGeom prst="rect">
            <a:avLst/>
          </a:prstGeom>
        </p:spPr>
        <p:txBody>
          <a:bodyPr vert="horz" wrap="square" lIns="0" tIns="13335" rIns="0" bIns="0" rtlCol="0" anchor="ctr">
            <a:spAutoFit/>
          </a:bodyPr>
          <a:lstStyle/>
          <a:p>
            <a:pPr marL="12700">
              <a:lnSpc>
                <a:spcPct val="100000"/>
              </a:lnSpc>
              <a:spcBef>
                <a:spcPts val="105"/>
              </a:spcBef>
            </a:pPr>
            <a:r>
              <a:rPr lang="en-IN" spc="-5" dirty="0">
                <a:solidFill>
                  <a:srgbClr val="0070C0"/>
                </a:solidFill>
                <a:latin typeface="Times New Roman" panose="02020603050405020304" pitchFamily="18" charset="0"/>
                <a:cs typeface="Times New Roman" panose="02020603050405020304" pitchFamily="18" charset="0"/>
              </a:rPr>
              <a:t>Attack, Threats and vulnerabilities</a:t>
            </a:r>
            <a:endParaRPr spc="-5" dirty="0">
              <a:solidFill>
                <a:srgbClr val="0070C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86862" y="1254009"/>
            <a:ext cx="11386038" cy="5144613"/>
          </a:xfrm>
          <a:prstGeom prst="rect">
            <a:avLst/>
          </a:prstGeom>
        </p:spPr>
        <p:txBody>
          <a:bodyPr vert="horz" wrap="square" lIns="0" tIns="99060" rIns="0" bIns="0" rtlCol="0">
            <a:spAutoFit/>
          </a:bodyPr>
          <a:lstStyle/>
          <a:p>
            <a:pPr marL="12700" marR="1104265" algn="just">
              <a:lnSpc>
                <a:spcPct val="79600"/>
              </a:lnSpc>
              <a:spcBef>
                <a:spcPts val="780"/>
              </a:spcBef>
              <a:buClr>
                <a:srgbClr val="D16248"/>
              </a:buClr>
              <a:buSzPct val="83928"/>
              <a:tabLst>
                <a:tab pos="287020" algn="l"/>
              </a:tabLst>
            </a:pPr>
            <a:r>
              <a:rPr lang="en-IN" sz="2400" spc="-30"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he</a:t>
            </a:r>
            <a:r>
              <a:rPr sz="2400" spc="-1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three </a:t>
            </a:r>
            <a:r>
              <a:rPr sz="2400" spc="-86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common</a:t>
            </a:r>
            <a:r>
              <a:rPr sz="2400" spc="-9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terms</a:t>
            </a:r>
            <a:r>
              <a:rPr sz="2400" spc="-105" dirty="0">
                <a:latin typeface="Times New Roman" panose="02020603050405020304" pitchFamily="18" charset="0"/>
                <a:cs typeface="Times New Roman" panose="02020603050405020304" pitchFamily="18" charset="0"/>
              </a:rPr>
              <a:t> </a:t>
            </a:r>
            <a:r>
              <a:rPr sz="2400" spc="60" dirty="0">
                <a:latin typeface="Times New Roman" panose="02020603050405020304" pitchFamily="18" charset="0"/>
                <a:cs typeface="Times New Roman" panose="02020603050405020304" pitchFamily="18" charset="0"/>
              </a:rPr>
              <a:t>used</a:t>
            </a:r>
            <a:r>
              <a:rPr sz="2400" spc="-105" dirty="0">
                <a:latin typeface="Times New Roman" panose="02020603050405020304" pitchFamily="18" charset="0"/>
                <a:cs typeface="Times New Roman" panose="02020603050405020304" pitchFamily="18" charset="0"/>
              </a:rPr>
              <a:t> </a:t>
            </a:r>
            <a:r>
              <a:rPr lang="en-IN" sz="2400" spc="-105" dirty="0">
                <a:latin typeface="Times New Roman" panose="02020603050405020304" pitchFamily="18" charset="0"/>
                <a:cs typeface="Times New Roman" panose="02020603050405020304" pitchFamily="18" charset="0"/>
              </a:rPr>
              <a:t>in network security </a:t>
            </a:r>
            <a:r>
              <a:rPr sz="2400" spc="30" dirty="0">
                <a:latin typeface="Times New Roman" panose="02020603050405020304" pitchFamily="18" charset="0"/>
                <a:cs typeface="Times New Roman" panose="02020603050405020304" pitchFamily="18" charset="0"/>
              </a:rPr>
              <a:t>are</a:t>
            </a:r>
            <a:r>
              <a:rPr sz="2400" spc="-95" dirty="0">
                <a:latin typeface="Times New Roman" panose="02020603050405020304" pitchFamily="18" charset="0"/>
                <a:cs typeface="Times New Roman" panose="02020603050405020304" pitchFamily="18" charset="0"/>
              </a:rPr>
              <a:t> </a:t>
            </a:r>
            <a:r>
              <a:rPr sz="2400" spc="114" dirty="0">
                <a:latin typeface="Times New Roman" panose="02020603050405020304" pitchFamily="18" charset="0"/>
                <a:cs typeface="Times New Roman" panose="02020603050405020304" pitchFamily="18" charset="0"/>
              </a:rPr>
              <a:t>as</a:t>
            </a:r>
            <a:r>
              <a:rPr sz="2400" spc="-9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follows:</a:t>
            </a:r>
            <a:endParaRPr lang="en-IN" sz="2400" spc="-20" dirty="0">
              <a:latin typeface="Times New Roman" panose="02020603050405020304" pitchFamily="18" charset="0"/>
              <a:cs typeface="Times New Roman" panose="02020603050405020304" pitchFamily="18" charset="0"/>
            </a:endParaRPr>
          </a:p>
          <a:p>
            <a:pPr marL="12700" marR="1104265" algn="just">
              <a:lnSpc>
                <a:spcPct val="79600"/>
              </a:lnSpc>
              <a:spcBef>
                <a:spcPts val="780"/>
              </a:spcBef>
              <a:buClr>
                <a:srgbClr val="D16248"/>
              </a:buClr>
              <a:buSzPct val="83928"/>
              <a:tabLst>
                <a:tab pos="287020" algn="l"/>
              </a:tabLst>
            </a:pPr>
            <a:endParaRPr sz="2400" dirty="0">
              <a:latin typeface="Times New Roman" panose="02020603050405020304" pitchFamily="18" charset="0"/>
              <a:cs typeface="Times New Roman" panose="02020603050405020304" pitchFamily="18" charset="0"/>
            </a:endParaRPr>
          </a:p>
          <a:p>
            <a:pPr marL="287020" marR="5080" indent="-274320" algn="just">
              <a:lnSpc>
                <a:spcPct val="80500"/>
              </a:lnSpc>
              <a:spcBef>
                <a:spcPts val="620"/>
              </a:spcBef>
              <a:buClr>
                <a:srgbClr val="D16248"/>
              </a:buClr>
              <a:buSzPct val="84615"/>
              <a:buFont typeface="Segoe UI Symbol"/>
              <a:buChar char="⚫"/>
              <a:tabLst>
                <a:tab pos="287020" algn="l"/>
              </a:tabLst>
            </a:pPr>
            <a:r>
              <a:rPr sz="2400" b="1" dirty="0">
                <a:latin typeface="Times New Roman" panose="02020603050405020304" pitchFamily="18" charset="0"/>
                <a:cs typeface="Times New Roman" panose="02020603050405020304" pitchFamily="18" charset="0"/>
              </a:rPr>
              <a:t>A</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threat</a:t>
            </a:r>
            <a:r>
              <a:rPr sz="2400" b="1"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any</a:t>
            </a:r>
            <a:r>
              <a:rPr sz="2400" spc="1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potential</a:t>
            </a:r>
            <a:r>
              <a:rPr sz="2400" b="1"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occurrence</a:t>
            </a:r>
            <a:r>
              <a:rPr sz="2400" spc="-5"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malicious</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otherwise,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that </a:t>
            </a:r>
            <a:r>
              <a:rPr sz="2400" spc="-49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could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harm</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t>
            </a:r>
            <a:r>
              <a:rPr sz="2400" spc="-5" dirty="0">
                <a:latin typeface="Times New Roman" panose="02020603050405020304" pitchFamily="18" charset="0"/>
                <a:cs typeface="Times New Roman" panose="02020603050405020304" pitchFamily="18" charset="0"/>
              </a:rPr>
              <a:t> asset. </a:t>
            </a: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other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words,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threat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any</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bad </a:t>
            </a:r>
            <a:r>
              <a:rPr sz="2400" b="1" spc="-10" dirty="0">
                <a:latin typeface="Times New Roman" panose="02020603050405020304" pitchFamily="18" charset="0"/>
                <a:cs typeface="Times New Roman" panose="02020603050405020304" pitchFamily="18" charset="0"/>
              </a:rPr>
              <a:t>thing</a:t>
            </a:r>
            <a:r>
              <a:rPr sz="2400" b="1"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that </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can</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happen</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to</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your</a:t>
            </a:r>
            <a:r>
              <a:rPr sz="2400" b="1" spc="2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assets</a:t>
            </a:r>
            <a:r>
              <a:rPr sz="2400" spc="-5" dirty="0">
                <a:latin typeface="Times New Roman" panose="02020603050405020304" pitchFamily="18" charset="0"/>
                <a:cs typeface="Times New Roman" panose="02020603050405020304" pitchFamily="18" charset="0"/>
              </a:rPr>
              <a:t>.</a:t>
            </a:r>
            <a:endParaRPr lang="en-IN" sz="2400" spc="-5" dirty="0">
              <a:latin typeface="Times New Roman" panose="02020603050405020304" pitchFamily="18" charset="0"/>
              <a:cs typeface="Times New Roman" panose="02020603050405020304" pitchFamily="18" charset="0"/>
            </a:endParaRPr>
          </a:p>
          <a:p>
            <a:pPr marL="287020" marR="5080" indent="-274320" algn="just">
              <a:lnSpc>
                <a:spcPct val="80500"/>
              </a:lnSpc>
              <a:spcBef>
                <a:spcPts val="620"/>
              </a:spcBef>
              <a:buClr>
                <a:srgbClr val="D16248"/>
              </a:buClr>
              <a:buSzPct val="84615"/>
              <a:buFont typeface="Segoe UI Symbol"/>
              <a:buChar char="⚫"/>
              <a:tabLst>
                <a:tab pos="287020" algn="l"/>
              </a:tabLst>
            </a:pPr>
            <a:endParaRPr sz="2400" dirty="0">
              <a:latin typeface="Times New Roman" panose="02020603050405020304" pitchFamily="18" charset="0"/>
              <a:cs typeface="Times New Roman" panose="02020603050405020304" pitchFamily="18" charset="0"/>
            </a:endParaRPr>
          </a:p>
          <a:p>
            <a:pPr marL="287020" marR="419734" indent="-274320" algn="just">
              <a:lnSpc>
                <a:spcPct val="80600"/>
              </a:lnSpc>
              <a:spcBef>
                <a:spcPts val="595"/>
              </a:spcBef>
              <a:buClr>
                <a:srgbClr val="D16248"/>
              </a:buClr>
              <a:buSzPct val="84615"/>
              <a:buFont typeface="Segoe UI Symbol"/>
              <a:buChar char="⚫"/>
              <a:tabLst>
                <a:tab pos="287020" algn="l"/>
              </a:tabLst>
            </a:pPr>
            <a:r>
              <a:rPr sz="2400" b="1" dirty="0">
                <a:latin typeface="Times New Roman" panose="02020603050405020304" pitchFamily="18" charset="0"/>
                <a:cs typeface="Times New Roman" panose="02020603050405020304" pitchFamily="18" charset="0"/>
              </a:rPr>
              <a:t>A</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vulnerability</a:t>
            </a:r>
            <a:r>
              <a:rPr sz="2400" b="1"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weakness</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that</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makes a</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threat</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possible</a:t>
            </a:r>
            <a:r>
              <a:rPr sz="2400" spc="-5" dirty="0">
                <a:latin typeface="Times New Roman" panose="02020603050405020304" pitchFamily="18" charset="0"/>
                <a:cs typeface="Times New Roman" panose="02020603050405020304" pitchFamily="18" charset="0"/>
              </a:rPr>
              <a:t>. </a:t>
            </a:r>
            <a:r>
              <a:rPr sz="2400" spc="-49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This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may</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 because of</a:t>
            </a:r>
            <a:r>
              <a:rPr sz="2400"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poor</a:t>
            </a:r>
            <a:r>
              <a:rPr sz="2400" b="1" spc="2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design,</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configuration</a:t>
            </a:r>
            <a:r>
              <a:rPr sz="2400" b="1" spc="4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mistakes, or </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inappropriate</a:t>
            </a:r>
            <a:r>
              <a:rPr sz="2400" b="1"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and</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insecure</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coding</a:t>
            </a:r>
            <a:r>
              <a:rPr sz="2400" b="1" spc="2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techniques.</a:t>
            </a:r>
            <a:r>
              <a:rPr lang="en-US" sz="2400" spc="45" dirty="0">
                <a:latin typeface="Times New Roman" panose="02020603050405020304" pitchFamily="18" charset="0"/>
                <a:cs typeface="Times New Roman" panose="02020603050405020304" pitchFamily="18" charset="0"/>
              </a:rPr>
              <a:t> </a:t>
            </a:r>
          </a:p>
          <a:p>
            <a:pPr marL="287020" marR="419734" indent="-274320" algn="just">
              <a:lnSpc>
                <a:spcPct val="80600"/>
              </a:lnSpc>
              <a:spcBef>
                <a:spcPts val="595"/>
              </a:spcBef>
              <a:buClr>
                <a:srgbClr val="D16248"/>
              </a:buClr>
              <a:buSzPct val="84615"/>
              <a:buFont typeface="Segoe UI Symbol"/>
              <a:buChar char="⚫"/>
              <a:tabLst>
                <a:tab pos="287020" algn="l"/>
              </a:tabLst>
            </a:pPr>
            <a:r>
              <a:rPr lang="en-US" sz="2400" spc="45" dirty="0">
                <a:latin typeface="Times New Roman" panose="02020603050405020304" pitchFamily="18" charset="0"/>
                <a:cs typeface="Times New Roman" panose="02020603050405020304" pitchFamily="18" charset="0"/>
              </a:rPr>
              <a:t>The</a:t>
            </a:r>
            <a:r>
              <a:rPr lang="en-US" sz="2400" spc="-8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vulnerabilities</a:t>
            </a:r>
            <a:r>
              <a:rPr lang="en-US" sz="2400" spc="-8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could</a:t>
            </a:r>
            <a:r>
              <a:rPr lang="en-US" sz="2400" spc="-100"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be</a:t>
            </a:r>
            <a:r>
              <a:rPr lang="en-US" sz="2400" spc="-85" dirty="0">
                <a:latin typeface="Times New Roman" panose="02020603050405020304" pitchFamily="18" charset="0"/>
                <a:cs typeface="Times New Roman" panose="02020603050405020304" pitchFamily="18" charset="0"/>
              </a:rPr>
              <a:t> </a:t>
            </a:r>
            <a:r>
              <a:rPr lang="en-US" sz="2400" b="1" spc="70" dirty="0">
                <a:latin typeface="Times New Roman" panose="02020603050405020304" pitchFamily="18" charset="0"/>
                <a:cs typeface="Times New Roman" panose="02020603050405020304" pitchFamily="18" charset="0"/>
              </a:rPr>
              <a:t>weaknesses</a:t>
            </a:r>
            <a:r>
              <a:rPr lang="en-US" sz="2400" b="1" spc="-90" dirty="0">
                <a:latin typeface="Times New Roman" panose="02020603050405020304" pitchFamily="18" charset="0"/>
                <a:cs typeface="Times New Roman" panose="02020603050405020304" pitchFamily="18" charset="0"/>
              </a:rPr>
              <a:t> </a:t>
            </a:r>
            <a:r>
              <a:rPr lang="en-US" sz="2400" b="1" spc="-15" dirty="0">
                <a:latin typeface="Times New Roman" panose="02020603050405020304" pitchFamily="18" charset="0"/>
                <a:cs typeface="Times New Roman" panose="02020603050405020304" pitchFamily="18" charset="0"/>
              </a:rPr>
              <a:t>in</a:t>
            </a:r>
            <a:r>
              <a:rPr lang="en-US" sz="2400" b="1" spc="-95" dirty="0">
                <a:latin typeface="Times New Roman" panose="02020603050405020304" pitchFamily="18" charset="0"/>
                <a:cs typeface="Times New Roman" panose="02020603050405020304" pitchFamily="18" charset="0"/>
              </a:rPr>
              <a:t> </a:t>
            </a:r>
            <a:r>
              <a:rPr lang="en-US" sz="2400" b="1" spc="-30" dirty="0">
                <a:latin typeface="Times New Roman" panose="02020603050405020304" pitchFamily="18" charset="0"/>
                <a:cs typeface="Times New Roman" panose="02020603050405020304" pitchFamily="18" charset="0"/>
              </a:rPr>
              <a:t>the </a:t>
            </a:r>
            <a:r>
              <a:rPr lang="en-US" sz="2400" b="1" spc="-860" dirty="0">
                <a:latin typeface="Times New Roman" panose="02020603050405020304" pitchFamily="18" charset="0"/>
                <a:cs typeface="Times New Roman" panose="02020603050405020304" pitchFamily="18" charset="0"/>
              </a:rPr>
              <a:t> </a:t>
            </a:r>
            <a:r>
              <a:rPr lang="en-US" sz="2400" b="1" spc="-20" dirty="0">
                <a:latin typeface="Times New Roman" panose="02020603050405020304" pitchFamily="18" charset="0"/>
                <a:cs typeface="Times New Roman" panose="02020603050405020304" pitchFamily="18" charset="0"/>
              </a:rPr>
              <a:t>technology,</a:t>
            </a:r>
            <a:r>
              <a:rPr lang="en-US" sz="2400" b="1" spc="-100" dirty="0">
                <a:latin typeface="Times New Roman" panose="02020603050405020304" pitchFamily="18" charset="0"/>
                <a:cs typeface="Times New Roman" panose="02020603050405020304" pitchFamily="18" charset="0"/>
              </a:rPr>
              <a:t> </a:t>
            </a:r>
            <a:r>
              <a:rPr lang="en-US" sz="2400" b="1" spc="-15" dirty="0">
                <a:latin typeface="Times New Roman" panose="02020603050405020304" pitchFamily="18" charset="0"/>
                <a:cs typeface="Times New Roman" panose="02020603050405020304" pitchFamily="18" charset="0"/>
              </a:rPr>
              <a:t>configuration,</a:t>
            </a:r>
            <a:r>
              <a:rPr lang="en-US" sz="2400" b="1" spc="-90" dirty="0">
                <a:latin typeface="Times New Roman" panose="02020603050405020304" pitchFamily="18" charset="0"/>
                <a:cs typeface="Times New Roman" panose="02020603050405020304" pitchFamily="18" charset="0"/>
              </a:rPr>
              <a:t> </a:t>
            </a:r>
            <a:r>
              <a:rPr lang="en-US" sz="2400" b="1" spc="-25" dirty="0">
                <a:latin typeface="Times New Roman" panose="02020603050405020304" pitchFamily="18" charset="0"/>
                <a:cs typeface="Times New Roman" panose="02020603050405020304" pitchFamily="18" charset="0"/>
              </a:rPr>
              <a:t>or</a:t>
            </a:r>
            <a:r>
              <a:rPr lang="en-US" sz="2400" b="1" spc="-90"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security</a:t>
            </a:r>
            <a:r>
              <a:rPr lang="en-US" sz="2400" b="1" spc="-100" dirty="0">
                <a:latin typeface="Times New Roman" panose="02020603050405020304" pitchFamily="18" charset="0"/>
                <a:cs typeface="Times New Roman" panose="02020603050405020304" pitchFamily="18" charset="0"/>
              </a:rPr>
              <a:t> </a:t>
            </a:r>
            <a:r>
              <a:rPr lang="en-US" sz="2400" b="1" spc="-15" dirty="0">
                <a:latin typeface="Times New Roman" panose="02020603050405020304" pitchFamily="18" charset="0"/>
                <a:cs typeface="Times New Roman" panose="02020603050405020304" pitchFamily="18" charset="0"/>
              </a:rPr>
              <a:t>policy.</a:t>
            </a:r>
            <a:r>
              <a:rPr lang="en-US" sz="2400" spc="60" dirty="0">
                <a:latin typeface="Times New Roman" panose="02020603050405020304" pitchFamily="18" charset="0"/>
                <a:cs typeface="Times New Roman" panose="02020603050405020304" pitchFamily="18" charset="0"/>
              </a:rPr>
              <a:t> Any</a:t>
            </a:r>
            <a:r>
              <a:rPr lang="en-US" sz="2400" spc="-9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discovered</a:t>
            </a:r>
            <a:r>
              <a:rPr lang="en-US" sz="2400" spc="-7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vulnerability</a:t>
            </a:r>
            <a:r>
              <a:rPr lang="en-US" sz="2400" spc="-1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must</a:t>
            </a:r>
            <a:r>
              <a:rPr lang="en-US" sz="2400" spc="-90" dirty="0">
                <a:latin typeface="Times New Roman" panose="02020603050405020304" pitchFamily="18" charset="0"/>
                <a:cs typeface="Times New Roman" panose="02020603050405020304" pitchFamily="18" charset="0"/>
              </a:rPr>
              <a:t> </a:t>
            </a:r>
            <a:r>
              <a:rPr lang="en-US" sz="2400" spc="40" dirty="0">
                <a:latin typeface="Times New Roman" panose="02020603050405020304" pitchFamily="18" charset="0"/>
                <a:cs typeface="Times New Roman" panose="02020603050405020304" pitchFamily="18" charset="0"/>
              </a:rPr>
              <a:t>be</a:t>
            </a:r>
            <a:r>
              <a:rPr lang="en-US" sz="2400" spc="-90"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addressed</a:t>
            </a:r>
            <a:r>
              <a:rPr lang="en-US" sz="2400" spc="-90"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to </a:t>
            </a:r>
            <a:r>
              <a:rPr lang="en-US" sz="2400" spc="-86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mitigate </a:t>
            </a:r>
            <a:r>
              <a:rPr lang="en-US" sz="2400" spc="30" dirty="0">
                <a:latin typeface="Times New Roman" panose="02020603050405020304" pitchFamily="18" charset="0"/>
                <a:cs typeface="Times New Roman" panose="02020603050405020304" pitchFamily="18" charset="0"/>
              </a:rPr>
              <a:t>any </a:t>
            </a:r>
            <a:r>
              <a:rPr lang="en-US" sz="2400" spc="-40" dirty="0">
                <a:latin typeface="Times New Roman" panose="02020603050405020304" pitchFamily="18" charset="0"/>
                <a:cs typeface="Times New Roman" panose="02020603050405020304" pitchFamily="18" charset="0"/>
              </a:rPr>
              <a:t>threat </a:t>
            </a:r>
            <a:r>
              <a:rPr lang="en-US" sz="2400" spc="-60" dirty="0">
                <a:latin typeface="Times New Roman" panose="02020603050405020304" pitchFamily="18" charset="0"/>
                <a:cs typeface="Times New Roman" panose="02020603050405020304" pitchFamily="18" charset="0"/>
              </a:rPr>
              <a:t>that </a:t>
            </a:r>
            <a:r>
              <a:rPr lang="en-US" sz="2400" spc="25" dirty="0">
                <a:latin typeface="Times New Roman" panose="02020603050405020304" pitchFamily="18" charset="0"/>
                <a:cs typeface="Times New Roman" panose="02020603050405020304" pitchFamily="18" charset="0"/>
              </a:rPr>
              <a:t>could </a:t>
            </a:r>
            <a:r>
              <a:rPr lang="en-US" sz="2400" spc="5" dirty="0">
                <a:latin typeface="Times New Roman" panose="02020603050405020304" pitchFamily="18" charset="0"/>
                <a:cs typeface="Times New Roman" panose="02020603050405020304" pitchFamily="18" charset="0"/>
              </a:rPr>
              <a:t>take </a:t>
            </a:r>
            <a:r>
              <a:rPr lang="en-US" sz="2400" spc="20" dirty="0">
                <a:latin typeface="Times New Roman" panose="02020603050405020304" pitchFamily="18" charset="0"/>
                <a:cs typeface="Times New Roman" panose="02020603050405020304" pitchFamily="18" charset="0"/>
              </a:rPr>
              <a:t>advantage </a:t>
            </a:r>
            <a:r>
              <a:rPr lang="en-US" sz="2400" spc="-40" dirty="0">
                <a:latin typeface="Times New Roman" panose="02020603050405020304" pitchFamily="18" charset="0"/>
                <a:cs typeface="Times New Roman" panose="02020603050405020304" pitchFamily="18" charset="0"/>
              </a:rPr>
              <a:t>of </a:t>
            </a:r>
            <a:r>
              <a:rPr lang="en-US" sz="2400" spc="-3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the</a:t>
            </a:r>
            <a:r>
              <a:rPr lang="en-US" sz="2400" spc="-9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vulnerability.</a:t>
            </a:r>
            <a:endParaRPr lang="en-US" sz="2400" dirty="0">
              <a:latin typeface="Times New Roman" panose="02020603050405020304" pitchFamily="18" charset="0"/>
              <a:cs typeface="Times New Roman" panose="02020603050405020304" pitchFamily="18" charset="0"/>
            </a:endParaRPr>
          </a:p>
          <a:p>
            <a:pPr marL="12700" marR="419734" algn="just">
              <a:lnSpc>
                <a:spcPct val="80600"/>
              </a:lnSpc>
              <a:spcBef>
                <a:spcPts val="595"/>
              </a:spcBef>
              <a:buClr>
                <a:srgbClr val="D16248"/>
              </a:buClr>
              <a:buSzPct val="84615"/>
              <a:tabLst>
                <a:tab pos="287020" algn="l"/>
              </a:tabLst>
            </a:pPr>
            <a:endParaRPr sz="2400" dirty="0">
              <a:latin typeface="Times New Roman" panose="02020603050405020304" pitchFamily="18" charset="0"/>
              <a:cs typeface="Times New Roman" panose="02020603050405020304" pitchFamily="18" charset="0"/>
            </a:endParaRPr>
          </a:p>
          <a:p>
            <a:pPr marL="287020" marR="369570" indent="-274320" algn="just">
              <a:lnSpc>
                <a:spcPct val="80500"/>
              </a:lnSpc>
              <a:spcBef>
                <a:spcPts val="600"/>
              </a:spcBef>
              <a:buClr>
                <a:srgbClr val="D16248"/>
              </a:buClr>
              <a:buSzPct val="84615"/>
              <a:buFont typeface="Segoe UI Symbol"/>
              <a:buChar char="⚫"/>
              <a:tabLst>
                <a:tab pos="287020" algn="l"/>
              </a:tabLst>
            </a:pPr>
            <a:r>
              <a:rPr sz="2400" b="1" dirty="0">
                <a:latin typeface="Times New Roman" panose="02020603050405020304" pitchFamily="18" charset="0"/>
                <a:cs typeface="Times New Roman" panose="02020603050405020304" pitchFamily="18" charset="0"/>
              </a:rPr>
              <a:t>An </a:t>
            </a:r>
            <a:r>
              <a:rPr sz="2400" b="1" spc="-5" dirty="0">
                <a:latin typeface="Times New Roman" panose="02020603050405020304" pitchFamily="18" charset="0"/>
                <a:cs typeface="Times New Roman" panose="02020603050405020304" pitchFamily="18" charset="0"/>
              </a:rPr>
              <a:t>attack </a:t>
            </a:r>
            <a:r>
              <a:rPr sz="2400" dirty="0">
                <a:latin typeface="Times New Roman" panose="02020603050405020304" pitchFamily="18" charset="0"/>
                <a:cs typeface="Times New Roman" panose="02020603050405020304" pitchFamily="18" charset="0"/>
              </a:rPr>
              <a:t>is an </a:t>
            </a:r>
            <a:r>
              <a:rPr sz="2400" b="1" spc="-5" dirty="0">
                <a:latin typeface="Times New Roman" panose="02020603050405020304" pitchFamily="18" charset="0"/>
                <a:cs typeface="Times New Roman" panose="02020603050405020304" pitchFamily="18" charset="0"/>
              </a:rPr>
              <a:t>action that </a:t>
            </a:r>
            <a:r>
              <a:rPr sz="2400" b="1" spc="-10" dirty="0">
                <a:latin typeface="Times New Roman" panose="02020603050405020304" pitchFamily="18" charset="0"/>
                <a:cs typeface="Times New Roman" panose="02020603050405020304" pitchFamily="18" charset="0"/>
              </a:rPr>
              <a:t>exploits </a:t>
            </a:r>
            <a:r>
              <a:rPr sz="2400" b="1" dirty="0">
                <a:latin typeface="Times New Roman" panose="02020603050405020304" pitchFamily="18" charset="0"/>
                <a:cs typeface="Times New Roman" panose="02020603050405020304" pitchFamily="18" charset="0"/>
              </a:rPr>
              <a:t>a </a:t>
            </a:r>
            <a:r>
              <a:rPr sz="2400" b="1" spc="-5" dirty="0">
                <a:latin typeface="Times New Roman" panose="02020603050405020304" pitchFamily="18" charset="0"/>
                <a:cs typeface="Times New Roman" panose="02020603050405020304" pitchFamily="18" charset="0"/>
              </a:rPr>
              <a:t>vulnerability or enacts </a:t>
            </a:r>
            <a:r>
              <a:rPr sz="2400" b="1" dirty="0">
                <a:latin typeface="Times New Roman" panose="02020603050405020304" pitchFamily="18" charset="0"/>
                <a:cs typeface="Times New Roman" panose="02020603050405020304" pitchFamily="18" charset="0"/>
              </a:rPr>
              <a:t>a </a:t>
            </a:r>
            <a:r>
              <a:rPr sz="2400" b="1" spc="-49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threat</a:t>
            </a:r>
            <a:r>
              <a:rPr sz="2400" spc="-5" dirty="0">
                <a:latin typeface="Times New Roman" panose="02020603050405020304" pitchFamily="18" charset="0"/>
                <a:cs typeface="Times New Roman" panose="02020603050405020304" pitchFamily="18" charset="0"/>
              </a:rPr>
              <a:t>. Examples of attacks </a:t>
            </a:r>
            <a:r>
              <a:rPr sz="2400" b="1" spc="-5" dirty="0">
                <a:latin typeface="Times New Roman" panose="02020603050405020304" pitchFamily="18" charset="0"/>
                <a:cs typeface="Times New Roman" panose="02020603050405020304" pitchFamily="18" charset="0"/>
              </a:rPr>
              <a:t>include sending malicious input to </a:t>
            </a:r>
            <a:r>
              <a:rPr sz="2400" b="1" dirty="0">
                <a:latin typeface="Times New Roman" panose="02020603050405020304" pitchFamily="18" charset="0"/>
                <a:cs typeface="Times New Roman" panose="02020603050405020304" pitchFamily="18" charset="0"/>
              </a:rPr>
              <a:t>an </a:t>
            </a:r>
            <a:r>
              <a:rPr sz="2400" b="1" spc="-49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application</a:t>
            </a:r>
            <a:r>
              <a:rPr sz="2400" b="1" spc="2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or</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flooding</a:t>
            </a:r>
            <a:r>
              <a:rPr sz="2400" b="1" spc="2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 </a:t>
            </a:r>
            <a:r>
              <a:rPr sz="2400" b="1" spc="-5" dirty="0">
                <a:latin typeface="Times New Roman" panose="02020603050405020304" pitchFamily="18" charset="0"/>
                <a:cs typeface="Times New Roman" panose="02020603050405020304" pitchFamily="18" charset="0"/>
              </a:rPr>
              <a:t>network</a:t>
            </a:r>
            <a:r>
              <a:rPr sz="2400" b="1" spc="2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in</a:t>
            </a:r>
            <a:r>
              <a:rPr sz="2400" b="1" spc="-1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an</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attempt</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to</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deny</a:t>
            </a:r>
            <a:r>
              <a:rPr sz="2400" b="1" spc="-1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service.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AF69D-5C4D-9A24-496C-A6E7A0796A18}"/>
              </a:ext>
            </a:extLst>
          </p:cNvPr>
          <p:cNvSpPr txBox="1"/>
          <p:nvPr/>
        </p:nvSpPr>
        <p:spPr>
          <a:xfrm>
            <a:off x="992065" y="1273775"/>
            <a:ext cx="10207870" cy="4728474"/>
          </a:xfrm>
          <a:prstGeom prst="rect">
            <a:avLst/>
          </a:prstGeom>
          <a:noFill/>
        </p:spPr>
        <p:txBody>
          <a:bodyPr wrap="square">
            <a:spAutoFit/>
          </a:bodyPr>
          <a:lstStyle/>
          <a:p>
            <a:pPr marL="286385" marR="5080" lvl="0" indent="-274320" algn="just" defTabSz="914400" rtl="0" eaLnBrk="1" fontAlgn="auto" latinLnBrk="0" hangingPunct="1">
              <a:lnSpc>
                <a:spcPts val="2400"/>
              </a:lnSpc>
              <a:spcBef>
                <a:spcPts val="675"/>
              </a:spcBef>
              <a:spcAft>
                <a:spcPts val="0"/>
              </a:spcAft>
              <a:buClr>
                <a:srgbClr val="D16248"/>
              </a:buClr>
              <a:buSzPct val="84000"/>
              <a:buFont typeface="Segoe UI Symbol"/>
              <a:buChar char="⚫"/>
              <a:tabLst>
                <a:tab pos="287020" algn="l"/>
                <a:tab pos="3738879" algn="l"/>
              </a:tabLst>
              <a:defRPr/>
            </a:pP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2800" b="1"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main</a:t>
            </a:r>
            <a:r>
              <a:rPr kumimoji="0" lang="en-US" sz="2800" b="1"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difference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between</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threat</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attack</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threat</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can</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a:t>
            </a:r>
            <a:r>
              <a:rPr kumimoji="0" lang="en-US" sz="28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either</a:t>
            </a:r>
            <a:r>
              <a:rPr kumimoji="0" lang="en-US" sz="2800" b="0" i="0" u="none" strike="noStrike" kern="1200" cap="none" spc="3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intentional</a:t>
            </a:r>
            <a:r>
              <a:rPr kumimoji="0" lang="en-US" sz="2800" b="1"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unintentional</a:t>
            </a:r>
            <a:r>
              <a:rPr kumimoji="0" lang="en-US" sz="2800" b="1"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a:t>
            </a:r>
            <a:r>
              <a:rPr kumimoji="0" lang="en-US" sz="28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 </a:t>
            </a:r>
            <a:r>
              <a:rPr kumimoji="0" lang="en-US" sz="2800" b="0" i="0" u="none" strike="noStrike" kern="1200" cap="none" spc="-59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attack</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intentional.</a:t>
            </a:r>
          </a:p>
          <a:p>
            <a:pPr marL="286385" marR="5080" lvl="0" indent="-274320" algn="just" defTabSz="914400" rtl="0" eaLnBrk="1" fontAlgn="auto" latinLnBrk="0" hangingPunct="1">
              <a:lnSpc>
                <a:spcPts val="2400"/>
              </a:lnSpc>
              <a:spcBef>
                <a:spcPts val="675"/>
              </a:spcBef>
              <a:spcAft>
                <a:spcPts val="0"/>
              </a:spcAft>
              <a:buClr>
                <a:srgbClr val="D16248"/>
              </a:buClr>
              <a:buSzPct val="84000"/>
              <a:buFont typeface="Segoe UI Symbol"/>
              <a:buChar char="⚫"/>
              <a:tabLst>
                <a:tab pos="287020" algn="l"/>
                <a:tab pos="3738879" algn="l"/>
              </a:tabLst>
              <a:defRPr/>
            </a:pPr>
            <a:endParaRPr lang="en-US" sz="2800" spc="-5" dirty="0">
              <a:solidFill>
                <a:prstClr val="black"/>
              </a:solidFill>
              <a:latin typeface="Times New Roman" panose="02020603050405020304" pitchFamily="18" charset="0"/>
              <a:cs typeface="Times New Roman" panose="02020603050405020304" pitchFamily="18" charset="0"/>
            </a:endParaRPr>
          </a:p>
          <a:p>
            <a:pPr marL="12065" marR="5080" lvl="0" algn="just" defTabSz="914400" rtl="0" eaLnBrk="1" fontAlgn="auto" latinLnBrk="0" hangingPunct="1">
              <a:lnSpc>
                <a:spcPts val="2400"/>
              </a:lnSpc>
              <a:spcBef>
                <a:spcPts val="675"/>
              </a:spcBef>
              <a:spcAft>
                <a:spcPts val="0"/>
              </a:spcAft>
              <a:buClr>
                <a:srgbClr val="D16248"/>
              </a:buClr>
              <a:buSzPct val="84000"/>
              <a:tabLst>
                <a:tab pos="287020" algn="l"/>
                <a:tab pos="3738879" algn="l"/>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6385" marR="95250" lvl="0" indent="-274320" algn="just" defTabSz="914400" rtl="0" eaLnBrk="1" fontAlgn="auto" latinLnBrk="0" hangingPunct="1">
              <a:lnSpc>
                <a:spcPts val="2400"/>
              </a:lnSpc>
              <a:spcBef>
                <a:spcPts val="600"/>
              </a:spcBef>
              <a:spcAft>
                <a:spcPts val="0"/>
              </a:spcAft>
              <a:buClr>
                <a:srgbClr val="D16248"/>
              </a:buClr>
              <a:buSzPct val="84000"/>
              <a:buFont typeface="Segoe UI Symbol"/>
              <a:buChar char="⚫"/>
              <a:tabLst>
                <a:tab pos="287020" algn="l"/>
              </a:tabLst>
              <a:defRPr/>
            </a:pP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Threat</a:t>
            </a:r>
            <a:r>
              <a:rPr kumimoji="0" lang="en-US" sz="2800" b="1"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a </a:t>
            </a:r>
            <a:r>
              <a:rPr kumimoji="0" lang="en-US" sz="2800" b="1" i="0" u="none" strike="noStrike" kern="1200" cap="none" spc="-1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circumstance</a:t>
            </a:r>
            <a:r>
              <a:rPr kumimoji="0" lang="en-US" sz="2800" b="1" i="0" u="none" strike="noStrike" kern="1200" cap="none" spc="3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that has</a:t>
            </a:r>
            <a:r>
              <a:rPr kumimoji="0" lang="en-US" sz="2800" b="1" i="0" u="none" strike="noStrike" kern="1200" cap="none" spc="-1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potential to</a:t>
            </a:r>
            <a:r>
              <a:rPr kumimoji="0" lang="en-US" sz="2800" b="1" i="0" u="none" strike="noStrike" kern="1200" cap="none" spc="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cause </a:t>
            </a:r>
            <a:r>
              <a:rPr kumimoji="0" lang="en-US" sz="2800" b="1" i="0" u="none" strike="noStrike" kern="1200" cap="none" spc="-1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loss </a:t>
            </a:r>
            <a:r>
              <a:rPr kumimoji="0" lang="en-US" sz="2800" b="1" i="0" u="none" strike="noStrike" kern="1200" cap="none" spc="-58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or </a:t>
            </a:r>
            <a:r>
              <a:rPr kumimoji="0" lang="en-US" sz="2800" b="1" i="0" u="none" strike="noStrike" kern="1200" cap="none" spc="-1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damage</a:t>
            </a:r>
            <a:r>
              <a:rPr kumimoji="0" lang="en-US" sz="2800" b="1" i="0" u="none" strike="noStrike" kern="1200" cap="none" spc="25"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whereas</a:t>
            </a:r>
            <a:r>
              <a:rPr kumimoji="0" lang="en-US" sz="28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attack</a:t>
            </a:r>
            <a:r>
              <a:rPr kumimoji="0" lang="en-US" sz="2800" b="1" i="0" u="none" strike="noStrike" kern="1200" cap="none" spc="-6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attempted</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cause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damage.</a:t>
            </a:r>
          </a:p>
          <a:p>
            <a:pPr marL="286385" marR="95250" lvl="0" indent="-274320" algn="just" defTabSz="914400" rtl="0" eaLnBrk="1" fontAlgn="auto" latinLnBrk="0" hangingPunct="1">
              <a:lnSpc>
                <a:spcPts val="2400"/>
              </a:lnSpc>
              <a:spcBef>
                <a:spcPts val="600"/>
              </a:spcBef>
              <a:spcAft>
                <a:spcPts val="0"/>
              </a:spcAft>
              <a:buClr>
                <a:srgbClr val="D16248"/>
              </a:buClr>
              <a:buSzPct val="84000"/>
              <a:buFont typeface="Segoe UI Symbol"/>
              <a:buChar char="⚫"/>
              <a:tabLst>
                <a:tab pos="287020" algn="l"/>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6385" marR="95250" lvl="0" indent="-274320" algn="just" defTabSz="914400" rtl="0" eaLnBrk="1" fontAlgn="auto" latinLnBrk="0" hangingPunct="1">
              <a:lnSpc>
                <a:spcPts val="2400"/>
              </a:lnSpc>
              <a:spcBef>
                <a:spcPts val="600"/>
              </a:spcBef>
              <a:spcAft>
                <a:spcPts val="0"/>
              </a:spcAft>
              <a:buClr>
                <a:srgbClr val="D16248"/>
              </a:buClr>
              <a:buSzPct val="84000"/>
              <a:buFont typeface="Segoe UI Symbol"/>
              <a:buChar char="⚫"/>
              <a:tabLst>
                <a:tab pos="287020" algn="l"/>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6385" marR="508000" lvl="0" indent="-274320" algn="just" defTabSz="914400" rtl="0" eaLnBrk="1" fontAlgn="auto" latinLnBrk="0" hangingPunct="1">
              <a:lnSpc>
                <a:spcPct val="80000"/>
              </a:lnSpc>
              <a:spcBef>
                <a:spcPts val="620"/>
              </a:spcBef>
              <a:spcAft>
                <a:spcPts val="0"/>
              </a:spcAft>
              <a:buClr>
                <a:srgbClr val="D16248"/>
              </a:buClr>
              <a:buSzPct val="84000"/>
              <a:buFont typeface="Segoe UI Symbol"/>
              <a:buChar char="⚫"/>
              <a:tabLst>
                <a:tab pos="362585" algn="l"/>
                <a:tab pos="363220" algn="l"/>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Threat</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a:t>
            </a:r>
            <a:r>
              <a:rPr kumimoji="0" lang="en-US" sz="2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system</a:t>
            </a:r>
            <a:r>
              <a:rPr kumimoji="0" lang="en-US" sz="2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doesn’t</a:t>
            </a: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mean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a:t>
            </a:r>
            <a:r>
              <a:rPr kumimoji="0" lang="en-US" sz="2800" b="1"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was</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altered</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a:t>
            </a: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damaged</a:t>
            </a:r>
            <a:r>
              <a:rPr kumimoji="0" lang="en-US" sz="2800" b="1" i="0" u="none" strike="noStrike" kern="1200" cap="none" spc="3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but</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attack</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sz="2800" b="0" i="0" u="none" strike="noStrike" kern="1200" cap="none" spc="-59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a:t>
            </a:r>
            <a:r>
              <a:rPr kumimoji="0" lang="en-US" sz="2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system</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means</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might</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chance</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alter,</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damage,</a:t>
            </a:r>
            <a:r>
              <a:rPr kumimoji="0" lang="en-US" sz="2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obtain</a:t>
            </a:r>
            <a:r>
              <a:rPr kumimoji="0" lang="en-US" sz="2800" b="0"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a:t>
            </a:r>
            <a:r>
              <a:rPr kumimoji="0" lang="en-US" sz="2800" b="0"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attack</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was </a:t>
            </a:r>
            <a:r>
              <a:rPr kumimoji="0" lang="en-US" sz="2800" b="0" i="0" u="none" strike="noStrike" kern="1200" cap="none" spc="-58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successful.</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9CE9C7F1-ED94-3A54-CE24-B4E5C4FCE340}"/>
              </a:ext>
            </a:extLst>
          </p:cNvPr>
          <p:cNvSpPr txBox="1"/>
          <p:nvPr/>
        </p:nvSpPr>
        <p:spPr>
          <a:xfrm>
            <a:off x="2908056" y="420896"/>
            <a:ext cx="6097464" cy="477054"/>
          </a:xfrm>
          <a:prstGeom prst="rect">
            <a:avLst/>
          </a:prstGeom>
          <a:noFill/>
        </p:spPr>
        <p:txBody>
          <a:bodyPr wrap="square">
            <a:spAutoFit/>
          </a:bodyPr>
          <a:lstStyle/>
          <a:p>
            <a:r>
              <a:rPr lang="en-US" sz="2500" spc="-5" dirty="0">
                <a:solidFill>
                  <a:srgbClr val="00B0F0"/>
                </a:solidFill>
                <a:latin typeface="Times New Roman" panose="02020603050405020304" pitchFamily="18" charset="0"/>
                <a:cs typeface="Times New Roman" panose="02020603050405020304" pitchFamily="18" charset="0"/>
              </a:rPr>
              <a:t>D</a:t>
            </a:r>
            <a:r>
              <a:rPr kumimoji="0" lang="en-US" sz="2500" i="0" u="none" strike="noStrike" kern="1200" cap="none" spc="-5" normalizeH="0" baseline="0" noProof="0" dirty="0" err="1">
                <a:ln>
                  <a:noFill/>
                </a:ln>
                <a:solidFill>
                  <a:srgbClr val="00B0F0"/>
                </a:solidFill>
                <a:effectLst/>
                <a:uLnTx/>
                <a:uFillTx/>
                <a:latin typeface="Times New Roman" panose="02020603050405020304" pitchFamily="18" charset="0"/>
                <a:ea typeface="+mn-ea"/>
                <a:cs typeface="Times New Roman" panose="02020603050405020304" pitchFamily="18" charset="0"/>
              </a:rPr>
              <a:t>ifference</a:t>
            </a:r>
            <a:r>
              <a:rPr kumimoji="0" lang="en-US" sz="2500" i="0" u="none" strike="noStrike" kern="1200" cap="none" spc="-5"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between</a:t>
            </a:r>
            <a:r>
              <a:rPr kumimoji="0" lang="en-US" sz="2500" i="0" u="none" strike="noStrike" kern="1200" cap="none" spc="-1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threat</a:t>
            </a:r>
            <a:r>
              <a:rPr kumimoji="0" lang="en-US" sz="2500" i="0" u="none" strike="noStrike" kern="1200" cap="none" spc="5"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a:t>
            </a:r>
            <a:r>
              <a:rPr kumimoji="0" lang="en-US" sz="2500" i="0" u="none" strike="noStrike" kern="1200" cap="none" spc="-5"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and</a:t>
            </a:r>
            <a:r>
              <a:rPr kumimoji="0" lang="en-US" sz="2500" i="0" u="none" strike="noStrike" kern="1200" cap="none" spc="-1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a:t>
            </a:r>
            <a:r>
              <a:rPr kumimoji="0" lang="en-US" sz="2500" i="0" u="none" strike="noStrike" kern="1200" cap="none" spc="-5"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attack</a:t>
            </a:r>
            <a:r>
              <a:rPr kumimoji="0" lang="en-US" sz="2500" i="0" u="none" strike="noStrike" kern="1200" cap="none" spc="1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a:t>
            </a:r>
            <a:endParaRPr lang="en-IN" dirty="0">
              <a:solidFill>
                <a:srgbClr val="00B0F0"/>
              </a:solidFill>
            </a:endParaRPr>
          </a:p>
        </p:txBody>
      </p:sp>
    </p:spTree>
    <p:extLst>
      <p:ext uri="{BB962C8B-B14F-4D97-AF65-F5344CB8AC3E}">
        <p14:creationId xmlns:p14="http://schemas.microsoft.com/office/powerpoint/2010/main" val="87564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4138" y="276450"/>
            <a:ext cx="2459990" cy="520655"/>
          </a:xfrm>
          <a:prstGeom prst="rect">
            <a:avLst/>
          </a:prstGeom>
        </p:spPr>
        <p:txBody>
          <a:bodyPr vert="horz" wrap="square" lIns="0" tIns="12700" rIns="0" bIns="0" rtlCol="0" anchor="ctr">
            <a:spAutoFit/>
          </a:bodyPr>
          <a:lstStyle/>
          <a:p>
            <a:pPr marL="12700">
              <a:lnSpc>
                <a:spcPct val="100000"/>
              </a:lnSpc>
              <a:spcBef>
                <a:spcPts val="100"/>
              </a:spcBef>
            </a:pPr>
            <a:r>
              <a:rPr b="1" dirty="0">
                <a:solidFill>
                  <a:srgbClr val="0070C0"/>
                </a:solidFill>
                <a:latin typeface="Times New Roman" panose="02020603050405020304" pitchFamily="18" charset="0"/>
                <a:cs typeface="Times New Roman" panose="02020603050405020304" pitchFamily="18" charset="0"/>
              </a:rPr>
              <a:t>Vulnerability</a:t>
            </a:r>
          </a:p>
        </p:txBody>
      </p:sp>
      <p:sp>
        <p:nvSpPr>
          <p:cNvPr id="3" name="object 3"/>
          <p:cNvSpPr txBox="1"/>
          <p:nvPr/>
        </p:nvSpPr>
        <p:spPr>
          <a:xfrm>
            <a:off x="652008" y="1552703"/>
            <a:ext cx="10750162" cy="4724370"/>
          </a:xfrm>
          <a:prstGeom prst="rect">
            <a:avLst/>
          </a:prstGeom>
        </p:spPr>
        <p:txBody>
          <a:bodyPr vert="horz" wrap="square" lIns="0" tIns="12700" rIns="0" bIns="0" rtlCol="0">
            <a:spAutoFit/>
          </a:bodyPr>
          <a:lstStyle/>
          <a:p>
            <a:pPr marL="355600" marR="5080" indent="-342900" algn="just">
              <a:spcBef>
                <a:spcPts val="100"/>
              </a:spcBef>
              <a:buClr>
                <a:srgbClr val="FFCC66"/>
              </a:buClr>
              <a:buFont typeface="Tahoma"/>
              <a:buChar char="•"/>
              <a:tabLst>
                <a:tab pos="354965" algn="l"/>
                <a:tab pos="355600" algn="l"/>
              </a:tabLst>
            </a:pPr>
            <a:r>
              <a:rPr lang="en-IN" sz="2800" b="1" spc="20" dirty="0">
                <a:solidFill>
                  <a:srgbClr val="FF0000"/>
                </a:solidFill>
                <a:latin typeface="Times New Roman" panose="02020603050405020304" pitchFamily="18" charset="0"/>
                <a:cs typeface="Times New Roman" panose="02020603050405020304" pitchFamily="18" charset="0"/>
              </a:rPr>
              <a:t>V</a:t>
            </a:r>
            <a:r>
              <a:rPr sz="2800" b="1" spc="20" dirty="0" err="1">
                <a:solidFill>
                  <a:srgbClr val="FF0000"/>
                </a:solidFill>
                <a:latin typeface="Times New Roman" panose="02020603050405020304" pitchFamily="18" charset="0"/>
                <a:cs typeface="Times New Roman" panose="02020603050405020304" pitchFamily="18" charset="0"/>
              </a:rPr>
              <a:t>ulnerability</a:t>
            </a:r>
            <a:r>
              <a:rPr lang="en-IN" sz="2800" b="1" spc="20" dirty="0">
                <a:solidFill>
                  <a:srgbClr val="0000CC"/>
                </a:solidFill>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A</a:t>
            </a:r>
            <a:r>
              <a:rPr sz="2800" spc="-8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weakness</a:t>
            </a:r>
            <a:r>
              <a:rPr sz="2800" spc="-55" dirty="0">
                <a:latin typeface="Times New Roman" panose="02020603050405020304" pitchFamily="18" charset="0"/>
                <a:cs typeface="Times New Roman" panose="02020603050405020304" pitchFamily="18" charset="0"/>
              </a:rPr>
              <a:t> that</a:t>
            </a:r>
            <a:r>
              <a:rPr sz="2800" spc="-95" dirty="0">
                <a:latin typeface="Times New Roman" panose="02020603050405020304" pitchFamily="18" charset="0"/>
                <a:cs typeface="Times New Roman" panose="02020603050405020304" pitchFamily="18" charset="0"/>
              </a:rPr>
              <a:t> </a:t>
            </a:r>
            <a:r>
              <a:rPr sz="2800" spc="55" dirty="0">
                <a:latin typeface="Times New Roman" panose="02020603050405020304" pitchFamily="18" charset="0"/>
                <a:cs typeface="Times New Roman" panose="02020603050405020304" pitchFamily="18" charset="0"/>
              </a:rPr>
              <a:t>is</a:t>
            </a:r>
            <a:r>
              <a:rPr sz="2800" spc="-8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inherent </a:t>
            </a:r>
            <a:r>
              <a:rPr sz="2800" spc="-7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a:t>
            </a:r>
            <a:r>
              <a:rPr sz="2800" spc="-9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every</a:t>
            </a:r>
            <a:r>
              <a:rPr sz="2800" spc="-8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network</a:t>
            </a:r>
            <a:r>
              <a:rPr sz="2800" spc="-7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and</a:t>
            </a:r>
            <a:r>
              <a:rPr sz="2800" spc="-9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device.</a:t>
            </a:r>
            <a:r>
              <a:rPr sz="2800" spc="-65"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This</a:t>
            </a:r>
            <a:r>
              <a:rPr sz="2800" spc="-8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includes:</a:t>
            </a:r>
            <a:endParaRPr sz="2800" dirty="0">
              <a:latin typeface="Times New Roman" panose="02020603050405020304" pitchFamily="18" charset="0"/>
              <a:cs typeface="Times New Roman" panose="02020603050405020304" pitchFamily="18" charset="0"/>
            </a:endParaRPr>
          </a:p>
          <a:p>
            <a:pPr marL="355600" marR="307340" indent="-342900" algn="just">
              <a:lnSpc>
                <a:spcPts val="2780"/>
              </a:lnSpc>
              <a:spcBef>
                <a:spcPts val="755"/>
              </a:spcBef>
              <a:buClr>
                <a:srgbClr val="FFCC66"/>
              </a:buClr>
              <a:buFontTx/>
              <a:buChar char="•"/>
              <a:tabLst>
                <a:tab pos="354965" algn="l"/>
                <a:tab pos="355600" algn="l"/>
              </a:tabLst>
            </a:pPr>
            <a:r>
              <a:rPr sz="2800" b="1" spc="-15" dirty="0">
                <a:latin typeface="Times New Roman" panose="02020603050405020304" pitchFamily="18" charset="0"/>
                <a:cs typeface="Times New Roman" panose="02020603050405020304" pitchFamily="18" charset="0"/>
              </a:rPr>
              <a:t>routers,</a:t>
            </a:r>
            <a:r>
              <a:rPr sz="2800" b="1" spc="-100"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switches,</a:t>
            </a:r>
            <a:r>
              <a:rPr sz="2800" b="1" spc="-8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desktops,</a:t>
            </a:r>
            <a:r>
              <a:rPr sz="2800" b="1" spc="-8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servers,</a:t>
            </a:r>
            <a:r>
              <a:rPr sz="2800" b="1" spc="-8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and</a:t>
            </a:r>
            <a:r>
              <a:rPr sz="2800" b="1" spc="-85" dirty="0">
                <a:latin typeface="Times New Roman" panose="02020603050405020304" pitchFamily="18" charset="0"/>
                <a:cs typeface="Times New Roman" panose="02020603050405020304" pitchFamily="18" charset="0"/>
              </a:rPr>
              <a:t> </a:t>
            </a:r>
            <a:r>
              <a:rPr sz="2800" b="1" spc="35" dirty="0">
                <a:latin typeface="Times New Roman" panose="02020603050405020304" pitchFamily="18" charset="0"/>
                <a:cs typeface="Times New Roman" panose="02020603050405020304" pitchFamily="18" charset="0"/>
              </a:rPr>
              <a:t>even</a:t>
            </a:r>
            <a:r>
              <a:rPr sz="2800" b="1" spc="-8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security </a:t>
            </a:r>
            <a:r>
              <a:rPr sz="2800" b="1" spc="-735" dirty="0">
                <a:latin typeface="Times New Roman" panose="02020603050405020304" pitchFamily="18" charset="0"/>
                <a:cs typeface="Times New Roman" panose="02020603050405020304" pitchFamily="18" charset="0"/>
              </a:rPr>
              <a:t> </a:t>
            </a:r>
            <a:r>
              <a:rPr sz="2800" b="1" spc="50" dirty="0">
                <a:latin typeface="Times New Roman" panose="02020603050405020304" pitchFamily="18" charset="0"/>
                <a:cs typeface="Times New Roman" panose="02020603050405020304" pitchFamily="18" charset="0"/>
              </a:rPr>
              <a:t>devices</a:t>
            </a:r>
            <a:r>
              <a:rPr sz="2800" b="1" spc="-8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themselves.</a:t>
            </a:r>
            <a:endParaRPr sz="2800" b="1" dirty="0">
              <a:latin typeface="Times New Roman" panose="02020603050405020304" pitchFamily="18" charset="0"/>
              <a:cs typeface="Times New Roman" panose="02020603050405020304" pitchFamily="18" charset="0"/>
            </a:endParaRPr>
          </a:p>
          <a:p>
            <a:pPr algn="just">
              <a:spcBef>
                <a:spcPts val="55"/>
              </a:spcBef>
            </a:pPr>
            <a:endParaRPr sz="2800" dirty="0">
              <a:latin typeface="Times New Roman" panose="02020603050405020304" pitchFamily="18" charset="0"/>
              <a:cs typeface="Times New Roman" panose="02020603050405020304" pitchFamily="18" charset="0"/>
            </a:endParaRPr>
          </a:p>
          <a:p>
            <a:pPr marL="287020" marR="721995" indent="-274320" algn="just">
              <a:buFont typeface="Wingdings"/>
              <a:buChar char=""/>
              <a:tabLst>
                <a:tab pos="360680" algn="l"/>
              </a:tabLst>
            </a:pPr>
            <a:r>
              <a:rPr sz="2800" spc="-5" dirty="0">
                <a:latin typeface="Times New Roman" panose="02020603050405020304" pitchFamily="18" charset="0"/>
                <a:cs typeface="Times New Roman" panose="02020603050405020304" pitchFamily="18" charset="0"/>
              </a:rPr>
              <a:t>Networks </a:t>
            </a:r>
            <a:r>
              <a:rPr sz="2800" dirty="0">
                <a:latin typeface="Times New Roman" panose="02020603050405020304" pitchFamily="18" charset="0"/>
                <a:cs typeface="Times New Roman" panose="02020603050405020304" pitchFamily="18" charset="0"/>
              </a:rPr>
              <a:t>are </a:t>
            </a:r>
            <a:r>
              <a:rPr sz="2800" spc="-5" dirty="0">
                <a:latin typeface="Times New Roman" panose="02020603050405020304" pitchFamily="18" charset="0"/>
                <a:cs typeface="Times New Roman" panose="02020603050405020304" pitchFamily="18" charset="0"/>
              </a:rPr>
              <a:t>typically plagued by one or </a:t>
            </a:r>
            <a:r>
              <a:rPr sz="2800" dirty="0">
                <a:latin typeface="Times New Roman" panose="02020603050405020304" pitchFamily="18" charset="0"/>
                <a:cs typeface="Times New Roman" panose="02020603050405020304" pitchFamily="18" charset="0"/>
              </a:rPr>
              <a:t>all </a:t>
            </a:r>
            <a:r>
              <a:rPr sz="2800" spc="-5" dirty="0">
                <a:latin typeface="Times New Roman" panose="02020603050405020304" pitchFamily="18" charset="0"/>
                <a:cs typeface="Times New Roman" panose="02020603050405020304" pitchFamily="18" charset="0"/>
              </a:rPr>
              <a:t>of three </a:t>
            </a:r>
            <a:r>
              <a:rPr sz="2800" spc="-56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primary</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vulnerabilities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or</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weaknesses:</a:t>
            </a:r>
            <a:endParaRPr sz="2800" dirty="0">
              <a:latin typeface="Times New Roman" panose="02020603050405020304" pitchFamily="18" charset="0"/>
              <a:cs typeface="Times New Roman" panose="02020603050405020304" pitchFamily="18" charset="0"/>
            </a:endParaRPr>
          </a:p>
          <a:p>
            <a:pPr algn="just">
              <a:spcBef>
                <a:spcPts val="30"/>
              </a:spcBef>
            </a:pPr>
            <a:endParaRPr sz="2800" dirty="0">
              <a:latin typeface="Times New Roman" panose="02020603050405020304" pitchFamily="18" charset="0"/>
              <a:cs typeface="Times New Roman" panose="02020603050405020304" pitchFamily="18" charset="0"/>
            </a:endParaRPr>
          </a:p>
          <a:p>
            <a:pPr marL="269875" indent="-257810" algn="just">
              <a:buClr>
                <a:srgbClr val="0000CC"/>
              </a:buClr>
              <a:buFont typeface="Times New Roman"/>
              <a:buChar char="■"/>
              <a:tabLst>
                <a:tab pos="270510" algn="l"/>
              </a:tabLst>
            </a:pPr>
            <a:r>
              <a:rPr sz="2800" b="1" spc="-5" dirty="0">
                <a:uFill>
                  <a:solidFill>
                    <a:srgbClr val="00A2D5"/>
                  </a:solidFill>
                </a:uFill>
                <a:latin typeface="Times New Roman" panose="02020603050405020304" pitchFamily="18" charset="0"/>
                <a:cs typeface="Times New Roman" panose="02020603050405020304" pitchFamily="18" charset="0"/>
              </a:rPr>
              <a:t>Configuration</a:t>
            </a:r>
            <a:r>
              <a:rPr sz="2800" b="1" spc="-65" dirty="0">
                <a:uFill>
                  <a:solidFill>
                    <a:srgbClr val="00A2D5"/>
                  </a:solidFill>
                </a:uFill>
                <a:latin typeface="Times New Roman" panose="02020603050405020304" pitchFamily="18" charset="0"/>
                <a:cs typeface="Times New Roman" panose="02020603050405020304" pitchFamily="18" charset="0"/>
              </a:rPr>
              <a:t> </a:t>
            </a:r>
            <a:r>
              <a:rPr sz="2800" b="1" spc="-5" dirty="0">
                <a:uFill>
                  <a:solidFill>
                    <a:srgbClr val="00A2D5"/>
                  </a:solidFill>
                </a:uFill>
                <a:latin typeface="Times New Roman" panose="02020603050405020304" pitchFamily="18" charset="0"/>
                <a:cs typeface="Times New Roman" panose="02020603050405020304" pitchFamily="18" charset="0"/>
              </a:rPr>
              <a:t>weaknesses</a:t>
            </a:r>
            <a:endParaRPr lang="en-IN" sz="2800" b="1" spc="-5" dirty="0">
              <a:uFill>
                <a:solidFill>
                  <a:srgbClr val="00A2D5"/>
                </a:solidFill>
              </a:uFill>
              <a:latin typeface="Times New Roman" panose="02020603050405020304" pitchFamily="18" charset="0"/>
              <a:cs typeface="Times New Roman" panose="02020603050405020304" pitchFamily="18" charset="0"/>
            </a:endParaRPr>
          </a:p>
          <a:p>
            <a:pPr marL="269875" indent="-257810" algn="just">
              <a:buClr>
                <a:srgbClr val="0000CC"/>
              </a:buClr>
              <a:buFont typeface="Times New Roman"/>
              <a:buChar char="■"/>
              <a:tabLst>
                <a:tab pos="270510" algn="l"/>
              </a:tabLst>
            </a:pPr>
            <a:r>
              <a:rPr lang="en-IN" sz="2800" b="1" spc="-5" dirty="0">
                <a:uFill>
                  <a:solidFill>
                    <a:srgbClr val="00A2D5"/>
                  </a:solidFill>
                </a:uFill>
                <a:latin typeface="Times New Roman" panose="02020603050405020304" pitchFamily="18" charset="0"/>
                <a:cs typeface="Times New Roman" panose="02020603050405020304" pitchFamily="18" charset="0"/>
              </a:rPr>
              <a:t>Technology</a:t>
            </a:r>
            <a:r>
              <a:rPr lang="en-IN" sz="2800" b="1" spc="-25" dirty="0">
                <a:uFill>
                  <a:solidFill>
                    <a:srgbClr val="00A2D5"/>
                  </a:solidFill>
                </a:uFill>
                <a:latin typeface="Times New Roman" panose="02020603050405020304" pitchFamily="18" charset="0"/>
                <a:cs typeface="Times New Roman" panose="02020603050405020304" pitchFamily="18" charset="0"/>
              </a:rPr>
              <a:t> </a:t>
            </a:r>
            <a:r>
              <a:rPr lang="en-IN" sz="2800" b="1" spc="-5" dirty="0">
                <a:uFill>
                  <a:solidFill>
                    <a:srgbClr val="00A2D5"/>
                  </a:solidFill>
                </a:uFill>
                <a:latin typeface="Times New Roman" panose="02020603050405020304" pitchFamily="18" charset="0"/>
                <a:cs typeface="Times New Roman" panose="02020603050405020304" pitchFamily="18" charset="0"/>
              </a:rPr>
              <a:t>weaknesses</a:t>
            </a:r>
            <a:endParaRPr sz="2800" b="1" dirty="0">
              <a:latin typeface="Times New Roman" panose="02020603050405020304" pitchFamily="18" charset="0"/>
              <a:cs typeface="Times New Roman" panose="02020603050405020304" pitchFamily="18" charset="0"/>
            </a:endParaRPr>
          </a:p>
          <a:p>
            <a:pPr marL="269875" indent="-257810" algn="just">
              <a:buClr>
                <a:srgbClr val="0000CC"/>
              </a:buClr>
              <a:buFont typeface="Times New Roman"/>
              <a:buChar char="■"/>
              <a:tabLst>
                <a:tab pos="270510" algn="l"/>
              </a:tabLst>
            </a:pPr>
            <a:r>
              <a:rPr sz="2800" b="1" spc="-5" dirty="0">
                <a:uFill>
                  <a:solidFill>
                    <a:srgbClr val="00A2D5"/>
                  </a:solidFill>
                </a:uFill>
                <a:latin typeface="Times New Roman" panose="02020603050405020304" pitchFamily="18" charset="0"/>
                <a:cs typeface="Times New Roman" panose="02020603050405020304" pitchFamily="18" charset="0"/>
              </a:rPr>
              <a:t>Security</a:t>
            </a:r>
            <a:r>
              <a:rPr sz="2800" b="1" spc="-35" dirty="0">
                <a:uFill>
                  <a:solidFill>
                    <a:srgbClr val="00A2D5"/>
                  </a:solidFill>
                </a:uFill>
                <a:latin typeface="Times New Roman" panose="02020603050405020304" pitchFamily="18" charset="0"/>
                <a:cs typeface="Times New Roman" panose="02020603050405020304" pitchFamily="18" charset="0"/>
              </a:rPr>
              <a:t> </a:t>
            </a:r>
            <a:r>
              <a:rPr sz="2800" b="1" spc="-5" dirty="0">
                <a:uFill>
                  <a:solidFill>
                    <a:srgbClr val="00A2D5"/>
                  </a:solidFill>
                </a:uFill>
                <a:latin typeface="Times New Roman" panose="02020603050405020304" pitchFamily="18" charset="0"/>
                <a:cs typeface="Times New Roman" panose="02020603050405020304" pitchFamily="18" charset="0"/>
              </a:rPr>
              <a:t>policy</a:t>
            </a:r>
            <a:r>
              <a:rPr sz="2800" b="1" spc="-20" dirty="0">
                <a:uFill>
                  <a:solidFill>
                    <a:srgbClr val="00A2D5"/>
                  </a:solidFill>
                </a:uFill>
                <a:latin typeface="Times New Roman" panose="02020603050405020304" pitchFamily="18" charset="0"/>
                <a:cs typeface="Times New Roman" panose="02020603050405020304" pitchFamily="18" charset="0"/>
              </a:rPr>
              <a:t> </a:t>
            </a:r>
            <a:r>
              <a:rPr sz="2800" b="1" spc="-5" dirty="0">
                <a:uFill>
                  <a:solidFill>
                    <a:srgbClr val="00A2D5"/>
                  </a:solidFill>
                </a:uFill>
                <a:latin typeface="Times New Roman" panose="02020603050405020304" pitchFamily="18" charset="0"/>
                <a:cs typeface="Times New Roman" panose="02020603050405020304" pitchFamily="18" charset="0"/>
              </a:rPr>
              <a:t>weaknesses</a:t>
            </a:r>
            <a:endParaRPr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1025" y="339303"/>
            <a:ext cx="8774722" cy="1029128"/>
          </a:xfrm>
          <a:prstGeom prst="rect">
            <a:avLst/>
          </a:prstGeom>
        </p:spPr>
        <p:txBody>
          <a:bodyPr vert="horz" wrap="square" lIns="0" tIns="13335" rIns="0" bIns="0" rtlCol="0" anchor="ctr">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Vul</a:t>
            </a:r>
            <a:r>
              <a:rPr b="1" spc="-10"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erability</a:t>
            </a:r>
            <a:r>
              <a:rPr lang="en-IN" b="1" dirty="0">
                <a:latin typeface="Times New Roman" panose="02020603050405020304" pitchFamily="18" charset="0"/>
                <a:cs typeface="Times New Roman" panose="02020603050405020304" pitchFamily="18" charset="0"/>
              </a:rPr>
              <a:t> -</a:t>
            </a:r>
            <a:r>
              <a:rPr lang="en-IN" b="1" spc="5" dirty="0">
                <a:latin typeface="Times New Roman" panose="02020603050405020304" pitchFamily="18" charset="0"/>
                <a:cs typeface="Times New Roman" panose="02020603050405020304" pitchFamily="18" charset="0"/>
              </a:rPr>
              <a:t>Configuration</a:t>
            </a:r>
            <a:r>
              <a:rPr lang="en-IN" b="1" spc="-95" dirty="0">
                <a:latin typeface="Times New Roman" panose="02020603050405020304" pitchFamily="18" charset="0"/>
                <a:cs typeface="Times New Roman" panose="02020603050405020304" pitchFamily="18" charset="0"/>
              </a:rPr>
              <a:t> </a:t>
            </a:r>
            <a:r>
              <a:rPr lang="en-IN" b="1" spc="85" dirty="0">
                <a:latin typeface="Times New Roman" panose="02020603050405020304" pitchFamily="18" charset="0"/>
                <a:cs typeface="Times New Roman" panose="02020603050405020304" pitchFamily="18" charset="0"/>
              </a:rPr>
              <a:t>Weaknesses</a:t>
            </a:r>
            <a:br>
              <a:rPr lang="en-IN" b="1" spc="85" dirty="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581527" y="1318299"/>
            <a:ext cx="10515600" cy="716863"/>
          </a:xfrm>
          <a:prstGeom prst="rect">
            <a:avLst/>
          </a:prstGeom>
        </p:spPr>
        <p:txBody>
          <a:bodyPr vert="horz" wrap="square" lIns="0" tIns="100330" rIns="0" bIns="0" rtlCol="0">
            <a:spAutoFit/>
          </a:bodyPr>
          <a:lstStyle/>
          <a:p>
            <a:pPr marL="287020" marR="5080" indent="-274320" algn="just">
              <a:lnSpc>
                <a:spcPct val="100000"/>
              </a:lnSpc>
              <a:spcBef>
                <a:spcPts val="500"/>
              </a:spcBef>
              <a:buClr>
                <a:srgbClr val="D16248"/>
              </a:buClr>
              <a:buSzPct val="85000"/>
              <a:buFont typeface="Segoe UI Symbol"/>
              <a:buChar char="⚫"/>
              <a:tabLst>
                <a:tab pos="286385" algn="l"/>
                <a:tab pos="287020" algn="l"/>
              </a:tabLst>
            </a:pPr>
            <a:r>
              <a:rPr sz="2000" dirty="0">
                <a:latin typeface="Times New Roman" panose="02020603050405020304" pitchFamily="18" charset="0"/>
                <a:cs typeface="Times New Roman" panose="02020603050405020304" pitchFamily="18" charset="0"/>
              </a:rPr>
              <a:t>Network administrators </a:t>
            </a:r>
            <a:r>
              <a:rPr sz="2000" spc="-15" dirty="0">
                <a:latin typeface="Times New Roman" panose="02020603050405020304" pitchFamily="18" charset="0"/>
                <a:cs typeface="Times New Roman" panose="02020603050405020304" pitchFamily="18" charset="0"/>
              </a:rPr>
              <a:t>or network </a:t>
            </a:r>
            <a:r>
              <a:rPr sz="2000" spc="25" dirty="0">
                <a:latin typeface="Times New Roman" panose="02020603050405020304" pitchFamily="18" charset="0"/>
                <a:cs typeface="Times New Roman" panose="02020603050405020304" pitchFamily="18" charset="0"/>
              </a:rPr>
              <a:t>engineers </a:t>
            </a:r>
            <a:r>
              <a:rPr sz="2000" spc="30" dirty="0">
                <a:latin typeface="Times New Roman" panose="02020603050405020304" pitchFamily="18" charset="0"/>
                <a:cs typeface="Times New Roman" panose="02020603050405020304" pitchFamily="18" charset="0"/>
              </a:rPr>
              <a:t>need </a:t>
            </a:r>
            <a:r>
              <a:rPr sz="2000" spc="-45" dirty="0">
                <a:latin typeface="Times New Roman" panose="02020603050405020304" pitchFamily="18" charset="0"/>
                <a:cs typeface="Times New Roman" panose="02020603050405020304" pitchFamily="18" charset="0"/>
              </a:rPr>
              <a:t>to </a:t>
            </a:r>
            <a:r>
              <a:rPr sz="2000" spc="10" dirty="0">
                <a:latin typeface="Times New Roman" panose="02020603050405020304" pitchFamily="18" charset="0"/>
                <a:cs typeface="Times New Roman" panose="02020603050405020304" pitchFamily="18" charset="0"/>
              </a:rPr>
              <a:t>learn </a:t>
            </a:r>
            <a:r>
              <a:rPr sz="2000" spc="-25" dirty="0">
                <a:latin typeface="Times New Roman" panose="02020603050405020304" pitchFamily="18" charset="0"/>
                <a:cs typeface="Times New Roman" panose="02020603050405020304" pitchFamily="18" charset="0"/>
              </a:rPr>
              <a:t>what </a:t>
            </a:r>
            <a:r>
              <a:rPr sz="2000" spc="-20" dirty="0">
                <a:latin typeface="Times New Roman" panose="02020603050405020304" pitchFamily="18" charset="0"/>
                <a:cs typeface="Times New Roman" panose="02020603050405020304" pitchFamily="18" charset="0"/>
              </a:rPr>
              <a:t>the </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configuration</a:t>
            </a:r>
            <a:r>
              <a:rPr sz="2000" spc="-105" dirty="0">
                <a:latin typeface="Times New Roman" panose="02020603050405020304" pitchFamily="18" charset="0"/>
                <a:cs typeface="Times New Roman" panose="02020603050405020304" pitchFamily="18" charset="0"/>
              </a:rPr>
              <a:t> </a:t>
            </a:r>
            <a:r>
              <a:rPr sz="2000" spc="55" dirty="0">
                <a:latin typeface="Times New Roman" panose="02020603050405020304" pitchFamily="18" charset="0"/>
                <a:cs typeface="Times New Roman" panose="02020603050405020304" pitchFamily="18" charset="0"/>
              </a:rPr>
              <a:t>weaknesses</a:t>
            </a:r>
            <a:r>
              <a:rPr sz="2000" spc="-10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are</a:t>
            </a:r>
            <a:r>
              <a:rPr sz="2000" spc="-9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and</a:t>
            </a:r>
            <a:r>
              <a:rPr sz="2000" spc="-7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correctly</a:t>
            </a:r>
            <a:r>
              <a:rPr sz="2000" spc="-1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configure</a:t>
            </a:r>
            <a:r>
              <a:rPr sz="2000" spc="-9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their</a:t>
            </a:r>
            <a:r>
              <a:rPr sz="2000" spc="-8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computing </a:t>
            </a:r>
            <a:r>
              <a:rPr sz="2000" b="1" spc="-61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and</a:t>
            </a:r>
            <a:r>
              <a:rPr sz="2000" b="1" spc="-8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network</a:t>
            </a:r>
            <a:r>
              <a:rPr sz="2000" b="1" spc="-105" dirty="0">
                <a:latin typeface="Times New Roman" panose="02020603050405020304" pitchFamily="18" charset="0"/>
                <a:cs typeface="Times New Roman" panose="02020603050405020304" pitchFamily="18" charset="0"/>
              </a:rPr>
              <a:t> </a:t>
            </a:r>
            <a:r>
              <a:rPr sz="2000" b="1" spc="40" dirty="0">
                <a:latin typeface="Times New Roman" panose="02020603050405020304" pitchFamily="18" charset="0"/>
                <a:cs typeface="Times New Roman" panose="02020603050405020304" pitchFamily="18" charset="0"/>
              </a:rPr>
              <a:t>devices</a:t>
            </a:r>
            <a:r>
              <a:rPr sz="2000" b="1" spc="-80" dirty="0">
                <a:latin typeface="Times New Roman" panose="02020603050405020304" pitchFamily="18" charset="0"/>
                <a:cs typeface="Times New Roman" panose="02020603050405020304" pitchFamily="18" charset="0"/>
              </a:rPr>
              <a:t> </a:t>
            </a:r>
            <a:r>
              <a:rPr sz="2000" b="1" spc="-45" dirty="0">
                <a:latin typeface="Times New Roman" panose="02020603050405020304" pitchFamily="18" charset="0"/>
                <a:cs typeface="Times New Roman" panose="02020603050405020304" pitchFamily="18" charset="0"/>
              </a:rPr>
              <a:t>to</a:t>
            </a:r>
            <a:r>
              <a:rPr sz="2000" b="1" spc="-9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compensate</a:t>
            </a:r>
            <a:r>
              <a:rPr sz="2000" spc="2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
        <p:nvSpPr>
          <p:cNvPr id="4" name="object 4"/>
          <p:cNvSpPr/>
          <p:nvPr/>
        </p:nvSpPr>
        <p:spPr>
          <a:xfrm>
            <a:off x="2460472" y="2788145"/>
            <a:ext cx="3131820" cy="369570"/>
          </a:xfrm>
          <a:custGeom>
            <a:avLst/>
            <a:gdLst/>
            <a:ahLst/>
            <a:cxnLst/>
            <a:rect l="l" t="t" r="r" b="b"/>
            <a:pathLst>
              <a:path w="3131820" h="369569">
                <a:moveTo>
                  <a:pt x="3131439" y="0"/>
                </a:moveTo>
                <a:lnTo>
                  <a:pt x="0" y="0"/>
                </a:lnTo>
                <a:lnTo>
                  <a:pt x="0" y="369328"/>
                </a:lnTo>
                <a:lnTo>
                  <a:pt x="3131439" y="369328"/>
                </a:lnTo>
                <a:lnTo>
                  <a:pt x="3131439" y="0"/>
                </a:lnTo>
                <a:close/>
              </a:path>
            </a:pathLst>
          </a:custGeom>
          <a:solidFill>
            <a:srgbClr val="D1624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bject 5"/>
          <p:cNvSpPr txBox="1"/>
          <p:nvPr/>
        </p:nvSpPr>
        <p:spPr>
          <a:xfrm>
            <a:off x="2360674" y="2814320"/>
            <a:ext cx="2974673"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pc="35" dirty="0">
                <a:solidFill>
                  <a:srgbClr val="FFFFFF"/>
                </a:solidFill>
                <a:latin typeface="Tahoma"/>
                <a:cs typeface="Tahoma"/>
              </a:rPr>
              <a:t> I</a:t>
            </a:r>
            <a:r>
              <a:rPr kumimoji="0" sz="1800" b="0" i="0" u="none" strike="noStrike" kern="1200" cap="none" spc="35" normalizeH="0" baseline="0" noProof="0" dirty="0" err="1">
                <a:ln>
                  <a:noFill/>
                </a:ln>
                <a:solidFill>
                  <a:srgbClr val="FFFFFF"/>
                </a:solidFill>
                <a:effectLst/>
                <a:uLnTx/>
                <a:uFillTx/>
                <a:latin typeface="Tahoma"/>
                <a:ea typeface="+mn-ea"/>
                <a:cs typeface="Tahoma"/>
              </a:rPr>
              <a:t>nsecure</a:t>
            </a:r>
            <a:r>
              <a:rPr kumimoji="0" sz="1800" b="0" i="0" u="none" strike="noStrike" kern="1200" cap="none" spc="-80" normalizeH="0" baseline="0" noProof="0" dirty="0">
                <a:ln>
                  <a:noFill/>
                </a:ln>
                <a:solidFill>
                  <a:srgbClr val="FFFFFF"/>
                </a:solidFill>
                <a:effectLst/>
                <a:uLnTx/>
                <a:uFillTx/>
                <a:latin typeface="Tahoma"/>
                <a:ea typeface="+mn-ea"/>
                <a:cs typeface="Tahoma"/>
              </a:rPr>
              <a:t> </a:t>
            </a:r>
            <a:r>
              <a:rPr kumimoji="0" sz="1800" b="0" i="0" u="none" strike="noStrike" kern="1200" cap="none" spc="20" normalizeH="0" baseline="0" noProof="0" dirty="0">
                <a:ln>
                  <a:noFill/>
                </a:ln>
                <a:solidFill>
                  <a:srgbClr val="FFFFFF"/>
                </a:solidFill>
                <a:effectLst/>
                <a:uLnTx/>
                <a:uFillTx/>
                <a:latin typeface="Tahoma"/>
                <a:ea typeface="+mn-ea"/>
                <a:cs typeface="Tahoma"/>
              </a:rPr>
              <a:t>user</a:t>
            </a:r>
            <a:r>
              <a:rPr kumimoji="0" sz="1800" b="0" i="0" u="none" strike="noStrike" kern="1200" cap="none" spc="-90" normalizeH="0" baseline="0" noProof="0" dirty="0">
                <a:ln>
                  <a:noFill/>
                </a:ln>
                <a:solidFill>
                  <a:srgbClr val="FFFFFF"/>
                </a:solidFill>
                <a:effectLst/>
                <a:uLnTx/>
                <a:uFillTx/>
                <a:latin typeface="Tahoma"/>
                <a:ea typeface="+mn-ea"/>
                <a:cs typeface="Tahoma"/>
              </a:rPr>
              <a:t> </a:t>
            </a:r>
            <a:r>
              <a:rPr kumimoji="0" sz="1800" b="0" i="0" u="none" strike="noStrike" kern="1200" cap="none" spc="20" normalizeH="0" baseline="0" noProof="0" dirty="0">
                <a:ln>
                  <a:noFill/>
                </a:ln>
                <a:solidFill>
                  <a:srgbClr val="FFFFFF"/>
                </a:solidFill>
                <a:effectLst/>
                <a:uLnTx/>
                <a:uFillTx/>
                <a:latin typeface="Tahoma"/>
                <a:ea typeface="+mn-ea"/>
                <a:cs typeface="Tahoma"/>
              </a:rPr>
              <a:t>accounts</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6" name="object 6"/>
          <p:cNvSpPr txBox="1"/>
          <p:nvPr/>
        </p:nvSpPr>
        <p:spPr>
          <a:xfrm>
            <a:off x="2460472" y="3322930"/>
            <a:ext cx="3176270" cy="595035"/>
          </a:xfrm>
          <a:prstGeom prst="rect">
            <a:avLst/>
          </a:prstGeom>
          <a:solidFill>
            <a:srgbClr val="D16248"/>
          </a:solidFill>
        </p:spPr>
        <p:txBody>
          <a:bodyPr vert="horz" wrap="square" lIns="0" tIns="40640" rIns="0" bIns="0" rtlCol="0">
            <a:spAutoFit/>
          </a:bodyPr>
          <a:lstStyle/>
          <a:p>
            <a:pPr marL="92710" marR="219075" lvl="0" indent="0" algn="l" defTabSz="914400" rtl="0" eaLnBrk="1" fontAlgn="auto" latinLnBrk="0" hangingPunct="1">
              <a:lnSpc>
                <a:spcPct val="100000"/>
              </a:lnSpc>
              <a:spcBef>
                <a:spcPts val="320"/>
              </a:spcBef>
              <a:spcAft>
                <a:spcPts val="0"/>
              </a:spcAft>
              <a:buClrTx/>
              <a:buSzTx/>
              <a:buFontTx/>
              <a:buNone/>
              <a:tabLst/>
              <a:defRPr/>
            </a:pPr>
            <a:r>
              <a:rPr kumimoji="0" sz="1800" b="0" i="0" u="none" strike="noStrike" kern="1200" cap="none" spc="30" normalizeH="0" baseline="0" noProof="0" dirty="0">
                <a:ln>
                  <a:noFill/>
                </a:ln>
                <a:solidFill>
                  <a:srgbClr val="FFFFFF"/>
                </a:solidFill>
                <a:effectLst/>
                <a:uLnTx/>
                <a:uFillTx/>
                <a:latin typeface="Tahoma"/>
                <a:ea typeface="+mn-ea"/>
                <a:cs typeface="Tahoma"/>
              </a:rPr>
              <a:t>System</a:t>
            </a:r>
            <a:r>
              <a:rPr kumimoji="0" sz="1800" b="0" i="0" u="none" strike="noStrike" kern="1200" cap="none" spc="-50" normalizeH="0" baseline="0" noProof="0" dirty="0">
                <a:ln>
                  <a:noFill/>
                </a:ln>
                <a:solidFill>
                  <a:srgbClr val="FFFFFF"/>
                </a:solidFill>
                <a:effectLst/>
                <a:uLnTx/>
                <a:uFillTx/>
                <a:latin typeface="Tahoma"/>
                <a:ea typeface="+mn-ea"/>
                <a:cs typeface="Tahoma"/>
              </a:rPr>
              <a:t> </a:t>
            </a:r>
            <a:r>
              <a:rPr kumimoji="0" sz="1800" b="0" i="0" u="none" strike="noStrike" kern="1200" cap="none" spc="20" normalizeH="0" baseline="0" noProof="0" dirty="0">
                <a:ln>
                  <a:noFill/>
                </a:ln>
                <a:solidFill>
                  <a:srgbClr val="FFFFFF"/>
                </a:solidFill>
                <a:effectLst/>
                <a:uLnTx/>
                <a:uFillTx/>
                <a:latin typeface="Tahoma"/>
                <a:ea typeface="+mn-ea"/>
                <a:cs typeface="Tahoma"/>
              </a:rPr>
              <a:t>accounts</a:t>
            </a:r>
            <a:r>
              <a:rPr kumimoji="0" sz="1800" b="0" i="0" u="none" strike="noStrike" kern="1200" cap="none" spc="-65" normalizeH="0" baseline="0" noProof="0" dirty="0">
                <a:ln>
                  <a:noFill/>
                </a:ln>
                <a:solidFill>
                  <a:srgbClr val="FFFFFF"/>
                </a:solidFill>
                <a:effectLst/>
                <a:uLnTx/>
                <a:uFillTx/>
                <a:latin typeface="Tahoma"/>
                <a:ea typeface="+mn-ea"/>
                <a:cs typeface="Tahoma"/>
              </a:rPr>
              <a:t> </a:t>
            </a:r>
            <a:r>
              <a:rPr kumimoji="0" sz="1800" b="0" i="0" u="none" strike="noStrike" kern="1200" cap="none" spc="-50" normalizeH="0" baseline="0" noProof="0" dirty="0">
                <a:ln>
                  <a:noFill/>
                </a:ln>
                <a:solidFill>
                  <a:srgbClr val="FFFFFF"/>
                </a:solidFill>
                <a:effectLst/>
                <a:uLnTx/>
                <a:uFillTx/>
                <a:latin typeface="Tahoma"/>
                <a:ea typeface="+mn-ea"/>
                <a:cs typeface="Tahoma"/>
              </a:rPr>
              <a:t>with</a:t>
            </a:r>
            <a:r>
              <a:rPr kumimoji="0" sz="1800" b="0" i="0" u="none" strike="noStrike" kern="1200" cap="none" spc="-30" normalizeH="0" baseline="0" noProof="0" dirty="0">
                <a:ln>
                  <a:noFill/>
                </a:ln>
                <a:solidFill>
                  <a:srgbClr val="FFFFFF"/>
                </a:solidFill>
                <a:effectLst/>
                <a:uLnTx/>
                <a:uFillTx/>
                <a:latin typeface="Tahoma"/>
                <a:ea typeface="+mn-ea"/>
                <a:cs typeface="Tahoma"/>
              </a:rPr>
              <a:t> </a:t>
            </a:r>
            <a:r>
              <a:rPr kumimoji="0" sz="1800" b="0" i="0" u="none" strike="noStrike" kern="1200" cap="none" spc="25" normalizeH="0" baseline="0" noProof="0" dirty="0">
                <a:ln>
                  <a:noFill/>
                </a:ln>
                <a:solidFill>
                  <a:srgbClr val="FFFFFF"/>
                </a:solidFill>
                <a:effectLst/>
                <a:uLnTx/>
                <a:uFillTx/>
                <a:latin typeface="Tahoma"/>
                <a:ea typeface="+mn-ea"/>
                <a:cs typeface="Tahoma"/>
              </a:rPr>
              <a:t>easily </a:t>
            </a:r>
            <a:r>
              <a:rPr kumimoji="0" sz="1800" b="0" i="0" u="none" strike="noStrike" kern="1200" cap="none" spc="-545" normalizeH="0" baseline="0" noProof="0" dirty="0">
                <a:ln>
                  <a:noFill/>
                </a:ln>
                <a:solidFill>
                  <a:srgbClr val="FFFFFF"/>
                </a:solidFill>
                <a:effectLst/>
                <a:uLnTx/>
                <a:uFillTx/>
                <a:latin typeface="Tahoma"/>
                <a:ea typeface="+mn-ea"/>
                <a:cs typeface="Tahoma"/>
              </a:rPr>
              <a:t> </a:t>
            </a:r>
            <a:r>
              <a:rPr kumimoji="0" sz="1800" b="0" i="0" u="none" strike="noStrike" kern="1200" cap="none" spc="40" normalizeH="0" baseline="0" noProof="0" dirty="0">
                <a:ln>
                  <a:noFill/>
                </a:ln>
                <a:solidFill>
                  <a:srgbClr val="FFFFFF"/>
                </a:solidFill>
                <a:effectLst/>
                <a:uLnTx/>
                <a:uFillTx/>
                <a:latin typeface="Tahoma"/>
                <a:ea typeface="+mn-ea"/>
                <a:cs typeface="Tahoma"/>
              </a:rPr>
              <a:t>guessed</a:t>
            </a:r>
            <a:r>
              <a:rPr kumimoji="0" sz="1800" b="0" i="0" u="none" strike="noStrike" kern="1200" cap="none" spc="-65" normalizeH="0" baseline="0" noProof="0" dirty="0">
                <a:ln>
                  <a:noFill/>
                </a:ln>
                <a:solidFill>
                  <a:srgbClr val="FFFFFF"/>
                </a:solidFill>
                <a:effectLst/>
                <a:uLnTx/>
                <a:uFillTx/>
                <a:latin typeface="Tahoma"/>
                <a:ea typeface="+mn-ea"/>
                <a:cs typeface="Tahoma"/>
              </a:rPr>
              <a:t> </a:t>
            </a:r>
            <a:r>
              <a:rPr kumimoji="0" sz="1800" b="0" i="0" u="none" strike="noStrike" kern="1200" cap="none" spc="25" normalizeH="0" baseline="0" noProof="0" dirty="0">
                <a:ln>
                  <a:noFill/>
                </a:ln>
                <a:solidFill>
                  <a:srgbClr val="FFFFFF"/>
                </a:solidFill>
                <a:effectLst/>
                <a:uLnTx/>
                <a:uFillTx/>
                <a:latin typeface="Tahoma"/>
                <a:ea typeface="+mn-ea"/>
                <a:cs typeface="Tahoma"/>
              </a:rPr>
              <a:t>passwords</a:t>
            </a:r>
            <a:endParaRPr kumimoji="0" sz="1800" b="0" i="0" u="none" strike="noStrike" kern="1200" cap="none" spc="0" normalizeH="0" baseline="0" noProof="0">
              <a:ln>
                <a:noFill/>
              </a:ln>
              <a:solidFill>
                <a:prstClr val="black"/>
              </a:solidFill>
              <a:effectLst/>
              <a:uLnTx/>
              <a:uFillTx/>
              <a:latin typeface="Tahoma"/>
              <a:ea typeface="+mn-ea"/>
              <a:cs typeface="Tahoma"/>
            </a:endParaRPr>
          </a:p>
        </p:txBody>
      </p:sp>
      <p:sp>
        <p:nvSpPr>
          <p:cNvPr id="7" name="object 7"/>
          <p:cNvSpPr txBox="1"/>
          <p:nvPr/>
        </p:nvSpPr>
        <p:spPr>
          <a:xfrm>
            <a:off x="2490800" y="4926940"/>
            <a:ext cx="3176270" cy="593111"/>
          </a:xfrm>
          <a:prstGeom prst="rect">
            <a:avLst/>
          </a:prstGeom>
          <a:solidFill>
            <a:srgbClr val="D16248"/>
          </a:solidFill>
        </p:spPr>
        <p:txBody>
          <a:bodyPr vert="horz" wrap="square" lIns="0" tIns="38735" rIns="0" bIns="0" rtlCol="0">
            <a:spAutoFit/>
          </a:bodyPr>
          <a:lstStyle/>
          <a:p>
            <a:pPr marL="92710" marR="379095" lvl="0" indent="0" algn="l" defTabSz="914400" rtl="0" eaLnBrk="1" fontAlgn="auto" latinLnBrk="0" hangingPunct="1">
              <a:lnSpc>
                <a:spcPct val="100000"/>
              </a:lnSpc>
              <a:spcBef>
                <a:spcPts val="305"/>
              </a:spcBef>
              <a:spcAft>
                <a:spcPts val="0"/>
              </a:spcAft>
              <a:buClrTx/>
              <a:buSzTx/>
              <a:buFontTx/>
              <a:buNone/>
              <a:tabLst/>
              <a:defRPr/>
            </a:pPr>
            <a:r>
              <a:rPr lang="en-IN" spc="-5" dirty="0">
                <a:solidFill>
                  <a:srgbClr val="FFFFFF"/>
                </a:solidFill>
                <a:latin typeface="Georgia"/>
                <a:cs typeface="Georgia"/>
              </a:rPr>
              <a:t>In</a:t>
            </a:r>
            <a:r>
              <a:rPr kumimoji="0" sz="1800" b="0" i="0" u="none" strike="noStrike" kern="1200" cap="none" spc="-5" normalizeH="0" baseline="0" noProof="0" dirty="0">
                <a:ln>
                  <a:noFill/>
                </a:ln>
                <a:solidFill>
                  <a:srgbClr val="FFFFFF"/>
                </a:solidFill>
                <a:effectLst/>
                <a:uLnTx/>
                <a:uFillTx/>
                <a:latin typeface="Georgia"/>
                <a:ea typeface="+mn-ea"/>
                <a:cs typeface="Georgia"/>
              </a:rPr>
              <a:t>secure</a:t>
            </a:r>
            <a:r>
              <a:rPr kumimoji="0" sz="1800" b="0" i="0" u="none" strike="noStrike" kern="1200" cap="none" spc="-10" normalizeH="0" baseline="0" noProof="0" dirty="0">
                <a:ln>
                  <a:noFill/>
                </a:ln>
                <a:solidFill>
                  <a:srgbClr val="FFFFFF"/>
                </a:solidFill>
                <a:effectLst/>
                <a:uLnTx/>
                <a:uFillTx/>
                <a:latin typeface="Georgia"/>
                <a:ea typeface="+mn-ea"/>
                <a:cs typeface="Georgia"/>
              </a:rPr>
              <a:t> </a:t>
            </a:r>
            <a:r>
              <a:rPr kumimoji="0" sz="1800" b="0" i="0" u="none" strike="noStrike" kern="1200" cap="none" spc="-5" normalizeH="0" baseline="0" noProof="0" dirty="0">
                <a:ln>
                  <a:noFill/>
                </a:ln>
                <a:solidFill>
                  <a:srgbClr val="FFFFFF"/>
                </a:solidFill>
                <a:effectLst/>
                <a:uLnTx/>
                <a:uFillTx/>
                <a:latin typeface="Georgia"/>
                <a:ea typeface="+mn-ea"/>
                <a:cs typeface="Georgia"/>
              </a:rPr>
              <a:t>default</a:t>
            </a:r>
            <a:r>
              <a:rPr kumimoji="0" sz="1800" b="0" i="0" u="none" strike="noStrike" kern="1200" cap="none" spc="15" normalizeH="0" baseline="0" noProof="0" dirty="0">
                <a:ln>
                  <a:noFill/>
                </a:ln>
                <a:solidFill>
                  <a:srgbClr val="FFFFFF"/>
                </a:solidFill>
                <a:effectLst/>
                <a:uLnTx/>
                <a:uFillTx/>
                <a:latin typeface="Georgia"/>
                <a:ea typeface="+mn-ea"/>
                <a:cs typeface="Georgia"/>
              </a:rPr>
              <a:t> </a:t>
            </a:r>
            <a:r>
              <a:rPr kumimoji="0" sz="1800" b="0" i="0" u="none" strike="noStrike" kern="1200" cap="none" spc="-5" normalizeH="0" baseline="0" noProof="0" dirty="0">
                <a:ln>
                  <a:noFill/>
                </a:ln>
                <a:solidFill>
                  <a:srgbClr val="FFFFFF"/>
                </a:solidFill>
                <a:effectLst/>
                <a:uLnTx/>
                <a:uFillTx/>
                <a:latin typeface="Georgia"/>
                <a:ea typeface="+mn-ea"/>
                <a:cs typeface="Georgia"/>
              </a:rPr>
              <a:t>settings </a:t>
            </a:r>
            <a:r>
              <a:rPr kumimoji="0" sz="1800" b="0" i="0" u="none" strike="noStrike" kern="1200" cap="none" spc="-420" normalizeH="0" baseline="0" noProof="0" dirty="0">
                <a:ln>
                  <a:noFill/>
                </a:ln>
                <a:solidFill>
                  <a:srgbClr val="FFFFFF"/>
                </a:solidFill>
                <a:effectLst/>
                <a:uLnTx/>
                <a:uFillTx/>
                <a:latin typeface="Georgia"/>
                <a:ea typeface="+mn-ea"/>
                <a:cs typeface="Georgia"/>
              </a:rPr>
              <a:t> </a:t>
            </a:r>
            <a:r>
              <a:rPr kumimoji="0" sz="1800" b="0" i="0" u="none" strike="noStrike" kern="1200" cap="none" spc="0" normalizeH="0" baseline="0" noProof="0" dirty="0">
                <a:ln>
                  <a:noFill/>
                </a:ln>
                <a:solidFill>
                  <a:srgbClr val="FFFFFF"/>
                </a:solidFill>
                <a:effectLst/>
                <a:uLnTx/>
                <a:uFillTx/>
                <a:latin typeface="Georgia"/>
                <a:ea typeface="+mn-ea"/>
                <a:cs typeface="Georgia"/>
              </a:rPr>
              <a:t>within</a:t>
            </a:r>
            <a:r>
              <a:rPr kumimoji="0" sz="1800" b="0" i="0" u="none" strike="noStrike" kern="1200" cap="none" spc="-15" normalizeH="0" baseline="0" noProof="0" dirty="0">
                <a:ln>
                  <a:noFill/>
                </a:ln>
                <a:solidFill>
                  <a:srgbClr val="FFFFFF"/>
                </a:solidFill>
                <a:effectLst/>
                <a:uLnTx/>
                <a:uFillTx/>
                <a:latin typeface="Georgia"/>
                <a:ea typeface="+mn-ea"/>
                <a:cs typeface="Georgia"/>
              </a:rPr>
              <a:t> </a:t>
            </a:r>
            <a:r>
              <a:rPr kumimoji="0" sz="1800" b="0" i="0" u="none" strike="noStrike" kern="1200" cap="none" spc="-10" normalizeH="0" baseline="0" noProof="0" dirty="0">
                <a:ln>
                  <a:noFill/>
                </a:ln>
                <a:solidFill>
                  <a:srgbClr val="FFFFFF"/>
                </a:solidFill>
                <a:effectLst/>
                <a:uLnTx/>
                <a:uFillTx/>
                <a:latin typeface="Georgia"/>
                <a:ea typeface="+mn-ea"/>
                <a:cs typeface="Georgia"/>
              </a:rPr>
              <a:t>products</a:t>
            </a: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8" name="object 8"/>
          <p:cNvSpPr txBox="1"/>
          <p:nvPr/>
        </p:nvSpPr>
        <p:spPr>
          <a:xfrm>
            <a:off x="2460472" y="4126840"/>
            <a:ext cx="3177540" cy="595035"/>
          </a:xfrm>
          <a:prstGeom prst="rect">
            <a:avLst/>
          </a:prstGeom>
          <a:solidFill>
            <a:srgbClr val="D16248"/>
          </a:solidFill>
        </p:spPr>
        <p:txBody>
          <a:bodyPr vert="horz" wrap="square" lIns="0" tIns="40640" rIns="0" bIns="0" rtlCol="0">
            <a:spAutoFit/>
          </a:bodyPr>
          <a:lstStyle/>
          <a:p>
            <a:pPr marL="92710" marR="815975" lvl="0" indent="0" algn="l" defTabSz="914400" rtl="0" eaLnBrk="1" fontAlgn="auto" latinLnBrk="0" hangingPunct="1">
              <a:lnSpc>
                <a:spcPct val="100000"/>
              </a:lnSpc>
              <a:spcBef>
                <a:spcPts val="320"/>
              </a:spcBef>
              <a:spcAft>
                <a:spcPts val="0"/>
              </a:spcAft>
              <a:buClrTx/>
              <a:buSzTx/>
              <a:buFontTx/>
              <a:buNone/>
              <a:tabLst/>
              <a:defRPr/>
            </a:pPr>
            <a:r>
              <a:rPr kumimoji="0" sz="1800" b="0" i="0" u="none" strike="noStrike" kern="1200" cap="none" spc="10" normalizeH="0" baseline="0" noProof="0" dirty="0">
                <a:ln>
                  <a:noFill/>
                </a:ln>
                <a:solidFill>
                  <a:srgbClr val="FFFFFF"/>
                </a:solidFill>
                <a:effectLst/>
                <a:uLnTx/>
                <a:uFillTx/>
                <a:latin typeface="Tahoma"/>
                <a:ea typeface="+mn-ea"/>
                <a:cs typeface="Tahoma"/>
              </a:rPr>
              <a:t>Misconfigured</a:t>
            </a:r>
            <a:r>
              <a:rPr kumimoji="0" sz="1800" b="0" i="0" u="none" strike="noStrike" kern="1200" cap="none" spc="-60" normalizeH="0" baseline="0" noProof="0" dirty="0">
                <a:ln>
                  <a:noFill/>
                </a:ln>
                <a:solidFill>
                  <a:srgbClr val="FFFFFF"/>
                </a:solidFill>
                <a:effectLst/>
                <a:uLnTx/>
                <a:uFillTx/>
                <a:latin typeface="Tahoma"/>
                <a:ea typeface="+mn-ea"/>
                <a:cs typeface="Tahoma"/>
              </a:rPr>
              <a:t> </a:t>
            </a:r>
            <a:r>
              <a:rPr kumimoji="0" sz="1800" b="1" i="0" u="none" strike="noStrike" kern="1200" cap="none" spc="-45" normalizeH="0" baseline="0" noProof="0" dirty="0">
                <a:ln>
                  <a:noFill/>
                </a:ln>
                <a:solidFill>
                  <a:srgbClr val="0070C0"/>
                </a:solidFill>
                <a:effectLst/>
                <a:uLnTx/>
                <a:uFillTx/>
                <a:latin typeface="Tahoma"/>
                <a:ea typeface="+mn-ea"/>
                <a:cs typeface="Tahoma"/>
              </a:rPr>
              <a:t>Internet </a:t>
            </a:r>
            <a:r>
              <a:rPr kumimoji="0" sz="1800" b="1" i="0" u="none" strike="noStrike" kern="1200" cap="none" spc="-545" normalizeH="0" baseline="0" noProof="0" dirty="0">
                <a:ln>
                  <a:noFill/>
                </a:ln>
                <a:solidFill>
                  <a:srgbClr val="0070C0"/>
                </a:solidFill>
                <a:effectLst/>
                <a:uLnTx/>
                <a:uFillTx/>
                <a:latin typeface="Tahoma"/>
                <a:ea typeface="+mn-ea"/>
                <a:cs typeface="Tahoma"/>
              </a:rPr>
              <a:t> </a:t>
            </a:r>
            <a:r>
              <a:rPr kumimoji="0" sz="1800" b="1" i="0" u="none" strike="noStrike" kern="1200" cap="none" spc="35" normalizeH="0" baseline="0" noProof="0" dirty="0">
                <a:ln>
                  <a:noFill/>
                </a:ln>
                <a:solidFill>
                  <a:srgbClr val="0070C0"/>
                </a:solidFill>
                <a:effectLst/>
                <a:uLnTx/>
                <a:uFillTx/>
                <a:latin typeface="Tahoma"/>
                <a:ea typeface="+mn-ea"/>
                <a:cs typeface="Tahoma"/>
              </a:rPr>
              <a:t>services</a:t>
            </a:r>
            <a:endParaRPr kumimoji="0" sz="1800" b="1" i="0" u="none" strike="noStrike" kern="1200" cap="none" spc="0" normalizeH="0" baseline="0" noProof="0" dirty="0">
              <a:ln>
                <a:noFill/>
              </a:ln>
              <a:solidFill>
                <a:srgbClr val="0070C0"/>
              </a:solidFill>
              <a:effectLst/>
              <a:uLnTx/>
              <a:uFillTx/>
              <a:latin typeface="Tahoma"/>
              <a:ea typeface="+mn-ea"/>
              <a:cs typeface="Tahoma"/>
            </a:endParaRPr>
          </a:p>
        </p:txBody>
      </p:sp>
      <p:sp>
        <p:nvSpPr>
          <p:cNvPr id="9" name="object 9"/>
          <p:cNvSpPr/>
          <p:nvPr/>
        </p:nvSpPr>
        <p:spPr>
          <a:xfrm>
            <a:off x="2516809" y="5733262"/>
            <a:ext cx="3148330" cy="646430"/>
          </a:xfrm>
          <a:custGeom>
            <a:avLst/>
            <a:gdLst/>
            <a:ahLst/>
            <a:cxnLst/>
            <a:rect l="l" t="t" r="r" b="b"/>
            <a:pathLst>
              <a:path w="3148329" h="646429">
                <a:moveTo>
                  <a:pt x="3148075" y="0"/>
                </a:moveTo>
                <a:lnTo>
                  <a:pt x="0" y="0"/>
                </a:lnTo>
                <a:lnTo>
                  <a:pt x="0" y="646328"/>
                </a:lnTo>
                <a:lnTo>
                  <a:pt x="3148075" y="646328"/>
                </a:lnTo>
                <a:lnTo>
                  <a:pt x="3148075" y="0"/>
                </a:lnTo>
                <a:close/>
              </a:path>
            </a:pathLst>
          </a:custGeom>
          <a:solidFill>
            <a:srgbClr val="D1624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bject 10"/>
          <p:cNvSpPr txBox="1"/>
          <p:nvPr/>
        </p:nvSpPr>
        <p:spPr>
          <a:xfrm>
            <a:off x="2597303" y="5761735"/>
            <a:ext cx="2370455" cy="572770"/>
          </a:xfrm>
          <a:prstGeom prst="rect">
            <a:avLst/>
          </a:prstGeom>
        </p:spPr>
        <p:txBody>
          <a:bodyPr vert="horz" wrap="square" lIns="0" tIns="22860" rIns="0" bIns="0" rtlCol="0">
            <a:spAutoFit/>
          </a:bodyPr>
          <a:lstStyle/>
          <a:p>
            <a:pPr marL="12700" marR="5080" lvl="0" indent="63500" algn="l" defTabSz="914400" rtl="0" eaLnBrk="1" fontAlgn="auto" latinLnBrk="0" hangingPunct="1">
              <a:lnSpc>
                <a:spcPts val="2150"/>
              </a:lnSpc>
              <a:spcBef>
                <a:spcPts val="180"/>
              </a:spcBef>
              <a:spcAft>
                <a:spcPts val="0"/>
              </a:spcAft>
              <a:buClrTx/>
              <a:buSzTx/>
              <a:buFontTx/>
              <a:buNone/>
              <a:tabLst/>
              <a:defRPr/>
            </a:pPr>
            <a:r>
              <a:rPr kumimoji="0" sz="1800" b="0" i="0" u="none" strike="noStrike" kern="1200" cap="none" spc="10" normalizeH="0" baseline="0" noProof="0" dirty="0">
                <a:ln>
                  <a:noFill/>
                </a:ln>
                <a:solidFill>
                  <a:srgbClr val="FFFFFF"/>
                </a:solidFill>
                <a:effectLst/>
                <a:uLnTx/>
                <a:uFillTx/>
                <a:latin typeface="Tahoma"/>
                <a:ea typeface="+mn-ea"/>
                <a:cs typeface="Tahoma"/>
              </a:rPr>
              <a:t>Misconfigured</a:t>
            </a:r>
            <a:r>
              <a:rPr kumimoji="0" sz="1800" b="0" i="0" u="none" strike="noStrike" kern="1200" cap="none" spc="-75" normalizeH="0" baseline="0" noProof="0" dirty="0">
                <a:ln>
                  <a:noFill/>
                </a:ln>
                <a:solidFill>
                  <a:srgbClr val="FFFFFF"/>
                </a:solidFill>
                <a:effectLst/>
                <a:uLnTx/>
                <a:uFillTx/>
                <a:latin typeface="Tahoma"/>
                <a:ea typeface="+mn-ea"/>
                <a:cs typeface="Tahoma"/>
              </a:rPr>
              <a:t> </a:t>
            </a:r>
            <a:r>
              <a:rPr kumimoji="0" sz="1800" b="1" i="0" u="none" strike="noStrike" kern="1200" cap="none" spc="-25" normalizeH="0" baseline="0" noProof="0" dirty="0">
                <a:ln>
                  <a:noFill/>
                </a:ln>
                <a:solidFill>
                  <a:srgbClr val="0070C0"/>
                </a:solidFill>
                <a:effectLst/>
                <a:uLnTx/>
                <a:uFillTx/>
                <a:latin typeface="Tahoma"/>
                <a:ea typeface="+mn-ea"/>
                <a:cs typeface="Tahoma"/>
              </a:rPr>
              <a:t>network </a:t>
            </a:r>
            <a:r>
              <a:rPr kumimoji="0" sz="1800" b="1" i="0" u="none" strike="noStrike" kern="1200" cap="none" spc="-545" normalizeH="0" baseline="0" noProof="0" dirty="0">
                <a:ln>
                  <a:noFill/>
                </a:ln>
                <a:solidFill>
                  <a:srgbClr val="0070C0"/>
                </a:solidFill>
                <a:effectLst/>
                <a:uLnTx/>
                <a:uFillTx/>
                <a:latin typeface="Tahoma"/>
                <a:ea typeface="+mn-ea"/>
                <a:cs typeface="Tahoma"/>
              </a:rPr>
              <a:t> </a:t>
            </a:r>
            <a:r>
              <a:rPr kumimoji="0" sz="1800" b="1" i="0" u="none" strike="noStrike" kern="1200" cap="none" spc="-5" normalizeH="0" baseline="0" noProof="0" dirty="0">
                <a:ln>
                  <a:noFill/>
                </a:ln>
                <a:solidFill>
                  <a:srgbClr val="0070C0"/>
                </a:solidFill>
                <a:effectLst/>
                <a:uLnTx/>
                <a:uFillTx/>
                <a:latin typeface="Tahoma"/>
                <a:ea typeface="+mn-ea"/>
                <a:cs typeface="Tahoma"/>
              </a:rPr>
              <a:t>equipment</a:t>
            </a:r>
            <a:endParaRPr kumimoji="0" sz="1800" b="1" i="0" u="none" strike="noStrike" kern="1200" cap="none" spc="0" normalizeH="0" baseline="0" noProof="0" dirty="0">
              <a:ln>
                <a:noFill/>
              </a:ln>
              <a:solidFill>
                <a:srgbClr val="0070C0"/>
              </a:solidFill>
              <a:effectLst/>
              <a:uLnTx/>
              <a:uFillTx/>
              <a:latin typeface="Tahoma"/>
              <a:ea typeface="+mn-ea"/>
              <a:cs typeface="Tahoma"/>
            </a:endParaRPr>
          </a:p>
        </p:txBody>
      </p:sp>
      <p:sp>
        <p:nvSpPr>
          <p:cNvPr id="11" name="object 11"/>
          <p:cNvSpPr/>
          <p:nvPr/>
        </p:nvSpPr>
        <p:spPr>
          <a:xfrm>
            <a:off x="7339709" y="4666311"/>
            <a:ext cx="3404489" cy="1477645"/>
          </a:xfrm>
          <a:custGeom>
            <a:avLst/>
            <a:gdLst/>
            <a:ahLst/>
            <a:cxnLst/>
            <a:rect l="l" t="t" r="r" b="b"/>
            <a:pathLst>
              <a:path w="3077209" h="1477645">
                <a:moveTo>
                  <a:pt x="3076702" y="0"/>
                </a:moveTo>
                <a:lnTo>
                  <a:pt x="0" y="0"/>
                </a:lnTo>
                <a:lnTo>
                  <a:pt x="0" y="1477391"/>
                </a:lnTo>
                <a:lnTo>
                  <a:pt x="3076702" y="1477391"/>
                </a:lnTo>
                <a:lnTo>
                  <a:pt x="3076702" y="0"/>
                </a:lnTo>
                <a:close/>
              </a:path>
            </a:pathLst>
          </a:custGeom>
          <a:solidFill>
            <a:srgbClr val="ACBDC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txBox="1"/>
          <p:nvPr/>
        </p:nvSpPr>
        <p:spPr>
          <a:xfrm>
            <a:off x="7419595" y="4692854"/>
            <a:ext cx="2704465" cy="112331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0000CC"/>
                </a:solidFill>
                <a:effectLst/>
                <a:uLnTx/>
                <a:uFillTx/>
                <a:latin typeface="Georgia"/>
                <a:ea typeface="+mn-ea"/>
                <a:cs typeface="Georgia"/>
              </a:rPr>
              <a:t>Misconfigured </a:t>
            </a:r>
            <a:r>
              <a:rPr kumimoji="0" sz="1800" b="1" i="0" u="none" strike="noStrike" kern="1200" cap="none" spc="0" normalizeH="0" baseline="0" noProof="0" dirty="0">
                <a:ln>
                  <a:noFill/>
                </a:ln>
                <a:solidFill>
                  <a:srgbClr val="0000CC"/>
                </a:solidFill>
                <a:effectLst/>
                <a:uLnTx/>
                <a:uFillTx/>
                <a:latin typeface="Georgia"/>
                <a:ea typeface="+mn-ea"/>
                <a:cs typeface="Georgia"/>
              </a:rPr>
              <a:t>access </a:t>
            </a:r>
            <a:r>
              <a:rPr kumimoji="0" sz="1800" b="1" i="0" u="none" strike="noStrike" kern="1200" cap="none" spc="-5" normalizeH="0" baseline="0" noProof="0" dirty="0">
                <a:ln>
                  <a:noFill/>
                </a:ln>
                <a:solidFill>
                  <a:srgbClr val="0000CC"/>
                </a:solidFill>
                <a:effectLst/>
                <a:uLnTx/>
                <a:uFillTx/>
                <a:latin typeface="Georgia"/>
                <a:ea typeface="+mn-ea"/>
                <a:cs typeface="Georgia"/>
              </a:rPr>
              <a:t>lists, </a:t>
            </a:r>
            <a:r>
              <a:rPr kumimoji="0" sz="1800" b="1" i="0" u="none" strike="noStrike" kern="1200" cap="none" spc="-420" normalizeH="0" baseline="0" noProof="0" dirty="0">
                <a:ln>
                  <a:noFill/>
                </a:ln>
                <a:solidFill>
                  <a:srgbClr val="0000CC"/>
                </a:solidFill>
                <a:effectLst/>
                <a:uLnTx/>
                <a:uFillTx/>
                <a:latin typeface="Georgia"/>
                <a:ea typeface="+mn-ea"/>
                <a:cs typeface="Georgia"/>
              </a:rPr>
              <a:t> </a:t>
            </a:r>
            <a:r>
              <a:rPr kumimoji="0" sz="1800" b="1" i="0" u="none" strike="noStrike" kern="1200" cap="none" spc="-5" normalizeH="0" baseline="0" noProof="0" dirty="0">
                <a:ln>
                  <a:noFill/>
                </a:ln>
                <a:solidFill>
                  <a:srgbClr val="0000CC"/>
                </a:solidFill>
                <a:effectLst/>
                <a:uLnTx/>
                <a:uFillTx/>
                <a:latin typeface="Georgia"/>
                <a:ea typeface="+mn-ea"/>
                <a:cs typeface="Georgia"/>
              </a:rPr>
              <a:t>routing protocols </a:t>
            </a:r>
            <a:r>
              <a:rPr kumimoji="0" sz="1800" b="1" i="0" u="none" strike="noStrike" kern="1200" cap="none" spc="0" normalizeH="0" baseline="0" noProof="0" dirty="0">
                <a:ln>
                  <a:noFill/>
                </a:ln>
                <a:solidFill>
                  <a:srgbClr val="0000CC"/>
                </a:solidFill>
                <a:effectLst/>
                <a:uLnTx/>
                <a:uFillTx/>
                <a:latin typeface="Georgia"/>
                <a:ea typeface="+mn-ea"/>
                <a:cs typeface="Georgia"/>
              </a:rPr>
              <a:t> </a:t>
            </a:r>
            <a:r>
              <a:rPr kumimoji="0" sz="1800" b="1" i="0" u="none" strike="noStrike" kern="1200" cap="none" spc="-5" normalizeH="0" baseline="0" noProof="0" dirty="0">
                <a:ln>
                  <a:noFill/>
                </a:ln>
                <a:solidFill>
                  <a:srgbClr val="0000CC"/>
                </a:solidFill>
                <a:effectLst/>
                <a:uLnTx/>
                <a:uFillTx/>
                <a:latin typeface="Georgia"/>
                <a:ea typeface="+mn-ea"/>
                <a:cs typeface="Georgia"/>
              </a:rPr>
              <a:t>Misconfigured or lack of </a:t>
            </a:r>
            <a:r>
              <a:rPr kumimoji="0" sz="1800" b="1" i="0" u="none" strike="noStrike" kern="1200" cap="none" spc="0" normalizeH="0" baseline="0" noProof="0" dirty="0">
                <a:ln>
                  <a:noFill/>
                </a:ln>
                <a:solidFill>
                  <a:srgbClr val="0000CC"/>
                </a:solidFill>
                <a:effectLst/>
                <a:uLnTx/>
                <a:uFillTx/>
                <a:latin typeface="Georgia"/>
                <a:ea typeface="+mn-ea"/>
                <a:cs typeface="Georgia"/>
              </a:rPr>
              <a:t> encryption</a:t>
            </a:r>
            <a:r>
              <a:rPr kumimoji="0" sz="1800" b="1" i="0" u="none" strike="noStrike" kern="1200" cap="none" spc="-15" normalizeH="0" baseline="0" noProof="0" dirty="0">
                <a:ln>
                  <a:noFill/>
                </a:ln>
                <a:solidFill>
                  <a:srgbClr val="0000CC"/>
                </a:solidFill>
                <a:effectLst/>
                <a:uLnTx/>
                <a:uFillTx/>
                <a:latin typeface="Georgia"/>
                <a:ea typeface="+mn-ea"/>
                <a:cs typeface="Georgia"/>
              </a:rPr>
              <a:t> </a:t>
            </a:r>
            <a:r>
              <a:rPr kumimoji="0" sz="1800" b="1" i="0" u="none" strike="noStrike" kern="1200" cap="none" spc="0" normalizeH="0" baseline="0" noProof="0" dirty="0">
                <a:ln>
                  <a:noFill/>
                </a:ln>
                <a:solidFill>
                  <a:srgbClr val="0000CC"/>
                </a:solidFill>
                <a:effectLst/>
                <a:uLnTx/>
                <a:uFillTx/>
                <a:latin typeface="Georgia"/>
                <a:ea typeface="+mn-ea"/>
                <a:cs typeface="Georgia"/>
              </a:rPr>
              <a:t>and</a:t>
            </a:r>
            <a:endParaRPr kumimoji="0" sz="1800" b="1" i="0" u="none" strike="noStrike" kern="1200" cap="none" spc="0" normalizeH="0" baseline="0" noProof="0" dirty="0">
              <a:ln>
                <a:noFill/>
              </a:ln>
              <a:solidFill>
                <a:prstClr val="black"/>
              </a:solidFill>
              <a:effectLst/>
              <a:uLnTx/>
              <a:uFillTx/>
              <a:latin typeface="Georgia"/>
              <a:ea typeface="+mn-ea"/>
              <a:cs typeface="Georgia"/>
            </a:endParaRPr>
          </a:p>
        </p:txBody>
      </p:sp>
      <p:sp>
        <p:nvSpPr>
          <p:cNvPr id="13" name="object 13"/>
          <p:cNvSpPr txBox="1"/>
          <p:nvPr/>
        </p:nvSpPr>
        <p:spPr>
          <a:xfrm>
            <a:off x="7419595" y="5790387"/>
            <a:ext cx="233997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0000CC"/>
                </a:solidFill>
                <a:effectLst/>
                <a:uLnTx/>
                <a:uFillTx/>
                <a:latin typeface="Georgia"/>
                <a:ea typeface="+mn-ea"/>
                <a:cs typeface="Georgia"/>
              </a:rPr>
              <a:t>remote-access</a:t>
            </a:r>
            <a:r>
              <a:rPr kumimoji="0" sz="1800" b="0" i="0" u="none" strike="noStrike" kern="1200" cap="none" spc="-30" normalizeH="0" baseline="0" noProof="0" dirty="0">
                <a:ln>
                  <a:noFill/>
                </a:ln>
                <a:solidFill>
                  <a:srgbClr val="0000CC"/>
                </a:solidFill>
                <a:effectLst/>
                <a:uLnTx/>
                <a:uFillTx/>
                <a:latin typeface="Georgia"/>
                <a:ea typeface="+mn-ea"/>
                <a:cs typeface="Georgia"/>
              </a:rPr>
              <a:t> </a:t>
            </a:r>
            <a:r>
              <a:rPr kumimoji="0" sz="1800" b="0" i="0" u="none" strike="noStrike" kern="1200" cap="none" spc="-5" normalizeH="0" baseline="0" noProof="0" dirty="0">
                <a:ln>
                  <a:noFill/>
                </a:ln>
                <a:solidFill>
                  <a:srgbClr val="0000CC"/>
                </a:solidFill>
                <a:effectLst/>
                <a:uLnTx/>
                <a:uFillTx/>
                <a:latin typeface="Georgia"/>
                <a:ea typeface="+mn-ea"/>
                <a:cs typeface="Georgia"/>
              </a:rPr>
              <a:t>controls</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4" name="object 14"/>
          <p:cNvSpPr txBox="1"/>
          <p:nvPr/>
        </p:nvSpPr>
        <p:spPr>
          <a:xfrm>
            <a:off x="5902198" y="5898591"/>
            <a:ext cx="135826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For</a:t>
            </a:r>
            <a:r>
              <a:rPr kumimoji="0" sz="1800" b="0" i="0" u="none" strike="noStrike" kern="1200" cap="none" spc="-70" normalizeH="0" baseline="0" noProof="0" dirty="0">
                <a:ln>
                  <a:noFill/>
                </a:ln>
                <a:solidFill>
                  <a:prstClr val="black"/>
                </a:solidFill>
                <a:effectLst/>
                <a:uLnTx/>
                <a:uFillTx/>
                <a:latin typeface="Georgia"/>
                <a:ea typeface="+mn-ea"/>
                <a:cs typeface="Georgia"/>
              </a:rPr>
              <a:t> </a:t>
            </a:r>
            <a:r>
              <a:rPr kumimoji="0" sz="1800" b="0" i="0" u="none" strike="noStrike" kern="1200" cap="none" spc="0" normalizeH="0" baseline="0" noProof="0" dirty="0">
                <a:ln>
                  <a:noFill/>
                </a:ln>
                <a:solidFill>
                  <a:prstClr val="black"/>
                </a:solidFill>
                <a:effectLst/>
                <a:uLnTx/>
                <a:uFillTx/>
                <a:latin typeface="Georgia"/>
                <a:ea typeface="+mn-ea"/>
                <a:cs typeface="Georgia"/>
              </a:rPr>
              <a:t>example: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5" name="object 15"/>
          <p:cNvSpPr/>
          <p:nvPr/>
        </p:nvSpPr>
        <p:spPr>
          <a:xfrm>
            <a:off x="7339710" y="2602524"/>
            <a:ext cx="3404490" cy="2037422"/>
          </a:xfrm>
          <a:custGeom>
            <a:avLst/>
            <a:gdLst/>
            <a:ahLst/>
            <a:cxnLst/>
            <a:rect l="l" t="t" r="r" b="b"/>
            <a:pathLst>
              <a:path w="3077209" h="1754504">
                <a:moveTo>
                  <a:pt x="3076702" y="0"/>
                </a:moveTo>
                <a:lnTo>
                  <a:pt x="0" y="0"/>
                </a:lnTo>
                <a:lnTo>
                  <a:pt x="0" y="1754377"/>
                </a:lnTo>
                <a:lnTo>
                  <a:pt x="3076702" y="1754377"/>
                </a:lnTo>
                <a:lnTo>
                  <a:pt x="3076702" y="0"/>
                </a:lnTo>
                <a:close/>
              </a:path>
            </a:pathLst>
          </a:custGeom>
          <a:solidFill>
            <a:srgbClr val="ACBDC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7419593" y="2913127"/>
            <a:ext cx="3224809" cy="11208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20" normalizeH="0" baseline="0" noProof="0" dirty="0">
                <a:ln>
                  <a:noFill/>
                </a:ln>
                <a:solidFill>
                  <a:prstClr val="black"/>
                </a:solidFill>
                <a:effectLst/>
                <a:uLnTx/>
                <a:uFillTx/>
                <a:latin typeface="Tahoma"/>
                <a:ea typeface="+mn-ea"/>
                <a:cs typeface="Tahoma"/>
              </a:rPr>
              <a:t>A</a:t>
            </a:r>
            <a:r>
              <a:rPr kumimoji="0" sz="1800" b="0" i="0" u="none" strike="noStrike" kern="1200" cap="none" spc="-170" normalizeH="0" baseline="0" noProof="0" dirty="0">
                <a:ln>
                  <a:noFill/>
                </a:ln>
                <a:solidFill>
                  <a:prstClr val="black"/>
                </a:solidFill>
                <a:effectLst/>
                <a:uLnTx/>
                <a:uFillTx/>
                <a:latin typeface="Tahoma"/>
                <a:ea typeface="+mn-ea"/>
                <a:cs typeface="Tahoma"/>
              </a:rPr>
              <a:t> </a:t>
            </a:r>
            <a:r>
              <a:rPr kumimoji="0" sz="1800" b="0" i="0" u="none" strike="noStrike" kern="1200" cap="none" spc="15" normalizeH="0" baseline="0" noProof="0" dirty="0">
                <a:ln>
                  <a:noFill/>
                </a:ln>
                <a:solidFill>
                  <a:prstClr val="black"/>
                </a:solidFill>
                <a:effectLst/>
                <a:uLnTx/>
                <a:uFillTx/>
                <a:latin typeface="Tahoma"/>
                <a:ea typeface="+mn-ea"/>
                <a:cs typeface="Tahoma"/>
              </a:rPr>
              <a:t>comm</a:t>
            </a:r>
            <a:r>
              <a:rPr kumimoji="0" sz="1800" b="0" i="0" u="none" strike="noStrike" kern="1200" cap="none" spc="5" normalizeH="0" baseline="0" noProof="0" dirty="0">
                <a:ln>
                  <a:noFill/>
                </a:ln>
                <a:solidFill>
                  <a:prstClr val="black"/>
                </a:solidFill>
                <a:effectLst/>
                <a:uLnTx/>
                <a:uFillTx/>
                <a:latin typeface="Tahoma"/>
                <a:ea typeface="+mn-ea"/>
                <a:cs typeface="Tahoma"/>
              </a:rPr>
              <a:t>o</a:t>
            </a:r>
            <a:r>
              <a:rPr kumimoji="0" sz="1800" b="0" i="0" u="none" strike="noStrike" kern="1200" cap="none" spc="-5" normalizeH="0" baseline="0" noProof="0" dirty="0">
                <a:ln>
                  <a:noFill/>
                </a:ln>
                <a:solidFill>
                  <a:prstClr val="black"/>
                </a:solidFill>
                <a:effectLst/>
                <a:uLnTx/>
                <a:uFillTx/>
                <a:latin typeface="Tahoma"/>
                <a:ea typeface="+mn-ea"/>
                <a:cs typeface="Tahoma"/>
              </a:rPr>
              <a:t>n</a:t>
            </a:r>
            <a:r>
              <a:rPr kumimoji="0" sz="1800" b="0" i="0" u="none" strike="noStrike" kern="1200" cap="none" spc="-55" normalizeH="0" baseline="0" noProof="0" dirty="0">
                <a:ln>
                  <a:noFill/>
                </a:ln>
                <a:solidFill>
                  <a:prstClr val="black"/>
                </a:solidFill>
                <a:effectLst/>
                <a:uLnTx/>
                <a:uFillTx/>
                <a:latin typeface="Tahoma"/>
                <a:ea typeface="+mn-ea"/>
                <a:cs typeface="Tahoma"/>
              </a:rPr>
              <a:t> </a:t>
            </a:r>
            <a:r>
              <a:rPr kumimoji="0" sz="1800" b="0" i="0" u="none" strike="noStrike" kern="1200" cap="none" spc="-10" normalizeH="0" baseline="0" noProof="0" dirty="0">
                <a:ln>
                  <a:noFill/>
                </a:ln>
                <a:solidFill>
                  <a:prstClr val="black"/>
                </a:solidFill>
                <a:effectLst/>
                <a:uLnTx/>
                <a:uFillTx/>
                <a:latin typeface="Tahoma"/>
                <a:ea typeface="+mn-ea"/>
                <a:cs typeface="Tahoma"/>
              </a:rPr>
              <a:t>pr</a:t>
            </a:r>
            <a:r>
              <a:rPr kumimoji="0" sz="1800" b="0" i="0" u="none" strike="noStrike" kern="1200" cap="none" spc="-20" normalizeH="0" baseline="0" noProof="0" dirty="0">
                <a:ln>
                  <a:noFill/>
                </a:ln>
                <a:solidFill>
                  <a:prstClr val="black"/>
                </a:solidFill>
                <a:effectLst/>
                <a:uLnTx/>
                <a:uFillTx/>
                <a:latin typeface="Tahoma"/>
                <a:ea typeface="+mn-ea"/>
                <a:cs typeface="Tahoma"/>
              </a:rPr>
              <a:t>o</a:t>
            </a:r>
            <a:r>
              <a:rPr kumimoji="0" sz="1800" b="0" i="0" u="none" strike="noStrike" kern="1200" cap="none" spc="-5" normalizeH="0" baseline="0" noProof="0" dirty="0">
                <a:ln>
                  <a:noFill/>
                </a:ln>
                <a:solidFill>
                  <a:prstClr val="black"/>
                </a:solidFill>
                <a:effectLst/>
                <a:uLnTx/>
                <a:uFillTx/>
                <a:latin typeface="Tahoma"/>
                <a:ea typeface="+mn-ea"/>
                <a:cs typeface="Tahoma"/>
              </a:rPr>
              <a:t>b</a:t>
            </a:r>
            <a:r>
              <a:rPr kumimoji="0" sz="1800" b="0" i="0" u="none" strike="noStrike" kern="1200" cap="none" spc="-15" normalizeH="0" baseline="0" noProof="0" dirty="0">
                <a:ln>
                  <a:noFill/>
                </a:ln>
                <a:solidFill>
                  <a:prstClr val="black"/>
                </a:solidFill>
                <a:effectLst/>
                <a:uLnTx/>
                <a:uFillTx/>
                <a:latin typeface="Tahoma"/>
                <a:ea typeface="+mn-ea"/>
                <a:cs typeface="Tahoma"/>
              </a:rPr>
              <a:t>l</a:t>
            </a:r>
            <a:r>
              <a:rPr kumimoji="0" sz="1800" b="0" i="0" u="none" strike="noStrike" kern="1200" cap="none" spc="20" normalizeH="0" baseline="0" noProof="0" dirty="0">
                <a:ln>
                  <a:noFill/>
                </a:ln>
                <a:solidFill>
                  <a:prstClr val="black"/>
                </a:solidFill>
                <a:effectLst/>
                <a:uLnTx/>
                <a:uFillTx/>
                <a:latin typeface="Tahoma"/>
                <a:ea typeface="+mn-ea"/>
                <a:cs typeface="Tahoma"/>
              </a:rPr>
              <a:t>em</a:t>
            </a:r>
            <a:r>
              <a:rPr kumimoji="0" sz="1800" b="0" i="0" u="none" strike="noStrike" kern="1200" cap="none" spc="-55" normalizeH="0" baseline="0" noProof="0" dirty="0">
                <a:ln>
                  <a:noFill/>
                </a:ln>
                <a:solidFill>
                  <a:prstClr val="black"/>
                </a:solidFill>
                <a:effectLst/>
                <a:uLnTx/>
                <a:uFillTx/>
                <a:latin typeface="Tahoma"/>
                <a:ea typeface="+mn-ea"/>
                <a:cs typeface="Tahoma"/>
              </a:rPr>
              <a:t> </a:t>
            </a:r>
            <a:r>
              <a:rPr kumimoji="0" sz="1800" b="0" i="0" u="none" strike="noStrike" kern="1200" cap="none" spc="40" normalizeH="0" baseline="0" noProof="0" dirty="0">
                <a:ln>
                  <a:noFill/>
                </a:ln>
                <a:solidFill>
                  <a:prstClr val="black"/>
                </a:solidFill>
                <a:effectLst/>
                <a:uLnTx/>
                <a:uFillTx/>
                <a:latin typeface="Tahoma"/>
                <a:ea typeface="+mn-ea"/>
                <a:cs typeface="Tahoma"/>
              </a:rPr>
              <a:t>is</a:t>
            </a:r>
            <a:r>
              <a:rPr kumimoji="0" sz="1800" b="0" i="0" u="none" strike="noStrike" kern="1200" cap="none" spc="-65" normalizeH="0" baseline="0" noProof="0" dirty="0">
                <a:ln>
                  <a:noFill/>
                </a:ln>
                <a:solidFill>
                  <a:prstClr val="black"/>
                </a:solidFill>
                <a:effectLst/>
                <a:uLnTx/>
                <a:uFillTx/>
                <a:latin typeface="Tahoma"/>
                <a:ea typeface="+mn-ea"/>
                <a:cs typeface="Tahoma"/>
              </a:rPr>
              <a:t> </a:t>
            </a:r>
            <a:r>
              <a:rPr kumimoji="0" sz="1800" b="1" i="0" u="none" strike="noStrike" kern="1200" cap="none" spc="-35" normalizeH="0" baseline="0" noProof="0" dirty="0">
                <a:ln>
                  <a:noFill/>
                </a:ln>
                <a:solidFill>
                  <a:prstClr val="black"/>
                </a:solidFill>
                <a:effectLst/>
                <a:uLnTx/>
                <a:uFillTx/>
                <a:latin typeface="Tahoma"/>
                <a:ea typeface="+mn-ea"/>
                <a:cs typeface="Tahoma"/>
              </a:rPr>
              <a:t>to  </a:t>
            </a:r>
            <a:r>
              <a:rPr kumimoji="0" sz="1800" b="1" i="0" u="none" strike="noStrike" kern="1200" cap="none" spc="-40" normalizeH="0" baseline="0" noProof="0" dirty="0">
                <a:ln>
                  <a:noFill/>
                </a:ln>
                <a:solidFill>
                  <a:prstClr val="black"/>
                </a:solidFill>
                <a:effectLst/>
                <a:uLnTx/>
                <a:uFillTx/>
                <a:latin typeface="Tahoma"/>
                <a:ea typeface="+mn-ea"/>
                <a:cs typeface="Tahoma"/>
              </a:rPr>
              <a:t>turn </a:t>
            </a:r>
            <a:r>
              <a:rPr kumimoji="0" sz="1800" b="1" i="0" u="none" strike="noStrike" kern="1200" cap="none" spc="10" normalizeH="0" baseline="0" noProof="0" dirty="0">
                <a:ln>
                  <a:noFill/>
                </a:ln>
                <a:solidFill>
                  <a:prstClr val="black"/>
                </a:solidFill>
                <a:effectLst/>
                <a:uLnTx/>
                <a:uFillTx/>
                <a:latin typeface="Tahoma"/>
                <a:ea typeface="+mn-ea"/>
                <a:cs typeface="Tahoma"/>
              </a:rPr>
              <a:t>on </a:t>
            </a:r>
            <a:r>
              <a:rPr kumimoji="0" sz="1800" b="1" i="0" u="none" strike="noStrike" kern="1200" cap="none" spc="30" normalizeH="0" baseline="0" noProof="0" dirty="0">
                <a:ln>
                  <a:noFill/>
                </a:ln>
                <a:solidFill>
                  <a:prstClr val="black"/>
                </a:solidFill>
                <a:effectLst/>
                <a:uLnTx/>
                <a:uFillTx/>
                <a:latin typeface="Tahoma"/>
                <a:ea typeface="+mn-ea"/>
                <a:cs typeface="Tahoma"/>
              </a:rPr>
              <a:t>JavaScript </a:t>
            </a:r>
            <a:r>
              <a:rPr kumimoji="0" sz="1800" b="1" i="0" u="none" strike="noStrike" kern="1200" cap="none" spc="-10" normalizeH="0" baseline="0" noProof="0" dirty="0">
                <a:ln>
                  <a:noFill/>
                </a:ln>
                <a:solidFill>
                  <a:prstClr val="black"/>
                </a:solidFill>
                <a:effectLst/>
                <a:uLnTx/>
                <a:uFillTx/>
                <a:latin typeface="Tahoma"/>
                <a:ea typeface="+mn-ea"/>
                <a:cs typeface="Tahoma"/>
              </a:rPr>
              <a:t>in web </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browsers, </a:t>
            </a:r>
            <a:r>
              <a:rPr kumimoji="0" sz="1800" b="0" i="0" u="none" strike="noStrike" kern="1200" cap="none" spc="5" normalizeH="0" baseline="0" noProof="0" dirty="0">
                <a:ln>
                  <a:noFill/>
                </a:ln>
                <a:solidFill>
                  <a:prstClr val="black"/>
                </a:solidFill>
                <a:effectLst/>
                <a:uLnTx/>
                <a:uFillTx/>
                <a:latin typeface="Tahoma"/>
                <a:ea typeface="+mn-ea"/>
                <a:cs typeface="Tahoma"/>
              </a:rPr>
              <a:t>enabling </a:t>
            </a:r>
            <a:r>
              <a:rPr kumimoji="0" sz="1800" b="0" i="0" u="none" strike="noStrike" kern="1200" cap="none" spc="10" normalizeH="0" baseline="0" noProof="0" dirty="0">
                <a:ln>
                  <a:noFill/>
                </a:ln>
                <a:solidFill>
                  <a:prstClr val="black"/>
                </a:solidFill>
                <a:effectLst/>
                <a:uLnTx/>
                <a:uFillTx/>
                <a:latin typeface="Tahoma"/>
                <a:ea typeface="+mn-ea"/>
                <a:cs typeface="Tahoma"/>
              </a:rPr>
              <a:t>attacks </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by</a:t>
            </a:r>
            <a:r>
              <a:rPr kumimoji="0" sz="1800" b="0" i="0" u="none" strike="noStrike" kern="1200" cap="none" spc="-9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way</a:t>
            </a:r>
            <a:r>
              <a:rPr kumimoji="0" sz="1800" b="0" i="0" u="none" strike="noStrike" kern="1200" cap="none" spc="-60" normalizeH="0" baseline="0" noProof="0" dirty="0">
                <a:ln>
                  <a:noFill/>
                </a:ln>
                <a:solidFill>
                  <a:prstClr val="black"/>
                </a:solidFill>
                <a:effectLst/>
                <a:uLnTx/>
                <a:uFillTx/>
                <a:latin typeface="Tahoma"/>
                <a:ea typeface="+mn-ea"/>
                <a:cs typeface="Tahoma"/>
              </a:rPr>
              <a:t> </a:t>
            </a:r>
            <a:r>
              <a:rPr kumimoji="0" sz="1800" b="0" i="0" u="none" strike="noStrike" kern="1200" cap="none" spc="-25" normalizeH="0" baseline="0" noProof="0" dirty="0">
                <a:ln>
                  <a:noFill/>
                </a:ln>
                <a:solidFill>
                  <a:prstClr val="black"/>
                </a:solidFill>
                <a:effectLst/>
                <a:uLnTx/>
                <a:uFillTx/>
                <a:latin typeface="Tahoma"/>
                <a:ea typeface="+mn-ea"/>
                <a:cs typeface="Tahoma"/>
              </a:rPr>
              <a:t>of</a:t>
            </a:r>
            <a:r>
              <a:rPr kumimoji="0" sz="1800" b="0" i="0" u="none" strike="noStrike" kern="1200" cap="none" spc="-8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hostile</a:t>
            </a:r>
            <a:r>
              <a:rPr kumimoji="0" sz="1800" b="0" i="0" u="none" strike="noStrike" kern="1200" cap="none" spc="-80" normalizeH="0" baseline="0" noProof="0" dirty="0">
                <a:ln>
                  <a:noFill/>
                </a:ln>
                <a:solidFill>
                  <a:prstClr val="black"/>
                </a:solidFill>
                <a:effectLst/>
                <a:uLnTx/>
                <a:uFillTx/>
                <a:latin typeface="Tahoma"/>
                <a:ea typeface="+mn-ea"/>
                <a:cs typeface="Tahoma"/>
              </a:rPr>
              <a:t> </a:t>
            </a:r>
            <a:r>
              <a:rPr kumimoji="0" sz="1800" b="0" i="0" u="none" strike="noStrike" kern="1200" cap="none" spc="35" normalizeH="0" baseline="0" noProof="0" dirty="0">
                <a:ln>
                  <a:noFill/>
                </a:ln>
                <a:solidFill>
                  <a:prstClr val="black"/>
                </a:solidFill>
                <a:effectLst/>
                <a:uLnTx/>
                <a:uFillTx/>
                <a:latin typeface="Tahoma"/>
                <a:ea typeface="+mn-ea"/>
                <a:cs typeface="Tahoma"/>
              </a:rPr>
              <a:t>JavaScript</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7" name="object 17"/>
          <p:cNvSpPr txBox="1"/>
          <p:nvPr/>
        </p:nvSpPr>
        <p:spPr>
          <a:xfrm>
            <a:off x="5978770" y="4010659"/>
            <a:ext cx="4196978" cy="29972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tab pos="1998980" algn="l"/>
              </a:tabLst>
              <a:defRPr/>
            </a:pPr>
            <a:r>
              <a:rPr kumimoji="0" sz="2400" b="0" i="0" u="none" strike="noStrike" kern="1200" cap="none" spc="-7" normalizeH="0" baseline="-27777" noProof="0" dirty="0">
                <a:ln>
                  <a:noFill/>
                </a:ln>
                <a:solidFill>
                  <a:prstClr val="black"/>
                </a:solidFill>
                <a:effectLst/>
                <a:uLnTx/>
                <a:uFillTx/>
                <a:latin typeface="Georgia"/>
                <a:ea typeface="+mn-ea"/>
                <a:cs typeface="Georgia"/>
              </a:rPr>
              <a:t>For</a:t>
            </a:r>
            <a:r>
              <a:rPr kumimoji="0" sz="2400" b="0" i="0" u="none" strike="noStrike" kern="1200" cap="none" spc="0" normalizeH="0" baseline="-27777" noProof="0" dirty="0">
                <a:ln>
                  <a:noFill/>
                </a:ln>
                <a:solidFill>
                  <a:prstClr val="black"/>
                </a:solidFill>
                <a:effectLst/>
                <a:uLnTx/>
                <a:uFillTx/>
                <a:latin typeface="Georgia"/>
                <a:ea typeface="+mn-ea"/>
                <a:cs typeface="Georgia"/>
              </a:rPr>
              <a:t> </a:t>
            </a:r>
            <a:r>
              <a:rPr kumimoji="0" sz="2400" b="0" i="0" u="none" strike="noStrike" kern="1200" cap="none" spc="-7" normalizeH="0" baseline="-27777" noProof="0" dirty="0">
                <a:ln>
                  <a:noFill/>
                </a:ln>
                <a:solidFill>
                  <a:prstClr val="black"/>
                </a:solidFill>
                <a:effectLst/>
                <a:uLnTx/>
                <a:uFillTx/>
                <a:latin typeface="Georgia"/>
                <a:ea typeface="+mn-ea"/>
                <a:cs typeface="Georgia"/>
              </a:rPr>
              <a:t>example:</a:t>
            </a:r>
            <a:r>
              <a:rPr kumimoji="0" sz="2400" b="0" i="0" u="none" strike="noStrike" kern="1200" cap="none" spc="697" normalizeH="0" baseline="-27777" noProof="0" dirty="0">
                <a:ln>
                  <a:noFill/>
                </a:ln>
                <a:solidFill>
                  <a:prstClr val="black"/>
                </a:solidFill>
                <a:effectLst/>
                <a:uLnTx/>
                <a:uFillTx/>
                <a:latin typeface="Georgia"/>
                <a:ea typeface="+mn-ea"/>
                <a:cs typeface="Georgia"/>
              </a:rPr>
              <a:t> </a:t>
            </a:r>
            <a:r>
              <a:rPr kumimoji="0" lang="en-IN" sz="2400" b="0" i="0" u="none" strike="noStrike" kern="1200" cap="none" spc="697" normalizeH="0" baseline="-27777" noProof="0" dirty="0">
                <a:ln>
                  <a:noFill/>
                </a:ln>
                <a:solidFill>
                  <a:prstClr val="black"/>
                </a:solidFill>
                <a:effectLst/>
                <a:uLnTx/>
                <a:uFillTx/>
                <a:latin typeface="Georgia"/>
                <a:ea typeface="+mn-ea"/>
                <a:cs typeface="Georgia"/>
              </a:rPr>
              <a:t> </a:t>
            </a:r>
            <a:r>
              <a:rPr kumimoji="0" sz="1800" b="0" i="0" u="none" strike="noStrike" kern="1200" cap="none" spc="-10" normalizeH="0" baseline="0" noProof="0" dirty="0">
                <a:ln>
                  <a:noFill/>
                </a:ln>
                <a:solidFill>
                  <a:prstClr val="black"/>
                </a:solidFill>
                <a:effectLst/>
                <a:uLnTx/>
                <a:uFillTx/>
                <a:latin typeface="Tahoma"/>
                <a:ea typeface="+mn-ea"/>
                <a:cs typeface="Tahoma"/>
              </a:rPr>
              <a:t>when	</a:t>
            </a:r>
            <a:r>
              <a:rPr kumimoji="0" sz="1800" b="0" i="0" u="none" strike="noStrike" kern="1200" cap="none" spc="45" normalizeH="0" baseline="0" noProof="0" dirty="0">
                <a:ln>
                  <a:noFill/>
                </a:ln>
                <a:solidFill>
                  <a:prstClr val="black"/>
                </a:solidFill>
                <a:effectLst/>
                <a:uLnTx/>
                <a:uFillTx/>
                <a:latin typeface="Tahoma"/>
                <a:ea typeface="+mn-ea"/>
                <a:cs typeface="Tahoma"/>
              </a:rPr>
              <a:t>accessing</a:t>
            </a:r>
            <a:r>
              <a:rPr kumimoji="0" sz="1800" b="0" i="0" u="none" strike="noStrike" kern="1200" cap="none" spc="-95" normalizeH="0" baseline="0" noProof="0" dirty="0">
                <a:ln>
                  <a:noFill/>
                </a:ln>
                <a:solidFill>
                  <a:prstClr val="black"/>
                </a:solidFill>
                <a:effectLst/>
                <a:uLnTx/>
                <a:uFillTx/>
                <a:latin typeface="Tahoma"/>
                <a:ea typeface="+mn-ea"/>
                <a:cs typeface="Tahoma"/>
              </a:rPr>
              <a:t> </a:t>
            </a:r>
            <a:r>
              <a:rPr kumimoji="0" sz="1800" b="0" i="0" u="none" strike="noStrike" kern="1200" cap="none" spc="-15" normalizeH="0" baseline="0" noProof="0" dirty="0">
                <a:ln>
                  <a:noFill/>
                </a:ln>
                <a:solidFill>
                  <a:prstClr val="black"/>
                </a:solidFill>
                <a:effectLst/>
                <a:uLnTx/>
                <a:uFillTx/>
                <a:latin typeface="Tahoma"/>
                <a:ea typeface="+mn-ea"/>
                <a:cs typeface="Tahoma"/>
              </a:rPr>
              <a:t>untrusted</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8" name="object 18"/>
          <p:cNvSpPr txBox="1"/>
          <p:nvPr/>
        </p:nvSpPr>
        <p:spPr>
          <a:xfrm>
            <a:off x="7419594" y="4283455"/>
            <a:ext cx="49593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5" normalizeH="0" baseline="0" noProof="0" dirty="0">
                <a:ln>
                  <a:noFill/>
                </a:ln>
                <a:solidFill>
                  <a:prstClr val="black"/>
                </a:solidFill>
                <a:effectLst/>
                <a:uLnTx/>
                <a:uFillTx/>
                <a:latin typeface="Tahoma"/>
                <a:ea typeface="+mn-ea"/>
                <a:cs typeface="Tahoma"/>
              </a:rPr>
              <a:t>sites</a:t>
            </a:r>
            <a:endParaRPr kumimoji="0" sz="1800" b="0" i="0" u="none" strike="noStrike" kern="1200" cap="none" spc="0" normalizeH="0" baseline="0" noProof="0">
              <a:ln>
                <a:noFill/>
              </a:ln>
              <a:solidFill>
                <a:prstClr val="black"/>
              </a:solidFill>
              <a:effectLst/>
              <a:uLnTx/>
              <a:uFillTx/>
              <a:latin typeface="Tahoma"/>
              <a:ea typeface="+mn-ea"/>
              <a:cs typeface="Tahoma"/>
            </a:endParaRPr>
          </a:p>
        </p:txBody>
      </p:sp>
    </p:spTree>
    <p:extLst>
      <p:ext uri="{BB962C8B-B14F-4D97-AF65-F5344CB8AC3E}">
        <p14:creationId xmlns:p14="http://schemas.microsoft.com/office/powerpoint/2010/main" val="381648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5761" y="192678"/>
            <a:ext cx="2459355" cy="520655"/>
          </a:xfrm>
          <a:prstGeom prst="rect">
            <a:avLst/>
          </a:prstGeom>
        </p:spPr>
        <p:txBody>
          <a:bodyPr vert="horz" wrap="square" lIns="0" tIns="12700" rIns="0" bIns="0" rtlCol="0" anchor="ctr">
            <a:spAutoFit/>
          </a:bodyPr>
          <a:lstStyle/>
          <a:p>
            <a:pPr marL="12700">
              <a:lnSpc>
                <a:spcPct val="100000"/>
              </a:lnSpc>
              <a:spcBef>
                <a:spcPts val="100"/>
              </a:spcBef>
            </a:pPr>
            <a:r>
              <a:rPr dirty="0"/>
              <a:t>Vul</a:t>
            </a:r>
            <a:r>
              <a:rPr spc="-10" dirty="0"/>
              <a:t>n</a:t>
            </a:r>
            <a:r>
              <a:rPr dirty="0"/>
              <a:t>erability</a:t>
            </a:r>
          </a:p>
        </p:txBody>
      </p:sp>
      <p:sp>
        <p:nvSpPr>
          <p:cNvPr id="3" name="object 3"/>
          <p:cNvSpPr txBox="1"/>
          <p:nvPr/>
        </p:nvSpPr>
        <p:spPr>
          <a:xfrm>
            <a:off x="1033670" y="858265"/>
            <a:ext cx="10686476" cy="1793440"/>
          </a:xfrm>
          <a:prstGeom prst="rect">
            <a:avLst/>
          </a:prstGeom>
        </p:spPr>
        <p:txBody>
          <a:bodyPr vert="horz" wrap="square" lIns="0" tIns="86995" rIns="0" bIns="0" rtlCol="0">
            <a:spAutoFit/>
          </a:bodyPr>
          <a:lstStyle/>
          <a:p>
            <a:pPr marL="287020" indent="-274320">
              <a:spcBef>
                <a:spcPts val="685"/>
              </a:spcBef>
              <a:buClr>
                <a:srgbClr val="D16248"/>
              </a:buClr>
              <a:buSzPct val="85416"/>
              <a:buFont typeface="Segoe UI Symbol"/>
              <a:buChar char="⚫"/>
              <a:tabLst>
                <a:tab pos="286385" algn="l"/>
                <a:tab pos="287020" algn="l"/>
              </a:tabLst>
            </a:pPr>
            <a:r>
              <a:rPr sz="2400" b="1" spc="-5" dirty="0">
                <a:latin typeface="Times New Roman" panose="02020603050405020304" pitchFamily="18" charset="0"/>
                <a:cs typeface="Times New Roman" panose="02020603050405020304" pitchFamily="18" charset="0"/>
              </a:rPr>
              <a:t>Technology</a:t>
            </a:r>
            <a:r>
              <a:rPr sz="2400" b="1" spc="-3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weaknesses</a:t>
            </a:r>
            <a:endParaRPr sz="2400" dirty="0">
              <a:latin typeface="Times New Roman" panose="02020603050405020304" pitchFamily="18" charset="0"/>
              <a:cs typeface="Times New Roman" panose="02020603050405020304" pitchFamily="18" charset="0"/>
            </a:endParaRPr>
          </a:p>
          <a:p>
            <a:pPr marL="287020" indent="-274320">
              <a:spcBef>
                <a:spcPts val="590"/>
              </a:spcBef>
              <a:buClr>
                <a:srgbClr val="D16248"/>
              </a:buClr>
              <a:buSzPct val="85416"/>
              <a:buFont typeface="Segoe UI Symbol"/>
              <a:buChar char="⚫"/>
              <a:tabLst>
                <a:tab pos="286385" algn="l"/>
                <a:tab pos="287020" algn="l"/>
              </a:tabLst>
            </a:pPr>
            <a:r>
              <a:rPr sz="2400" spc="20" dirty="0">
                <a:latin typeface="Times New Roman" panose="02020603050405020304" pitchFamily="18" charset="0"/>
                <a:cs typeface="Times New Roman" panose="02020603050405020304" pitchFamily="18" charset="0"/>
              </a:rPr>
              <a:t>Computer</a:t>
            </a:r>
            <a:r>
              <a:rPr sz="2400" spc="-7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and</a:t>
            </a:r>
            <a:r>
              <a:rPr sz="2400" spc="-5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network</a:t>
            </a:r>
            <a:r>
              <a:rPr sz="2400" spc="-7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technologies</a:t>
            </a:r>
            <a:r>
              <a:rPr sz="2400" spc="-3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have</a:t>
            </a:r>
            <a:r>
              <a:rPr sz="2400" spc="-6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intrinsic</a:t>
            </a:r>
            <a:r>
              <a:rPr sz="2400" spc="-6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security</a:t>
            </a:r>
            <a:r>
              <a:rPr lang="en-IN" sz="2400"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weaknesses.</a:t>
            </a:r>
            <a:r>
              <a:rPr lang="en-IN" sz="2400" spc="45" dirty="0">
                <a:latin typeface="Times New Roman" panose="02020603050405020304" pitchFamily="18" charset="0"/>
                <a:cs typeface="Times New Roman" panose="02020603050405020304" pitchFamily="18" charset="0"/>
              </a:rPr>
              <a:t>(like </a:t>
            </a:r>
            <a:r>
              <a:rPr lang="en-IN" sz="2400" b="1" spc="45" dirty="0">
                <a:latin typeface="Times New Roman" panose="02020603050405020304" pitchFamily="18" charset="0"/>
                <a:cs typeface="Times New Roman" panose="02020603050405020304" pitchFamily="18" charset="0"/>
              </a:rPr>
              <a:t>Network equipment weakness, OS  weakness, TCP/IP protocol weakness)</a:t>
            </a:r>
            <a:endParaRPr sz="2400" b="1" dirty="0">
              <a:latin typeface="Times New Roman" panose="02020603050405020304" pitchFamily="18" charset="0"/>
              <a:cs typeface="Times New Roman" panose="02020603050405020304" pitchFamily="18" charset="0"/>
            </a:endParaRPr>
          </a:p>
          <a:p>
            <a:pPr marL="287020" indent="-274320">
              <a:spcBef>
                <a:spcPts val="655"/>
              </a:spcBef>
              <a:buClr>
                <a:srgbClr val="D16248"/>
              </a:buClr>
              <a:buSzPct val="85416"/>
              <a:buFont typeface="Wingdings"/>
              <a:buChar char=""/>
              <a:tabLst>
                <a:tab pos="287020" algn="l"/>
              </a:tabLst>
            </a:pPr>
            <a:r>
              <a:rPr sz="2400" spc="60" dirty="0">
                <a:latin typeface="Times New Roman" panose="02020603050405020304" pitchFamily="18" charset="0"/>
                <a:cs typeface="Times New Roman" panose="02020603050405020304" pitchFamily="18" charset="0"/>
              </a:rPr>
              <a:t>These</a:t>
            </a:r>
            <a:r>
              <a:rPr sz="2400" spc="-8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include</a:t>
            </a:r>
            <a:r>
              <a:rPr sz="2400" spc="-4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TCP/IP</a:t>
            </a:r>
            <a:r>
              <a:rPr sz="2800" b="1"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protocol</a:t>
            </a:r>
            <a:r>
              <a:rPr sz="2400" spc="-85"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weaknesses,</a:t>
            </a:r>
            <a:endParaRPr sz="2400" dirty="0">
              <a:latin typeface="Times New Roman" panose="02020603050405020304" pitchFamily="18" charset="0"/>
              <a:cs typeface="Times New Roman" panose="02020603050405020304" pitchFamily="18" charset="0"/>
            </a:endParaRPr>
          </a:p>
        </p:txBody>
      </p:sp>
      <p:sp>
        <p:nvSpPr>
          <p:cNvPr id="4" name="object 4"/>
          <p:cNvSpPr/>
          <p:nvPr/>
        </p:nvSpPr>
        <p:spPr>
          <a:xfrm>
            <a:off x="4175761" y="2591180"/>
            <a:ext cx="1137285" cy="35560"/>
          </a:xfrm>
          <a:custGeom>
            <a:avLst/>
            <a:gdLst/>
            <a:ahLst/>
            <a:cxnLst/>
            <a:rect l="l" t="t" r="r" b="b"/>
            <a:pathLst>
              <a:path w="1137285" h="35560">
                <a:moveTo>
                  <a:pt x="1136903" y="0"/>
                </a:moveTo>
                <a:lnTo>
                  <a:pt x="0" y="0"/>
                </a:lnTo>
                <a:lnTo>
                  <a:pt x="0" y="35051"/>
                </a:lnTo>
                <a:lnTo>
                  <a:pt x="1136903" y="35051"/>
                </a:lnTo>
                <a:lnTo>
                  <a:pt x="1136903" y="0"/>
                </a:lnTo>
                <a:close/>
              </a:path>
            </a:pathLst>
          </a:custGeom>
          <a:solidFill>
            <a:srgbClr val="00A2D5"/>
          </a:solidFill>
        </p:spPr>
        <p:txBody>
          <a:bodyPr wrap="square" lIns="0" tIns="0" rIns="0" bIns="0" rtlCol="0"/>
          <a:lstStyle/>
          <a:p>
            <a:endParaRPr>
              <a:solidFill>
                <a:prstClr val="black"/>
              </a:solidFill>
              <a:latin typeface="Calibri" panose="020F0502020204030204"/>
            </a:endParaRPr>
          </a:p>
        </p:txBody>
      </p:sp>
      <p:sp>
        <p:nvSpPr>
          <p:cNvPr id="5" name="object 5"/>
          <p:cNvSpPr txBox="1"/>
          <p:nvPr/>
        </p:nvSpPr>
        <p:spPr>
          <a:xfrm>
            <a:off x="1904491" y="4007612"/>
            <a:ext cx="5529580" cy="1340485"/>
          </a:xfrm>
          <a:prstGeom prst="rect">
            <a:avLst/>
          </a:prstGeom>
        </p:spPr>
        <p:txBody>
          <a:bodyPr vert="horz" wrap="square" lIns="0" tIns="12700" rIns="0" bIns="0" rtlCol="0">
            <a:spAutoFit/>
          </a:bodyPr>
          <a:lstStyle/>
          <a:p>
            <a:pPr marL="287020" indent="-274320">
              <a:spcBef>
                <a:spcPts val="100"/>
              </a:spcBef>
              <a:buClr>
                <a:srgbClr val="D16248"/>
              </a:buClr>
              <a:buSzPct val="85416"/>
              <a:buFont typeface="Wingdings"/>
              <a:buChar char=""/>
              <a:tabLst>
                <a:tab pos="287020" algn="l"/>
              </a:tabLst>
            </a:pPr>
            <a:r>
              <a:rPr sz="2400" spc="-5" dirty="0">
                <a:solidFill>
                  <a:srgbClr val="0000CC"/>
                </a:solidFill>
                <a:latin typeface="Tahoma"/>
                <a:cs typeface="Tahoma"/>
              </a:rPr>
              <a:t>operating</a:t>
            </a:r>
            <a:r>
              <a:rPr sz="2400" spc="-70" dirty="0">
                <a:solidFill>
                  <a:srgbClr val="0000CC"/>
                </a:solidFill>
                <a:latin typeface="Tahoma"/>
                <a:cs typeface="Tahoma"/>
              </a:rPr>
              <a:t> </a:t>
            </a:r>
            <a:r>
              <a:rPr sz="2400" spc="30" dirty="0">
                <a:solidFill>
                  <a:srgbClr val="0000CC"/>
                </a:solidFill>
                <a:latin typeface="Tahoma"/>
                <a:cs typeface="Tahoma"/>
              </a:rPr>
              <a:t>system</a:t>
            </a:r>
            <a:r>
              <a:rPr sz="2400" spc="-110" dirty="0">
                <a:solidFill>
                  <a:srgbClr val="0000CC"/>
                </a:solidFill>
                <a:latin typeface="Tahoma"/>
                <a:cs typeface="Tahoma"/>
              </a:rPr>
              <a:t> </a:t>
            </a:r>
            <a:r>
              <a:rPr sz="2400" spc="45" dirty="0">
                <a:solidFill>
                  <a:srgbClr val="0000CC"/>
                </a:solidFill>
                <a:latin typeface="Tahoma"/>
                <a:cs typeface="Tahoma"/>
              </a:rPr>
              <a:t>weaknesses,</a:t>
            </a:r>
            <a:endParaRPr sz="2400" dirty="0">
              <a:solidFill>
                <a:prstClr val="black"/>
              </a:solidFill>
              <a:latin typeface="Tahoma"/>
              <a:cs typeface="Tahoma"/>
            </a:endParaRPr>
          </a:p>
          <a:p>
            <a:pPr>
              <a:spcBef>
                <a:spcPts val="10"/>
              </a:spcBef>
              <a:buClr>
                <a:srgbClr val="D16248"/>
              </a:buClr>
              <a:buFont typeface="Wingdings"/>
              <a:buChar char=""/>
            </a:pPr>
            <a:endParaRPr sz="3400" dirty="0">
              <a:solidFill>
                <a:prstClr val="black"/>
              </a:solidFill>
              <a:latin typeface="Tahoma"/>
              <a:cs typeface="Tahoma"/>
            </a:endParaRPr>
          </a:p>
          <a:p>
            <a:pPr marL="370840" indent="-358140">
              <a:buClr>
                <a:srgbClr val="D16248"/>
              </a:buClr>
              <a:buSzPct val="85416"/>
              <a:buFont typeface="Wingdings"/>
              <a:buChar char=""/>
              <a:tabLst>
                <a:tab pos="370205" algn="l"/>
                <a:tab pos="370840" algn="l"/>
              </a:tabLst>
            </a:pPr>
            <a:r>
              <a:rPr lang="en-IN" sz="2400" spc="25" dirty="0">
                <a:solidFill>
                  <a:srgbClr val="0000CC"/>
                </a:solidFill>
                <a:latin typeface="Tahoma"/>
                <a:cs typeface="Tahoma"/>
              </a:rPr>
              <a:t>N</a:t>
            </a:r>
            <a:r>
              <a:rPr sz="2400" spc="-25" dirty="0" err="1">
                <a:solidFill>
                  <a:srgbClr val="0000CC"/>
                </a:solidFill>
                <a:latin typeface="Tahoma"/>
                <a:cs typeface="Tahoma"/>
              </a:rPr>
              <a:t>etwork</a:t>
            </a:r>
            <a:r>
              <a:rPr sz="2400" spc="-80" dirty="0">
                <a:solidFill>
                  <a:srgbClr val="0000CC"/>
                </a:solidFill>
                <a:latin typeface="Tahoma"/>
                <a:cs typeface="Tahoma"/>
              </a:rPr>
              <a:t> </a:t>
            </a:r>
            <a:r>
              <a:rPr sz="2400" b="1" spc="-5" dirty="0">
                <a:solidFill>
                  <a:srgbClr val="9D529F"/>
                </a:solidFill>
                <a:latin typeface="Arial"/>
                <a:cs typeface="Arial"/>
              </a:rPr>
              <a:t>equipment</a:t>
            </a:r>
            <a:r>
              <a:rPr sz="2400" b="1" dirty="0">
                <a:solidFill>
                  <a:srgbClr val="9D529F"/>
                </a:solidFill>
                <a:latin typeface="Arial"/>
                <a:cs typeface="Arial"/>
              </a:rPr>
              <a:t> </a:t>
            </a:r>
            <a:r>
              <a:rPr sz="2400" spc="45" dirty="0">
                <a:solidFill>
                  <a:srgbClr val="0000CC"/>
                </a:solidFill>
                <a:latin typeface="Tahoma"/>
                <a:cs typeface="Tahoma"/>
              </a:rPr>
              <a:t>weaknesses</a:t>
            </a:r>
            <a:r>
              <a:rPr sz="2800" spc="45" dirty="0">
                <a:solidFill>
                  <a:srgbClr val="0000CC"/>
                </a:solidFill>
                <a:latin typeface="Tahoma"/>
                <a:cs typeface="Tahoma"/>
              </a:rPr>
              <a:t>.</a:t>
            </a:r>
            <a:endParaRPr sz="2800" dirty="0">
              <a:solidFill>
                <a:prstClr val="black"/>
              </a:solidFill>
              <a:latin typeface="Tahoma"/>
              <a:cs typeface="Tahoma"/>
            </a:endParaRPr>
          </a:p>
        </p:txBody>
      </p:sp>
      <p:grpSp>
        <p:nvGrpSpPr>
          <p:cNvPr id="6" name="object 6"/>
          <p:cNvGrpSpPr/>
          <p:nvPr/>
        </p:nvGrpSpPr>
        <p:grpSpPr>
          <a:xfrm>
            <a:off x="5646421" y="5245893"/>
            <a:ext cx="5027295" cy="1002665"/>
            <a:chOff x="4122420" y="5245892"/>
            <a:chExt cx="5027295" cy="1002665"/>
          </a:xfrm>
        </p:grpSpPr>
        <p:sp>
          <p:nvSpPr>
            <p:cNvPr id="7" name="object 7"/>
            <p:cNvSpPr/>
            <p:nvPr/>
          </p:nvSpPr>
          <p:spPr>
            <a:xfrm>
              <a:off x="4122420" y="5293232"/>
              <a:ext cx="1774189" cy="15240"/>
            </a:xfrm>
            <a:custGeom>
              <a:avLst/>
              <a:gdLst/>
              <a:ahLst/>
              <a:cxnLst/>
              <a:rect l="l" t="t" r="r" b="b"/>
              <a:pathLst>
                <a:path w="1774189" h="15239">
                  <a:moveTo>
                    <a:pt x="1773936" y="0"/>
                  </a:moveTo>
                  <a:lnTo>
                    <a:pt x="0" y="0"/>
                  </a:lnTo>
                  <a:lnTo>
                    <a:pt x="0" y="15240"/>
                  </a:lnTo>
                  <a:lnTo>
                    <a:pt x="1773936" y="15240"/>
                  </a:lnTo>
                  <a:lnTo>
                    <a:pt x="1773936" y="0"/>
                  </a:lnTo>
                  <a:close/>
                </a:path>
              </a:pathLst>
            </a:custGeom>
            <a:solidFill>
              <a:srgbClr val="0000CC"/>
            </a:solidFill>
          </p:spPr>
          <p:txBody>
            <a:bodyPr wrap="square" lIns="0" tIns="0" rIns="0" bIns="0" rtlCol="0"/>
            <a:lstStyle/>
            <a:p>
              <a:endParaRPr>
                <a:solidFill>
                  <a:prstClr val="black"/>
                </a:solidFill>
                <a:latin typeface="Calibri" panose="020F0502020204030204"/>
              </a:endParaRPr>
            </a:p>
          </p:txBody>
        </p:sp>
        <p:sp>
          <p:nvSpPr>
            <p:cNvPr id="8" name="object 8"/>
            <p:cNvSpPr/>
            <p:nvPr/>
          </p:nvSpPr>
          <p:spPr>
            <a:xfrm>
              <a:off x="5497195" y="5251607"/>
              <a:ext cx="3646804" cy="991235"/>
            </a:xfrm>
            <a:custGeom>
              <a:avLst/>
              <a:gdLst/>
              <a:ahLst/>
              <a:cxnLst/>
              <a:rect l="l" t="t" r="r" b="b"/>
              <a:pathLst>
                <a:path w="3646804" h="991235">
                  <a:moveTo>
                    <a:pt x="0" y="40100"/>
                  </a:moveTo>
                  <a:lnTo>
                    <a:pt x="969899" y="133318"/>
                  </a:lnTo>
                  <a:lnTo>
                    <a:pt x="1013169" y="121662"/>
                  </a:lnTo>
                  <a:lnTo>
                    <a:pt x="1057426" y="110542"/>
                  </a:lnTo>
                  <a:lnTo>
                    <a:pt x="1102625" y="99958"/>
                  </a:lnTo>
                  <a:lnTo>
                    <a:pt x="1148717" y="89909"/>
                  </a:lnTo>
                  <a:lnTo>
                    <a:pt x="1195657" y="80395"/>
                  </a:lnTo>
                  <a:lnTo>
                    <a:pt x="1243399" y="71415"/>
                  </a:lnTo>
                  <a:lnTo>
                    <a:pt x="1291894" y="62969"/>
                  </a:lnTo>
                  <a:lnTo>
                    <a:pt x="1341098" y="55056"/>
                  </a:lnTo>
                  <a:lnTo>
                    <a:pt x="1390963" y="47676"/>
                  </a:lnTo>
                  <a:lnTo>
                    <a:pt x="1441444" y="40829"/>
                  </a:lnTo>
                  <a:lnTo>
                    <a:pt x="1492492" y="34513"/>
                  </a:lnTo>
                  <a:lnTo>
                    <a:pt x="1544062" y="28729"/>
                  </a:lnTo>
                  <a:lnTo>
                    <a:pt x="1596108" y="23475"/>
                  </a:lnTo>
                  <a:lnTo>
                    <a:pt x="1648582" y="18752"/>
                  </a:lnTo>
                  <a:lnTo>
                    <a:pt x="1701439" y="14558"/>
                  </a:lnTo>
                  <a:lnTo>
                    <a:pt x="1754631" y="10894"/>
                  </a:lnTo>
                  <a:lnTo>
                    <a:pt x="1808112" y="7759"/>
                  </a:lnTo>
                  <a:lnTo>
                    <a:pt x="1861836" y="5152"/>
                  </a:lnTo>
                  <a:lnTo>
                    <a:pt x="1915755" y="3074"/>
                  </a:lnTo>
                  <a:lnTo>
                    <a:pt x="1969824" y="1522"/>
                  </a:lnTo>
                  <a:lnTo>
                    <a:pt x="2023996" y="498"/>
                  </a:lnTo>
                  <a:lnTo>
                    <a:pt x="2078225" y="0"/>
                  </a:lnTo>
                  <a:lnTo>
                    <a:pt x="2132463" y="27"/>
                  </a:lnTo>
                  <a:lnTo>
                    <a:pt x="2186664" y="581"/>
                  </a:lnTo>
                  <a:lnTo>
                    <a:pt x="2240782" y="1659"/>
                  </a:lnTo>
                  <a:lnTo>
                    <a:pt x="2294771" y="3261"/>
                  </a:lnTo>
                  <a:lnTo>
                    <a:pt x="2348582" y="5388"/>
                  </a:lnTo>
                  <a:lnTo>
                    <a:pt x="2402171" y="8038"/>
                  </a:lnTo>
                  <a:lnTo>
                    <a:pt x="2455491" y="11211"/>
                  </a:lnTo>
                  <a:lnTo>
                    <a:pt x="2508494" y="14907"/>
                  </a:lnTo>
                  <a:lnTo>
                    <a:pt x="2561135" y="19124"/>
                  </a:lnTo>
                  <a:lnTo>
                    <a:pt x="2613367" y="23863"/>
                  </a:lnTo>
                  <a:lnTo>
                    <a:pt x="2665143" y="29123"/>
                  </a:lnTo>
                  <a:lnTo>
                    <a:pt x="2716417" y="34904"/>
                  </a:lnTo>
                  <a:lnTo>
                    <a:pt x="2767142" y="41204"/>
                  </a:lnTo>
                  <a:lnTo>
                    <a:pt x="2817272" y="48024"/>
                  </a:lnTo>
                  <a:lnTo>
                    <a:pt x="2866759" y="55364"/>
                  </a:lnTo>
                  <a:lnTo>
                    <a:pt x="2915559" y="63221"/>
                  </a:lnTo>
                  <a:lnTo>
                    <a:pt x="2963624" y="71597"/>
                  </a:lnTo>
                  <a:lnTo>
                    <a:pt x="3010907" y="80490"/>
                  </a:lnTo>
                  <a:lnTo>
                    <a:pt x="3057362" y="89901"/>
                  </a:lnTo>
                  <a:lnTo>
                    <a:pt x="3102942" y="99828"/>
                  </a:lnTo>
                  <a:lnTo>
                    <a:pt x="3147601" y="110271"/>
                  </a:lnTo>
                  <a:lnTo>
                    <a:pt x="3191293" y="121230"/>
                  </a:lnTo>
                  <a:lnTo>
                    <a:pt x="3233971" y="132703"/>
                  </a:lnTo>
                  <a:lnTo>
                    <a:pt x="3275587" y="144692"/>
                  </a:lnTo>
                  <a:lnTo>
                    <a:pt x="3316097" y="157194"/>
                  </a:lnTo>
                  <a:lnTo>
                    <a:pt x="3371170" y="175681"/>
                  </a:lnTo>
                  <a:lnTo>
                    <a:pt x="3422603" y="194753"/>
                  </a:lnTo>
                  <a:lnTo>
                    <a:pt x="3470400" y="214370"/>
                  </a:lnTo>
                  <a:lnTo>
                    <a:pt x="3514565" y="234493"/>
                  </a:lnTo>
                  <a:lnTo>
                    <a:pt x="3555102" y="255080"/>
                  </a:lnTo>
                  <a:lnTo>
                    <a:pt x="3592017" y="276093"/>
                  </a:lnTo>
                  <a:lnTo>
                    <a:pt x="3625314" y="297490"/>
                  </a:lnTo>
                  <a:lnTo>
                    <a:pt x="3646804" y="313231"/>
                  </a:lnTo>
                </a:path>
                <a:path w="3646804" h="991235">
                  <a:moveTo>
                    <a:pt x="3646804" y="677623"/>
                  </a:moveTo>
                  <a:lnTo>
                    <a:pt x="3611185" y="702712"/>
                  </a:lnTo>
                  <a:lnTo>
                    <a:pt x="3576608" y="723799"/>
                  </a:lnTo>
                  <a:lnTo>
                    <a:pt x="3538505" y="744468"/>
                  </a:lnTo>
                  <a:lnTo>
                    <a:pt x="3496880" y="764680"/>
                  </a:lnTo>
                  <a:lnTo>
                    <a:pt x="3451738" y="784395"/>
                  </a:lnTo>
                  <a:lnTo>
                    <a:pt x="3403082" y="803571"/>
                  </a:lnTo>
                  <a:lnTo>
                    <a:pt x="3350919" y="822170"/>
                  </a:lnTo>
                  <a:lnTo>
                    <a:pt x="3295252" y="840150"/>
                  </a:lnTo>
                  <a:lnTo>
                    <a:pt x="3236086" y="857472"/>
                  </a:lnTo>
                  <a:lnTo>
                    <a:pt x="3192808" y="869126"/>
                  </a:lnTo>
                  <a:lnTo>
                    <a:pt x="3148544" y="880243"/>
                  </a:lnTo>
                  <a:lnTo>
                    <a:pt x="3103339" y="890825"/>
                  </a:lnTo>
                  <a:lnTo>
                    <a:pt x="3057241" y="900872"/>
                  </a:lnTo>
                  <a:lnTo>
                    <a:pt x="3010295" y="910384"/>
                  </a:lnTo>
                  <a:lnTo>
                    <a:pt x="2962549" y="919363"/>
                  </a:lnTo>
                  <a:lnTo>
                    <a:pt x="2914049" y="927808"/>
                  </a:lnTo>
                  <a:lnTo>
                    <a:pt x="2864842" y="935720"/>
                  </a:lnTo>
                  <a:lnTo>
                    <a:pt x="2814974" y="943100"/>
                  </a:lnTo>
                  <a:lnTo>
                    <a:pt x="2764491" y="949947"/>
                  </a:lnTo>
                  <a:lnTo>
                    <a:pt x="2713441" y="956263"/>
                  </a:lnTo>
                  <a:lnTo>
                    <a:pt x="2661869" y="962048"/>
                  </a:lnTo>
                  <a:lnTo>
                    <a:pt x="2609822" y="967302"/>
                  </a:lnTo>
                  <a:lnTo>
                    <a:pt x="2557347" y="972026"/>
                  </a:lnTo>
                  <a:lnTo>
                    <a:pt x="2504490" y="976220"/>
                  </a:lnTo>
                  <a:lnTo>
                    <a:pt x="2451298" y="979885"/>
                  </a:lnTo>
                  <a:lnTo>
                    <a:pt x="2397817" y="983021"/>
                  </a:lnTo>
                  <a:lnTo>
                    <a:pt x="2344094" y="985629"/>
                  </a:lnTo>
                  <a:lnTo>
                    <a:pt x="2290175" y="987709"/>
                  </a:lnTo>
                  <a:lnTo>
                    <a:pt x="2236107" y="989262"/>
                  </a:lnTo>
                  <a:lnTo>
                    <a:pt x="2181937" y="990288"/>
                  </a:lnTo>
                  <a:lnTo>
                    <a:pt x="2127710" y="990788"/>
                  </a:lnTo>
                  <a:lnTo>
                    <a:pt x="2073474" y="990761"/>
                  </a:lnTo>
                  <a:lnTo>
                    <a:pt x="2019274" y="990209"/>
                  </a:lnTo>
                  <a:lnTo>
                    <a:pt x="1965158" y="989133"/>
                  </a:lnTo>
                  <a:lnTo>
                    <a:pt x="1911172" y="987531"/>
                  </a:lnTo>
                  <a:lnTo>
                    <a:pt x="1857363" y="985406"/>
                  </a:lnTo>
                  <a:lnTo>
                    <a:pt x="1803777" y="982757"/>
                  </a:lnTo>
                  <a:lnTo>
                    <a:pt x="1750460" y="979585"/>
                  </a:lnTo>
                  <a:lnTo>
                    <a:pt x="1697459" y="975891"/>
                  </a:lnTo>
                  <a:lnTo>
                    <a:pt x="1644821" y="971674"/>
                  </a:lnTo>
                  <a:lnTo>
                    <a:pt x="1592592" y="966936"/>
                  </a:lnTo>
                  <a:lnTo>
                    <a:pt x="1540818" y="961676"/>
                  </a:lnTo>
                  <a:lnTo>
                    <a:pt x="1489547" y="955896"/>
                  </a:lnTo>
                  <a:lnTo>
                    <a:pt x="1438825" y="949595"/>
                  </a:lnTo>
                  <a:lnTo>
                    <a:pt x="1388697" y="942775"/>
                  </a:lnTo>
                  <a:lnTo>
                    <a:pt x="1339212" y="935436"/>
                  </a:lnTo>
                  <a:lnTo>
                    <a:pt x="1290415" y="927577"/>
                  </a:lnTo>
                  <a:lnTo>
                    <a:pt x="1242352" y="919201"/>
                  </a:lnTo>
                  <a:lnTo>
                    <a:pt x="1195071" y="910306"/>
                  </a:lnTo>
                  <a:lnTo>
                    <a:pt x="1148618" y="900894"/>
                  </a:lnTo>
                  <a:lnTo>
                    <a:pt x="1103039" y="890965"/>
                  </a:lnTo>
                  <a:lnTo>
                    <a:pt x="1058381" y="880520"/>
                  </a:lnTo>
                  <a:lnTo>
                    <a:pt x="1014690" y="869559"/>
                  </a:lnTo>
                  <a:lnTo>
                    <a:pt x="972014" y="858082"/>
                  </a:lnTo>
                  <a:lnTo>
                    <a:pt x="930398" y="846090"/>
                  </a:lnTo>
                  <a:lnTo>
                    <a:pt x="889888" y="833584"/>
                  </a:lnTo>
                  <a:lnTo>
                    <a:pt x="826265" y="812040"/>
                  </a:lnTo>
                  <a:lnTo>
                    <a:pt x="767389" y="789626"/>
                  </a:lnTo>
                  <a:lnTo>
                    <a:pt x="713295" y="766407"/>
                  </a:lnTo>
                  <a:lnTo>
                    <a:pt x="664020" y="742449"/>
                  </a:lnTo>
                  <a:lnTo>
                    <a:pt x="619599" y="717819"/>
                  </a:lnTo>
                  <a:lnTo>
                    <a:pt x="580067" y="692582"/>
                  </a:lnTo>
                  <a:lnTo>
                    <a:pt x="545460" y="666806"/>
                  </a:lnTo>
                  <a:lnTo>
                    <a:pt x="515813" y="640556"/>
                  </a:lnTo>
                  <a:lnTo>
                    <a:pt x="471541" y="586900"/>
                  </a:lnTo>
                  <a:lnTo>
                    <a:pt x="447536" y="532145"/>
                  </a:lnTo>
                  <a:lnTo>
                    <a:pt x="443222" y="504521"/>
                  </a:lnTo>
                  <a:lnTo>
                    <a:pt x="444081" y="476821"/>
                  </a:lnTo>
                  <a:lnTo>
                    <a:pt x="461459" y="421457"/>
                  </a:lnTo>
                  <a:lnTo>
                    <a:pt x="499956" y="366584"/>
                  </a:lnTo>
                  <a:lnTo>
                    <a:pt x="527211" y="339497"/>
                  </a:lnTo>
                  <a:lnTo>
                    <a:pt x="559853" y="312731"/>
                  </a:lnTo>
                  <a:lnTo>
                    <a:pt x="597915" y="286353"/>
                  </a:lnTo>
                  <a:lnTo>
                    <a:pt x="0" y="40100"/>
                  </a:lnTo>
                </a:path>
              </a:pathLst>
            </a:custGeom>
            <a:ln w="11428">
              <a:solidFill>
                <a:srgbClr val="994633"/>
              </a:solidFill>
              <a:prstDash val="sysDash"/>
            </a:ln>
          </p:spPr>
          <p:txBody>
            <a:bodyPr wrap="square" lIns="0" tIns="0" rIns="0" bIns="0" rtlCol="0"/>
            <a:lstStyle/>
            <a:p>
              <a:endParaRPr>
                <a:solidFill>
                  <a:prstClr val="black"/>
                </a:solidFill>
                <a:latin typeface="Calibri" panose="020F0502020204030204"/>
              </a:endParaRPr>
            </a:p>
          </p:txBody>
        </p:sp>
      </p:grpSp>
      <p:sp>
        <p:nvSpPr>
          <p:cNvPr id="9" name="object 9"/>
          <p:cNvSpPr txBox="1"/>
          <p:nvPr/>
        </p:nvSpPr>
        <p:spPr>
          <a:xfrm>
            <a:off x="3891534" y="3045969"/>
            <a:ext cx="2096135" cy="452755"/>
          </a:xfrm>
          <a:prstGeom prst="rect">
            <a:avLst/>
          </a:prstGeom>
        </p:spPr>
        <p:txBody>
          <a:bodyPr vert="horz" wrap="square" lIns="0" tIns="13335" rIns="0" bIns="0" rtlCol="0">
            <a:spAutoFit/>
          </a:bodyPr>
          <a:lstStyle/>
          <a:p>
            <a:pPr marL="12700" marR="5080">
              <a:spcBef>
                <a:spcPts val="105"/>
              </a:spcBef>
            </a:pPr>
            <a:r>
              <a:rPr sz="1400" b="1" spc="-45" dirty="0">
                <a:solidFill>
                  <a:srgbClr val="9D529F"/>
                </a:solidFill>
                <a:latin typeface="Arial"/>
                <a:cs typeface="Arial"/>
              </a:rPr>
              <a:t>HTTP, </a:t>
            </a:r>
            <a:r>
              <a:rPr sz="1400" b="1" spc="-50" dirty="0">
                <a:solidFill>
                  <a:srgbClr val="9D529F"/>
                </a:solidFill>
                <a:latin typeface="Arial"/>
                <a:cs typeface="Arial"/>
              </a:rPr>
              <a:t>FTP, </a:t>
            </a:r>
            <a:r>
              <a:rPr sz="1400" b="1" spc="-5" dirty="0">
                <a:solidFill>
                  <a:srgbClr val="9D529F"/>
                </a:solidFill>
                <a:latin typeface="Arial"/>
                <a:cs typeface="Arial"/>
              </a:rPr>
              <a:t>and </a:t>
            </a:r>
            <a:r>
              <a:rPr sz="1400" b="1" dirty="0">
                <a:solidFill>
                  <a:srgbClr val="9D529F"/>
                </a:solidFill>
                <a:latin typeface="Arial"/>
                <a:cs typeface="Arial"/>
              </a:rPr>
              <a:t>ICMP are </a:t>
            </a:r>
            <a:r>
              <a:rPr sz="1400" b="1" spc="-375" dirty="0">
                <a:solidFill>
                  <a:srgbClr val="9D529F"/>
                </a:solidFill>
                <a:latin typeface="Arial"/>
                <a:cs typeface="Arial"/>
              </a:rPr>
              <a:t> </a:t>
            </a:r>
            <a:r>
              <a:rPr sz="1400" b="1" spc="-5" dirty="0">
                <a:solidFill>
                  <a:srgbClr val="9D529F"/>
                </a:solidFill>
                <a:latin typeface="Arial"/>
                <a:cs typeface="Arial"/>
              </a:rPr>
              <a:t>inherently</a:t>
            </a:r>
            <a:r>
              <a:rPr sz="1400" b="1" spc="-60" dirty="0">
                <a:solidFill>
                  <a:srgbClr val="9D529F"/>
                </a:solidFill>
                <a:latin typeface="Arial"/>
                <a:cs typeface="Arial"/>
              </a:rPr>
              <a:t> </a:t>
            </a:r>
            <a:r>
              <a:rPr sz="1400" b="1" spc="-5" dirty="0">
                <a:solidFill>
                  <a:srgbClr val="9D529F"/>
                </a:solidFill>
                <a:latin typeface="Arial"/>
                <a:cs typeface="Arial"/>
              </a:rPr>
              <a:t>insecure</a:t>
            </a:r>
            <a:endParaRPr sz="1400">
              <a:solidFill>
                <a:prstClr val="black"/>
              </a:solidFill>
              <a:latin typeface="Arial"/>
              <a:cs typeface="Arial"/>
            </a:endParaRPr>
          </a:p>
        </p:txBody>
      </p:sp>
      <p:sp>
        <p:nvSpPr>
          <p:cNvPr id="10" name="object 10"/>
          <p:cNvSpPr/>
          <p:nvPr/>
        </p:nvSpPr>
        <p:spPr>
          <a:xfrm>
            <a:off x="3654300" y="2745446"/>
            <a:ext cx="6633209" cy="1607820"/>
          </a:xfrm>
          <a:custGeom>
            <a:avLst/>
            <a:gdLst/>
            <a:ahLst/>
            <a:cxnLst/>
            <a:rect l="l" t="t" r="r" b="b"/>
            <a:pathLst>
              <a:path w="6633209" h="1607820">
                <a:moveTo>
                  <a:pt x="2549671" y="0"/>
                </a:moveTo>
                <a:lnTo>
                  <a:pt x="2177688" y="498729"/>
                </a:lnTo>
                <a:lnTo>
                  <a:pt x="2244868" y="511718"/>
                </a:lnTo>
                <a:lnTo>
                  <a:pt x="2308697" y="525613"/>
                </a:lnTo>
                <a:lnTo>
                  <a:pt x="2369139" y="540367"/>
                </a:lnTo>
                <a:lnTo>
                  <a:pt x="2426154" y="555930"/>
                </a:lnTo>
                <a:lnTo>
                  <a:pt x="2479705" y="572256"/>
                </a:lnTo>
                <a:lnTo>
                  <a:pt x="2529754" y="589295"/>
                </a:lnTo>
                <a:lnTo>
                  <a:pt x="2576262" y="607000"/>
                </a:lnTo>
                <a:lnTo>
                  <a:pt x="2619193" y="625322"/>
                </a:lnTo>
                <a:lnTo>
                  <a:pt x="2658509" y="644215"/>
                </a:lnTo>
                <a:lnTo>
                  <a:pt x="2694170" y="663628"/>
                </a:lnTo>
                <a:lnTo>
                  <a:pt x="2754381" y="703829"/>
                </a:lnTo>
                <a:lnTo>
                  <a:pt x="2799522" y="745539"/>
                </a:lnTo>
                <a:lnTo>
                  <a:pt x="2829291" y="788375"/>
                </a:lnTo>
                <a:lnTo>
                  <a:pt x="2843383" y="831951"/>
                </a:lnTo>
                <a:lnTo>
                  <a:pt x="2844457" y="853897"/>
                </a:lnTo>
                <a:lnTo>
                  <a:pt x="2841497" y="875884"/>
                </a:lnTo>
                <a:lnTo>
                  <a:pt x="2823329" y="919790"/>
                </a:lnTo>
                <a:lnTo>
                  <a:pt x="2788575" y="963283"/>
                </a:lnTo>
                <a:lnTo>
                  <a:pt x="2736933" y="1005979"/>
                </a:lnTo>
                <a:lnTo>
                  <a:pt x="2704684" y="1026908"/>
                </a:lnTo>
                <a:lnTo>
                  <a:pt x="2668099" y="1047494"/>
                </a:lnTo>
                <a:lnTo>
                  <a:pt x="2627141" y="1067689"/>
                </a:lnTo>
                <a:lnTo>
                  <a:pt x="2561174" y="1095629"/>
                </a:lnTo>
                <a:lnTo>
                  <a:pt x="2488805" y="1121517"/>
                </a:lnTo>
                <a:lnTo>
                  <a:pt x="2450379" y="1133681"/>
                </a:lnTo>
                <a:lnTo>
                  <a:pt x="2410541" y="1145318"/>
                </a:lnTo>
                <a:lnTo>
                  <a:pt x="2369355" y="1156426"/>
                </a:lnTo>
                <a:lnTo>
                  <a:pt x="2326884" y="1166999"/>
                </a:lnTo>
                <a:lnTo>
                  <a:pt x="2283192" y="1177034"/>
                </a:lnTo>
                <a:lnTo>
                  <a:pt x="2238340" y="1186527"/>
                </a:lnTo>
                <a:lnTo>
                  <a:pt x="2192393" y="1195472"/>
                </a:lnTo>
                <a:lnTo>
                  <a:pt x="2145413" y="1203867"/>
                </a:lnTo>
                <a:lnTo>
                  <a:pt x="2097464" y="1211706"/>
                </a:lnTo>
                <a:lnTo>
                  <a:pt x="2048608" y="1218986"/>
                </a:lnTo>
                <a:lnTo>
                  <a:pt x="1998908" y="1225702"/>
                </a:lnTo>
                <a:lnTo>
                  <a:pt x="1948428" y="1231850"/>
                </a:lnTo>
                <a:lnTo>
                  <a:pt x="1897231" y="1237426"/>
                </a:lnTo>
                <a:lnTo>
                  <a:pt x="1845380" y="1242426"/>
                </a:lnTo>
                <a:lnTo>
                  <a:pt x="1792937" y="1246845"/>
                </a:lnTo>
                <a:lnTo>
                  <a:pt x="1739966" y="1250680"/>
                </a:lnTo>
                <a:lnTo>
                  <a:pt x="1686530" y="1253925"/>
                </a:lnTo>
                <a:lnTo>
                  <a:pt x="1632693" y="1256578"/>
                </a:lnTo>
                <a:lnTo>
                  <a:pt x="1578516" y="1258633"/>
                </a:lnTo>
                <a:lnTo>
                  <a:pt x="1524063" y="1260087"/>
                </a:lnTo>
                <a:lnTo>
                  <a:pt x="1469398" y="1260936"/>
                </a:lnTo>
                <a:lnTo>
                  <a:pt x="1414583" y="1261174"/>
                </a:lnTo>
                <a:lnTo>
                  <a:pt x="1359681" y="1260798"/>
                </a:lnTo>
                <a:lnTo>
                  <a:pt x="1304756" y="1259804"/>
                </a:lnTo>
                <a:lnTo>
                  <a:pt x="1249870" y="1258187"/>
                </a:lnTo>
                <a:lnTo>
                  <a:pt x="1195087" y="1255944"/>
                </a:lnTo>
                <a:lnTo>
                  <a:pt x="1140469" y="1253070"/>
                </a:lnTo>
                <a:lnTo>
                  <a:pt x="1086080" y="1249561"/>
                </a:lnTo>
                <a:lnTo>
                  <a:pt x="1031983" y="1245412"/>
                </a:lnTo>
                <a:lnTo>
                  <a:pt x="978240" y="1240620"/>
                </a:lnTo>
                <a:lnTo>
                  <a:pt x="924916" y="1235180"/>
                </a:lnTo>
                <a:lnTo>
                  <a:pt x="872072" y="1229088"/>
                </a:lnTo>
                <a:lnTo>
                  <a:pt x="819773" y="1222340"/>
                </a:lnTo>
                <a:lnTo>
                  <a:pt x="768080" y="1214932"/>
                </a:lnTo>
                <a:lnTo>
                  <a:pt x="717058" y="1206859"/>
                </a:lnTo>
                <a:lnTo>
                  <a:pt x="666769" y="1198118"/>
                </a:lnTo>
                <a:lnTo>
                  <a:pt x="599588" y="1185115"/>
                </a:lnTo>
                <a:lnTo>
                  <a:pt x="535759" y="1171208"/>
                </a:lnTo>
                <a:lnTo>
                  <a:pt x="475317" y="1156444"/>
                </a:lnTo>
                <a:lnTo>
                  <a:pt x="418302" y="1140870"/>
                </a:lnTo>
                <a:lnTo>
                  <a:pt x="364752" y="1124536"/>
                </a:lnTo>
                <a:lnTo>
                  <a:pt x="314703" y="1107489"/>
                </a:lnTo>
                <a:lnTo>
                  <a:pt x="268194" y="1089777"/>
                </a:lnTo>
                <a:lnTo>
                  <a:pt x="225263" y="1071448"/>
                </a:lnTo>
                <a:lnTo>
                  <a:pt x="185948" y="1052550"/>
                </a:lnTo>
                <a:lnTo>
                  <a:pt x="150286" y="1033131"/>
                </a:lnTo>
                <a:lnTo>
                  <a:pt x="90075" y="992925"/>
                </a:lnTo>
                <a:lnTo>
                  <a:pt x="44934" y="951212"/>
                </a:lnTo>
                <a:lnTo>
                  <a:pt x="15166" y="908377"/>
                </a:lnTo>
                <a:lnTo>
                  <a:pt x="1073" y="864805"/>
                </a:lnTo>
                <a:lnTo>
                  <a:pt x="0" y="842863"/>
                </a:lnTo>
                <a:lnTo>
                  <a:pt x="2959" y="820880"/>
                </a:lnTo>
                <a:lnTo>
                  <a:pt x="21127" y="776987"/>
                </a:lnTo>
                <a:lnTo>
                  <a:pt x="55881" y="733509"/>
                </a:lnTo>
                <a:lnTo>
                  <a:pt x="107523" y="690832"/>
                </a:lnTo>
                <a:lnTo>
                  <a:pt x="139772" y="669913"/>
                </a:lnTo>
                <a:lnTo>
                  <a:pt x="176357" y="649339"/>
                </a:lnTo>
                <a:lnTo>
                  <a:pt x="217316" y="629158"/>
                </a:lnTo>
                <a:lnTo>
                  <a:pt x="284760" y="600640"/>
                </a:lnTo>
                <a:lnTo>
                  <a:pt x="321176" y="587136"/>
                </a:lnTo>
                <a:lnTo>
                  <a:pt x="359298" y="574148"/>
                </a:lnTo>
                <a:lnTo>
                  <a:pt x="399060" y="561684"/>
                </a:lnTo>
                <a:lnTo>
                  <a:pt x="440395" y="549752"/>
                </a:lnTo>
                <a:lnTo>
                  <a:pt x="483236" y="538360"/>
                </a:lnTo>
                <a:lnTo>
                  <a:pt x="527516" y="527519"/>
                </a:lnTo>
                <a:lnTo>
                  <a:pt x="573168" y="517236"/>
                </a:lnTo>
                <a:lnTo>
                  <a:pt x="620125" y="507519"/>
                </a:lnTo>
                <a:lnTo>
                  <a:pt x="668320" y="498379"/>
                </a:lnTo>
                <a:lnTo>
                  <a:pt x="717687" y="489822"/>
                </a:lnTo>
                <a:lnTo>
                  <a:pt x="768159" y="481858"/>
                </a:lnTo>
                <a:lnTo>
                  <a:pt x="819668" y="474496"/>
                </a:lnTo>
                <a:lnTo>
                  <a:pt x="872148" y="467743"/>
                </a:lnTo>
                <a:lnTo>
                  <a:pt x="925532" y="461609"/>
                </a:lnTo>
                <a:lnTo>
                  <a:pt x="979753" y="456102"/>
                </a:lnTo>
                <a:lnTo>
                  <a:pt x="1034744" y="451232"/>
                </a:lnTo>
                <a:lnTo>
                  <a:pt x="1090438" y="447005"/>
                </a:lnTo>
                <a:lnTo>
                  <a:pt x="1146768" y="443432"/>
                </a:lnTo>
                <a:lnTo>
                  <a:pt x="1203668" y="440521"/>
                </a:lnTo>
                <a:lnTo>
                  <a:pt x="1261070" y="438280"/>
                </a:lnTo>
                <a:lnTo>
                  <a:pt x="1318908" y="436718"/>
                </a:lnTo>
                <a:lnTo>
                  <a:pt x="1377115" y="435843"/>
                </a:lnTo>
                <a:lnTo>
                  <a:pt x="1435624" y="435665"/>
                </a:lnTo>
                <a:lnTo>
                  <a:pt x="1494367" y="436191"/>
                </a:lnTo>
                <a:lnTo>
                  <a:pt x="1553279" y="437431"/>
                </a:lnTo>
                <a:lnTo>
                  <a:pt x="1612292" y="439394"/>
                </a:lnTo>
                <a:lnTo>
                  <a:pt x="1671339" y="442087"/>
                </a:lnTo>
                <a:lnTo>
                  <a:pt x="2549671" y="0"/>
                </a:lnTo>
                <a:close/>
              </a:path>
              <a:path w="6633209" h="1607820">
                <a:moveTo>
                  <a:pt x="2796813" y="1414780"/>
                </a:moveTo>
                <a:lnTo>
                  <a:pt x="3362217" y="1231900"/>
                </a:lnTo>
                <a:lnTo>
                  <a:pt x="3345527" y="1209767"/>
                </a:lnTo>
                <a:lnTo>
                  <a:pt x="3332317" y="1187646"/>
                </a:lnTo>
                <a:lnTo>
                  <a:pt x="3322532" y="1165563"/>
                </a:lnTo>
                <a:lnTo>
                  <a:pt x="3316120" y="1143545"/>
                </a:lnTo>
                <a:lnTo>
                  <a:pt x="3313027" y="1121618"/>
                </a:lnTo>
                <a:lnTo>
                  <a:pt x="3313200" y="1099809"/>
                </a:lnTo>
                <a:lnTo>
                  <a:pt x="3323129" y="1056649"/>
                </a:lnTo>
                <a:lnTo>
                  <a:pt x="3345480" y="1014277"/>
                </a:lnTo>
                <a:lnTo>
                  <a:pt x="3379827" y="972904"/>
                </a:lnTo>
                <a:lnTo>
                  <a:pt x="3425743" y="932743"/>
                </a:lnTo>
                <a:lnTo>
                  <a:pt x="3482801" y="894004"/>
                </a:lnTo>
                <a:lnTo>
                  <a:pt x="3550573" y="856900"/>
                </a:lnTo>
                <a:lnTo>
                  <a:pt x="3588345" y="839027"/>
                </a:lnTo>
                <a:lnTo>
                  <a:pt x="3628634" y="821642"/>
                </a:lnTo>
                <a:lnTo>
                  <a:pt x="3671390" y="804772"/>
                </a:lnTo>
                <a:lnTo>
                  <a:pt x="3716557" y="788443"/>
                </a:lnTo>
                <a:lnTo>
                  <a:pt x="3764082" y="772680"/>
                </a:lnTo>
                <a:lnTo>
                  <a:pt x="3813913" y="757512"/>
                </a:lnTo>
                <a:lnTo>
                  <a:pt x="3865996" y="742964"/>
                </a:lnTo>
                <a:lnTo>
                  <a:pt x="3920278" y="729063"/>
                </a:lnTo>
                <a:lnTo>
                  <a:pt x="3976704" y="715835"/>
                </a:lnTo>
                <a:lnTo>
                  <a:pt x="4035223" y="703307"/>
                </a:lnTo>
                <a:lnTo>
                  <a:pt x="4095779" y="691505"/>
                </a:lnTo>
                <a:lnTo>
                  <a:pt x="4158321" y="680455"/>
                </a:lnTo>
                <a:lnTo>
                  <a:pt x="4222795" y="670184"/>
                </a:lnTo>
                <a:lnTo>
                  <a:pt x="4289147" y="660719"/>
                </a:lnTo>
                <a:lnTo>
                  <a:pt x="4357324" y="652086"/>
                </a:lnTo>
                <a:lnTo>
                  <a:pt x="4427273" y="644312"/>
                </a:lnTo>
                <a:lnTo>
                  <a:pt x="4498940" y="637422"/>
                </a:lnTo>
                <a:lnTo>
                  <a:pt x="4572273" y="631444"/>
                </a:lnTo>
                <a:lnTo>
                  <a:pt x="4635827" y="627112"/>
                </a:lnTo>
                <a:lnTo>
                  <a:pt x="4699364" y="623545"/>
                </a:lnTo>
                <a:lnTo>
                  <a:pt x="4762826" y="620732"/>
                </a:lnTo>
                <a:lnTo>
                  <a:pt x="4826158" y="618664"/>
                </a:lnTo>
                <a:lnTo>
                  <a:pt x="4889304" y="617330"/>
                </a:lnTo>
                <a:lnTo>
                  <a:pt x="4952208" y="616721"/>
                </a:lnTo>
                <a:lnTo>
                  <a:pt x="5014815" y="616826"/>
                </a:lnTo>
                <a:lnTo>
                  <a:pt x="5077067" y="617636"/>
                </a:lnTo>
                <a:lnTo>
                  <a:pt x="5138910" y="619139"/>
                </a:lnTo>
                <a:lnTo>
                  <a:pt x="5200287" y="621327"/>
                </a:lnTo>
                <a:lnTo>
                  <a:pt x="5261143" y="624189"/>
                </a:lnTo>
                <a:lnTo>
                  <a:pt x="5321421" y="627716"/>
                </a:lnTo>
                <a:lnTo>
                  <a:pt x="5381066" y="631896"/>
                </a:lnTo>
                <a:lnTo>
                  <a:pt x="5440021" y="636721"/>
                </a:lnTo>
                <a:lnTo>
                  <a:pt x="5498232" y="642180"/>
                </a:lnTo>
                <a:lnTo>
                  <a:pt x="5555641" y="648263"/>
                </a:lnTo>
                <a:lnTo>
                  <a:pt x="5612194" y="654960"/>
                </a:lnTo>
                <a:lnTo>
                  <a:pt x="5667833" y="662261"/>
                </a:lnTo>
                <a:lnTo>
                  <a:pt x="5722504" y="670156"/>
                </a:lnTo>
                <a:lnTo>
                  <a:pt x="5776150" y="678635"/>
                </a:lnTo>
                <a:lnTo>
                  <a:pt x="5828715" y="687689"/>
                </a:lnTo>
                <a:lnTo>
                  <a:pt x="5880144" y="697306"/>
                </a:lnTo>
                <a:lnTo>
                  <a:pt x="5930381" y="707477"/>
                </a:lnTo>
                <a:lnTo>
                  <a:pt x="5979369" y="718192"/>
                </a:lnTo>
                <a:lnTo>
                  <a:pt x="6027053" y="729440"/>
                </a:lnTo>
                <a:lnTo>
                  <a:pt x="6073377" y="741213"/>
                </a:lnTo>
                <a:lnTo>
                  <a:pt x="6118284" y="753499"/>
                </a:lnTo>
                <a:lnTo>
                  <a:pt x="6161720" y="766289"/>
                </a:lnTo>
                <a:lnTo>
                  <a:pt x="6203628" y="779573"/>
                </a:lnTo>
                <a:lnTo>
                  <a:pt x="6243952" y="793341"/>
                </a:lnTo>
                <a:lnTo>
                  <a:pt x="6282636" y="807582"/>
                </a:lnTo>
                <a:lnTo>
                  <a:pt x="6319625" y="822287"/>
                </a:lnTo>
                <a:lnTo>
                  <a:pt x="6354862" y="837446"/>
                </a:lnTo>
                <a:lnTo>
                  <a:pt x="6419858" y="869083"/>
                </a:lnTo>
                <a:lnTo>
                  <a:pt x="6477177" y="902416"/>
                </a:lnTo>
                <a:lnTo>
                  <a:pt x="6526372" y="937362"/>
                </a:lnTo>
                <a:lnTo>
                  <a:pt x="6566995" y="973841"/>
                </a:lnTo>
                <a:lnTo>
                  <a:pt x="6600652" y="1014764"/>
                </a:lnTo>
                <a:lnTo>
                  <a:pt x="6623664" y="1058968"/>
                </a:lnTo>
                <a:lnTo>
                  <a:pt x="6633182" y="1102913"/>
                </a:lnTo>
                <a:lnTo>
                  <a:pt x="6633014" y="1124722"/>
                </a:lnTo>
                <a:lnTo>
                  <a:pt x="6623093" y="1167882"/>
                </a:lnTo>
                <a:lnTo>
                  <a:pt x="6600747" y="1210254"/>
                </a:lnTo>
                <a:lnTo>
                  <a:pt x="6566403" y="1251627"/>
                </a:lnTo>
                <a:lnTo>
                  <a:pt x="6520489" y="1291788"/>
                </a:lnTo>
                <a:lnTo>
                  <a:pt x="6463432" y="1330527"/>
                </a:lnTo>
                <a:lnTo>
                  <a:pt x="6395659" y="1367631"/>
                </a:lnTo>
                <a:lnTo>
                  <a:pt x="6357888" y="1385504"/>
                </a:lnTo>
                <a:lnTo>
                  <a:pt x="6317598" y="1402889"/>
                </a:lnTo>
                <a:lnTo>
                  <a:pt x="6274844" y="1419759"/>
                </a:lnTo>
                <a:lnTo>
                  <a:pt x="6229677" y="1436088"/>
                </a:lnTo>
                <a:lnTo>
                  <a:pt x="6182152" y="1451851"/>
                </a:lnTo>
                <a:lnTo>
                  <a:pt x="6132322" y="1467019"/>
                </a:lnTo>
                <a:lnTo>
                  <a:pt x="6080240" y="1481567"/>
                </a:lnTo>
                <a:lnTo>
                  <a:pt x="6025961" y="1495468"/>
                </a:lnTo>
                <a:lnTo>
                  <a:pt x="5969537" y="1508696"/>
                </a:lnTo>
                <a:lnTo>
                  <a:pt x="5911021" y="1521224"/>
                </a:lnTo>
                <a:lnTo>
                  <a:pt x="5850468" y="1533026"/>
                </a:lnTo>
                <a:lnTo>
                  <a:pt x="5787930" y="1544076"/>
                </a:lnTo>
                <a:lnTo>
                  <a:pt x="5723462" y="1554347"/>
                </a:lnTo>
                <a:lnTo>
                  <a:pt x="5657115" y="1563812"/>
                </a:lnTo>
                <a:lnTo>
                  <a:pt x="5588945" y="1572445"/>
                </a:lnTo>
                <a:lnTo>
                  <a:pt x="5519004" y="1580219"/>
                </a:lnTo>
                <a:lnTo>
                  <a:pt x="5447346" y="1587109"/>
                </a:lnTo>
                <a:lnTo>
                  <a:pt x="5374024" y="1593088"/>
                </a:lnTo>
                <a:lnTo>
                  <a:pt x="5317659" y="1596965"/>
                </a:lnTo>
                <a:lnTo>
                  <a:pt x="5261177" y="1600241"/>
                </a:lnTo>
                <a:lnTo>
                  <a:pt x="5204623" y="1602921"/>
                </a:lnTo>
                <a:lnTo>
                  <a:pt x="5148041" y="1605009"/>
                </a:lnTo>
                <a:lnTo>
                  <a:pt x="5091479" y="1606510"/>
                </a:lnTo>
                <a:lnTo>
                  <a:pt x="5034981" y="1607430"/>
                </a:lnTo>
                <a:lnTo>
                  <a:pt x="4978593" y="1607773"/>
                </a:lnTo>
                <a:lnTo>
                  <a:pt x="4922361" y="1607544"/>
                </a:lnTo>
                <a:lnTo>
                  <a:pt x="4866331" y="1606748"/>
                </a:lnTo>
                <a:lnTo>
                  <a:pt x="4810547" y="1605391"/>
                </a:lnTo>
                <a:lnTo>
                  <a:pt x="4755056" y="1603476"/>
                </a:lnTo>
                <a:lnTo>
                  <a:pt x="4699904" y="1601010"/>
                </a:lnTo>
                <a:lnTo>
                  <a:pt x="4645135" y="1597996"/>
                </a:lnTo>
                <a:lnTo>
                  <a:pt x="4590795" y="1594441"/>
                </a:lnTo>
                <a:lnTo>
                  <a:pt x="4536931" y="1590348"/>
                </a:lnTo>
                <a:lnTo>
                  <a:pt x="4483588" y="1585724"/>
                </a:lnTo>
                <a:lnTo>
                  <a:pt x="4430810" y="1580572"/>
                </a:lnTo>
                <a:lnTo>
                  <a:pt x="4378645" y="1574898"/>
                </a:lnTo>
                <a:lnTo>
                  <a:pt x="4327138" y="1568707"/>
                </a:lnTo>
                <a:lnTo>
                  <a:pt x="4276333" y="1562003"/>
                </a:lnTo>
                <a:lnTo>
                  <a:pt x="4226278" y="1554792"/>
                </a:lnTo>
                <a:lnTo>
                  <a:pt x="4177017" y="1547079"/>
                </a:lnTo>
                <a:lnTo>
                  <a:pt x="4128596" y="1538869"/>
                </a:lnTo>
                <a:lnTo>
                  <a:pt x="4081061" y="1530166"/>
                </a:lnTo>
                <a:lnTo>
                  <a:pt x="4034457" y="1520975"/>
                </a:lnTo>
                <a:lnTo>
                  <a:pt x="3988830" y="1511302"/>
                </a:lnTo>
                <a:lnTo>
                  <a:pt x="3944226" y="1501152"/>
                </a:lnTo>
                <a:lnTo>
                  <a:pt x="3900690" y="1490528"/>
                </a:lnTo>
                <a:lnTo>
                  <a:pt x="3858267" y="1479438"/>
                </a:lnTo>
                <a:lnTo>
                  <a:pt x="3817004" y="1467884"/>
                </a:lnTo>
                <a:lnTo>
                  <a:pt x="3776947" y="1455873"/>
                </a:lnTo>
                <a:lnTo>
                  <a:pt x="3738139" y="1443409"/>
                </a:lnTo>
                <a:lnTo>
                  <a:pt x="3700629" y="1430497"/>
                </a:lnTo>
                <a:lnTo>
                  <a:pt x="3664460" y="1417142"/>
                </a:lnTo>
                <a:lnTo>
                  <a:pt x="3629679" y="1403350"/>
                </a:lnTo>
                <a:lnTo>
                  <a:pt x="2796813" y="1414780"/>
                </a:lnTo>
                <a:close/>
              </a:path>
            </a:pathLst>
          </a:custGeom>
          <a:ln w="11428">
            <a:solidFill>
              <a:srgbClr val="994633"/>
            </a:solidFill>
            <a:prstDash val="sysDash"/>
          </a:ln>
        </p:spPr>
        <p:txBody>
          <a:bodyPr wrap="square" lIns="0" tIns="0" rIns="0" bIns="0" rtlCol="0"/>
          <a:lstStyle/>
          <a:p>
            <a:endParaRPr>
              <a:solidFill>
                <a:prstClr val="black"/>
              </a:solidFill>
              <a:latin typeface="Calibri" panose="020F0502020204030204"/>
            </a:endParaRPr>
          </a:p>
        </p:txBody>
      </p:sp>
      <p:sp>
        <p:nvSpPr>
          <p:cNvPr id="11" name="object 11"/>
          <p:cNvSpPr txBox="1"/>
          <p:nvPr/>
        </p:nvSpPr>
        <p:spPr>
          <a:xfrm>
            <a:off x="7545452" y="3340735"/>
            <a:ext cx="2411095" cy="452755"/>
          </a:xfrm>
          <a:prstGeom prst="rect">
            <a:avLst/>
          </a:prstGeom>
        </p:spPr>
        <p:txBody>
          <a:bodyPr vert="horz" wrap="square" lIns="0" tIns="13335" rIns="0" bIns="0" rtlCol="0">
            <a:spAutoFit/>
          </a:bodyPr>
          <a:lstStyle/>
          <a:p>
            <a:pPr marL="12700" marR="5080">
              <a:spcBef>
                <a:spcPts val="105"/>
              </a:spcBef>
            </a:pPr>
            <a:r>
              <a:rPr sz="1400" b="1" spc="-5" dirty="0">
                <a:solidFill>
                  <a:srgbClr val="9D529F"/>
                </a:solidFill>
                <a:latin typeface="Arial"/>
                <a:cs typeface="Arial"/>
              </a:rPr>
              <a:t>The</a:t>
            </a:r>
            <a:r>
              <a:rPr sz="1400" b="1" spc="-25" dirty="0">
                <a:solidFill>
                  <a:srgbClr val="9D529F"/>
                </a:solidFill>
                <a:latin typeface="Arial"/>
                <a:cs typeface="Arial"/>
              </a:rPr>
              <a:t> </a:t>
            </a:r>
            <a:r>
              <a:rPr sz="1400" b="1" spc="-5" dirty="0">
                <a:solidFill>
                  <a:srgbClr val="9D529F"/>
                </a:solidFill>
                <a:latin typeface="Arial"/>
                <a:cs typeface="Arial"/>
              </a:rPr>
              <a:t>UNIX,</a:t>
            </a:r>
            <a:r>
              <a:rPr sz="1400" b="1" spc="-30" dirty="0">
                <a:solidFill>
                  <a:srgbClr val="9D529F"/>
                </a:solidFill>
                <a:latin typeface="Arial"/>
                <a:cs typeface="Arial"/>
              </a:rPr>
              <a:t> </a:t>
            </a:r>
            <a:r>
              <a:rPr sz="1400" b="1" spc="-5" dirty="0">
                <a:solidFill>
                  <a:srgbClr val="9D529F"/>
                </a:solidFill>
                <a:latin typeface="Arial"/>
                <a:cs typeface="Arial"/>
              </a:rPr>
              <a:t>Linux,</a:t>
            </a:r>
            <a:r>
              <a:rPr sz="1400" b="1" spc="-30" dirty="0">
                <a:solidFill>
                  <a:srgbClr val="9D529F"/>
                </a:solidFill>
                <a:latin typeface="Arial"/>
                <a:cs typeface="Arial"/>
              </a:rPr>
              <a:t> </a:t>
            </a:r>
            <a:r>
              <a:rPr sz="1400" b="1" spc="-5" dirty="0">
                <a:solidFill>
                  <a:srgbClr val="9D529F"/>
                </a:solidFill>
                <a:latin typeface="Arial"/>
                <a:cs typeface="Arial"/>
              </a:rPr>
              <a:t>Macintosh, </a:t>
            </a:r>
            <a:r>
              <a:rPr sz="1400" b="1" spc="-375" dirty="0">
                <a:solidFill>
                  <a:srgbClr val="9D529F"/>
                </a:solidFill>
                <a:latin typeface="Arial"/>
                <a:cs typeface="Arial"/>
              </a:rPr>
              <a:t> </a:t>
            </a:r>
            <a:r>
              <a:rPr sz="1400" b="1" spc="-5" dirty="0">
                <a:solidFill>
                  <a:srgbClr val="9D529F"/>
                </a:solidFill>
                <a:latin typeface="Arial"/>
                <a:cs typeface="Arial"/>
              </a:rPr>
              <a:t>Windows</a:t>
            </a:r>
            <a:r>
              <a:rPr sz="1400" b="1" spc="-45" dirty="0">
                <a:solidFill>
                  <a:srgbClr val="9D529F"/>
                </a:solidFill>
                <a:latin typeface="Arial"/>
                <a:cs typeface="Arial"/>
              </a:rPr>
              <a:t> </a:t>
            </a:r>
            <a:r>
              <a:rPr sz="1400" b="1" spc="-60" dirty="0">
                <a:solidFill>
                  <a:srgbClr val="9D529F"/>
                </a:solidFill>
                <a:latin typeface="Arial"/>
                <a:cs typeface="Arial"/>
              </a:rPr>
              <a:t>NT,</a:t>
            </a:r>
            <a:r>
              <a:rPr sz="1400" b="1" spc="-5" dirty="0">
                <a:solidFill>
                  <a:srgbClr val="9D529F"/>
                </a:solidFill>
                <a:latin typeface="Arial"/>
                <a:cs typeface="Arial"/>
              </a:rPr>
              <a:t> </a:t>
            </a:r>
            <a:r>
              <a:rPr sz="1400" b="1" dirty="0">
                <a:solidFill>
                  <a:srgbClr val="9D529F"/>
                </a:solidFill>
                <a:latin typeface="Arial"/>
                <a:cs typeface="Arial"/>
              </a:rPr>
              <a:t>9x,</a:t>
            </a:r>
            <a:r>
              <a:rPr sz="1400" b="1" spc="-30" dirty="0">
                <a:solidFill>
                  <a:srgbClr val="9D529F"/>
                </a:solidFill>
                <a:latin typeface="Arial"/>
                <a:cs typeface="Arial"/>
              </a:rPr>
              <a:t> </a:t>
            </a:r>
            <a:r>
              <a:rPr sz="1400" b="1" spc="-5" dirty="0">
                <a:solidFill>
                  <a:srgbClr val="9D529F"/>
                </a:solidFill>
                <a:latin typeface="Arial"/>
                <a:cs typeface="Arial"/>
              </a:rPr>
              <a:t>2K, XP</a:t>
            </a:r>
            <a:endParaRPr sz="1400">
              <a:solidFill>
                <a:prstClr val="black"/>
              </a:solidFill>
              <a:latin typeface="Arial"/>
              <a:cs typeface="Arial"/>
            </a:endParaRPr>
          </a:p>
        </p:txBody>
      </p:sp>
      <p:sp>
        <p:nvSpPr>
          <p:cNvPr id="12" name="object 12"/>
          <p:cNvSpPr txBox="1"/>
          <p:nvPr/>
        </p:nvSpPr>
        <p:spPr>
          <a:xfrm>
            <a:off x="8041385" y="5338699"/>
            <a:ext cx="1906270" cy="879475"/>
          </a:xfrm>
          <a:prstGeom prst="rect">
            <a:avLst/>
          </a:prstGeom>
        </p:spPr>
        <p:txBody>
          <a:bodyPr vert="horz" wrap="square" lIns="0" tIns="12700" rIns="0" bIns="0" rtlCol="0">
            <a:spAutoFit/>
          </a:bodyPr>
          <a:lstStyle/>
          <a:p>
            <a:pPr marL="12700" marR="5080">
              <a:spcBef>
                <a:spcPts val="100"/>
              </a:spcBef>
            </a:pPr>
            <a:r>
              <a:rPr sz="1400" b="1" dirty="0">
                <a:solidFill>
                  <a:srgbClr val="9D529F"/>
                </a:solidFill>
                <a:latin typeface="Arial"/>
                <a:cs typeface="Arial"/>
              </a:rPr>
              <a:t>Password </a:t>
            </a:r>
            <a:r>
              <a:rPr sz="1400" b="1" spc="-5" dirty="0">
                <a:solidFill>
                  <a:srgbClr val="9D529F"/>
                </a:solidFill>
                <a:latin typeface="Arial"/>
                <a:cs typeface="Arial"/>
              </a:rPr>
              <a:t>protection </a:t>
            </a:r>
            <a:r>
              <a:rPr sz="1400" b="1" dirty="0">
                <a:solidFill>
                  <a:srgbClr val="9D529F"/>
                </a:solidFill>
                <a:latin typeface="Arial"/>
                <a:cs typeface="Arial"/>
              </a:rPr>
              <a:t> </a:t>
            </a:r>
            <a:r>
              <a:rPr sz="1400" b="1" spc="-5" dirty="0">
                <a:solidFill>
                  <a:srgbClr val="9D529F"/>
                </a:solidFill>
                <a:latin typeface="Arial"/>
                <a:cs typeface="Arial"/>
              </a:rPr>
              <a:t>Lack</a:t>
            </a:r>
            <a:r>
              <a:rPr sz="1400" b="1" spc="-50" dirty="0">
                <a:solidFill>
                  <a:srgbClr val="9D529F"/>
                </a:solidFill>
                <a:latin typeface="Arial"/>
                <a:cs typeface="Arial"/>
              </a:rPr>
              <a:t> </a:t>
            </a:r>
            <a:r>
              <a:rPr sz="1400" b="1" spc="-5" dirty="0">
                <a:solidFill>
                  <a:srgbClr val="9D529F"/>
                </a:solidFill>
                <a:latin typeface="Arial"/>
                <a:cs typeface="Arial"/>
              </a:rPr>
              <a:t>of</a:t>
            </a:r>
            <a:r>
              <a:rPr sz="1400" b="1" spc="-35" dirty="0">
                <a:solidFill>
                  <a:srgbClr val="9D529F"/>
                </a:solidFill>
                <a:latin typeface="Arial"/>
                <a:cs typeface="Arial"/>
              </a:rPr>
              <a:t> </a:t>
            </a:r>
            <a:r>
              <a:rPr sz="1400" b="1" spc="-5" dirty="0">
                <a:solidFill>
                  <a:srgbClr val="9D529F"/>
                </a:solidFill>
                <a:latin typeface="Arial"/>
                <a:cs typeface="Arial"/>
              </a:rPr>
              <a:t>authentication </a:t>
            </a:r>
            <a:r>
              <a:rPr sz="1400" b="1" spc="-375" dirty="0">
                <a:solidFill>
                  <a:srgbClr val="9D529F"/>
                </a:solidFill>
                <a:latin typeface="Arial"/>
                <a:cs typeface="Arial"/>
              </a:rPr>
              <a:t> </a:t>
            </a:r>
            <a:r>
              <a:rPr sz="1400" b="1" spc="-5" dirty="0">
                <a:solidFill>
                  <a:srgbClr val="9D529F"/>
                </a:solidFill>
                <a:latin typeface="Arial"/>
                <a:cs typeface="Arial"/>
              </a:rPr>
              <a:t>Routing protocols </a:t>
            </a:r>
            <a:r>
              <a:rPr sz="1400" b="1" dirty="0">
                <a:solidFill>
                  <a:srgbClr val="9D529F"/>
                </a:solidFill>
                <a:latin typeface="Arial"/>
                <a:cs typeface="Arial"/>
              </a:rPr>
              <a:t> </a:t>
            </a:r>
            <a:r>
              <a:rPr sz="1400" b="1" spc="-5" dirty="0">
                <a:solidFill>
                  <a:srgbClr val="9D529F"/>
                </a:solidFill>
                <a:latin typeface="Arial"/>
                <a:cs typeface="Arial"/>
              </a:rPr>
              <a:t>Firewall</a:t>
            </a:r>
            <a:r>
              <a:rPr sz="1400" b="1" spc="-40" dirty="0">
                <a:solidFill>
                  <a:srgbClr val="9D529F"/>
                </a:solidFill>
                <a:latin typeface="Arial"/>
                <a:cs typeface="Arial"/>
              </a:rPr>
              <a:t> </a:t>
            </a:r>
            <a:r>
              <a:rPr sz="1400" b="1" spc="-5" dirty="0">
                <a:solidFill>
                  <a:srgbClr val="9D529F"/>
                </a:solidFill>
                <a:latin typeface="Arial"/>
                <a:cs typeface="Arial"/>
              </a:rPr>
              <a:t>holes</a:t>
            </a:r>
            <a:endParaRPr sz="1400">
              <a:solidFill>
                <a:prstClr val="black"/>
              </a:solidFill>
              <a:latin typeface="Arial"/>
              <a:cs typeface="Arial"/>
            </a:endParaRPr>
          </a:p>
        </p:txBody>
      </p:sp>
      <p:sp>
        <p:nvSpPr>
          <p:cNvPr id="13" name="object 13"/>
          <p:cNvSpPr/>
          <p:nvPr/>
        </p:nvSpPr>
        <p:spPr>
          <a:xfrm>
            <a:off x="4511797" y="5254116"/>
            <a:ext cx="3249295" cy="1604010"/>
          </a:xfrm>
          <a:custGeom>
            <a:avLst/>
            <a:gdLst/>
            <a:ahLst/>
            <a:cxnLst/>
            <a:rect l="l" t="t" r="r" b="b"/>
            <a:pathLst>
              <a:path w="3249295" h="1604009">
                <a:moveTo>
                  <a:pt x="110114" y="0"/>
                </a:moveTo>
                <a:lnTo>
                  <a:pt x="1121923" y="436486"/>
                </a:lnTo>
                <a:lnTo>
                  <a:pt x="1180176" y="429938"/>
                </a:lnTo>
                <a:lnTo>
                  <a:pt x="1238577" y="424231"/>
                </a:lnTo>
                <a:lnTo>
                  <a:pt x="1297075" y="419355"/>
                </a:lnTo>
                <a:lnTo>
                  <a:pt x="1355622" y="415301"/>
                </a:lnTo>
                <a:lnTo>
                  <a:pt x="1414168" y="412059"/>
                </a:lnTo>
                <a:lnTo>
                  <a:pt x="1472663" y="409620"/>
                </a:lnTo>
                <a:lnTo>
                  <a:pt x="1531058" y="407975"/>
                </a:lnTo>
                <a:lnTo>
                  <a:pt x="1589303" y="407115"/>
                </a:lnTo>
                <a:lnTo>
                  <a:pt x="1647349" y="407029"/>
                </a:lnTo>
                <a:lnTo>
                  <a:pt x="1705147" y="407710"/>
                </a:lnTo>
                <a:lnTo>
                  <a:pt x="1762646" y="409148"/>
                </a:lnTo>
                <a:lnTo>
                  <a:pt x="1819798" y="411333"/>
                </a:lnTo>
                <a:lnTo>
                  <a:pt x="1876553" y="414257"/>
                </a:lnTo>
                <a:lnTo>
                  <a:pt x="1932861" y="417909"/>
                </a:lnTo>
                <a:lnTo>
                  <a:pt x="1988674" y="422281"/>
                </a:lnTo>
                <a:lnTo>
                  <a:pt x="2043941" y="427363"/>
                </a:lnTo>
                <a:lnTo>
                  <a:pt x="2098613" y="433146"/>
                </a:lnTo>
                <a:lnTo>
                  <a:pt x="2152640" y="439621"/>
                </a:lnTo>
                <a:lnTo>
                  <a:pt x="2205974" y="446779"/>
                </a:lnTo>
                <a:lnTo>
                  <a:pt x="2258564" y="454610"/>
                </a:lnTo>
                <a:lnTo>
                  <a:pt x="2310361" y="463104"/>
                </a:lnTo>
                <a:lnTo>
                  <a:pt x="2361316" y="472254"/>
                </a:lnTo>
                <a:lnTo>
                  <a:pt x="2411379" y="482049"/>
                </a:lnTo>
                <a:lnTo>
                  <a:pt x="2460501" y="492480"/>
                </a:lnTo>
                <a:lnTo>
                  <a:pt x="2508631" y="503537"/>
                </a:lnTo>
                <a:lnTo>
                  <a:pt x="2555722" y="515213"/>
                </a:lnTo>
                <a:lnTo>
                  <a:pt x="2601722" y="527496"/>
                </a:lnTo>
                <a:lnTo>
                  <a:pt x="2646583" y="540379"/>
                </a:lnTo>
                <a:lnTo>
                  <a:pt x="2690256" y="553851"/>
                </a:lnTo>
                <a:lnTo>
                  <a:pt x="2732690" y="567904"/>
                </a:lnTo>
                <a:lnTo>
                  <a:pt x="2773836" y="582528"/>
                </a:lnTo>
                <a:lnTo>
                  <a:pt x="2813646" y="597714"/>
                </a:lnTo>
                <a:lnTo>
                  <a:pt x="2852068" y="613453"/>
                </a:lnTo>
                <a:lnTo>
                  <a:pt x="2889054" y="629734"/>
                </a:lnTo>
                <a:lnTo>
                  <a:pt x="2924555" y="646550"/>
                </a:lnTo>
                <a:lnTo>
                  <a:pt x="2958520" y="663891"/>
                </a:lnTo>
                <a:lnTo>
                  <a:pt x="3021647" y="700109"/>
                </a:lnTo>
                <a:lnTo>
                  <a:pt x="3078039" y="738315"/>
                </a:lnTo>
                <a:lnTo>
                  <a:pt x="3127301" y="778435"/>
                </a:lnTo>
                <a:lnTo>
                  <a:pt x="3169036" y="820394"/>
                </a:lnTo>
                <a:lnTo>
                  <a:pt x="3207589" y="871519"/>
                </a:lnTo>
                <a:lnTo>
                  <a:pt x="3233434" y="922809"/>
                </a:lnTo>
                <a:lnTo>
                  <a:pt x="3246909" y="974018"/>
                </a:lnTo>
                <a:lnTo>
                  <a:pt x="3249114" y="999516"/>
                </a:lnTo>
                <a:lnTo>
                  <a:pt x="3248355" y="1024901"/>
                </a:lnTo>
                <a:lnTo>
                  <a:pt x="3238109" y="1075213"/>
                </a:lnTo>
                <a:lnTo>
                  <a:pt x="3216510" y="1124709"/>
                </a:lnTo>
                <a:lnTo>
                  <a:pt x="3183898" y="1173143"/>
                </a:lnTo>
                <a:lnTo>
                  <a:pt x="3140611" y="1220270"/>
                </a:lnTo>
                <a:lnTo>
                  <a:pt x="3086989" y="1265845"/>
                </a:lnTo>
                <a:lnTo>
                  <a:pt x="3023370" y="1309624"/>
                </a:lnTo>
                <a:lnTo>
                  <a:pt x="2987917" y="1330762"/>
                </a:lnTo>
                <a:lnTo>
                  <a:pt x="2950092" y="1351359"/>
                </a:lnTo>
                <a:lnTo>
                  <a:pt x="2909938" y="1371385"/>
                </a:lnTo>
                <a:lnTo>
                  <a:pt x="2867496" y="1390808"/>
                </a:lnTo>
                <a:lnTo>
                  <a:pt x="2822809" y="1409597"/>
                </a:lnTo>
                <a:lnTo>
                  <a:pt x="2775920" y="1427723"/>
                </a:lnTo>
                <a:lnTo>
                  <a:pt x="2726870" y="1445154"/>
                </a:lnTo>
                <a:lnTo>
                  <a:pt x="2675702" y="1461861"/>
                </a:lnTo>
                <a:lnTo>
                  <a:pt x="2622459" y="1477811"/>
                </a:lnTo>
                <a:lnTo>
                  <a:pt x="2567182" y="1492975"/>
                </a:lnTo>
                <a:lnTo>
                  <a:pt x="2509915" y="1507322"/>
                </a:lnTo>
                <a:lnTo>
                  <a:pt x="2450699" y="1520821"/>
                </a:lnTo>
                <a:lnTo>
                  <a:pt x="2389577" y="1533442"/>
                </a:lnTo>
                <a:lnTo>
                  <a:pt x="2326591" y="1545153"/>
                </a:lnTo>
                <a:lnTo>
                  <a:pt x="2261783" y="1555925"/>
                </a:lnTo>
                <a:lnTo>
                  <a:pt x="2195197" y="1565727"/>
                </a:lnTo>
                <a:lnTo>
                  <a:pt x="2126874" y="1574528"/>
                </a:lnTo>
                <a:lnTo>
                  <a:pt x="2068621" y="1581075"/>
                </a:lnTo>
                <a:lnTo>
                  <a:pt x="2010220" y="1586783"/>
                </a:lnTo>
                <a:lnTo>
                  <a:pt x="1951722" y="1591659"/>
                </a:lnTo>
                <a:lnTo>
                  <a:pt x="1893175" y="1595713"/>
                </a:lnTo>
                <a:lnTo>
                  <a:pt x="1834630" y="1598956"/>
                </a:lnTo>
                <a:lnTo>
                  <a:pt x="1776135" y="1601395"/>
                </a:lnTo>
                <a:lnTo>
                  <a:pt x="1717740" y="1603040"/>
                </a:lnTo>
                <a:lnTo>
                  <a:pt x="1659494" y="1603900"/>
                </a:lnTo>
                <a:lnTo>
                  <a:pt x="1601448" y="1603986"/>
                </a:lnTo>
                <a:lnTo>
                  <a:pt x="1543651" y="1603305"/>
                </a:lnTo>
                <a:lnTo>
                  <a:pt x="1486151" y="1601867"/>
                </a:lnTo>
                <a:lnTo>
                  <a:pt x="1428999" y="1599682"/>
                </a:lnTo>
                <a:lnTo>
                  <a:pt x="1372244" y="1596759"/>
                </a:lnTo>
                <a:lnTo>
                  <a:pt x="1315936" y="1593107"/>
                </a:lnTo>
                <a:lnTo>
                  <a:pt x="1260123" y="1588735"/>
                </a:lnTo>
                <a:lnTo>
                  <a:pt x="1204856" y="1583653"/>
                </a:lnTo>
                <a:lnTo>
                  <a:pt x="1150184" y="1577870"/>
                </a:lnTo>
                <a:lnTo>
                  <a:pt x="1096157" y="1571395"/>
                </a:lnTo>
                <a:lnTo>
                  <a:pt x="1042823" y="1564238"/>
                </a:lnTo>
                <a:lnTo>
                  <a:pt x="990233" y="1556407"/>
                </a:lnTo>
                <a:lnTo>
                  <a:pt x="938436" y="1547913"/>
                </a:lnTo>
                <a:lnTo>
                  <a:pt x="887481" y="1538763"/>
                </a:lnTo>
                <a:lnTo>
                  <a:pt x="837418" y="1528969"/>
                </a:lnTo>
                <a:lnTo>
                  <a:pt x="788297" y="1518538"/>
                </a:lnTo>
                <a:lnTo>
                  <a:pt x="740166" y="1507480"/>
                </a:lnTo>
                <a:lnTo>
                  <a:pt x="693076" y="1495805"/>
                </a:lnTo>
                <a:lnTo>
                  <a:pt x="647075" y="1483521"/>
                </a:lnTo>
                <a:lnTo>
                  <a:pt x="602214" y="1470639"/>
                </a:lnTo>
                <a:lnTo>
                  <a:pt x="558541" y="1457166"/>
                </a:lnTo>
                <a:lnTo>
                  <a:pt x="516107" y="1443114"/>
                </a:lnTo>
                <a:lnTo>
                  <a:pt x="474961" y="1428490"/>
                </a:lnTo>
                <a:lnTo>
                  <a:pt x="435152" y="1413304"/>
                </a:lnTo>
                <a:lnTo>
                  <a:pt x="396729" y="1397566"/>
                </a:lnTo>
                <a:lnTo>
                  <a:pt x="359743" y="1381284"/>
                </a:lnTo>
                <a:lnTo>
                  <a:pt x="324243" y="1364468"/>
                </a:lnTo>
                <a:lnTo>
                  <a:pt x="290277" y="1347128"/>
                </a:lnTo>
                <a:lnTo>
                  <a:pt x="227151" y="1310909"/>
                </a:lnTo>
                <a:lnTo>
                  <a:pt x="170758" y="1272703"/>
                </a:lnTo>
                <a:lnTo>
                  <a:pt x="121497" y="1232583"/>
                </a:lnTo>
                <a:lnTo>
                  <a:pt x="79761" y="1190625"/>
                </a:lnTo>
                <a:lnTo>
                  <a:pt x="55318" y="1160252"/>
                </a:lnTo>
                <a:lnTo>
                  <a:pt x="19949" y="1098974"/>
                </a:lnTo>
                <a:lnTo>
                  <a:pt x="2297" y="1037383"/>
                </a:lnTo>
                <a:lnTo>
                  <a:pt x="0" y="1006619"/>
                </a:lnTo>
                <a:lnTo>
                  <a:pt x="1993" y="975954"/>
                </a:lnTo>
                <a:lnTo>
                  <a:pt x="18667" y="915161"/>
                </a:lnTo>
                <a:lnTo>
                  <a:pt x="51950" y="855477"/>
                </a:lnTo>
                <a:lnTo>
                  <a:pt x="101473" y="797379"/>
                </a:lnTo>
                <a:lnTo>
                  <a:pt x="132209" y="769072"/>
                </a:lnTo>
                <a:lnTo>
                  <a:pt x="166866" y="741340"/>
                </a:lnTo>
                <a:lnTo>
                  <a:pt x="205399" y="714241"/>
                </a:lnTo>
                <a:lnTo>
                  <a:pt x="247761" y="687835"/>
                </a:lnTo>
                <a:lnTo>
                  <a:pt x="293906" y="662181"/>
                </a:lnTo>
                <a:lnTo>
                  <a:pt x="343788" y="637338"/>
                </a:lnTo>
                <a:lnTo>
                  <a:pt x="397360" y="613366"/>
                </a:lnTo>
                <a:lnTo>
                  <a:pt x="454577" y="590324"/>
                </a:lnTo>
                <a:lnTo>
                  <a:pt x="515392" y="568272"/>
                </a:lnTo>
                <a:lnTo>
                  <a:pt x="579760" y="547268"/>
                </a:lnTo>
                <a:lnTo>
                  <a:pt x="110114" y="0"/>
                </a:lnTo>
                <a:close/>
              </a:path>
            </a:pathLst>
          </a:custGeom>
          <a:ln w="11428">
            <a:solidFill>
              <a:srgbClr val="994633"/>
            </a:solidFill>
            <a:prstDash val="sysDash"/>
          </a:ln>
        </p:spPr>
        <p:txBody>
          <a:bodyPr wrap="square" lIns="0" tIns="0" rIns="0" bIns="0" rtlCol="0"/>
          <a:lstStyle/>
          <a:p>
            <a:endParaRPr>
              <a:solidFill>
                <a:prstClr val="black"/>
              </a:solidFill>
              <a:latin typeface="Calibri" panose="020F0502020204030204"/>
            </a:endParaRPr>
          </a:p>
        </p:txBody>
      </p:sp>
      <p:sp>
        <p:nvSpPr>
          <p:cNvPr id="14" name="object 14"/>
          <p:cNvSpPr txBox="1"/>
          <p:nvPr/>
        </p:nvSpPr>
        <p:spPr>
          <a:xfrm>
            <a:off x="5068571" y="5815686"/>
            <a:ext cx="1793239" cy="879475"/>
          </a:xfrm>
          <a:prstGeom prst="rect">
            <a:avLst/>
          </a:prstGeom>
        </p:spPr>
        <p:txBody>
          <a:bodyPr vert="horz" wrap="square" lIns="0" tIns="12700" rIns="0" bIns="0" rtlCol="0">
            <a:spAutoFit/>
          </a:bodyPr>
          <a:lstStyle/>
          <a:p>
            <a:pPr marL="12700" marR="400050">
              <a:spcBef>
                <a:spcPts val="100"/>
              </a:spcBef>
            </a:pPr>
            <a:r>
              <a:rPr sz="1400" b="1" spc="-5" dirty="0">
                <a:solidFill>
                  <a:srgbClr val="9D529F"/>
                </a:solidFill>
                <a:latin typeface="Arial"/>
                <a:cs typeface="Arial"/>
              </a:rPr>
              <a:t>such</a:t>
            </a:r>
            <a:r>
              <a:rPr sz="1400" b="1" spc="-45" dirty="0">
                <a:solidFill>
                  <a:srgbClr val="9D529F"/>
                </a:solidFill>
                <a:latin typeface="Arial"/>
                <a:cs typeface="Arial"/>
              </a:rPr>
              <a:t> </a:t>
            </a:r>
            <a:r>
              <a:rPr sz="1400" b="1" dirty="0">
                <a:solidFill>
                  <a:srgbClr val="9D529F"/>
                </a:solidFill>
                <a:latin typeface="Arial"/>
                <a:cs typeface="Arial"/>
              </a:rPr>
              <a:t>as</a:t>
            </a:r>
            <a:r>
              <a:rPr sz="1400" b="1" spc="-35" dirty="0">
                <a:solidFill>
                  <a:srgbClr val="9D529F"/>
                </a:solidFill>
                <a:latin typeface="Arial"/>
                <a:cs typeface="Arial"/>
              </a:rPr>
              <a:t> </a:t>
            </a:r>
            <a:r>
              <a:rPr sz="1400" b="1" spc="-5" dirty="0">
                <a:solidFill>
                  <a:srgbClr val="9D529F"/>
                </a:solidFill>
                <a:latin typeface="Arial"/>
                <a:cs typeface="Arial"/>
              </a:rPr>
              <a:t>routers, </a:t>
            </a:r>
            <a:r>
              <a:rPr sz="1400" b="1" spc="-370" dirty="0">
                <a:solidFill>
                  <a:srgbClr val="9D529F"/>
                </a:solidFill>
                <a:latin typeface="Arial"/>
                <a:cs typeface="Arial"/>
              </a:rPr>
              <a:t> </a:t>
            </a:r>
            <a:r>
              <a:rPr sz="1400" b="1" spc="-5" dirty="0">
                <a:solidFill>
                  <a:srgbClr val="9D529F"/>
                </a:solidFill>
                <a:latin typeface="Arial"/>
                <a:cs typeface="Arial"/>
              </a:rPr>
              <a:t>firewalls,</a:t>
            </a:r>
            <a:endParaRPr sz="1400">
              <a:solidFill>
                <a:prstClr val="black"/>
              </a:solidFill>
              <a:latin typeface="Arial"/>
              <a:cs typeface="Arial"/>
            </a:endParaRPr>
          </a:p>
          <a:p>
            <a:pPr marL="12700" marR="5080"/>
            <a:r>
              <a:rPr sz="1400" b="1" spc="-5" dirty="0">
                <a:solidFill>
                  <a:srgbClr val="9D529F"/>
                </a:solidFill>
                <a:latin typeface="Arial"/>
                <a:cs typeface="Arial"/>
              </a:rPr>
              <a:t>and switches, have </a:t>
            </a:r>
            <a:r>
              <a:rPr sz="1400" b="1" dirty="0">
                <a:solidFill>
                  <a:srgbClr val="9D529F"/>
                </a:solidFill>
                <a:latin typeface="Arial"/>
                <a:cs typeface="Arial"/>
              </a:rPr>
              <a:t> security</a:t>
            </a:r>
            <a:r>
              <a:rPr sz="1400" b="1" spc="-90" dirty="0">
                <a:solidFill>
                  <a:srgbClr val="9D529F"/>
                </a:solidFill>
                <a:latin typeface="Arial"/>
                <a:cs typeface="Arial"/>
              </a:rPr>
              <a:t> </a:t>
            </a:r>
            <a:r>
              <a:rPr sz="1400" b="1" spc="-5" dirty="0">
                <a:solidFill>
                  <a:srgbClr val="9D529F"/>
                </a:solidFill>
                <a:latin typeface="Arial"/>
                <a:cs typeface="Arial"/>
              </a:rPr>
              <a:t>weaknesses</a:t>
            </a:r>
            <a:endParaRPr sz="1400">
              <a:solidFill>
                <a:prstClr val="black"/>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9881" y="283537"/>
            <a:ext cx="1671320" cy="521297"/>
          </a:xfrm>
          <a:prstGeom prst="rect">
            <a:avLst/>
          </a:prstGeom>
        </p:spPr>
        <p:txBody>
          <a:bodyPr vert="horz" wrap="square" lIns="0" tIns="13335" rIns="0" bIns="0" rtlCol="0" anchor="ctr">
            <a:spAutoFit/>
          </a:bodyPr>
          <a:lstStyle/>
          <a:p>
            <a:pPr marL="12700">
              <a:lnSpc>
                <a:spcPct val="100000"/>
              </a:lnSpc>
              <a:spcBef>
                <a:spcPts val="105"/>
              </a:spcBef>
            </a:pPr>
            <a:r>
              <a:rPr b="1" spc="-5" dirty="0">
                <a:latin typeface="Georgia"/>
                <a:cs typeface="Georgia"/>
              </a:rPr>
              <a:t>Threats</a:t>
            </a:r>
          </a:p>
        </p:txBody>
      </p:sp>
      <p:sp>
        <p:nvSpPr>
          <p:cNvPr id="3" name="object 3"/>
          <p:cNvSpPr txBox="1"/>
          <p:nvPr/>
        </p:nvSpPr>
        <p:spPr>
          <a:xfrm>
            <a:off x="826477" y="1480184"/>
            <a:ext cx="10178128" cy="3988912"/>
          </a:xfrm>
          <a:prstGeom prst="rect">
            <a:avLst/>
          </a:prstGeom>
        </p:spPr>
        <p:txBody>
          <a:bodyPr vert="horz" wrap="square" lIns="0" tIns="13335" rIns="0" bIns="0" rtlCol="0">
            <a:spAutoFit/>
          </a:bodyPr>
          <a:lstStyle/>
          <a:p>
            <a:pPr marL="12700" algn="just">
              <a:lnSpc>
                <a:spcPts val="2145"/>
              </a:lnSpc>
              <a:spcBef>
                <a:spcPts val="105"/>
              </a:spcBef>
            </a:pPr>
            <a:r>
              <a:rPr sz="2000" spc="25" dirty="0">
                <a:latin typeface="Times New Roman" panose="02020603050405020304" pitchFamily="18" charset="0"/>
                <a:cs typeface="Times New Roman" panose="02020603050405020304" pitchFamily="18" charset="0"/>
              </a:rPr>
              <a:t>There</a:t>
            </a:r>
            <a:r>
              <a:rPr sz="2000" spc="-10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are</a:t>
            </a:r>
            <a:r>
              <a:rPr sz="2000" spc="-85" dirty="0">
                <a:latin typeface="Times New Roman" panose="02020603050405020304" pitchFamily="18" charset="0"/>
                <a:cs typeface="Times New Roman" panose="02020603050405020304" pitchFamily="18" charset="0"/>
              </a:rPr>
              <a:t> </a:t>
            </a:r>
            <a:r>
              <a:rPr sz="2000" b="1" spc="-30" dirty="0">
                <a:latin typeface="Times New Roman" panose="02020603050405020304" pitchFamily="18" charset="0"/>
                <a:cs typeface="Times New Roman" panose="02020603050405020304" pitchFamily="18" charset="0"/>
              </a:rPr>
              <a:t>four</a:t>
            </a:r>
            <a:r>
              <a:rPr sz="2000" b="1" spc="-9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primary</a:t>
            </a:r>
            <a:r>
              <a:rPr sz="2000" b="1" spc="-100" dirty="0">
                <a:latin typeface="Times New Roman" panose="02020603050405020304" pitchFamily="18" charset="0"/>
                <a:cs typeface="Times New Roman" panose="02020603050405020304" pitchFamily="18" charset="0"/>
              </a:rPr>
              <a:t> </a:t>
            </a:r>
            <a:r>
              <a:rPr sz="2000" b="1" spc="75" dirty="0">
                <a:latin typeface="Times New Roman" panose="02020603050405020304" pitchFamily="18" charset="0"/>
                <a:cs typeface="Times New Roman" panose="02020603050405020304" pitchFamily="18" charset="0"/>
              </a:rPr>
              <a:t>classes</a:t>
            </a:r>
            <a:r>
              <a:rPr sz="2000" b="1" spc="-105" dirty="0">
                <a:latin typeface="Times New Roman" panose="02020603050405020304" pitchFamily="18" charset="0"/>
                <a:cs typeface="Times New Roman" panose="02020603050405020304" pitchFamily="18" charset="0"/>
              </a:rPr>
              <a:t> </a:t>
            </a:r>
            <a:r>
              <a:rPr sz="2000" b="1" spc="-30" dirty="0">
                <a:latin typeface="Times New Roman" panose="02020603050405020304" pitchFamily="18" charset="0"/>
                <a:cs typeface="Times New Roman" panose="02020603050405020304" pitchFamily="18" charset="0"/>
              </a:rPr>
              <a:t>of</a:t>
            </a:r>
            <a:r>
              <a:rPr sz="2000" b="1" spc="-7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threats</a:t>
            </a:r>
            <a:r>
              <a:rPr sz="2000" b="1" spc="-105"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to</a:t>
            </a:r>
            <a:r>
              <a:rPr sz="2000" spc="-8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network</a:t>
            </a:r>
            <a:r>
              <a:rPr sz="2000" spc="-10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security:</a:t>
            </a:r>
            <a:endParaRPr lang="en-IN" sz="2000" spc="-10" dirty="0">
              <a:latin typeface="Times New Roman" panose="02020603050405020304" pitchFamily="18" charset="0"/>
              <a:cs typeface="Times New Roman" panose="02020603050405020304" pitchFamily="18" charset="0"/>
            </a:endParaRPr>
          </a:p>
          <a:p>
            <a:pPr marL="12700" algn="just">
              <a:lnSpc>
                <a:spcPts val="2145"/>
              </a:lnSpc>
              <a:spcBef>
                <a:spcPts val="105"/>
              </a:spcBef>
            </a:pPr>
            <a:endParaRPr sz="2000" dirty="0">
              <a:latin typeface="Times New Roman" panose="02020603050405020304" pitchFamily="18" charset="0"/>
              <a:cs typeface="Times New Roman" panose="02020603050405020304" pitchFamily="18" charset="0"/>
            </a:endParaRPr>
          </a:p>
          <a:p>
            <a:pPr marL="287020" marR="240665" indent="-274320" algn="just">
              <a:lnSpc>
                <a:spcPct val="90200"/>
              </a:lnSpc>
              <a:spcBef>
                <a:spcPts val="90"/>
              </a:spcBef>
              <a:buSzPct val="91525"/>
              <a:buFont typeface="Wingdings"/>
              <a:buChar char=""/>
              <a:tabLst>
                <a:tab pos="330200" algn="l"/>
              </a:tabLst>
            </a:pPr>
            <a:r>
              <a:rPr sz="2000" b="1" spc="-10" dirty="0">
                <a:latin typeface="Times New Roman" panose="02020603050405020304" pitchFamily="18" charset="0"/>
                <a:cs typeface="Times New Roman" panose="02020603050405020304" pitchFamily="18" charset="0"/>
              </a:rPr>
              <a:t>Unstructured threats </a:t>
            </a:r>
            <a:r>
              <a:rPr sz="2000" spc="30" dirty="0">
                <a:latin typeface="Times New Roman" panose="02020603050405020304" pitchFamily="18" charset="0"/>
                <a:cs typeface="Times New Roman" panose="02020603050405020304" pitchFamily="18" charset="0"/>
              </a:rPr>
              <a:t>consist </a:t>
            </a:r>
            <a:r>
              <a:rPr sz="2000" spc="-30" dirty="0">
                <a:latin typeface="Times New Roman" panose="02020603050405020304" pitchFamily="18" charset="0"/>
                <a:cs typeface="Times New Roman" panose="02020603050405020304" pitchFamily="18" charset="0"/>
              </a:rPr>
              <a:t>of </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mostly</a:t>
            </a:r>
            <a:r>
              <a:rPr sz="2000" spc="-95"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inexperienced</a:t>
            </a:r>
            <a:r>
              <a:rPr sz="2000" b="1" spc="-10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individuals</a:t>
            </a:r>
            <a:r>
              <a:rPr sz="2000" b="1" spc="-5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using</a:t>
            </a:r>
            <a:r>
              <a:rPr sz="2000" b="1" spc="-90" dirty="0">
                <a:latin typeface="Times New Roman" panose="02020603050405020304" pitchFamily="18" charset="0"/>
                <a:cs typeface="Times New Roman" panose="02020603050405020304" pitchFamily="18" charset="0"/>
              </a:rPr>
              <a:t> </a:t>
            </a:r>
            <a:r>
              <a:rPr sz="2000" b="1" spc="35" dirty="0">
                <a:latin typeface="Times New Roman" panose="02020603050405020304" pitchFamily="18" charset="0"/>
                <a:cs typeface="Times New Roman" panose="02020603050405020304" pitchFamily="18" charset="0"/>
              </a:rPr>
              <a:t>easily</a:t>
            </a:r>
            <a:r>
              <a:rPr sz="2000" b="1" spc="-7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available</a:t>
            </a:r>
            <a:r>
              <a:rPr sz="2000" b="1" spc="-6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hacking</a:t>
            </a:r>
            <a:r>
              <a:rPr sz="2000" b="1" spc="-9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tools </a:t>
            </a:r>
            <a:r>
              <a:rPr sz="2000" b="1" spc="-610" dirty="0">
                <a:latin typeface="Times New Roman" panose="02020603050405020304" pitchFamily="18" charset="0"/>
                <a:cs typeface="Times New Roman" panose="02020603050405020304" pitchFamily="18" charset="0"/>
              </a:rPr>
              <a:t> </a:t>
            </a:r>
            <a:r>
              <a:rPr sz="2000" b="1" spc="45" dirty="0">
                <a:latin typeface="Times New Roman" panose="02020603050405020304" pitchFamily="18" charset="0"/>
                <a:cs typeface="Times New Roman" panose="02020603050405020304" pitchFamily="18" charset="0"/>
              </a:rPr>
              <a:t>such</a:t>
            </a:r>
            <a:r>
              <a:rPr sz="2000" b="1" spc="-105" dirty="0">
                <a:latin typeface="Times New Roman" panose="02020603050405020304" pitchFamily="18" charset="0"/>
                <a:cs typeface="Times New Roman" panose="02020603050405020304" pitchFamily="18" charset="0"/>
              </a:rPr>
              <a:t> </a:t>
            </a:r>
            <a:r>
              <a:rPr sz="2000" b="1" spc="85" dirty="0">
                <a:latin typeface="Times New Roman" panose="02020603050405020304" pitchFamily="18" charset="0"/>
                <a:cs typeface="Times New Roman" panose="02020603050405020304" pitchFamily="18" charset="0"/>
              </a:rPr>
              <a:t>as</a:t>
            </a:r>
            <a:r>
              <a:rPr sz="2000" b="1" spc="-80" dirty="0">
                <a:latin typeface="Times New Roman" panose="02020603050405020304" pitchFamily="18" charset="0"/>
                <a:cs typeface="Times New Roman" panose="02020603050405020304" pitchFamily="18" charset="0"/>
              </a:rPr>
              <a:t> </a:t>
            </a:r>
            <a:r>
              <a:rPr sz="2000" b="1" spc="30" dirty="0">
                <a:solidFill>
                  <a:srgbClr val="C00000"/>
                </a:solidFill>
                <a:latin typeface="Times New Roman" panose="02020603050405020304" pitchFamily="18" charset="0"/>
                <a:cs typeface="Times New Roman" panose="02020603050405020304" pitchFamily="18" charset="0"/>
              </a:rPr>
              <a:t>shell</a:t>
            </a:r>
            <a:r>
              <a:rPr sz="2000" b="1" spc="-85" dirty="0">
                <a:solidFill>
                  <a:srgbClr val="C00000"/>
                </a:solidFill>
                <a:latin typeface="Times New Roman" panose="02020603050405020304" pitchFamily="18" charset="0"/>
                <a:cs typeface="Times New Roman" panose="02020603050405020304" pitchFamily="18" charset="0"/>
              </a:rPr>
              <a:t> </a:t>
            </a:r>
            <a:r>
              <a:rPr sz="2000" b="1" spc="20" dirty="0">
                <a:solidFill>
                  <a:srgbClr val="C00000"/>
                </a:solidFill>
                <a:latin typeface="Times New Roman" panose="02020603050405020304" pitchFamily="18" charset="0"/>
                <a:cs typeface="Times New Roman" panose="02020603050405020304" pitchFamily="18" charset="0"/>
              </a:rPr>
              <a:t>scripts</a:t>
            </a:r>
            <a:r>
              <a:rPr sz="2000" b="1" spc="-110" dirty="0">
                <a:solidFill>
                  <a:srgbClr val="C00000"/>
                </a:solidFill>
                <a:latin typeface="Times New Roman" panose="02020603050405020304" pitchFamily="18" charset="0"/>
                <a:cs typeface="Times New Roman" panose="02020603050405020304" pitchFamily="18" charset="0"/>
              </a:rPr>
              <a:t> </a:t>
            </a:r>
            <a:r>
              <a:rPr sz="2000" b="1" spc="25" dirty="0">
                <a:solidFill>
                  <a:srgbClr val="C00000"/>
                </a:solidFill>
                <a:latin typeface="Times New Roman" panose="02020603050405020304" pitchFamily="18" charset="0"/>
                <a:cs typeface="Times New Roman" panose="02020603050405020304" pitchFamily="18" charset="0"/>
              </a:rPr>
              <a:t>and</a:t>
            </a:r>
            <a:r>
              <a:rPr sz="2000" b="1" spc="-85" dirty="0">
                <a:solidFill>
                  <a:srgbClr val="C00000"/>
                </a:solidFill>
                <a:latin typeface="Times New Roman" panose="02020603050405020304" pitchFamily="18" charset="0"/>
                <a:cs typeface="Times New Roman" panose="02020603050405020304" pitchFamily="18" charset="0"/>
              </a:rPr>
              <a:t> </a:t>
            </a:r>
            <a:r>
              <a:rPr sz="2000" b="1" spc="30" dirty="0">
                <a:solidFill>
                  <a:srgbClr val="C00000"/>
                </a:solidFill>
                <a:latin typeface="Times New Roman" panose="02020603050405020304" pitchFamily="18" charset="0"/>
                <a:cs typeface="Times New Roman" panose="02020603050405020304" pitchFamily="18" charset="0"/>
              </a:rPr>
              <a:t>password</a:t>
            </a:r>
            <a:r>
              <a:rPr sz="2000" b="1" spc="-110" dirty="0">
                <a:solidFill>
                  <a:srgbClr val="C00000"/>
                </a:solidFill>
                <a:latin typeface="Times New Roman" panose="02020603050405020304" pitchFamily="18" charset="0"/>
                <a:cs typeface="Times New Roman" panose="02020603050405020304" pitchFamily="18" charset="0"/>
              </a:rPr>
              <a:t> </a:t>
            </a:r>
            <a:r>
              <a:rPr sz="2000" b="1" spc="25" dirty="0">
                <a:solidFill>
                  <a:srgbClr val="C00000"/>
                </a:solidFill>
                <a:latin typeface="Times New Roman" panose="02020603050405020304" pitchFamily="18" charset="0"/>
                <a:cs typeface="Times New Roman" panose="02020603050405020304" pitchFamily="18" charset="0"/>
              </a:rPr>
              <a:t>crackers</a:t>
            </a:r>
            <a:r>
              <a:rPr sz="2000" b="1" spc="25"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a:p>
            <a:pPr marL="287020" indent="-274320" algn="just">
              <a:lnSpc>
                <a:spcPts val="2280"/>
              </a:lnSpc>
              <a:spcBef>
                <a:spcPts val="1925"/>
              </a:spcBef>
              <a:buFont typeface="Wingdings"/>
              <a:buChar char=""/>
              <a:tabLst>
                <a:tab pos="287020" algn="l"/>
              </a:tabLst>
            </a:pPr>
            <a:r>
              <a:rPr sz="2000" spc="65" dirty="0">
                <a:latin typeface="Times New Roman" panose="02020603050405020304" pitchFamily="18" charset="0"/>
                <a:cs typeface="Times New Roman" panose="02020603050405020304" pitchFamily="18" charset="0"/>
              </a:rPr>
              <a:t>Even</a:t>
            </a:r>
            <a:r>
              <a:rPr sz="2000" spc="-6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unstructured</a:t>
            </a:r>
            <a:r>
              <a:rPr sz="2000" spc="-1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threats</a:t>
            </a:r>
            <a:r>
              <a:rPr sz="2000" spc="-100"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that</a:t>
            </a:r>
            <a:r>
              <a:rPr sz="2000" spc="-9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are</a:t>
            </a:r>
            <a:r>
              <a:rPr sz="2000" spc="-9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only</a:t>
            </a:r>
            <a:r>
              <a:rPr sz="2000" spc="-6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executed</a:t>
            </a:r>
            <a:r>
              <a:rPr sz="2000" spc="-105"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with</a:t>
            </a:r>
            <a:r>
              <a:rPr sz="2000" spc="-6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the</a:t>
            </a:r>
            <a:r>
              <a:rPr sz="2000" spc="-80"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intent</a:t>
            </a:r>
            <a:r>
              <a:rPr sz="2000" spc="-85"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of</a:t>
            </a:r>
            <a:endParaRPr sz="2000" dirty="0">
              <a:latin typeface="Times New Roman" panose="02020603050405020304" pitchFamily="18" charset="0"/>
              <a:cs typeface="Times New Roman" panose="02020603050405020304" pitchFamily="18" charset="0"/>
            </a:endParaRPr>
          </a:p>
          <a:p>
            <a:pPr marL="287020" marR="34925" algn="just">
              <a:lnSpc>
                <a:spcPts val="2160"/>
              </a:lnSpc>
              <a:spcBef>
                <a:spcPts val="150"/>
              </a:spcBef>
            </a:pPr>
            <a:r>
              <a:rPr sz="2000" spc="-10" dirty="0">
                <a:latin typeface="Times New Roman" panose="02020603050405020304" pitchFamily="18" charset="0"/>
                <a:cs typeface="Times New Roman" panose="02020603050405020304" pitchFamily="18" charset="0"/>
              </a:rPr>
              <a:t>testing</a:t>
            </a:r>
            <a:r>
              <a:rPr sz="2000" spc="-10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and</a:t>
            </a:r>
            <a:r>
              <a:rPr sz="2000" spc="-8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challenging</a:t>
            </a:r>
            <a:r>
              <a:rPr sz="2000" spc="-80" dirty="0">
                <a:latin typeface="Times New Roman" panose="02020603050405020304" pitchFamily="18" charset="0"/>
                <a:cs typeface="Times New Roman" panose="02020603050405020304" pitchFamily="18" charset="0"/>
              </a:rPr>
              <a:t> </a:t>
            </a:r>
            <a:r>
              <a:rPr sz="2000" spc="60" dirty="0">
                <a:latin typeface="Times New Roman" panose="02020603050405020304" pitchFamily="18" charset="0"/>
                <a:cs typeface="Times New Roman" panose="02020603050405020304" pitchFamily="18" charset="0"/>
              </a:rPr>
              <a:t>a</a:t>
            </a:r>
            <a:r>
              <a:rPr sz="2000" spc="-65" dirty="0">
                <a:latin typeface="Times New Roman" panose="02020603050405020304" pitchFamily="18" charset="0"/>
                <a:cs typeface="Times New Roman" panose="02020603050405020304" pitchFamily="18" charset="0"/>
              </a:rPr>
              <a:t> </a:t>
            </a:r>
            <a:r>
              <a:rPr sz="2000" spc="35" dirty="0">
                <a:latin typeface="Times New Roman" panose="02020603050405020304" pitchFamily="18" charset="0"/>
                <a:cs typeface="Times New Roman" panose="02020603050405020304" pitchFamily="18" charset="0"/>
              </a:rPr>
              <a:t>hacker’s</a:t>
            </a:r>
            <a:r>
              <a:rPr sz="2000" spc="-114"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skills</a:t>
            </a:r>
            <a:r>
              <a:rPr sz="2000" spc="-65"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can</a:t>
            </a:r>
            <a:r>
              <a:rPr sz="2000" spc="-9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still</a:t>
            </a:r>
            <a:r>
              <a:rPr sz="2000" spc="-6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do</a:t>
            </a:r>
            <a:r>
              <a:rPr sz="2000" spc="-85" dirty="0">
                <a:latin typeface="Times New Roman" panose="02020603050405020304" pitchFamily="18" charset="0"/>
                <a:cs typeface="Times New Roman" panose="02020603050405020304" pitchFamily="18" charset="0"/>
              </a:rPr>
              <a:t> </a:t>
            </a:r>
            <a:r>
              <a:rPr sz="2000" spc="35" dirty="0">
                <a:latin typeface="Times New Roman" panose="02020603050405020304" pitchFamily="18" charset="0"/>
                <a:cs typeface="Times New Roman" panose="02020603050405020304" pitchFamily="18" charset="0"/>
              </a:rPr>
              <a:t>serious</a:t>
            </a:r>
            <a:r>
              <a:rPr sz="2000" spc="-10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damage</a:t>
            </a:r>
            <a:r>
              <a:rPr sz="2000" spc="-90"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to </a:t>
            </a:r>
            <a:r>
              <a:rPr sz="2000" spc="-610" dirty="0">
                <a:latin typeface="Times New Roman" panose="02020603050405020304" pitchFamily="18" charset="0"/>
                <a:cs typeface="Times New Roman" panose="02020603050405020304" pitchFamily="18" charset="0"/>
              </a:rPr>
              <a:t> </a:t>
            </a:r>
            <a:r>
              <a:rPr sz="2000" spc="60" dirty="0">
                <a:latin typeface="Times New Roman" panose="02020603050405020304" pitchFamily="18" charset="0"/>
                <a:cs typeface="Times New Roman" panose="02020603050405020304" pitchFamily="18" charset="0"/>
              </a:rPr>
              <a:t>a</a:t>
            </a:r>
            <a:r>
              <a:rPr sz="2000" spc="-7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company.</a:t>
            </a:r>
            <a:endParaRPr sz="2000" dirty="0">
              <a:latin typeface="Times New Roman" panose="02020603050405020304" pitchFamily="18" charset="0"/>
              <a:cs typeface="Times New Roman" panose="02020603050405020304" pitchFamily="18" charset="0"/>
            </a:endParaRPr>
          </a:p>
          <a:p>
            <a:pPr algn="just">
              <a:spcBef>
                <a:spcPts val="40"/>
              </a:spcBef>
            </a:pPr>
            <a:endParaRPr sz="2000" dirty="0">
              <a:latin typeface="Times New Roman" panose="02020603050405020304" pitchFamily="18" charset="0"/>
              <a:cs typeface="Times New Roman" panose="02020603050405020304" pitchFamily="18" charset="0"/>
            </a:endParaRPr>
          </a:p>
          <a:p>
            <a:pPr marL="287020" marR="111760" indent="-274320" algn="just">
              <a:lnSpc>
                <a:spcPts val="2160"/>
              </a:lnSpc>
              <a:buFont typeface="Wingdings"/>
              <a:buChar char=""/>
              <a:tabLst>
                <a:tab pos="287020" algn="l"/>
              </a:tabLst>
            </a:pPr>
            <a:r>
              <a:rPr sz="2000" spc="-5" dirty="0">
                <a:latin typeface="Times New Roman" panose="02020603050405020304" pitchFamily="18" charset="0"/>
                <a:cs typeface="Times New Roman" panose="02020603050405020304" pitchFamily="18" charset="0"/>
              </a:rPr>
              <a:t>Unstructured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threats—Threats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that</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random</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usually</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result </a:t>
            </a:r>
            <a:r>
              <a:rPr sz="2000" spc="-4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 </a:t>
            </a:r>
            <a:r>
              <a:rPr sz="2000" dirty="0">
                <a:latin typeface="Times New Roman" panose="02020603050405020304" pitchFamily="18" charset="0"/>
                <a:cs typeface="Times New Roman" panose="02020603050405020304" pitchFamily="18" charset="0"/>
              </a:rPr>
              <a:t>an</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attacker</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identifying</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 </a:t>
            </a:r>
            <a:r>
              <a:rPr sz="2000" b="1" spc="-5" dirty="0">
                <a:latin typeface="Times New Roman" panose="02020603050405020304" pitchFamily="18" charset="0"/>
                <a:cs typeface="Times New Roman" panose="02020603050405020304" pitchFamily="18" charset="0"/>
              </a:rPr>
              <a:t>vulnerability</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by</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scanning</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network </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looking</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for “targets of</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opportunity.”</a:t>
            </a:r>
            <a:endParaRPr sz="2000" b="1" dirty="0">
              <a:latin typeface="Times New Roman" panose="02020603050405020304" pitchFamily="18" charset="0"/>
              <a:cs typeface="Times New Roman" panose="02020603050405020304" pitchFamily="18" charset="0"/>
            </a:endParaRPr>
          </a:p>
          <a:p>
            <a:pPr algn="just">
              <a:spcBef>
                <a:spcPts val="20"/>
              </a:spcBef>
              <a:buFontTx/>
              <a:buChar char=""/>
            </a:pPr>
            <a:endParaRPr sz="2000" dirty="0">
              <a:latin typeface="Times New Roman" panose="02020603050405020304" pitchFamily="18" charset="0"/>
              <a:cs typeface="Times New Roman" panose="02020603050405020304" pitchFamily="18" charset="0"/>
            </a:endParaRPr>
          </a:p>
          <a:p>
            <a:pPr marL="287020" marR="5080" indent="-274320" algn="just">
              <a:lnSpc>
                <a:spcPct val="90200"/>
              </a:lnSpc>
              <a:buFont typeface="Wingdings"/>
              <a:buChar char=""/>
              <a:tabLst>
                <a:tab pos="287020" algn="l"/>
              </a:tabLst>
            </a:pPr>
            <a:r>
              <a:rPr sz="2000" spc="-5" dirty="0">
                <a:latin typeface="Times New Roman" panose="02020603050405020304" pitchFamily="18" charset="0"/>
                <a:cs typeface="Times New Roman" panose="02020603050405020304" pitchFamily="18" charset="0"/>
              </a:rPr>
              <a:t>This type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 threat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far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common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threat </a:t>
            </a:r>
            <a:r>
              <a:rPr sz="2000" dirty="0">
                <a:latin typeface="Times New Roman" panose="02020603050405020304" pitchFamily="18" charset="0"/>
                <a:cs typeface="Times New Roman" panose="02020603050405020304" pitchFamily="18" charset="0"/>
              </a:rPr>
              <a:t>because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be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performed using </a:t>
            </a:r>
            <a:r>
              <a:rPr sz="2000" b="1" dirty="0">
                <a:latin typeface="Times New Roman" panose="02020603050405020304" pitchFamily="18" charset="0"/>
                <a:cs typeface="Times New Roman" panose="02020603050405020304" pitchFamily="18" charset="0"/>
              </a:rPr>
              <a:t>automated </a:t>
            </a:r>
            <a:r>
              <a:rPr sz="2000" b="1" spc="-5" dirty="0">
                <a:latin typeface="Times New Roman" panose="02020603050405020304" pitchFamily="18" charset="0"/>
                <a:cs typeface="Times New Roman" panose="02020603050405020304" pitchFamily="18" charset="0"/>
              </a:rPr>
              <a:t>tools </a:t>
            </a:r>
            <a:r>
              <a:rPr sz="2000" b="1" dirty="0">
                <a:latin typeface="Times New Roman" panose="02020603050405020304" pitchFamily="18" charset="0"/>
                <a:cs typeface="Times New Roman" panose="02020603050405020304" pitchFamily="18" charset="0"/>
              </a:rPr>
              <a:t>(scripts) </a:t>
            </a:r>
            <a:r>
              <a:rPr sz="2000" b="1" spc="-5" dirty="0">
                <a:latin typeface="Times New Roman" panose="02020603050405020304" pitchFamily="18" charset="0"/>
                <a:cs typeface="Times New Roman" panose="02020603050405020304" pitchFamily="18" charset="0"/>
              </a:rPr>
              <a:t>that are </a:t>
            </a:r>
            <a:r>
              <a:rPr sz="2000" b="1" dirty="0">
                <a:latin typeface="Times New Roman" panose="02020603050405020304" pitchFamily="18" charset="0"/>
                <a:cs typeface="Times New Roman" panose="02020603050405020304" pitchFamily="18" charset="0"/>
              </a:rPr>
              <a:t>readily available </a:t>
            </a:r>
            <a:r>
              <a:rPr sz="2000" b="1" spc="-5" dirty="0">
                <a:latin typeface="Times New Roman" panose="02020603050405020304" pitchFamily="18" charset="0"/>
                <a:cs typeface="Times New Roman" panose="02020603050405020304" pitchFamily="18" charset="0"/>
              </a:rPr>
              <a:t>on </a:t>
            </a:r>
            <a:r>
              <a:rPr sz="2000" b="1" spc="-47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the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Internet</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and</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can</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be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performed</a:t>
            </a:r>
            <a:r>
              <a:rPr sz="2000" b="1" dirty="0">
                <a:latin typeface="Times New Roman" panose="02020603050405020304" pitchFamily="18" charset="0"/>
                <a:cs typeface="Times New Roman" panose="02020603050405020304" pitchFamily="18" charset="0"/>
              </a:rPr>
              <a:t> by</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someone</a:t>
            </a:r>
            <a:r>
              <a:rPr sz="2000" b="1" spc="-1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with</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very </a:t>
            </a:r>
            <a:r>
              <a:rPr sz="2000" b="1" spc="-5" dirty="0">
                <a:latin typeface="Times New Roman" panose="02020603050405020304" pitchFamily="18" charset="0"/>
                <a:cs typeface="Times New Roman" panose="02020603050405020304" pitchFamily="18" charset="0"/>
              </a:rPr>
              <a:t>limited </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computer</a:t>
            </a:r>
            <a:r>
              <a:rPr sz="2000" b="1" spc="-2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skills.</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5468" y="292328"/>
            <a:ext cx="1671320" cy="521297"/>
          </a:xfrm>
          <a:prstGeom prst="rect">
            <a:avLst/>
          </a:prstGeom>
        </p:spPr>
        <p:txBody>
          <a:bodyPr vert="horz" wrap="square" lIns="0" tIns="13335" rIns="0" bIns="0" rtlCol="0" anchor="ctr">
            <a:spAutoFit/>
          </a:bodyPr>
          <a:lstStyle/>
          <a:p>
            <a:pPr marL="12700">
              <a:lnSpc>
                <a:spcPct val="100000"/>
              </a:lnSpc>
              <a:spcBef>
                <a:spcPts val="105"/>
              </a:spcBef>
            </a:pPr>
            <a:r>
              <a:rPr spc="-5" dirty="0">
                <a:latin typeface="Georgia"/>
                <a:cs typeface="Georgia"/>
              </a:rPr>
              <a:t>Threats</a:t>
            </a:r>
          </a:p>
        </p:txBody>
      </p:sp>
      <p:sp>
        <p:nvSpPr>
          <p:cNvPr id="3" name="object 3"/>
          <p:cNvSpPr txBox="1"/>
          <p:nvPr/>
        </p:nvSpPr>
        <p:spPr>
          <a:xfrm>
            <a:off x="677008" y="1540586"/>
            <a:ext cx="10559561" cy="4202430"/>
          </a:xfrm>
          <a:prstGeom prst="rect">
            <a:avLst/>
          </a:prstGeom>
        </p:spPr>
        <p:txBody>
          <a:bodyPr vert="horz" wrap="square" lIns="0" tIns="1905" rIns="0" bIns="0" rtlCol="0">
            <a:spAutoFit/>
          </a:bodyPr>
          <a:lstStyle/>
          <a:p>
            <a:pPr marL="355600" marR="433070" indent="-342900" algn="just">
              <a:lnSpc>
                <a:spcPct val="102499"/>
              </a:lnSpc>
              <a:spcBef>
                <a:spcPts val="15"/>
              </a:spcBef>
              <a:buClr>
                <a:srgbClr val="FFCC66"/>
              </a:buClr>
              <a:buFont typeface="Palatino Linotype"/>
              <a:buChar char="•"/>
              <a:tabLst>
                <a:tab pos="355600" algn="l"/>
              </a:tabLst>
            </a:pPr>
            <a:r>
              <a:rPr sz="2800" b="1" spc="-5" dirty="0">
                <a:latin typeface="Times New Roman" panose="02020603050405020304" pitchFamily="18" charset="0"/>
                <a:cs typeface="Times New Roman" panose="02020603050405020304" pitchFamily="18" charset="0"/>
              </a:rPr>
              <a:t>Structured</a:t>
            </a:r>
            <a:r>
              <a:rPr sz="2800" b="1" spc="1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threats</a:t>
            </a:r>
            <a:r>
              <a:rPr sz="2800" b="1" spc="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threats</a:t>
            </a:r>
            <a:r>
              <a:rPr sz="2800" spc="-95" dirty="0">
                <a:latin typeface="Times New Roman" panose="02020603050405020304" pitchFamily="18" charset="0"/>
                <a:cs typeface="Times New Roman" panose="02020603050405020304" pitchFamily="18" charset="0"/>
              </a:rPr>
              <a:t> </a:t>
            </a:r>
            <a:r>
              <a:rPr sz="2800" spc="-60" dirty="0">
                <a:latin typeface="Times New Roman" panose="02020603050405020304" pitchFamily="18" charset="0"/>
                <a:cs typeface="Times New Roman" panose="02020603050405020304" pitchFamily="18" charset="0"/>
              </a:rPr>
              <a:t>that</a:t>
            </a:r>
            <a:r>
              <a:rPr sz="2800" spc="-10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are</a:t>
            </a:r>
            <a:r>
              <a:rPr sz="2800" spc="-85"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preplanned </a:t>
            </a:r>
            <a:r>
              <a:rPr sz="2800" b="1" spc="-86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and</a:t>
            </a:r>
            <a:r>
              <a:rPr sz="2800" b="1" spc="-105" dirty="0">
                <a:latin typeface="Times New Roman" panose="02020603050405020304" pitchFamily="18" charset="0"/>
                <a:cs typeface="Times New Roman" panose="02020603050405020304" pitchFamily="18" charset="0"/>
              </a:rPr>
              <a:t> </a:t>
            </a:r>
            <a:r>
              <a:rPr sz="2800" b="1" spc="35" dirty="0">
                <a:latin typeface="Times New Roman" panose="02020603050405020304" pitchFamily="18" charset="0"/>
                <a:cs typeface="Times New Roman" panose="02020603050405020304" pitchFamily="18" charset="0"/>
              </a:rPr>
              <a:t>focus</a:t>
            </a:r>
            <a:r>
              <a:rPr sz="2800" b="1" spc="-100"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on</a:t>
            </a:r>
            <a:r>
              <a:rPr sz="2800" b="1" spc="-90" dirty="0">
                <a:latin typeface="Times New Roman" panose="02020603050405020304" pitchFamily="18" charset="0"/>
                <a:cs typeface="Times New Roman" panose="02020603050405020304" pitchFamily="18" charset="0"/>
              </a:rPr>
              <a:t> </a:t>
            </a:r>
            <a:r>
              <a:rPr sz="2800" b="1" spc="80" dirty="0">
                <a:latin typeface="Times New Roman" panose="02020603050405020304" pitchFamily="18" charset="0"/>
                <a:cs typeface="Times New Roman" panose="02020603050405020304" pitchFamily="18" charset="0"/>
              </a:rPr>
              <a:t>a</a:t>
            </a:r>
            <a:r>
              <a:rPr sz="2800" b="1" spc="-95" dirty="0">
                <a:latin typeface="Times New Roman" panose="02020603050405020304" pitchFamily="18" charset="0"/>
                <a:cs typeface="Times New Roman" panose="02020603050405020304" pitchFamily="18" charset="0"/>
              </a:rPr>
              <a:t> </a:t>
            </a:r>
            <a:r>
              <a:rPr sz="2800" b="1" spc="35" dirty="0">
                <a:latin typeface="Times New Roman" panose="02020603050405020304" pitchFamily="18" charset="0"/>
                <a:cs typeface="Times New Roman" panose="02020603050405020304" pitchFamily="18" charset="0"/>
              </a:rPr>
              <a:t>specific</a:t>
            </a:r>
            <a:r>
              <a:rPr sz="2800" b="1" spc="-100" dirty="0">
                <a:latin typeface="Times New Roman" panose="02020603050405020304" pitchFamily="18" charset="0"/>
                <a:cs typeface="Times New Roman" panose="02020603050405020304" pitchFamily="18" charset="0"/>
              </a:rPr>
              <a:t> </a:t>
            </a:r>
            <a:r>
              <a:rPr sz="2800" b="1" spc="-35" dirty="0">
                <a:latin typeface="Times New Roman" panose="02020603050405020304" pitchFamily="18" charset="0"/>
                <a:cs typeface="Times New Roman" panose="02020603050405020304" pitchFamily="18" charset="0"/>
              </a:rPr>
              <a:t>target.</a:t>
            </a:r>
            <a:endParaRPr sz="2800" b="1" dirty="0">
              <a:latin typeface="Times New Roman" panose="02020603050405020304" pitchFamily="18" charset="0"/>
              <a:cs typeface="Times New Roman" panose="02020603050405020304" pitchFamily="18" charset="0"/>
            </a:endParaRPr>
          </a:p>
          <a:p>
            <a:pPr marL="355600" marR="1110615" indent="-342900" algn="just">
              <a:lnSpc>
                <a:spcPts val="3279"/>
              </a:lnSpc>
              <a:spcBef>
                <a:spcPts val="844"/>
              </a:spcBef>
              <a:buClr>
                <a:srgbClr val="FFCC66"/>
              </a:buClr>
              <a:buFont typeface="Tahoma"/>
              <a:buChar char="•"/>
              <a:tabLst>
                <a:tab pos="434340" algn="l"/>
                <a:tab pos="434975" algn="l"/>
              </a:tabLst>
            </a:pPr>
            <a:r>
              <a:rPr dirty="0">
                <a:latin typeface="Times New Roman" panose="02020603050405020304" pitchFamily="18" charset="0"/>
                <a:cs typeface="Times New Roman" panose="02020603050405020304" pitchFamily="18" charset="0"/>
              </a:rPr>
              <a:t>	</a:t>
            </a:r>
            <a:r>
              <a:rPr sz="2800" spc="185" dirty="0">
                <a:latin typeface="Times New Roman" panose="02020603050405020304" pitchFamily="18" charset="0"/>
                <a:cs typeface="Times New Roman" panose="02020603050405020304" pitchFamily="18" charset="0"/>
              </a:rPr>
              <a:t>A</a:t>
            </a:r>
            <a:r>
              <a:rPr sz="2800" spc="-260" dirty="0">
                <a:latin typeface="Times New Roman" panose="02020603050405020304" pitchFamily="18" charset="0"/>
                <a:cs typeface="Times New Roman" panose="02020603050405020304" pitchFamily="18" charset="0"/>
              </a:rPr>
              <a:t> </a:t>
            </a:r>
            <a:r>
              <a:rPr sz="2800" spc="150" dirty="0">
                <a:latin typeface="Times New Roman" panose="02020603050405020304" pitchFamily="18" charset="0"/>
                <a:cs typeface="Times New Roman" panose="02020603050405020304" pitchFamily="18" charset="0"/>
              </a:rPr>
              <a:t>s</a:t>
            </a:r>
            <a:r>
              <a:rPr sz="2800" spc="-70" dirty="0">
                <a:latin typeface="Times New Roman" panose="02020603050405020304" pitchFamily="18" charset="0"/>
                <a:cs typeface="Times New Roman" panose="02020603050405020304" pitchFamily="18" charset="0"/>
              </a:rPr>
              <a:t>tr</a:t>
            </a:r>
            <a:r>
              <a:rPr sz="2800" spc="-100" dirty="0">
                <a:latin typeface="Times New Roman" panose="02020603050405020304" pitchFamily="18" charset="0"/>
                <a:cs typeface="Times New Roman" panose="02020603050405020304" pitchFamily="18" charset="0"/>
              </a:rPr>
              <a:t>u</a:t>
            </a:r>
            <a:r>
              <a:rPr sz="2800" spc="-35" dirty="0">
                <a:latin typeface="Times New Roman" panose="02020603050405020304" pitchFamily="18" charset="0"/>
                <a:cs typeface="Times New Roman" panose="02020603050405020304" pitchFamily="18" charset="0"/>
              </a:rPr>
              <a:t>c</a:t>
            </a:r>
            <a:r>
              <a:rPr sz="2800" spc="-20" dirty="0">
                <a:latin typeface="Times New Roman" panose="02020603050405020304" pitchFamily="18" charset="0"/>
                <a:cs typeface="Times New Roman" panose="02020603050405020304" pitchFamily="18" charset="0"/>
              </a:rPr>
              <a:t>t</a:t>
            </a:r>
            <a:r>
              <a:rPr sz="2800" spc="-55" dirty="0">
                <a:latin typeface="Times New Roman" panose="02020603050405020304" pitchFamily="18" charset="0"/>
                <a:cs typeface="Times New Roman" panose="02020603050405020304" pitchFamily="18" charset="0"/>
              </a:rPr>
              <a:t>u</a:t>
            </a:r>
            <a:r>
              <a:rPr sz="2800" spc="-30" dirty="0">
                <a:latin typeface="Times New Roman" panose="02020603050405020304" pitchFamily="18" charset="0"/>
                <a:cs typeface="Times New Roman" panose="02020603050405020304" pitchFamily="18" charset="0"/>
              </a:rPr>
              <a:t>r</a:t>
            </a:r>
            <a:r>
              <a:rPr sz="2800" spc="40" dirty="0">
                <a:latin typeface="Times New Roman" panose="02020603050405020304" pitchFamily="18" charset="0"/>
                <a:cs typeface="Times New Roman" panose="02020603050405020304" pitchFamily="18" charset="0"/>
              </a:rPr>
              <a:t>ed</a:t>
            </a:r>
            <a:r>
              <a:rPr sz="2800" spc="-80" dirty="0">
                <a:latin typeface="Times New Roman" panose="02020603050405020304" pitchFamily="18" charset="0"/>
                <a:cs typeface="Times New Roman" panose="02020603050405020304" pitchFamily="18" charset="0"/>
              </a:rPr>
              <a:t> </a:t>
            </a:r>
            <a:r>
              <a:rPr sz="2800" spc="-90" dirty="0">
                <a:latin typeface="Times New Roman" panose="02020603050405020304" pitchFamily="18" charset="0"/>
                <a:cs typeface="Times New Roman" panose="02020603050405020304" pitchFamily="18" charset="0"/>
              </a:rPr>
              <a:t>th</a:t>
            </a:r>
            <a:r>
              <a:rPr sz="2800" spc="-65" dirty="0">
                <a:latin typeface="Times New Roman" panose="02020603050405020304" pitchFamily="18" charset="0"/>
                <a:cs typeface="Times New Roman" panose="02020603050405020304" pitchFamily="18" charset="0"/>
              </a:rPr>
              <a:t>r</a:t>
            </a:r>
            <a:r>
              <a:rPr sz="2800" spc="8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a</a:t>
            </a:r>
            <a:r>
              <a:rPr sz="2800" spc="-160" dirty="0">
                <a:latin typeface="Times New Roman" panose="02020603050405020304" pitchFamily="18" charset="0"/>
                <a:cs typeface="Times New Roman" panose="02020603050405020304" pitchFamily="18" charset="0"/>
              </a:rPr>
              <a:t>t</a:t>
            </a:r>
            <a:r>
              <a:rPr sz="2800" spc="-100" dirty="0">
                <a:latin typeface="Times New Roman" panose="02020603050405020304" pitchFamily="18" charset="0"/>
                <a:cs typeface="Times New Roman" panose="02020603050405020304" pitchFamily="18" charset="0"/>
              </a:rPr>
              <a:t> </a:t>
            </a:r>
            <a:r>
              <a:rPr sz="2800" spc="60" dirty="0">
                <a:latin typeface="Times New Roman" panose="02020603050405020304" pitchFamily="18" charset="0"/>
                <a:cs typeface="Times New Roman" panose="02020603050405020304" pitchFamily="18" charset="0"/>
              </a:rPr>
              <a:t>is</a:t>
            </a:r>
            <a:r>
              <a:rPr sz="2800" spc="-100" dirty="0">
                <a:latin typeface="Times New Roman" panose="02020603050405020304" pitchFamily="18" charset="0"/>
                <a:cs typeface="Times New Roman" panose="02020603050405020304" pitchFamily="18" charset="0"/>
              </a:rPr>
              <a:t> </a:t>
            </a:r>
            <a:r>
              <a:rPr sz="2800" b="1" spc="85" dirty="0">
                <a:latin typeface="Times New Roman" panose="02020603050405020304" pitchFamily="18" charset="0"/>
                <a:cs typeface="Times New Roman" panose="02020603050405020304" pitchFamily="18" charset="0"/>
              </a:rPr>
              <a:t>a</a:t>
            </a:r>
            <a:r>
              <a:rPr sz="2800" b="1" spc="-10" dirty="0">
                <a:latin typeface="Times New Roman" panose="02020603050405020304" pitchFamily="18" charset="0"/>
                <a:cs typeface="Times New Roman" panose="02020603050405020304" pitchFamily="18" charset="0"/>
              </a:rPr>
              <a:t>n</a:t>
            </a:r>
            <a:r>
              <a:rPr sz="2800" b="1" spc="-100" dirty="0">
                <a:latin typeface="Times New Roman" panose="02020603050405020304" pitchFamily="18" charset="0"/>
                <a:cs typeface="Times New Roman" panose="02020603050405020304" pitchFamily="18" charset="0"/>
              </a:rPr>
              <a:t> </a:t>
            </a:r>
            <a:r>
              <a:rPr sz="2800" b="1" spc="40"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r</a:t>
            </a:r>
            <a:r>
              <a:rPr sz="2800" b="1" spc="-40" dirty="0">
                <a:latin typeface="Times New Roman" panose="02020603050405020304" pitchFamily="18" charset="0"/>
                <a:cs typeface="Times New Roman" panose="02020603050405020304" pitchFamily="18" charset="0"/>
              </a:rPr>
              <a:t>g</a:t>
            </a:r>
            <a:r>
              <a:rPr sz="2800" b="1" spc="35" dirty="0">
                <a:latin typeface="Times New Roman" panose="02020603050405020304" pitchFamily="18" charset="0"/>
                <a:cs typeface="Times New Roman" panose="02020603050405020304" pitchFamily="18" charset="0"/>
              </a:rPr>
              <a:t>a</a:t>
            </a:r>
            <a:r>
              <a:rPr sz="2800" b="1" spc="45" dirty="0">
                <a:latin typeface="Times New Roman" panose="02020603050405020304" pitchFamily="18" charset="0"/>
                <a:cs typeface="Times New Roman" panose="02020603050405020304" pitchFamily="18" charset="0"/>
              </a:rPr>
              <a:t>ni</a:t>
            </a:r>
            <a:r>
              <a:rPr sz="2800" b="1" spc="90" dirty="0">
                <a:latin typeface="Times New Roman" panose="02020603050405020304" pitchFamily="18" charset="0"/>
                <a:cs typeface="Times New Roman" panose="02020603050405020304" pitchFamily="18" charset="0"/>
              </a:rPr>
              <a:t>z</a:t>
            </a:r>
            <a:r>
              <a:rPr sz="2800" b="1" spc="40" dirty="0">
                <a:latin typeface="Times New Roman" panose="02020603050405020304" pitchFamily="18" charset="0"/>
                <a:cs typeface="Times New Roman" panose="02020603050405020304" pitchFamily="18" charset="0"/>
              </a:rPr>
              <a:t>ed</a:t>
            </a:r>
            <a:r>
              <a:rPr sz="2800" b="1" spc="-9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e</a:t>
            </a:r>
            <a:r>
              <a:rPr sz="2800" b="1" spc="-55" dirty="0">
                <a:latin typeface="Times New Roman" panose="02020603050405020304" pitchFamily="18" charset="0"/>
                <a:cs typeface="Times New Roman" panose="02020603050405020304" pitchFamily="18" charset="0"/>
              </a:rPr>
              <a:t>f</a:t>
            </a:r>
            <a:r>
              <a:rPr sz="2800" b="1" spc="-60" dirty="0">
                <a:latin typeface="Times New Roman" panose="02020603050405020304" pitchFamily="18" charset="0"/>
                <a:cs typeface="Times New Roman" panose="02020603050405020304" pitchFamily="18" charset="0"/>
              </a:rPr>
              <a:t>fo</a:t>
            </a:r>
            <a:r>
              <a:rPr sz="2800" b="1" spc="-40" dirty="0">
                <a:latin typeface="Times New Roman" panose="02020603050405020304" pitchFamily="18" charset="0"/>
                <a:cs typeface="Times New Roman" panose="02020603050405020304" pitchFamily="18" charset="0"/>
              </a:rPr>
              <a:t>r</a:t>
            </a:r>
            <a:r>
              <a:rPr sz="2800" b="1" spc="-160" dirty="0">
                <a:latin typeface="Times New Roman" panose="02020603050405020304" pitchFamily="18" charset="0"/>
                <a:cs typeface="Times New Roman" panose="02020603050405020304" pitchFamily="18" charset="0"/>
              </a:rPr>
              <a:t>t</a:t>
            </a:r>
            <a:r>
              <a:rPr sz="2800" b="1" spc="-100" dirty="0">
                <a:latin typeface="Times New Roman" panose="02020603050405020304" pitchFamily="18" charset="0"/>
                <a:cs typeface="Times New Roman" panose="02020603050405020304" pitchFamily="18" charset="0"/>
              </a:rPr>
              <a:t> </a:t>
            </a:r>
            <a:r>
              <a:rPr sz="2800" b="1" spc="-55" dirty="0">
                <a:latin typeface="Times New Roman" panose="02020603050405020304" pitchFamily="18" charset="0"/>
                <a:cs typeface="Times New Roman" panose="02020603050405020304" pitchFamily="18" charset="0"/>
              </a:rPr>
              <a:t>to  </a:t>
            </a:r>
            <a:r>
              <a:rPr sz="2800" b="1" spc="35" dirty="0">
                <a:latin typeface="Times New Roman" panose="02020603050405020304" pitchFamily="18" charset="0"/>
                <a:cs typeface="Times New Roman" panose="02020603050405020304" pitchFamily="18" charset="0"/>
              </a:rPr>
              <a:t>breach</a:t>
            </a:r>
            <a:r>
              <a:rPr sz="2800" b="1" spc="-105" dirty="0">
                <a:latin typeface="Times New Roman" panose="02020603050405020304" pitchFamily="18" charset="0"/>
                <a:cs typeface="Times New Roman" panose="02020603050405020304" pitchFamily="18" charset="0"/>
              </a:rPr>
              <a:t> </a:t>
            </a:r>
            <a:r>
              <a:rPr sz="2800" b="1" spc="85" dirty="0">
                <a:latin typeface="Times New Roman" panose="02020603050405020304" pitchFamily="18" charset="0"/>
                <a:cs typeface="Times New Roman" panose="02020603050405020304" pitchFamily="18" charset="0"/>
              </a:rPr>
              <a:t>a</a:t>
            </a:r>
            <a:r>
              <a:rPr sz="2800" b="1" spc="-95" dirty="0">
                <a:latin typeface="Times New Roman" panose="02020603050405020304" pitchFamily="18" charset="0"/>
                <a:cs typeface="Times New Roman" panose="02020603050405020304" pitchFamily="18" charset="0"/>
              </a:rPr>
              <a:t> </a:t>
            </a:r>
            <a:r>
              <a:rPr sz="2800" b="1" spc="35" dirty="0">
                <a:latin typeface="Times New Roman" panose="02020603050405020304" pitchFamily="18" charset="0"/>
                <a:cs typeface="Times New Roman" panose="02020603050405020304" pitchFamily="18" charset="0"/>
              </a:rPr>
              <a:t>specific</a:t>
            </a:r>
            <a:r>
              <a:rPr sz="2800" b="1" spc="-10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network</a:t>
            </a:r>
            <a:r>
              <a:rPr sz="2800" b="1" spc="-9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or</a:t>
            </a:r>
            <a:r>
              <a:rPr sz="2800" b="1" spc="-95"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organization</a:t>
            </a:r>
            <a:endParaRPr sz="2800" b="1" dirty="0">
              <a:latin typeface="Times New Roman" panose="02020603050405020304" pitchFamily="18" charset="0"/>
              <a:cs typeface="Times New Roman" panose="02020603050405020304" pitchFamily="18" charset="0"/>
            </a:endParaRPr>
          </a:p>
          <a:p>
            <a:pPr algn="just">
              <a:spcBef>
                <a:spcPts val="30"/>
              </a:spcBef>
            </a:pPr>
            <a:endParaRPr sz="3750" dirty="0">
              <a:latin typeface="Times New Roman" panose="02020603050405020304" pitchFamily="18" charset="0"/>
              <a:cs typeface="Times New Roman" panose="02020603050405020304" pitchFamily="18" charset="0"/>
            </a:endParaRPr>
          </a:p>
          <a:p>
            <a:pPr marL="355600" marR="494030" indent="-342900" algn="just">
              <a:spcBef>
                <a:spcPts val="5"/>
              </a:spcBef>
              <a:buClr>
                <a:srgbClr val="FFCC66"/>
              </a:buClr>
              <a:buFontTx/>
              <a:buChar char="•"/>
              <a:tabLst>
                <a:tab pos="355600" algn="l"/>
              </a:tabLst>
            </a:pPr>
            <a:r>
              <a:rPr sz="2800" spc="-5" dirty="0">
                <a:latin typeface="Times New Roman" panose="02020603050405020304" pitchFamily="18" charset="0"/>
                <a:cs typeface="Times New Roman" panose="02020603050405020304" pitchFamily="18" charset="0"/>
              </a:rPr>
              <a:t>These threats come from </a:t>
            </a:r>
            <a:r>
              <a:rPr sz="2800" b="1" spc="-5" dirty="0">
                <a:latin typeface="Times New Roman" panose="02020603050405020304" pitchFamily="18" charset="0"/>
                <a:cs typeface="Times New Roman" panose="02020603050405020304" pitchFamily="18" charset="0"/>
              </a:rPr>
              <a:t>hackers who are more </a:t>
            </a:r>
            <a:r>
              <a:rPr sz="2800" b="1" spc="-68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highly motivated</a:t>
            </a:r>
            <a:r>
              <a:rPr sz="2800" b="1" spc="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and</a:t>
            </a:r>
            <a:r>
              <a:rPr sz="2800" b="1"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technically</a:t>
            </a:r>
            <a:r>
              <a:rPr sz="2800" b="1" spc="-1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competent.</a:t>
            </a:r>
            <a:endParaRPr sz="2800" b="1" dirty="0">
              <a:latin typeface="Times New Roman" panose="02020603050405020304" pitchFamily="18" charset="0"/>
              <a:cs typeface="Times New Roman" panose="02020603050405020304" pitchFamily="18" charset="0"/>
            </a:endParaRPr>
          </a:p>
          <a:p>
            <a:pPr marL="355600" marR="5080" indent="-342900" algn="just">
              <a:spcBef>
                <a:spcPts val="675"/>
              </a:spcBef>
              <a:buClr>
                <a:srgbClr val="FFCC66"/>
              </a:buClr>
              <a:buFontTx/>
              <a:buChar char="•"/>
              <a:tabLst>
                <a:tab pos="355600" algn="l"/>
              </a:tabLst>
            </a:pPr>
            <a:r>
              <a:rPr sz="2800" spc="-5" dirty="0">
                <a:latin typeface="Times New Roman" panose="02020603050405020304" pitchFamily="18" charset="0"/>
                <a:cs typeface="Times New Roman" panose="02020603050405020304" pitchFamily="18" charset="0"/>
              </a:rPr>
              <a:t>These </a:t>
            </a:r>
            <a:r>
              <a:rPr sz="2800" spc="-10" dirty="0">
                <a:latin typeface="Times New Roman" panose="02020603050405020304" pitchFamily="18" charset="0"/>
                <a:cs typeface="Times New Roman" panose="02020603050405020304" pitchFamily="18" charset="0"/>
              </a:rPr>
              <a:t>people </a:t>
            </a:r>
            <a:r>
              <a:rPr sz="2800" spc="-5" dirty="0">
                <a:latin typeface="Times New Roman" panose="02020603050405020304" pitchFamily="18" charset="0"/>
                <a:cs typeface="Times New Roman" panose="02020603050405020304" pitchFamily="18" charset="0"/>
              </a:rPr>
              <a:t>know system vulnerabilities and </a:t>
            </a:r>
            <a:r>
              <a:rPr sz="2800" spc="-10" dirty="0">
                <a:latin typeface="Times New Roman" panose="02020603050405020304" pitchFamily="18" charset="0"/>
                <a:cs typeface="Times New Roman" panose="02020603050405020304" pitchFamily="18" charset="0"/>
              </a:rPr>
              <a:t>can </a:t>
            </a:r>
            <a:r>
              <a:rPr sz="2800" spc="-68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understand</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develop</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exploit code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scripts.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16" y="413970"/>
            <a:ext cx="1480185" cy="528955"/>
          </a:xfrm>
          <a:prstGeom prst="rect">
            <a:avLst/>
          </a:prstGeom>
        </p:spPr>
        <p:txBody>
          <a:bodyPr vert="horz" wrap="square" lIns="0" tIns="12700" rIns="0" bIns="0" rtlCol="0" anchor="ctr">
            <a:spAutoFit/>
          </a:bodyPr>
          <a:lstStyle/>
          <a:p>
            <a:pPr marL="12700">
              <a:lnSpc>
                <a:spcPct val="100000"/>
              </a:lnSpc>
              <a:spcBef>
                <a:spcPts val="100"/>
              </a:spcBef>
            </a:pPr>
            <a:r>
              <a:rPr dirty="0">
                <a:latin typeface="Georgia"/>
                <a:cs typeface="Georgia"/>
              </a:rPr>
              <a:t>Threats</a:t>
            </a:r>
            <a:endParaRPr>
              <a:latin typeface="Georgia"/>
              <a:cs typeface="Georgia"/>
            </a:endParaRPr>
          </a:p>
        </p:txBody>
      </p:sp>
      <p:sp>
        <p:nvSpPr>
          <p:cNvPr id="3" name="object 3"/>
          <p:cNvSpPr txBox="1"/>
          <p:nvPr/>
        </p:nvSpPr>
        <p:spPr>
          <a:xfrm>
            <a:off x="844062" y="1548206"/>
            <a:ext cx="10656276" cy="3175869"/>
          </a:xfrm>
          <a:prstGeom prst="rect">
            <a:avLst/>
          </a:prstGeom>
        </p:spPr>
        <p:txBody>
          <a:bodyPr vert="horz" wrap="square" lIns="0" tIns="13335" rIns="0" bIns="0" rtlCol="0">
            <a:spAutoFit/>
          </a:bodyPr>
          <a:lstStyle/>
          <a:p>
            <a:pPr marL="355600" marR="5080" indent="-342900" algn="just">
              <a:spcBef>
                <a:spcPts val="105"/>
              </a:spcBef>
              <a:buClr>
                <a:srgbClr val="FFCC66"/>
              </a:buClr>
              <a:buFont typeface="Tahoma"/>
              <a:buChar char="•"/>
              <a:tabLst>
                <a:tab pos="354965" algn="l"/>
                <a:tab pos="355600" algn="l"/>
              </a:tabLst>
            </a:pPr>
            <a:r>
              <a:rPr sz="3200" b="1" dirty="0">
                <a:latin typeface="Times New Roman" panose="02020603050405020304" pitchFamily="18" charset="0"/>
                <a:cs typeface="Times New Roman" panose="02020603050405020304" pitchFamily="18" charset="0"/>
              </a:rPr>
              <a:t>External</a:t>
            </a:r>
            <a:r>
              <a:rPr sz="3200" b="1" spc="-35"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threats</a:t>
            </a:r>
            <a:r>
              <a:rPr sz="3200" b="1" spc="-30"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can</a:t>
            </a:r>
            <a:r>
              <a:rPr sz="3200" spc="-130"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arise</a:t>
            </a:r>
            <a:r>
              <a:rPr sz="3200" spc="-125"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from</a:t>
            </a:r>
            <a:r>
              <a:rPr sz="3200" spc="-14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individuals </a:t>
            </a:r>
            <a:r>
              <a:rPr sz="3200" spc="-98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or </a:t>
            </a:r>
            <a:r>
              <a:rPr sz="3200" spc="20" dirty="0">
                <a:latin typeface="Times New Roman" panose="02020603050405020304" pitchFamily="18" charset="0"/>
                <a:cs typeface="Times New Roman" panose="02020603050405020304" pitchFamily="18" charset="0"/>
              </a:rPr>
              <a:t>organizations </a:t>
            </a:r>
            <a:r>
              <a:rPr sz="3200" spc="-20" dirty="0">
                <a:latin typeface="Times New Roman" panose="02020603050405020304" pitchFamily="18" charset="0"/>
                <a:cs typeface="Times New Roman" panose="02020603050405020304" pitchFamily="18" charset="0"/>
              </a:rPr>
              <a:t>working </a:t>
            </a:r>
            <a:r>
              <a:rPr sz="3200" spc="15" dirty="0">
                <a:latin typeface="Times New Roman" panose="02020603050405020304" pitchFamily="18" charset="0"/>
                <a:cs typeface="Times New Roman" panose="02020603050405020304" pitchFamily="18" charset="0"/>
              </a:rPr>
              <a:t>outside </a:t>
            </a:r>
            <a:r>
              <a:rPr sz="3200" spc="-45" dirty="0">
                <a:latin typeface="Times New Roman" panose="02020603050405020304" pitchFamily="18" charset="0"/>
                <a:cs typeface="Times New Roman" panose="02020603050405020304" pitchFamily="18" charset="0"/>
              </a:rPr>
              <a:t>of </a:t>
            </a:r>
            <a:r>
              <a:rPr sz="3200" spc="100" dirty="0">
                <a:latin typeface="Times New Roman" panose="02020603050405020304" pitchFamily="18" charset="0"/>
                <a:cs typeface="Times New Roman" panose="02020603050405020304" pitchFamily="18" charset="0"/>
              </a:rPr>
              <a:t>a </a:t>
            </a:r>
            <a:r>
              <a:rPr sz="3200" spc="10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company.</a:t>
            </a:r>
            <a:endParaRPr sz="3200" dirty="0">
              <a:latin typeface="Times New Roman" panose="02020603050405020304" pitchFamily="18" charset="0"/>
              <a:cs typeface="Times New Roman" panose="02020603050405020304" pitchFamily="18" charset="0"/>
            </a:endParaRPr>
          </a:p>
          <a:p>
            <a:pPr marL="355600" marR="118745" indent="-342900" algn="just">
              <a:spcBef>
                <a:spcPts val="770"/>
              </a:spcBef>
              <a:buClr>
                <a:srgbClr val="FFCC66"/>
              </a:buClr>
              <a:buFontTx/>
              <a:buChar char="•"/>
              <a:tabLst>
                <a:tab pos="354965" algn="l"/>
                <a:tab pos="355600" algn="l"/>
              </a:tabLst>
            </a:pPr>
            <a:r>
              <a:rPr sz="3200" spc="45" dirty="0">
                <a:latin typeface="Times New Roman" panose="02020603050405020304" pitchFamily="18" charset="0"/>
                <a:cs typeface="Times New Roman" panose="02020603050405020304" pitchFamily="18" charset="0"/>
              </a:rPr>
              <a:t>They</a:t>
            </a:r>
            <a:r>
              <a:rPr sz="3200" spc="-12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do</a:t>
            </a:r>
            <a:r>
              <a:rPr sz="3200" spc="-140"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not</a:t>
            </a:r>
            <a:r>
              <a:rPr sz="3200" spc="-110"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have</a:t>
            </a:r>
            <a:r>
              <a:rPr sz="3200" spc="-1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authorized</a:t>
            </a:r>
            <a:r>
              <a:rPr sz="3200" spc="-135" dirty="0">
                <a:latin typeface="Times New Roman" panose="02020603050405020304" pitchFamily="18" charset="0"/>
                <a:cs typeface="Times New Roman" panose="02020603050405020304" pitchFamily="18" charset="0"/>
              </a:rPr>
              <a:t> </a:t>
            </a:r>
            <a:r>
              <a:rPr sz="3200" spc="130" dirty="0">
                <a:latin typeface="Times New Roman" panose="02020603050405020304" pitchFamily="18" charset="0"/>
                <a:cs typeface="Times New Roman" panose="02020603050405020304" pitchFamily="18" charset="0"/>
              </a:rPr>
              <a:t>access</a:t>
            </a:r>
            <a:r>
              <a:rPr sz="3200" spc="-145" dirty="0">
                <a:latin typeface="Times New Roman" panose="02020603050405020304" pitchFamily="18" charset="0"/>
                <a:cs typeface="Times New Roman" panose="02020603050405020304" pitchFamily="18" charset="0"/>
              </a:rPr>
              <a:t> </a:t>
            </a:r>
            <a:r>
              <a:rPr sz="3200" spc="-70" dirty="0">
                <a:latin typeface="Times New Roman" panose="02020603050405020304" pitchFamily="18" charset="0"/>
                <a:cs typeface="Times New Roman" panose="02020603050405020304" pitchFamily="18" charset="0"/>
              </a:rPr>
              <a:t>to</a:t>
            </a:r>
            <a:r>
              <a:rPr sz="3200" spc="-12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the </a:t>
            </a:r>
            <a:r>
              <a:rPr sz="3200" spc="-98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computer</a:t>
            </a:r>
            <a:r>
              <a:rPr sz="3200" spc="-140"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systems</a:t>
            </a:r>
            <a:r>
              <a:rPr sz="3200" spc="-15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or</a:t>
            </a:r>
            <a:r>
              <a:rPr sz="3200" spc="-11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network.</a:t>
            </a:r>
            <a:endParaRPr sz="3200" dirty="0">
              <a:latin typeface="Times New Roman" panose="02020603050405020304" pitchFamily="18" charset="0"/>
              <a:cs typeface="Times New Roman" panose="02020603050405020304" pitchFamily="18" charset="0"/>
            </a:endParaRPr>
          </a:p>
          <a:p>
            <a:pPr marL="355600" marR="229870" indent="-342900" algn="just">
              <a:lnSpc>
                <a:spcPts val="3829"/>
              </a:lnSpc>
              <a:spcBef>
                <a:spcPts val="880"/>
              </a:spcBef>
              <a:buClr>
                <a:srgbClr val="FFCC66"/>
              </a:buClr>
              <a:buFontTx/>
              <a:buChar char="•"/>
              <a:tabLst>
                <a:tab pos="354965" algn="l"/>
                <a:tab pos="355600" algn="l"/>
              </a:tabLst>
            </a:pPr>
            <a:r>
              <a:rPr sz="3200" spc="45" dirty="0">
                <a:latin typeface="Times New Roman" panose="02020603050405020304" pitchFamily="18" charset="0"/>
                <a:cs typeface="Times New Roman" panose="02020603050405020304" pitchFamily="18" charset="0"/>
              </a:rPr>
              <a:t>They</a:t>
            </a:r>
            <a:r>
              <a:rPr sz="3200" spc="-130"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work</a:t>
            </a:r>
            <a:r>
              <a:rPr sz="3200" spc="-145"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their</a:t>
            </a:r>
            <a:r>
              <a:rPr sz="3200" spc="-11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way</a:t>
            </a:r>
            <a:r>
              <a:rPr sz="3200" spc="-135"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into</a:t>
            </a:r>
            <a:r>
              <a:rPr sz="3200" spc="-12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a:t>
            </a:r>
            <a:r>
              <a:rPr sz="3200" spc="-120"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network</a:t>
            </a:r>
            <a:r>
              <a:rPr sz="3200" spc="-14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mainly </a:t>
            </a:r>
            <a:r>
              <a:rPr sz="3200" spc="-985"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from</a:t>
            </a:r>
            <a:r>
              <a:rPr sz="3200" spc="-14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the</a:t>
            </a:r>
            <a:r>
              <a:rPr sz="3200" spc="-125"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Internet</a:t>
            </a:r>
            <a:r>
              <a:rPr sz="3200" spc="-13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or</a:t>
            </a:r>
            <a:r>
              <a:rPr sz="3200" spc="-13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dialup</a:t>
            </a:r>
            <a:r>
              <a:rPr sz="3200" spc="-125" dirty="0">
                <a:latin typeface="Times New Roman" panose="02020603050405020304" pitchFamily="18" charset="0"/>
                <a:cs typeface="Times New Roman" panose="02020603050405020304" pitchFamily="18" charset="0"/>
              </a:rPr>
              <a:t> </a:t>
            </a:r>
            <a:r>
              <a:rPr sz="3200" spc="130" dirty="0">
                <a:latin typeface="Times New Roman" panose="02020603050405020304" pitchFamily="18" charset="0"/>
                <a:cs typeface="Times New Roman" panose="02020603050405020304" pitchFamily="18" charset="0"/>
              </a:rPr>
              <a:t>access</a:t>
            </a:r>
            <a:r>
              <a:rPr sz="3200" spc="-140"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servers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15" y="424213"/>
            <a:ext cx="1435100" cy="521297"/>
          </a:xfrm>
          <a:prstGeom prst="rect">
            <a:avLst/>
          </a:prstGeom>
        </p:spPr>
        <p:txBody>
          <a:bodyPr vert="horz" wrap="square" lIns="0" tIns="13335" rIns="0" bIns="0" rtlCol="0" anchor="ctr">
            <a:spAutoFit/>
          </a:bodyPr>
          <a:lstStyle/>
          <a:p>
            <a:pPr marL="12700">
              <a:lnSpc>
                <a:spcPct val="100000"/>
              </a:lnSpc>
              <a:spcBef>
                <a:spcPts val="105"/>
              </a:spcBef>
            </a:pPr>
            <a:r>
              <a:rPr spc="-5" dirty="0">
                <a:latin typeface="Georgia"/>
                <a:cs typeface="Georgia"/>
              </a:rPr>
              <a:t>Threats</a:t>
            </a:r>
          </a:p>
        </p:txBody>
      </p:sp>
      <p:sp>
        <p:nvSpPr>
          <p:cNvPr id="3" name="object 3"/>
          <p:cNvSpPr txBox="1"/>
          <p:nvPr/>
        </p:nvSpPr>
        <p:spPr>
          <a:xfrm>
            <a:off x="888023" y="1910216"/>
            <a:ext cx="9778784" cy="3057247"/>
          </a:xfrm>
          <a:prstGeom prst="rect">
            <a:avLst/>
          </a:prstGeom>
        </p:spPr>
        <p:txBody>
          <a:bodyPr vert="horz" wrap="square" lIns="0" tIns="12700" rIns="0" bIns="0" rtlCol="0">
            <a:spAutoFit/>
          </a:bodyPr>
          <a:lstStyle/>
          <a:p>
            <a:pPr marL="287020" marR="5080" indent="-274320" algn="just">
              <a:spcBef>
                <a:spcPts val="100"/>
              </a:spcBef>
              <a:buClr>
                <a:srgbClr val="D16248"/>
              </a:buClr>
              <a:buSzPct val="85185"/>
              <a:buFont typeface="Segoe UI Symbol"/>
              <a:buChar char="⚫"/>
              <a:tabLst>
                <a:tab pos="287020" algn="l"/>
              </a:tabLst>
            </a:pPr>
            <a:r>
              <a:rPr sz="3200" b="1" dirty="0">
                <a:latin typeface="Times New Roman" panose="02020603050405020304" pitchFamily="18" charset="0"/>
                <a:cs typeface="Times New Roman" panose="02020603050405020304" pitchFamily="18" charset="0"/>
              </a:rPr>
              <a:t>Internal </a:t>
            </a:r>
            <a:r>
              <a:rPr sz="3200" b="1" spc="-5" dirty="0">
                <a:latin typeface="Times New Roman" panose="02020603050405020304" pitchFamily="18" charset="0"/>
                <a:cs typeface="Times New Roman" panose="02020603050405020304" pitchFamily="18" charset="0"/>
              </a:rPr>
              <a:t>threats </a:t>
            </a:r>
            <a:r>
              <a:rPr sz="3200" spc="-10" dirty="0">
                <a:latin typeface="Times New Roman" panose="02020603050405020304" pitchFamily="18" charset="0"/>
                <a:cs typeface="Times New Roman" panose="02020603050405020304" pitchFamily="18" charset="0"/>
              </a:rPr>
              <a:t>occur </a:t>
            </a:r>
            <a:r>
              <a:rPr sz="3200" spc="-5" dirty="0">
                <a:latin typeface="Times New Roman" panose="02020603050405020304" pitchFamily="18" charset="0"/>
                <a:cs typeface="Times New Roman" panose="02020603050405020304" pitchFamily="18" charset="0"/>
              </a:rPr>
              <a:t>when someone has authorized </a:t>
            </a:r>
            <a:r>
              <a:rPr sz="3200" spc="-64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access to the network with either </a:t>
            </a:r>
            <a:r>
              <a:rPr sz="3200" dirty="0">
                <a:latin typeface="Times New Roman" panose="02020603050405020304" pitchFamily="18" charset="0"/>
                <a:cs typeface="Times New Roman" panose="02020603050405020304" pitchFamily="18" charset="0"/>
              </a:rPr>
              <a:t>an </a:t>
            </a:r>
            <a:r>
              <a:rPr sz="3200" spc="-5" dirty="0">
                <a:latin typeface="Times New Roman" panose="02020603050405020304" pitchFamily="18" charset="0"/>
                <a:cs typeface="Times New Roman" panose="02020603050405020304" pitchFamily="18" charset="0"/>
              </a:rPr>
              <a:t>account on </a:t>
            </a:r>
            <a:r>
              <a:rPr sz="3200" dirty="0">
                <a:latin typeface="Times New Roman" panose="02020603050405020304" pitchFamily="18" charset="0"/>
                <a:cs typeface="Times New Roman" panose="02020603050405020304" pitchFamily="18" charset="0"/>
              </a:rPr>
              <a:t>a </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server</a:t>
            </a:r>
            <a:r>
              <a:rPr sz="3200" spc="-4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or</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physical </a:t>
            </a:r>
            <a:r>
              <a:rPr sz="3200" spc="-10" dirty="0">
                <a:latin typeface="Times New Roman" panose="02020603050405020304" pitchFamily="18" charset="0"/>
                <a:cs typeface="Times New Roman" panose="02020603050405020304" pitchFamily="18" charset="0"/>
              </a:rPr>
              <a:t>access</a:t>
            </a:r>
            <a:r>
              <a:rPr sz="3200" spc="-5" dirty="0">
                <a:latin typeface="Times New Roman" panose="02020603050405020304" pitchFamily="18" charset="0"/>
                <a:cs typeface="Times New Roman" panose="02020603050405020304" pitchFamily="18" charset="0"/>
              </a:rPr>
              <a:t> to</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the</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network.</a:t>
            </a:r>
            <a:endParaRPr sz="3200" dirty="0">
              <a:latin typeface="Times New Roman" panose="02020603050405020304" pitchFamily="18" charset="0"/>
              <a:cs typeface="Times New Roman" panose="02020603050405020304" pitchFamily="18" charset="0"/>
            </a:endParaRPr>
          </a:p>
          <a:p>
            <a:pPr marL="287020" marR="608965" indent="-274320" algn="just">
              <a:lnSpc>
                <a:spcPct val="99800"/>
              </a:lnSpc>
              <a:spcBef>
                <a:spcPts val="655"/>
              </a:spcBef>
              <a:buClr>
                <a:srgbClr val="D16248"/>
              </a:buClr>
              <a:buSzPct val="85185"/>
              <a:buFont typeface="Segoe UI Symbol"/>
              <a:buChar char="⚫"/>
              <a:tabLst>
                <a:tab pos="287020" algn="l"/>
              </a:tabLst>
            </a:pPr>
            <a:r>
              <a:rPr sz="3200" spc="-5" dirty="0">
                <a:latin typeface="Times New Roman" panose="02020603050405020304" pitchFamily="18" charset="0"/>
                <a:cs typeface="Times New Roman" panose="02020603050405020304" pitchFamily="18" charset="0"/>
              </a:rPr>
              <a:t>According to the FBI, </a:t>
            </a:r>
            <a:r>
              <a:rPr sz="3200" b="1" dirty="0">
                <a:latin typeface="Times New Roman" panose="02020603050405020304" pitchFamily="18" charset="0"/>
                <a:cs typeface="Times New Roman" panose="02020603050405020304" pitchFamily="18" charset="0"/>
              </a:rPr>
              <a:t>internal </a:t>
            </a:r>
            <a:r>
              <a:rPr sz="3200" b="1" spc="-5" dirty="0">
                <a:latin typeface="Times New Roman" panose="02020603050405020304" pitchFamily="18" charset="0"/>
                <a:cs typeface="Times New Roman" panose="02020603050405020304" pitchFamily="18" charset="0"/>
              </a:rPr>
              <a:t>access</a:t>
            </a:r>
            <a:r>
              <a:rPr lang="en-IN" sz="3200" b="1" spc="-5" dirty="0" err="1">
                <a:latin typeface="Times New Roman" panose="02020603050405020304" pitchFamily="18" charset="0"/>
                <a:cs typeface="Times New Roman" panose="02020603050405020304" pitchFamily="18" charset="0"/>
              </a:rPr>
              <a:t>ors</a:t>
            </a:r>
            <a:r>
              <a:rPr lang="en-IN" sz="3200" b="1" spc="-5"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misuse </a:t>
            </a:r>
            <a:r>
              <a:rPr sz="3200" b="1" spc="-640"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account for </a:t>
            </a:r>
            <a:r>
              <a:rPr sz="3200" b="1" dirty="0">
                <a:latin typeface="Times New Roman" panose="02020603050405020304" pitchFamily="18" charset="0"/>
                <a:cs typeface="Times New Roman" panose="02020603050405020304" pitchFamily="18" charset="0"/>
              </a:rPr>
              <a:t>60 percent </a:t>
            </a:r>
            <a:r>
              <a:rPr sz="3200" b="1" spc="-5" dirty="0">
                <a:latin typeface="Times New Roman" panose="02020603050405020304" pitchFamily="18" charset="0"/>
                <a:cs typeface="Times New Roman" panose="02020603050405020304" pitchFamily="18" charset="0"/>
              </a:rPr>
              <a:t>to 80 </a:t>
            </a:r>
            <a:r>
              <a:rPr sz="3200" b="1" dirty="0">
                <a:latin typeface="Times New Roman" panose="02020603050405020304" pitchFamily="18" charset="0"/>
                <a:cs typeface="Times New Roman" panose="02020603050405020304" pitchFamily="18" charset="0"/>
              </a:rPr>
              <a:t>percent </a:t>
            </a:r>
            <a:r>
              <a:rPr sz="3200" b="1" spc="-5" dirty="0">
                <a:latin typeface="Times New Roman" panose="02020603050405020304" pitchFamily="18" charset="0"/>
                <a:cs typeface="Times New Roman" panose="02020603050405020304" pitchFamily="18" charset="0"/>
              </a:rPr>
              <a:t>of reported </a:t>
            </a:r>
            <a:r>
              <a:rPr sz="3200" b="1" spc="-64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incidents.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8315A2-F697-B2AB-6248-DC6F2E216251}"/>
              </a:ext>
            </a:extLst>
          </p:cNvPr>
          <p:cNvSpPr txBox="1"/>
          <p:nvPr/>
        </p:nvSpPr>
        <p:spPr>
          <a:xfrm>
            <a:off x="378379" y="828782"/>
            <a:ext cx="11280221" cy="5543762"/>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Open Web Application Security Project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or OWASP, is an international non-profit organization dedicated to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web application security</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v"/>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v"/>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One of OWASP’s core principles is that all of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their materials be freely available and easily accessible on their website, making it possible for anyone to improve their own web application security. </a:t>
            </a:r>
          </a:p>
          <a:p>
            <a:pPr marL="285750" indent="-285750" algn="just">
              <a:lnSpc>
                <a:spcPct val="107000"/>
              </a:lnSpc>
              <a:spcAft>
                <a:spcPts val="800"/>
              </a:spcAft>
              <a:buFont typeface="Wingdings" panose="05000000000000000000" pitchFamily="2" charset="2"/>
              <a:buChar char="v"/>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v"/>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materials they offer include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documentation, tools, videos, and forums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v"/>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latin typeface="Times New Roman" panose="02020603050405020304" pitchFamily="18" charset="0"/>
                <a:ea typeface="Calibri" panose="020F0502020204030204" pitchFamily="34" charset="0"/>
                <a:cs typeface="Times New Roman" panose="02020603050405020304" pitchFamily="18" charset="0"/>
              </a:rPr>
              <a:t>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heir best-known project is the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OWASP Top 10.</a:t>
            </a: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What is the OWASP Top 10?</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OWASP Top 10 is a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regularly-updated report outlining security concerns for web application security, focusing on the 10 most critical risks. </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report is put together by a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team of security experts from all over the world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ü"/>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OWASP refers to the Top 10 as an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‘awareness document’ and they recommend that all companies incorporate the report into their processes in order to minimize and/or mitigate security risks.</a:t>
            </a:r>
          </a:p>
        </p:txBody>
      </p:sp>
      <p:sp>
        <p:nvSpPr>
          <p:cNvPr id="5" name="TextBox 4">
            <a:extLst>
              <a:ext uri="{FF2B5EF4-FFF2-40B4-BE49-F238E27FC236}">
                <a16:creationId xmlns:a16="http://schemas.microsoft.com/office/drawing/2014/main" id="{4500E02E-6136-CDED-A710-51696C4FCF84}"/>
              </a:ext>
            </a:extLst>
          </p:cNvPr>
          <p:cNvSpPr txBox="1"/>
          <p:nvPr/>
        </p:nvSpPr>
        <p:spPr>
          <a:xfrm>
            <a:off x="3834063" y="374757"/>
            <a:ext cx="6096000" cy="461665"/>
          </a:xfrm>
          <a:prstGeom prst="rect">
            <a:avLst/>
          </a:prstGeom>
          <a:noFill/>
        </p:spPr>
        <p:txBody>
          <a:bodyPr wrap="square">
            <a:spAutoFit/>
          </a:bodyPr>
          <a:lstStyle/>
          <a:p>
            <a:r>
              <a:rPr kumimoji="0" lang="en-IN" sz="2400" b="1" i="0" u="none" strike="noStrike" kern="100" cap="none" spc="0" normalizeH="0" baseline="0" noProof="0" dirty="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rPr>
              <a:t>OWASP</a:t>
            </a:r>
            <a:endParaRPr lang="en-IN" dirty="0">
              <a:solidFill>
                <a:srgbClr val="0070C0"/>
              </a:solidFill>
            </a:endParaRPr>
          </a:p>
        </p:txBody>
      </p:sp>
    </p:spTree>
    <p:extLst>
      <p:ext uri="{BB962C8B-B14F-4D97-AF65-F5344CB8AC3E}">
        <p14:creationId xmlns:p14="http://schemas.microsoft.com/office/powerpoint/2010/main" val="30502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7962" y="384335"/>
            <a:ext cx="1214755" cy="521297"/>
          </a:xfrm>
          <a:prstGeom prst="rect">
            <a:avLst/>
          </a:prstGeom>
        </p:spPr>
        <p:txBody>
          <a:bodyPr vert="horz" wrap="square" lIns="0" tIns="13335" rIns="0" bIns="0" rtlCol="0" anchor="ctr">
            <a:spAutoFit/>
          </a:bodyPr>
          <a:lstStyle/>
          <a:p>
            <a:pPr marL="12700">
              <a:lnSpc>
                <a:spcPct val="100000"/>
              </a:lnSpc>
              <a:spcBef>
                <a:spcPts val="105"/>
              </a:spcBef>
            </a:pPr>
            <a:r>
              <a:rPr b="0" dirty="0">
                <a:latin typeface="Georgia"/>
                <a:cs typeface="Georgia"/>
              </a:rPr>
              <a:t>Attack</a:t>
            </a:r>
          </a:p>
        </p:txBody>
      </p:sp>
      <p:sp>
        <p:nvSpPr>
          <p:cNvPr id="3" name="object 3"/>
          <p:cNvSpPr txBox="1"/>
          <p:nvPr/>
        </p:nvSpPr>
        <p:spPr>
          <a:xfrm>
            <a:off x="739471" y="1438403"/>
            <a:ext cx="10440063" cy="4013919"/>
          </a:xfrm>
          <a:prstGeom prst="rect">
            <a:avLst/>
          </a:prstGeom>
        </p:spPr>
        <p:txBody>
          <a:bodyPr vert="horz" wrap="square" lIns="0" tIns="12700" rIns="0" bIns="0" rtlCol="0">
            <a:spAutoFit/>
          </a:bodyPr>
          <a:lstStyle/>
          <a:p>
            <a:pPr marL="287020" marR="222250" indent="-274320" algn="just">
              <a:spcBef>
                <a:spcPts val="100"/>
              </a:spcBef>
              <a:buClr>
                <a:srgbClr val="D16248"/>
              </a:buClr>
              <a:buSzPct val="85416"/>
              <a:buFont typeface="Wingdings"/>
              <a:buChar char=""/>
              <a:tabLst>
                <a:tab pos="287020" algn="l"/>
                <a:tab pos="5184775" algn="l"/>
              </a:tabLst>
            </a:pPr>
            <a:r>
              <a:rPr sz="2400" spc="30" dirty="0">
                <a:latin typeface="Times New Roman" panose="02020603050405020304" pitchFamily="18" charset="0"/>
                <a:cs typeface="Times New Roman" panose="02020603050405020304" pitchFamily="18" charset="0"/>
              </a:rPr>
              <a:t>The</a:t>
            </a:r>
            <a:r>
              <a:rPr sz="2400" spc="-7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threats</a:t>
            </a:r>
            <a:r>
              <a:rPr sz="2400" spc="-90" dirty="0">
                <a:latin typeface="Times New Roman" panose="02020603050405020304" pitchFamily="18" charset="0"/>
                <a:cs typeface="Times New Roman" panose="02020603050405020304" pitchFamily="18" charset="0"/>
              </a:rPr>
              <a:t> </a:t>
            </a:r>
            <a:r>
              <a:rPr sz="2400" spc="65" dirty="0">
                <a:latin typeface="Times New Roman" panose="02020603050405020304" pitchFamily="18" charset="0"/>
                <a:cs typeface="Times New Roman" panose="02020603050405020304" pitchFamily="18" charset="0"/>
              </a:rPr>
              <a:t>use</a:t>
            </a:r>
            <a:r>
              <a:rPr sz="2400" spc="-90" dirty="0">
                <a:latin typeface="Times New Roman" panose="02020603050405020304" pitchFamily="18" charset="0"/>
                <a:cs typeface="Times New Roman" panose="02020603050405020304" pitchFamily="18" charset="0"/>
              </a:rPr>
              <a:t> </a:t>
            </a:r>
            <a:r>
              <a:rPr sz="2400" spc="70" dirty="0">
                <a:latin typeface="Times New Roman" panose="02020603050405020304" pitchFamily="18" charset="0"/>
                <a:cs typeface="Times New Roman" panose="02020603050405020304" pitchFamily="18" charset="0"/>
              </a:rPr>
              <a:t>a</a:t>
            </a:r>
            <a:r>
              <a:rPr sz="2400" spc="-10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variety</a:t>
            </a:r>
            <a:r>
              <a:rPr sz="2400" spc="-9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of</a:t>
            </a:r>
            <a:r>
              <a:rPr sz="2400" spc="-8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tools,</a:t>
            </a:r>
            <a:r>
              <a:rPr sz="2400" spc="-1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scripts,</a:t>
            </a:r>
            <a:r>
              <a:rPr sz="2400" spc="-8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and </a:t>
            </a:r>
            <a:r>
              <a:rPr sz="2400" spc="-7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programs</a:t>
            </a:r>
            <a:r>
              <a:rPr sz="2400" spc="-70"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to</a:t>
            </a:r>
            <a:r>
              <a:rPr sz="2400" spc="-7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launch</a:t>
            </a:r>
            <a:r>
              <a:rPr sz="2400" spc="-5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attacks</a:t>
            </a:r>
            <a:r>
              <a:rPr sz="2400" spc="-8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against</a:t>
            </a:r>
            <a:r>
              <a:rPr lang="en-IN"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networks </a:t>
            </a:r>
            <a:r>
              <a:rPr sz="2400" spc="20" dirty="0">
                <a:latin typeface="Times New Roman" panose="02020603050405020304" pitchFamily="18" charset="0"/>
                <a:cs typeface="Times New Roman" panose="02020603050405020304" pitchFamily="18" charset="0"/>
              </a:rPr>
              <a:t>and </a:t>
            </a:r>
            <a:r>
              <a:rPr sz="2400" spc="2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network</a:t>
            </a:r>
            <a:r>
              <a:rPr sz="2400" spc="-9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devices.</a:t>
            </a:r>
            <a:endParaRPr sz="2400" dirty="0">
              <a:latin typeface="Times New Roman" panose="02020603050405020304" pitchFamily="18" charset="0"/>
              <a:cs typeface="Times New Roman" panose="02020603050405020304" pitchFamily="18" charset="0"/>
            </a:endParaRPr>
          </a:p>
          <a:p>
            <a:pPr marL="287020" marR="892810" indent="-274320" algn="just">
              <a:spcBef>
                <a:spcPts val="580"/>
              </a:spcBef>
              <a:buClr>
                <a:srgbClr val="D16248"/>
              </a:buClr>
              <a:buSzPct val="85416"/>
              <a:buFont typeface="Wingdings"/>
              <a:buChar char=""/>
              <a:tabLst>
                <a:tab pos="365760" algn="l"/>
                <a:tab pos="366395" algn="l"/>
              </a:tabLst>
            </a:pPr>
            <a:r>
              <a:rPr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Typically,</a:t>
            </a:r>
            <a:r>
              <a:rPr sz="2400" spc="-7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the</a:t>
            </a:r>
            <a:r>
              <a:rPr sz="2400" spc="-8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network</a:t>
            </a:r>
            <a:r>
              <a:rPr sz="2400" spc="-9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devices</a:t>
            </a:r>
            <a:r>
              <a:rPr sz="2400" spc="-7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under</a:t>
            </a:r>
            <a:r>
              <a:rPr sz="2400" spc="-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attack</a:t>
            </a:r>
            <a:r>
              <a:rPr sz="2400" spc="-10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are</a:t>
            </a:r>
            <a:r>
              <a:rPr sz="2400" spc="-9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the </a:t>
            </a:r>
            <a:r>
              <a:rPr sz="2400" spc="-7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endpoints,</a:t>
            </a:r>
            <a:r>
              <a:rPr sz="2400" spc="-7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such</a:t>
            </a:r>
            <a:r>
              <a:rPr sz="2400" spc="-80"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as</a:t>
            </a:r>
            <a:r>
              <a:rPr sz="2400" spc="-9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servers</a:t>
            </a:r>
            <a:r>
              <a:rPr sz="2400" spc="-9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and</a:t>
            </a:r>
            <a:r>
              <a:rPr sz="2400" spc="-8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desktops</a:t>
            </a:r>
            <a:endParaRPr sz="2400" dirty="0">
              <a:latin typeface="Times New Roman" panose="02020603050405020304" pitchFamily="18" charset="0"/>
              <a:cs typeface="Times New Roman" panose="02020603050405020304" pitchFamily="18" charset="0"/>
            </a:endParaRPr>
          </a:p>
          <a:p>
            <a:pPr marL="287020" marR="469900" indent="-274320" algn="just">
              <a:lnSpc>
                <a:spcPct val="100099"/>
              </a:lnSpc>
              <a:spcBef>
                <a:spcPts val="550"/>
              </a:spcBef>
              <a:buClr>
                <a:srgbClr val="D16248"/>
              </a:buClr>
              <a:buSzPct val="85416"/>
              <a:buFont typeface="Wingdings"/>
              <a:buChar char=""/>
              <a:tabLst>
                <a:tab pos="287020" algn="l"/>
                <a:tab pos="6341110" algn="l"/>
              </a:tabLst>
            </a:pPr>
            <a:r>
              <a:rPr sz="2400" spc="40" dirty="0">
                <a:latin typeface="Times New Roman" panose="02020603050405020304" pitchFamily="18" charset="0"/>
                <a:cs typeface="Times New Roman" panose="02020603050405020304" pitchFamily="18" charset="0"/>
              </a:rPr>
              <a:t>The</a:t>
            </a:r>
            <a:r>
              <a:rPr sz="2400" spc="-8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home</a:t>
            </a:r>
            <a:r>
              <a:rPr sz="2400" spc="-80"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page</a:t>
            </a:r>
            <a:r>
              <a:rPr sz="2400" spc="-7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of</a:t>
            </a:r>
            <a:r>
              <a:rPr sz="2400" spc="-8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numerous</a:t>
            </a:r>
            <a:r>
              <a:rPr sz="2400" spc="-6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organizations</a:t>
            </a:r>
            <a:r>
              <a:rPr lang="en-IN" sz="2400" spc="15" dirty="0">
                <a:latin typeface="Times New Roman" panose="02020603050405020304" pitchFamily="18" charset="0"/>
                <a:cs typeface="Times New Roman" panose="02020603050405020304" pitchFamily="18" charset="0"/>
              </a:rPr>
              <a:t> </a:t>
            </a:r>
            <a:r>
              <a:rPr sz="2400" spc="65" dirty="0">
                <a:latin typeface="Times New Roman" panose="02020603050405020304" pitchFamily="18" charset="0"/>
                <a:cs typeface="Times New Roman" panose="02020603050405020304" pitchFamily="18" charset="0"/>
              </a:rPr>
              <a:t>has</a:t>
            </a:r>
            <a:r>
              <a:rPr sz="2400" spc="-16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been </a:t>
            </a:r>
            <a:r>
              <a:rPr sz="2400" spc="-7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attacked </a:t>
            </a:r>
            <a:r>
              <a:rPr sz="2400" spc="25" dirty="0">
                <a:latin typeface="Times New Roman" panose="02020603050405020304" pitchFamily="18" charset="0"/>
                <a:cs typeface="Times New Roman" panose="02020603050405020304" pitchFamily="18" charset="0"/>
              </a:rPr>
              <a:t>and replaced </a:t>
            </a:r>
            <a:r>
              <a:rPr sz="2400" spc="5" dirty="0">
                <a:latin typeface="Times New Roman" panose="02020603050405020304" pitchFamily="18" charset="0"/>
                <a:cs typeface="Times New Roman" panose="02020603050405020304" pitchFamily="18" charset="0"/>
              </a:rPr>
              <a:t>by </a:t>
            </a:r>
            <a:r>
              <a:rPr sz="2400" spc="7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new </a:t>
            </a:r>
            <a:r>
              <a:rPr sz="2400" spc="20" dirty="0">
                <a:latin typeface="Times New Roman" panose="02020603050405020304" pitchFamily="18" charset="0"/>
                <a:cs typeface="Times New Roman" panose="02020603050405020304" pitchFamily="18" charset="0"/>
              </a:rPr>
              <a:t>home </a:t>
            </a:r>
            <a:r>
              <a:rPr sz="2400" spc="35" dirty="0">
                <a:latin typeface="Times New Roman" panose="02020603050405020304" pitchFamily="18" charset="0"/>
                <a:cs typeface="Times New Roman" panose="02020603050405020304" pitchFamily="18" charset="0"/>
              </a:rPr>
              <a:t>page </a:t>
            </a:r>
            <a:r>
              <a:rPr sz="2400" spc="-35" dirty="0">
                <a:latin typeface="Times New Roman" panose="02020603050405020304" pitchFamily="18" charset="0"/>
                <a:cs typeface="Times New Roman" panose="02020603050405020304" pitchFamily="18" charset="0"/>
              </a:rPr>
              <a:t>of </a:t>
            </a:r>
            <a:r>
              <a:rPr sz="2400" spc="-25" dirty="0">
                <a:latin typeface="Times New Roman" panose="02020603050405020304" pitchFamily="18" charset="0"/>
                <a:cs typeface="Times New Roman" panose="02020603050405020304" pitchFamily="18" charset="0"/>
              </a:rPr>
              <a:t>the </a:t>
            </a:r>
            <a:r>
              <a:rPr sz="2400" spc="-2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choosing</a:t>
            </a:r>
            <a:r>
              <a:rPr sz="2400" spc="-12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crackers.</a:t>
            </a:r>
            <a:endParaRPr sz="2400" dirty="0">
              <a:latin typeface="Times New Roman" panose="02020603050405020304" pitchFamily="18" charset="0"/>
              <a:cs typeface="Times New Roman" panose="02020603050405020304" pitchFamily="18" charset="0"/>
            </a:endParaRPr>
          </a:p>
          <a:p>
            <a:pPr marL="287020" marR="5080" indent="-274320" algn="just">
              <a:spcBef>
                <a:spcPts val="600"/>
              </a:spcBef>
              <a:buClr>
                <a:srgbClr val="D16248"/>
              </a:buClr>
              <a:buSzPct val="85416"/>
              <a:buFont typeface="Wingdings"/>
              <a:buChar char=""/>
              <a:tabLst>
                <a:tab pos="287020" algn="l"/>
                <a:tab pos="2691765" algn="l"/>
                <a:tab pos="4926330" algn="l"/>
                <a:tab pos="7348855" algn="l"/>
              </a:tabLst>
            </a:pPr>
            <a:r>
              <a:rPr sz="2400" spc="175" dirty="0">
                <a:latin typeface="Times New Roman" panose="02020603050405020304" pitchFamily="18" charset="0"/>
                <a:cs typeface="Times New Roman" panose="02020603050405020304" pitchFamily="18" charset="0"/>
              </a:rPr>
              <a:t>S</a:t>
            </a:r>
            <a:r>
              <a:rPr sz="2400" spc="60" dirty="0">
                <a:latin typeface="Times New Roman" panose="02020603050405020304" pitchFamily="18" charset="0"/>
                <a:cs typeface="Times New Roman" panose="02020603050405020304" pitchFamily="18" charset="0"/>
              </a:rPr>
              <a:t>i</a:t>
            </a:r>
            <a:r>
              <a:rPr sz="2400" spc="20" dirty="0">
                <a:latin typeface="Times New Roman" panose="02020603050405020304" pitchFamily="18" charset="0"/>
                <a:cs typeface="Times New Roman" panose="02020603050405020304" pitchFamily="18" charset="0"/>
              </a:rPr>
              <a:t>tes</a:t>
            </a:r>
            <a:r>
              <a:rPr lang="en-IN" sz="2400" spc="20"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that</a:t>
            </a:r>
            <a:r>
              <a:rPr lang="en-IN"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hav</a:t>
            </a:r>
            <a:r>
              <a:rPr sz="2400" spc="-5" dirty="0">
                <a:latin typeface="Times New Roman" panose="02020603050405020304" pitchFamily="18" charset="0"/>
                <a:cs typeface="Times New Roman" panose="02020603050405020304" pitchFamily="18" charset="0"/>
              </a:rPr>
              <a:t>e</a:t>
            </a:r>
            <a:r>
              <a:rPr lang="en-IN"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been  </a:t>
            </a:r>
            <a:r>
              <a:rPr sz="2400" spc="35" dirty="0">
                <a:latin typeface="Times New Roman" panose="02020603050405020304" pitchFamily="18" charset="0"/>
                <a:cs typeface="Times New Roman" panose="02020603050405020304" pitchFamily="18" charset="0"/>
              </a:rPr>
              <a:t>cracked </a:t>
            </a:r>
            <a:r>
              <a:rPr sz="2400" spc="15" dirty="0">
                <a:latin typeface="Times New Roman" panose="02020603050405020304" pitchFamily="18" charset="0"/>
                <a:cs typeface="Times New Roman" panose="02020603050405020304" pitchFamily="18" charset="0"/>
              </a:rPr>
              <a:t>include </a:t>
            </a:r>
            <a:r>
              <a:rPr sz="2400" b="1" spc="-25" dirty="0">
                <a:latin typeface="Times New Roman" panose="02020603050405020304" pitchFamily="18" charset="0"/>
                <a:cs typeface="Times New Roman" panose="02020603050405020304" pitchFamily="18" charset="0"/>
              </a:rPr>
              <a:t>Yahoo, </a:t>
            </a:r>
            <a:r>
              <a:rPr sz="2400" spc="-25" dirty="0">
                <a:latin typeface="Times New Roman" panose="02020603050405020304" pitchFamily="18" charset="0"/>
                <a:cs typeface="Times New Roman" panose="02020603050405020304" pitchFamily="18" charset="0"/>
              </a:rPr>
              <a:t>the </a:t>
            </a:r>
            <a:r>
              <a:rPr sz="2400" b="1" spc="-10" dirty="0">
                <a:latin typeface="Times New Roman" panose="02020603050405020304" pitchFamily="18" charset="0"/>
                <a:cs typeface="Times New Roman" panose="02020603050405020304" pitchFamily="18" charset="0"/>
              </a:rPr>
              <a:t>U.S. </a:t>
            </a:r>
            <a:r>
              <a:rPr sz="2400" b="1" spc="-45" dirty="0">
                <a:latin typeface="Times New Roman" panose="02020603050405020304" pitchFamily="18" charset="0"/>
                <a:cs typeface="Times New Roman" panose="02020603050405020304" pitchFamily="18" charset="0"/>
              </a:rPr>
              <a:t>Army, </a:t>
            </a:r>
            <a:r>
              <a:rPr sz="2400" b="1" spc="-5" dirty="0">
                <a:latin typeface="Times New Roman" panose="02020603050405020304" pitchFamily="18" charset="0"/>
                <a:cs typeface="Times New Roman" panose="02020603050405020304" pitchFamily="18" charset="0"/>
              </a:rPr>
              <a:t>the CIA, </a:t>
            </a:r>
            <a:r>
              <a:rPr sz="2400" b="1" spc="-15" dirty="0">
                <a:latin typeface="Times New Roman" panose="02020603050405020304" pitchFamily="18" charset="0"/>
                <a:cs typeface="Times New Roman" panose="02020603050405020304" pitchFamily="18" charset="0"/>
              </a:rPr>
              <a:t>NASA</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and</a:t>
            </a:r>
            <a:r>
              <a:rPr sz="2400" spc="-7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the</a:t>
            </a:r>
            <a:r>
              <a:rPr sz="2400" spc="-9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New</a:t>
            </a:r>
            <a:r>
              <a:rPr sz="2400" b="1" spc="-45"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York</a:t>
            </a:r>
            <a:r>
              <a:rPr sz="2400" b="1"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Times</a:t>
            </a:r>
            <a:r>
              <a:rPr sz="2400" spc="-2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87020" marR="6985" indent="-274320" algn="just">
              <a:spcBef>
                <a:spcPts val="575"/>
              </a:spcBef>
              <a:buClr>
                <a:srgbClr val="D16248"/>
              </a:buClr>
              <a:buSzPct val="85416"/>
              <a:buFont typeface="Wingdings"/>
              <a:buChar char=""/>
              <a:tabLst>
                <a:tab pos="370205" algn="l"/>
                <a:tab pos="370840" algn="l"/>
              </a:tabLst>
            </a:pPr>
            <a:r>
              <a:rPr dirty="0">
                <a:latin typeface="Times New Roman" panose="02020603050405020304" pitchFamily="18" charset="0"/>
                <a:cs typeface="Times New Roman" panose="02020603050405020304" pitchFamily="18" charset="0"/>
              </a:rPr>
              <a:t>	</a:t>
            </a:r>
            <a:r>
              <a:rPr sz="2400" spc="-120" dirty="0">
                <a:latin typeface="Times New Roman" panose="02020603050405020304" pitchFamily="18" charset="0"/>
                <a:cs typeface="Times New Roman" panose="02020603050405020304" pitchFamily="18" charset="0"/>
              </a:rPr>
              <a:t>In</a:t>
            </a:r>
            <a:r>
              <a:rPr sz="2400" spc="10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most</a:t>
            </a:r>
            <a:r>
              <a:rPr sz="2400" spc="120" dirty="0">
                <a:latin typeface="Times New Roman" panose="02020603050405020304" pitchFamily="18" charset="0"/>
                <a:cs typeface="Times New Roman" panose="02020603050405020304" pitchFamily="18" charset="0"/>
              </a:rPr>
              <a:t> </a:t>
            </a:r>
            <a:r>
              <a:rPr sz="2400" spc="70" dirty="0">
                <a:latin typeface="Times New Roman" panose="02020603050405020304" pitchFamily="18" charset="0"/>
                <a:cs typeface="Times New Roman" panose="02020603050405020304" pitchFamily="18" charset="0"/>
              </a:rPr>
              <a:t>cases,</a:t>
            </a:r>
            <a:r>
              <a:rPr sz="2400" spc="114"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the</a:t>
            </a:r>
            <a:r>
              <a:rPr sz="2400" spc="114"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crackers</a:t>
            </a:r>
            <a:r>
              <a:rPr sz="2400" spc="12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just</a:t>
            </a:r>
            <a:r>
              <a:rPr sz="2400" spc="12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put</a:t>
            </a:r>
            <a:r>
              <a:rPr sz="2400" spc="114"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up</a:t>
            </a:r>
            <a:r>
              <a:rPr sz="2400" spc="11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some</a:t>
            </a:r>
            <a:r>
              <a:rPr sz="2400" spc="1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funny</a:t>
            </a:r>
            <a:r>
              <a:rPr sz="2400" spc="110"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text </a:t>
            </a:r>
            <a:r>
              <a:rPr sz="2400" spc="-7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and</a:t>
            </a:r>
            <a:r>
              <a:rPr sz="2400" spc="-7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the</a:t>
            </a:r>
            <a:r>
              <a:rPr sz="2400" spc="-9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sites</a:t>
            </a:r>
            <a:r>
              <a:rPr sz="2400" spc="-8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were</a:t>
            </a:r>
            <a:r>
              <a:rPr sz="2400" spc="-7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repaired</a:t>
            </a:r>
            <a:r>
              <a:rPr sz="2400" spc="-5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within</a:t>
            </a:r>
            <a:r>
              <a:rPr sz="2400" spc="-60" dirty="0">
                <a:latin typeface="Times New Roman" panose="02020603050405020304" pitchFamily="18" charset="0"/>
                <a:cs typeface="Times New Roman" panose="02020603050405020304" pitchFamily="18" charset="0"/>
              </a:rPr>
              <a:t> </a:t>
            </a:r>
            <a:r>
              <a:rPr sz="2400" spc="70" dirty="0">
                <a:latin typeface="Times New Roman" panose="02020603050405020304" pitchFamily="18" charset="0"/>
                <a:cs typeface="Times New Roman" panose="02020603050405020304" pitchFamily="18" charset="0"/>
              </a:rPr>
              <a:t>a</a:t>
            </a:r>
            <a:r>
              <a:rPr sz="2400" spc="-9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few</a:t>
            </a:r>
            <a:r>
              <a:rPr sz="2400" spc="-8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hours.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15" y="413970"/>
            <a:ext cx="1428750" cy="528955"/>
          </a:xfrm>
          <a:prstGeom prst="rect">
            <a:avLst/>
          </a:prstGeom>
        </p:spPr>
        <p:txBody>
          <a:bodyPr vert="horz" wrap="square" lIns="0" tIns="12700" rIns="0" bIns="0" rtlCol="0" anchor="ctr">
            <a:spAutoFit/>
          </a:bodyPr>
          <a:lstStyle/>
          <a:p>
            <a:pPr marL="12700">
              <a:lnSpc>
                <a:spcPct val="100000"/>
              </a:lnSpc>
              <a:spcBef>
                <a:spcPts val="100"/>
              </a:spcBef>
            </a:pPr>
            <a:r>
              <a:rPr dirty="0">
                <a:latin typeface="Georgia"/>
                <a:cs typeface="Georgia"/>
              </a:rPr>
              <a:t>A</a:t>
            </a:r>
            <a:r>
              <a:rPr spc="-15" dirty="0">
                <a:latin typeface="Georgia"/>
                <a:cs typeface="Georgia"/>
              </a:rPr>
              <a:t>t</a:t>
            </a:r>
            <a:r>
              <a:rPr spc="-5" dirty="0">
                <a:latin typeface="Georgia"/>
                <a:cs typeface="Georgia"/>
              </a:rPr>
              <a:t>tacks</a:t>
            </a:r>
            <a:endParaRPr>
              <a:latin typeface="Georgia"/>
              <a:cs typeface="Georgia"/>
            </a:endParaRPr>
          </a:p>
        </p:txBody>
      </p:sp>
      <p:sp>
        <p:nvSpPr>
          <p:cNvPr id="3" name="object 3"/>
          <p:cNvSpPr txBox="1"/>
          <p:nvPr/>
        </p:nvSpPr>
        <p:spPr>
          <a:xfrm>
            <a:off x="938254" y="1509726"/>
            <a:ext cx="10219184" cy="3431324"/>
          </a:xfrm>
          <a:prstGeom prst="rect">
            <a:avLst/>
          </a:prstGeom>
        </p:spPr>
        <p:txBody>
          <a:bodyPr vert="horz" wrap="square" lIns="0" tIns="53975" rIns="0" bIns="0" rtlCol="0">
            <a:spAutoFit/>
          </a:bodyPr>
          <a:lstStyle/>
          <a:p>
            <a:pPr marL="287020" marR="59690" indent="-274320" algn="just">
              <a:lnSpc>
                <a:spcPct val="90000"/>
              </a:lnSpc>
              <a:spcBef>
                <a:spcPts val="425"/>
              </a:spcBef>
              <a:buClr>
                <a:srgbClr val="D16248"/>
              </a:buClr>
              <a:buSzPct val="85185"/>
              <a:buFont typeface="Segoe UI Symbol"/>
              <a:buChar char="⚫"/>
              <a:tabLst>
                <a:tab pos="287020" algn="l"/>
              </a:tabLst>
            </a:pPr>
            <a:r>
              <a:rPr sz="2700" spc="35" dirty="0">
                <a:latin typeface="Times New Roman" panose="02020603050405020304" pitchFamily="18" charset="0"/>
                <a:cs typeface="Times New Roman" panose="02020603050405020304" pitchFamily="18" charset="0"/>
              </a:rPr>
              <a:t>Numerous</a:t>
            </a:r>
            <a:r>
              <a:rPr sz="2700" spc="-100" dirty="0">
                <a:latin typeface="Times New Roman" panose="02020603050405020304" pitchFamily="18" charset="0"/>
                <a:cs typeface="Times New Roman" panose="02020603050405020304" pitchFamily="18" charset="0"/>
              </a:rPr>
              <a:t> </a:t>
            </a:r>
            <a:r>
              <a:rPr sz="2700" spc="40" dirty="0">
                <a:latin typeface="Times New Roman" panose="02020603050405020304" pitchFamily="18" charset="0"/>
                <a:cs typeface="Times New Roman" panose="02020603050405020304" pitchFamily="18" charset="0"/>
              </a:rPr>
              <a:t>sites</a:t>
            </a:r>
            <a:r>
              <a:rPr sz="2700" spc="-110" dirty="0">
                <a:latin typeface="Times New Roman" panose="02020603050405020304" pitchFamily="18" charset="0"/>
                <a:cs typeface="Times New Roman" panose="02020603050405020304" pitchFamily="18" charset="0"/>
              </a:rPr>
              <a:t> </a:t>
            </a:r>
            <a:r>
              <a:rPr sz="2700" spc="40" dirty="0">
                <a:latin typeface="Times New Roman" panose="02020603050405020304" pitchFamily="18" charset="0"/>
                <a:cs typeface="Times New Roman" panose="02020603050405020304" pitchFamily="18" charset="0"/>
              </a:rPr>
              <a:t>have</a:t>
            </a:r>
            <a:r>
              <a:rPr sz="2700" spc="-105" dirty="0">
                <a:latin typeface="Times New Roman" panose="02020603050405020304" pitchFamily="18" charset="0"/>
                <a:cs typeface="Times New Roman" panose="02020603050405020304" pitchFamily="18" charset="0"/>
              </a:rPr>
              <a:t> </a:t>
            </a:r>
            <a:r>
              <a:rPr sz="2700" spc="40" dirty="0">
                <a:latin typeface="Times New Roman" panose="02020603050405020304" pitchFamily="18" charset="0"/>
                <a:cs typeface="Times New Roman" panose="02020603050405020304" pitchFamily="18" charset="0"/>
              </a:rPr>
              <a:t>been</a:t>
            </a:r>
            <a:r>
              <a:rPr sz="2700" spc="-110" dirty="0">
                <a:latin typeface="Times New Roman" panose="02020603050405020304" pitchFamily="18" charset="0"/>
                <a:cs typeface="Times New Roman" panose="02020603050405020304" pitchFamily="18" charset="0"/>
              </a:rPr>
              <a:t> </a:t>
            </a:r>
            <a:r>
              <a:rPr sz="2700" spc="-25" dirty="0">
                <a:latin typeface="Times New Roman" panose="02020603050405020304" pitchFamily="18" charset="0"/>
                <a:cs typeface="Times New Roman" panose="02020603050405020304" pitchFamily="18" charset="0"/>
              </a:rPr>
              <a:t>brought</a:t>
            </a:r>
            <a:r>
              <a:rPr sz="2700" spc="-105" dirty="0">
                <a:latin typeface="Times New Roman" panose="02020603050405020304" pitchFamily="18" charset="0"/>
                <a:cs typeface="Times New Roman" panose="02020603050405020304" pitchFamily="18" charset="0"/>
              </a:rPr>
              <a:t> </a:t>
            </a:r>
            <a:r>
              <a:rPr sz="2700" spc="-10" dirty="0">
                <a:latin typeface="Times New Roman" panose="02020603050405020304" pitchFamily="18" charset="0"/>
                <a:cs typeface="Times New Roman" panose="02020603050405020304" pitchFamily="18" charset="0"/>
              </a:rPr>
              <a:t>down</a:t>
            </a:r>
            <a:r>
              <a:rPr sz="2700" spc="-95"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by</a:t>
            </a:r>
            <a:r>
              <a:rPr sz="2700" spc="-100"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denial- </a:t>
            </a:r>
            <a:r>
              <a:rPr sz="2700" spc="-825"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of-service </a:t>
            </a:r>
            <a:r>
              <a:rPr sz="2700" spc="5" dirty="0">
                <a:latin typeface="Times New Roman" panose="02020603050405020304" pitchFamily="18" charset="0"/>
                <a:cs typeface="Times New Roman" panose="02020603050405020304" pitchFamily="18" charset="0"/>
              </a:rPr>
              <a:t>attacks, </a:t>
            </a:r>
            <a:r>
              <a:rPr sz="2700" spc="-15" dirty="0">
                <a:latin typeface="Times New Roman" panose="02020603050405020304" pitchFamily="18" charset="0"/>
                <a:cs typeface="Times New Roman" panose="02020603050405020304" pitchFamily="18" charset="0"/>
              </a:rPr>
              <a:t>in </a:t>
            </a:r>
            <a:r>
              <a:rPr sz="2700" dirty="0">
                <a:latin typeface="Times New Roman" panose="02020603050405020304" pitchFamily="18" charset="0"/>
                <a:cs typeface="Times New Roman" panose="02020603050405020304" pitchFamily="18" charset="0"/>
              </a:rPr>
              <a:t>which </a:t>
            </a:r>
            <a:r>
              <a:rPr sz="2700" spc="-30" dirty="0">
                <a:latin typeface="Times New Roman" panose="02020603050405020304" pitchFamily="18" charset="0"/>
                <a:cs typeface="Times New Roman" panose="02020603050405020304" pitchFamily="18" charset="0"/>
              </a:rPr>
              <a:t>the </a:t>
            </a:r>
            <a:r>
              <a:rPr sz="2700" spc="30" dirty="0">
                <a:latin typeface="Times New Roman" panose="02020603050405020304" pitchFamily="18" charset="0"/>
                <a:cs typeface="Times New Roman" panose="02020603050405020304" pitchFamily="18" charset="0"/>
              </a:rPr>
              <a:t>cracker </a:t>
            </a:r>
            <a:r>
              <a:rPr sz="2700" spc="15" dirty="0">
                <a:latin typeface="Times New Roman" panose="02020603050405020304" pitchFamily="18" charset="0"/>
                <a:cs typeface="Times New Roman" panose="02020603050405020304" pitchFamily="18" charset="0"/>
              </a:rPr>
              <a:t>floods </a:t>
            </a:r>
            <a:r>
              <a:rPr sz="2700" spc="-30" dirty="0">
                <a:latin typeface="Times New Roman" panose="02020603050405020304" pitchFamily="18" charset="0"/>
                <a:cs typeface="Times New Roman" panose="02020603050405020304" pitchFamily="18" charset="0"/>
              </a:rPr>
              <a:t>the </a:t>
            </a:r>
            <a:r>
              <a:rPr sz="2700" spc="-25"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site </a:t>
            </a:r>
            <a:r>
              <a:rPr sz="2700" spc="-60" dirty="0">
                <a:latin typeface="Times New Roman" panose="02020603050405020304" pitchFamily="18" charset="0"/>
                <a:cs typeface="Times New Roman" panose="02020603050405020304" pitchFamily="18" charset="0"/>
              </a:rPr>
              <a:t>with </a:t>
            </a:r>
            <a:r>
              <a:rPr sz="2700" spc="-50" dirty="0">
                <a:latin typeface="Times New Roman" panose="02020603050405020304" pitchFamily="18" charset="0"/>
                <a:cs typeface="Times New Roman" panose="02020603050405020304" pitchFamily="18" charset="0"/>
              </a:rPr>
              <a:t>traffic, </a:t>
            </a:r>
            <a:r>
              <a:rPr sz="2700" dirty="0">
                <a:latin typeface="Times New Roman" panose="02020603050405020304" pitchFamily="18" charset="0"/>
                <a:cs typeface="Times New Roman" panose="02020603050405020304" pitchFamily="18" charset="0"/>
              </a:rPr>
              <a:t>rendering </a:t>
            </a:r>
            <a:r>
              <a:rPr sz="2700" spc="-85" dirty="0">
                <a:latin typeface="Times New Roman" panose="02020603050405020304" pitchFamily="18" charset="0"/>
                <a:cs typeface="Times New Roman" panose="02020603050405020304" pitchFamily="18" charset="0"/>
              </a:rPr>
              <a:t>it </a:t>
            </a:r>
            <a:r>
              <a:rPr sz="2700" spc="20" dirty="0">
                <a:latin typeface="Times New Roman" panose="02020603050405020304" pitchFamily="18" charset="0"/>
                <a:cs typeface="Times New Roman" panose="02020603050405020304" pitchFamily="18" charset="0"/>
              </a:rPr>
              <a:t>unable </a:t>
            </a:r>
            <a:r>
              <a:rPr sz="2700" spc="-60" dirty="0">
                <a:latin typeface="Times New Roman" panose="02020603050405020304" pitchFamily="18" charset="0"/>
                <a:cs typeface="Times New Roman" panose="02020603050405020304" pitchFamily="18" charset="0"/>
              </a:rPr>
              <a:t>to </a:t>
            </a:r>
            <a:r>
              <a:rPr sz="2700" spc="25" dirty="0">
                <a:latin typeface="Times New Roman" panose="02020603050405020304" pitchFamily="18" charset="0"/>
                <a:cs typeface="Times New Roman" panose="02020603050405020304" pitchFamily="18" charset="0"/>
              </a:rPr>
              <a:t>respond </a:t>
            </a:r>
            <a:r>
              <a:rPr sz="2700" spc="-60" dirty="0">
                <a:latin typeface="Times New Roman" panose="02020603050405020304" pitchFamily="18" charset="0"/>
                <a:cs typeface="Times New Roman" panose="02020603050405020304" pitchFamily="18" charset="0"/>
              </a:rPr>
              <a:t>to </a:t>
            </a:r>
            <a:r>
              <a:rPr sz="2700" spc="-55"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legitimate</a:t>
            </a:r>
            <a:r>
              <a:rPr sz="2700" spc="-100"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queries.</a:t>
            </a:r>
            <a:endParaRPr lang="en-IN" sz="2700" spc="15" dirty="0">
              <a:latin typeface="Times New Roman" panose="02020603050405020304" pitchFamily="18" charset="0"/>
              <a:cs typeface="Times New Roman" panose="02020603050405020304" pitchFamily="18" charset="0"/>
            </a:endParaRPr>
          </a:p>
          <a:p>
            <a:pPr marL="287020" marR="59690" indent="-274320" algn="just">
              <a:lnSpc>
                <a:spcPct val="90000"/>
              </a:lnSpc>
              <a:spcBef>
                <a:spcPts val="425"/>
              </a:spcBef>
              <a:buClr>
                <a:srgbClr val="D16248"/>
              </a:buClr>
              <a:buSzPct val="85185"/>
              <a:buFont typeface="Segoe UI Symbol"/>
              <a:buChar char="⚫"/>
              <a:tabLst>
                <a:tab pos="287020" algn="l"/>
              </a:tabLst>
            </a:pPr>
            <a:endParaRPr sz="2700" dirty="0">
              <a:latin typeface="Times New Roman" panose="02020603050405020304" pitchFamily="18" charset="0"/>
              <a:cs typeface="Times New Roman" panose="02020603050405020304" pitchFamily="18" charset="0"/>
            </a:endParaRPr>
          </a:p>
          <a:p>
            <a:pPr marL="393700" marR="42545" indent="-381000" algn="just">
              <a:lnSpc>
                <a:spcPct val="110000"/>
              </a:lnSpc>
              <a:buClr>
                <a:srgbClr val="D16248"/>
              </a:buClr>
              <a:buSzPct val="85185"/>
              <a:buFont typeface="Segoe UI Symbol"/>
              <a:buChar char="⚫"/>
              <a:tabLst>
                <a:tab pos="381000" algn="l"/>
                <a:tab pos="381635" algn="l"/>
              </a:tabLst>
            </a:pPr>
            <a:r>
              <a:rPr sz="2700" dirty="0">
                <a:latin typeface="Times New Roman" panose="02020603050405020304" pitchFamily="18" charset="0"/>
                <a:cs typeface="Times New Roman" panose="02020603050405020304" pitchFamily="18" charset="0"/>
              </a:rPr>
              <a:t>Often</a:t>
            </a:r>
            <a:r>
              <a:rPr sz="2700" spc="-100" dirty="0">
                <a:latin typeface="Times New Roman" panose="02020603050405020304" pitchFamily="18" charset="0"/>
                <a:cs typeface="Times New Roman" panose="02020603050405020304" pitchFamily="18" charset="0"/>
              </a:rPr>
              <a:t> </a:t>
            </a:r>
            <a:r>
              <a:rPr sz="2700" spc="-25" dirty="0">
                <a:latin typeface="Times New Roman" panose="02020603050405020304" pitchFamily="18" charset="0"/>
                <a:cs typeface="Times New Roman" panose="02020603050405020304" pitchFamily="18" charset="0"/>
              </a:rPr>
              <a:t>the</a:t>
            </a:r>
            <a:r>
              <a:rPr sz="2700" spc="-110"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attack</a:t>
            </a:r>
            <a:r>
              <a:rPr sz="2700" spc="-110" dirty="0">
                <a:latin typeface="Times New Roman" panose="02020603050405020304" pitchFamily="18" charset="0"/>
                <a:cs typeface="Times New Roman" panose="02020603050405020304" pitchFamily="18" charset="0"/>
              </a:rPr>
              <a:t> </a:t>
            </a:r>
            <a:r>
              <a:rPr sz="2700" spc="60" dirty="0">
                <a:latin typeface="Times New Roman" panose="02020603050405020304" pitchFamily="18" charset="0"/>
                <a:cs typeface="Times New Roman" panose="02020603050405020304" pitchFamily="18" charset="0"/>
              </a:rPr>
              <a:t>is</a:t>
            </a:r>
            <a:r>
              <a:rPr sz="2700" spc="-100" dirty="0">
                <a:latin typeface="Times New Roman" panose="02020603050405020304" pitchFamily="18" charset="0"/>
                <a:cs typeface="Times New Roman" panose="02020603050405020304" pitchFamily="18" charset="0"/>
              </a:rPr>
              <a:t> </a:t>
            </a:r>
            <a:r>
              <a:rPr sz="2700" spc="-10" dirty="0">
                <a:latin typeface="Times New Roman" panose="02020603050405020304" pitchFamily="18" charset="0"/>
                <a:cs typeface="Times New Roman" panose="02020603050405020304" pitchFamily="18" charset="0"/>
              </a:rPr>
              <a:t>mounted</a:t>
            </a:r>
            <a:r>
              <a:rPr sz="2700" spc="-110" dirty="0">
                <a:latin typeface="Times New Roman" panose="02020603050405020304" pitchFamily="18" charset="0"/>
                <a:cs typeface="Times New Roman" panose="02020603050405020304" pitchFamily="18" charset="0"/>
              </a:rPr>
              <a:t> </a:t>
            </a:r>
            <a:r>
              <a:rPr sz="2700" spc="-45" dirty="0">
                <a:latin typeface="Times New Roman" panose="02020603050405020304" pitchFamily="18" charset="0"/>
                <a:cs typeface="Times New Roman" panose="02020603050405020304" pitchFamily="18" charset="0"/>
              </a:rPr>
              <a:t>from</a:t>
            </a:r>
            <a:r>
              <a:rPr sz="2700" spc="-95" dirty="0">
                <a:latin typeface="Times New Roman" panose="02020603050405020304" pitchFamily="18" charset="0"/>
                <a:cs typeface="Times New Roman" panose="02020603050405020304" pitchFamily="18" charset="0"/>
              </a:rPr>
              <a:t> </a:t>
            </a:r>
            <a:r>
              <a:rPr sz="2700" spc="85" dirty="0">
                <a:latin typeface="Times New Roman" panose="02020603050405020304" pitchFamily="18" charset="0"/>
                <a:cs typeface="Times New Roman" panose="02020603050405020304" pitchFamily="18" charset="0"/>
              </a:rPr>
              <a:t>a</a:t>
            </a:r>
            <a:r>
              <a:rPr sz="2700" spc="-105"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large</a:t>
            </a:r>
            <a:r>
              <a:rPr sz="2700" spc="-100"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number</a:t>
            </a:r>
            <a:r>
              <a:rPr sz="2700" spc="-95" dirty="0">
                <a:latin typeface="Times New Roman" panose="02020603050405020304" pitchFamily="18" charset="0"/>
                <a:cs typeface="Times New Roman" panose="02020603050405020304" pitchFamily="18" charset="0"/>
              </a:rPr>
              <a:t> </a:t>
            </a:r>
            <a:r>
              <a:rPr sz="2700" spc="-40" dirty="0">
                <a:latin typeface="Times New Roman" panose="02020603050405020304" pitchFamily="18" charset="0"/>
                <a:cs typeface="Times New Roman" panose="02020603050405020304" pitchFamily="18" charset="0"/>
              </a:rPr>
              <a:t>of </a:t>
            </a:r>
            <a:r>
              <a:rPr sz="2700" spc="-830" dirty="0">
                <a:latin typeface="Times New Roman" panose="02020603050405020304" pitchFamily="18" charset="0"/>
                <a:cs typeface="Times New Roman" panose="02020603050405020304" pitchFamily="18" charset="0"/>
              </a:rPr>
              <a:t> </a:t>
            </a:r>
            <a:r>
              <a:rPr sz="2700" spc="45" dirty="0">
                <a:latin typeface="Times New Roman" panose="02020603050405020304" pitchFamily="18" charset="0"/>
                <a:cs typeface="Times New Roman" panose="02020603050405020304" pitchFamily="18" charset="0"/>
              </a:rPr>
              <a:t>machines</a:t>
            </a:r>
            <a:r>
              <a:rPr sz="2700" spc="-95" dirty="0">
                <a:latin typeface="Times New Roman" panose="02020603050405020304" pitchFamily="18" charset="0"/>
                <a:cs typeface="Times New Roman" panose="02020603050405020304" pitchFamily="18" charset="0"/>
              </a:rPr>
              <a:t> </a:t>
            </a:r>
            <a:r>
              <a:rPr sz="2700" spc="-60" dirty="0">
                <a:latin typeface="Times New Roman" panose="02020603050405020304" pitchFamily="18" charset="0"/>
                <a:cs typeface="Times New Roman" panose="02020603050405020304" pitchFamily="18" charset="0"/>
              </a:rPr>
              <a:t>that</a:t>
            </a:r>
            <a:r>
              <a:rPr sz="2700" spc="-95" dirty="0">
                <a:latin typeface="Times New Roman" panose="02020603050405020304" pitchFamily="18" charset="0"/>
                <a:cs typeface="Times New Roman" panose="02020603050405020304" pitchFamily="18" charset="0"/>
              </a:rPr>
              <a:t> </a:t>
            </a:r>
            <a:r>
              <a:rPr sz="2700" spc="-30" dirty="0">
                <a:latin typeface="Times New Roman" panose="02020603050405020304" pitchFamily="18" charset="0"/>
                <a:cs typeface="Times New Roman" panose="02020603050405020304" pitchFamily="18" charset="0"/>
              </a:rPr>
              <a:t>the</a:t>
            </a:r>
            <a:r>
              <a:rPr sz="2700" spc="-95" dirty="0">
                <a:latin typeface="Times New Roman" panose="02020603050405020304" pitchFamily="18" charset="0"/>
                <a:cs typeface="Times New Roman" panose="02020603050405020304" pitchFamily="18" charset="0"/>
              </a:rPr>
              <a:t> </a:t>
            </a:r>
            <a:r>
              <a:rPr sz="2700" spc="30" dirty="0">
                <a:latin typeface="Times New Roman" panose="02020603050405020304" pitchFamily="18" charset="0"/>
                <a:cs typeface="Times New Roman" panose="02020603050405020304" pitchFamily="18" charset="0"/>
              </a:rPr>
              <a:t>cracker</a:t>
            </a:r>
            <a:r>
              <a:rPr sz="2700" spc="-114" dirty="0">
                <a:latin typeface="Times New Roman" panose="02020603050405020304" pitchFamily="18" charset="0"/>
                <a:cs typeface="Times New Roman" panose="02020603050405020304" pitchFamily="18" charset="0"/>
              </a:rPr>
              <a:t> </a:t>
            </a:r>
            <a:r>
              <a:rPr sz="2700" spc="70" dirty="0">
                <a:latin typeface="Times New Roman" panose="02020603050405020304" pitchFamily="18" charset="0"/>
                <a:cs typeface="Times New Roman" panose="02020603050405020304" pitchFamily="18" charset="0"/>
              </a:rPr>
              <a:t>has</a:t>
            </a:r>
            <a:r>
              <a:rPr sz="2700" spc="-90" dirty="0">
                <a:latin typeface="Times New Roman" panose="02020603050405020304" pitchFamily="18" charset="0"/>
                <a:cs typeface="Times New Roman" panose="02020603050405020304" pitchFamily="18" charset="0"/>
              </a:rPr>
              <a:t> </a:t>
            </a:r>
            <a:r>
              <a:rPr sz="2700" spc="20" dirty="0">
                <a:latin typeface="Times New Roman" panose="02020603050405020304" pitchFamily="18" charset="0"/>
                <a:cs typeface="Times New Roman" panose="02020603050405020304" pitchFamily="18" charset="0"/>
              </a:rPr>
              <a:t>already</a:t>
            </a:r>
            <a:r>
              <a:rPr sz="2700" spc="-95"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broken</a:t>
            </a:r>
            <a:r>
              <a:rPr lang="en-IN" sz="2700" dirty="0">
                <a:latin typeface="Times New Roman" panose="02020603050405020304" pitchFamily="18" charset="0"/>
                <a:cs typeface="Times New Roman" panose="02020603050405020304" pitchFamily="18" charset="0"/>
              </a:rPr>
              <a:t> </a:t>
            </a:r>
            <a:r>
              <a:rPr sz="2700" spc="-35" dirty="0">
                <a:latin typeface="Times New Roman" panose="02020603050405020304" pitchFamily="18" charset="0"/>
                <a:cs typeface="Times New Roman" panose="02020603050405020304" pitchFamily="18" charset="0"/>
              </a:rPr>
              <a:t>into</a:t>
            </a:r>
            <a:r>
              <a:rPr sz="2700" spc="-120" dirty="0">
                <a:latin typeface="Times New Roman" panose="02020603050405020304" pitchFamily="18" charset="0"/>
                <a:cs typeface="Times New Roman" panose="02020603050405020304" pitchFamily="18" charset="0"/>
              </a:rPr>
              <a:t> </a:t>
            </a:r>
            <a:r>
              <a:rPr sz="2700" spc="-40" dirty="0">
                <a:latin typeface="Times New Roman" panose="02020603050405020304" pitchFamily="18" charset="0"/>
                <a:cs typeface="Times New Roman" panose="02020603050405020304" pitchFamily="18" charset="0"/>
              </a:rPr>
              <a:t>(</a:t>
            </a:r>
            <a:r>
              <a:rPr sz="2700" b="1" spc="-40" dirty="0">
                <a:latin typeface="Times New Roman" panose="02020603050405020304" pitchFamily="18" charset="0"/>
                <a:cs typeface="Times New Roman" panose="02020603050405020304" pitchFamily="18" charset="0"/>
              </a:rPr>
              <a:t>DoS</a:t>
            </a:r>
            <a:r>
              <a:rPr sz="2700" b="1" spc="-5" dirty="0">
                <a:latin typeface="Times New Roman" panose="02020603050405020304" pitchFamily="18" charset="0"/>
                <a:cs typeface="Times New Roman" panose="02020603050405020304" pitchFamily="18" charset="0"/>
              </a:rPr>
              <a:t> </a:t>
            </a:r>
            <a:r>
              <a:rPr sz="2700" b="1" spc="-30" dirty="0">
                <a:latin typeface="Times New Roman" panose="02020603050405020304" pitchFamily="18" charset="0"/>
                <a:cs typeface="Times New Roman" panose="02020603050405020304" pitchFamily="18" charset="0"/>
              </a:rPr>
              <a:t>atacks</a:t>
            </a:r>
            <a:r>
              <a:rPr sz="2700" spc="-30" dirty="0">
                <a:latin typeface="Times New Roman" panose="02020603050405020304" pitchFamily="18" charset="0"/>
                <a:cs typeface="Times New Roman" panose="02020603050405020304" pitchFamily="18" charset="0"/>
              </a:rPr>
              <a:t>).</a:t>
            </a:r>
            <a:endParaRPr sz="2700" dirty="0">
              <a:latin typeface="Times New Roman" panose="02020603050405020304" pitchFamily="18" charset="0"/>
              <a:cs typeface="Times New Roman" panose="02020603050405020304" pitchFamily="18" charset="0"/>
            </a:endParaRPr>
          </a:p>
          <a:p>
            <a:pPr marL="287020" indent="-274320" algn="just">
              <a:spcBef>
                <a:spcPts val="330"/>
              </a:spcBef>
              <a:buClr>
                <a:srgbClr val="D16248"/>
              </a:buClr>
              <a:buSzPct val="85185"/>
              <a:buFont typeface="Segoe UI Symbol"/>
              <a:buChar char="⚫"/>
              <a:tabLst>
                <a:tab pos="287020" algn="l"/>
              </a:tabLst>
            </a:pPr>
            <a:r>
              <a:rPr sz="2700" spc="70" dirty="0">
                <a:latin typeface="Times New Roman" panose="02020603050405020304" pitchFamily="18" charset="0"/>
                <a:cs typeface="Times New Roman" panose="02020603050405020304" pitchFamily="18" charset="0"/>
              </a:rPr>
              <a:t>These</a:t>
            </a:r>
            <a:r>
              <a:rPr sz="2700" spc="-105"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attacks</a:t>
            </a:r>
            <a:r>
              <a:rPr sz="2700" spc="-110" dirty="0">
                <a:latin typeface="Times New Roman" panose="02020603050405020304" pitchFamily="18" charset="0"/>
                <a:cs typeface="Times New Roman" panose="02020603050405020304" pitchFamily="18" charset="0"/>
              </a:rPr>
              <a:t> </a:t>
            </a:r>
            <a:r>
              <a:rPr sz="2700" spc="30" dirty="0">
                <a:latin typeface="Times New Roman" panose="02020603050405020304" pitchFamily="18" charset="0"/>
                <a:cs typeface="Times New Roman" panose="02020603050405020304" pitchFamily="18" charset="0"/>
              </a:rPr>
              <a:t>are</a:t>
            </a:r>
            <a:r>
              <a:rPr sz="2700" spc="-100" dirty="0">
                <a:latin typeface="Times New Roman" panose="02020603050405020304" pitchFamily="18" charset="0"/>
                <a:cs typeface="Times New Roman" panose="02020603050405020304" pitchFamily="18" charset="0"/>
              </a:rPr>
              <a:t> </a:t>
            </a:r>
            <a:r>
              <a:rPr sz="2700" spc="90" dirty="0">
                <a:latin typeface="Times New Roman" panose="02020603050405020304" pitchFamily="18" charset="0"/>
                <a:cs typeface="Times New Roman" panose="02020603050405020304" pitchFamily="18" charset="0"/>
              </a:rPr>
              <a:t>so</a:t>
            </a:r>
            <a:r>
              <a:rPr sz="2700" spc="-110"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common.</a:t>
            </a:r>
            <a:endParaRPr sz="2700" dirty="0">
              <a:latin typeface="Times New Roman" panose="02020603050405020304" pitchFamily="18" charset="0"/>
              <a:cs typeface="Times New Roman" panose="02020603050405020304" pitchFamily="18" charset="0"/>
            </a:endParaRPr>
          </a:p>
          <a:p>
            <a:pPr marL="287020" marR="5080" indent="-274320" algn="just">
              <a:lnSpc>
                <a:spcPts val="2910"/>
              </a:lnSpc>
              <a:spcBef>
                <a:spcPts val="695"/>
              </a:spcBef>
              <a:buClr>
                <a:srgbClr val="D16248"/>
              </a:buClr>
              <a:buSzPct val="85185"/>
              <a:buFont typeface="Segoe UI Symbol"/>
              <a:buChar char="⚫"/>
              <a:tabLst>
                <a:tab pos="287020" algn="l"/>
              </a:tabLst>
            </a:pPr>
            <a:r>
              <a:rPr sz="2700" spc="35" dirty="0">
                <a:latin typeface="Times New Roman" panose="02020603050405020304" pitchFamily="18" charset="0"/>
                <a:cs typeface="Times New Roman" panose="02020603050405020304" pitchFamily="18" charset="0"/>
              </a:rPr>
              <a:t>They</a:t>
            </a:r>
            <a:r>
              <a:rPr sz="2700" spc="-95" dirty="0">
                <a:latin typeface="Times New Roman" panose="02020603050405020304" pitchFamily="18" charset="0"/>
                <a:cs typeface="Times New Roman" panose="02020603050405020304" pitchFamily="18" charset="0"/>
              </a:rPr>
              <a:t> </a:t>
            </a:r>
            <a:r>
              <a:rPr sz="2700" spc="60" dirty="0">
                <a:latin typeface="Times New Roman" panose="02020603050405020304" pitchFamily="18" charset="0"/>
                <a:cs typeface="Times New Roman" panose="02020603050405020304" pitchFamily="18" charset="0"/>
              </a:rPr>
              <a:t>can</a:t>
            </a:r>
            <a:r>
              <a:rPr sz="2700" spc="-90" dirty="0">
                <a:latin typeface="Times New Roman" panose="02020603050405020304" pitchFamily="18" charset="0"/>
                <a:cs typeface="Times New Roman" panose="02020603050405020304" pitchFamily="18" charset="0"/>
              </a:rPr>
              <a:t> </a:t>
            </a:r>
            <a:r>
              <a:rPr sz="2700" spc="30" dirty="0">
                <a:latin typeface="Times New Roman" panose="02020603050405020304" pitchFamily="18" charset="0"/>
                <a:cs typeface="Times New Roman" panose="02020603050405020304" pitchFamily="18" charset="0"/>
              </a:rPr>
              <a:t>cost</a:t>
            </a:r>
            <a:r>
              <a:rPr sz="2700" spc="-85" dirty="0">
                <a:latin typeface="Times New Roman" panose="02020603050405020304" pitchFamily="18" charset="0"/>
                <a:cs typeface="Times New Roman" panose="02020603050405020304" pitchFamily="18" charset="0"/>
              </a:rPr>
              <a:t> </a:t>
            </a:r>
            <a:r>
              <a:rPr sz="2700" spc="-30" dirty="0">
                <a:latin typeface="Times New Roman" panose="02020603050405020304" pitchFamily="18" charset="0"/>
                <a:cs typeface="Times New Roman" panose="02020603050405020304" pitchFamily="18" charset="0"/>
              </a:rPr>
              <a:t>the</a:t>
            </a:r>
            <a:r>
              <a:rPr sz="2700" spc="-100" dirty="0">
                <a:latin typeface="Times New Roman" panose="02020603050405020304" pitchFamily="18" charset="0"/>
                <a:cs typeface="Times New Roman" panose="02020603050405020304" pitchFamily="18" charset="0"/>
              </a:rPr>
              <a:t> </a:t>
            </a:r>
            <a:r>
              <a:rPr sz="2700" spc="5" dirty="0">
                <a:latin typeface="Times New Roman" panose="02020603050405020304" pitchFamily="18" charset="0"/>
                <a:cs typeface="Times New Roman" panose="02020603050405020304" pitchFamily="18" charset="0"/>
              </a:rPr>
              <a:t>attacked</a:t>
            </a:r>
            <a:r>
              <a:rPr sz="2700" spc="-130"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site</a:t>
            </a:r>
            <a:r>
              <a:rPr sz="2700" spc="-90" dirty="0">
                <a:latin typeface="Times New Roman" panose="02020603050405020304" pitchFamily="18" charset="0"/>
                <a:cs typeface="Times New Roman" panose="02020603050405020304" pitchFamily="18" charset="0"/>
              </a:rPr>
              <a:t> </a:t>
            </a:r>
            <a:r>
              <a:rPr sz="2700" spc="25" dirty="0">
                <a:latin typeface="Times New Roman" panose="02020603050405020304" pitchFamily="18" charset="0"/>
                <a:cs typeface="Times New Roman" panose="02020603050405020304" pitchFamily="18" charset="0"/>
              </a:rPr>
              <a:t>thousands</a:t>
            </a:r>
            <a:r>
              <a:rPr sz="2700" spc="-110" dirty="0">
                <a:latin typeface="Times New Roman" panose="02020603050405020304" pitchFamily="18" charset="0"/>
                <a:cs typeface="Times New Roman" panose="02020603050405020304" pitchFamily="18" charset="0"/>
              </a:rPr>
              <a:t> </a:t>
            </a:r>
            <a:r>
              <a:rPr sz="2700" spc="-40" dirty="0">
                <a:latin typeface="Times New Roman" panose="02020603050405020304" pitchFamily="18" charset="0"/>
                <a:cs typeface="Times New Roman" panose="02020603050405020304" pitchFamily="18" charset="0"/>
              </a:rPr>
              <a:t>of</a:t>
            </a:r>
            <a:r>
              <a:rPr sz="2700" spc="-90" dirty="0">
                <a:latin typeface="Times New Roman" panose="02020603050405020304" pitchFamily="18" charset="0"/>
                <a:cs typeface="Times New Roman" panose="02020603050405020304" pitchFamily="18" charset="0"/>
              </a:rPr>
              <a:t> </a:t>
            </a:r>
            <a:r>
              <a:rPr sz="2700" spc="20" dirty="0">
                <a:latin typeface="Times New Roman" panose="02020603050405020304" pitchFamily="18" charset="0"/>
                <a:cs typeface="Times New Roman" panose="02020603050405020304" pitchFamily="18" charset="0"/>
              </a:rPr>
              <a:t>dollars </a:t>
            </a:r>
            <a:r>
              <a:rPr sz="2700" spc="-830"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in</a:t>
            </a:r>
            <a:r>
              <a:rPr sz="2700" spc="-110" dirty="0">
                <a:latin typeface="Times New Roman" panose="02020603050405020304" pitchFamily="18" charset="0"/>
                <a:cs typeface="Times New Roman" panose="02020603050405020304" pitchFamily="18" charset="0"/>
              </a:rPr>
              <a:t> </a:t>
            </a:r>
            <a:r>
              <a:rPr sz="2700" dirty="0">
                <a:latin typeface="Times New Roman" panose="02020603050405020304" pitchFamily="18" charset="0"/>
                <a:cs typeface="Times New Roman" panose="02020603050405020304" pitchFamily="18" charset="0"/>
              </a:rPr>
              <a:t>lost</a:t>
            </a:r>
            <a:r>
              <a:rPr sz="2700" spc="-90" dirty="0">
                <a:latin typeface="Times New Roman" panose="02020603050405020304" pitchFamily="18" charset="0"/>
                <a:cs typeface="Times New Roman" panose="02020603050405020304" pitchFamily="18" charset="0"/>
              </a:rPr>
              <a:t> </a:t>
            </a:r>
            <a:r>
              <a:rPr sz="2700" spc="60" dirty="0">
                <a:latin typeface="Times New Roman" panose="02020603050405020304" pitchFamily="18" charset="0"/>
                <a:cs typeface="Times New Roman" panose="02020603050405020304" pitchFamily="18" charset="0"/>
              </a:rPr>
              <a:t>business</a:t>
            </a:r>
            <a:endParaRPr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15" y="413970"/>
            <a:ext cx="1428750" cy="528955"/>
          </a:xfrm>
          <a:prstGeom prst="rect">
            <a:avLst/>
          </a:prstGeom>
        </p:spPr>
        <p:txBody>
          <a:bodyPr vert="horz" wrap="square" lIns="0" tIns="12700" rIns="0" bIns="0" rtlCol="0" anchor="ctr">
            <a:spAutoFit/>
          </a:bodyPr>
          <a:lstStyle/>
          <a:p>
            <a:pPr marL="12700">
              <a:lnSpc>
                <a:spcPct val="100000"/>
              </a:lnSpc>
              <a:spcBef>
                <a:spcPts val="100"/>
              </a:spcBef>
            </a:pPr>
            <a:r>
              <a:rPr dirty="0">
                <a:latin typeface="Georgia"/>
                <a:cs typeface="Georgia"/>
              </a:rPr>
              <a:t>A</a:t>
            </a:r>
            <a:r>
              <a:rPr spc="-15" dirty="0">
                <a:latin typeface="Georgia"/>
                <a:cs typeface="Georgia"/>
              </a:rPr>
              <a:t>t</a:t>
            </a:r>
            <a:r>
              <a:rPr spc="-5" dirty="0">
                <a:latin typeface="Georgia"/>
                <a:cs typeface="Georgia"/>
              </a:rPr>
              <a:t>tacks</a:t>
            </a:r>
            <a:endParaRPr>
              <a:latin typeface="Georgia"/>
              <a:cs typeface="Georgia"/>
            </a:endParaRPr>
          </a:p>
        </p:txBody>
      </p:sp>
      <p:sp>
        <p:nvSpPr>
          <p:cNvPr id="3" name="object 3"/>
          <p:cNvSpPr txBox="1"/>
          <p:nvPr/>
        </p:nvSpPr>
        <p:spPr>
          <a:xfrm>
            <a:off x="1904492" y="1551255"/>
            <a:ext cx="8356131" cy="3187411"/>
          </a:xfrm>
          <a:prstGeom prst="rect">
            <a:avLst/>
          </a:prstGeom>
        </p:spPr>
        <p:txBody>
          <a:bodyPr vert="horz" wrap="square" lIns="0" tIns="12065" rIns="0" bIns="0" rtlCol="0">
            <a:spAutoFit/>
          </a:bodyPr>
          <a:lstStyle/>
          <a:p>
            <a:pPr marL="12700">
              <a:spcBef>
                <a:spcPts val="95"/>
              </a:spcBef>
            </a:pPr>
            <a:r>
              <a:rPr sz="2800" spc="50" dirty="0">
                <a:solidFill>
                  <a:srgbClr val="0000CC"/>
                </a:solidFill>
                <a:latin typeface="Tahoma"/>
                <a:cs typeface="Tahoma"/>
              </a:rPr>
              <a:t>Four</a:t>
            </a:r>
            <a:r>
              <a:rPr sz="2800" spc="-95" dirty="0">
                <a:solidFill>
                  <a:srgbClr val="0000CC"/>
                </a:solidFill>
                <a:latin typeface="Tahoma"/>
                <a:cs typeface="Tahoma"/>
              </a:rPr>
              <a:t> </a:t>
            </a:r>
            <a:r>
              <a:rPr sz="2800" spc="-15" dirty="0">
                <a:solidFill>
                  <a:srgbClr val="0000CC"/>
                </a:solidFill>
                <a:latin typeface="Tahoma"/>
                <a:cs typeface="Tahoma"/>
              </a:rPr>
              <a:t>primary</a:t>
            </a:r>
            <a:r>
              <a:rPr sz="2800" spc="-85" dirty="0">
                <a:solidFill>
                  <a:srgbClr val="0000CC"/>
                </a:solidFill>
                <a:latin typeface="Tahoma"/>
                <a:cs typeface="Tahoma"/>
              </a:rPr>
              <a:t> </a:t>
            </a:r>
            <a:r>
              <a:rPr sz="2800" spc="100" dirty="0">
                <a:solidFill>
                  <a:srgbClr val="0000CC"/>
                </a:solidFill>
                <a:latin typeface="Tahoma"/>
                <a:cs typeface="Tahoma"/>
              </a:rPr>
              <a:t>classes</a:t>
            </a:r>
            <a:r>
              <a:rPr sz="2800" spc="-125" dirty="0">
                <a:solidFill>
                  <a:srgbClr val="0000CC"/>
                </a:solidFill>
                <a:latin typeface="Tahoma"/>
                <a:cs typeface="Tahoma"/>
              </a:rPr>
              <a:t> </a:t>
            </a:r>
            <a:r>
              <a:rPr sz="2800" spc="-40" dirty="0">
                <a:solidFill>
                  <a:srgbClr val="0000CC"/>
                </a:solidFill>
                <a:latin typeface="Tahoma"/>
                <a:cs typeface="Tahoma"/>
              </a:rPr>
              <a:t>of</a:t>
            </a:r>
            <a:r>
              <a:rPr sz="2800" spc="-105" dirty="0">
                <a:solidFill>
                  <a:srgbClr val="0000CC"/>
                </a:solidFill>
                <a:latin typeface="Tahoma"/>
                <a:cs typeface="Tahoma"/>
              </a:rPr>
              <a:t> </a:t>
            </a:r>
            <a:r>
              <a:rPr sz="2800" spc="15" dirty="0">
                <a:solidFill>
                  <a:srgbClr val="0000CC"/>
                </a:solidFill>
                <a:latin typeface="Tahoma"/>
                <a:cs typeface="Tahoma"/>
              </a:rPr>
              <a:t>attacks</a:t>
            </a:r>
            <a:r>
              <a:rPr sz="2800" spc="-125" dirty="0">
                <a:solidFill>
                  <a:srgbClr val="0000CC"/>
                </a:solidFill>
                <a:latin typeface="Tahoma"/>
                <a:cs typeface="Tahoma"/>
              </a:rPr>
              <a:t> </a:t>
            </a:r>
            <a:r>
              <a:rPr sz="2800" spc="-15" dirty="0">
                <a:solidFill>
                  <a:srgbClr val="0000CC"/>
                </a:solidFill>
                <a:latin typeface="Tahoma"/>
                <a:cs typeface="Tahoma"/>
              </a:rPr>
              <a:t>exist:</a:t>
            </a:r>
            <a:endParaRPr sz="2800" dirty="0">
              <a:solidFill>
                <a:prstClr val="black"/>
              </a:solidFill>
              <a:latin typeface="Tahoma"/>
              <a:cs typeface="Tahoma"/>
            </a:endParaRPr>
          </a:p>
          <a:p>
            <a:pPr>
              <a:spcBef>
                <a:spcPts val="60"/>
              </a:spcBef>
            </a:pPr>
            <a:endParaRPr sz="3200" dirty="0">
              <a:latin typeface="Times New Roman" panose="02020603050405020304" pitchFamily="18" charset="0"/>
              <a:cs typeface="Times New Roman" panose="02020603050405020304" pitchFamily="18" charset="0"/>
            </a:endParaRPr>
          </a:p>
          <a:p>
            <a:pPr marL="325120" indent="-312420">
              <a:buFontTx/>
              <a:buChar char="■"/>
              <a:tabLst>
                <a:tab pos="325120" algn="l"/>
              </a:tabLst>
            </a:pPr>
            <a:r>
              <a:rPr sz="3200" spc="80" dirty="0">
                <a:latin typeface="Times New Roman" panose="02020603050405020304" pitchFamily="18" charset="0"/>
                <a:cs typeface="Times New Roman" panose="02020603050405020304" pitchFamily="18" charset="0"/>
              </a:rPr>
              <a:t>Reconnaissance</a:t>
            </a:r>
            <a:endParaRPr sz="3200" dirty="0">
              <a:latin typeface="Times New Roman" panose="02020603050405020304" pitchFamily="18" charset="0"/>
              <a:cs typeface="Times New Roman" panose="02020603050405020304" pitchFamily="18" charset="0"/>
            </a:endParaRPr>
          </a:p>
          <a:p>
            <a:pPr marL="325120" indent="-312420">
              <a:spcBef>
                <a:spcPts val="675"/>
              </a:spcBef>
              <a:buFontTx/>
              <a:buChar char="■"/>
              <a:tabLst>
                <a:tab pos="325120" algn="l"/>
              </a:tabLst>
            </a:pPr>
            <a:r>
              <a:rPr sz="3200" spc="130" dirty="0">
                <a:latin typeface="Times New Roman" panose="02020603050405020304" pitchFamily="18" charset="0"/>
                <a:cs typeface="Times New Roman" panose="02020603050405020304" pitchFamily="18" charset="0"/>
              </a:rPr>
              <a:t>Access</a:t>
            </a:r>
            <a:endParaRPr sz="3200" dirty="0">
              <a:latin typeface="Times New Roman" panose="02020603050405020304" pitchFamily="18" charset="0"/>
              <a:cs typeface="Times New Roman" panose="02020603050405020304" pitchFamily="18" charset="0"/>
            </a:endParaRPr>
          </a:p>
          <a:p>
            <a:pPr marL="325120" indent="-312420">
              <a:spcBef>
                <a:spcPts val="670"/>
              </a:spcBef>
              <a:buFontTx/>
              <a:buChar char="■"/>
              <a:tabLst>
                <a:tab pos="325120" algn="l"/>
              </a:tabLst>
            </a:pPr>
            <a:r>
              <a:rPr sz="3200" spc="40" dirty="0">
                <a:latin typeface="Times New Roman" panose="02020603050405020304" pitchFamily="18" charset="0"/>
                <a:cs typeface="Times New Roman" panose="02020603050405020304" pitchFamily="18" charset="0"/>
              </a:rPr>
              <a:t>Denial</a:t>
            </a:r>
            <a:r>
              <a:rPr sz="3200" spc="-110" dirty="0">
                <a:latin typeface="Times New Roman" panose="02020603050405020304" pitchFamily="18" charset="0"/>
                <a:cs typeface="Times New Roman" panose="02020603050405020304" pitchFamily="18" charset="0"/>
              </a:rPr>
              <a:t> </a:t>
            </a:r>
            <a:r>
              <a:rPr sz="3200" spc="-40" dirty="0">
                <a:latin typeface="Times New Roman" panose="02020603050405020304" pitchFamily="18" charset="0"/>
                <a:cs typeface="Times New Roman" panose="02020603050405020304" pitchFamily="18" charset="0"/>
              </a:rPr>
              <a:t>of</a:t>
            </a:r>
            <a:r>
              <a:rPr sz="3200" spc="-114"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service</a:t>
            </a:r>
            <a:endParaRPr sz="3200" dirty="0">
              <a:latin typeface="Times New Roman" panose="02020603050405020304" pitchFamily="18" charset="0"/>
              <a:cs typeface="Times New Roman" panose="02020603050405020304" pitchFamily="18" charset="0"/>
            </a:endParaRPr>
          </a:p>
          <a:p>
            <a:pPr marL="325120" indent="-312420">
              <a:spcBef>
                <a:spcPts val="675"/>
              </a:spcBef>
              <a:buFontTx/>
              <a:buChar char="■"/>
              <a:tabLst>
                <a:tab pos="325120" algn="l"/>
              </a:tabLst>
            </a:pPr>
            <a:r>
              <a:rPr sz="3200" spc="10" dirty="0">
                <a:latin typeface="Times New Roman" panose="02020603050405020304" pitchFamily="18" charset="0"/>
                <a:cs typeface="Times New Roman" panose="02020603050405020304" pitchFamily="18" charset="0"/>
              </a:rPr>
              <a:t>Worms,</a:t>
            </a:r>
            <a:r>
              <a:rPr sz="3200" spc="-10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viruses,</a:t>
            </a:r>
            <a:r>
              <a:rPr sz="3200" spc="-100"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and</a:t>
            </a:r>
            <a:r>
              <a:rPr sz="3200" spc="-140"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Trojan</a:t>
            </a:r>
            <a:r>
              <a:rPr sz="3200" spc="-80"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horses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82F03-99D6-A32B-E119-F9E184933021}"/>
              </a:ext>
            </a:extLst>
          </p:cNvPr>
          <p:cNvSpPr txBox="1"/>
          <p:nvPr/>
        </p:nvSpPr>
        <p:spPr>
          <a:xfrm>
            <a:off x="3024554" y="140677"/>
            <a:ext cx="5888334" cy="461665"/>
          </a:xfrm>
          <a:prstGeom prst="rect">
            <a:avLst/>
          </a:prstGeom>
          <a:noFill/>
        </p:spPr>
        <p:txBody>
          <a:bodyPr wrap="square" rtlCol="0">
            <a:spAutoFit/>
          </a:bodyPr>
          <a:lstStyle/>
          <a:p>
            <a:r>
              <a:rPr lang="en-IN" sz="2400" b="1" dirty="0">
                <a:solidFill>
                  <a:srgbClr val="0070C0"/>
                </a:solidFill>
                <a:latin typeface="Times New Roman" panose="02020603050405020304" pitchFamily="18" charset="0"/>
                <a:cs typeface="Times New Roman" panose="02020603050405020304" pitchFamily="18" charset="0"/>
              </a:rPr>
              <a:t>SECURITY BREACH</a:t>
            </a:r>
          </a:p>
        </p:txBody>
      </p:sp>
      <p:sp>
        <p:nvSpPr>
          <p:cNvPr id="4" name="TextBox 3">
            <a:extLst>
              <a:ext uri="{FF2B5EF4-FFF2-40B4-BE49-F238E27FC236}">
                <a16:creationId xmlns:a16="http://schemas.microsoft.com/office/drawing/2014/main" id="{51717E49-6EE5-6E7A-7C3A-5C1B85F73247}"/>
              </a:ext>
            </a:extLst>
          </p:cNvPr>
          <p:cNvSpPr txBox="1"/>
          <p:nvPr/>
        </p:nvSpPr>
        <p:spPr>
          <a:xfrm>
            <a:off x="279260" y="770936"/>
            <a:ext cx="1123154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Physical security is arguably the most critical area of IT security for preventing the loss or theft of confidential and sensitive data</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7A8AD4-A51E-1329-D61E-01C1B6FB05DF}"/>
              </a:ext>
            </a:extLst>
          </p:cNvPr>
          <p:cNvSpPr txBox="1"/>
          <p:nvPr/>
        </p:nvSpPr>
        <p:spPr>
          <a:xfrm>
            <a:off x="279260" y="1484608"/>
            <a:ext cx="11688327"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Some of the </a:t>
            </a:r>
            <a:r>
              <a:rPr lang="en-US" sz="2400" b="1" dirty="0">
                <a:latin typeface="Times New Roman" panose="02020603050405020304" pitchFamily="18" charset="0"/>
                <a:cs typeface="Times New Roman" panose="02020603050405020304" pitchFamily="18" charset="0"/>
              </a:rPr>
              <a:t>common security breaches </a:t>
            </a:r>
            <a:r>
              <a:rPr lang="en-US" sz="2400" dirty="0">
                <a:latin typeface="Times New Roman" panose="02020603050405020304" pitchFamily="18" charset="0"/>
                <a:cs typeface="Times New Roman" panose="02020603050405020304" pitchFamily="18" charset="0"/>
              </a:rPr>
              <a:t>caused by insufficient physical security are as follows: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Installation of malware such as keyloggers, viruses, Trojans, backdoors, or rootkits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Identification and capture of validation or authentication credentials such as passwords or certificates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Physical connection to the wired network to sniff confidential data such as passwords and credit card numbers  Access to systems to collect data that can be used to crack passwords stored locally on the system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Hacker gaining physical access to the server, a single client system, or a network port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Opportunity to plant rogue access points to create an open wireless network with access to the wired network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Theft of paper or electronic documents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Theft of sensitive fax information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Dumpster diving attack (emphasizing the need to shred important documents)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91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C3B68-8A91-6A4C-E2F8-84CE10E5F111}"/>
              </a:ext>
            </a:extLst>
          </p:cNvPr>
          <p:cNvSpPr txBox="1"/>
          <p:nvPr/>
        </p:nvSpPr>
        <p:spPr>
          <a:xfrm>
            <a:off x="150725" y="548580"/>
            <a:ext cx="11394831" cy="63094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Security measures can be categorized in the following three ways: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1.Physical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Physical measures to prevent access to systems include security guards, lighting, fences, locks, and alarms. Facility access points should be limited, and they should be monitored/protected by closed-circuit television (CCTV) cameras and alarms. The entrance to the facility should be restricted to authorized people. Access to laptop systems and removable media such as removable drives, backup tapes, and disks should be restricted and protected. Computer screens should be positioned such that they can’t be seen by passers-by, and a policy should be implemented and enforced that requires users to lock their systems when they leave the computer for any reason. Computer systems with highly sensitive data should be protected in an enclosed and locked area such as a credential-access room with a rack-mount case and lock.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2.Technical </a:t>
            </a:r>
          </a:p>
          <a:p>
            <a:pPr algn="just"/>
            <a:r>
              <a:rPr lang="en-US" sz="2000" dirty="0">
                <a:latin typeface="Times New Roman" panose="02020603050405020304" pitchFamily="18" charset="0"/>
                <a:cs typeface="Times New Roman" panose="02020603050405020304" pitchFamily="18" charset="0"/>
              </a:rPr>
              <a:t>Technical security measures such as firewalls, IDS, spyware content filtering, and virus and Trojan scanning should be implemented on all remote client systems, networks, and servers.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3.Operational</a:t>
            </a:r>
          </a:p>
          <a:p>
            <a:pPr algn="just"/>
            <a:r>
              <a:rPr lang="en-US" sz="2000" dirty="0">
                <a:latin typeface="Times New Roman" panose="02020603050405020304" pitchFamily="18" charset="0"/>
                <a:cs typeface="Times New Roman" panose="02020603050405020304" pitchFamily="18" charset="0"/>
              </a:rPr>
              <a:t> Operational security measures to analyze threats and perform risk assessments should be a documented process in the organization’s security policy.</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D9FA956-99EC-EC4A-919F-B0C0451A5279}"/>
              </a:ext>
            </a:extLst>
          </p:cNvPr>
          <p:cNvSpPr txBox="1"/>
          <p:nvPr/>
        </p:nvSpPr>
        <p:spPr>
          <a:xfrm>
            <a:off x="3790741" y="86915"/>
            <a:ext cx="6094324" cy="584775"/>
          </a:xfrm>
          <a:prstGeom prst="rect">
            <a:avLst/>
          </a:prstGeom>
          <a:noFill/>
        </p:spPr>
        <p:txBody>
          <a:bodyPr wrap="square">
            <a:spAutoFit/>
          </a:bodyPr>
          <a:lstStyle/>
          <a:p>
            <a:r>
              <a:rPr kumimoji="0" lang="en-US"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Security measures </a:t>
            </a:r>
            <a:endParaRPr lang="en-IN" sz="2400" b="1" dirty="0">
              <a:solidFill>
                <a:srgbClr val="0070C0"/>
              </a:solidFill>
            </a:endParaRPr>
          </a:p>
        </p:txBody>
      </p:sp>
    </p:spTree>
    <p:extLst>
      <p:ext uri="{BB962C8B-B14F-4D97-AF65-F5344CB8AC3E}">
        <p14:creationId xmlns:p14="http://schemas.microsoft.com/office/powerpoint/2010/main" val="2848019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C7777-48F7-AC87-F1C1-C8A937641946}"/>
              </a:ext>
            </a:extLst>
          </p:cNvPr>
          <p:cNvSpPr txBox="1"/>
          <p:nvPr/>
        </p:nvSpPr>
        <p:spPr>
          <a:xfrm>
            <a:off x="3596054" y="281354"/>
            <a:ext cx="4273061" cy="523220"/>
          </a:xfrm>
          <a:prstGeom prst="rect">
            <a:avLst/>
          </a:prstGeom>
          <a:noFill/>
        </p:spPr>
        <p:txBody>
          <a:bodyPr wrap="square" rtlCol="0">
            <a:spAutoFit/>
          </a:bodyPr>
          <a:lstStyle/>
          <a:p>
            <a:r>
              <a:rPr lang="en-IN" sz="2800" b="1" dirty="0">
                <a:solidFill>
                  <a:srgbClr val="0070C0"/>
                </a:solidFill>
                <a:latin typeface="Times New Roman" panose="02020603050405020304" pitchFamily="18" charset="0"/>
                <a:cs typeface="Times New Roman" panose="02020603050405020304" pitchFamily="18" charset="0"/>
              </a:rPr>
              <a:t>Malicious software</a:t>
            </a:r>
          </a:p>
        </p:txBody>
      </p:sp>
      <p:sp>
        <p:nvSpPr>
          <p:cNvPr id="3" name="TextBox 2">
            <a:extLst>
              <a:ext uri="{FF2B5EF4-FFF2-40B4-BE49-F238E27FC236}">
                <a16:creationId xmlns:a16="http://schemas.microsoft.com/office/drawing/2014/main" id="{A2662E2B-3191-3D37-8F66-F7398AE6A96E}"/>
              </a:ext>
            </a:extLst>
          </p:cNvPr>
          <p:cNvSpPr txBox="1"/>
          <p:nvPr/>
        </p:nvSpPr>
        <p:spPr>
          <a:xfrm>
            <a:off x="523141" y="1169376"/>
            <a:ext cx="10418885" cy="83099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Malware is also called as malicious software. It is</a:t>
            </a:r>
            <a:r>
              <a:rPr lang="en-US" sz="2400" dirty="0">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commonly used by hackers to attack compromised systems.</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C70371-5DD5-6AF4-9461-14178DA1C618}"/>
              </a:ext>
            </a:extLst>
          </p:cNvPr>
          <p:cNvSpPr txBox="1"/>
          <p:nvPr/>
        </p:nvSpPr>
        <p:spPr>
          <a:xfrm>
            <a:off x="650631" y="4580627"/>
            <a:ext cx="1057714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Some potentially harmful malware are </a:t>
            </a:r>
            <a:r>
              <a:rPr lang="en-IN" sz="2400" b="1" dirty="0">
                <a:solidFill>
                  <a:srgbClr val="C00000"/>
                </a:solidFill>
                <a:latin typeface="Times New Roman" panose="02020603050405020304" pitchFamily="18" charset="0"/>
                <a:cs typeface="Times New Roman" panose="02020603050405020304" pitchFamily="18" charset="0"/>
              </a:rPr>
              <a:t>trojans, backdoors, viruses and worms</a:t>
            </a:r>
          </a:p>
        </p:txBody>
      </p:sp>
      <p:sp>
        <p:nvSpPr>
          <p:cNvPr id="6" name="TextBox 5">
            <a:extLst>
              <a:ext uri="{FF2B5EF4-FFF2-40B4-BE49-F238E27FC236}">
                <a16:creationId xmlns:a16="http://schemas.microsoft.com/office/drawing/2014/main" id="{70F55113-7027-1C91-D6C1-87648FEC76D7}"/>
              </a:ext>
            </a:extLst>
          </p:cNvPr>
          <p:cNvSpPr txBox="1"/>
          <p:nvPr/>
        </p:nvSpPr>
        <p:spPr>
          <a:xfrm>
            <a:off x="650631" y="2321004"/>
            <a:ext cx="11139854" cy="193899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It is designed to cause harm or damage to a computer, server, client or computer network and/or infrastructure without end-user knowledge.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Cyber attackers create, use and sell malware for many different reasons, but it is most frequently used to </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steal personal, financial or business information.</a:t>
            </a:r>
          </a:p>
        </p:txBody>
      </p:sp>
    </p:spTree>
    <p:extLst>
      <p:ext uri="{BB962C8B-B14F-4D97-AF65-F5344CB8AC3E}">
        <p14:creationId xmlns:p14="http://schemas.microsoft.com/office/powerpoint/2010/main" val="417795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3978D-B589-F32E-A7F4-5A893203C458}"/>
              </a:ext>
            </a:extLst>
          </p:cNvPr>
          <p:cNvSpPr txBox="1"/>
          <p:nvPr/>
        </p:nvSpPr>
        <p:spPr>
          <a:xfrm>
            <a:off x="2900799" y="235997"/>
            <a:ext cx="7138737"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Types of Malicious Attacks</a:t>
            </a:r>
            <a:endParaRPr kumimoji="0" lang="en-IN"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928B5EC-C3EB-2E40-D7AA-A8BEC71BD29B}"/>
              </a:ext>
            </a:extLst>
          </p:cNvPr>
          <p:cNvSpPr txBox="1"/>
          <p:nvPr/>
        </p:nvSpPr>
        <p:spPr>
          <a:xfrm>
            <a:off x="401053" y="1375080"/>
            <a:ext cx="11389894" cy="707886"/>
          </a:xfrm>
          <a:prstGeom prst="rect">
            <a:avLst/>
          </a:prstGeom>
          <a:noFill/>
        </p:spPr>
        <p:txBody>
          <a:bodyPr wrap="square">
            <a:spAutoFit/>
          </a:bodyPr>
          <a:lstStyle/>
          <a:p>
            <a:pPr lvl="0" algn="just">
              <a:defRPr/>
            </a:pPr>
            <a:r>
              <a:rPr kumimoji="0" lang="en-US" sz="20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Most malware types can be classified into one of the following categories:</a:t>
            </a:r>
            <a:r>
              <a:rPr lang="en-IN" sz="2000" dirty="0">
                <a:latin typeface="Times New Roman" panose="02020603050405020304" pitchFamily="18" charset="0"/>
                <a:cs typeface="Times New Roman" panose="02020603050405020304" pitchFamily="18" charset="0"/>
              </a:rPr>
              <a:t> </a:t>
            </a:r>
            <a:r>
              <a:rPr lang="en-IN" sz="2000" b="1" dirty="0">
                <a:solidFill>
                  <a:srgbClr val="0070C0"/>
                </a:solidFill>
                <a:latin typeface="Times New Roman" panose="02020603050405020304" pitchFamily="18" charset="0"/>
                <a:cs typeface="Times New Roman" panose="02020603050405020304" pitchFamily="18" charset="0"/>
              </a:rPr>
              <a:t>trojans, backdoors, viruses and worms</a:t>
            </a:r>
            <a:endPar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A04338-2C59-3807-BB00-BA3CC0D16AA9}"/>
              </a:ext>
            </a:extLst>
          </p:cNvPr>
          <p:cNvSpPr txBox="1"/>
          <p:nvPr/>
        </p:nvSpPr>
        <p:spPr>
          <a:xfrm>
            <a:off x="401053" y="2604156"/>
            <a:ext cx="11389894"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backdoor </a:t>
            </a:r>
            <a:r>
              <a:rPr lang="en-US" dirty="0">
                <a:latin typeface="Times New Roman" panose="02020603050405020304" pitchFamily="18" charset="0"/>
                <a:cs typeface="Times New Roman" panose="02020603050405020304" pitchFamily="18" charset="0"/>
              </a:rPr>
              <a:t>is a program or a set of related programs </a:t>
            </a:r>
            <a:r>
              <a:rPr lang="en-US" b="1" dirty="0">
                <a:solidFill>
                  <a:srgbClr val="0070C0"/>
                </a:solidFill>
                <a:latin typeface="Times New Roman" panose="02020603050405020304" pitchFamily="18" charset="0"/>
                <a:cs typeface="Times New Roman" panose="02020603050405020304" pitchFamily="18" charset="0"/>
              </a:rPr>
              <a:t>that a hacker installs on a target system to allow access to the system at a later time.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backdoor’s goal is to </a:t>
            </a:r>
            <a:r>
              <a:rPr lang="en-US" b="1" dirty="0">
                <a:latin typeface="Times New Roman" panose="02020603050405020304" pitchFamily="18" charset="0"/>
                <a:cs typeface="Times New Roman" panose="02020603050405020304" pitchFamily="18" charset="0"/>
              </a:rPr>
              <a:t>remove the evidence of initial entry from the system’s log files.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329F8E9-A9D8-144C-F401-6D4DFBA5B30C}"/>
              </a:ext>
            </a:extLst>
          </p:cNvPr>
          <p:cNvSpPr txBox="1"/>
          <p:nvPr/>
        </p:nvSpPr>
        <p:spPr>
          <a:xfrm>
            <a:off x="401053" y="4214824"/>
            <a:ext cx="10913453" cy="646331"/>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But a backdoor may also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let a hacker retain access to a machine it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has penetrated even if the intrusion has already been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detected and remedied by the system administrator. </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F4B1DE-43EB-6485-647F-6E9A3E6DB4B2}"/>
              </a:ext>
            </a:extLst>
          </p:cNvPr>
          <p:cNvSpPr txBox="1"/>
          <p:nvPr/>
        </p:nvSpPr>
        <p:spPr>
          <a:xfrm>
            <a:off x="437417" y="5271495"/>
            <a:ext cx="10658476" cy="923330"/>
          </a:xfrm>
          <a:prstGeom prst="rect">
            <a:avLst/>
          </a:prstGeom>
          <a:noFill/>
        </p:spPr>
        <p:txBody>
          <a:bodyPr wrap="square">
            <a:spAutoFit/>
          </a:bodyPr>
          <a:lstStyle/>
          <a:p>
            <a:pPr algn="just"/>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Adding a new service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 the most common technique to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disguise backdoors in the Windows operating system</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hacker could add a new service and give it an unnoticeable name or better yet choose a service that’s never used and that is either </a:t>
            </a:r>
            <a:r>
              <a:rPr lang="en-US" b="1" dirty="0">
                <a:latin typeface="Times New Roman" panose="02020603050405020304" pitchFamily="18" charset="0"/>
                <a:cs typeface="Times New Roman" panose="02020603050405020304" pitchFamily="18" charset="0"/>
              </a:rPr>
              <a:t>activated manually or completely disabled.</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168474C-8BE4-C94B-9665-EB6D194FDD90}"/>
              </a:ext>
            </a:extLst>
          </p:cNvPr>
          <p:cNvSpPr txBox="1"/>
          <p:nvPr/>
        </p:nvSpPr>
        <p:spPr>
          <a:xfrm>
            <a:off x="3861079" y="646251"/>
            <a:ext cx="6094324" cy="461665"/>
          </a:xfrm>
          <a:prstGeom prst="rect">
            <a:avLst/>
          </a:prstGeom>
          <a:noFill/>
        </p:spPr>
        <p:txBody>
          <a:bodyPr wrap="square">
            <a:spAutoFit/>
          </a:bodyPr>
          <a:lstStyle/>
          <a:p>
            <a:r>
              <a:rPr kumimoji="0" lang="en-IN" sz="2400" b="1" i="0" u="none" strike="noStrike" kern="1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Backdoor</a:t>
            </a:r>
            <a:endParaRPr lang="en-IN" dirty="0"/>
          </a:p>
        </p:txBody>
      </p:sp>
      <p:graphicFrame>
        <p:nvGraphicFramePr>
          <p:cNvPr id="13" name="Table 12">
            <a:extLst>
              <a:ext uri="{FF2B5EF4-FFF2-40B4-BE49-F238E27FC236}">
                <a16:creationId xmlns:a16="http://schemas.microsoft.com/office/drawing/2014/main" id="{04226015-6419-E84F-002D-79B557A76B7C}"/>
              </a:ext>
            </a:extLst>
          </p:cNvPr>
          <p:cNvGraphicFramePr>
            <a:graphicFrameLocks noGrp="1"/>
          </p:cNvGraphicFramePr>
          <p:nvPr>
            <p:extLst>
              <p:ext uri="{D42A27DB-BD31-4B8C-83A1-F6EECF244321}">
                <p14:modId xmlns:p14="http://schemas.microsoft.com/office/powerpoint/2010/main" val="1158012644"/>
              </p:ext>
            </p:extLst>
          </p:nvPr>
        </p:nvGraphicFramePr>
        <p:xfrm>
          <a:off x="3848519" y="646251"/>
          <a:ext cx="1487156" cy="473135"/>
        </p:xfrm>
        <a:graphic>
          <a:graphicData uri="http://schemas.openxmlformats.org/drawingml/2006/table">
            <a:tbl>
              <a:tblPr/>
              <a:tblGrid>
                <a:gridCol w="1487156">
                  <a:extLst>
                    <a:ext uri="{9D8B030D-6E8A-4147-A177-3AD203B41FA5}">
                      <a16:colId xmlns:a16="http://schemas.microsoft.com/office/drawing/2014/main" val="804176258"/>
                    </a:ext>
                  </a:extLst>
                </a:gridCol>
              </a:tblGrid>
              <a:tr h="47313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17885041"/>
                  </a:ext>
                </a:extLst>
              </a:tr>
            </a:tbl>
          </a:graphicData>
        </a:graphic>
      </p:graphicFrame>
    </p:spTree>
    <p:extLst>
      <p:ext uri="{BB962C8B-B14F-4D97-AF65-F5344CB8AC3E}">
        <p14:creationId xmlns:p14="http://schemas.microsoft.com/office/powerpoint/2010/main" val="18867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2C410-1752-6F2C-D9F6-D612C2B1E802}"/>
              </a:ext>
            </a:extLst>
          </p:cNvPr>
          <p:cNvSpPr txBox="1"/>
          <p:nvPr/>
        </p:nvSpPr>
        <p:spPr>
          <a:xfrm>
            <a:off x="491271" y="1068421"/>
            <a:ext cx="10981592" cy="1569660"/>
          </a:xfrm>
          <a:prstGeom prst="rect">
            <a:avLst/>
          </a:prstGeom>
          <a:noFill/>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70C0"/>
                </a:solidFill>
                <a:latin typeface="Times New Roman" panose="02020603050405020304" pitchFamily="18" charset="0"/>
                <a:cs typeface="Times New Roman" panose="02020603050405020304" pitchFamily="18" charset="0"/>
              </a:rPr>
              <a:t>Remote Administration Trojans (RATs) </a:t>
            </a:r>
            <a:r>
              <a:rPr lang="en-US" sz="2400" dirty="0">
                <a:latin typeface="Times New Roman" panose="02020603050405020304" pitchFamily="18" charset="0"/>
                <a:cs typeface="Times New Roman" panose="02020603050405020304" pitchFamily="18" charset="0"/>
              </a:rPr>
              <a:t>are a class of </a:t>
            </a:r>
            <a:r>
              <a:rPr lang="en-US" sz="2400" b="1" dirty="0">
                <a:latin typeface="Times New Roman" panose="02020603050405020304" pitchFamily="18" charset="0"/>
                <a:cs typeface="Times New Roman" panose="02020603050405020304" pitchFamily="18" charset="0"/>
              </a:rPr>
              <a:t>backdoors</a:t>
            </a:r>
            <a:r>
              <a:rPr lang="en-US" sz="2400" dirty="0">
                <a:latin typeface="Times New Roman" panose="02020603050405020304" pitchFamily="18" charset="0"/>
                <a:cs typeface="Times New Roman" panose="02020603050405020304" pitchFamily="18" charset="0"/>
              </a:rPr>
              <a:t> used to enable remote control over a compromised machine. They provide apparently </a:t>
            </a:r>
            <a:r>
              <a:rPr lang="en-US" sz="2400" b="1" dirty="0">
                <a:solidFill>
                  <a:srgbClr val="0070C0"/>
                </a:solidFill>
                <a:latin typeface="Times New Roman" panose="02020603050405020304" pitchFamily="18" charset="0"/>
                <a:cs typeface="Times New Roman" panose="02020603050405020304" pitchFamily="18" charset="0"/>
              </a:rPr>
              <a:t>useful functions to the user and, at the same time, open a network port on the victim computer. </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258CBB-5965-C218-B5D9-6F4EE6473383}"/>
              </a:ext>
            </a:extLst>
          </p:cNvPr>
          <p:cNvSpPr txBox="1"/>
          <p:nvPr/>
        </p:nvSpPr>
        <p:spPr>
          <a:xfrm>
            <a:off x="491271" y="2828835"/>
            <a:ext cx="10632098" cy="1200329"/>
          </a:xfrm>
          <a:prstGeom prst="rect">
            <a:avLst/>
          </a:prstGeom>
          <a:noFill/>
        </p:spPr>
        <p:txBody>
          <a:bodyPr wrap="square">
            <a:spAutoFit/>
          </a:bodyPr>
          <a:lstStyle/>
          <a:p>
            <a:pPr algn="just"/>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Once the RAT is started, it behaves as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 executable file, interacting with certain registry keys responsible for starting processes and sometimes creating its own system services. </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425E2D-C299-4DB5-DD09-F49C423FA5A2}"/>
              </a:ext>
            </a:extLst>
          </p:cNvPr>
          <p:cNvSpPr txBox="1"/>
          <p:nvPr/>
        </p:nvSpPr>
        <p:spPr>
          <a:xfrm>
            <a:off x="605204" y="4410672"/>
            <a:ext cx="10981592" cy="1631216"/>
          </a:xfrm>
          <a:prstGeom prst="rect">
            <a:avLst/>
          </a:prstGeom>
          <a:noFill/>
        </p:spPr>
        <p:txBody>
          <a:bodyPr wrap="square">
            <a:spAutoFit/>
          </a:bodyPr>
          <a:lstStyle/>
          <a:p>
            <a:pPr algn="just"/>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Unlike common backdoors, RATs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hook themselves into the victim operating system</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always come packaged with two files: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client file and the server file. </a:t>
            </a:r>
          </a:p>
          <a:p>
            <a:pPr algn="just"/>
            <a:endParaRPr lang="en-US" sz="2000" dirty="0">
              <a:solidFill>
                <a:prstClr val="black"/>
              </a:solidFill>
              <a:latin typeface="Times New Roman" panose="02020603050405020304" pitchFamily="18" charset="0"/>
              <a:cs typeface="Times New Roman" panose="02020603050405020304" pitchFamily="18" charset="0"/>
            </a:endParaRPr>
          </a:p>
          <a:p>
            <a:pPr algn="just"/>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server is installed in the infected machine, and the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client is used by the intruder to control the compromised system</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1FFC12C-C2B9-8393-83A5-93035C94A892}"/>
              </a:ext>
            </a:extLst>
          </p:cNvPr>
          <p:cNvSpPr txBox="1"/>
          <p:nvPr/>
        </p:nvSpPr>
        <p:spPr>
          <a:xfrm>
            <a:off x="3459145" y="280547"/>
            <a:ext cx="6094324" cy="6463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Backdoor - Example</a:t>
            </a:r>
          </a:p>
        </p:txBody>
      </p:sp>
    </p:spTree>
    <p:extLst>
      <p:ext uri="{BB962C8B-B14F-4D97-AF65-F5344CB8AC3E}">
        <p14:creationId xmlns:p14="http://schemas.microsoft.com/office/powerpoint/2010/main" val="311850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FE84F-DBAC-6DFE-268B-F80ADA26E4ED}"/>
              </a:ext>
            </a:extLst>
          </p:cNvPr>
          <p:cNvSpPr txBox="1"/>
          <p:nvPr/>
        </p:nvSpPr>
        <p:spPr>
          <a:xfrm>
            <a:off x="316523" y="989702"/>
            <a:ext cx="11368454" cy="923330"/>
          </a:xfrm>
          <a:prstGeom prst="rect">
            <a:avLst/>
          </a:prstGeom>
          <a:noFill/>
        </p:spPr>
        <p:txBody>
          <a:bodyPr wrap="square">
            <a:spAutoFit/>
          </a:bodyPr>
          <a:lstStyle/>
          <a:p>
            <a:endParaRPr lang="en-US" dirty="0"/>
          </a:p>
          <a:p>
            <a:pPr algn="just"/>
            <a:r>
              <a:rPr lang="en-US" dirty="0">
                <a:latin typeface="Times New Roman" panose="02020603050405020304" pitchFamily="18" charset="0"/>
                <a:cs typeface="Times New Roman" panose="02020603050405020304" pitchFamily="18" charset="0"/>
              </a:rPr>
              <a:t>A Trojan is a malicious program </a:t>
            </a:r>
            <a:r>
              <a:rPr lang="en-US" b="1" dirty="0">
                <a:latin typeface="Times New Roman" panose="02020603050405020304" pitchFamily="18" charset="0"/>
                <a:cs typeface="Times New Roman" panose="02020603050405020304" pitchFamily="18" charset="0"/>
              </a:rPr>
              <a:t>disguised as something benign</a:t>
            </a:r>
            <a:r>
              <a:rPr lang="en-US" dirty="0">
                <a:latin typeface="Times New Roman" panose="02020603050405020304" pitchFamily="18" charset="0"/>
                <a:cs typeface="Times New Roman" panose="02020603050405020304" pitchFamily="18" charset="0"/>
              </a:rPr>
              <a:t>. Trojans are often </a:t>
            </a:r>
            <a:r>
              <a:rPr lang="en-US" b="1" dirty="0">
                <a:latin typeface="Times New Roman" panose="02020603050405020304" pitchFamily="18" charset="0"/>
                <a:cs typeface="Times New Roman" panose="02020603050405020304" pitchFamily="18" charset="0"/>
              </a:rPr>
              <a:t>downloaded along with another program or software package. </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C33747-B052-E0AB-3779-9DFA60A69553}"/>
              </a:ext>
            </a:extLst>
          </p:cNvPr>
          <p:cNvSpPr txBox="1"/>
          <p:nvPr/>
        </p:nvSpPr>
        <p:spPr>
          <a:xfrm>
            <a:off x="316523" y="2358131"/>
            <a:ext cx="11368453" cy="646331"/>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Once installed on a system, they can cause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theft and loss, and system crashes or slowdowns; they can also be used as launching points for other attacks such as Distributed Denial of Service (DDOS). </a:t>
            </a:r>
            <a:endParaRPr lang="en-IN" b="1" dirty="0"/>
          </a:p>
        </p:txBody>
      </p:sp>
      <p:sp>
        <p:nvSpPr>
          <p:cNvPr id="7" name="TextBox 6">
            <a:extLst>
              <a:ext uri="{FF2B5EF4-FFF2-40B4-BE49-F238E27FC236}">
                <a16:creationId xmlns:a16="http://schemas.microsoft.com/office/drawing/2014/main" id="{DA2501B0-CBC4-4881-FC98-9EB66A009BC6}"/>
              </a:ext>
            </a:extLst>
          </p:cNvPr>
          <p:cNvSpPr txBox="1"/>
          <p:nvPr/>
        </p:nvSpPr>
        <p:spPr>
          <a:xfrm>
            <a:off x="3817432" y="343371"/>
            <a:ext cx="609746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Trojan</a:t>
            </a:r>
          </a:p>
        </p:txBody>
      </p:sp>
      <p:sp>
        <p:nvSpPr>
          <p:cNvPr id="9" name="TextBox 8">
            <a:extLst>
              <a:ext uri="{FF2B5EF4-FFF2-40B4-BE49-F238E27FC236}">
                <a16:creationId xmlns:a16="http://schemas.microsoft.com/office/drawing/2014/main" id="{C72C84F9-E265-0316-1AA4-79999E969D12}"/>
              </a:ext>
            </a:extLst>
          </p:cNvPr>
          <p:cNvSpPr txBox="1"/>
          <p:nvPr/>
        </p:nvSpPr>
        <p:spPr>
          <a:xfrm>
            <a:off x="268164" y="3312165"/>
            <a:ext cx="11465169" cy="923330"/>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Many Trojans are used to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manipulate files on the victim computer, manage processes, remotely run commands, intercept keystrokes, watch screen images, and restart or shut down infected hosts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Sophisticated Trojans can connect themselves to their originator or announce the Trojan infection on an Internet Relay Chat (IRC) channel. </a:t>
            </a:r>
            <a:endParaRPr lang="en-IN" dirty="0"/>
          </a:p>
        </p:txBody>
      </p:sp>
      <p:sp>
        <p:nvSpPr>
          <p:cNvPr id="11" name="TextBox 10">
            <a:extLst>
              <a:ext uri="{FF2B5EF4-FFF2-40B4-BE49-F238E27FC236}">
                <a16:creationId xmlns:a16="http://schemas.microsoft.com/office/drawing/2014/main" id="{0B249244-44BC-2A73-5E17-353A17610E6B}"/>
              </a:ext>
            </a:extLst>
          </p:cNvPr>
          <p:cNvSpPr txBox="1"/>
          <p:nvPr/>
        </p:nvSpPr>
        <p:spPr>
          <a:xfrm>
            <a:off x="184637" y="4543198"/>
            <a:ext cx="11368454"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Trojans ride on the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backs of other programs and are usually installed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a system without the user's knowledge. </a:t>
            </a:r>
            <a:endParaRPr lang="en-IN" dirty="0"/>
          </a:p>
        </p:txBody>
      </p:sp>
      <p:sp>
        <p:nvSpPr>
          <p:cNvPr id="13" name="TextBox 12">
            <a:extLst>
              <a:ext uri="{FF2B5EF4-FFF2-40B4-BE49-F238E27FC236}">
                <a16:creationId xmlns:a16="http://schemas.microsoft.com/office/drawing/2014/main" id="{DEB077D9-1E2A-6B87-F574-C3BD2B5C7436}"/>
              </a:ext>
            </a:extLst>
          </p:cNvPr>
          <p:cNvSpPr txBox="1"/>
          <p:nvPr/>
        </p:nvSpPr>
        <p:spPr>
          <a:xfrm>
            <a:off x="268164" y="5268133"/>
            <a:ext cx="11416812" cy="1200329"/>
          </a:xfrm>
          <a:prstGeom prst="rect">
            <a:avLst/>
          </a:prstGeom>
          <a:noFill/>
        </p:spPr>
        <p:txBody>
          <a:bodyPr wrap="square">
            <a:spAutoFit/>
          </a:bodyPr>
          <a:lstStyle/>
          <a:p>
            <a:pPr algn="just"/>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Trojan can be sent to a victim system in many ways: as an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Instant Messenger (IM) attachment, IRC, an e-mail attachment, or NetBIOS file sharing.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Many fake programs purporting to be legitimate software such as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freeware, spyware-removal tools, system optimizers, screen savers, music, pictures, games, and videos can install a Trojan on a system just by being downloaded</a:t>
            </a:r>
            <a:endParaRPr lang="en-IN" b="1" dirty="0"/>
          </a:p>
        </p:txBody>
      </p:sp>
    </p:spTree>
    <p:extLst>
      <p:ext uri="{BB962C8B-B14F-4D97-AF65-F5344CB8AC3E}">
        <p14:creationId xmlns:p14="http://schemas.microsoft.com/office/powerpoint/2010/main" val="1879095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C9F95-9F39-F0F5-3801-C4AE01B2B86A}"/>
              </a:ext>
            </a:extLst>
          </p:cNvPr>
          <p:cNvPicPr>
            <a:picLocks noChangeAspect="1"/>
          </p:cNvPicPr>
          <p:nvPr/>
        </p:nvPicPr>
        <p:blipFill>
          <a:blip r:embed="rId2"/>
          <a:stretch>
            <a:fillRect/>
          </a:stretch>
        </p:blipFill>
        <p:spPr>
          <a:xfrm>
            <a:off x="1222131" y="1551455"/>
            <a:ext cx="8707948" cy="4799123"/>
          </a:xfrm>
          <a:prstGeom prst="rect">
            <a:avLst/>
          </a:prstGeom>
        </p:spPr>
      </p:pic>
      <p:sp>
        <p:nvSpPr>
          <p:cNvPr id="4" name="TextBox 3">
            <a:extLst>
              <a:ext uri="{FF2B5EF4-FFF2-40B4-BE49-F238E27FC236}">
                <a16:creationId xmlns:a16="http://schemas.microsoft.com/office/drawing/2014/main" id="{5A0005C9-4727-8659-4F60-9A3C0B2B7087}"/>
              </a:ext>
            </a:extLst>
          </p:cNvPr>
          <p:cNvSpPr txBox="1"/>
          <p:nvPr/>
        </p:nvSpPr>
        <p:spPr>
          <a:xfrm>
            <a:off x="1855177" y="808892"/>
            <a:ext cx="8333852" cy="523220"/>
          </a:xfrm>
          <a:prstGeom prst="rect">
            <a:avLst/>
          </a:prstGeom>
          <a:noFill/>
        </p:spPr>
        <p:txBody>
          <a:bodyPr wrap="square" rtlCol="0">
            <a:spAutoFit/>
          </a:bodyPr>
          <a:lstStyle/>
          <a:p>
            <a:r>
              <a:rPr lang="en-IN" sz="2800" b="1" dirty="0">
                <a:solidFill>
                  <a:srgbClr val="FF0000"/>
                </a:solidFill>
              </a:rPr>
              <a:t>                   COMMON TROJAN  PROGRAMS</a:t>
            </a:r>
          </a:p>
        </p:txBody>
      </p:sp>
    </p:spTree>
    <p:extLst>
      <p:ext uri="{BB962C8B-B14F-4D97-AF65-F5344CB8AC3E}">
        <p14:creationId xmlns:p14="http://schemas.microsoft.com/office/powerpoint/2010/main" val="244527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ED648C-79A9-DBB5-AD5E-AEA9718060BE}"/>
              </a:ext>
            </a:extLst>
          </p:cNvPr>
          <p:cNvSpPr txBox="1"/>
          <p:nvPr/>
        </p:nvSpPr>
        <p:spPr>
          <a:xfrm>
            <a:off x="555171" y="642116"/>
            <a:ext cx="11321981" cy="2431435"/>
          </a:xfrm>
          <a:prstGeom prst="rect">
            <a:avLst/>
          </a:prstGeom>
          <a:noFill/>
        </p:spPr>
        <p:txBody>
          <a:bodyPr wrap="square">
            <a:sp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TOP10 threats in OWASP-2021 </a:t>
            </a:r>
          </a:p>
          <a:p>
            <a:pPr algn="ctr"/>
            <a:endParaRPr lang="en-US" sz="2800" b="1" i="0" dirty="0">
              <a:solidFill>
                <a:srgbClr val="FF0000"/>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OWASP Top Ten is the list of the 10 most common application vulnerabilities.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also shows their risks, impacts, and countermeasures. Updated every three to four years, the latest OWASP vulnerabilities list was released September 24, 2021</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57F83A-E275-7724-AD93-C54115B048CB}"/>
              </a:ext>
            </a:extLst>
          </p:cNvPr>
          <p:cNvPicPr>
            <a:picLocks noChangeAspect="1"/>
          </p:cNvPicPr>
          <p:nvPr/>
        </p:nvPicPr>
        <p:blipFill>
          <a:blip r:embed="rId2"/>
          <a:stretch>
            <a:fillRect/>
          </a:stretch>
        </p:blipFill>
        <p:spPr>
          <a:xfrm>
            <a:off x="2512088" y="3079970"/>
            <a:ext cx="8033390" cy="3778030"/>
          </a:xfrm>
          <a:prstGeom prst="rect">
            <a:avLst/>
          </a:prstGeom>
        </p:spPr>
      </p:pic>
    </p:spTree>
    <p:extLst>
      <p:ext uri="{BB962C8B-B14F-4D97-AF65-F5344CB8AC3E}">
        <p14:creationId xmlns:p14="http://schemas.microsoft.com/office/powerpoint/2010/main" val="133014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8CDA86-DF5B-1199-036F-831FA2631652}"/>
              </a:ext>
            </a:extLst>
          </p:cNvPr>
          <p:cNvSpPr txBox="1"/>
          <p:nvPr/>
        </p:nvSpPr>
        <p:spPr>
          <a:xfrm>
            <a:off x="375872" y="443861"/>
            <a:ext cx="11238766" cy="523220"/>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Viruses and Worms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4BAA15-342F-03E6-60AD-A0E15DFB7DA5}"/>
              </a:ext>
            </a:extLst>
          </p:cNvPr>
          <p:cNvSpPr txBox="1"/>
          <p:nvPr/>
        </p:nvSpPr>
        <p:spPr>
          <a:xfrm>
            <a:off x="446210" y="1584683"/>
            <a:ext cx="11071712" cy="707886"/>
          </a:xfrm>
          <a:prstGeom prst="rect">
            <a:avLst/>
          </a:prstGeom>
          <a:noFill/>
        </p:spPr>
        <p:txBody>
          <a:bodyPr wrap="square">
            <a:spAutoFit/>
          </a:bodyPr>
          <a:lstStyle/>
          <a:p>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Viruses and worms can be used to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infect a system and modify a system to allow a hacker to gain access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A2A0AE-3C63-6D8F-5F44-B3A9F12E6BBA}"/>
              </a:ext>
            </a:extLst>
          </p:cNvPr>
          <p:cNvSpPr txBox="1"/>
          <p:nvPr/>
        </p:nvSpPr>
        <p:spPr>
          <a:xfrm>
            <a:off x="446210" y="2470528"/>
            <a:ext cx="10992582" cy="1015663"/>
          </a:xfrm>
          <a:prstGeom prst="rect">
            <a:avLst/>
          </a:prstGeom>
          <a:noFill/>
        </p:spPr>
        <p:txBody>
          <a:bodyPr wrap="square">
            <a:spAutoFit/>
          </a:bodyPr>
          <a:lstStyle/>
          <a:p>
            <a:pPr algn="just"/>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Many viruses and worms </a:t>
            </a: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carry Trojans and backdoors. In this way a virus or worm is a carrier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allows malicious code such as Trojans and backdoors to be transferred from system to system much in the way that contact between people allows germs to spread. </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9A89A9-2797-1C16-1D77-FEC614EDA106}"/>
              </a:ext>
            </a:extLst>
          </p:cNvPr>
          <p:cNvSpPr txBox="1"/>
          <p:nvPr/>
        </p:nvSpPr>
        <p:spPr>
          <a:xfrm>
            <a:off x="446209" y="3611350"/>
            <a:ext cx="11071713"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virus </a:t>
            </a:r>
            <a:r>
              <a:rPr lang="en-US" sz="2000" b="1" dirty="0">
                <a:solidFill>
                  <a:srgbClr val="0070C0"/>
                </a:solidFill>
                <a:latin typeface="Times New Roman" panose="02020603050405020304" pitchFamily="18" charset="0"/>
                <a:cs typeface="Times New Roman" panose="02020603050405020304" pitchFamily="18" charset="0"/>
              </a:rPr>
              <a:t>infects another executable and uses this carrier program to spread itself</a:t>
            </a:r>
            <a:r>
              <a:rPr lang="en-US" sz="2000" dirty="0">
                <a:latin typeface="Times New Roman" panose="02020603050405020304" pitchFamily="18" charset="0"/>
                <a:cs typeface="Times New Roman" panose="02020603050405020304" pitchFamily="18" charset="0"/>
              </a:rPr>
              <a:t>. The virus code is injected into the previously benign program and is spread when the program is run. Examples of virus carrier programs are </a:t>
            </a:r>
            <a:r>
              <a:rPr lang="en-US" sz="2000" b="1" dirty="0">
                <a:solidFill>
                  <a:srgbClr val="0070C0"/>
                </a:solidFill>
                <a:latin typeface="Times New Roman" panose="02020603050405020304" pitchFamily="18" charset="0"/>
                <a:cs typeface="Times New Roman" panose="02020603050405020304" pitchFamily="18" charset="0"/>
              </a:rPr>
              <a:t>macros, e-mail attachments, Visual Basic scripts, games, and animations</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254E5D2-FB03-C8E0-533D-1661B8B384F8}"/>
              </a:ext>
            </a:extLst>
          </p:cNvPr>
          <p:cNvSpPr txBox="1"/>
          <p:nvPr/>
        </p:nvSpPr>
        <p:spPr>
          <a:xfrm>
            <a:off x="516547" y="5213810"/>
            <a:ext cx="11344275" cy="120032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 worm is a type of virus, but it is </a:t>
            </a:r>
            <a:r>
              <a:rPr lang="en-US" sz="2400" b="1" dirty="0">
                <a:solidFill>
                  <a:srgbClr val="FF0000"/>
                </a:solidFill>
                <a:latin typeface="Times New Roman" panose="02020603050405020304" pitchFamily="18" charset="0"/>
                <a:cs typeface="Times New Roman" panose="02020603050405020304" pitchFamily="18" charset="0"/>
              </a:rPr>
              <a:t>self-replicating. </a:t>
            </a:r>
            <a:r>
              <a:rPr lang="en-US" sz="2400" dirty="0">
                <a:latin typeface="Times New Roman" panose="02020603050405020304" pitchFamily="18" charset="0"/>
                <a:cs typeface="Times New Roman" panose="02020603050405020304" pitchFamily="18" charset="0"/>
              </a:rPr>
              <a:t>A worm spreads from system to system </a:t>
            </a:r>
            <a:r>
              <a:rPr lang="en-US" sz="2400" b="1" dirty="0">
                <a:solidFill>
                  <a:srgbClr val="0070C0"/>
                </a:solidFill>
                <a:latin typeface="Times New Roman" panose="02020603050405020304" pitchFamily="18" charset="0"/>
                <a:cs typeface="Times New Roman" panose="02020603050405020304" pitchFamily="18" charset="0"/>
              </a:rPr>
              <a:t>automatically, but a virus needs another program in order to spread. </a:t>
            </a:r>
            <a:r>
              <a:rPr lang="en-US" sz="2400" dirty="0">
                <a:latin typeface="Times New Roman" panose="02020603050405020304" pitchFamily="18" charset="0"/>
                <a:cs typeface="Times New Roman" panose="02020603050405020304" pitchFamily="18" charset="0"/>
              </a:rPr>
              <a:t>Viruses and worms both execute without the knowledge or desire of the end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12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F817C-FC95-CA58-D8F8-EB4DEC3D0E69}"/>
              </a:ext>
            </a:extLst>
          </p:cNvPr>
          <p:cNvSpPr txBox="1"/>
          <p:nvPr/>
        </p:nvSpPr>
        <p:spPr>
          <a:xfrm>
            <a:off x="2990483" y="265470"/>
            <a:ext cx="6097464"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Types of Viruses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690FC3-0509-B331-6B4E-1AB77DCBCCC8}"/>
              </a:ext>
            </a:extLst>
          </p:cNvPr>
          <p:cNvSpPr txBox="1"/>
          <p:nvPr/>
        </p:nvSpPr>
        <p:spPr>
          <a:xfrm>
            <a:off x="481378" y="1384156"/>
            <a:ext cx="10834321" cy="461665"/>
          </a:xfrm>
          <a:prstGeom prst="rect">
            <a:avLst/>
          </a:prstGeom>
          <a:noFill/>
        </p:spPr>
        <p:txBody>
          <a:bodyPr wrap="square">
            <a:spAutoFit/>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Viruses are classified according to two factors: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what they infect and how they infect</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6D14B3-4851-D07D-A6CD-E0D42AC968BC}"/>
              </a:ext>
            </a:extLst>
          </p:cNvPr>
          <p:cNvSpPr txBox="1"/>
          <p:nvPr/>
        </p:nvSpPr>
        <p:spPr>
          <a:xfrm>
            <a:off x="622055" y="2503520"/>
            <a:ext cx="10552968" cy="461665"/>
          </a:xfrm>
          <a:prstGeom prst="rect">
            <a:avLst/>
          </a:prstGeom>
          <a:noFill/>
        </p:spPr>
        <p:txBody>
          <a:bodyPr wrap="square">
            <a:spAutoFit/>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virus can infect the following components of a system:</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C1FB1E6-E20C-0AC3-8A3C-F6443F9386A0}"/>
              </a:ext>
            </a:extLst>
          </p:cNvPr>
          <p:cNvSpPr txBox="1"/>
          <p:nvPr/>
        </p:nvSpPr>
        <p:spPr>
          <a:xfrm>
            <a:off x="622054" y="3483987"/>
            <a:ext cx="10411035" cy="3108543"/>
          </a:xfrm>
          <a:prstGeom prst="rect">
            <a:avLst/>
          </a:prstGeom>
          <a:noFill/>
        </p:spPr>
        <p:txBody>
          <a:bodyPr wrap="square">
            <a:spAutoFit/>
          </a:bodyPr>
          <a:lstStyle/>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System sectors  </a:t>
            </a:r>
          </a:p>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Files  </a:t>
            </a:r>
          </a:p>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Macros (such as Microsoft Word macros) </a:t>
            </a:r>
          </a:p>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Companion files (supporting system files like DLL and INI files)  </a:t>
            </a:r>
          </a:p>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Disk clusters  </a:t>
            </a:r>
          </a:p>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Batch files (BAT files)  </a:t>
            </a:r>
          </a:p>
          <a:p>
            <a:pPr marL="457200" indent="-45720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Source code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92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B87941-9163-E87D-5E12-CDEE0F88EF63}"/>
              </a:ext>
            </a:extLst>
          </p:cNvPr>
          <p:cNvPicPr>
            <a:picLocks noChangeAspect="1"/>
          </p:cNvPicPr>
          <p:nvPr/>
        </p:nvPicPr>
        <p:blipFill>
          <a:blip r:embed="rId2"/>
          <a:stretch>
            <a:fillRect/>
          </a:stretch>
        </p:blipFill>
        <p:spPr>
          <a:xfrm>
            <a:off x="0" y="1177774"/>
            <a:ext cx="9392910" cy="5460239"/>
          </a:xfrm>
          <a:prstGeom prst="rect">
            <a:avLst/>
          </a:prstGeom>
        </p:spPr>
      </p:pic>
      <p:sp>
        <p:nvSpPr>
          <p:cNvPr id="5" name="TextBox 4">
            <a:extLst>
              <a:ext uri="{FF2B5EF4-FFF2-40B4-BE49-F238E27FC236}">
                <a16:creationId xmlns:a16="http://schemas.microsoft.com/office/drawing/2014/main" id="{2E1978D5-12F8-37BD-05AE-1CF70DA9A3F6}"/>
              </a:ext>
            </a:extLst>
          </p:cNvPr>
          <p:cNvSpPr txBox="1"/>
          <p:nvPr/>
        </p:nvSpPr>
        <p:spPr>
          <a:xfrm>
            <a:off x="1943100" y="219987"/>
            <a:ext cx="7985613"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How a Virus Spreads and Infects the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38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4593F4-D9F1-3050-AA81-D7061A882EB1}"/>
              </a:ext>
            </a:extLst>
          </p:cNvPr>
          <p:cNvSpPr txBox="1"/>
          <p:nvPr/>
        </p:nvSpPr>
        <p:spPr>
          <a:xfrm>
            <a:off x="422032" y="289789"/>
            <a:ext cx="10585938" cy="461665"/>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Virus Detection Methods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6DF432-1362-6D96-CB30-AA675D253A78}"/>
              </a:ext>
            </a:extLst>
          </p:cNvPr>
          <p:cNvSpPr txBox="1"/>
          <p:nvPr/>
        </p:nvSpPr>
        <p:spPr>
          <a:xfrm>
            <a:off x="334108" y="1325104"/>
            <a:ext cx="11095892" cy="1569660"/>
          </a:xfrm>
          <a:prstGeom prst="rect">
            <a:avLst/>
          </a:prstGeom>
          <a:noFill/>
        </p:spPr>
        <p:txBody>
          <a:bodyPr wrap="square">
            <a:spAutoFit/>
          </a:bodyPr>
          <a:lstStyle/>
          <a:p>
            <a:pPr algn="just"/>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following techniques are used to detect viruses:  </a:t>
            </a:r>
          </a:p>
          <a:p>
            <a:pPr algn="just"/>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Scanning  </a:t>
            </a:r>
          </a:p>
          <a:p>
            <a:pPr marL="285750" indent="-285750" algn="just">
              <a:buFont typeface="Wingdings" panose="05000000000000000000" pitchFamily="2" charset="2"/>
              <a:buChar char="q"/>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Integrity checking with checksums  </a:t>
            </a:r>
          </a:p>
          <a:p>
            <a:pPr marL="285750" indent="-285750" algn="just">
              <a:buFont typeface="Wingdings" panose="05000000000000000000" pitchFamily="2" charset="2"/>
              <a:buChar char="q"/>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Interception based on a virus signature</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DD7014-2807-4FE7-DAFB-A7C8E1D02BA1}"/>
              </a:ext>
            </a:extLst>
          </p:cNvPr>
          <p:cNvSpPr txBox="1"/>
          <p:nvPr/>
        </p:nvSpPr>
        <p:spPr>
          <a:xfrm>
            <a:off x="334108" y="2998013"/>
            <a:ext cx="11456377" cy="3416320"/>
          </a:xfrm>
          <a:prstGeom prst="rect">
            <a:avLst/>
          </a:prstGeom>
          <a:noFill/>
        </p:spPr>
        <p:txBody>
          <a:bodyPr wrap="square">
            <a:spAutoFit/>
          </a:bodyPr>
          <a:lstStyle/>
          <a:p>
            <a:pPr algn="just"/>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process of virus detection and removal is as follows: </a:t>
            </a:r>
          </a:p>
          <a:p>
            <a:pPr algn="just"/>
            <a:endParaRPr lang="en-US" sz="2400" dirty="0">
              <a:solidFill>
                <a:prstClr val="black"/>
              </a:solidFill>
              <a:latin typeface="Times New Roman" panose="02020603050405020304" pitchFamily="18" charset="0"/>
              <a:cs typeface="Times New Roman" panose="02020603050405020304" pitchFamily="18" charset="0"/>
            </a:endParaRPr>
          </a:p>
          <a:p>
            <a:pPr marL="342900" indent="-342900" algn="just">
              <a:buAutoNum type="arabicPeriod"/>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Detect the attack as a virus. Not all anomalous behavior can be attributed to a virus. </a:t>
            </a:r>
          </a:p>
          <a:p>
            <a:pPr algn="just"/>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Trace processes using utilities such as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handle.exe, listdlls.exe, fport.exe, netstat.exe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pslist.exe, and map commonalities between affected systems. </a:t>
            </a:r>
          </a:p>
          <a:p>
            <a:pPr algn="just"/>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Detect the virus payload by looking for altered, replaced, or deleted files. </a:t>
            </a:r>
            <a:r>
              <a:rPr kumimoji="0" 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New files, changed file attributes, or shared library files should be checked. </a:t>
            </a:r>
          </a:p>
          <a:p>
            <a:pPr algn="just"/>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Acquire the infection vector and isolate it.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Then, update your antivirus definitions and rescan all systems. </a:t>
            </a:r>
            <a:endParaRPr lang="en-IN" sz="2400" b="1" dirty="0"/>
          </a:p>
        </p:txBody>
      </p:sp>
    </p:spTree>
    <p:extLst>
      <p:ext uri="{BB962C8B-B14F-4D97-AF65-F5344CB8AC3E}">
        <p14:creationId xmlns:p14="http://schemas.microsoft.com/office/powerpoint/2010/main" val="738461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6E3DDE-BD63-C7FF-E201-7B6DDDF5086B}"/>
              </a:ext>
            </a:extLst>
          </p:cNvPr>
          <p:cNvSpPr txBox="1"/>
          <p:nvPr/>
        </p:nvSpPr>
        <p:spPr>
          <a:xfrm>
            <a:off x="270363" y="595671"/>
            <a:ext cx="11089298" cy="1754326"/>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EICAR TEST FILE</a:t>
            </a:r>
          </a:p>
          <a:p>
            <a:pPr algn="just"/>
            <a:endParaRPr lang="en-US" sz="24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EICAR Anti-Virus Test File or EICAR test file is a computer file that was developed by the </a:t>
            </a:r>
            <a:r>
              <a:rPr lang="en-US" sz="2000" b="1" dirty="0">
                <a:latin typeface="Times New Roman" panose="02020603050405020304" pitchFamily="18" charset="0"/>
                <a:cs typeface="Times New Roman" panose="02020603050405020304" pitchFamily="18" charset="0"/>
              </a:rPr>
              <a:t>European Institute for Computer Antivirus Research (EICAR) </a:t>
            </a:r>
            <a:r>
              <a:rPr lang="en-US" sz="2000" dirty="0">
                <a:latin typeface="Times New Roman" panose="02020603050405020304" pitchFamily="18" charset="0"/>
                <a:cs typeface="Times New Roman" panose="02020603050405020304" pitchFamily="18" charset="0"/>
              </a:rPr>
              <a:t>and Computer Antivirus Research Organization (CARO), to test the </a:t>
            </a:r>
            <a:r>
              <a:rPr lang="en-US" sz="2000" b="1" dirty="0">
                <a:latin typeface="Times New Roman" panose="02020603050405020304" pitchFamily="18" charset="0"/>
                <a:cs typeface="Times New Roman" panose="02020603050405020304" pitchFamily="18" charset="0"/>
              </a:rPr>
              <a:t>response of computer antivirus programs. </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69B6E88-1AF4-6BE1-F276-DB832508A1D1}"/>
              </a:ext>
            </a:extLst>
          </p:cNvPr>
          <p:cNvSpPr txBox="1"/>
          <p:nvPr/>
        </p:nvSpPr>
        <p:spPr>
          <a:xfrm>
            <a:off x="270363" y="2736530"/>
            <a:ext cx="10922244" cy="101566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test virus can be created by typing the following code in Notepad and saving the file as EICAR.COM.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Your antivirus program should respond when you attempt to open, run, or copy it. </a:t>
            </a:r>
            <a:r>
              <a:rPr kumimoji="0" 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X5O!P%@AP[4\PZX54(P^)7CC)7}$EICAR-STANDARD-ANTIVIRUS-TEST-FILE!$H+H*</a:t>
            </a:r>
            <a:endParaRPr kumimoji="0" lang="en-IN" sz="20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9F73A4B-7143-E105-B787-C649230A431F}"/>
              </a:ext>
            </a:extLst>
          </p:cNvPr>
          <p:cNvSpPr txBox="1"/>
          <p:nvPr/>
        </p:nvSpPr>
        <p:spPr>
          <a:xfrm>
            <a:off x="270363" y="4217994"/>
            <a:ext cx="11309106" cy="830997"/>
          </a:xfrm>
          <a:prstGeom prst="rect">
            <a:avLst/>
          </a:prstGeom>
          <a:noFill/>
        </p:spPr>
        <p:txBody>
          <a:bodyPr wrap="square">
            <a:spAutoFit/>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Instead of using real malware, which could cause real damage, this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test file allows people to test anti-virus software without having to use a real computer virus.</a:t>
            </a:r>
            <a:endParaRPr lang="en-IN" b="1" dirty="0"/>
          </a:p>
        </p:txBody>
      </p:sp>
    </p:spTree>
    <p:extLst>
      <p:ext uri="{BB962C8B-B14F-4D97-AF65-F5344CB8AC3E}">
        <p14:creationId xmlns:p14="http://schemas.microsoft.com/office/powerpoint/2010/main" val="1480884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FE42C-22E2-2E98-FB5E-0761CA589386}"/>
              </a:ext>
            </a:extLst>
          </p:cNvPr>
          <p:cNvSpPr txBox="1"/>
          <p:nvPr/>
        </p:nvSpPr>
        <p:spPr>
          <a:xfrm>
            <a:off x="195591" y="834984"/>
            <a:ext cx="11357810" cy="590931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Hybrid malware:</a:t>
            </a: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Modern malware is often a “</a:t>
            </a:r>
            <a:r>
              <a:rPr kumimoji="0" lang="en-US" sz="24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hybrid” or combination of malicious software </a:t>
            </a: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types. For example, “bots” first appear as Trojans then, once executed, act as worms. They are frequently used to target individual users as part of a larger network-wide cyber attack.</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Logic Bombs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 logic bomb is a malicious program that uses a trigger to activate the malicious code. The logic bomb remains non-functioning until that trigger event happens. Once triggered, a logic bomb implements a malicious code that causes harm to a computer.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Cybersecurity specialists recently discovered logic bombs that attack and destroy the hardware components in a workstation or server including the </a:t>
            </a:r>
            <a:r>
              <a:rPr kumimoji="0" lang="en-IN" sz="2400" b="1" i="0" u="none" strike="noStrike" kern="1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cooling fans, hard drives, and power supplies. The logic bomb overdrives these devices until they overheat or fail.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212930"/>
              </a:solidFill>
              <a:effectLst/>
              <a:uLnTx/>
              <a:uFillTx/>
              <a:latin typeface="DM Sans" pitchFamily="2" charset="0"/>
              <a:ea typeface="+mn-ea"/>
              <a:cs typeface="+mn-cs"/>
            </a:endParaRPr>
          </a:p>
        </p:txBody>
      </p:sp>
    </p:spTree>
    <p:extLst>
      <p:ext uri="{BB962C8B-B14F-4D97-AF65-F5344CB8AC3E}">
        <p14:creationId xmlns:p14="http://schemas.microsoft.com/office/powerpoint/2010/main" val="1970065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EC4DC-8D0F-182A-F9D0-B9B14B834496}"/>
              </a:ext>
            </a:extLst>
          </p:cNvPr>
          <p:cNvSpPr txBox="1"/>
          <p:nvPr/>
        </p:nvSpPr>
        <p:spPr>
          <a:xfrm>
            <a:off x="328862" y="151179"/>
            <a:ext cx="11197389" cy="624786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Adware:</a:t>
            </a:r>
            <a:r>
              <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Adware </a:t>
            </a:r>
            <a:r>
              <a:rPr kumimoji="0" lang="en-US" sz="28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serves unwanted and aggressive advertising </a:t>
            </a:r>
            <a:r>
              <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(e.g., pop-up ads) to the end-user.</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err="1">
                <a:ln>
                  <a:noFill/>
                </a:ln>
                <a:solidFill>
                  <a:srgbClr val="212930"/>
                </a:solidFill>
                <a:effectLst/>
                <a:uLnTx/>
                <a:uFillTx/>
                <a:latin typeface="Times New Roman" panose="02020603050405020304" pitchFamily="18" charset="0"/>
                <a:ea typeface="+mn-ea"/>
                <a:cs typeface="Times New Roman" panose="02020603050405020304" pitchFamily="18" charset="0"/>
              </a:rPr>
              <a:t>Malvertising</a:t>
            </a:r>
            <a:r>
              <a:rPr kumimoji="0" lang="en-US" sz="28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a:t>
            </a:r>
            <a:r>
              <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err="1">
                <a:ln>
                  <a:noFill/>
                </a:ln>
                <a:solidFill>
                  <a:srgbClr val="212930"/>
                </a:solidFill>
                <a:effectLst/>
                <a:uLnTx/>
                <a:uFillTx/>
                <a:latin typeface="Times New Roman" panose="02020603050405020304" pitchFamily="18" charset="0"/>
                <a:ea typeface="+mn-ea"/>
                <a:cs typeface="Times New Roman" panose="02020603050405020304" pitchFamily="18" charset="0"/>
              </a:rPr>
              <a:t>Malvertising</a:t>
            </a:r>
            <a:r>
              <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uses legitimate ads to deliver malware to end-user machines.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Spyware:</a:t>
            </a:r>
            <a:r>
              <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Spyware spies on the unsuspecting end-user, collecting credentials and passwords, browsing history and more.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Ransomware:</a:t>
            </a:r>
            <a:r>
              <a:rPr kumimoji="0" lang="en-US" sz="28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26B95"/>
                </a:solidFill>
                <a:effectLst/>
                <a:uLnTx/>
                <a:uFillTx/>
                <a:latin typeface="Times New Roman" panose="02020603050405020304" pitchFamily="18" charset="0"/>
                <a:ea typeface="+mn-ea"/>
                <a:cs typeface="Times New Roman" panose="02020603050405020304" pitchFamily="18" charset="0"/>
              </a:rPr>
              <a:t>Ransomware</a:t>
            </a: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infects machines, encrypts files and holds the needed decryption key for ransom until the victim pays</a:t>
            </a: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Ransomware attacks targeting enterprises and government entities are on the rise, costing organizations millions as some pay off the attackers to restore vital systems. </a:t>
            </a:r>
            <a:r>
              <a:rPr kumimoji="0" lang="en-US" sz="2400" b="0" i="0" u="none" strike="noStrike" kern="1200" cap="none" spc="0" normalizeH="0" baseline="0" noProof="0" dirty="0" err="1">
                <a:ln>
                  <a:noFill/>
                </a:ln>
                <a:solidFill>
                  <a:srgbClr val="212930"/>
                </a:solidFill>
                <a:effectLst/>
                <a:uLnTx/>
                <a:uFillTx/>
                <a:latin typeface="Times New Roman" panose="02020603050405020304" pitchFamily="18" charset="0"/>
                <a:ea typeface="+mn-ea"/>
                <a:cs typeface="Times New Roman" panose="02020603050405020304" pitchFamily="18" charset="0"/>
              </a:rPr>
              <a:t>Cyptolocker</a:t>
            </a: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Petya and </a:t>
            </a:r>
            <a:r>
              <a:rPr kumimoji="0" lang="en-US" sz="2400" b="0" i="0" u="none" strike="noStrike" kern="1200" cap="none" spc="0" normalizeH="0" baseline="0" noProof="0" dirty="0" err="1">
                <a:ln>
                  <a:noFill/>
                </a:ln>
                <a:solidFill>
                  <a:srgbClr val="212930"/>
                </a:solidFill>
                <a:effectLst/>
                <a:uLnTx/>
                <a:uFillTx/>
                <a:latin typeface="Times New Roman" panose="02020603050405020304" pitchFamily="18" charset="0"/>
                <a:ea typeface="+mn-ea"/>
                <a:cs typeface="Times New Roman" panose="02020603050405020304" pitchFamily="18" charset="0"/>
              </a:rPr>
              <a:t>Loky</a:t>
            </a:r>
            <a:r>
              <a:rPr kumimoji="0" lang="en-US" sz="2400" b="0" i="0" u="none" strike="noStrike" kern="1200" cap="none" spc="0" normalizeH="0" baseline="0" noProof="0" dirty="0">
                <a:ln>
                  <a:noFill/>
                </a:ln>
                <a:solidFill>
                  <a:srgbClr val="212930"/>
                </a:solidFill>
                <a:effectLst/>
                <a:uLnTx/>
                <a:uFillTx/>
                <a:latin typeface="Times New Roman" panose="02020603050405020304" pitchFamily="18" charset="0"/>
                <a:ea typeface="+mn-ea"/>
                <a:cs typeface="Times New Roman" panose="02020603050405020304" pitchFamily="18" charset="0"/>
              </a:rPr>
              <a:t> are some of the most common and notorious families of ransomware.</a:t>
            </a:r>
          </a:p>
        </p:txBody>
      </p:sp>
    </p:spTree>
    <p:extLst>
      <p:ext uri="{BB962C8B-B14F-4D97-AF65-F5344CB8AC3E}">
        <p14:creationId xmlns:p14="http://schemas.microsoft.com/office/powerpoint/2010/main" val="2911510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975DC-D930-8506-94AC-2DE78810ED1E}"/>
              </a:ext>
            </a:extLst>
          </p:cNvPr>
          <p:cNvSpPr txBox="1"/>
          <p:nvPr/>
        </p:nvSpPr>
        <p:spPr>
          <a:xfrm>
            <a:off x="423968" y="496940"/>
            <a:ext cx="11344064" cy="4423262"/>
          </a:xfrm>
          <a:prstGeom prst="rect">
            <a:avLst/>
          </a:prstGeom>
          <a:noFill/>
        </p:spPr>
        <p:txBody>
          <a:bodyPr wrap="square">
            <a:spAutoFit/>
          </a:bodyPr>
          <a:lstStyle/>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kumimoji="0" lang="en-IN" sz="2800"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Rootkits </a:t>
            </a:r>
          </a:p>
          <a:p>
            <a:pPr marL="0" marR="0" lvl="0" indent="0" algn="just" defTabSz="914400" rtl="0" eaLnBrk="1" fontAlgn="auto" latinLnBrk="0" hangingPunct="1">
              <a:lnSpc>
                <a:spcPct val="107000"/>
              </a:lnSpc>
              <a:spcBef>
                <a:spcPts val="0"/>
              </a:spcBef>
              <a:spcAft>
                <a:spcPts val="800"/>
              </a:spcAft>
              <a:buClrTx/>
              <a:buSzTx/>
              <a:buFontTx/>
              <a:buNone/>
              <a:tabLst>
                <a:tab pos="457200" algn="l"/>
              </a:tabLst>
              <a:defRPr/>
            </a:pPr>
            <a:r>
              <a:rPr kumimoji="0" lang="en-I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IN" sz="2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 rootkit </a:t>
            </a:r>
            <a:r>
              <a:rPr kumimoji="0" lang="en-IN" sz="2400"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modifies the OS to make a backdoor. Attackers then use the backdoor to access the computer distantly</a:t>
            </a:r>
            <a:r>
              <a:rPr kumimoji="0" lang="en-IN" sz="2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Most rootkits take advantage of software vulnerabilities to modify system files.</a:t>
            </a:r>
          </a:p>
          <a:p>
            <a:pPr marL="0" marR="0" lvl="0" indent="0" algn="just" defTabSz="914400" rtl="0" eaLnBrk="1" fontAlgn="auto" latinLnBrk="0" hangingPunct="1">
              <a:lnSpc>
                <a:spcPct val="107000"/>
              </a:lnSpc>
              <a:spcBef>
                <a:spcPts val="0"/>
              </a:spcBef>
              <a:spcAft>
                <a:spcPts val="800"/>
              </a:spcAft>
              <a:buClrTx/>
              <a:buSzTx/>
              <a:buFontTx/>
              <a:buNone/>
              <a:tabLst>
                <a:tab pos="457200" algn="l"/>
              </a:tabLst>
              <a:defRPr/>
            </a:pPr>
            <a:endParaRPr kumimoji="0" lang="en-IN" sz="2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kumimoji="0" lang="en-IN" sz="2800"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Keyloggers </a:t>
            </a:r>
          </a:p>
          <a:p>
            <a:pPr marL="0" marR="0" lvl="0" indent="0" algn="just" defTabSz="914400" rtl="0" eaLnBrk="1" fontAlgn="auto" latinLnBrk="0" hangingPunct="1">
              <a:lnSpc>
                <a:spcPct val="107000"/>
              </a:lnSpc>
              <a:spcBef>
                <a:spcPts val="0"/>
              </a:spcBef>
              <a:spcAft>
                <a:spcPts val="800"/>
              </a:spcAft>
              <a:buClrTx/>
              <a:buSzTx/>
              <a:buFontTx/>
              <a:buNone/>
              <a:tabLst>
                <a:tab pos="457200" algn="l"/>
              </a:tabLst>
              <a:defRPr/>
            </a:pPr>
            <a:r>
              <a:rPr kumimoji="0" lang="en-I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Keylogger </a:t>
            </a:r>
            <a:r>
              <a:rPr kumimoji="0" lang="en-IN" sz="2800"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records everything the user types on his/her computer system to obtain passwords a</a:t>
            </a:r>
            <a:r>
              <a:rPr kumimoji="0" lang="en-I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nd other sensitive information and send them to the source of the keylogging program.</a:t>
            </a:r>
          </a:p>
        </p:txBody>
      </p:sp>
    </p:spTree>
    <p:extLst>
      <p:ext uri="{BB962C8B-B14F-4D97-AF65-F5344CB8AC3E}">
        <p14:creationId xmlns:p14="http://schemas.microsoft.com/office/powerpoint/2010/main" val="430853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FB900-D371-CCAC-7BB6-6BB40CF9B734}"/>
              </a:ext>
            </a:extLst>
          </p:cNvPr>
          <p:cNvSpPr txBox="1"/>
          <p:nvPr/>
        </p:nvSpPr>
        <p:spPr>
          <a:xfrm>
            <a:off x="617995" y="256272"/>
            <a:ext cx="10726593" cy="6345455"/>
          </a:xfrm>
          <a:prstGeom prst="rect">
            <a:avLst/>
          </a:prstGeom>
          <a:noFill/>
        </p:spPr>
        <p:txBody>
          <a:bodyPr wrap="square">
            <a:spAutoFit/>
          </a:bodyPr>
          <a:lstStyle/>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Common Attack Vectors</a:t>
            </a:r>
          </a:p>
          <a:p>
            <a:pPr algn="just">
              <a:lnSpc>
                <a:spcPct val="107000"/>
              </a:lnSpc>
              <a:spcAft>
                <a:spcPts val="800"/>
              </a:spcAft>
            </a:pPr>
            <a:endParaRPr lang="en-IN" sz="24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cybersecurity, an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attack vector is a </a:t>
            </a: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method of achieving unauthorized network access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to launch a cyber attack. </a:t>
            </a:r>
          </a:p>
          <a:p>
            <a:pPr marL="342900" indent="-342900" algn="just">
              <a:lnSpc>
                <a:spcPct val="107000"/>
              </a:lnSpc>
              <a:spcAft>
                <a:spcPts val="800"/>
              </a:spcAft>
              <a:buFont typeface="Wingdings" panose="05000000000000000000" pitchFamily="2" charset="2"/>
              <a:buChar char="v"/>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Attack vectors allow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cybercriminals to exploit system vulnerabilities to gain </a:t>
            </a:r>
            <a:r>
              <a:rPr lang="en-IN" sz="24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access to sensitive data, personally identifiable information (PII), and other valuable information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accessible after a data breach</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v"/>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 attack vector is a</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method of gaining unauthorized access to a network or computer system.</a:t>
            </a:r>
          </a:p>
          <a:p>
            <a:pPr marL="342900" indent="-342900" algn="just">
              <a:lnSpc>
                <a:spcPct val="107000"/>
              </a:lnSpc>
              <a:spcAft>
                <a:spcPts val="800"/>
              </a:spcAft>
              <a:buFont typeface="Wingdings" panose="05000000000000000000" pitchFamily="2" charset="2"/>
              <a:buChar char="v"/>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 </a:t>
            </a: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attack surface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is the </a:t>
            </a:r>
            <a:r>
              <a:rPr lang="en-IN" sz="24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total number of attack vectors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 attacker can use to </a:t>
            </a:r>
            <a:r>
              <a:rPr lang="en-IN" sz="24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manipulate a network or computer system or extract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a:t>
            </a:r>
          </a:p>
          <a:p>
            <a:pPr marL="342900" indent="-342900" algn="just">
              <a:lnSpc>
                <a:spcPct val="107000"/>
              </a:lnSpc>
              <a:spcAft>
                <a:spcPts val="800"/>
              </a:spcAft>
              <a:buFont typeface="Wingdings" panose="05000000000000000000" pitchFamily="2" charset="2"/>
              <a:buChar char="v"/>
            </a:pP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Threat vector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can be used interchangeably with attack vector and generally describes the potential ways a hacker can gain access to data or other confidential information.</a:t>
            </a:r>
          </a:p>
        </p:txBody>
      </p:sp>
    </p:spTree>
    <p:extLst>
      <p:ext uri="{BB962C8B-B14F-4D97-AF65-F5344CB8AC3E}">
        <p14:creationId xmlns:p14="http://schemas.microsoft.com/office/powerpoint/2010/main" val="1197452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1EF8E-BC82-0A2C-D260-0A9D580A608F}"/>
              </a:ext>
            </a:extLst>
          </p:cNvPr>
          <p:cNvSpPr txBox="1"/>
          <p:nvPr/>
        </p:nvSpPr>
        <p:spPr>
          <a:xfrm>
            <a:off x="452351" y="334242"/>
            <a:ext cx="10686552" cy="6189515"/>
          </a:xfrm>
          <a:prstGeom prst="rect">
            <a:avLst/>
          </a:prstGeom>
          <a:noFill/>
        </p:spPr>
        <p:txBody>
          <a:bodyPr wrap="square">
            <a:spAutoFit/>
          </a:bodyPr>
          <a:lstStyle/>
          <a:p>
            <a:pPr algn="just">
              <a:lnSpc>
                <a:spcPct val="107000"/>
              </a:lnSpc>
              <a:spcAft>
                <a:spcPts val="800"/>
              </a:spcAft>
            </a:pPr>
            <a:r>
              <a:rPr lang="en-IN"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Examples</a:t>
            </a: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1. Compromised Credentials</a:t>
            </a:r>
          </a:p>
          <a:p>
            <a:pPr algn="just">
              <a:lnSpc>
                <a:spcPct val="107000"/>
              </a:lnSpc>
              <a:spcAft>
                <a:spcPts val="800"/>
              </a:spcAft>
            </a:pPr>
            <a:r>
              <a:rPr lang="en-IN"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Usernames and passwords are still the most common type of access credential and continue to be exposed in </a:t>
            </a:r>
            <a:r>
              <a:rPr lang="en-IN"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data leaks, phishing scams, and malware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When lost, stolen, or exposed, credentials give attackers unfettered access. This is why organizations are now investing in tools to continuously monitor for data exposures and leaked credentials. </a:t>
            </a:r>
            <a:r>
              <a:rPr lang="en-IN"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Password managers, two-factor authentication (2FA), multi-factor authentication (MFA), and biometrics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 reduce the risk of leak credentials resulting in a security incident too.</a:t>
            </a:r>
          </a:p>
          <a:p>
            <a:pPr algn="just">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Weak Credentials</a:t>
            </a:r>
          </a:p>
          <a:p>
            <a:pPr algn="just">
              <a:lnSpc>
                <a:spcPct val="107000"/>
              </a:lnSpc>
              <a:spcAft>
                <a:spcPts val="800"/>
              </a:spcAft>
            </a:pPr>
            <a:r>
              <a:rPr lang="en-IN"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Weak passwords and reused passwords mean one data breach can result in many more. Teach your organization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how to create a secure password, invest in a password manager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or a single sign-on tool, and educate staff on their benefits.</a:t>
            </a: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Insider Threats</a:t>
            </a:r>
          </a:p>
          <a:p>
            <a:pPr algn="just">
              <a:lnSpc>
                <a:spcPct val="107000"/>
              </a:lnSpc>
              <a:spcAft>
                <a:spcPts val="800"/>
              </a:spcAft>
            </a:pPr>
            <a:r>
              <a:rPr lang="en-IN"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Disgruntled employees or malicious insiders can expose private information or provide information about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company-specific vulnerabilities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Missing or Poor Encryption</a:t>
            </a:r>
          </a:p>
          <a:p>
            <a:pPr algn="just"/>
            <a:r>
              <a:rPr lang="en-IN" b="1"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dirty="0">
                <a:effectLst/>
                <a:latin typeface="Times New Roman" panose="02020603050405020304" pitchFamily="18" charset="0"/>
                <a:cs typeface="Times New Roman" panose="02020603050405020304" pitchFamily="18" charset="0"/>
              </a:rPr>
              <a:t>Common data encryption methods like </a:t>
            </a:r>
            <a:r>
              <a:rPr lang="en-IN" b="1" dirty="0">
                <a:effectLst/>
                <a:latin typeface="Times New Roman" panose="02020603050405020304" pitchFamily="18" charset="0"/>
                <a:cs typeface="Times New Roman" panose="02020603050405020304" pitchFamily="18" charset="0"/>
              </a:rPr>
              <a:t>SSL certificates and DNSSEC </a:t>
            </a:r>
            <a:r>
              <a:rPr lang="en-IN" dirty="0">
                <a:effectLst/>
                <a:latin typeface="Times New Roman" panose="02020603050405020304" pitchFamily="18" charset="0"/>
                <a:cs typeface="Times New Roman" panose="02020603050405020304" pitchFamily="18" charset="0"/>
              </a:rPr>
              <a:t>can prevent man-in-the-middle attacks and protect the confidentiality of data being transmitted. Missing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or poor encryption for data at rest can mean that sensitive data or credentials are exposed in the event of a data breach or data leak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54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D207F-3FCC-84B2-AD28-9CF10B74EC5C}"/>
              </a:ext>
            </a:extLst>
          </p:cNvPr>
          <p:cNvSpPr txBox="1"/>
          <p:nvPr/>
        </p:nvSpPr>
        <p:spPr>
          <a:xfrm>
            <a:off x="424962" y="741630"/>
            <a:ext cx="11342076" cy="5632311"/>
          </a:xfrm>
          <a:prstGeom prst="rect">
            <a:avLst/>
          </a:prstGeom>
          <a:noFill/>
        </p:spPr>
        <p:txBody>
          <a:bodyPr wrap="square">
            <a:spAutoFit/>
          </a:bodyPr>
          <a:lstStyle/>
          <a:p>
            <a:r>
              <a:rPr lang="en-US" sz="2400" b="1" dirty="0">
                <a:effectLst/>
                <a:latin typeface="Times New Roman" panose="02020603050405020304" pitchFamily="18" charset="0"/>
                <a:cs typeface="Times New Roman" panose="02020603050405020304" pitchFamily="18" charset="0"/>
              </a:rPr>
              <a:t>1 </a:t>
            </a:r>
            <a:r>
              <a:rPr lang="en-US" sz="2400" b="1" i="0" dirty="0">
                <a:solidFill>
                  <a:srgbClr val="5D5D5D"/>
                </a:solidFill>
                <a:effectLst/>
                <a:latin typeface="Times New Roman" panose="02020603050405020304" pitchFamily="18" charset="0"/>
                <a:cs typeface="Times New Roman" panose="02020603050405020304" pitchFamily="18" charset="0"/>
              </a:rPr>
              <a:t>Broken Access Control</a:t>
            </a:r>
          </a:p>
          <a:p>
            <a:r>
              <a:rPr lang="en-US" sz="2400" dirty="0">
                <a:effectLst/>
                <a:latin typeface="Times New Roman" panose="02020603050405020304" pitchFamily="18" charset="0"/>
                <a:cs typeface="Times New Roman" panose="02020603050405020304" pitchFamily="18" charset="0"/>
              </a:rPr>
              <a:t>Broken Access Control moved up from the fifth most severe risk in 2017 to the top risk in 2021. There were more instances of Common Weakness Enumerators (CWE) for this than any other category.</a:t>
            </a:r>
          </a:p>
          <a:p>
            <a:r>
              <a:rPr lang="en-US" sz="2400" b="1" dirty="0">
                <a:effectLst/>
                <a:latin typeface="Times New Roman" panose="02020603050405020304" pitchFamily="18" charset="0"/>
                <a:cs typeface="Times New Roman" panose="02020603050405020304" pitchFamily="18" charset="0"/>
              </a:rPr>
              <a:t>Here are some examples of what we consider to be “access”:</a:t>
            </a:r>
            <a:endParaRPr lang="en-US" sz="24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Access to a hosting control / administrative panel</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Access to a server via FTP / SFTP / SSH</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Access to a website’s administrative panel</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Access to other applications on your server</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Access to a database</a:t>
            </a:r>
          </a:p>
          <a:p>
            <a:r>
              <a:rPr lang="en-US" sz="2400" b="1" dirty="0">
                <a:effectLst/>
                <a:latin typeface="Times New Roman" panose="02020603050405020304" pitchFamily="18" charset="0"/>
                <a:cs typeface="Times New Roman" panose="02020603050405020304" pitchFamily="18" charset="0"/>
              </a:rPr>
              <a:t>Attackers can exploit authorization flaws to accomplish the following:</a:t>
            </a:r>
            <a:endParaRPr lang="en-US" sz="24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Access unauthorized functionality and/or data</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View sensitive files</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Change access rights</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Edit files and records</a:t>
            </a:r>
          </a:p>
        </p:txBody>
      </p:sp>
    </p:spTree>
    <p:extLst>
      <p:ext uri="{BB962C8B-B14F-4D97-AF65-F5344CB8AC3E}">
        <p14:creationId xmlns:p14="http://schemas.microsoft.com/office/powerpoint/2010/main" val="607722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8B100-4402-7F08-2A0B-D55CFA09A133}"/>
              </a:ext>
            </a:extLst>
          </p:cNvPr>
          <p:cNvSpPr txBox="1"/>
          <p:nvPr/>
        </p:nvSpPr>
        <p:spPr>
          <a:xfrm>
            <a:off x="323222" y="289198"/>
            <a:ext cx="11545556" cy="6279604"/>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5.Misconfiguration</a:t>
            </a:r>
          </a:p>
          <a:p>
            <a:pPr algn="just">
              <a:lnSpc>
                <a:spcPct val="107000"/>
              </a:lnSpc>
              <a:spcAft>
                <a:spcPts val="800"/>
              </a:spcAft>
            </a:pPr>
            <a:r>
              <a:rPr lang="en-IN" sz="2000"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Misconfiguration of cloud services, like </a:t>
            </a:r>
            <a:r>
              <a:rPr lang="en-IN" sz="20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Google Cloud Platform, Microsoft Azure, or AWS, or using default credentials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can lead to data breaches and data leaks, check your S3 permissions or someone else will.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Automate configuration management where possible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prevent configuration drift.</a:t>
            </a: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6. Ransomware</a:t>
            </a:r>
          </a:p>
          <a:p>
            <a:pPr algn="just">
              <a:lnSpc>
                <a:spcPct val="107000"/>
              </a:lnSpc>
              <a:spcAft>
                <a:spcPts val="800"/>
              </a:spcAft>
            </a:pPr>
            <a:r>
              <a:rPr lang="en-IN" sz="2400"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Ransomware is a form of extortion where data is encrypted unless a ransom is paid, such as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WannaCry</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Minimize the impact of ransomware attacks by maintaining 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defense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plan, including </a:t>
            </a: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keeping your systems patched and backing up important data.</a:t>
            </a: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7. Phishing</a:t>
            </a:r>
          </a:p>
          <a:p>
            <a:pPr algn="just">
              <a:lnSpc>
                <a:spcPct val="107000"/>
              </a:lnSpc>
              <a:spcAft>
                <a:spcPts val="800"/>
              </a:spcAft>
            </a:pPr>
            <a:r>
              <a:rPr lang="en-IN" sz="2400"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Phishing attacks are </a:t>
            </a: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social engineering attacks where the target is contacted by email, telephone, or text message by someone who is posing to be a legitimate colleague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or institution to trick them into providing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sensitive data, credentials, or personally identifiable information (PII). Fake messages can send users to malicious websites with viruses or malware payloads.</a:t>
            </a:r>
          </a:p>
        </p:txBody>
      </p:sp>
    </p:spTree>
    <p:extLst>
      <p:ext uri="{BB962C8B-B14F-4D97-AF65-F5344CB8AC3E}">
        <p14:creationId xmlns:p14="http://schemas.microsoft.com/office/powerpoint/2010/main" val="2425096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82EF9-6A7B-FA1B-3858-EB889CEA246E}"/>
              </a:ext>
            </a:extLst>
          </p:cNvPr>
          <p:cNvSpPr txBox="1"/>
          <p:nvPr/>
        </p:nvSpPr>
        <p:spPr>
          <a:xfrm>
            <a:off x="262393" y="137426"/>
            <a:ext cx="11715242" cy="6663363"/>
          </a:xfrm>
          <a:prstGeom prst="rect">
            <a:avLst/>
          </a:prstGeom>
          <a:noFill/>
        </p:spPr>
        <p:txBody>
          <a:bodyPr wrap="square">
            <a:spAutoFit/>
          </a:bodyPr>
          <a:lstStyle/>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8</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Vulnerabilities</a:t>
            </a:r>
          </a:p>
          <a:p>
            <a:pPr algn="just">
              <a:lnSpc>
                <a:spcPct val="107000"/>
              </a:lnSpc>
              <a:spcAft>
                <a:spcPts val="800"/>
              </a:spcAft>
            </a:pPr>
            <a:r>
              <a:rPr lang="en-IN" sz="1600"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New security vulnerabilities are added to the CVE every day and zero-day vulnerabilities are found just as often. If a developer has not released a patch for a zero-day vulnerability before an attack can exploit it, it can be hard to prevent zero-day attacks.</a:t>
            </a: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9. </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Brute Force</a:t>
            </a:r>
          </a:p>
          <a:p>
            <a:pPr algn="just">
              <a:lnSpc>
                <a:spcPct val="107000"/>
              </a:lnSpc>
              <a:spcAft>
                <a:spcPts val="800"/>
              </a:spcAft>
            </a:pPr>
            <a:r>
              <a:rPr lang="en-IN" sz="1600" b="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Brute force attacks are based on trial and error.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Attackers may continuously try to gain access to your organization until one attack works. This could be by attacking weak passwords or encryption, phishing emails, or sending infected email attachments containing a type of malware. </a:t>
            </a: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6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Distributed Denial of Service (DDoS)</a:t>
            </a: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DDoS attacks are cyber attacks against </a:t>
            </a:r>
            <a:r>
              <a:rPr lang="en-IN" sz="16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networked resources like data </a:t>
            </a:r>
            <a:r>
              <a:rPr lang="en-IN" sz="1600" b="1"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16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servers, websites, or web applications and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can limit the availability of a computer system. The attacker floods the network resource with messages which cause it to slow down or even crash, making it inaccessible to users. </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Potential mitigations include CDNs and  proxies.  </a:t>
            </a:r>
          </a:p>
          <a:p>
            <a:pPr algn="just">
              <a:lnSpc>
                <a:spcPct val="107000"/>
              </a:lnSpc>
              <a:spcAft>
                <a:spcPts val="800"/>
              </a:spcAft>
            </a:pPr>
            <a:endParaRPr lang="en-IN" sz="16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1600" b="1" i="0" u="none" strike="noStrike" kern="1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11. SQL Injections</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1600" b="1" i="0" u="none" strike="noStrike" kern="100" cap="none" spc="0" normalizeH="0" baseline="0" noProof="0" dirty="0">
                <a:ln>
                  <a:noFill/>
                </a:ln>
                <a:solidFill>
                  <a:prstClr val="black"/>
                </a:solidFill>
                <a:effectLst/>
                <a:uLnTx/>
                <a:uFillTx/>
                <a:latin typeface="Times New Roman" panose="02020603050405020304" pitchFamily="18" charset="0"/>
                <a:ea typeface="Yu Gothic" panose="020B0400000000000000" pitchFamily="34" charset="-128"/>
                <a:cs typeface="Times New Roman" panose="02020603050405020304" pitchFamily="18" charset="0"/>
              </a:rPr>
              <a:t>‍</a:t>
            </a:r>
            <a:r>
              <a:rPr kumimoji="0" lang="en-I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SQL stands for a structured query language, a programming language used to communicate with databases. Many of the servers that store sensitive data use SQL to manage the data in their database. An SQL injection</a:t>
            </a:r>
            <a:r>
              <a:rPr kumimoji="0" lang="en-IN" sz="1600" b="1" i="0" u="none" strike="noStrike" kern="1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uses malicious SQL to get the server to expose information it otherwise wouldn't. This is a huge cyber risk if the database stores customer information, credit card numbers, credentials, or other personally identifiable information (PII).</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12. Trojans</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1600" b="1" i="0" u="none" strike="noStrike" kern="100" cap="none" spc="0" normalizeH="0" baseline="0" noProof="0" dirty="0">
                <a:ln>
                  <a:noFill/>
                </a:ln>
                <a:solidFill>
                  <a:prstClr val="black"/>
                </a:solidFill>
                <a:effectLst/>
                <a:uLnTx/>
                <a:uFillTx/>
                <a:latin typeface="Times New Roman" panose="02020603050405020304" pitchFamily="18" charset="0"/>
                <a:ea typeface="Yu Gothic" panose="020B0400000000000000" pitchFamily="34" charset="-128"/>
                <a:cs typeface="Times New Roman" panose="02020603050405020304" pitchFamily="18" charset="0"/>
              </a:rPr>
              <a:t>‍</a:t>
            </a:r>
            <a:r>
              <a:rPr kumimoji="0" lang="en-I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Trojan horses are malware that misleads users by pretending to be a legitimate program and are often spread via infected email attachments or fake malicious software.</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948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F71D8-64EF-80DA-EFBE-A2DC248CEBE9}"/>
              </a:ext>
            </a:extLst>
          </p:cNvPr>
          <p:cNvSpPr txBox="1"/>
          <p:nvPr/>
        </p:nvSpPr>
        <p:spPr>
          <a:xfrm>
            <a:off x="645583" y="959189"/>
            <a:ext cx="10564607" cy="493962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13. Cross-Site Scripting (XSS)</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XSS attacks involve injecting malicious code into a website but the website itself is not being attacked, rather it aims to impact the website's visitors. A common way attackers can deploy cross-site scripting attacks is by injecting malicious code into a comment e.g. embedding a link to malicious JavaScript in a blog post's comment section.</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IN"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4. Session Hijacking</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1" i="0" u="none" strike="noStrike" kern="100" cap="none" spc="0" normalizeH="0" baseline="0" noProof="0" dirty="0">
                <a:ln>
                  <a:noFill/>
                </a:ln>
                <a:solidFill>
                  <a:prstClr val="black"/>
                </a:solidFill>
                <a:effectLst/>
                <a:uLnTx/>
                <a:uFillTx/>
                <a:latin typeface="Times New Roman" panose="02020603050405020304" pitchFamily="18" charset="0"/>
                <a:ea typeface="Yu Gothic" panose="020B0400000000000000" pitchFamily="34" charset="-128"/>
                <a:cs typeface="Times New Roman" panose="02020603050405020304" pitchFamily="18" charset="0"/>
              </a:rPr>
              <a:t>‍</a:t>
            </a: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When you log into a service, it generally provides your computer with a session key or cookie so you don't need to log in again. This cookie can be hijacked by an attacker who uses it to gain access to sensitive information.</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15. Man-in-the-Middle Attacks</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1" i="0" u="none" strike="noStrike" kern="100" cap="none" spc="0" normalizeH="0" baseline="0" noProof="0" dirty="0">
                <a:ln>
                  <a:noFill/>
                </a:ln>
                <a:solidFill>
                  <a:prstClr val="black"/>
                </a:solidFill>
                <a:effectLst/>
                <a:uLnTx/>
                <a:uFillTx/>
                <a:latin typeface="Times New Roman" panose="02020603050405020304" pitchFamily="18" charset="0"/>
                <a:ea typeface="Yu Gothic" panose="020B0400000000000000" pitchFamily="34" charset="-128"/>
                <a:cs typeface="Times New Roman" panose="02020603050405020304" pitchFamily="18" charset="0"/>
              </a:rPr>
              <a:t>‍</a:t>
            </a: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Public Wi-Fi networks can be exploited to perform man-in-the-middle attacks and intercept traffic that was supposed to go elsewhere, such as when you log into a secure system.</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16. Third and Fourth-Party Vendors</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b="1" i="0" u="none" strike="noStrike" kern="100" cap="none" spc="0" normalizeH="0" baseline="0" noProof="0" dirty="0">
                <a:ln>
                  <a:noFill/>
                </a:ln>
                <a:solidFill>
                  <a:prstClr val="black"/>
                </a:solidFill>
                <a:effectLst/>
                <a:uLnTx/>
                <a:uFillTx/>
                <a:latin typeface="Times New Roman" panose="02020603050405020304" pitchFamily="18" charset="0"/>
                <a:ea typeface="Yu Gothic" panose="020B0400000000000000" pitchFamily="34" charset="-128"/>
                <a:cs typeface="Times New Roman" panose="02020603050405020304" pitchFamily="18" charset="0"/>
              </a:rPr>
              <a:t>‍</a:t>
            </a:r>
            <a:r>
              <a:rPr kumimoji="0" lang="en-IN"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rise in outsourcing means that your vendors pose a huge cybersecurity risk to your customer's data and your proprietary data. Some of the biggest data breaches were caused by third parties.</a:t>
            </a:r>
          </a:p>
        </p:txBody>
      </p:sp>
    </p:spTree>
    <p:extLst>
      <p:ext uri="{BB962C8B-B14F-4D97-AF65-F5344CB8AC3E}">
        <p14:creationId xmlns:p14="http://schemas.microsoft.com/office/powerpoint/2010/main" val="1510177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D28A5-9274-87D6-6C7D-4252B7EB014B}"/>
              </a:ext>
            </a:extLst>
          </p:cNvPr>
          <p:cNvSpPr txBox="1"/>
          <p:nvPr/>
        </p:nvSpPr>
        <p:spPr>
          <a:xfrm>
            <a:off x="434874" y="790030"/>
            <a:ext cx="10995125" cy="5916363"/>
          </a:xfrm>
          <a:prstGeom prst="rect">
            <a:avLst/>
          </a:prstGeom>
          <a:noFill/>
        </p:spPr>
        <p:txBody>
          <a:bodyPr wrap="square">
            <a:spAutoFit/>
          </a:bodyPr>
          <a:lstStyle/>
          <a:p>
            <a:pPr>
              <a:lnSpc>
                <a:spcPct val="107000"/>
              </a:lnSpc>
              <a:spcAft>
                <a:spcPts val="800"/>
              </a:spcAft>
            </a:pPr>
            <a:r>
              <a:rPr lang="en-IN" sz="20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How Do Hackers Exploit Attack Vectors?</a:t>
            </a:r>
            <a:endPar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Hackers use multiple threat vectors to exploit vulnerable systems, attack devices and networks, and steal data from individuals. There are two main types of hacker vector attacks: </a:t>
            </a:r>
            <a:r>
              <a:rPr lang="en-IN" sz="16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passive attacks and active attacks.</a:t>
            </a: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Passive Attack</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passive attack occurs when an attacker monitors a system for open ports or vulnerabilities to gain or gather information about their target. Passive attacks can be difficult to detect because they do not involve altering data or system resources. Rather than cause damage to an organization’s systems, the attacker threatens the confidentiality of their data.</a:t>
            </a: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Passive attack vectors include passive reconnaissance, which sees the attacker monitor an organization’s systems for vulnerabilities without interacting with them through tools like session capture, and active reconnaissance, where the attacker uses methods like port scans to engage with target systems.</a:t>
            </a: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Active Attack</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An active attack vector is one that sets out to disrupt or cause damage to an organization’s system resources or affect their regular operations. This includes attackers launching attacks against system vulnerabilities, such as denial-of-service (DoS) attacks, targeting users’ weak passwords, or through malware and phishing attacks.</a:t>
            </a: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common example of an active attack is a masquerade attack, in which an intruder pretends to be a trusted user and steals login credentials to gain access privileges to system resources. Active attack methods are often used by cyber criminals to gain the information they need to launch a wider cyberattack against an organization.</a:t>
            </a:r>
          </a:p>
          <a:p>
            <a:pPr>
              <a:lnSpc>
                <a:spcPct val="107000"/>
              </a:lnSpc>
              <a:spcAft>
                <a:spcPts val="800"/>
              </a:spcAf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7177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E55D4-0907-31A3-A6BA-9334075C9E66}"/>
              </a:ext>
            </a:extLst>
          </p:cNvPr>
          <p:cNvSpPr txBox="1"/>
          <p:nvPr/>
        </p:nvSpPr>
        <p:spPr>
          <a:xfrm>
            <a:off x="408214" y="2123778"/>
            <a:ext cx="11141110"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Social engineering is a </a:t>
            </a:r>
            <a:r>
              <a:rPr lang="en-US" sz="2000" dirty="0">
                <a:solidFill>
                  <a:srgbClr val="FF0000"/>
                </a:solidFill>
                <a:latin typeface="Times New Roman" panose="02020603050405020304" pitchFamily="18" charset="0"/>
                <a:cs typeface="Times New Roman" panose="02020603050405020304" pitchFamily="18" charset="0"/>
              </a:rPr>
              <a:t>nontechnical method of breaking into a system or network</a:t>
            </a:r>
            <a:r>
              <a:rPr lang="en-US" sz="2000" dirty="0">
                <a:latin typeface="Times New Roman" panose="02020603050405020304" pitchFamily="18" charset="0"/>
                <a:cs typeface="Times New Roman" panose="02020603050405020304" pitchFamily="18" charset="0"/>
              </a:rPr>
              <a:t>. It’s the process of deceiving users of a system and convincing them to give out information </a:t>
            </a:r>
            <a:r>
              <a:rPr lang="en-US" sz="2000" b="1" dirty="0">
                <a:solidFill>
                  <a:srgbClr val="0070C0"/>
                </a:solidFill>
                <a:latin typeface="Times New Roman" panose="02020603050405020304" pitchFamily="18" charset="0"/>
                <a:cs typeface="Times New Roman" panose="02020603050405020304" pitchFamily="18" charset="0"/>
              </a:rPr>
              <a:t>that can be used to defeat or bypass security mechanisms.</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C7F3AF-CBDB-A1CA-041D-DC4E6A325E07}"/>
              </a:ext>
            </a:extLst>
          </p:cNvPr>
          <p:cNvSpPr txBox="1"/>
          <p:nvPr/>
        </p:nvSpPr>
        <p:spPr>
          <a:xfrm>
            <a:off x="2662813" y="209858"/>
            <a:ext cx="7486021"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SOCIAL  ENGINEERING  ATTACK</a:t>
            </a:r>
          </a:p>
        </p:txBody>
      </p:sp>
      <p:sp>
        <p:nvSpPr>
          <p:cNvPr id="5" name="TextBox 4">
            <a:extLst>
              <a:ext uri="{FF2B5EF4-FFF2-40B4-BE49-F238E27FC236}">
                <a16:creationId xmlns:a16="http://schemas.microsoft.com/office/drawing/2014/main" id="{E5B3E143-A39B-6C7B-5771-E9A74407C2F3}"/>
              </a:ext>
            </a:extLst>
          </p:cNvPr>
          <p:cNvSpPr txBox="1"/>
          <p:nvPr/>
        </p:nvSpPr>
        <p:spPr>
          <a:xfrm>
            <a:off x="414495" y="1074355"/>
            <a:ext cx="11643527" cy="1015663"/>
          </a:xfrm>
          <a:prstGeom prst="rect">
            <a:avLst/>
          </a:prstGeom>
          <a:noFill/>
        </p:spPr>
        <p:txBody>
          <a:bodyPr wrap="square" rtlCol="0">
            <a:spAutoFit/>
          </a:bodyPr>
          <a:lstStyle/>
          <a:p>
            <a:r>
              <a:rPr lang="en-IN" sz="2000" dirty="0">
                <a:solidFill>
                  <a:srgbClr val="0070C0"/>
                </a:solidFill>
              </a:rPr>
              <a:t>Source:</a:t>
            </a:r>
          </a:p>
          <a:p>
            <a:r>
              <a:rPr lang="en-US" sz="2000" dirty="0">
                <a:solidFill>
                  <a:srgbClr val="0070C0"/>
                </a:solidFill>
              </a:rPr>
              <a:t>Kimberly Graves, “CEH Official Certified Ethical hacker Review Guide”, Wiley Publishers, 2007,Chapter 2,Page no.57</a:t>
            </a:r>
            <a:endParaRPr lang="en-IN" sz="2000" dirty="0">
              <a:solidFill>
                <a:srgbClr val="0070C0"/>
              </a:solidFill>
            </a:endParaRPr>
          </a:p>
        </p:txBody>
      </p:sp>
      <p:sp>
        <p:nvSpPr>
          <p:cNvPr id="7" name="TextBox 6">
            <a:extLst>
              <a:ext uri="{FF2B5EF4-FFF2-40B4-BE49-F238E27FC236}">
                <a16:creationId xmlns:a16="http://schemas.microsoft.com/office/drawing/2014/main" id="{A184B7A2-6FEA-EC95-F417-65CFDF2D7CCB}"/>
              </a:ext>
            </a:extLst>
          </p:cNvPr>
          <p:cNvSpPr txBox="1"/>
          <p:nvPr/>
        </p:nvSpPr>
        <p:spPr>
          <a:xfrm>
            <a:off x="467248" y="3429000"/>
            <a:ext cx="11023042"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Social engineering is </a:t>
            </a:r>
            <a:r>
              <a:rPr lang="en-US" sz="2000" b="1" dirty="0">
                <a:solidFill>
                  <a:srgbClr val="FF0000"/>
                </a:solidFill>
                <a:latin typeface="Times New Roman" panose="02020603050405020304" pitchFamily="18" charset="0"/>
                <a:cs typeface="Times New Roman" panose="02020603050405020304" pitchFamily="18" charset="0"/>
              </a:rPr>
              <a:t>the use of influence and persuasion </a:t>
            </a:r>
            <a:r>
              <a:rPr lang="en-US" sz="2000" dirty="0">
                <a:latin typeface="Times New Roman" panose="02020603050405020304" pitchFamily="18" charset="0"/>
                <a:cs typeface="Times New Roman" panose="02020603050405020304" pitchFamily="18" charset="0"/>
              </a:rPr>
              <a:t>to deceive people for the purpose of obtaining information or persuading a victim to perform some action. </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5A920C-9A21-D7D9-7631-22C85B4435F4}"/>
              </a:ext>
            </a:extLst>
          </p:cNvPr>
          <p:cNvSpPr txBox="1"/>
          <p:nvPr/>
        </p:nvSpPr>
        <p:spPr>
          <a:xfrm>
            <a:off x="467247" y="4498669"/>
            <a:ext cx="11269227" cy="1631216"/>
          </a:xfrm>
          <a:prstGeom prst="rect">
            <a:avLst/>
          </a:prstGeom>
          <a:noFill/>
        </p:spPr>
        <p:txBody>
          <a:bodyPr wrap="square">
            <a:spAutoFit/>
          </a:bodyPr>
          <a:lstStyle/>
          <a:p>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social engineer commonly uses the </a:t>
            </a:r>
            <a:r>
              <a:rPr kumimoji="0" 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telephone or Internet to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trick people into revealing sensitive information or to get them to do something that is against the security policies of the organization. </a:t>
            </a:r>
          </a:p>
          <a:p>
            <a:endParaRPr lang="en-US" sz="2000" dirty="0">
              <a:solidFill>
                <a:prstClr val="black"/>
              </a:solidFill>
              <a:latin typeface="Times New Roman" panose="02020603050405020304" pitchFamily="18" charset="0"/>
              <a:cs typeface="Times New Roman" panose="02020603050405020304" pitchFamily="18" charset="0"/>
            </a:endParaRPr>
          </a:p>
          <a:p>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By this method, </a:t>
            </a: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social engineers exploit the natural tendency of a person to trust their word, rather than exploiting computer security holes.</a:t>
            </a:r>
            <a:endParaRPr lang="en-IN" dirty="0">
              <a:solidFill>
                <a:srgbClr val="FF0000"/>
              </a:solidFill>
            </a:endParaRPr>
          </a:p>
        </p:txBody>
      </p:sp>
    </p:spTree>
    <p:extLst>
      <p:ext uri="{BB962C8B-B14F-4D97-AF65-F5344CB8AC3E}">
        <p14:creationId xmlns:p14="http://schemas.microsoft.com/office/powerpoint/2010/main" val="331020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38B0AA-67E1-B755-20DF-047A9AD96C7C}"/>
              </a:ext>
            </a:extLst>
          </p:cNvPr>
          <p:cNvSpPr txBox="1"/>
          <p:nvPr/>
        </p:nvSpPr>
        <p:spPr>
          <a:xfrm>
            <a:off x="237811" y="394692"/>
            <a:ext cx="11716378" cy="6463308"/>
          </a:xfrm>
          <a:prstGeom prst="rect">
            <a:avLst/>
          </a:prstGeom>
          <a:noFill/>
        </p:spPr>
        <p:txBody>
          <a:bodyPr wrap="square">
            <a:spAutoFit/>
          </a:bodyPr>
          <a:lstStyle/>
          <a:p>
            <a:r>
              <a:rPr lang="en-US" dirty="0"/>
              <a:t>Example of social engineering:</a:t>
            </a:r>
          </a:p>
          <a:p>
            <a:endParaRPr lang="en-US" dirty="0"/>
          </a:p>
          <a:p>
            <a:endParaRPr lang="en-US" dirty="0"/>
          </a:p>
          <a:p>
            <a:r>
              <a:rPr lang="en-US" dirty="0"/>
              <a:t> Recounted by Kapil Raina, currently a security expert at Verisign, based on an actual workplace experience with a previous employer. </a:t>
            </a:r>
          </a:p>
          <a:p>
            <a:endParaRPr lang="en-US" dirty="0"/>
          </a:p>
          <a:p>
            <a:pPr algn="just"/>
            <a:r>
              <a:rPr lang="en-US" dirty="0"/>
              <a:t>“One morning a few years back, a group of strangers walked into a large shipping firm and walked out with access to the firm’s entire corporate network. How did they do it? By obtaining small amounts of access, bit by bit, from a number of different employees in that firm. First, they did research about the company for two days before even attempting to set foot on the premises. For example, they learned key employees’ names by calling HR. Next, they pretended to lose their key to the front door, and a man let them in. Then they “lost” their identity badges when entering the third floor secured area, smiled, and a friendly employee opened the door for them. The strangers knew the CFO was out of town, so they were able to enter his office and obtain financial data off his unlocked computer. They dug through the corporate trash, finding all kinds of useful documents. They asked a janitor for a garbage pail in which to place their contents and carried all of this data out of the building in their hands. </a:t>
            </a:r>
          </a:p>
          <a:p>
            <a:pPr algn="just"/>
            <a:endParaRPr lang="en-US" dirty="0"/>
          </a:p>
          <a:p>
            <a:pPr algn="just"/>
            <a:r>
              <a:rPr lang="en-US" dirty="0"/>
              <a:t>The strangers had studied the CFO’s voice, so they were able to phone, pretending to be the CFO, in a rush, desperately in need of his network password. From there, they used regular technical hacking tools to gain super-user access into the system. In this case, the strangers were network consultants performing a security audit for the CFO without any other employees’ knowledge. They were never given any privileged information from the CFO but were able to obtain all the access they wanted through social engineering</a:t>
            </a:r>
            <a:r>
              <a:rPr lang="en-US" b="1" dirty="0"/>
              <a:t>.” The most dangerous part of social engineering is that companies with authentication processes, firewalls, virtual private networks, and network-monitoring software are still wide open to attacks, because social engineering doesn’t assault the security measures directly. </a:t>
            </a:r>
            <a:endParaRPr lang="en-IN" b="1" dirty="0"/>
          </a:p>
        </p:txBody>
      </p:sp>
    </p:spTree>
    <p:extLst>
      <p:ext uri="{BB962C8B-B14F-4D97-AF65-F5344CB8AC3E}">
        <p14:creationId xmlns:p14="http://schemas.microsoft.com/office/powerpoint/2010/main" val="1993902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B22C2-0217-5914-CA58-48E0EE8F6F6D}"/>
              </a:ext>
            </a:extLst>
          </p:cNvPr>
          <p:cNvSpPr txBox="1"/>
          <p:nvPr/>
        </p:nvSpPr>
        <p:spPr>
          <a:xfrm>
            <a:off x="444640" y="1327111"/>
            <a:ext cx="11110964" cy="2585323"/>
          </a:xfrm>
          <a:prstGeom prst="rect">
            <a:avLst/>
          </a:prstGeom>
          <a:noFill/>
        </p:spPr>
        <p:txBody>
          <a:bodyPr wrap="square">
            <a:spAutoFit/>
          </a:bodyPr>
          <a:lstStyle/>
          <a:p>
            <a:r>
              <a:rPr lang="en-US" dirty="0"/>
              <a:t>Social engineering can be broken into two common types: </a:t>
            </a:r>
          </a:p>
          <a:p>
            <a:r>
              <a:rPr lang="en-US" dirty="0"/>
              <a:t>1.Human-based </a:t>
            </a:r>
          </a:p>
          <a:p>
            <a:r>
              <a:rPr lang="en-US" dirty="0"/>
              <a:t>Human-based social engineering refers to person-to-person interaction to retrieve the desired information. An example is calling the help desk and trying to find out a password. </a:t>
            </a:r>
          </a:p>
          <a:p>
            <a:endParaRPr lang="en-US" dirty="0"/>
          </a:p>
          <a:p>
            <a:r>
              <a:rPr lang="en-US" dirty="0"/>
              <a:t>2.Computer-based </a:t>
            </a:r>
          </a:p>
          <a:p>
            <a:r>
              <a:rPr lang="en-US" dirty="0"/>
              <a:t>Computer-based social engineering refers to having computer software that attempts to retrieve the desired information. An example is sending a user an e-mail and asking them to reenter a password in a web page to confirm it. This social-engineering attack is also known as phishing.</a:t>
            </a:r>
            <a:endParaRPr lang="en-IN" dirty="0"/>
          </a:p>
        </p:txBody>
      </p:sp>
      <p:sp>
        <p:nvSpPr>
          <p:cNvPr id="4" name="TextBox 3">
            <a:extLst>
              <a:ext uri="{FF2B5EF4-FFF2-40B4-BE49-F238E27FC236}">
                <a16:creationId xmlns:a16="http://schemas.microsoft.com/office/drawing/2014/main" id="{FC137D9E-459D-990D-D81F-F7E78D43ACBF}"/>
              </a:ext>
            </a:extLst>
          </p:cNvPr>
          <p:cNvSpPr txBox="1"/>
          <p:nvPr/>
        </p:nvSpPr>
        <p:spPr>
          <a:xfrm>
            <a:off x="2361363" y="251209"/>
            <a:ext cx="7375490" cy="369332"/>
          </a:xfrm>
          <a:prstGeom prst="rect">
            <a:avLst/>
          </a:prstGeom>
          <a:noFill/>
        </p:spPr>
        <p:txBody>
          <a:bodyPr wrap="square" rtlCol="0">
            <a:spAutoFit/>
          </a:bodyPr>
          <a:lstStyle/>
          <a:p>
            <a:r>
              <a:rPr lang="en-IN" dirty="0"/>
              <a:t>TYPES  OF SOCIAL ENGINEERING ATTACKS</a:t>
            </a:r>
          </a:p>
        </p:txBody>
      </p:sp>
    </p:spTree>
    <p:extLst>
      <p:ext uri="{BB962C8B-B14F-4D97-AF65-F5344CB8AC3E}">
        <p14:creationId xmlns:p14="http://schemas.microsoft.com/office/powerpoint/2010/main" val="4198948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1C9F0-765F-61ED-DB85-62BD2BEC8B6C}"/>
              </a:ext>
            </a:extLst>
          </p:cNvPr>
          <p:cNvSpPr txBox="1"/>
          <p:nvPr/>
        </p:nvSpPr>
        <p:spPr>
          <a:xfrm>
            <a:off x="333270" y="531455"/>
            <a:ext cx="11284299" cy="5078313"/>
          </a:xfrm>
          <a:prstGeom prst="rect">
            <a:avLst/>
          </a:prstGeom>
          <a:noFill/>
        </p:spPr>
        <p:txBody>
          <a:bodyPr wrap="square">
            <a:spAutoFit/>
          </a:bodyPr>
          <a:lstStyle/>
          <a:p>
            <a:r>
              <a:rPr lang="en-US" dirty="0"/>
              <a:t>Human-Based Social Engineering </a:t>
            </a:r>
          </a:p>
          <a:p>
            <a:endParaRPr lang="en-US" dirty="0"/>
          </a:p>
          <a:p>
            <a:r>
              <a:rPr lang="en-US" dirty="0"/>
              <a:t>Human-based social engineering techniques can be broadly categorized as follows:</a:t>
            </a:r>
          </a:p>
          <a:p>
            <a:r>
              <a:rPr lang="en-US" dirty="0"/>
              <a:t> Impersonating an employee or valid user </a:t>
            </a:r>
          </a:p>
          <a:p>
            <a:r>
              <a:rPr lang="en-US" dirty="0"/>
              <a:t>In this type of social-engineering attack, the hacker pretends to be an employee or valid user on the system. A hacker can gain physical access by pretending to be a janitor, employee, or contractor. Once inside the facility, the hacker gathers information from trashcans, desktops, or computer systems. </a:t>
            </a:r>
          </a:p>
          <a:p>
            <a:r>
              <a:rPr lang="en-US" dirty="0"/>
              <a:t>Posing as an important user </a:t>
            </a:r>
          </a:p>
          <a:p>
            <a:r>
              <a:rPr lang="en-US" dirty="0"/>
              <a:t>In this type of attack, the hacker pretends to be an important user such as an executive or high-level manager who needs immediate assistance to gain access to a computer system or files. The hacker uses intimidation so that a lower-level employee such as a help-desk worker will assist them in gaining access to the system. Most low-level employees won’t question someone who appears to be in a position of authority. </a:t>
            </a:r>
          </a:p>
          <a:p>
            <a:r>
              <a:rPr lang="en-US" dirty="0"/>
              <a:t>Using a third person </a:t>
            </a:r>
          </a:p>
          <a:p>
            <a:r>
              <a:rPr lang="en-US" dirty="0"/>
              <a:t>Using the third-person approach, a hacker pretends to have permission from an authorized source to use a system. This attack is especially effective if the supposed authorized source is on vacation or can’t be contacted for verification. Calling technical support </a:t>
            </a:r>
          </a:p>
          <a:p>
            <a:r>
              <a:rPr lang="en-US" dirty="0"/>
              <a:t>Calling tech support for assistance is a classic social-engineering technique. Help-desk and technical support personnel are trained to help users, which makes them good prey for social-engineering attacks. </a:t>
            </a:r>
            <a:endParaRPr lang="en-IN" dirty="0"/>
          </a:p>
        </p:txBody>
      </p:sp>
    </p:spTree>
    <p:extLst>
      <p:ext uri="{BB962C8B-B14F-4D97-AF65-F5344CB8AC3E}">
        <p14:creationId xmlns:p14="http://schemas.microsoft.com/office/powerpoint/2010/main" val="3312358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84671-1153-0A63-4D42-90EB3ED2F049}"/>
              </a:ext>
            </a:extLst>
          </p:cNvPr>
          <p:cNvSpPr txBox="1"/>
          <p:nvPr/>
        </p:nvSpPr>
        <p:spPr>
          <a:xfrm>
            <a:off x="432079" y="1169355"/>
            <a:ext cx="10922558" cy="3693319"/>
          </a:xfrm>
          <a:prstGeom prst="rect">
            <a:avLst/>
          </a:prstGeom>
          <a:noFill/>
        </p:spPr>
        <p:txBody>
          <a:bodyPr wrap="square">
            <a:spAutoFit/>
          </a:bodyPr>
          <a:lstStyle/>
          <a:p>
            <a:r>
              <a:rPr lang="en-US" dirty="0"/>
              <a:t>Shoulder surfing </a:t>
            </a:r>
          </a:p>
          <a:p>
            <a:r>
              <a:rPr lang="en-US" dirty="0"/>
              <a:t>Shoulder surfing is a technique of gathering passwords by watching over a person’s shoulder while they log in to the system. A hacker can watch a valid user log in and then use that password to gain access to the system. </a:t>
            </a:r>
          </a:p>
          <a:p>
            <a:endParaRPr lang="en-US" dirty="0"/>
          </a:p>
          <a:p>
            <a:endParaRPr lang="en-US" dirty="0"/>
          </a:p>
          <a:p>
            <a:r>
              <a:rPr lang="en-US" dirty="0"/>
              <a:t>Dumpster diving </a:t>
            </a:r>
          </a:p>
          <a:p>
            <a:r>
              <a:rPr lang="en-US" dirty="0"/>
              <a:t>Dumpster diving involves looking in the trash for information written on pieces of paper or computer printouts. The hacker can often find passwords, filenames, or other pieces of confidential information.</a:t>
            </a:r>
          </a:p>
          <a:p>
            <a:endParaRPr lang="en-US" dirty="0"/>
          </a:p>
          <a:p>
            <a:r>
              <a:rPr lang="en-US" dirty="0"/>
              <a:t> A more advanced method of gaining illicit information is known as reverse social engineering. Using this technique, a hacker creates a persona that appears to be in a position of authority so that employees ask the hacker for information, rather than the other way around. For example, a hacker can impersonate a help-desk employee and get the user to give them information such as a password</a:t>
            </a:r>
            <a:endParaRPr lang="en-IN" dirty="0"/>
          </a:p>
        </p:txBody>
      </p:sp>
    </p:spTree>
    <p:extLst>
      <p:ext uri="{BB962C8B-B14F-4D97-AF65-F5344CB8AC3E}">
        <p14:creationId xmlns:p14="http://schemas.microsoft.com/office/powerpoint/2010/main" val="3342807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E36816-FF6C-71D4-49D1-954AD6EC0E14}"/>
              </a:ext>
            </a:extLst>
          </p:cNvPr>
          <p:cNvSpPr txBox="1"/>
          <p:nvPr/>
        </p:nvSpPr>
        <p:spPr>
          <a:xfrm>
            <a:off x="464737" y="508001"/>
            <a:ext cx="10528160" cy="2031325"/>
          </a:xfrm>
          <a:prstGeom prst="rect">
            <a:avLst/>
          </a:prstGeom>
          <a:noFill/>
        </p:spPr>
        <p:txBody>
          <a:bodyPr wrap="square">
            <a:spAutoFit/>
          </a:bodyPr>
          <a:lstStyle/>
          <a:p>
            <a:r>
              <a:rPr lang="en-US" dirty="0"/>
              <a:t>Computer-Based Social Engineering </a:t>
            </a:r>
          </a:p>
          <a:p>
            <a:endParaRPr lang="en-US" dirty="0"/>
          </a:p>
          <a:p>
            <a:r>
              <a:rPr lang="en-US" dirty="0"/>
              <a:t>Computer-based social engineering attacks can include the following:  </a:t>
            </a:r>
          </a:p>
          <a:p>
            <a:endParaRPr lang="en-US" dirty="0"/>
          </a:p>
          <a:p>
            <a:r>
              <a:rPr lang="en-US" dirty="0"/>
              <a:t>E-mail attachments </a:t>
            </a:r>
          </a:p>
          <a:p>
            <a:r>
              <a:rPr lang="en-US" dirty="0"/>
              <a:t> Fake websites  </a:t>
            </a:r>
          </a:p>
          <a:p>
            <a:r>
              <a:rPr lang="en-US" dirty="0"/>
              <a:t>Popup windows</a:t>
            </a:r>
            <a:endParaRPr lang="en-IN" dirty="0"/>
          </a:p>
        </p:txBody>
      </p:sp>
      <p:sp>
        <p:nvSpPr>
          <p:cNvPr id="5" name="TextBox 4">
            <a:extLst>
              <a:ext uri="{FF2B5EF4-FFF2-40B4-BE49-F238E27FC236}">
                <a16:creationId xmlns:a16="http://schemas.microsoft.com/office/drawing/2014/main" id="{2B213461-451B-BE4A-F856-72CC25849B79}"/>
              </a:ext>
            </a:extLst>
          </p:cNvPr>
          <p:cNvSpPr txBox="1"/>
          <p:nvPr/>
        </p:nvSpPr>
        <p:spPr>
          <a:xfrm>
            <a:off x="384349" y="3441512"/>
            <a:ext cx="11201399" cy="1477328"/>
          </a:xfrm>
          <a:prstGeom prst="rect">
            <a:avLst/>
          </a:prstGeom>
          <a:noFill/>
        </p:spPr>
        <p:txBody>
          <a:bodyPr wrap="square">
            <a:spAutoFit/>
          </a:bodyPr>
          <a:lstStyle/>
          <a:p>
            <a:r>
              <a:rPr lang="en-US" dirty="0"/>
              <a:t>Identity Theft </a:t>
            </a:r>
          </a:p>
          <a:p>
            <a:endParaRPr lang="en-US" dirty="0"/>
          </a:p>
          <a:p>
            <a:r>
              <a:rPr lang="en-US" dirty="0"/>
              <a:t>A hacker can pose as an employee or steal the employee’s identity to perpetrate an attack. Information gathered in dumpster diving or shoulder surfing in combination with creating fake ID badges can gain the hacker entry into an organization. Creating a persona that can enter the building unchallenged is the goal of identity theft</a:t>
            </a:r>
            <a:endParaRPr lang="en-IN" dirty="0"/>
          </a:p>
        </p:txBody>
      </p:sp>
    </p:spTree>
    <p:extLst>
      <p:ext uri="{BB962C8B-B14F-4D97-AF65-F5344CB8AC3E}">
        <p14:creationId xmlns:p14="http://schemas.microsoft.com/office/powerpoint/2010/main" val="103442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9D841A-6146-3ED8-DCDB-E52005EA41DE}"/>
              </a:ext>
            </a:extLst>
          </p:cNvPr>
          <p:cNvSpPr txBox="1"/>
          <p:nvPr/>
        </p:nvSpPr>
        <p:spPr>
          <a:xfrm>
            <a:off x="203480" y="707131"/>
            <a:ext cx="11161206" cy="563231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2. Cryptographic Failures</a:t>
            </a:r>
          </a:p>
          <a:p>
            <a:r>
              <a:rPr lang="en-US" sz="2400" dirty="0">
                <a:latin typeface="Times New Roman" panose="02020603050405020304" pitchFamily="18" charset="0"/>
                <a:cs typeface="Times New Roman" panose="02020603050405020304" pitchFamily="18" charset="0"/>
              </a:rPr>
              <a:t>Previously known as “Sensitive Data Exposure”, it was renamed to better reflect the root cause of the issue. It moves up from number three to runner-up in widespread vulnerabilities on the OWASP list. It consists of a failure to protect sensitive data that should not have been publicly accessible.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Examples of Cryptographic Failures</a:t>
            </a:r>
          </a:p>
          <a:p>
            <a:r>
              <a:rPr lang="en-US" sz="2400" dirty="0">
                <a:latin typeface="Times New Roman" panose="02020603050405020304" pitchFamily="18" charset="0"/>
                <a:cs typeface="Times New Roman" panose="02020603050405020304" pitchFamily="18" charset="0"/>
              </a:rPr>
              <a:t>Sensitive data that requires protection includes: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Credentials</a:t>
            </a:r>
          </a:p>
          <a:p>
            <a:r>
              <a:rPr lang="en-US" sz="2400" dirty="0">
                <a:latin typeface="Times New Roman" panose="02020603050405020304" pitchFamily="18" charset="0"/>
                <a:cs typeface="Times New Roman" panose="02020603050405020304" pitchFamily="18" charset="0"/>
              </a:rPr>
              <a:t>Credit card numbers</a:t>
            </a:r>
          </a:p>
          <a:p>
            <a:r>
              <a:rPr lang="en-US" sz="2400" dirty="0">
                <a:latin typeface="Times New Roman" panose="02020603050405020304" pitchFamily="18" charset="0"/>
                <a:cs typeface="Times New Roman" panose="02020603050405020304" pitchFamily="18" charset="0"/>
              </a:rPr>
              <a:t>Social Security numbers</a:t>
            </a:r>
          </a:p>
          <a:p>
            <a:r>
              <a:rPr lang="en-US" sz="2400" dirty="0">
                <a:latin typeface="Times New Roman" panose="02020603050405020304" pitchFamily="18" charset="0"/>
                <a:cs typeface="Times New Roman" panose="02020603050405020304" pitchFamily="18" charset="0"/>
              </a:rPr>
              <a:t>Medical information</a:t>
            </a:r>
          </a:p>
          <a:p>
            <a:r>
              <a:rPr lang="en-US" sz="2400" dirty="0">
                <a:latin typeface="Times New Roman" panose="02020603050405020304" pitchFamily="18" charset="0"/>
                <a:cs typeface="Times New Roman" panose="02020603050405020304" pitchFamily="18" charset="0"/>
              </a:rPr>
              <a:t>Personally identifiable information (PII)</a:t>
            </a:r>
          </a:p>
          <a:p>
            <a:r>
              <a:rPr lang="en-US" sz="2400" dirty="0">
                <a:latin typeface="Times New Roman" panose="02020603050405020304" pitchFamily="18" charset="0"/>
                <a:cs typeface="Times New Roman" panose="02020603050405020304" pitchFamily="18" charset="0"/>
              </a:rPr>
              <a:t>Other personal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697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E7E1C-4D73-D156-69F4-D6C19718BFCF}"/>
              </a:ext>
            </a:extLst>
          </p:cNvPr>
          <p:cNvSpPr txBox="1"/>
          <p:nvPr/>
        </p:nvSpPr>
        <p:spPr>
          <a:xfrm>
            <a:off x="251209" y="1176386"/>
            <a:ext cx="11143622" cy="2031325"/>
          </a:xfrm>
          <a:prstGeom prst="rect">
            <a:avLst/>
          </a:prstGeom>
          <a:noFill/>
        </p:spPr>
        <p:txBody>
          <a:bodyPr wrap="square">
            <a:spAutoFit/>
          </a:bodyPr>
          <a:lstStyle/>
          <a:p>
            <a:r>
              <a:rPr lang="en-US" dirty="0"/>
              <a:t>Phishing Attacks </a:t>
            </a:r>
          </a:p>
          <a:p>
            <a:endParaRPr lang="en-US" dirty="0"/>
          </a:p>
          <a:p>
            <a:r>
              <a:rPr lang="en-US" dirty="0"/>
              <a:t>Phishing involves sending an e-mail, usually posing as a bank, credit-card company, or other financial organization. The e-mail requests that the recipient confirm banking information or reset passwords or PIN numbers. The user clicks the link in the e-mail and is redirected to a fake website. The hacker is then able to capture this information and use it for financial gain or to perpetrate other attacks. E-mails that claim the senders have a great amount of money but need your help getting it out of the country are examples of phishing attacks</a:t>
            </a:r>
            <a:endParaRPr lang="en-IN" dirty="0"/>
          </a:p>
        </p:txBody>
      </p:sp>
    </p:spTree>
    <p:extLst>
      <p:ext uri="{BB962C8B-B14F-4D97-AF65-F5344CB8AC3E}">
        <p14:creationId xmlns:p14="http://schemas.microsoft.com/office/powerpoint/2010/main" val="2124474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0A512-5AF2-D424-A954-4ABFAA44FFDD}"/>
              </a:ext>
            </a:extLst>
          </p:cNvPr>
          <p:cNvSpPr txBox="1"/>
          <p:nvPr/>
        </p:nvSpPr>
        <p:spPr>
          <a:xfrm>
            <a:off x="351692" y="1258951"/>
            <a:ext cx="11143622" cy="2308324"/>
          </a:xfrm>
          <a:prstGeom prst="rect">
            <a:avLst/>
          </a:prstGeom>
          <a:noFill/>
        </p:spPr>
        <p:txBody>
          <a:bodyPr wrap="square">
            <a:spAutoFit/>
          </a:bodyPr>
          <a:lstStyle/>
          <a:p>
            <a:r>
              <a:rPr lang="en-US" dirty="0"/>
              <a:t>Online Scams </a:t>
            </a:r>
          </a:p>
          <a:p>
            <a:endParaRPr lang="en-US" dirty="0"/>
          </a:p>
          <a:p>
            <a:r>
              <a:rPr lang="en-US" dirty="0"/>
              <a:t>Some websites that make free offers or other special deals can lure a victim to enter a username and password that may be the same as those they use to access their work system. The hacker can use this valid username and password once the user enters the information in the website form. Mail attachments can be used to send malicious code to a victim’s system, which could automatically execute something like a software keylogger to capture passwords. Viruses, Trojans and worms can be included in cleverly crafted e-mails to entice a victim to open the attachment. Mail attachments are considered a computer-based social engineering attack.</a:t>
            </a:r>
            <a:endParaRPr lang="en-IN" dirty="0"/>
          </a:p>
        </p:txBody>
      </p:sp>
    </p:spTree>
    <p:extLst>
      <p:ext uri="{BB962C8B-B14F-4D97-AF65-F5344CB8AC3E}">
        <p14:creationId xmlns:p14="http://schemas.microsoft.com/office/powerpoint/2010/main" val="253852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9D562-13C9-8BB5-86C6-0A726E900B72}"/>
              </a:ext>
            </a:extLst>
          </p:cNvPr>
          <p:cNvPicPr>
            <a:picLocks noChangeAspect="1"/>
          </p:cNvPicPr>
          <p:nvPr/>
        </p:nvPicPr>
        <p:blipFill>
          <a:blip r:embed="rId2"/>
          <a:stretch>
            <a:fillRect/>
          </a:stretch>
        </p:blipFill>
        <p:spPr>
          <a:xfrm>
            <a:off x="1266093" y="1658761"/>
            <a:ext cx="9386082" cy="4615029"/>
          </a:xfrm>
          <a:prstGeom prst="rect">
            <a:avLst/>
          </a:prstGeom>
        </p:spPr>
      </p:pic>
      <p:sp>
        <p:nvSpPr>
          <p:cNvPr id="4" name="TextBox 3">
            <a:extLst>
              <a:ext uri="{FF2B5EF4-FFF2-40B4-BE49-F238E27FC236}">
                <a16:creationId xmlns:a16="http://schemas.microsoft.com/office/drawing/2014/main" id="{BB1F3429-EB68-DD0A-196C-FE18A9DBA217}"/>
              </a:ext>
            </a:extLst>
          </p:cNvPr>
          <p:cNvSpPr txBox="1"/>
          <p:nvPr/>
        </p:nvSpPr>
        <p:spPr>
          <a:xfrm>
            <a:off x="2934580" y="561656"/>
            <a:ext cx="6049108" cy="369332"/>
          </a:xfrm>
          <a:prstGeom prst="rect">
            <a:avLst/>
          </a:prstGeom>
          <a:noFill/>
        </p:spPr>
        <p:txBody>
          <a:bodyPr wrap="square" rtlCol="0">
            <a:spAutoFit/>
          </a:bodyPr>
          <a:lstStyle/>
          <a:p>
            <a:r>
              <a:rPr lang="en-IN" dirty="0"/>
              <a:t>E-MAIL SCAM  EXAMPLE</a:t>
            </a:r>
          </a:p>
        </p:txBody>
      </p:sp>
    </p:spTree>
    <p:extLst>
      <p:ext uri="{BB962C8B-B14F-4D97-AF65-F5344CB8AC3E}">
        <p14:creationId xmlns:p14="http://schemas.microsoft.com/office/powerpoint/2010/main" val="4239258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7B065-2AF6-4490-BCE8-543ED38B97AA}"/>
              </a:ext>
            </a:extLst>
          </p:cNvPr>
          <p:cNvSpPr txBox="1"/>
          <p:nvPr/>
        </p:nvSpPr>
        <p:spPr>
          <a:xfrm>
            <a:off x="464736" y="612844"/>
            <a:ext cx="11080819" cy="5632311"/>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URL Obfuscation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URL is the Uniform Resource Locator and is commonly used in the address bar of a web browser to access a particular website. In lay terms it is the website address. URL obfuscation is the hiding or a fake URL in what appear to be a legitimate website address. For example, a website of 204.13.144.2/Citibank may appear to be a legitimate web address for Citibank but in fact is not.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URL obfuscation is used in phishing attacks and some online scams to make the scam seem more legitimate. A website address may be seen as an actual financial institution name or logo, but the hyperlink leads to a fake website or IP address. When the user clicks the hyperlink, they’re redirected to the hacker’s site.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Addresses can be obfuscated in malicious links by the use of hexadecimal or decimal notations. For example, the address 192.168.10.5 looks like 3232238085 as a decimal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079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72FAE-4E9E-DED7-4B0A-AC0089D18470}"/>
              </a:ext>
            </a:extLst>
          </p:cNvPr>
          <p:cNvSpPr txBox="1"/>
          <p:nvPr/>
        </p:nvSpPr>
        <p:spPr>
          <a:xfrm>
            <a:off x="240528" y="480054"/>
            <a:ext cx="11280912" cy="6557693"/>
          </a:xfrm>
          <a:prstGeom prst="rect">
            <a:avLst/>
          </a:prstGeom>
          <a:noFill/>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Pts val="1000"/>
              <a:buFont typeface="Symbol" panose="05050102010706020507" pitchFamily="18" charset="2"/>
              <a:buChar char=""/>
              <a:tabLst>
                <a:tab pos="457200" algn="l"/>
              </a:tabLst>
              <a:defRPr/>
            </a:pPr>
            <a:r>
              <a:rPr kumimoji="0" lang="en-IN" sz="1800" b="1" i="0" u="none" strike="noStrike" kern="100" cap="none" spc="0" normalizeH="0" baseline="0" noProof="0" dirty="0">
                <a:ln>
                  <a:noFill/>
                </a:ln>
                <a:solidFill>
                  <a:prstClr val="black"/>
                </a:solidFill>
                <a:effectLst/>
                <a:uLnTx/>
                <a:uFillTx/>
                <a:latin typeface="Yu Gothic" panose="020B0400000000000000" pitchFamily="34" charset="-128"/>
                <a:ea typeface="Calibri" panose="020F0502020204030204" pitchFamily="34" charset="0"/>
                <a:cs typeface="Times New Roman" panose="02020603050405020304" pitchFamily="18" charset="0"/>
              </a:rPr>
              <a:t>Baiting.</a:t>
            </a:r>
            <a:r>
              <a:rPr kumimoji="0" lang="en-IN" sz="1800" b="0" i="0" u="none" strike="noStrike" kern="100" cap="none" spc="0" normalizeH="0" baseline="0" noProof="0" dirty="0">
                <a:ln>
                  <a:noFill/>
                </a:ln>
                <a:solidFill>
                  <a:prstClr val="black"/>
                </a:solidFill>
                <a:effectLst/>
                <a:uLnTx/>
                <a:uFillTx/>
                <a:latin typeface="Yu Gothic" panose="020B0400000000000000" pitchFamily="34" charset="-128"/>
                <a:ea typeface="Calibri" panose="020F0502020204030204" pitchFamily="34" charset="0"/>
                <a:cs typeface="Times New Roman" panose="02020603050405020304" pitchFamily="18" charset="0"/>
              </a:rPr>
              <a:t> An attacker leaves a malware-infected physical device, such as a Universal Serial Bus flash drive, in a place it is sure to be found. The target then picks up the device and inserts it into their computer, unintentionally installing the malware.</a:t>
            </a:r>
            <a:endParaRPr kumimoji="0" lang="en-IN"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Pts val="1000"/>
              <a:buFont typeface="Symbol" panose="05050102010706020507" pitchFamily="18" charset="2"/>
              <a:buChar char=""/>
              <a:tabLst>
                <a:tab pos="457200" algn="l"/>
              </a:tabLst>
              <a:defRPr/>
            </a:pPr>
            <a:r>
              <a:rPr kumimoji="0" lang="en-IN" sz="1800" b="1" i="0" u="none" strike="noStrike" kern="100" cap="none" spc="0" normalizeH="0" baseline="0" noProof="0" dirty="0">
                <a:ln>
                  <a:noFill/>
                </a:ln>
                <a:solidFill>
                  <a:prstClr val="black"/>
                </a:solidFill>
                <a:effectLst/>
                <a:uLnTx/>
                <a:uFillTx/>
                <a:latin typeface="Yu Gothic" panose="020B0400000000000000" pitchFamily="34" charset="-128"/>
                <a:ea typeface="Calibri" panose="020F0502020204030204" pitchFamily="34" charset="0"/>
                <a:cs typeface="Times New Roman" panose="02020603050405020304" pitchFamily="18" charset="0"/>
              </a:rPr>
              <a:t>Phishing.</a:t>
            </a:r>
            <a:r>
              <a:rPr kumimoji="0" lang="en-IN" sz="1800" b="0" i="0" u="none" strike="noStrike" kern="100" cap="none" spc="0" normalizeH="0" baseline="0" noProof="0" dirty="0">
                <a:ln>
                  <a:noFill/>
                </a:ln>
                <a:solidFill>
                  <a:prstClr val="black"/>
                </a:solidFill>
                <a:effectLst/>
                <a:uLnTx/>
                <a:uFillTx/>
                <a:latin typeface="Yu Gothic" panose="020B0400000000000000" pitchFamily="34" charset="-128"/>
                <a:ea typeface="Calibri" panose="020F0502020204030204" pitchFamily="34" charset="0"/>
                <a:cs typeface="Times New Roman" panose="02020603050405020304" pitchFamily="18" charset="0"/>
              </a:rPr>
              <a:t> When a malicious party sends a fraudulent email disguised as a legitimate email, often purporting to be from a trusted source. The message is meant to trick the recipient into sharing financial or personal information or clicking on a link that installs malware.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Yu Gothic" panose="020B0400000000000000" pitchFamily="34" charset="-128"/>
                <a:ea typeface="Calibri" panose="020F0502020204030204" pitchFamily="34" charset="0"/>
                <a:cs typeface="Times New Roman" panose="02020603050405020304" pitchFamily="18" charset="0"/>
              </a:rPr>
              <a:t>Spear phishing.</a:t>
            </a:r>
            <a:r>
              <a:rPr lang="en-IN" sz="1800" kern="100" dirty="0">
                <a:effectLst/>
                <a:latin typeface="Yu Gothic" panose="020B0400000000000000" pitchFamily="34" charset="-128"/>
                <a:ea typeface="Calibri" panose="020F0502020204030204" pitchFamily="34" charset="0"/>
                <a:cs typeface="Times New Roman" panose="02020603050405020304" pitchFamily="18" charset="0"/>
              </a:rPr>
              <a:t> This is like phishing, but the attack is tailored for a specific individual or organization.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Yu Gothic" panose="020B0400000000000000" pitchFamily="34" charset="-128"/>
                <a:ea typeface="Calibri" panose="020F0502020204030204" pitchFamily="34" charset="0"/>
                <a:cs typeface="Times New Roman" panose="02020603050405020304" pitchFamily="18" charset="0"/>
              </a:rPr>
              <a:t>Vishing.</a:t>
            </a:r>
            <a:r>
              <a:rPr lang="en-IN" sz="1800" kern="100" dirty="0">
                <a:effectLst/>
                <a:latin typeface="Yu Gothic" panose="020B0400000000000000" pitchFamily="34" charset="-128"/>
                <a:ea typeface="Calibri" panose="020F0502020204030204" pitchFamily="34" charset="0"/>
                <a:cs typeface="Times New Roman" panose="02020603050405020304" pitchFamily="18" charset="0"/>
              </a:rPr>
              <a:t> Also known as voice phishing, vishing involves the use of social engineering over the phone to gather financial or personal information from the target.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Yu Gothic" panose="020B0400000000000000" pitchFamily="34" charset="-128"/>
                <a:ea typeface="Calibri" panose="020F0502020204030204" pitchFamily="34" charset="0"/>
                <a:cs typeface="Times New Roman" panose="02020603050405020304" pitchFamily="18" charset="0"/>
              </a:rPr>
              <a:t>Whaling.</a:t>
            </a:r>
            <a:r>
              <a:rPr lang="en-IN" sz="1800" kern="100" dirty="0">
                <a:effectLst/>
                <a:latin typeface="Yu Gothic" panose="020B0400000000000000" pitchFamily="34" charset="-128"/>
                <a:ea typeface="Calibri" panose="020F0502020204030204" pitchFamily="34" charset="0"/>
                <a:cs typeface="Times New Roman" panose="02020603050405020304" pitchFamily="18" charset="0"/>
              </a:rPr>
              <a:t> A specific type of phishing attack, a whaling attack targets high-profile employees, such as the chief financial officer or chief executive officer, to trick the targeted employee into disclosing sensitive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Yu Gothic" panose="020B0400000000000000" pitchFamily="34" charset="-128"/>
                <a:ea typeface="Calibri" panose="020F0502020204030204" pitchFamily="34" charset="0"/>
                <a:cs typeface="Times New Roman" panose="02020603050405020304" pitchFamily="18" charset="0"/>
              </a:rPr>
              <a:t>Pretexting.</a:t>
            </a:r>
            <a:r>
              <a:rPr lang="en-IN" sz="1800" kern="100" dirty="0">
                <a:effectLst/>
                <a:latin typeface="Yu Gothic" panose="020B0400000000000000" pitchFamily="34" charset="-128"/>
                <a:ea typeface="Calibri" panose="020F0502020204030204" pitchFamily="34" charset="0"/>
                <a:cs typeface="Times New Roman" panose="02020603050405020304" pitchFamily="18" charset="0"/>
              </a:rPr>
              <a:t> One party lies to another to gain access to privileged data. For example, a pretexting scam could involve an attacker who pretends to need financial or personal data to confirm the identity of the recipient.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Yu Gothic" panose="020B0400000000000000" pitchFamily="34" charset="-128"/>
                <a:cs typeface="Times New Roman" panose="02020603050405020304" pitchFamily="18" charset="0"/>
              </a:rPr>
              <a:t>Scareware.</a:t>
            </a:r>
            <a:r>
              <a:rPr lang="en-IN" sz="1800" dirty="0">
                <a:effectLst/>
                <a:latin typeface="Yu Gothic" panose="020B0400000000000000" pitchFamily="34" charset="-128"/>
                <a:cs typeface="Times New Roman" panose="02020603050405020304" pitchFamily="18" charset="0"/>
              </a:rPr>
              <a:t> This involves tricking the victim into thinking their computer is infected with malware or has inadvertently downloaded illegal content. The </a:t>
            </a:r>
            <a:r>
              <a:rPr lang="en-IN" sz="1800" kern="100" dirty="0">
                <a:effectLst/>
                <a:latin typeface="Yu Gothic" panose="020B0400000000000000" pitchFamily="34" charset="-128"/>
                <a:ea typeface="Calibri" panose="020F0502020204030204" pitchFamily="34" charset="0"/>
                <a:cs typeface="Times New Roman" panose="02020603050405020304" pitchFamily="18" charset="0"/>
              </a:rPr>
              <a:t>attacker then offers the victim a solution that will fix the bogus problem; in reality, the victim is simply tricked into downloading and installing the attacker's malware.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F4ABEDF-F7F2-8CC4-9BCC-32F3ABE8AC73}"/>
              </a:ext>
            </a:extLst>
          </p:cNvPr>
          <p:cNvSpPr txBox="1"/>
          <p:nvPr/>
        </p:nvSpPr>
        <p:spPr>
          <a:xfrm>
            <a:off x="670559" y="0"/>
            <a:ext cx="10952871" cy="73866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                     C</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ommon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types of social engineering attacks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Yu Gothic" panose="020B0400000000000000" pitchFamily="34" charset="-128"/>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36482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4098A-12E1-04B2-5FA8-4C8665EF772F}"/>
              </a:ext>
            </a:extLst>
          </p:cNvPr>
          <p:cNvSpPr txBox="1"/>
          <p:nvPr/>
        </p:nvSpPr>
        <p:spPr>
          <a:xfrm>
            <a:off x="463163" y="490855"/>
            <a:ext cx="10517587" cy="4873514"/>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Watering hole.</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The attacker attempts to compromise a specific group of people by infecting websites they are known to visit and trust with the goal of gaining network access.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Diversion theft.</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In this type of attack, social engineers trick a delivery or courier company into going to the wrong pickup or drop-off location, thus intercepting the transaction.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Quid pro quo.</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This is an attack in which the social engineer pretends to provide something in exchange for the target's information or assistance. For instance, a hacker calls a selection of random numbers within an organization and pretends to be a technical support specialist responding to a ticket. Eventually, the hacker will find someone with a legitimate tech issue whom they will then pretend to help. Through this interaction, the hacker can have the target type in the commands to launch malware or can collect password information.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Honey trap.</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In this attack, the social engineer pretends to be an attractive person to interact with a person online, fake an online relationship and gather sensitive information through that relationship.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Tailgating.</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Sometimes called piggybacking, tailgating is when a hacker walks into a secured building by following someone with an authorized access card. This attack presumes the person with legitimate access to the building is courteous enough to hold the door open for the person behind them, assuming they are allowed to be there.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Rogue security software.</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This is a type of malware that tricks targets into paying for the fake removal of malware.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Yu Gothic" panose="020B0400000000000000" pitchFamily="34" charset="-128"/>
                <a:ea typeface="Calibri" panose="020F0502020204030204" pitchFamily="34" charset="0"/>
                <a:cs typeface="Times New Roman" panose="02020603050405020304" pitchFamily="18" charset="0"/>
              </a:rPr>
              <a:t>Dumpster diving.</a:t>
            </a: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This is a social engineering attack whereby a person searches a company's trash to find information, such as passwords or access codes written on sticky notes or scraps of paper, that could be used to infiltrate the organization's network.</a:t>
            </a:r>
          </a:p>
          <a:p>
            <a:pPr marL="34290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Yu Gothic" panose="020B0400000000000000" pitchFamily="34" charset="-128"/>
                <a:ea typeface="Calibri" panose="020F0502020204030204" pitchFamily="34" charset="0"/>
                <a:cs typeface="Times New Roman" panose="02020603050405020304" pitchFamily="18" charset="0"/>
              </a:rPr>
              <a:t>Pharming.</a:t>
            </a:r>
            <a:r>
              <a:rPr lang="en-IN" sz="1800" kern="100" dirty="0">
                <a:effectLst/>
                <a:latin typeface="Yu Gothic" panose="020B0400000000000000" pitchFamily="34" charset="-128"/>
                <a:ea typeface="Calibri" panose="020F0502020204030204" pitchFamily="34" charset="0"/>
                <a:cs typeface="Times New Roman" panose="02020603050405020304" pitchFamily="18" charset="0"/>
              </a:rPr>
              <a:t> With this type of online fraud, a cybercriminal installs malicious code on a computer or server that automatically directs the user to a fake website, where the user may be tricked into providing personal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523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83426-5328-B72B-3199-ED1B7B22C32C}"/>
              </a:ext>
            </a:extLst>
          </p:cNvPr>
          <p:cNvSpPr txBox="1"/>
          <p:nvPr/>
        </p:nvSpPr>
        <p:spPr>
          <a:xfrm>
            <a:off x="521028" y="333785"/>
            <a:ext cx="11064721" cy="7051610"/>
          </a:xfrm>
          <a:prstGeom prst="rect">
            <a:avLst/>
          </a:prstGeom>
          <a:noFill/>
        </p:spPr>
        <p:txBody>
          <a:bodyPr wrap="square">
            <a:spAutoFit/>
          </a:bodyPr>
          <a:lstStyle/>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Preventing social engineering</a:t>
            </a:r>
          </a:p>
          <a:p>
            <a:pP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There are a number of strategies companies can take to prevent social engineering attacks, including the following: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Make sure information technology departments are regularly carrying out penetration testing that uses social engineering techniques. This will help administrators learn which types of users pose the most risk for specific types of attacks, while also identifying which employees require additional training.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Start a security awareness training program, which can go a long way toward preventing social engineering attacks. If users know what social engineering attacks look like, they will be less likely to become victims.</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secure email and web gateways to scan emails for malicious links and filter them out, thus reducing the likelihood that a staff member will click on one.</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Keep antimalware and antivirus software up to date to help prevent malware in phishing emails from installing itself.</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Stay up to date with software and firmware patches on endpoints.</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Keep track of staff members who handle sensitive information, and enable advanced authentication measures for them.</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2FA to access key accounts, e.g., a confirmation code via text message or voice recognition.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Ensure employees don't reuse the same passwords for personal and work accounts. If a hacker perpetrating a social engineering attack gets the password for an employee's social media account, the hacker could also gain access to the employee's work accounts.</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spam filters to determine which emails are likely to be spam. A spam filter might have a blacklist of suspicious Internet Protocol addresses or sender IDs, or they might detect suspicious files or links, as well as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content of emails to determine which may be fake.</a:t>
            </a:r>
          </a:p>
          <a:p>
            <a:pPr>
              <a:lnSpc>
                <a:spcPct val="107000"/>
              </a:lnSpc>
              <a:spcAft>
                <a:spcPts val="800"/>
              </a:spcAft>
            </a:pP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Yu Gothic" panose="020B0400000000000000" pitchFamily="34" charset="-128"/>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0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1DB11-A41F-781F-0DC0-421DA2E878DF}"/>
              </a:ext>
            </a:extLst>
          </p:cNvPr>
          <p:cNvSpPr txBox="1"/>
          <p:nvPr/>
        </p:nvSpPr>
        <p:spPr>
          <a:xfrm>
            <a:off x="361741" y="275052"/>
            <a:ext cx="11485266" cy="2862322"/>
          </a:xfrm>
          <a:prstGeom prst="rect">
            <a:avLst/>
          </a:prstGeom>
          <a:noFill/>
        </p:spPr>
        <p:txBody>
          <a:bodyPr wrap="square">
            <a:spAutoFit/>
          </a:bodyPr>
          <a:lstStyle/>
          <a:p>
            <a:r>
              <a:rPr lang="en-US" b="1" dirty="0"/>
              <a:t>3. Injection</a:t>
            </a:r>
          </a:p>
          <a:p>
            <a:r>
              <a:rPr lang="en-US" dirty="0"/>
              <a:t>A code injection happens when an attacker sends invalid data to the web application with the intention of making it do something that the application is not designed/programmed to do.</a:t>
            </a:r>
          </a:p>
          <a:p>
            <a:endParaRPr lang="en-US" dirty="0"/>
          </a:p>
          <a:p>
            <a:r>
              <a:rPr lang="en-US" dirty="0"/>
              <a:t>Perhaps the most common example around this security vulnerability is the SQL query consuming untrusted data. You can see one of OWASP’s examples below:</a:t>
            </a:r>
          </a:p>
          <a:p>
            <a:endParaRPr lang="en-US" dirty="0"/>
          </a:p>
          <a:p>
            <a:r>
              <a:rPr lang="en-US" dirty="0"/>
              <a:t>String query = “SELECT * FROM accounts WHERE </a:t>
            </a:r>
            <a:r>
              <a:rPr lang="en-US" dirty="0" err="1"/>
              <a:t>custID</a:t>
            </a:r>
            <a:r>
              <a:rPr lang="en-US" dirty="0"/>
              <a:t> = ‘” + </a:t>
            </a:r>
            <a:r>
              <a:rPr lang="en-US" dirty="0" err="1"/>
              <a:t>request.getParameter</a:t>
            </a:r>
            <a:r>
              <a:rPr lang="en-US" dirty="0"/>
              <a:t>(“id”) + “‘”;</a:t>
            </a:r>
          </a:p>
          <a:p>
            <a:r>
              <a:rPr lang="en-US" dirty="0"/>
              <a:t>This query can be exploited by calling up the web page and executing it with the following URL: https://example.com/app/</a:t>
            </a:r>
            <a:r>
              <a:rPr lang="en-US" dirty="0" err="1"/>
              <a:t>accountView?id</a:t>
            </a:r>
            <a:r>
              <a:rPr lang="en-US" dirty="0"/>
              <a:t>=’ or ‘1’=’1 causing the return of all the rows stored on the database table.</a:t>
            </a:r>
            <a:endParaRPr lang="en-IN" dirty="0"/>
          </a:p>
        </p:txBody>
      </p:sp>
      <p:sp>
        <p:nvSpPr>
          <p:cNvPr id="5" name="TextBox 4">
            <a:extLst>
              <a:ext uri="{FF2B5EF4-FFF2-40B4-BE49-F238E27FC236}">
                <a16:creationId xmlns:a16="http://schemas.microsoft.com/office/drawing/2014/main" id="{17459E68-0C82-5E35-5C2A-807BA9D46364}"/>
              </a:ext>
            </a:extLst>
          </p:cNvPr>
          <p:cNvSpPr txBox="1"/>
          <p:nvPr/>
        </p:nvSpPr>
        <p:spPr>
          <a:xfrm>
            <a:off x="361741" y="3331088"/>
            <a:ext cx="11374734" cy="2308324"/>
          </a:xfrm>
          <a:prstGeom prst="rect">
            <a:avLst/>
          </a:prstGeom>
          <a:noFill/>
        </p:spPr>
        <p:txBody>
          <a:bodyPr wrap="square">
            <a:spAutoFit/>
          </a:bodyPr>
          <a:lstStyle/>
          <a:p>
            <a:r>
              <a:rPr lang="en-US" b="1" dirty="0"/>
              <a:t>4. Insecure Design</a:t>
            </a:r>
          </a:p>
          <a:p>
            <a:r>
              <a:rPr lang="en-US" dirty="0"/>
              <a:t>A new addition to the OWASP Top Ten, clocking in at number four on the list, is insecure design. This focuses on the ground-up development of web applications from the very beginning of its life cycle. This is not to be confused with insecure implementation of web applications or policies. </a:t>
            </a:r>
          </a:p>
          <a:p>
            <a:r>
              <a:rPr lang="en-US" dirty="0"/>
              <a:t>One can have a secure design and insecure implementation but not the other way around. It is, essentially, the avoidance of hard-coded security protocols and methods within the initial development of a web application, as well as the failure to take into account risks and attack vectors during the planning, development, and implementation of a web application.</a:t>
            </a:r>
            <a:endParaRPr lang="en-IN" dirty="0"/>
          </a:p>
        </p:txBody>
      </p:sp>
    </p:spTree>
    <p:extLst>
      <p:ext uri="{BB962C8B-B14F-4D97-AF65-F5344CB8AC3E}">
        <p14:creationId xmlns:p14="http://schemas.microsoft.com/office/powerpoint/2010/main" val="310983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148DF3-EF94-8A30-4FF6-87B5F1A16C86}"/>
              </a:ext>
            </a:extLst>
          </p:cNvPr>
          <p:cNvSpPr txBox="1"/>
          <p:nvPr/>
        </p:nvSpPr>
        <p:spPr>
          <a:xfrm>
            <a:off x="324059" y="819001"/>
            <a:ext cx="11251642" cy="2862322"/>
          </a:xfrm>
          <a:prstGeom prst="rect">
            <a:avLst/>
          </a:prstGeom>
          <a:noFill/>
        </p:spPr>
        <p:txBody>
          <a:bodyPr wrap="square">
            <a:spAutoFit/>
          </a:bodyPr>
          <a:lstStyle/>
          <a:p>
            <a:pPr algn="l"/>
            <a:r>
              <a:rPr lang="en-US" b="1" i="0" dirty="0">
                <a:solidFill>
                  <a:srgbClr val="5D5D5D"/>
                </a:solidFill>
                <a:effectLst/>
                <a:latin typeface="Titillium Web" panose="00000500000000000000" pitchFamily="2" charset="0"/>
              </a:rPr>
              <a:t>5. Security Misconfigurations</a:t>
            </a:r>
          </a:p>
          <a:p>
            <a:pPr algn="l"/>
            <a:r>
              <a:rPr lang="en-US" b="0" i="0" dirty="0">
                <a:effectLst/>
                <a:latin typeface="var( --e-global-typography-text-font-family )"/>
              </a:rPr>
              <a:t>This category moves up one notch from the previous top 10 list published in 2017. The previous category for XML External Entities (XXE) has been rolled into this one. There is a litany of possible security misconfigurations, but here are the most common:</a:t>
            </a:r>
          </a:p>
          <a:p>
            <a:pPr algn="l">
              <a:buFont typeface="Arial" panose="020B0604020202020204" pitchFamily="34" charset="0"/>
              <a:buChar char="•"/>
            </a:pPr>
            <a:r>
              <a:rPr lang="en-US" b="0" i="0" dirty="0">
                <a:effectLst/>
                <a:latin typeface="var( --e-global-typography-text-font-family )"/>
              </a:rPr>
              <a:t>Unpatched flaws</a:t>
            </a:r>
          </a:p>
          <a:p>
            <a:pPr algn="l">
              <a:buFont typeface="Arial" panose="020B0604020202020204" pitchFamily="34" charset="0"/>
              <a:buChar char="•"/>
            </a:pPr>
            <a:r>
              <a:rPr lang="en-US" b="0" i="0" dirty="0">
                <a:effectLst/>
                <a:latin typeface="var( --e-global-typography-text-font-family )"/>
              </a:rPr>
              <a:t>Default configurations</a:t>
            </a:r>
          </a:p>
          <a:p>
            <a:pPr algn="l">
              <a:buFont typeface="Arial" panose="020B0604020202020204" pitchFamily="34" charset="0"/>
              <a:buChar char="•"/>
            </a:pPr>
            <a:r>
              <a:rPr lang="en-US" b="0" i="0" dirty="0">
                <a:effectLst/>
                <a:latin typeface="var( --e-global-typography-text-font-family )"/>
              </a:rPr>
              <a:t>Unused pages</a:t>
            </a:r>
          </a:p>
          <a:p>
            <a:pPr algn="l">
              <a:buFont typeface="Arial" panose="020B0604020202020204" pitchFamily="34" charset="0"/>
              <a:buChar char="•"/>
            </a:pPr>
            <a:r>
              <a:rPr lang="en-US" b="0" i="0" dirty="0">
                <a:effectLst/>
                <a:latin typeface="var( --e-global-typography-text-font-family )"/>
              </a:rPr>
              <a:t>Unprotected files and directories</a:t>
            </a:r>
          </a:p>
          <a:p>
            <a:pPr algn="l">
              <a:buFont typeface="Arial" panose="020B0604020202020204" pitchFamily="34" charset="0"/>
              <a:buChar char="•"/>
            </a:pPr>
            <a:r>
              <a:rPr lang="en-US" b="0" i="0" dirty="0">
                <a:effectLst/>
                <a:latin typeface="var( --e-global-typography-text-font-family )"/>
              </a:rPr>
              <a:t>Unnecessary services</a:t>
            </a:r>
          </a:p>
          <a:p>
            <a:pPr algn="l">
              <a:buFont typeface="Arial" panose="020B0604020202020204" pitchFamily="34" charset="0"/>
              <a:buChar char="•"/>
            </a:pPr>
            <a:r>
              <a:rPr lang="en-US" b="0" i="0" dirty="0">
                <a:effectLst/>
                <a:latin typeface="var( --e-global-typography-text-font-family )"/>
              </a:rPr>
              <a:t>Usage of vulnerable XML files</a:t>
            </a:r>
          </a:p>
        </p:txBody>
      </p:sp>
      <p:sp>
        <p:nvSpPr>
          <p:cNvPr id="5" name="TextBox 4">
            <a:extLst>
              <a:ext uri="{FF2B5EF4-FFF2-40B4-BE49-F238E27FC236}">
                <a16:creationId xmlns:a16="http://schemas.microsoft.com/office/drawing/2014/main" id="{FB1CCBEA-98AE-6482-A02C-83C48A5AD3E1}"/>
              </a:ext>
            </a:extLst>
          </p:cNvPr>
          <p:cNvSpPr txBox="1"/>
          <p:nvPr/>
        </p:nvSpPr>
        <p:spPr>
          <a:xfrm>
            <a:off x="324059" y="4007674"/>
            <a:ext cx="11402367" cy="2031325"/>
          </a:xfrm>
          <a:prstGeom prst="rect">
            <a:avLst/>
          </a:prstGeom>
          <a:noFill/>
        </p:spPr>
        <p:txBody>
          <a:bodyPr wrap="square">
            <a:spAutoFit/>
          </a:bodyPr>
          <a:lstStyle/>
          <a:p>
            <a:r>
              <a:rPr lang="en-US" b="1" dirty="0"/>
              <a:t>6. Vulnerable and Outdated Components</a:t>
            </a:r>
          </a:p>
          <a:p>
            <a:r>
              <a:rPr lang="en-US" dirty="0"/>
              <a:t>Even simple websites such as personal blogs have a lot of dependencies, plugins, extensions and third party code. Failing to update every piece of software on the backend and frontend of a website will introduce heavy security risks sooner rather than later. Attackers actively seek out websites using vulnerable components and aggressively exploit them to spread malware, spam and phishing.</a:t>
            </a:r>
          </a:p>
          <a:p>
            <a:endParaRPr lang="en-US" dirty="0"/>
          </a:p>
          <a:p>
            <a:r>
              <a:rPr lang="en-US" dirty="0"/>
              <a:t>For example, in 2019, 56% of all CMS applications were out of date at the point of infection.</a:t>
            </a:r>
            <a:endParaRPr lang="en-IN" dirty="0"/>
          </a:p>
        </p:txBody>
      </p:sp>
    </p:spTree>
    <p:extLst>
      <p:ext uri="{BB962C8B-B14F-4D97-AF65-F5344CB8AC3E}">
        <p14:creationId xmlns:p14="http://schemas.microsoft.com/office/powerpoint/2010/main" val="104391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0768F-ACD7-C0DD-6EA6-48B43F8A88AF}"/>
              </a:ext>
            </a:extLst>
          </p:cNvPr>
          <p:cNvSpPr txBox="1"/>
          <p:nvPr/>
        </p:nvSpPr>
        <p:spPr>
          <a:xfrm>
            <a:off x="241160" y="891518"/>
            <a:ext cx="11384783" cy="2308324"/>
          </a:xfrm>
          <a:prstGeom prst="rect">
            <a:avLst/>
          </a:prstGeom>
          <a:noFill/>
        </p:spPr>
        <p:txBody>
          <a:bodyPr wrap="square">
            <a:spAutoFit/>
          </a:bodyPr>
          <a:lstStyle/>
          <a:p>
            <a:pPr algn="l"/>
            <a:r>
              <a:rPr lang="en-US" b="1" i="0" dirty="0">
                <a:solidFill>
                  <a:srgbClr val="5D5D5D"/>
                </a:solidFill>
                <a:effectLst/>
                <a:latin typeface="Titillium Web" panose="00000500000000000000" pitchFamily="2" charset="0"/>
              </a:rPr>
              <a:t>7.Identification and Authentication Failures</a:t>
            </a:r>
          </a:p>
          <a:p>
            <a:pPr algn="l"/>
            <a:r>
              <a:rPr lang="en-US" b="0" i="0" dirty="0">
                <a:effectLst/>
                <a:latin typeface="var( --e-global-typography-text-font-family )"/>
              </a:rPr>
              <a:t>A broken authentication vulnerability can allow an attacker to use manual and/or automatic methods to try to gain control over any account they want in a system – or even worse – to gain complete control over the system.</a:t>
            </a:r>
          </a:p>
          <a:p>
            <a:pPr algn="l"/>
            <a:endParaRPr lang="en-US" b="0" i="0" dirty="0">
              <a:effectLst/>
              <a:latin typeface="var( --e-global-typography-text-font-family )"/>
            </a:endParaRPr>
          </a:p>
          <a:p>
            <a:pPr algn="l"/>
            <a:r>
              <a:rPr lang="en-US" b="0" i="0" dirty="0">
                <a:effectLst/>
                <a:latin typeface="var( --e-global-typography-text-font-family )"/>
              </a:rPr>
              <a:t>Websites with broken authentication vulnerabilities are very common on the web. Broken authentication usually refers to logic issues that occur on the application authentication’s mechanism, like bad session management prone to username enumeration – when a malicious actor uses brute-force techniques to either guess or confirm valid users in a system.</a:t>
            </a:r>
          </a:p>
        </p:txBody>
      </p:sp>
      <p:sp>
        <p:nvSpPr>
          <p:cNvPr id="5" name="TextBox 4">
            <a:extLst>
              <a:ext uri="{FF2B5EF4-FFF2-40B4-BE49-F238E27FC236}">
                <a16:creationId xmlns:a16="http://schemas.microsoft.com/office/drawing/2014/main" id="{DCA01E3A-7CEC-F863-606B-D7DC0E6CDD67}"/>
              </a:ext>
            </a:extLst>
          </p:cNvPr>
          <p:cNvSpPr txBox="1"/>
          <p:nvPr/>
        </p:nvSpPr>
        <p:spPr>
          <a:xfrm>
            <a:off x="241160" y="3658159"/>
            <a:ext cx="11314444" cy="2585323"/>
          </a:xfrm>
          <a:prstGeom prst="rect">
            <a:avLst/>
          </a:prstGeom>
          <a:noFill/>
        </p:spPr>
        <p:txBody>
          <a:bodyPr wrap="square">
            <a:spAutoFit/>
          </a:bodyPr>
          <a:lstStyle/>
          <a:p>
            <a:pPr algn="l"/>
            <a:r>
              <a:rPr lang="en-US" b="1" i="0" dirty="0">
                <a:solidFill>
                  <a:srgbClr val="5D5D5D"/>
                </a:solidFill>
                <a:effectLst/>
                <a:latin typeface="Titillium Web" panose="00000500000000000000" pitchFamily="2" charset="0"/>
              </a:rPr>
              <a:t>8.Software and Data Integrity Failures</a:t>
            </a:r>
          </a:p>
          <a:p>
            <a:pPr algn="l"/>
            <a:r>
              <a:rPr lang="en-US" b="0" i="0" dirty="0">
                <a:effectLst/>
                <a:latin typeface="var( --e-global-typography-text-font-family )"/>
              </a:rPr>
              <a:t>Another new addition to the 2021 roster is software and data integrity failures. These failures can take many forms, particularly since as the web evolves it is more and more common to use third party code and services within web applications. These failures can be </a:t>
            </a:r>
            <a:r>
              <a:rPr lang="en-US" b="0" i="0" dirty="0" err="1">
                <a:effectLst/>
                <a:latin typeface="var( --e-global-typography-text-font-family )"/>
              </a:rPr>
              <a:t>summarised</a:t>
            </a:r>
            <a:r>
              <a:rPr lang="en-US" b="0" i="0" dirty="0">
                <a:effectLst/>
                <a:latin typeface="var( --e-global-typography-text-font-family )"/>
              </a:rPr>
              <a:t> as follows:</a:t>
            </a:r>
          </a:p>
          <a:p>
            <a:pPr algn="l">
              <a:buFont typeface="Arial" panose="020B0604020202020204" pitchFamily="34" charset="0"/>
              <a:buChar char="•"/>
            </a:pPr>
            <a:r>
              <a:rPr lang="en-US" b="0" i="0" dirty="0">
                <a:effectLst/>
                <a:latin typeface="var( --e-global-typography-text-font-family )"/>
              </a:rPr>
              <a:t>Usage of code that does not verify integrity of source</a:t>
            </a:r>
          </a:p>
          <a:p>
            <a:pPr algn="l">
              <a:buFont typeface="Arial" panose="020B0604020202020204" pitchFamily="34" charset="0"/>
              <a:buChar char="•"/>
            </a:pPr>
            <a:r>
              <a:rPr lang="en-US" b="0" i="0" dirty="0">
                <a:effectLst/>
                <a:latin typeface="var( --e-global-typography-text-font-family )"/>
              </a:rPr>
              <a:t>Usage of third party plugins where you do not control the source</a:t>
            </a:r>
          </a:p>
          <a:p>
            <a:pPr algn="l">
              <a:buFont typeface="Arial" panose="020B0604020202020204" pitchFamily="34" charset="0"/>
              <a:buChar char="•"/>
            </a:pPr>
            <a:r>
              <a:rPr lang="en-US" b="0" i="0" dirty="0">
                <a:effectLst/>
                <a:latin typeface="var( --e-global-typography-text-font-family )"/>
              </a:rPr>
              <a:t>Plugins and extensions from untrusted sources</a:t>
            </a:r>
          </a:p>
          <a:p>
            <a:pPr algn="l">
              <a:buFont typeface="Arial" panose="020B0604020202020204" pitchFamily="34" charset="0"/>
              <a:buChar char="•"/>
            </a:pPr>
            <a:r>
              <a:rPr lang="en-US" b="0" i="0" dirty="0">
                <a:effectLst/>
                <a:latin typeface="var( --e-global-typography-text-font-family )"/>
              </a:rPr>
              <a:t>The introduction of or potential for compromise or </a:t>
            </a:r>
            <a:r>
              <a:rPr lang="en-US" b="0" i="0" dirty="0" err="1">
                <a:effectLst/>
                <a:latin typeface="var( --e-global-typography-text-font-family )"/>
              </a:rPr>
              <a:t>unauthorised</a:t>
            </a:r>
            <a:r>
              <a:rPr lang="en-US" b="0" i="0" dirty="0">
                <a:effectLst/>
                <a:latin typeface="var( --e-global-typography-text-font-family )"/>
              </a:rPr>
              <a:t> access</a:t>
            </a:r>
          </a:p>
          <a:p>
            <a:pPr algn="l">
              <a:buFont typeface="Arial" panose="020B0604020202020204" pitchFamily="34" charset="0"/>
              <a:buChar char="•"/>
            </a:pPr>
            <a:r>
              <a:rPr lang="en-US" b="0" i="0" dirty="0">
                <a:effectLst/>
                <a:latin typeface="var( --e-global-typography-text-font-family )"/>
              </a:rPr>
              <a:t>Auto-updates assume trust of the source</a:t>
            </a:r>
          </a:p>
        </p:txBody>
      </p:sp>
    </p:spTree>
    <p:extLst>
      <p:ext uri="{BB962C8B-B14F-4D97-AF65-F5344CB8AC3E}">
        <p14:creationId xmlns:p14="http://schemas.microsoft.com/office/powerpoint/2010/main" val="19830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855EC-4F54-1B22-61EA-BE4F3BA1A88F}"/>
              </a:ext>
            </a:extLst>
          </p:cNvPr>
          <p:cNvSpPr txBox="1"/>
          <p:nvPr/>
        </p:nvSpPr>
        <p:spPr>
          <a:xfrm>
            <a:off x="354205" y="302679"/>
            <a:ext cx="6094324" cy="369332"/>
          </a:xfrm>
          <a:prstGeom prst="rect">
            <a:avLst/>
          </a:prstGeom>
          <a:noFill/>
        </p:spPr>
        <p:txBody>
          <a:bodyPr wrap="square">
            <a:spAutoFit/>
          </a:bodyPr>
          <a:lstStyle/>
          <a:p>
            <a:pPr algn="l"/>
            <a:r>
              <a:rPr lang="en-IN" b="1" i="0" dirty="0">
                <a:effectLst/>
                <a:latin typeface="Titillium Web" panose="00000500000000000000" pitchFamily="2" charset="0"/>
              </a:rPr>
              <a:t>9. Security Logging &amp; Monitoring Failures</a:t>
            </a:r>
          </a:p>
        </p:txBody>
      </p:sp>
      <p:sp>
        <p:nvSpPr>
          <p:cNvPr id="5" name="TextBox 4">
            <a:extLst>
              <a:ext uri="{FF2B5EF4-FFF2-40B4-BE49-F238E27FC236}">
                <a16:creationId xmlns:a16="http://schemas.microsoft.com/office/drawing/2014/main" id="{0B0961D2-3089-C021-9BA7-FC852EB456DF}"/>
              </a:ext>
            </a:extLst>
          </p:cNvPr>
          <p:cNvSpPr txBox="1"/>
          <p:nvPr/>
        </p:nvSpPr>
        <p:spPr>
          <a:xfrm>
            <a:off x="442964" y="1443841"/>
            <a:ext cx="11394831" cy="3693319"/>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According to OWASP, these are some examples of attack scenarios due to insufficient logging and monitoring:</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Scenario #1:</a:t>
            </a:r>
            <a:r>
              <a:rPr lang="en-US" b="0" i="0" dirty="0">
                <a:solidFill>
                  <a:srgbClr val="000000"/>
                </a:solidFill>
                <a:effectLst/>
                <a:latin typeface="Times New Roman" panose="02020603050405020304" pitchFamily="18" charset="0"/>
                <a:cs typeface="Times New Roman" panose="02020603050405020304" pitchFamily="18" charset="0"/>
              </a:rPr>
              <a:t> An open-source project forum software run by a small team was hacked using a flaw in its software. The attackers managed to wipe out the internal source code repository containing the next version and all of the forum contents. Although the source could be recovered, the lack of monitoring, logging, or alerting led to a far worse breach. The forum software project is no longer active as a result of this issue.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Scenario #2:</a:t>
            </a:r>
            <a:r>
              <a:rPr lang="en-US" b="0" i="0" dirty="0">
                <a:solidFill>
                  <a:srgbClr val="000000"/>
                </a:solidFill>
                <a:effectLst/>
                <a:latin typeface="Times New Roman" panose="02020603050405020304" pitchFamily="18" charset="0"/>
                <a:cs typeface="Times New Roman" panose="02020603050405020304" pitchFamily="18" charset="0"/>
              </a:rPr>
              <a:t> An attacker scans for users with a common password. They can take over all accounts with this password. For all other users, this scan leaves only one false login behind. After some days, this may be repeated with a different password.</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Scenario #3:</a:t>
            </a:r>
            <a:r>
              <a:rPr lang="en-US" b="0" i="0" dirty="0">
                <a:solidFill>
                  <a:srgbClr val="000000"/>
                </a:solidFill>
                <a:effectLst/>
                <a:latin typeface="Times New Roman" panose="02020603050405020304" pitchFamily="18" charset="0"/>
                <a:cs typeface="Times New Roman" panose="02020603050405020304" pitchFamily="18" charset="0"/>
              </a:rPr>
              <a:t> A major U.S. retailer reportedly had an internal malware analysis sandbox analyzing attachments. The sandbox software had detected potentially unwanted software, but no one responded to this detection. The sandbox had been producing warnings for some time before detecting the breach due to fraudulent card transactions by an external bank.</a:t>
            </a:r>
          </a:p>
        </p:txBody>
      </p:sp>
    </p:spTree>
    <p:extLst>
      <p:ext uri="{BB962C8B-B14F-4D97-AF65-F5344CB8AC3E}">
        <p14:creationId xmlns:p14="http://schemas.microsoft.com/office/powerpoint/2010/main" val="1537136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2028</TotalTime>
  <Words>8027</Words>
  <Application>Microsoft Office PowerPoint</Application>
  <PresentationFormat>Widescreen</PresentationFormat>
  <Paragraphs>458</Paragraphs>
  <Slides>56</Slides>
  <Notes>5</Notes>
  <HiddenSlides>2</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56</vt:i4>
      </vt:variant>
    </vt:vector>
  </HeadingPairs>
  <TitlesOfParts>
    <vt:vector size="75" baseType="lpstr">
      <vt:lpstr>Yu Gothic</vt:lpstr>
      <vt:lpstr>arial</vt:lpstr>
      <vt:lpstr>arial</vt:lpstr>
      <vt:lpstr>Calibri</vt:lpstr>
      <vt:lpstr>Calibri Light</vt:lpstr>
      <vt:lpstr>CiscoSans</vt:lpstr>
      <vt:lpstr>DM Sans</vt:lpstr>
      <vt:lpstr>Georgia</vt:lpstr>
      <vt:lpstr>Google Sans</vt:lpstr>
      <vt:lpstr>Palatino Linotype</vt:lpstr>
      <vt:lpstr>Segoe UI Symbol</vt:lpstr>
      <vt:lpstr>Symbol</vt:lpstr>
      <vt:lpstr>Tahoma</vt:lpstr>
      <vt:lpstr>Times New Roman</vt:lpstr>
      <vt:lpstr>Titillium Web</vt:lpstr>
      <vt:lpstr>var( --e-global-typography-text-font-family )</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Attack, Threats and vulnerabilities</vt:lpstr>
      <vt:lpstr>PowerPoint Presentation</vt:lpstr>
      <vt:lpstr>Vulnerability</vt:lpstr>
      <vt:lpstr>Vulnerability -Configuration Weaknesses </vt:lpstr>
      <vt:lpstr>Vulnerability</vt:lpstr>
      <vt:lpstr>Threats</vt:lpstr>
      <vt:lpstr>Threats</vt:lpstr>
      <vt:lpstr>Threats</vt:lpstr>
      <vt:lpstr>Threats</vt:lpstr>
      <vt:lpstr>Attack</vt:lpstr>
      <vt:lpstr>Attacks</vt:lpstr>
      <vt:lpstr>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 KS</dc:creator>
  <cp:lastModifiedBy>Yash Tawde</cp:lastModifiedBy>
  <cp:revision>378</cp:revision>
  <dcterms:created xsi:type="dcterms:W3CDTF">2024-04-10T06:30:47Z</dcterms:created>
  <dcterms:modified xsi:type="dcterms:W3CDTF">2024-05-02T13:15:11Z</dcterms:modified>
</cp:coreProperties>
</file>