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278" r:id="rId4"/>
    <p:sldId id="311" r:id="rId5"/>
    <p:sldId id="312" r:id="rId6"/>
    <p:sldId id="323" r:id="rId7"/>
    <p:sldId id="324" r:id="rId8"/>
    <p:sldId id="315" r:id="rId9"/>
    <p:sldId id="316" r:id="rId10"/>
    <p:sldId id="317" r:id="rId11"/>
    <p:sldId id="325" r:id="rId12"/>
    <p:sldId id="290" r:id="rId13"/>
    <p:sldId id="398" r:id="rId14"/>
    <p:sldId id="319" r:id="rId15"/>
    <p:sldId id="326" r:id="rId16"/>
    <p:sldId id="380" r:id="rId17"/>
    <p:sldId id="381" r:id="rId18"/>
    <p:sldId id="399" r:id="rId19"/>
    <p:sldId id="400" r:id="rId20"/>
    <p:sldId id="401" r:id="rId21"/>
    <p:sldId id="402" r:id="rId22"/>
    <p:sldId id="269" r:id="rId23"/>
    <p:sldId id="271" r:id="rId24"/>
    <p:sldId id="262" r:id="rId25"/>
    <p:sldId id="305" r:id="rId26"/>
    <p:sldId id="403" r:id="rId27"/>
    <p:sldId id="404" r:id="rId28"/>
    <p:sldId id="405" r:id="rId29"/>
    <p:sldId id="321" r:id="rId30"/>
    <p:sldId id="328" r:id="rId31"/>
    <p:sldId id="329" r:id="rId32"/>
    <p:sldId id="322" r:id="rId33"/>
    <p:sldId id="342" r:id="rId34"/>
    <p:sldId id="330" r:id="rId35"/>
    <p:sldId id="331" r:id="rId36"/>
    <p:sldId id="382" r:id="rId37"/>
    <p:sldId id="383" r:id="rId38"/>
    <p:sldId id="384" r:id="rId39"/>
    <p:sldId id="385" r:id="rId40"/>
    <p:sldId id="386" r:id="rId41"/>
    <p:sldId id="387" r:id="rId42"/>
    <p:sldId id="388" r:id="rId43"/>
    <p:sldId id="373" r:id="rId44"/>
    <p:sldId id="374" r:id="rId45"/>
    <p:sldId id="332" r:id="rId46"/>
    <p:sldId id="333" r:id="rId47"/>
    <p:sldId id="378" r:id="rId48"/>
    <p:sldId id="379" r:id="rId49"/>
    <p:sldId id="334" r:id="rId50"/>
    <p:sldId id="376" r:id="rId51"/>
    <p:sldId id="377" r:id="rId52"/>
    <p:sldId id="318" r:id="rId53"/>
    <p:sldId id="310" r:id="rId54"/>
    <p:sldId id="335" r:id="rId55"/>
    <p:sldId id="336" r:id="rId56"/>
    <p:sldId id="337" r:id="rId57"/>
    <p:sldId id="375" r:id="rId58"/>
    <p:sldId id="338" r:id="rId59"/>
    <p:sldId id="361" r:id="rId60"/>
    <p:sldId id="339" r:id="rId61"/>
    <p:sldId id="343" r:id="rId62"/>
    <p:sldId id="344" r:id="rId63"/>
    <p:sldId id="345" r:id="rId64"/>
    <p:sldId id="346" r:id="rId65"/>
    <p:sldId id="347" r:id="rId66"/>
    <p:sldId id="348" r:id="rId67"/>
    <p:sldId id="349" r:id="rId68"/>
    <p:sldId id="350" r:id="rId69"/>
    <p:sldId id="392" r:id="rId70"/>
    <p:sldId id="393" r:id="rId71"/>
    <p:sldId id="394" r:id="rId72"/>
    <p:sldId id="395" r:id="rId73"/>
    <p:sldId id="396" r:id="rId74"/>
    <p:sldId id="397" r:id="rId75"/>
    <p:sldId id="352" r:id="rId76"/>
    <p:sldId id="353" r:id="rId77"/>
    <p:sldId id="35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4-05-15T03:59:08.346"/>
    </inkml:context>
    <inkml:brush xml:id="br0">
      <inkml:brushProperty name="width" value="0.05" units="cm"/>
      <inkml:brushProperty name="height" value="0.05" units="cm"/>
      <inkml:brushProperty name="fitToCurve" value="1"/>
    </inkml:brush>
  </inkml:definitions>
  <inkml:trace contextRef="#ctx0" brushRef="#br0">0 0 0,'34'0'844,"2"0"-750,-1 0 15,1 0 94,-1 23-62,1-23-125,-36 23 62,0 1-63,35-24 17,-35 24 61,0 46-30,0-46-16,0-1 0,0 1 46,0-1-77,0 0 31,0 1-16,-35-1-15,-1-23 15,36 24-15,0-1 31,-35 1-32,-1-1 1,1-23-1,70 0 360,36 0-328,-35 0 31,34 0-31,-34 0-15,35 0-17,-37 0 32,2 0 62,-1 0 16,0 0 79,-35 24-189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B5C6-3A88-39BF-7214-227CA397F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1B0F28-3DB4-74E2-D54C-6C509B361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03B6D-A684-E02C-B6AC-BB9DABC45CD8}"/>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5" name="Footer Placeholder 4">
            <a:extLst>
              <a:ext uri="{FF2B5EF4-FFF2-40B4-BE49-F238E27FC236}">
                <a16:creationId xmlns:a16="http://schemas.microsoft.com/office/drawing/2014/main" id="{4CE5A99E-FB28-765A-8AC1-1854089EE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54F1C-4176-6AC6-DAD9-B6A0AD6EB7F4}"/>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239764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8732-A052-2B6B-16E1-067DD437D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6FCC9-E7B5-439A-366D-D39C2ECB4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0A9FD-ED43-05B7-DEC0-A7137E5E0384}"/>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5" name="Footer Placeholder 4">
            <a:extLst>
              <a:ext uri="{FF2B5EF4-FFF2-40B4-BE49-F238E27FC236}">
                <a16:creationId xmlns:a16="http://schemas.microsoft.com/office/drawing/2014/main" id="{0901C8C3-7F57-8BBF-AB9D-590959EE1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55822-18DB-2DB3-5388-C22CA27D4AA0}"/>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160600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C7C6F-8E8D-8744-A08E-52AE6C1FD7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115D93-CD0B-1AF4-B4E8-BBE094BE4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E04CD-6CE3-0914-5684-9FC0499B43E0}"/>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5" name="Footer Placeholder 4">
            <a:extLst>
              <a:ext uri="{FF2B5EF4-FFF2-40B4-BE49-F238E27FC236}">
                <a16:creationId xmlns:a16="http://schemas.microsoft.com/office/drawing/2014/main" id="{B23A211E-ED26-67D1-DCEC-19535BACA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709E4-B40C-A74C-9764-BE1BE4AEE24F}"/>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126231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ED8A-D4B4-6B94-E457-4D7C0EC56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5740A-947D-5163-7D45-37E10915D2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13279-E751-391C-7F44-E9EC62237ECE}"/>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5" name="Footer Placeholder 4">
            <a:extLst>
              <a:ext uri="{FF2B5EF4-FFF2-40B4-BE49-F238E27FC236}">
                <a16:creationId xmlns:a16="http://schemas.microsoft.com/office/drawing/2014/main" id="{E3518438-5390-0D8A-1ABE-680ECC3D6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37BF0-38F0-66DD-1CD4-12D40418E510}"/>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293324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052D-69D1-9C28-F62A-F00400621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6553F4-C897-9F6D-0508-3C4440186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1A98EC-D650-E527-CC6D-C9AF93CA2DBA}"/>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5" name="Footer Placeholder 4">
            <a:extLst>
              <a:ext uri="{FF2B5EF4-FFF2-40B4-BE49-F238E27FC236}">
                <a16:creationId xmlns:a16="http://schemas.microsoft.com/office/drawing/2014/main" id="{3E64D09F-A697-DF12-E47C-B7CF705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832B8-0B6E-EEC2-2B66-86D2F92CD4C5}"/>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227865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D18D-C2B6-860E-D49B-4933FA447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540E5-046B-92BE-1F6E-C0A728A0C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A62DE9-D434-8971-BFB0-BE0271436E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47D63E-AE0B-460B-1200-26881831B684}"/>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6" name="Footer Placeholder 5">
            <a:extLst>
              <a:ext uri="{FF2B5EF4-FFF2-40B4-BE49-F238E27FC236}">
                <a16:creationId xmlns:a16="http://schemas.microsoft.com/office/drawing/2014/main" id="{6CD0D752-1F80-CC48-5628-E32CFB476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B96EB-C042-CEAF-DC80-9FD78F8C5B3E}"/>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164896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AE12-29E8-1CB9-6634-FE7340A1CB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C7F34C-6C2D-DF23-50D1-9C739C4C8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957968-3785-727D-2339-D4331A821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1B987-AD51-EE73-014A-56DC9D016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184530-7050-22D2-D697-17A7247DBC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2C3EFB-1641-404B-10B2-E7482B60FB1E}"/>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8" name="Footer Placeholder 7">
            <a:extLst>
              <a:ext uri="{FF2B5EF4-FFF2-40B4-BE49-F238E27FC236}">
                <a16:creationId xmlns:a16="http://schemas.microsoft.com/office/drawing/2014/main" id="{A6DC1DDA-80FB-5F5C-508A-0AED22103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4DAE9D-EBCB-E7F5-F3E0-99B730E285A7}"/>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254006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7BF2-11DC-4A98-C244-A1732A1237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581807-DD50-B882-C2AC-C0A2B42358A5}"/>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4" name="Footer Placeholder 3">
            <a:extLst>
              <a:ext uri="{FF2B5EF4-FFF2-40B4-BE49-F238E27FC236}">
                <a16:creationId xmlns:a16="http://schemas.microsoft.com/office/drawing/2014/main" id="{C9CEE18D-8E27-EBD6-23D7-FEC1574AF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A96731-9FD5-B973-73B3-B269C3A9116E}"/>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285111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EDD5E-C669-9C90-6AF8-EC722CFA4732}"/>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3" name="Footer Placeholder 2">
            <a:extLst>
              <a:ext uri="{FF2B5EF4-FFF2-40B4-BE49-F238E27FC236}">
                <a16:creationId xmlns:a16="http://schemas.microsoft.com/office/drawing/2014/main" id="{D0B08AD2-EF05-F096-CCD2-FEF1CC66B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1602B-E910-0C19-7FF2-AA2DDC91AFD8}"/>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325423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38B1-FA14-A87D-3EB7-7D3DA9A04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F5FF5-7B03-6507-16CA-4A31ECF09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C1D86-3817-54AD-BCC9-F46159433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3362D-E4C9-42EA-3A2F-94B38E63B146}"/>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6" name="Footer Placeholder 5">
            <a:extLst>
              <a:ext uri="{FF2B5EF4-FFF2-40B4-BE49-F238E27FC236}">
                <a16:creationId xmlns:a16="http://schemas.microsoft.com/office/drawing/2014/main" id="{23BFE6DE-E01C-05C4-168E-1F14CD9F83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32F48-48ED-9CCD-FE4B-C5F5396ED936}"/>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314477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E0F3-44D2-CAD3-92D7-C2396EC43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AC1D6-72BE-F0B0-0DEE-351711A9F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0A7E0A-DFD6-E4DF-D488-B44AD1BE5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F6E25-97EB-37E8-D0C9-D586A7D4A59F}"/>
              </a:ext>
            </a:extLst>
          </p:cNvPr>
          <p:cNvSpPr>
            <a:spLocks noGrp="1"/>
          </p:cNvSpPr>
          <p:nvPr>
            <p:ph type="dt" sz="half" idx="10"/>
          </p:nvPr>
        </p:nvSpPr>
        <p:spPr/>
        <p:txBody>
          <a:bodyPr/>
          <a:lstStyle/>
          <a:p>
            <a:fld id="{75201860-3B2C-4841-B706-CF1A80AC1D56}" type="datetimeFigureOut">
              <a:rPr lang="en-US" smtClean="0"/>
              <a:t>5/28/2024</a:t>
            </a:fld>
            <a:endParaRPr lang="en-US"/>
          </a:p>
        </p:txBody>
      </p:sp>
      <p:sp>
        <p:nvSpPr>
          <p:cNvPr id="6" name="Footer Placeholder 5">
            <a:extLst>
              <a:ext uri="{FF2B5EF4-FFF2-40B4-BE49-F238E27FC236}">
                <a16:creationId xmlns:a16="http://schemas.microsoft.com/office/drawing/2014/main" id="{7C2428F8-0C52-C9A0-EC03-15D1D227F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5E270-27A6-A8F2-D6A8-C22935E34629}"/>
              </a:ext>
            </a:extLst>
          </p:cNvPr>
          <p:cNvSpPr>
            <a:spLocks noGrp="1"/>
          </p:cNvSpPr>
          <p:nvPr>
            <p:ph type="sldNum" sz="quarter" idx="12"/>
          </p:nvPr>
        </p:nvSpPr>
        <p:spPr/>
        <p:txBody>
          <a:bodyPr/>
          <a:lstStyle/>
          <a:p>
            <a:fld id="{62A644DF-D30D-455D-9DC6-6D0804F4D58B}" type="slidenum">
              <a:rPr lang="en-US" smtClean="0"/>
              <a:t>‹#›</a:t>
            </a:fld>
            <a:endParaRPr lang="en-US"/>
          </a:p>
        </p:txBody>
      </p:sp>
    </p:spTree>
    <p:extLst>
      <p:ext uri="{BB962C8B-B14F-4D97-AF65-F5344CB8AC3E}">
        <p14:creationId xmlns:p14="http://schemas.microsoft.com/office/powerpoint/2010/main" val="79907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0E117A-5094-84B1-3A4E-20C6707F8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0AB65A-45D0-D2A2-5CA0-940902297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AF8AE-AFAF-5D7E-12AF-B6DA6D075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01860-3B2C-4841-B706-CF1A80AC1D56}" type="datetimeFigureOut">
              <a:rPr lang="en-US" smtClean="0"/>
              <a:t>5/28/2024</a:t>
            </a:fld>
            <a:endParaRPr lang="en-US"/>
          </a:p>
        </p:txBody>
      </p:sp>
      <p:sp>
        <p:nvSpPr>
          <p:cNvPr id="5" name="Footer Placeholder 4">
            <a:extLst>
              <a:ext uri="{FF2B5EF4-FFF2-40B4-BE49-F238E27FC236}">
                <a16:creationId xmlns:a16="http://schemas.microsoft.com/office/drawing/2014/main" id="{36F2DD0C-383D-B3F6-55E9-E6BCEEA3E4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7C1F43-C42B-DF19-4053-7D8E878E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644DF-D30D-455D-9DC6-6D0804F4D58B}" type="slidenum">
              <a:rPr lang="en-US" smtClean="0"/>
              <a:t>‹#›</a:t>
            </a:fld>
            <a:endParaRPr lang="en-US"/>
          </a:p>
        </p:txBody>
      </p:sp>
    </p:spTree>
    <p:extLst>
      <p:ext uri="{BB962C8B-B14F-4D97-AF65-F5344CB8AC3E}">
        <p14:creationId xmlns:p14="http://schemas.microsoft.com/office/powerpoint/2010/main" val="55816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GD.ppt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67D3-3D40-388A-56D4-8EFABA1B7027}"/>
              </a:ext>
            </a:extLst>
          </p:cNvPr>
          <p:cNvSpPr>
            <a:spLocks noGrp="1"/>
          </p:cNvSpPr>
          <p:nvPr>
            <p:ph type="ctrTitle"/>
          </p:nvPr>
        </p:nvSpPr>
        <p:spPr/>
        <p:txBody>
          <a:bodyPr/>
          <a:lstStyle/>
          <a:p>
            <a:r>
              <a:rPr lang="en-US" b="1" dirty="0"/>
              <a:t>INTRODUCTION TO DEEP LEARNING</a:t>
            </a:r>
            <a:r>
              <a:rPr lang="en-US" dirty="0"/>
              <a:t> </a:t>
            </a:r>
          </a:p>
        </p:txBody>
      </p:sp>
      <p:sp>
        <p:nvSpPr>
          <p:cNvPr id="3" name="Subtitle 2">
            <a:extLst>
              <a:ext uri="{FF2B5EF4-FFF2-40B4-BE49-F238E27FC236}">
                <a16:creationId xmlns:a16="http://schemas.microsoft.com/office/drawing/2014/main" id="{CBE87C45-48E7-6928-64D2-9FB6083B6FFE}"/>
              </a:ext>
            </a:extLst>
          </p:cNvPr>
          <p:cNvSpPr>
            <a:spLocks noGrp="1"/>
          </p:cNvSpPr>
          <p:nvPr>
            <p:ph type="subTitle" idx="1"/>
          </p:nvPr>
        </p:nvSpPr>
        <p:spPr/>
        <p:txBody>
          <a:bodyPr/>
          <a:lstStyle/>
          <a:p>
            <a:r>
              <a:rPr lang="en-US" dirty="0"/>
              <a:t>Module 2</a:t>
            </a:r>
          </a:p>
        </p:txBody>
      </p:sp>
    </p:spTree>
    <p:extLst>
      <p:ext uri="{BB962C8B-B14F-4D97-AF65-F5344CB8AC3E}">
        <p14:creationId xmlns:p14="http://schemas.microsoft.com/office/powerpoint/2010/main" val="21487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172B-C581-4089-C75C-44285572DD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CEF333-968D-D72F-CBA0-02D69F9A624B}"/>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The goal of the gradient descent algorithm is to minimize the given function (say cost function). To achieve this goal, it performs two steps iteratively:</a:t>
            </a:r>
          </a:p>
          <a:p>
            <a:pPr algn="just">
              <a:buFont typeface="+mj-lt"/>
              <a:buAutoNum type="arabicPeriod"/>
            </a:pPr>
            <a:r>
              <a:rPr lang="en-US" b="1" i="0" dirty="0">
                <a:solidFill>
                  <a:srgbClr val="222222"/>
                </a:solidFill>
                <a:effectLst/>
                <a:latin typeface="Lato" panose="020F0502020204030203" pitchFamily="34" charset="0"/>
              </a:rPr>
              <a:t>Compute the gradient </a:t>
            </a:r>
            <a:r>
              <a:rPr lang="en-US" b="0" i="0" dirty="0">
                <a:solidFill>
                  <a:srgbClr val="222222"/>
                </a:solidFill>
                <a:effectLst/>
                <a:latin typeface="Lato" panose="020F0502020204030203" pitchFamily="34" charset="0"/>
              </a:rPr>
              <a:t>(slope), the first order derivative of the function at that point</a:t>
            </a:r>
          </a:p>
          <a:p>
            <a:pPr algn="just">
              <a:buFont typeface="+mj-lt"/>
              <a:buAutoNum type="arabicPeriod"/>
            </a:pPr>
            <a:r>
              <a:rPr lang="en-US" b="1" i="0" dirty="0">
                <a:solidFill>
                  <a:srgbClr val="222222"/>
                </a:solidFill>
                <a:effectLst/>
                <a:latin typeface="Lato" panose="020F0502020204030203" pitchFamily="34" charset="0"/>
              </a:rPr>
              <a:t>Make a step (move) in the direction opposite to the gradient</a:t>
            </a:r>
            <a:r>
              <a:rPr lang="en-US" b="0" i="0" dirty="0">
                <a:solidFill>
                  <a:srgbClr val="222222"/>
                </a:solidFill>
                <a:effectLst/>
                <a:latin typeface="Lato" panose="020F0502020204030203" pitchFamily="34" charset="0"/>
              </a:rPr>
              <a:t>, opposite direction of slope increase from the current point by alpha times the gradient at that point.</a:t>
            </a:r>
          </a:p>
          <a:p>
            <a:endParaRPr lang="en-US" dirty="0"/>
          </a:p>
        </p:txBody>
      </p:sp>
    </p:spTree>
    <p:extLst>
      <p:ext uri="{BB962C8B-B14F-4D97-AF65-F5344CB8AC3E}">
        <p14:creationId xmlns:p14="http://schemas.microsoft.com/office/powerpoint/2010/main" val="105978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0ACA-5360-DF26-20CE-49EE403F47DE}"/>
              </a:ext>
            </a:extLst>
          </p:cNvPr>
          <p:cNvSpPr>
            <a:spLocks noGrp="1"/>
          </p:cNvSpPr>
          <p:nvPr>
            <p:ph type="title"/>
          </p:nvPr>
        </p:nvSpPr>
        <p:spPr/>
        <p:txBody>
          <a:bodyPr/>
          <a:lstStyle/>
          <a:p>
            <a:r>
              <a:rPr lang="en-US" dirty="0"/>
              <a:t>Gradient Descent Algorithm</a:t>
            </a:r>
          </a:p>
        </p:txBody>
      </p:sp>
      <p:sp>
        <p:nvSpPr>
          <p:cNvPr id="3" name="Content Placeholder 2">
            <a:extLst>
              <a:ext uri="{FF2B5EF4-FFF2-40B4-BE49-F238E27FC236}">
                <a16:creationId xmlns:a16="http://schemas.microsoft.com/office/drawing/2014/main" id="{3ECF5C4E-C5F2-B18D-33F4-10DC816103B1}"/>
              </a:ext>
            </a:extLst>
          </p:cNvPr>
          <p:cNvSpPr>
            <a:spLocks noGrp="1"/>
          </p:cNvSpPr>
          <p:nvPr>
            <p:ph idx="1"/>
          </p:nvPr>
        </p:nvSpPr>
        <p:spPr/>
        <p:txBody>
          <a:bodyPr>
            <a:normAutofit fontScale="92500"/>
          </a:bodyPr>
          <a:lstStyle/>
          <a:p>
            <a:pPr algn="just"/>
            <a:r>
              <a:rPr lang="en-US" b="0" i="0" dirty="0">
                <a:solidFill>
                  <a:srgbClr val="292929"/>
                </a:solidFill>
                <a:effectLst/>
                <a:latin typeface="source-serif-pro"/>
              </a:rPr>
              <a:t>The steps of the algorithm are</a:t>
            </a:r>
          </a:p>
          <a:p>
            <a:pPr algn="just">
              <a:buFont typeface="+mj-lt"/>
              <a:buAutoNum type="arabicPeriod"/>
            </a:pPr>
            <a:r>
              <a:rPr lang="en-US" b="0" i="0" dirty="0">
                <a:solidFill>
                  <a:srgbClr val="292929"/>
                </a:solidFill>
                <a:effectLst/>
                <a:latin typeface="source-serif-pro"/>
              </a:rPr>
              <a:t>Find the slope of the objective function </a:t>
            </a:r>
            <a:r>
              <a:rPr lang="en-US" b="1" i="0" dirty="0">
                <a:solidFill>
                  <a:srgbClr val="292929"/>
                </a:solidFill>
                <a:effectLst/>
                <a:latin typeface="source-serif-pro"/>
              </a:rPr>
              <a:t>with respect to each parameter/feature</a:t>
            </a:r>
            <a:r>
              <a:rPr lang="en-US" b="0" i="0" dirty="0">
                <a:solidFill>
                  <a:srgbClr val="292929"/>
                </a:solidFill>
                <a:effectLst/>
                <a:latin typeface="source-serif-pro"/>
              </a:rPr>
              <a:t>. In other words, compute the gradient of the function.</a:t>
            </a:r>
          </a:p>
          <a:p>
            <a:pPr algn="just">
              <a:buFont typeface="+mj-lt"/>
              <a:buAutoNum type="arabicPeriod"/>
            </a:pPr>
            <a:r>
              <a:rPr lang="en-US" b="0" i="0" dirty="0">
                <a:solidFill>
                  <a:srgbClr val="292929"/>
                </a:solidFill>
                <a:effectLst/>
                <a:latin typeface="source-serif-pro"/>
              </a:rPr>
              <a:t>Pick a random initial value for the parameters (differentiate “Cost function” with respect to “Weight” as well as “</a:t>
            </a:r>
            <a:r>
              <a:rPr lang="en-US" dirty="0">
                <a:solidFill>
                  <a:srgbClr val="292929"/>
                </a:solidFill>
                <a:latin typeface="source-serif-pro"/>
              </a:rPr>
              <a:t>bias”). </a:t>
            </a:r>
            <a:r>
              <a:rPr lang="en-US" b="0" i="0" dirty="0">
                <a:solidFill>
                  <a:srgbClr val="292929"/>
                </a:solidFill>
                <a:effectLst/>
                <a:latin typeface="source-serif-pro"/>
              </a:rPr>
              <a:t>Update the gradient function by plugging in the parameter values.</a:t>
            </a:r>
          </a:p>
          <a:p>
            <a:pPr algn="just">
              <a:buFont typeface="+mj-lt"/>
              <a:buAutoNum type="arabicPeriod"/>
            </a:pPr>
            <a:r>
              <a:rPr lang="en-US" b="0" i="0" dirty="0">
                <a:solidFill>
                  <a:srgbClr val="292929"/>
                </a:solidFill>
                <a:effectLst/>
                <a:latin typeface="source-serif-pro"/>
              </a:rPr>
              <a:t>Calculate the step sizes for each feature as : </a:t>
            </a:r>
            <a:r>
              <a:rPr lang="en-US" b="1" i="0" dirty="0">
                <a:solidFill>
                  <a:srgbClr val="292929"/>
                </a:solidFill>
                <a:effectLst/>
                <a:latin typeface="source-serif-pro"/>
              </a:rPr>
              <a:t>step size = gradient * learning rate.</a:t>
            </a:r>
            <a:endParaRPr lang="en-US" b="0" i="0" dirty="0">
              <a:solidFill>
                <a:srgbClr val="292929"/>
              </a:solidFill>
              <a:effectLst/>
              <a:latin typeface="source-serif-pro"/>
            </a:endParaRPr>
          </a:p>
          <a:p>
            <a:pPr algn="just">
              <a:buFont typeface="+mj-lt"/>
              <a:buAutoNum type="arabicPeriod"/>
            </a:pPr>
            <a:r>
              <a:rPr lang="en-US" b="0" i="0" dirty="0">
                <a:solidFill>
                  <a:srgbClr val="292929"/>
                </a:solidFill>
                <a:effectLst/>
                <a:latin typeface="source-serif-pro"/>
              </a:rPr>
              <a:t>Calculate the new parameters as : </a:t>
            </a:r>
            <a:r>
              <a:rPr lang="en-US" b="1" i="0" dirty="0">
                <a:solidFill>
                  <a:srgbClr val="292929"/>
                </a:solidFill>
                <a:effectLst/>
                <a:latin typeface="source-serif-pro"/>
              </a:rPr>
              <a:t>new params = old params -step size</a:t>
            </a:r>
            <a:endParaRPr lang="en-US" b="0" i="0" dirty="0">
              <a:solidFill>
                <a:srgbClr val="292929"/>
              </a:solidFill>
              <a:effectLst/>
              <a:latin typeface="source-serif-pro"/>
            </a:endParaRPr>
          </a:p>
          <a:p>
            <a:pPr algn="just">
              <a:buFont typeface="+mj-lt"/>
              <a:buAutoNum type="arabicPeriod"/>
            </a:pPr>
            <a:r>
              <a:rPr lang="en-US" b="0" i="0" dirty="0">
                <a:solidFill>
                  <a:srgbClr val="292929"/>
                </a:solidFill>
                <a:effectLst/>
                <a:latin typeface="source-serif-pro"/>
              </a:rPr>
              <a:t>Repeat steps 3 to 5 until gradient is almost 0.</a:t>
            </a:r>
          </a:p>
          <a:p>
            <a:endParaRPr lang="en-US" dirty="0"/>
          </a:p>
        </p:txBody>
      </p:sp>
    </p:spTree>
    <p:extLst>
      <p:ext uri="{BB962C8B-B14F-4D97-AF65-F5344CB8AC3E}">
        <p14:creationId xmlns:p14="http://schemas.microsoft.com/office/powerpoint/2010/main" val="292540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Gradient Descent in Machine Learning">
            <a:extLst>
              <a:ext uri="{FF2B5EF4-FFF2-40B4-BE49-F238E27FC236}">
                <a16:creationId xmlns:a16="http://schemas.microsoft.com/office/drawing/2014/main" id="{8E8DBD14-2148-3445-3AE2-C05D6C87A9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92233" y="1524000"/>
            <a:ext cx="443865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B5FC2B-5983-C611-3DDB-AB5A5B9EDAD0}"/>
              </a:ext>
            </a:extLst>
          </p:cNvPr>
          <p:cNvSpPr txBox="1"/>
          <p:nvPr/>
        </p:nvSpPr>
        <p:spPr>
          <a:xfrm>
            <a:off x="830317" y="1005033"/>
            <a:ext cx="7062952" cy="4093428"/>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333333"/>
                </a:solidFill>
                <a:effectLst/>
                <a:latin typeface="inter-regular"/>
              </a:rPr>
              <a:t>The starting point(shown in </a:t>
            </a:r>
            <a:r>
              <a:rPr lang="en-US" sz="2000" dirty="0">
                <a:solidFill>
                  <a:srgbClr val="333333"/>
                </a:solidFill>
                <a:latin typeface="inter-regular"/>
              </a:rPr>
              <a:t>fig)</a:t>
            </a:r>
            <a:r>
              <a:rPr lang="en-US" sz="2000" b="0" i="0" dirty="0">
                <a:solidFill>
                  <a:srgbClr val="333333"/>
                </a:solidFill>
                <a:effectLst/>
                <a:latin typeface="inter-regular"/>
              </a:rPr>
              <a:t> is used to evaluate the performance as it is considered just as an arbitrary point</a:t>
            </a:r>
          </a:p>
          <a:p>
            <a:pPr marL="285750" indent="-285750" algn="just">
              <a:buFont typeface="Arial" panose="020B0604020202020204" pitchFamily="34" charset="0"/>
              <a:buChar char="•"/>
            </a:pPr>
            <a:r>
              <a:rPr lang="en-US" sz="2000" b="0" i="0" dirty="0">
                <a:solidFill>
                  <a:srgbClr val="333333"/>
                </a:solidFill>
                <a:effectLst/>
                <a:latin typeface="inter-regular"/>
              </a:rPr>
              <a:t> At this starting point, we will derive the first derivative or slope. Further, this slope will inform the updates to the parameters (weights and bias).</a:t>
            </a:r>
          </a:p>
          <a:p>
            <a:pPr marL="285750" indent="-285750" algn="just">
              <a:buFont typeface="Arial" panose="020B0604020202020204" pitchFamily="34" charset="0"/>
              <a:buChar char="•"/>
            </a:pPr>
            <a:r>
              <a:rPr lang="en-US" sz="2000" b="0" i="0" dirty="0">
                <a:solidFill>
                  <a:srgbClr val="333333"/>
                </a:solidFill>
                <a:effectLst/>
                <a:latin typeface="inter-regular"/>
              </a:rPr>
              <a:t>The slope becomes steeper at the starting point or arbitrary point, but whenever new parameters are generated, then steepness gradually reduces, and at the lowest point, it approaches the lowest point, which is called </a:t>
            </a:r>
            <a:r>
              <a:rPr lang="en-US" sz="2000" b="1" i="0" dirty="0">
                <a:solidFill>
                  <a:srgbClr val="333333"/>
                </a:solidFill>
                <a:effectLst/>
                <a:latin typeface="inter-bold"/>
              </a:rPr>
              <a:t>a point of convergence.</a:t>
            </a:r>
            <a:endParaRPr lang="en-US" sz="2000" b="0" i="0" dirty="0">
              <a:solidFill>
                <a:srgbClr val="333333"/>
              </a:solidFill>
              <a:effectLst/>
              <a:latin typeface="inter-regular"/>
            </a:endParaRPr>
          </a:p>
          <a:p>
            <a:pPr marL="285750" indent="-285750" algn="just">
              <a:buFont typeface="Arial" panose="020B0604020202020204" pitchFamily="34" charset="0"/>
              <a:buChar char="•"/>
            </a:pPr>
            <a:r>
              <a:rPr lang="en-US" sz="2000" b="0" i="0" dirty="0">
                <a:solidFill>
                  <a:srgbClr val="333333"/>
                </a:solidFill>
                <a:effectLst/>
                <a:latin typeface="inter-regular"/>
              </a:rPr>
              <a:t>The main objective of gradient descent is to minimize the cost function or the error between expected and actual. To minimize the cost function, two data points are required:</a:t>
            </a:r>
          </a:p>
        </p:txBody>
      </p:sp>
    </p:spTree>
    <p:extLst>
      <p:ext uri="{BB962C8B-B14F-4D97-AF65-F5344CB8AC3E}">
        <p14:creationId xmlns:p14="http://schemas.microsoft.com/office/powerpoint/2010/main" val="77047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0DE4-416F-FA7F-F4DA-9A20563858EA}"/>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C1F488D8-D2B5-7834-254F-6522F922580D}"/>
              </a:ext>
            </a:extLst>
          </p:cNvPr>
          <p:cNvSpPr>
            <a:spLocks noGrp="1"/>
          </p:cNvSpPr>
          <p:nvPr>
            <p:ph idx="1"/>
          </p:nvPr>
        </p:nvSpPr>
        <p:spPr/>
        <p:txBody>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Alpha – The Learning Rate</a:t>
            </a:r>
          </a:p>
          <a:p>
            <a:pPr algn="just"/>
            <a:r>
              <a:rPr lang="en-US" sz="2400" b="1" i="1" dirty="0">
                <a:solidFill>
                  <a:srgbClr val="222222"/>
                </a:solidFill>
                <a:effectLst/>
                <a:latin typeface="Times New Roman" panose="02020603050405020304" pitchFamily="18" charset="0"/>
                <a:cs typeface="Times New Roman" panose="02020603050405020304" pitchFamily="18" charset="0"/>
              </a:rPr>
              <a:t>It must be chosen carefully to end up with local minima.</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the learning rate is too high, we might </a:t>
            </a:r>
            <a:r>
              <a:rPr lang="en-US" sz="2400" b="1" i="0" dirty="0">
                <a:solidFill>
                  <a:srgbClr val="222222"/>
                </a:solidFill>
                <a:effectLst/>
                <a:latin typeface="Times New Roman" panose="02020603050405020304" pitchFamily="18" charset="0"/>
                <a:cs typeface="Times New Roman" panose="02020603050405020304" pitchFamily="18" charset="0"/>
              </a:rPr>
              <a:t>OVERSHOOT </a:t>
            </a:r>
            <a:r>
              <a:rPr lang="en-US" sz="2400" b="0" i="0" dirty="0">
                <a:solidFill>
                  <a:srgbClr val="222222"/>
                </a:solidFill>
                <a:effectLst/>
                <a:latin typeface="Times New Roman" panose="02020603050405020304" pitchFamily="18" charset="0"/>
                <a:cs typeface="Times New Roman" panose="02020603050405020304" pitchFamily="18" charset="0"/>
              </a:rPr>
              <a:t>the minima and keep bouncing, without reaching the minima</a:t>
            </a: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the learning rate is too small, the training might turn out to be too long</a:t>
            </a:r>
          </a:p>
          <a:p>
            <a:pPr algn="just">
              <a:buFont typeface="Arial" panose="020B0604020202020204" pitchFamily="34" charset="0"/>
              <a:buChar char="•"/>
            </a:pPr>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p>
        </p:txBody>
      </p:sp>
      <p:pic>
        <p:nvPicPr>
          <p:cNvPr id="4" name="Picture 2" descr="Gradient Descent in Machine Learning">
            <a:extLst>
              <a:ext uri="{FF2B5EF4-FFF2-40B4-BE49-F238E27FC236}">
                <a16:creationId xmlns:a16="http://schemas.microsoft.com/office/drawing/2014/main" id="{19F77DCD-6335-2C9D-FBDF-D37F85634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05" y="4092832"/>
            <a:ext cx="8256660" cy="2925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6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2F01-B1C9-F0C5-D201-3A50E3789644}"/>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37144035-8F6A-E80E-93B4-B2F41537BE4A}"/>
              </a:ext>
            </a:extLst>
          </p:cNvPr>
          <p:cNvSpPr>
            <a:spLocks noGrp="1"/>
          </p:cNvSpPr>
          <p:nvPr>
            <p:ph idx="1"/>
          </p:nvPr>
        </p:nvSpPr>
        <p:spPr/>
        <p:txBody>
          <a:bodyPr/>
          <a:lstStyle/>
          <a:p>
            <a:pPr algn="just">
              <a:buFont typeface="+mj-lt"/>
              <a:buAutoNum type="arabicPeriod"/>
            </a:pPr>
            <a:r>
              <a:rPr lang="en-US" b="0" i="0" dirty="0">
                <a:solidFill>
                  <a:srgbClr val="222222"/>
                </a:solidFill>
                <a:effectLst/>
                <a:latin typeface="Lato" panose="020F0502020204030203" pitchFamily="34" charset="0"/>
              </a:rPr>
              <a:t>a) Learning rate is optimal, model converges to the minimum</a:t>
            </a:r>
          </a:p>
          <a:p>
            <a:pPr algn="just">
              <a:buFont typeface="+mj-lt"/>
              <a:buAutoNum type="arabicPeriod"/>
            </a:pPr>
            <a:r>
              <a:rPr lang="en-US" b="0" i="0" dirty="0">
                <a:solidFill>
                  <a:srgbClr val="222222"/>
                </a:solidFill>
                <a:effectLst/>
                <a:latin typeface="Lato" panose="020F0502020204030203" pitchFamily="34" charset="0"/>
              </a:rPr>
              <a:t>b) Learning rate is too small, it takes </a:t>
            </a:r>
            <a:r>
              <a:rPr lang="en-US" b="1" i="0" dirty="0">
                <a:solidFill>
                  <a:srgbClr val="222222"/>
                </a:solidFill>
                <a:effectLst/>
                <a:latin typeface="Lato" panose="020F0502020204030203" pitchFamily="34" charset="0"/>
              </a:rPr>
              <a:t>more time </a:t>
            </a:r>
            <a:r>
              <a:rPr lang="en-US" b="0" i="0" dirty="0">
                <a:solidFill>
                  <a:srgbClr val="222222"/>
                </a:solidFill>
                <a:effectLst/>
                <a:latin typeface="Lato" panose="020F0502020204030203" pitchFamily="34" charset="0"/>
              </a:rPr>
              <a:t>but converges to the minimum</a:t>
            </a:r>
          </a:p>
          <a:p>
            <a:pPr algn="just">
              <a:buFont typeface="+mj-lt"/>
              <a:buAutoNum type="arabicPeriod"/>
            </a:pPr>
            <a:r>
              <a:rPr lang="en-US" b="0" i="0" dirty="0">
                <a:solidFill>
                  <a:srgbClr val="222222"/>
                </a:solidFill>
                <a:effectLst/>
                <a:latin typeface="Lato" panose="020F0502020204030203" pitchFamily="34" charset="0"/>
              </a:rPr>
              <a:t>c) Learning rate is higher than the optimal value, it </a:t>
            </a:r>
            <a:r>
              <a:rPr lang="en-US" b="1" i="0" dirty="0">
                <a:solidFill>
                  <a:srgbClr val="222222"/>
                </a:solidFill>
                <a:effectLst/>
                <a:latin typeface="Lato" panose="020F0502020204030203" pitchFamily="34" charset="0"/>
              </a:rPr>
              <a:t>overshoots</a:t>
            </a:r>
            <a:r>
              <a:rPr lang="en-US" b="0" i="0" dirty="0">
                <a:solidFill>
                  <a:srgbClr val="222222"/>
                </a:solidFill>
                <a:effectLst/>
                <a:latin typeface="Lato" panose="020F0502020204030203" pitchFamily="34" charset="0"/>
              </a:rPr>
              <a:t> but converges </a:t>
            </a:r>
          </a:p>
          <a:p>
            <a:pPr algn="just">
              <a:buFont typeface="+mj-lt"/>
              <a:buAutoNum type="arabicPeriod"/>
            </a:pPr>
            <a:r>
              <a:rPr lang="en-US" b="0" i="0" dirty="0">
                <a:solidFill>
                  <a:srgbClr val="222222"/>
                </a:solidFill>
                <a:effectLst/>
                <a:latin typeface="Lato" panose="020F0502020204030203" pitchFamily="34" charset="0"/>
              </a:rPr>
              <a:t>d) Learning rate is very large, it overshoots and diverges, moves away from the minima, performance decreases on learning</a:t>
            </a:r>
          </a:p>
          <a:p>
            <a:endParaRPr lang="en-US" b="1" dirty="0"/>
          </a:p>
        </p:txBody>
      </p:sp>
    </p:spTree>
    <p:extLst>
      <p:ext uri="{BB962C8B-B14F-4D97-AF65-F5344CB8AC3E}">
        <p14:creationId xmlns:p14="http://schemas.microsoft.com/office/powerpoint/2010/main" val="203586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24D8-175D-4471-3B45-1C5F34767FC8}"/>
              </a:ext>
            </a:extLst>
          </p:cNvPr>
          <p:cNvSpPr>
            <a:spLocks noGrp="1"/>
          </p:cNvSpPr>
          <p:nvPr>
            <p:ph type="title"/>
          </p:nvPr>
        </p:nvSpPr>
        <p:spPr/>
        <p:txBody>
          <a:bodyPr>
            <a:normAutofit fontScale="90000"/>
          </a:bodyPr>
          <a:lstStyle/>
          <a:p>
            <a:br>
              <a:rPr lang="en-US" dirty="0"/>
            </a:br>
            <a:br>
              <a:rPr lang="en-US" dirty="0"/>
            </a:br>
            <a:r>
              <a:rPr lang="en-US" dirty="0"/>
              <a:t>Types of Gradient Descent</a:t>
            </a:r>
            <a:br>
              <a:rPr lang="en-US" dirty="0"/>
            </a:b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68896CA2-40B8-C36C-98C9-66E16DAB9A3F}"/>
              </a:ext>
            </a:extLst>
          </p:cNvPr>
          <p:cNvSpPr>
            <a:spLocks noGrp="1"/>
          </p:cNvSpPr>
          <p:nvPr>
            <p:ph idx="1"/>
          </p:nvPr>
        </p:nvSpPr>
        <p:spPr/>
        <p:txBody>
          <a:bodyPr>
            <a:normAutofit fontScale="92500" lnSpcReduction="20000"/>
          </a:bodyPr>
          <a:lstStyle/>
          <a:p>
            <a:pPr algn="just"/>
            <a:r>
              <a:rPr lang="en-US" dirty="0"/>
              <a:t>The choice of gradient descent algorithm depends on the problem at hand and the size of the dataset. </a:t>
            </a:r>
          </a:p>
          <a:p>
            <a:pPr algn="just"/>
            <a:r>
              <a:rPr lang="en-US" dirty="0"/>
              <a:t>Batch gradient descent is suitable for small datasets, while stochastic gradient descent algorithm is more suitable for large datasets. </a:t>
            </a:r>
          </a:p>
          <a:p>
            <a:pPr algn="just"/>
            <a:r>
              <a:rPr lang="en-US" dirty="0"/>
              <a:t>Mini-batch is a good compromise between the two and is often used in practice.</a:t>
            </a:r>
          </a:p>
          <a:p>
            <a:pPr algn="just"/>
            <a:r>
              <a:rPr lang="en-US" b="1" dirty="0"/>
              <a:t>Batch Gradient Descent</a:t>
            </a:r>
          </a:p>
          <a:p>
            <a:pPr lvl="1" algn="just"/>
            <a:r>
              <a:rPr lang="en-US" dirty="0"/>
              <a:t>Batch gradient descent updates the model’s parameters using the gradient of the entire training set. </a:t>
            </a:r>
          </a:p>
          <a:p>
            <a:pPr lvl="1" algn="just"/>
            <a:r>
              <a:rPr lang="en-US" dirty="0"/>
              <a:t>It calculates the </a:t>
            </a:r>
            <a:r>
              <a:rPr lang="en-US" b="1" dirty="0"/>
              <a:t>average gradient of the cost function </a:t>
            </a:r>
            <a:r>
              <a:rPr lang="en-US" dirty="0"/>
              <a:t>for all the training examples and updates the parameters in the opposite direction.</a:t>
            </a:r>
          </a:p>
          <a:p>
            <a:pPr lvl="1" algn="just"/>
            <a:r>
              <a:rPr lang="en-US" dirty="0"/>
              <a:t>Batch gradient descent guarantees convergence to the global minimum, but can be </a:t>
            </a:r>
            <a:r>
              <a:rPr lang="en-US" b="1" dirty="0"/>
              <a:t>computationally expensive and slow </a:t>
            </a:r>
            <a:r>
              <a:rPr lang="en-US" dirty="0"/>
              <a:t>for large datasets.</a:t>
            </a:r>
          </a:p>
          <a:p>
            <a:endParaRPr lang="en-US" dirty="0"/>
          </a:p>
        </p:txBody>
      </p:sp>
    </p:spTree>
    <p:extLst>
      <p:ext uri="{BB962C8B-B14F-4D97-AF65-F5344CB8AC3E}">
        <p14:creationId xmlns:p14="http://schemas.microsoft.com/office/powerpoint/2010/main" val="1567465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69B8-3D13-44E4-B337-11F0024CB1DA}"/>
              </a:ext>
            </a:extLst>
          </p:cNvPr>
          <p:cNvSpPr>
            <a:spLocks noGrp="1"/>
          </p:cNvSpPr>
          <p:nvPr>
            <p:ph type="title"/>
          </p:nvPr>
        </p:nvSpPr>
        <p:spPr/>
        <p:txBody>
          <a:bodyPr/>
          <a:lstStyle/>
          <a:p>
            <a:r>
              <a:rPr lang="en-US" dirty="0"/>
              <a:t>Types of Gradient Descent</a:t>
            </a:r>
          </a:p>
        </p:txBody>
      </p:sp>
      <p:sp>
        <p:nvSpPr>
          <p:cNvPr id="3" name="Content Placeholder 2">
            <a:extLst>
              <a:ext uri="{FF2B5EF4-FFF2-40B4-BE49-F238E27FC236}">
                <a16:creationId xmlns:a16="http://schemas.microsoft.com/office/drawing/2014/main" id="{6959FE67-CC41-4C19-9B54-1D4338BECA3C}"/>
              </a:ext>
            </a:extLst>
          </p:cNvPr>
          <p:cNvSpPr>
            <a:spLocks noGrp="1"/>
          </p:cNvSpPr>
          <p:nvPr>
            <p:ph idx="1"/>
          </p:nvPr>
        </p:nvSpPr>
        <p:spPr/>
        <p:txBody>
          <a:bodyPr/>
          <a:lstStyle/>
          <a:p>
            <a:r>
              <a:rPr lang="en-US" b="1" dirty="0"/>
              <a:t>Stochastic Gradient Descent</a:t>
            </a:r>
          </a:p>
          <a:p>
            <a:pPr lvl="1"/>
            <a:r>
              <a:rPr lang="en-US" dirty="0"/>
              <a:t>Stochastic gradient descent updates the model’s parameters using the gradient of one training example at a time. </a:t>
            </a:r>
          </a:p>
          <a:p>
            <a:pPr lvl="1"/>
            <a:r>
              <a:rPr lang="en-US" dirty="0"/>
              <a:t>It randomly selects a training example, computes the gradient of the cost function for that example, and updates the parameters in the opposite direction. </a:t>
            </a:r>
          </a:p>
          <a:p>
            <a:pPr lvl="1"/>
            <a:r>
              <a:rPr lang="en-US" dirty="0"/>
              <a:t>Stochastic gradient descent is computationally efficient and can converge faster than batch gradient descent. However, it can be noisy and </a:t>
            </a:r>
            <a:r>
              <a:rPr lang="en-US" i="1" dirty="0"/>
              <a:t>may not converge to the global minimum</a:t>
            </a:r>
            <a:r>
              <a:rPr lang="en-US" dirty="0"/>
              <a:t>.</a:t>
            </a:r>
          </a:p>
          <a:p>
            <a:endParaRPr lang="en-US" dirty="0"/>
          </a:p>
        </p:txBody>
      </p:sp>
    </p:spTree>
    <p:extLst>
      <p:ext uri="{BB962C8B-B14F-4D97-AF65-F5344CB8AC3E}">
        <p14:creationId xmlns:p14="http://schemas.microsoft.com/office/powerpoint/2010/main" val="372133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137D-B918-4564-B4DD-BCC4A0AB2FDF}"/>
              </a:ext>
            </a:extLst>
          </p:cNvPr>
          <p:cNvSpPr>
            <a:spLocks noGrp="1"/>
          </p:cNvSpPr>
          <p:nvPr>
            <p:ph type="title"/>
          </p:nvPr>
        </p:nvSpPr>
        <p:spPr/>
        <p:txBody>
          <a:bodyPr/>
          <a:lstStyle/>
          <a:p>
            <a:r>
              <a:rPr lang="en-US" dirty="0"/>
              <a:t>Types of Gradient Descent</a:t>
            </a:r>
          </a:p>
        </p:txBody>
      </p:sp>
      <p:sp>
        <p:nvSpPr>
          <p:cNvPr id="3" name="Content Placeholder 2">
            <a:extLst>
              <a:ext uri="{FF2B5EF4-FFF2-40B4-BE49-F238E27FC236}">
                <a16:creationId xmlns:a16="http://schemas.microsoft.com/office/drawing/2014/main" id="{97B30C60-A32A-492B-B07B-596C853A9A80}"/>
              </a:ext>
            </a:extLst>
          </p:cNvPr>
          <p:cNvSpPr>
            <a:spLocks noGrp="1"/>
          </p:cNvSpPr>
          <p:nvPr>
            <p:ph idx="1"/>
          </p:nvPr>
        </p:nvSpPr>
        <p:spPr/>
        <p:txBody>
          <a:bodyPr>
            <a:normAutofit/>
          </a:bodyPr>
          <a:lstStyle/>
          <a:p>
            <a:r>
              <a:rPr lang="en-US" b="1" dirty="0"/>
              <a:t>Mini-Batch Gradient Descent</a:t>
            </a:r>
          </a:p>
          <a:p>
            <a:pPr lvl="1" algn="just"/>
            <a:r>
              <a:rPr lang="en-US" dirty="0"/>
              <a:t>Mini-batch gradient descent updates the model’s parameters using the gradient of a small subset of the training set, known as a mini-batch. </a:t>
            </a:r>
          </a:p>
          <a:p>
            <a:pPr lvl="1" algn="just"/>
            <a:r>
              <a:rPr lang="en-US" dirty="0"/>
              <a:t>It calculates the </a:t>
            </a:r>
            <a:r>
              <a:rPr lang="en-US" b="1" dirty="0"/>
              <a:t>average gradient of the cost function </a:t>
            </a:r>
            <a:r>
              <a:rPr lang="en-US" dirty="0"/>
              <a:t>for the mini-batch and updates the parameters in the opposite direction. </a:t>
            </a:r>
          </a:p>
          <a:p>
            <a:pPr lvl="1" algn="just"/>
            <a:r>
              <a:rPr lang="en-US" dirty="0"/>
              <a:t>Mini-batch gradient descent algorithm combines the advantages of both batch and stochastic gradient descent, and is the most commonly used method in practice. </a:t>
            </a:r>
          </a:p>
          <a:p>
            <a:pPr lvl="1" algn="just"/>
            <a:r>
              <a:rPr lang="en-US" dirty="0"/>
              <a:t>It is computationally efficient and less noisy than stochastic gradient descent, while still being able to converge to a good solution.</a:t>
            </a:r>
          </a:p>
          <a:p>
            <a:endParaRPr lang="en-US" dirty="0"/>
          </a:p>
        </p:txBody>
      </p:sp>
    </p:spTree>
    <p:extLst>
      <p:ext uri="{BB962C8B-B14F-4D97-AF65-F5344CB8AC3E}">
        <p14:creationId xmlns:p14="http://schemas.microsoft.com/office/powerpoint/2010/main" val="366032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0EEE-6105-6F7D-DAF4-327BAF2FAA29}"/>
              </a:ext>
            </a:extLst>
          </p:cNvPr>
          <p:cNvSpPr>
            <a:spLocks noGrp="1"/>
          </p:cNvSpPr>
          <p:nvPr>
            <p:ph type="title"/>
          </p:nvPr>
        </p:nvSpPr>
        <p:spPr/>
        <p:txBody>
          <a:bodyPr/>
          <a:lstStyle/>
          <a:p>
            <a:r>
              <a:rPr lang="en-US" b="1" i="0" dirty="0">
                <a:solidFill>
                  <a:srgbClr val="111111"/>
                </a:solidFill>
                <a:effectLst/>
                <a:latin typeface="open sans" panose="020B0606030504020204" pitchFamily="34" charset="0"/>
              </a:rPr>
              <a:t>Vanishing Gradient Problem</a:t>
            </a:r>
            <a:br>
              <a:rPr lang="en-US" b="1" i="0" dirty="0">
                <a:solidFill>
                  <a:srgbClr val="111111"/>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B3E05D55-CA33-E767-5C36-96F28E9D2116}"/>
              </a:ext>
            </a:extLst>
          </p:cNvPr>
          <p:cNvSpPr>
            <a:spLocks noGrp="1"/>
          </p:cNvSpPr>
          <p:nvPr>
            <p:ph idx="1"/>
          </p:nvPr>
        </p:nvSpPr>
        <p:spPr/>
        <p:txBody>
          <a:bodyPr>
            <a:normAutofit fontScale="92500" lnSpcReduction="10000"/>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As the backpropagation algorithm advances backward from the output layer towards the input layer, the </a:t>
            </a:r>
            <a:r>
              <a:rPr lang="en-US" b="1" i="1" dirty="0">
                <a:solidFill>
                  <a:srgbClr val="222222"/>
                </a:solidFill>
                <a:effectLst/>
                <a:latin typeface="Times New Roman" panose="02020603050405020304" pitchFamily="18" charset="0"/>
                <a:cs typeface="Times New Roman" panose="02020603050405020304" pitchFamily="18" charset="0"/>
              </a:rPr>
              <a:t>gradients often get smaller and smaller </a:t>
            </a:r>
            <a:r>
              <a:rPr lang="en-US" b="0" i="0" dirty="0">
                <a:solidFill>
                  <a:srgbClr val="222222"/>
                </a:solidFill>
                <a:effectLst/>
                <a:latin typeface="Times New Roman" panose="02020603050405020304" pitchFamily="18" charset="0"/>
                <a:cs typeface="Times New Roman" panose="02020603050405020304" pitchFamily="18" charset="0"/>
              </a:rPr>
              <a:t>and approach zero which eventually leaves the weights of the initial or lower layers nearly unchanged. As a result, the gradient descent never converges to the optimum. This is known as the </a:t>
            </a:r>
            <a:r>
              <a:rPr lang="en-US" b="1" i="1" dirty="0">
                <a:solidFill>
                  <a:srgbClr val="222222"/>
                </a:solidFill>
                <a:effectLst/>
                <a:latin typeface="Times New Roman" panose="02020603050405020304" pitchFamily="18" charset="0"/>
                <a:cs typeface="Times New Roman" panose="02020603050405020304" pitchFamily="18" charset="0"/>
              </a:rPr>
              <a:t>vanishing gradients</a:t>
            </a:r>
            <a:r>
              <a:rPr lang="en-US" b="0" i="0" dirty="0">
                <a:solidFill>
                  <a:srgbClr val="222222"/>
                </a:solidFill>
                <a:effectLst/>
                <a:latin typeface="Times New Roman" panose="02020603050405020304" pitchFamily="18" charset="0"/>
                <a:cs typeface="Times New Roman" panose="02020603050405020304" pitchFamily="18" charset="0"/>
              </a:rPr>
              <a:t> problem.</a:t>
            </a:r>
            <a:endParaRPr lang="en-US" b="0" i="0" dirty="0">
              <a:solidFill>
                <a:srgbClr val="111111"/>
              </a:solidFill>
              <a:effectLst/>
              <a:latin typeface="Times New Roman" panose="02020603050405020304" pitchFamily="18" charset="0"/>
              <a:cs typeface="Times New Roman" panose="02020603050405020304" pitchFamily="18" charset="0"/>
            </a:endParaRPr>
          </a:p>
          <a:p>
            <a:r>
              <a:rPr lang="en-US" b="0" i="0" dirty="0">
                <a:solidFill>
                  <a:srgbClr val="111111"/>
                </a:solidFill>
                <a:effectLst/>
                <a:latin typeface="Times New Roman" panose="02020603050405020304" pitchFamily="18" charset="0"/>
                <a:cs typeface="Times New Roman" panose="02020603050405020304" pitchFamily="18" charset="0"/>
              </a:rPr>
              <a:t>The sigmoid function is one of the most popular activations functions used for developing deep neural networks.</a:t>
            </a:r>
          </a:p>
          <a:p>
            <a:r>
              <a:rPr lang="en-US" b="0" i="0" dirty="0">
                <a:solidFill>
                  <a:srgbClr val="111111"/>
                </a:solidFill>
                <a:effectLst/>
                <a:latin typeface="Times New Roman" panose="02020603050405020304" pitchFamily="18" charset="0"/>
                <a:cs typeface="Times New Roman" panose="02020603050405020304" pitchFamily="18" charset="0"/>
              </a:rPr>
              <a:t> The use of sigmoid function restricted the training of deep neural networks because it caused the vanishing gradient problem. </a:t>
            </a:r>
          </a:p>
          <a:p>
            <a:r>
              <a:rPr lang="en-US" b="0" i="0" dirty="0">
                <a:solidFill>
                  <a:srgbClr val="111111"/>
                </a:solidFill>
                <a:effectLst/>
                <a:latin typeface="Times New Roman" panose="02020603050405020304" pitchFamily="18" charset="0"/>
                <a:cs typeface="Times New Roman" panose="02020603050405020304" pitchFamily="18" charset="0"/>
              </a:rPr>
              <a:t>This caused the neural network to learn at a slower pace or in some cases no learning at all.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83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E4088-BDB2-B596-D27D-437DDD3740E9}"/>
              </a:ext>
            </a:extLst>
          </p:cNvPr>
          <p:cNvSpPr>
            <a:spLocks noGrp="1"/>
          </p:cNvSpPr>
          <p:nvPr>
            <p:ph idx="1"/>
          </p:nvPr>
        </p:nvSpPr>
        <p:spPr>
          <a:xfrm>
            <a:off x="838200" y="673768"/>
            <a:ext cx="10515600" cy="5503195"/>
          </a:xfrm>
        </p:spPr>
        <p:txBody>
          <a:bodyPr/>
          <a:lstStyle/>
          <a:p>
            <a:pPr algn="just"/>
            <a:r>
              <a:rPr lang="en-US" b="0" i="0" dirty="0">
                <a:solidFill>
                  <a:srgbClr val="111111"/>
                </a:solidFill>
                <a:effectLst/>
                <a:latin typeface="Times New Roman" panose="02020603050405020304" pitchFamily="18" charset="0"/>
                <a:cs typeface="Times New Roman" panose="02020603050405020304" pitchFamily="18" charset="0"/>
              </a:rPr>
              <a:t>On the graph below you can see a comparison between the sigmoid function itself and its derivative. </a:t>
            </a:r>
          </a:p>
          <a:p>
            <a:pPr algn="just"/>
            <a:r>
              <a:rPr lang="en-US" b="0" i="0" dirty="0">
                <a:solidFill>
                  <a:srgbClr val="111111"/>
                </a:solidFill>
                <a:effectLst/>
                <a:latin typeface="Times New Roman" panose="02020603050405020304" pitchFamily="18" charset="0"/>
                <a:cs typeface="Times New Roman" panose="02020603050405020304" pitchFamily="18" charset="0"/>
              </a:rPr>
              <a:t>First derivatives of sigmoid functions are bell curves with values ranging from 0 to 0.25.</a:t>
            </a:r>
          </a:p>
          <a:p>
            <a:endParaRPr lang="en-US" dirty="0"/>
          </a:p>
        </p:txBody>
      </p:sp>
      <p:pic>
        <p:nvPicPr>
          <p:cNvPr id="2050" name="Picture 2" descr="Vanishing Gradient Problem, Explained">
            <a:extLst>
              <a:ext uri="{FF2B5EF4-FFF2-40B4-BE49-F238E27FC236}">
                <a16:creationId xmlns:a16="http://schemas.microsoft.com/office/drawing/2014/main" id="{99AA034E-BBAF-5C68-AC36-E270643EE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37" y="2846571"/>
            <a:ext cx="51435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38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BACD-A841-B724-EB31-FD4A967D762C}"/>
              </a:ext>
            </a:extLst>
          </p:cNvPr>
          <p:cNvSpPr>
            <a:spLocks noGrp="1"/>
          </p:cNvSpPr>
          <p:nvPr>
            <p:ph type="title"/>
          </p:nvPr>
        </p:nvSpPr>
        <p:spPr/>
        <p:txBody>
          <a:bodyPr/>
          <a:lstStyle/>
          <a:p>
            <a:r>
              <a:rPr lang="en-US" b="1" dirty="0"/>
              <a:t>INTRODUCTION TO DEEP LEARNING</a:t>
            </a:r>
            <a:r>
              <a:rPr lang="en-US" dirty="0"/>
              <a:t> </a:t>
            </a:r>
          </a:p>
        </p:txBody>
      </p:sp>
      <p:sp>
        <p:nvSpPr>
          <p:cNvPr id="3" name="Content Placeholder 2">
            <a:extLst>
              <a:ext uri="{FF2B5EF4-FFF2-40B4-BE49-F238E27FC236}">
                <a16:creationId xmlns:a16="http://schemas.microsoft.com/office/drawing/2014/main" id="{2E69E550-641E-A60A-9CF2-0D6895BF8673}"/>
              </a:ext>
            </a:extLst>
          </p:cNvPr>
          <p:cNvSpPr>
            <a:spLocks noGrp="1"/>
          </p:cNvSpPr>
          <p:nvPr>
            <p:ph idx="1"/>
          </p:nvPr>
        </p:nvSpPr>
        <p:spPr/>
        <p:txBody>
          <a:bodyPr/>
          <a:lstStyle/>
          <a:p>
            <a:r>
              <a:rPr lang="en-US" dirty="0"/>
              <a:t>Gradient Descent, Back Propagation Algorithm: – Mitigation – </a:t>
            </a:r>
            <a:r>
              <a:rPr lang="en-US" dirty="0" err="1"/>
              <a:t>RelU</a:t>
            </a:r>
            <a:r>
              <a:rPr lang="en-US" dirty="0"/>
              <a:t> Heuristics for Avoiding Bad Local Minima – Heuristics for Faster Training – Nestor’s Accelerated Gradient Descent –Regularization – Dropout.</a:t>
            </a:r>
          </a:p>
          <a:p>
            <a:pPr marL="0" indent="0">
              <a:buNone/>
            </a:pPr>
            <a:endParaRPr lang="en-US" dirty="0"/>
          </a:p>
        </p:txBody>
      </p:sp>
    </p:spTree>
    <p:extLst>
      <p:ext uri="{BB962C8B-B14F-4D97-AF65-F5344CB8AC3E}">
        <p14:creationId xmlns:p14="http://schemas.microsoft.com/office/powerpoint/2010/main" val="609965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3C2E-EEE4-CA75-F546-F1A85F77A6AB}"/>
              </a:ext>
            </a:extLst>
          </p:cNvPr>
          <p:cNvSpPr>
            <a:spLocks noGrp="1"/>
          </p:cNvSpPr>
          <p:nvPr>
            <p:ph type="title"/>
          </p:nvPr>
        </p:nvSpPr>
        <p:spPr/>
        <p:txBody>
          <a:bodyPr/>
          <a:lstStyle/>
          <a:p>
            <a:r>
              <a:rPr lang="en-US" dirty="0"/>
              <a:t>Vanishing Gradient Problem</a:t>
            </a:r>
          </a:p>
        </p:txBody>
      </p:sp>
      <p:sp>
        <p:nvSpPr>
          <p:cNvPr id="3" name="Content Placeholder 2">
            <a:extLst>
              <a:ext uri="{FF2B5EF4-FFF2-40B4-BE49-F238E27FC236}">
                <a16:creationId xmlns:a16="http://schemas.microsoft.com/office/drawing/2014/main" id="{1EE4B765-9A7D-5380-E076-8842F73DB795}"/>
              </a:ext>
            </a:extLst>
          </p:cNvPr>
          <p:cNvSpPr>
            <a:spLocks noGrp="1"/>
          </p:cNvSpPr>
          <p:nvPr>
            <p:ph idx="1"/>
          </p:nvPr>
        </p:nvSpPr>
        <p:spPr/>
        <p:txBody>
          <a:bodyPr/>
          <a:lstStyle/>
          <a:p>
            <a:pPr algn="just"/>
            <a:r>
              <a:rPr lang="en-US" b="0" i="0" dirty="0">
                <a:solidFill>
                  <a:srgbClr val="111111"/>
                </a:solidFill>
                <a:effectLst/>
                <a:latin typeface="Times New Roman" panose="02020603050405020304" pitchFamily="18" charset="0"/>
                <a:cs typeface="Times New Roman" panose="02020603050405020304" pitchFamily="18" charset="0"/>
              </a:rPr>
              <a:t>For the nodes with sigmoid activation functions, we know that the partial derivative of the sigmoid function reaches a maximum value of 0.25. </a:t>
            </a:r>
          </a:p>
          <a:p>
            <a:pPr algn="just"/>
            <a:r>
              <a:rPr lang="en-US" b="0" i="0" dirty="0">
                <a:solidFill>
                  <a:srgbClr val="111111"/>
                </a:solidFill>
                <a:effectLst/>
                <a:latin typeface="Times New Roman" panose="02020603050405020304" pitchFamily="18" charset="0"/>
                <a:cs typeface="Times New Roman" panose="02020603050405020304" pitchFamily="18" charset="0"/>
              </a:rPr>
              <a:t>When there are more layers in the network, the value of the product of derivative decreases until at some point the partial derivative of the loss function approaches a value close to zero, and the partial derivative vanishes. </a:t>
            </a:r>
          </a:p>
          <a:p>
            <a:pPr algn="just"/>
            <a:r>
              <a:rPr lang="en-US" b="0" i="0" dirty="0">
                <a:solidFill>
                  <a:srgbClr val="111111"/>
                </a:solidFill>
                <a:effectLst/>
                <a:latin typeface="Times New Roman" panose="02020603050405020304" pitchFamily="18" charset="0"/>
                <a:cs typeface="Times New Roman" panose="02020603050405020304" pitchFamily="18" charset="0"/>
              </a:rPr>
              <a:t>We call this the vanishing gradient problem.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43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FE9D-DC01-F34F-1427-D842877B9E3F}"/>
              </a:ext>
            </a:extLst>
          </p:cNvPr>
          <p:cNvSpPr>
            <a:spLocks noGrp="1"/>
          </p:cNvSpPr>
          <p:nvPr>
            <p:ph type="title"/>
          </p:nvPr>
        </p:nvSpPr>
        <p:spPr/>
        <p:txBody>
          <a:bodyPr/>
          <a:lstStyle/>
          <a:p>
            <a:r>
              <a:rPr lang="en-US" dirty="0"/>
              <a:t>Vanishing Gradient Problem</a:t>
            </a:r>
          </a:p>
        </p:txBody>
      </p:sp>
      <p:sp>
        <p:nvSpPr>
          <p:cNvPr id="3" name="Content Placeholder 2">
            <a:extLst>
              <a:ext uri="{FF2B5EF4-FFF2-40B4-BE49-F238E27FC236}">
                <a16:creationId xmlns:a16="http://schemas.microsoft.com/office/drawing/2014/main" id="{E67A604F-5377-068E-3E3E-B14F9F9B1D95}"/>
              </a:ext>
            </a:extLst>
          </p:cNvPr>
          <p:cNvSpPr>
            <a:spLocks noGrp="1"/>
          </p:cNvSpPr>
          <p:nvPr>
            <p:ph idx="1"/>
          </p:nvPr>
        </p:nvSpPr>
        <p:spPr/>
        <p:txBody>
          <a:bodyPr>
            <a:normAutofit fontScale="92500"/>
          </a:bodyPr>
          <a:lstStyle/>
          <a:p>
            <a:pPr algn="just"/>
            <a:r>
              <a:rPr lang="en-US" b="0" i="0" dirty="0">
                <a:solidFill>
                  <a:srgbClr val="111111"/>
                </a:solidFill>
                <a:effectLst/>
                <a:latin typeface="Times New Roman" panose="02020603050405020304" pitchFamily="18" charset="0"/>
                <a:cs typeface="Times New Roman" panose="02020603050405020304" pitchFamily="18" charset="0"/>
              </a:rPr>
              <a:t>With shallow networks, sigmoid function can be used as the small value of gradient does not become an issue. </a:t>
            </a:r>
          </a:p>
          <a:p>
            <a:pPr algn="just"/>
            <a:r>
              <a:rPr lang="en-US" b="0" i="0" dirty="0">
                <a:solidFill>
                  <a:srgbClr val="111111"/>
                </a:solidFill>
                <a:effectLst/>
                <a:latin typeface="Times New Roman" panose="02020603050405020304" pitchFamily="18" charset="0"/>
                <a:cs typeface="Times New Roman" panose="02020603050405020304" pitchFamily="18" charset="0"/>
              </a:rPr>
              <a:t>When it comes to deep networks, the vanishing gradient could have a significant impact on performance. </a:t>
            </a:r>
          </a:p>
          <a:p>
            <a:pPr algn="just"/>
            <a:r>
              <a:rPr lang="en-US" b="0" i="0" dirty="0">
                <a:solidFill>
                  <a:srgbClr val="111111"/>
                </a:solidFill>
                <a:effectLst/>
                <a:latin typeface="Times New Roman" panose="02020603050405020304" pitchFamily="18" charset="0"/>
                <a:cs typeface="Times New Roman" panose="02020603050405020304" pitchFamily="18" charset="0"/>
              </a:rPr>
              <a:t>The weights of the network remain unchanged as the derivative vanishes. </a:t>
            </a:r>
          </a:p>
          <a:p>
            <a:pPr algn="just"/>
            <a:r>
              <a:rPr lang="en-US" b="0" i="0" dirty="0">
                <a:solidFill>
                  <a:srgbClr val="111111"/>
                </a:solidFill>
                <a:effectLst/>
                <a:latin typeface="Times New Roman" panose="02020603050405020304" pitchFamily="18" charset="0"/>
                <a:cs typeface="Times New Roman" panose="02020603050405020304" pitchFamily="18" charset="0"/>
              </a:rPr>
              <a:t>During back propagation, a neural network learns by updating its weights and biases to reduce the loss function. In a network with vanishing gradient, the weights cannot be updated, so the network cannot learn. </a:t>
            </a:r>
          </a:p>
          <a:p>
            <a:pPr algn="just"/>
            <a:r>
              <a:rPr lang="en-US" b="0" i="0" dirty="0">
                <a:solidFill>
                  <a:srgbClr val="111111"/>
                </a:solidFill>
                <a:effectLst/>
                <a:latin typeface="Times New Roman" panose="02020603050405020304" pitchFamily="18" charset="0"/>
                <a:cs typeface="Times New Roman" panose="02020603050405020304" pitchFamily="18" charset="0"/>
              </a:rPr>
              <a:t>The performance of the network will decrease as a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20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1BEE-5443-395C-2537-56780E95A24F}"/>
              </a:ext>
            </a:extLst>
          </p:cNvPr>
          <p:cNvSpPr>
            <a:spLocks noGrp="1"/>
          </p:cNvSpPr>
          <p:nvPr>
            <p:ph type="title"/>
          </p:nvPr>
        </p:nvSpPr>
        <p:spPr/>
        <p:txBody>
          <a:bodyPr>
            <a:normAutofit fontScale="90000"/>
          </a:bodyPr>
          <a:lstStyle/>
          <a:p>
            <a:br>
              <a:rPr lang="en-US" b="1" i="0" dirty="0">
                <a:solidFill>
                  <a:srgbClr val="111111"/>
                </a:solidFill>
                <a:effectLst/>
                <a:latin typeface="open sans" panose="020B0606030504020204" pitchFamily="34" charset="0"/>
              </a:rPr>
            </a:br>
            <a:r>
              <a:rPr lang="en-US" b="1" i="0" dirty="0">
                <a:solidFill>
                  <a:srgbClr val="111111"/>
                </a:solidFill>
                <a:effectLst/>
                <a:latin typeface="open sans" panose="020B0606030504020204" pitchFamily="34" charset="0"/>
              </a:rPr>
              <a:t>Method to overcome the problem</a:t>
            </a:r>
            <a:br>
              <a:rPr lang="en-US" b="1" i="0" dirty="0">
                <a:solidFill>
                  <a:srgbClr val="111111"/>
                </a:solidFill>
                <a:effectLst/>
                <a:latin typeface="open sans" panose="020B0606030504020204" pitchFamily="34" charset="0"/>
              </a:rPr>
            </a:br>
            <a:r>
              <a:rPr lang="en-US" b="0" i="0" dirty="0">
                <a:solidFill>
                  <a:srgbClr val="111111"/>
                </a:solidFill>
                <a:effectLst/>
                <a:latin typeface="open sans" panose="020B0606030504020204" pitchFamily="34" charset="0"/>
              </a:rPr>
              <a:t> </a:t>
            </a:r>
            <a:br>
              <a:rPr lang="en-US" b="0" i="0" dirty="0">
                <a:solidFill>
                  <a:srgbClr val="111111"/>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DA1DC01E-0EF5-1FF9-9C0B-E1723D1C954B}"/>
              </a:ext>
            </a:extLst>
          </p:cNvPr>
          <p:cNvSpPr>
            <a:spLocks noGrp="1"/>
          </p:cNvSpPr>
          <p:nvPr>
            <p:ph idx="1"/>
          </p:nvPr>
        </p:nvSpPr>
        <p:spPr>
          <a:xfrm>
            <a:off x="838201" y="1825625"/>
            <a:ext cx="6158948" cy="4351338"/>
          </a:xfrm>
        </p:spPr>
        <p:txBody>
          <a:bodyPr>
            <a:normAutofit fontScale="85000" lnSpcReduction="20000"/>
          </a:bodyPr>
          <a:lstStyle/>
          <a:p>
            <a:pPr algn="just"/>
            <a:r>
              <a:rPr lang="en-US" b="0" i="0" dirty="0">
                <a:solidFill>
                  <a:srgbClr val="111111"/>
                </a:solidFill>
                <a:effectLst/>
                <a:latin typeface="open sans" panose="020B0606030504020204" pitchFamily="34" charset="0"/>
              </a:rPr>
              <a:t>The vanishing gradient problem is caused by the derivative of the activation function used to create the neural network. </a:t>
            </a:r>
          </a:p>
          <a:p>
            <a:pPr algn="just"/>
            <a:r>
              <a:rPr lang="en-US" b="0" i="0" dirty="0">
                <a:solidFill>
                  <a:srgbClr val="111111"/>
                </a:solidFill>
                <a:effectLst/>
                <a:latin typeface="open sans" panose="020B0606030504020204" pitchFamily="34" charset="0"/>
              </a:rPr>
              <a:t>The simplest solution to the problem is to replace the activation function of the network. </a:t>
            </a:r>
          </a:p>
          <a:p>
            <a:pPr algn="just"/>
            <a:r>
              <a:rPr lang="en-US" b="0" i="0" dirty="0">
                <a:solidFill>
                  <a:srgbClr val="111111"/>
                </a:solidFill>
                <a:effectLst/>
                <a:latin typeface="open sans" panose="020B0606030504020204" pitchFamily="34" charset="0"/>
              </a:rPr>
              <a:t>Instead of sigmoid, use an activation function such as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a:t>
            </a:r>
          </a:p>
          <a:p>
            <a:pPr algn="just"/>
            <a:r>
              <a:rPr lang="en-US" b="0" i="0" dirty="0">
                <a:solidFill>
                  <a:srgbClr val="111111"/>
                </a:solidFill>
                <a:effectLst/>
                <a:latin typeface="open sans" panose="020B0606030504020204" pitchFamily="34" charset="0"/>
              </a:rPr>
              <a:t>Rectified Linear Units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 are activation functions that generate a positive linear output when they are applied to positive input values. </a:t>
            </a:r>
          </a:p>
          <a:p>
            <a:pPr algn="just"/>
            <a:r>
              <a:rPr lang="en-US" b="0" i="0" dirty="0">
                <a:solidFill>
                  <a:srgbClr val="111111"/>
                </a:solidFill>
                <a:effectLst/>
                <a:latin typeface="open sans" panose="020B0606030504020204" pitchFamily="34" charset="0"/>
              </a:rPr>
              <a:t>If the input is negative, the function will return zero.</a:t>
            </a:r>
            <a:endParaRPr lang="en-US" dirty="0"/>
          </a:p>
        </p:txBody>
      </p:sp>
      <p:pic>
        <p:nvPicPr>
          <p:cNvPr id="4" name="Picture 2" descr="Vanishing Gradient Problem, Explained">
            <a:extLst>
              <a:ext uri="{FF2B5EF4-FFF2-40B4-BE49-F238E27FC236}">
                <a16:creationId xmlns:a16="http://schemas.microsoft.com/office/drawing/2014/main" id="{00A4B2DE-6D87-405E-9636-92DE04828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149" y="1690688"/>
            <a:ext cx="4208041" cy="327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23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4E509-9AB3-3E77-7B2B-4C932A6E7BA0}"/>
              </a:ext>
            </a:extLst>
          </p:cNvPr>
          <p:cNvSpPr>
            <a:spLocks noGrp="1"/>
          </p:cNvSpPr>
          <p:nvPr>
            <p:ph idx="1"/>
          </p:nvPr>
        </p:nvSpPr>
        <p:spPr>
          <a:xfrm>
            <a:off x="817973" y="884672"/>
            <a:ext cx="5145505" cy="3082700"/>
          </a:xfrm>
        </p:spPr>
        <p:txBody>
          <a:bodyPr>
            <a:normAutofit/>
          </a:bodyPr>
          <a:lstStyle/>
          <a:p>
            <a:pPr algn="just"/>
            <a:r>
              <a:rPr lang="en-US" b="0" i="0" dirty="0">
                <a:solidFill>
                  <a:srgbClr val="111111"/>
                </a:solidFill>
                <a:effectLst/>
                <a:latin typeface="open sans" panose="020B0606030504020204" pitchFamily="34" charset="0"/>
              </a:rPr>
              <a:t>The derivative of a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 function is defined as 1 for inputs that are greater than zero and 0 for inputs that are negative. The graph shared below indicates the derivative of a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 function</a:t>
            </a:r>
          </a:p>
          <a:p>
            <a:endParaRPr lang="en-US" dirty="0"/>
          </a:p>
        </p:txBody>
      </p:sp>
      <p:pic>
        <p:nvPicPr>
          <p:cNvPr id="8194" name="Picture 2" descr="Vanishing Gradient Problem, Explained">
            <a:extLst>
              <a:ext uri="{FF2B5EF4-FFF2-40B4-BE49-F238E27FC236}">
                <a16:creationId xmlns:a16="http://schemas.microsoft.com/office/drawing/2014/main" id="{2CBFDCF1-11B0-325E-4721-796F49E90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524" y="586659"/>
            <a:ext cx="3996088" cy="263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96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D46A-6061-271C-A8F4-121E9EB7B182}"/>
              </a:ext>
            </a:extLst>
          </p:cNvPr>
          <p:cNvSpPr>
            <a:spLocks noGrp="1"/>
          </p:cNvSpPr>
          <p:nvPr>
            <p:ph type="title"/>
          </p:nvPr>
        </p:nvSpPr>
        <p:spPr/>
        <p:txBody>
          <a:bodyPr/>
          <a:lstStyle/>
          <a:p>
            <a:r>
              <a:rPr lang="en-US" b="1" dirty="0">
                <a:solidFill>
                  <a:srgbClr val="111111"/>
                </a:solidFill>
                <a:latin typeface="open sans" panose="020B0606030504020204" pitchFamily="34" charset="0"/>
              </a:rPr>
              <a:t>Method to overcome the problem</a:t>
            </a:r>
            <a:endParaRPr lang="en-US" dirty="0"/>
          </a:p>
        </p:txBody>
      </p:sp>
      <p:sp>
        <p:nvSpPr>
          <p:cNvPr id="3" name="Content Placeholder 2">
            <a:extLst>
              <a:ext uri="{FF2B5EF4-FFF2-40B4-BE49-F238E27FC236}">
                <a16:creationId xmlns:a16="http://schemas.microsoft.com/office/drawing/2014/main" id="{A467B74A-CF53-EBBA-1D7B-28B8D1308F21}"/>
              </a:ext>
            </a:extLst>
          </p:cNvPr>
          <p:cNvSpPr>
            <a:spLocks noGrp="1"/>
          </p:cNvSpPr>
          <p:nvPr>
            <p:ph idx="1"/>
          </p:nvPr>
        </p:nvSpPr>
        <p:spPr/>
        <p:txBody>
          <a:bodyPr>
            <a:normAutofit fontScale="92500"/>
          </a:bodyPr>
          <a:lstStyle/>
          <a:p>
            <a:pPr algn="just"/>
            <a:r>
              <a:rPr lang="en-US" b="0" i="0" dirty="0">
                <a:solidFill>
                  <a:srgbClr val="111111"/>
                </a:solidFill>
                <a:effectLst/>
                <a:latin typeface="open sans" panose="020B0606030504020204" pitchFamily="34" charset="0"/>
              </a:rPr>
              <a:t>If the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 function is used for activation in a neural network in place of a sigmoid function, the value of </a:t>
            </a:r>
            <a:r>
              <a:rPr lang="en-US" b="1" i="0" dirty="0">
                <a:solidFill>
                  <a:srgbClr val="111111"/>
                </a:solidFill>
                <a:effectLst/>
                <a:latin typeface="open sans" panose="020B0606030504020204" pitchFamily="34" charset="0"/>
              </a:rPr>
              <a:t>the partial derivative of the loss function will be having values of 0 or 1 </a:t>
            </a:r>
            <a:r>
              <a:rPr lang="en-US" b="0" i="0" dirty="0">
                <a:solidFill>
                  <a:srgbClr val="111111"/>
                </a:solidFill>
                <a:effectLst/>
                <a:latin typeface="open sans" panose="020B0606030504020204" pitchFamily="34" charset="0"/>
              </a:rPr>
              <a:t>which prevents the gradient from vanishing. </a:t>
            </a:r>
          </a:p>
          <a:p>
            <a:pPr algn="just"/>
            <a:r>
              <a:rPr lang="en-US" b="0" i="0" dirty="0">
                <a:solidFill>
                  <a:srgbClr val="111111"/>
                </a:solidFill>
                <a:effectLst/>
                <a:latin typeface="open sans" panose="020B0606030504020204" pitchFamily="34" charset="0"/>
              </a:rPr>
              <a:t>The use of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 function thus prevents the gradient from vanishing. </a:t>
            </a:r>
          </a:p>
          <a:p>
            <a:pPr algn="just"/>
            <a:r>
              <a:rPr lang="en-US" b="0" i="0" dirty="0">
                <a:solidFill>
                  <a:srgbClr val="111111"/>
                </a:solidFill>
                <a:effectLst/>
                <a:latin typeface="open sans" panose="020B0606030504020204" pitchFamily="34" charset="0"/>
              </a:rPr>
              <a:t>The problem with the use of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 is when the gradient has a value of 0. In such cases, the node is considered as a dead node </a:t>
            </a:r>
            <a:r>
              <a:rPr lang="en-US" b="1" i="0" dirty="0">
                <a:solidFill>
                  <a:srgbClr val="111111"/>
                </a:solidFill>
                <a:effectLst/>
                <a:latin typeface="open sans" panose="020B0606030504020204" pitchFamily="34" charset="0"/>
              </a:rPr>
              <a:t>since the old and new values of the weights remain the same</a:t>
            </a:r>
            <a:r>
              <a:rPr lang="en-US" b="0" i="0" dirty="0">
                <a:solidFill>
                  <a:srgbClr val="111111"/>
                </a:solidFill>
                <a:effectLst/>
                <a:latin typeface="open sans" panose="020B0606030504020204" pitchFamily="34" charset="0"/>
              </a:rPr>
              <a:t>.</a:t>
            </a:r>
          </a:p>
          <a:p>
            <a:pPr algn="just"/>
            <a:r>
              <a:rPr lang="en-US" b="0" i="0" dirty="0">
                <a:solidFill>
                  <a:srgbClr val="111111"/>
                </a:solidFill>
                <a:effectLst/>
                <a:latin typeface="open sans" panose="020B0606030504020204" pitchFamily="34" charset="0"/>
              </a:rPr>
              <a:t> This situation can be avoided by the use of a leaky </a:t>
            </a:r>
            <a:r>
              <a:rPr lang="en-US" b="0" i="0" dirty="0" err="1">
                <a:solidFill>
                  <a:srgbClr val="111111"/>
                </a:solidFill>
                <a:effectLst/>
                <a:latin typeface="open sans" panose="020B0606030504020204" pitchFamily="34" charset="0"/>
              </a:rPr>
              <a:t>ReLU</a:t>
            </a:r>
            <a:r>
              <a:rPr lang="en-US" b="0" i="0" dirty="0">
                <a:solidFill>
                  <a:srgbClr val="111111"/>
                </a:solidFill>
                <a:effectLst/>
                <a:latin typeface="open sans" panose="020B0606030504020204" pitchFamily="34" charset="0"/>
              </a:rPr>
              <a:t> function which prevents the gradient from falling to the zero value.</a:t>
            </a:r>
            <a:endParaRPr lang="en-US" dirty="0"/>
          </a:p>
        </p:txBody>
      </p:sp>
    </p:spTree>
    <p:extLst>
      <p:ext uri="{BB962C8B-B14F-4D97-AF65-F5344CB8AC3E}">
        <p14:creationId xmlns:p14="http://schemas.microsoft.com/office/powerpoint/2010/main" val="135516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D9A7-57DE-9781-AC40-AF1E9FECBD4A}"/>
              </a:ext>
            </a:extLst>
          </p:cNvPr>
          <p:cNvSpPr>
            <a:spLocks noGrp="1"/>
          </p:cNvSpPr>
          <p:nvPr>
            <p:ph type="title"/>
          </p:nvPr>
        </p:nvSpPr>
        <p:spPr>
          <a:xfrm>
            <a:off x="838200" y="365125"/>
            <a:ext cx="8107017" cy="1325563"/>
          </a:xfrm>
        </p:spPr>
        <p:txBody>
          <a:bodyPr>
            <a:normAutofit fontScale="90000"/>
          </a:bodyPr>
          <a:lstStyle/>
          <a:p>
            <a:br>
              <a:rPr lang="en-US" b="1" i="0" dirty="0">
                <a:effectLst/>
                <a:latin typeface="var(--font-family-heading-lesson-markdown)"/>
              </a:rPr>
            </a:br>
            <a:r>
              <a:rPr lang="en-US" b="1" i="0" dirty="0">
                <a:effectLst/>
                <a:latin typeface="var(--font-family-heading-lesson-markdown)"/>
              </a:rPr>
              <a:t>What is the dying </a:t>
            </a:r>
            <a:r>
              <a:rPr lang="en-US" b="1" i="0" dirty="0" err="1">
                <a:effectLst/>
                <a:latin typeface="var(--font-family-heading-lesson-markdown)"/>
              </a:rPr>
              <a:t>ReLU</a:t>
            </a:r>
            <a:r>
              <a:rPr lang="en-US" b="1" i="0" dirty="0">
                <a:effectLst/>
                <a:latin typeface="var(--font-family-heading-lesson-markdown)"/>
              </a:rPr>
              <a:t> problem?</a:t>
            </a:r>
            <a:br>
              <a:rPr lang="en-US" b="1" i="0" dirty="0">
                <a:effectLst/>
                <a:latin typeface="var(--font-family-heading-lesson-markdown)"/>
              </a:rPr>
            </a:br>
            <a:endParaRPr lang="en-US" dirty="0"/>
          </a:p>
        </p:txBody>
      </p:sp>
      <p:sp>
        <p:nvSpPr>
          <p:cNvPr id="3" name="Content Placeholder 2">
            <a:extLst>
              <a:ext uri="{FF2B5EF4-FFF2-40B4-BE49-F238E27FC236}">
                <a16:creationId xmlns:a16="http://schemas.microsoft.com/office/drawing/2014/main" id="{48626438-B5D0-6C67-04B8-4B2DABC5C5BE}"/>
              </a:ext>
            </a:extLst>
          </p:cNvPr>
          <p:cNvSpPr>
            <a:spLocks noGrp="1"/>
          </p:cNvSpPr>
          <p:nvPr>
            <p:ph idx="1"/>
          </p:nvPr>
        </p:nvSpPr>
        <p:spPr/>
        <p:txBody>
          <a:bodyPr>
            <a:normAutofit fontScale="92500" lnSpcReduction="10000"/>
          </a:bodyPr>
          <a:lstStyle/>
          <a:p>
            <a:r>
              <a:rPr lang="en-US" b="0" i="0" dirty="0">
                <a:solidFill>
                  <a:srgbClr val="3D3D4E"/>
                </a:solidFill>
                <a:effectLst/>
                <a:latin typeface="Droid Serif"/>
              </a:rPr>
              <a:t>A dying </a:t>
            </a:r>
            <a:r>
              <a:rPr lang="en-US" b="0" i="0" dirty="0" err="1">
                <a:solidFill>
                  <a:srgbClr val="3D3D4E"/>
                </a:solidFill>
                <a:effectLst/>
                <a:latin typeface="Droid Serif"/>
              </a:rPr>
              <a:t>ReLU</a:t>
            </a:r>
            <a:r>
              <a:rPr lang="en-US" b="0" i="0" dirty="0">
                <a:solidFill>
                  <a:srgbClr val="3D3D4E"/>
                </a:solidFill>
                <a:effectLst/>
                <a:latin typeface="Droid Serif"/>
              </a:rPr>
              <a:t> always outputs the same value, i.e., 0, on any input value. This condition is known as the</a:t>
            </a:r>
            <a:r>
              <a:rPr lang="en-US" b="1" i="0" dirty="0">
                <a:solidFill>
                  <a:srgbClr val="3D3D4E"/>
                </a:solidFill>
                <a:effectLst/>
                <a:latin typeface="Droid Serif"/>
              </a:rPr>
              <a:t> dead state </a:t>
            </a:r>
            <a:r>
              <a:rPr lang="en-US" b="0" i="0" dirty="0">
                <a:solidFill>
                  <a:srgbClr val="3D3D4E"/>
                </a:solidFill>
                <a:effectLst/>
                <a:latin typeface="Droid Serif"/>
              </a:rPr>
              <a:t>of </a:t>
            </a:r>
            <a:r>
              <a:rPr lang="en-US" b="0" i="0" dirty="0" err="1">
                <a:solidFill>
                  <a:srgbClr val="3D3D4E"/>
                </a:solidFill>
                <a:effectLst/>
                <a:latin typeface="Droid Serif"/>
              </a:rPr>
              <a:t>ReLU</a:t>
            </a:r>
            <a:r>
              <a:rPr lang="en-US" b="0" i="0" dirty="0">
                <a:solidFill>
                  <a:srgbClr val="3D3D4E"/>
                </a:solidFill>
                <a:effectLst/>
                <a:latin typeface="Droid Serif"/>
              </a:rPr>
              <a:t> neurons. </a:t>
            </a:r>
          </a:p>
          <a:p>
            <a:r>
              <a:rPr lang="en-US" b="0" i="0" dirty="0">
                <a:solidFill>
                  <a:srgbClr val="3D3D4E"/>
                </a:solidFill>
                <a:effectLst/>
                <a:latin typeface="Droid Serif"/>
              </a:rPr>
              <a:t>In this state, it is difficult to recover because the gradient of 0 is 0. </a:t>
            </a:r>
          </a:p>
          <a:p>
            <a:r>
              <a:rPr lang="en-US" b="0" i="0" dirty="0">
                <a:solidFill>
                  <a:srgbClr val="3D3D4E"/>
                </a:solidFill>
                <a:effectLst/>
                <a:latin typeface="Droid Serif"/>
              </a:rPr>
              <a:t>This becomes a problem when most of the input ranges are negative, or the derivative of the </a:t>
            </a:r>
            <a:r>
              <a:rPr lang="en-US" b="0" i="0" dirty="0" err="1">
                <a:solidFill>
                  <a:srgbClr val="3D3D4E"/>
                </a:solidFill>
                <a:effectLst/>
                <a:latin typeface="Droid Serif"/>
              </a:rPr>
              <a:t>ReLU</a:t>
            </a:r>
            <a:r>
              <a:rPr lang="en-US" b="0" i="0" dirty="0">
                <a:solidFill>
                  <a:srgbClr val="3D3D4E"/>
                </a:solidFill>
                <a:effectLst/>
                <a:latin typeface="Droid Serif"/>
              </a:rPr>
              <a:t> function is 0.</a:t>
            </a:r>
          </a:p>
          <a:p>
            <a:r>
              <a:rPr lang="en-US" b="0" i="0" dirty="0">
                <a:solidFill>
                  <a:srgbClr val="3D3D4E"/>
                </a:solidFill>
                <a:effectLst/>
                <a:latin typeface="Droid Serif"/>
              </a:rPr>
              <a:t>The </a:t>
            </a:r>
            <a:r>
              <a:rPr lang="en-US" b="1" i="0" dirty="0">
                <a:solidFill>
                  <a:srgbClr val="3D3D4E"/>
                </a:solidFill>
                <a:effectLst/>
                <a:latin typeface="Droid Serif"/>
              </a:rPr>
              <a:t>gradient fails</a:t>
            </a:r>
            <a:r>
              <a:rPr lang="en-US" b="0" i="0" dirty="0">
                <a:solidFill>
                  <a:srgbClr val="3D3D4E"/>
                </a:solidFill>
                <a:effectLst/>
                <a:latin typeface="Droid Serif"/>
              </a:rPr>
              <a:t> to flow during backpropagation because the outputs are 0, and hence the weights are not updated.</a:t>
            </a:r>
          </a:p>
          <a:p>
            <a:r>
              <a:rPr lang="en-US" b="0" i="0" dirty="0">
                <a:solidFill>
                  <a:srgbClr val="3D3D4E"/>
                </a:solidFill>
                <a:effectLst/>
                <a:latin typeface="Droid Serif"/>
              </a:rPr>
              <a:t> In the worst case, we get a </a:t>
            </a:r>
            <a:r>
              <a:rPr lang="en-US" b="1" i="0" dirty="0">
                <a:solidFill>
                  <a:srgbClr val="3D3D4E"/>
                </a:solidFill>
                <a:effectLst/>
                <a:latin typeface="Droid Serif"/>
              </a:rPr>
              <a:t>constant function</a:t>
            </a:r>
            <a:r>
              <a:rPr lang="en-US" b="0" i="0" dirty="0">
                <a:solidFill>
                  <a:srgbClr val="3D3D4E"/>
                </a:solidFill>
                <a:effectLst/>
                <a:latin typeface="Droid Serif"/>
              </a:rPr>
              <a:t> where the entire neural network dies. A network is born dead if it is dead before training. </a:t>
            </a:r>
          </a:p>
          <a:p>
            <a:r>
              <a:rPr lang="en-US" b="0" i="0" dirty="0">
                <a:solidFill>
                  <a:srgbClr val="3D3D4E"/>
                </a:solidFill>
                <a:effectLst/>
                <a:latin typeface="Droid Serif"/>
              </a:rPr>
              <a:t>As long as all the inputs push </a:t>
            </a:r>
            <a:r>
              <a:rPr lang="en-US" b="0" i="0" dirty="0" err="1">
                <a:solidFill>
                  <a:srgbClr val="3D3D4E"/>
                </a:solidFill>
                <a:effectLst/>
                <a:latin typeface="Droid Serif"/>
              </a:rPr>
              <a:t>ReLU</a:t>
            </a:r>
            <a:r>
              <a:rPr lang="en-US" b="0" i="0" dirty="0">
                <a:solidFill>
                  <a:srgbClr val="3D3D4E"/>
                </a:solidFill>
                <a:effectLst/>
                <a:latin typeface="Droid Serif"/>
              </a:rPr>
              <a:t> to </a:t>
            </a:r>
            <a:r>
              <a:rPr lang="en-US" b="1" i="0" dirty="0">
                <a:solidFill>
                  <a:srgbClr val="3D3D4E"/>
                </a:solidFill>
                <a:effectLst/>
                <a:latin typeface="Droid Serif"/>
              </a:rPr>
              <a:t>non-negative segments,</a:t>
            </a:r>
            <a:r>
              <a:rPr lang="en-US" b="0" i="0" dirty="0">
                <a:solidFill>
                  <a:srgbClr val="3D3D4E"/>
                </a:solidFill>
                <a:effectLst/>
                <a:latin typeface="Droid Serif"/>
              </a:rPr>
              <a:t> the dying </a:t>
            </a:r>
            <a:r>
              <a:rPr lang="en-US" b="0" i="0" dirty="0" err="1">
                <a:solidFill>
                  <a:srgbClr val="3D3D4E"/>
                </a:solidFill>
                <a:effectLst/>
                <a:latin typeface="Droid Serif"/>
              </a:rPr>
              <a:t>ReLU</a:t>
            </a:r>
            <a:r>
              <a:rPr lang="en-US" b="0" i="0" dirty="0">
                <a:solidFill>
                  <a:srgbClr val="3D3D4E"/>
                </a:solidFill>
                <a:effectLst/>
                <a:latin typeface="Droid Serif"/>
              </a:rPr>
              <a:t> problem doesn't occur.</a:t>
            </a:r>
            <a:endParaRPr lang="en-US" dirty="0"/>
          </a:p>
        </p:txBody>
      </p:sp>
    </p:spTree>
    <p:extLst>
      <p:ext uri="{BB962C8B-B14F-4D97-AF65-F5344CB8AC3E}">
        <p14:creationId xmlns:p14="http://schemas.microsoft.com/office/powerpoint/2010/main" val="2375167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CD59-2020-14D6-5DAF-132D1239FBB6}"/>
              </a:ext>
            </a:extLst>
          </p:cNvPr>
          <p:cNvSpPr>
            <a:spLocks noGrp="1"/>
          </p:cNvSpPr>
          <p:nvPr>
            <p:ph type="title"/>
          </p:nvPr>
        </p:nvSpPr>
        <p:spPr>
          <a:xfrm>
            <a:off x="572493" y="238539"/>
            <a:ext cx="11018520" cy="1434415"/>
          </a:xfrm>
        </p:spPr>
        <p:txBody>
          <a:bodyPr anchor="b">
            <a:normAutofit/>
          </a:bodyPr>
          <a:lstStyle/>
          <a:p>
            <a:r>
              <a:rPr lang="en-US" sz="4600" b="1" i="0">
                <a:effectLst/>
                <a:latin typeface="var(--font-family-heading-lesson-markdown)"/>
              </a:rPr>
              <a:t>Recovering from dying ReLU</a:t>
            </a:r>
            <a:br>
              <a:rPr lang="en-US" sz="4600" b="1" i="0">
                <a:effectLst/>
                <a:latin typeface="var(--font-family-heading-lesson-markdown)"/>
              </a:rPr>
            </a:br>
            <a:endParaRPr lang="en-US" sz="4600"/>
          </a:p>
        </p:txBody>
      </p:sp>
      <p:sp>
        <p:nvSpPr>
          <p:cNvPr id="3" name="Content Placeholder 2">
            <a:extLst>
              <a:ext uri="{FF2B5EF4-FFF2-40B4-BE49-F238E27FC236}">
                <a16:creationId xmlns:a16="http://schemas.microsoft.com/office/drawing/2014/main" id="{962A6F45-CC65-783F-FC51-76E64F07DC3C}"/>
              </a:ext>
            </a:extLst>
          </p:cNvPr>
          <p:cNvSpPr>
            <a:spLocks noGrp="1"/>
          </p:cNvSpPr>
          <p:nvPr>
            <p:ph idx="1"/>
          </p:nvPr>
        </p:nvSpPr>
        <p:spPr>
          <a:xfrm>
            <a:off x="572493" y="2071316"/>
            <a:ext cx="6713552" cy="4119172"/>
          </a:xfrm>
        </p:spPr>
        <p:txBody>
          <a:bodyPr anchor="t">
            <a:normAutofit/>
          </a:bodyPr>
          <a:lstStyle/>
          <a:p>
            <a:pPr algn="just"/>
            <a:r>
              <a:rPr lang="en-US" sz="2000" b="0" i="0" dirty="0">
                <a:effectLst/>
                <a:latin typeface="Times New Roman" panose="02020603050405020304" pitchFamily="18" charset="0"/>
                <a:cs typeface="Times New Roman" panose="02020603050405020304" pitchFamily="18" charset="0"/>
              </a:rPr>
              <a:t>Different techniques are used to solve the dying </a:t>
            </a:r>
            <a:r>
              <a:rPr lang="en-US" sz="2000" b="0" i="0" dirty="0" err="1">
                <a:effectLst/>
                <a:latin typeface="Times New Roman" panose="02020603050405020304" pitchFamily="18" charset="0"/>
                <a:cs typeface="Times New Roman" panose="02020603050405020304" pitchFamily="18" charset="0"/>
              </a:rPr>
              <a:t>ReLU</a:t>
            </a:r>
            <a:r>
              <a:rPr lang="en-US" sz="2000" b="0" i="0" dirty="0">
                <a:effectLst/>
                <a:latin typeface="Times New Roman" panose="02020603050405020304" pitchFamily="18" charset="0"/>
                <a:cs typeface="Times New Roman" panose="02020603050405020304" pitchFamily="18" charset="0"/>
              </a:rPr>
              <a:t> problem.</a:t>
            </a:r>
          </a:p>
          <a:p>
            <a:pPr algn="just"/>
            <a:r>
              <a:rPr lang="en-US" sz="2000" b="1" i="0" dirty="0" err="1">
                <a:effectLst/>
                <a:latin typeface="Times New Roman" panose="02020603050405020304" pitchFamily="18" charset="0"/>
                <a:cs typeface="Times New Roman" panose="02020603050405020304" pitchFamily="18" charset="0"/>
              </a:rPr>
              <a:t>i</a:t>
            </a:r>
            <a:r>
              <a:rPr lang="en-US" sz="2000" b="1" i="0" dirty="0">
                <a:effectLst/>
                <a:latin typeface="Times New Roman" panose="02020603050405020304" pitchFamily="18" charset="0"/>
                <a:cs typeface="Times New Roman" panose="02020603050405020304" pitchFamily="18" charset="0"/>
              </a:rPr>
              <a:t>)Lowering the learning rates and negative bias</a:t>
            </a:r>
          </a:p>
          <a:p>
            <a:pPr algn="just"/>
            <a:r>
              <a:rPr lang="en-US" sz="2000" b="0" i="0" dirty="0">
                <a:effectLst/>
                <a:latin typeface="Times New Roman" panose="02020603050405020304" pitchFamily="18" charset="0"/>
                <a:cs typeface="Times New Roman" panose="02020603050405020304" pitchFamily="18" charset="0"/>
              </a:rPr>
              <a:t>Lowering the learning rates and using a positive bias can mitigate the chance of dying </a:t>
            </a:r>
            <a:r>
              <a:rPr lang="en-US" sz="2000" b="0" i="0" dirty="0" err="1">
                <a:effectLst/>
                <a:latin typeface="Times New Roman" panose="02020603050405020304" pitchFamily="18" charset="0"/>
                <a:cs typeface="Times New Roman" panose="02020603050405020304" pitchFamily="18" charset="0"/>
              </a:rPr>
              <a:t>ReLU</a:t>
            </a:r>
            <a:r>
              <a:rPr lang="en-US" sz="2000" b="0" i="0" dirty="0">
                <a:effectLst/>
                <a:latin typeface="Times New Roman" panose="02020603050405020304" pitchFamily="18" charset="0"/>
                <a:cs typeface="Times New Roman" panose="02020603050405020304" pitchFamily="18" charset="0"/>
              </a:rPr>
              <a:t>. </a:t>
            </a:r>
          </a:p>
          <a:p>
            <a:pPr algn="just"/>
            <a:r>
              <a:rPr lang="en-US" sz="2000" b="0" i="0" dirty="0">
                <a:effectLst/>
                <a:latin typeface="Times New Roman" panose="02020603050405020304" pitchFamily="18" charset="0"/>
                <a:cs typeface="Times New Roman" panose="02020603050405020304" pitchFamily="18" charset="0"/>
              </a:rPr>
              <a:t>This pushes the </a:t>
            </a:r>
            <a:r>
              <a:rPr lang="en-US" sz="2000" b="0" i="0" dirty="0" err="1">
                <a:effectLst/>
                <a:latin typeface="Times New Roman" panose="02020603050405020304" pitchFamily="18" charset="0"/>
                <a:cs typeface="Times New Roman" panose="02020603050405020304" pitchFamily="18" charset="0"/>
              </a:rPr>
              <a:t>ReLU</a:t>
            </a:r>
            <a:r>
              <a:rPr lang="en-US" sz="2000" b="0" i="0" dirty="0">
                <a:effectLst/>
                <a:latin typeface="Times New Roman" panose="02020603050405020304" pitchFamily="18" charset="0"/>
                <a:cs typeface="Times New Roman" panose="02020603050405020304" pitchFamily="18" charset="0"/>
              </a:rPr>
              <a:t> activation inputs to the non-negative side(+</a:t>
            </a:r>
            <a:r>
              <a:rPr lang="en-US" sz="2000" b="0" i="0" dirty="0" err="1">
                <a:effectLst/>
                <a:latin typeface="Times New Roman" panose="02020603050405020304" pitchFamily="18" charset="0"/>
                <a:cs typeface="Times New Roman" panose="02020603050405020304" pitchFamily="18" charset="0"/>
              </a:rPr>
              <a:t>ve</a:t>
            </a:r>
            <a:r>
              <a:rPr lang="en-US" sz="2000" b="0" i="0" dirty="0">
                <a:effectLst/>
                <a:latin typeface="Times New Roman" panose="02020603050405020304" pitchFamily="18" charset="0"/>
                <a:cs typeface="Times New Roman" panose="02020603050405020304" pitchFamily="18" charset="0"/>
              </a:rPr>
              <a:t>). This technique helps activate the neurons with the flow of gradient.</a:t>
            </a:r>
          </a:p>
          <a:p>
            <a:pPr algn="just"/>
            <a:r>
              <a:rPr lang="en-US" sz="2000" dirty="0">
                <a:latin typeface="Times New Roman" panose="02020603050405020304" pitchFamily="18" charset="0"/>
                <a:cs typeface="Times New Roman" panose="02020603050405020304" pitchFamily="18" charset="0"/>
              </a:rPr>
              <a:t>ii)</a:t>
            </a:r>
            <a:r>
              <a:rPr lang="en-US" sz="2000" b="1" i="0" dirty="0">
                <a:effectLst/>
                <a:latin typeface="Times New Roman" panose="02020603050405020304" pitchFamily="18" charset="0"/>
                <a:cs typeface="Times New Roman" panose="02020603050405020304" pitchFamily="18" charset="0"/>
              </a:rPr>
              <a:t> Using Leaky </a:t>
            </a:r>
            <a:r>
              <a:rPr lang="en-US" sz="2000" b="1" i="0" dirty="0" err="1">
                <a:effectLst/>
                <a:latin typeface="Times New Roman" panose="02020603050405020304" pitchFamily="18" charset="0"/>
                <a:cs typeface="Times New Roman" panose="02020603050405020304" pitchFamily="18" charset="0"/>
              </a:rPr>
              <a:t>ReLU</a:t>
            </a:r>
            <a:endParaRPr lang="en-US" sz="2000" b="1"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solves a dying </a:t>
            </a:r>
            <a:r>
              <a:rPr lang="en-US" sz="2000" b="0" i="0" dirty="0" err="1">
                <a:effectLst/>
                <a:latin typeface="Times New Roman" panose="02020603050405020304" pitchFamily="18" charset="0"/>
                <a:cs typeface="Times New Roman" panose="02020603050405020304" pitchFamily="18" charset="0"/>
              </a:rPr>
              <a:t>ReLU</a:t>
            </a:r>
            <a:r>
              <a:rPr lang="en-US" sz="2000" b="0" i="0" dirty="0">
                <a:effectLst/>
                <a:latin typeface="Times New Roman" panose="02020603050405020304" pitchFamily="18" charset="0"/>
                <a:cs typeface="Times New Roman" panose="02020603050405020304" pitchFamily="18" charset="0"/>
              </a:rPr>
              <a:t> problem</a:t>
            </a:r>
            <a:r>
              <a:rPr lang="en-US" sz="2000" b="1" dirty="0">
                <a:latin typeface="Times New Roman" panose="02020603050405020304" pitchFamily="18" charset="0"/>
                <a:cs typeface="Times New Roman" panose="02020603050405020304" pitchFamily="18" charset="0"/>
              </a:rPr>
              <a:t> by </a:t>
            </a:r>
            <a:r>
              <a:rPr lang="en-US" sz="2000" b="0" i="0" dirty="0">
                <a:effectLst/>
                <a:latin typeface="Times New Roman" panose="02020603050405020304" pitchFamily="18" charset="0"/>
                <a:cs typeface="Times New Roman" panose="02020603050405020304" pitchFamily="18" charset="0"/>
              </a:rPr>
              <a:t>adding a slight slope in the negative range. This modifies the function to generate small negative outputs when input is less than 0.</a:t>
            </a:r>
          </a:p>
          <a:p>
            <a:pPr marL="0" indent="0">
              <a:buNone/>
            </a:pPr>
            <a:endParaRPr lang="en-US" sz="2000" b="0" i="0" dirty="0">
              <a:effectLst/>
              <a:latin typeface="Droid Serif"/>
            </a:endParaRPr>
          </a:p>
          <a:p>
            <a:endParaRPr lang="en-US" sz="2000" dirty="0"/>
          </a:p>
        </p:txBody>
      </p:sp>
      <p:pic>
        <p:nvPicPr>
          <p:cNvPr id="4098" name="Picture 2">
            <a:extLst>
              <a:ext uri="{FF2B5EF4-FFF2-40B4-BE49-F238E27FC236}">
                <a16:creationId xmlns:a16="http://schemas.microsoft.com/office/drawing/2014/main" id="{06E48E77-9DC6-2918-A4D4-36EA4967E9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0" r="24614"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111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6DDA8E-E02B-C5C1-70C4-7D8FF8F78878}"/>
              </a:ext>
            </a:extLst>
          </p:cNvPr>
          <p:cNvSpPr>
            <a:spLocks noGrp="1"/>
          </p:cNvSpPr>
          <p:nvPr>
            <p:ph type="title"/>
          </p:nvPr>
        </p:nvSpPr>
        <p:spPr>
          <a:xfrm>
            <a:off x="572493" y="238539"/>
            <a:ext cx="11018520" cy="1434415"/>
          </a:xfrm>
        </p:spPr>
        <p:txBody>
          <a:bodyPr anchor="b">
            <a:normAutofit/>
          </a:bodyPr>
          <a:lstStyle/>
          <a:p>
            <a:r>
              <a:rPr lang="en-US" sz="4800" dirty="0"/>
              <a:t>Mitigation of Vanishing Gradient problem</a:t>
            </a:r>
            <a:endParaRPr lang="en-US" sz="4600" dirty="0"/>
          </a:p>
        </p:txBody>
      </p:sp>
      <p:sp>
        <p:nvSpPr>
          <p:cNvPr id="3" name="Content Placeholder 2">
            <a:extLst>
              <a:ext uri="{FF2B5EF4-FFF2-40B4-BE49-F238E27FC236}">
                <a16:creationId xmlns:a16="http://schemas.microsoft.com/office/drawing/2014/main" id="{BAFDBABC-03C5-470A-2052-F67DB6EDAF74}"/>
              </a:ext>
            </a:extLst>
          </p:cNvPr>
          <p:cNvSpPr>
            <a:spLocks noGrp="1"/>
          </p:cNvSpPr>
          <p:nvPr>
            <p:ph idx="1"/>
          </p:nvPr>
        </p:nvSpPr>
        <p:spPr>
          <a:xfrm>
            <a:off x="572493" y="2071316"/>
            <a:ext cx="6713552" cy="4119172"/>
          </a:xfrm>
        </p:spPr>
        <p:txBody>
          <a:bodyPr anchor="t">
            <a:normAutofit/>
          </a:bodyPr>
          <a:lstStyle/>
          <a:p>
            <a:pPr marL="0" indent="0" algn="just">
              <a:buNone/>
            </a:pPr>
            <a:r>
              <a:rPr lang="en-US" sz="2200" b="0" i="0" dirty="0">
                <a:effectLst/>
                <a:latin typeface="Times New Roman" panose="02020603050405020304" pitchFamily="18" charset="0"/>
                <a:cs typeface="Times New Roman" panose="02020603050405020304" pitchFamily="18" charset="0"/>
              </a:rPr>
              <a:t>B) </a:t>
            </a:r>
            <a:r>
              <a:rPr lang="en-US" sz="2200" b="1" i="0" dirty="0">
                <a:effectLst/>
                <a:latin typeface="Times New Roman" panose="02020603050405020304" pitchFamily="18" charset="0"/>
                <a:cs typeface="Times New Roman" panose="02020603050405020304" pitchFamily="18" charset="0"/>
              </a:rPr>
              <a:t>Batch normalization </a:t>
            </a:r>
          </a:p>
          <a:p>
            <a:pPr marL="0" indent="0" algn="just">
              <a:buNone/>
            </a:pPr>
            <a:r>
              <a:rPr lang="en-US" sz="2200" b="0" i="0" dirty="0">
                <a:effectLst/>
                <a:latin typeface="Times New Roman" panose="02020603050405020304" pitchFamily="18" charset="0"/>
                <a:cs typeface="Times New Roman" panose="02020603050405020304" pitchFamily="18" charset="0"/>
              </a:rPr>
              <a:t> T</a:t>
            </a:r>
            <a:r>
              <a:rPr lang="en-US" sz="2200" dirty="0">
                <a:latin typeface="Times New Roman" panose="02020603050405020304" pitchFamily="18" charset="0"/>
                <a:cs typeface="Times New Roman" panose="02020603050405020304" pitchFamily="18" charset="0"/>
              </a:rPr>
              <a:t>he Vanishing Gradient </a:t>
            </a:r>
            <a:r>
              <a:rPr lang="en-US" sz="2200" b="0" i="0" dirty="0">
                <a:effectLst/>
                <a:latin typeface="Times New Roman" panose="02020603050405020304" pitchFamily="18" charset="0"/>
                <a:cs typeface="Times New Roman" panose="02020603050405020304" pitchFamily="18" charset="0"/>
              </a:rPr>
              <a:t>problem arises when a large input space is mapped to a small one, causing the derivatives to disappear.</a:t>
            </a:r>
          </a:p>
          <a:p>
            <a:pPr algn="just"/>
            <a:r>
              <a:rPr lang="en-US" sz="2200" b="0" i="0" dirty="0">
                <a:effectLst/>
                <a:latin typeface="Times New Roman" panose="02020603050405020304" pitchFamily="18" charset="0"/>
                <a:cs typeface="Times New Roman" panose="02020603050405020304" pitchFamily="18" charset="0"/>
              </a:rPr>
              <a:t>Batch normalization reduces this problem by simply normalizing the input so |x| doesn’t reach the outer edges of the sigmoid function.</a:t>
            </a:r>
          </a:p>
          <a:p>
            <a:pPr algn="just"/>
            <a:r>
              <a:rPr lang="en-US" sz="2200" b="0" i="0" dirty="0">
                <a:effectLst/>
                <a:latin typeface="Times New Roman" panose="02020603050405020304" pitchFamily="18" charset="0"/>
                <a:cs typeface="Times New Roman" panose="02020603050405020304" pitchFamily="18" charset="0"/>
              </a:rPr>
              <a:t> As seen in fig, it normalizes the input so that most of it falls in the green region, where the derivative isn’t too small.</a:t>
            </a:r>
            <a:endParaRPr lang="en-US" sz="2200" dirty="0">
              <a:latin typeface="Times New Roman" panose="02020603050405020304" pitchFamily="18" charset="0"/>
              <a:cs typeface="Times New Roman" panose="02020603050405020304" pitchFamily="18" charset="0"/>
            </a:endParaRPr>
          </a:p>
        </p:txBody>
      </p:sp>
      <p:pic>
        <p:nvPicPr>
          <p:cNvPr id="6" name="Picture 2" descr="Chart, line chart&#10;&#10;Description automatically generated">
            <a:extLst>
              <a:ext uri="{FF2B5EF4-FFF2-40B4-BE49-F238E27FC236}">
                <a16:creationId xmlns:a16="http://schemas.microsoft.com/office/drawing/2014/main" id="{CB9BD211-E90F-5E65-1135-5C4375FD3E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51" r="27913"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24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EC4A-68AF-0E80-0F5B-19C827FD8A4A}"/>
              </a:ext>
            </a:extLst>
          </p:cNvPr>
          <p:cNvSpPr>
            <a:spLocks noGrp="1"/>
          </p:cNvSpPr>
          <p:nvPr>
            <p:ph type="title"/>
          </p:nvPr>
        </p:nvSpPr>
        <p:spPr/>
        <p:txBody>
          <a:bodyPr/>
          <a:lstStyle/>
          <a:p>
            <a:r>
              <a:rPr lang="en-US" sz="4400" dirty="0"/>
              <a:t>Mitigation of Vanishing Gradient problem</a:t>
            </a:r>
            <a:endParaRPr lang="en-US" dirty="0"/>
          </a:p>
        </p:txBody>
      </p:sp>
      <p:sp>
        <p:nvSpPr>
          <p:cNvPr id="3" name="Content Placeholder 2">
            <a:extLst>
              <a:ext uri="{FF2B5EF4-FFF2-40B4-BE49-F238E27FC236}">
                <a16:creationId xmlns:a16="http://schemas.microsoft.com/office/drawing/2014/main" id="{C4628B2C-E4CE-91DC-8588-D971B8FA9056}"/>
              </a:ext>
            </a:extLst>
          </p:cNvPr>
          <p:cNvSpPr>
            <a:spLocks noGrp="1"/>
          </p:cNvSpPr>
          <p:nvPr>
            <p:ph idx="1"/>
          </p:nvPr>
        </p:nvSpPr>
        <p:spPr/>
        <p:txBody>
          <a:bodyPr>
            <a:normAutofit fontScale="77500" lnSpcReduction="20000"/>
          </a:bodyPr>
          <a:lstStyle/>
          <a:p>
            <a:endParaRPr lang="en-US" b="0" i="0" dirty="0">
              <a:solidFill>
                <a:srgbClr val="111111"/>
              </a:solidFill>
              <a:effectLst/>
              <a:latin typeface="open sans" panose="020B0606030504020204" pitchFamily="34" charset="0"/>
            </a:endParaRPr>
          </a:p>
          <a:p>
            <a:pPr marL="0" indent="0">
              <a:buNone/>
            </a:pPr>
            <a:r>
              <a:rPr lang="en-US" b="1" i="0" dirty="0">
                <a:solidFill>
                  <a:srgbClr val="111111"/>
                </a:solidFill>
                <a:effectLst/>
                <a:latin typeface="Times New Roman" panose="02020603050405020304" pitchFamily="18" charset="0"/>
                <a:cs typeface="Times New Roman" panose="02020603050405020304" pitchFamily="18" charset="0"/>
              </a:rPr>
              <a:t>C) Weight </a:t>
            </a:r>
            <a:r>
              <a:rPr lang="en-US" b="1" dirty="0">
                <a:solidFill>
                  <a:srgbClr val="111111"/>
                </a:solidFill>
                <a:latin typeface="Times New Roman" panose="02020603050405020304" pitchFamily="18" charset="0"/>
                <a:cs typeface="Times New Roman" panose="02020603050405020304" pitchFamily="18" charset="0"/>
              </a:rPr>
              <a:t>I</a:t>
            </a:r>
            <a:r>
              <a:rPr lang="en-US" b="1" i="0" dirty="0">
                <a:solidFill>
                  <a:srgbClr val="111111"/>
                </a:solidFill>
                <a:effectLst/>
                <a:latin typeface="Times New Roman" panose="02020603050405020304" pitchFamily="18" charset="0"/>
                <a:cs typeface="Times New Roman" panose="02020603050405020304" pitchFamily="18" charset="0"/>
              </a:rPr>
              <a:t>nitialization </a:t>
            </a:r>
          </a:p>
          <a:p>
            <a:pPr marL="0" indent="0">
              <a:buNone/>
            </a:pPr>
            <a:r>
              <a:rPr lang="en-US" b="0" i="0" dirty="0">
                <a:solidFill>
                  <a:srgbClr val="111111"/>
                </a:solidFill>
                <a:effectLst/>
                <a:latin typeface="Times New Roman" panose="02020603050405020304" pitchFamily="18" charset="0"/>
                <a:cs typeface="Times New Roman" panose="02020603050405020304" pitchFamily="18" charset="0"/>
              </a:rPr>
              <a:t> This is the process of assigning initial values to the weights in the neural network so that during back propagation, the weights never vanish.</a:t>
            </a:r>
          </a:p>
          <a:p>
            <a:pPr marL="0" indent="0">
              <a:buNone/>
            </a:pPr>
            <a:r>
              <a:rPr lang="en-US" b="1" dirty="0">
                <a:solidFill>
                  <a:srgbClr val="111111"/>
                </a:solidFill>
                <a:latin typeface="Times New Roman" panose="02020603050405020304" pitchFamily="18" charset="0"/>
                <a:cs typeface="Times New Roman" panose="02020603050405020304" pitchFamily="18" charset="0"/>
              </a:rPr>
              <a:t>D)Gradient clipping</a:t>
            </a:r>
            <a:r>
              <a:rPr lang="en-US" dirty="0"/>
              <a:t>: </a:t>
            </a:r>
            <a:r>
              <a:rPr lang="en-US" dirty="0">
                <a:solidFill>
                  <a:srgbClr val="111111"/>
                </a:solidFill>
                <a:latin typeface="Times New Roman" panose="02020603050405020304" pitchFamily="18" charset="0"/>
                <a:cs typeface="Times New Roman" panose="02020603050405020304" pitchFamily="18" charset="0"/>
              </a:rPr>
              <a:t>Limiting the magnitude of the gradients can prevent them from becoming too small.</a:t>
            </a:r>
          </a:p>
          <a:p>
            <a:pPr marL="0" indent="0">
              <a:buNone/>
            </a:pPr>
            <a:r>
              <a:rPr lang="en-US" dirty="0" err="1">
                <a:solidFill>
                  <a:srgbClr val="111111"/>
                </a:solidFill>
                <a:latin typeface="Times New Roman" panose="02020603050405020304" pitchFamily="18" charset="0"/>
                <a:cs typeface="Times New Roman" panose="02020603050405020304" pitchFamily="18" charset="0"/>
              </a:rPr>
              <a:t>Eg</a:t>
            </a:r>
            <a:r>
              <a:rPr lang="en-US" dirty="0">
                <a:solidFill>
                  <a:srgbClr val="111111"/>
                </a:solidFill>
                <a:latin typeface="Times New Roman" panose="02020603050405020304" pitchFamily="18" charset="0"/>
                <a:cs typeface="Times New Roman" panose="02020603050405020304" pitchFamily="18" charset="0"/>
              </a:rPr>
              <a:t>:</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 inside the optimizer we are doing clipping                             optimizer=</a:t>
            </a:r>
            <a:r>
              <a:rPr lang="en-US" b="0" i="1" dirty="0" err="1">
                <a:solidFill>
                  <a:srgbClr val="000000"/>
                </a:solidFill>
                <a:effectLst/>
                <a:latin typeface="Courier New" panose="02070309020205020404" pitchFamily="49" charset="0"/>
              </a:rPr>
              <a:t>tf.keras.optimizers.SGD</a:t>
            </a:r>
            <a:r>
              <a:rPr lang="en-US" b="0" i="1" dirty="0">
                <a:solidFill>
                  <a:srgbClr val="000000"/>
                </a:solidFill>
                <a:effectLst/>
                <a:latin typeface="Courier New" panose="02070309020205020404" pitchFamily="49" charset="0"/>
              </a:rPr>
              <a:t>(</a:t>
            </a:r>
            <a:r>
              <a:rPr lang="en-US" b="0" i="1" dirty="0" err="1">
                <a:solidFill>
                  <a:srgbClr val="000000"/>
                </a:solidFill>
                <a:effectLst/>
                <a:latin typeface="Courier New" panose="02070309020205020404" pitchFamily="49" charset="0"/>
              </a:rPr>
              <a:t>clipvalue</a:t>
            </a:r>
            <a:r>
              <a:rPr lang="en-US" b="0" i="1" dirty="0">
                <a:solidFill>
                  <a:srgbClr val="000000"/>
                </a:solidFill>
                <a:effectLst/>
                <a:latin typeface="Courier New" panose="02070309020205020404" pitchFamily="49" charset="0"/>
              </a:rPr>
              <a:t>=0.5)</a:t>
            </a:r>
            <a:endParaRPr lang="en-US" i="1" dirty="0">
              <a:solidFill>
                <a:srgbClr val="111111"/>
              </a:solidFill>
              <a:latin typeface="Times New Roman" panose="02020603050405020304" pitchFamily="18" charset="0"/>
              <a:cs typeface="Times New Roman" panose="02020603050405020304" pitchFamily="18" charset="0"/>
            </a:endParaRPr>
          </a:p>
          <a:p>
            <a:pPr marL="0" indent="0">
              <a:buNone/>
            </a:pPr>
            <a:r>
              <a:rPr lang="en-US" b="1" dirty="0">
                <a:solidFill>
                  <a:srgbClr val="111111"/>
                </a:solidFill>
                <a:latin typeface="Times New Roman" panose="02020603050405020304" pitchFamily="18" charset="0"/>
                <a:cs typeface="Times New Roman" panose="02020603050405020304" pitchFamily="18" charset="0"/>
              </a:rPr>
              <a:t>E)Residual connections</a:t>
            </a:r>
            <a:r>
              <a:rPr lang="en-US" dirty="0">
                <a:solidFill>
                  <a:srgbClr val="111111"/>
                </a:solidFill>
                <a:latin typeface="Times New Roman" panose="02020603050405020304" pitchFamily="18" charset="0"/>
                <a:cs typeface="Times New Roman" panose="02020603050405020304" pitchFamily="18" charset="0"/>
              </a:rPr>
              <a:t>: Residual connections allow the gradients to flow directly through the network, which can help to prevent them from becoming too small.</a:t>
            </a:r>
          </a:p>
          <a:p>
            <a:pPr marL="0" indent="0">
              <a:buNone/>
            </a:pPr>
            <a:r>
              <a:rPr lang="en-US" dirty="0">
                <a:solidFill>
                  <a:srgbClr val="111111"/>
                </a:solidFill>
                <a:latin typeface="Times New Roman" panose="02020603050405020304" pitchFamily="18" charset="0"/>
                <a:cs typeface="Times New Roman" panose="02020603050405020304" pitchFamily="18" charset="0"/>
              </a:rPr>
              <a:t>F</a:t>
            </a:r>
            <a:r>
              <a:rPr lang="en-US" b="1" dirty="0">
                <a:solidFill>
                  <a:srgbClr val="111111"/>
                </a:solidFill>
                <a:latin typeface="Times New Roman" panose="02020603050405020304" pitchFamily="18" charset="0"/>
                <a:cs typeface="Times New Roman" panose="02020603050405020304" pitchFamily="18" charset="0"/>
              </a:rPr>
              <a:t>)Architecture modifications</a:t>
            </a:r>
            <a:r>
              <a:rPr lang="en-US" dirty="0">
                <a:solidFill>
                  <a:srgbClr val="111111"/>
                </a:solidFill>
                <a:latin typeface="Times New Roman" panose="02020603050405020304" pitchFamily="18" charset="0"/>
                <a:cs typeface="Times New Roman" panose="02020603050405020304" pitchFamily="18" charset="0"/>
              </a:rPr>
              <a:t>: Changing the architecture of the network, such as using skip connections or recurrent connections, can help to prevent the gradients from vanishing.</a:t>
            </a:r>
          </a:p>
          <a:p>
            <a:pPr marL="0" indent="0">
              <a:buNone/>
            </a:pPr>
            <a:r>
              <a:rPr lang="en-US" dirty="0">
                <a:solidFill>
                  <a:srgbClr val="111111"/>
                </a:solidFill>
                <a:latin typeface="Times New Roman" panose="02020603050405020304" pitchFamily="18" charset="0"/>
                <a:cs typeface="Times New Roman" panose="02020603050405020304" pitchFamily="18" charset="0"/>
              </a:rPr>
              <a:t>By using these techniques, the vanishing gradient problem can be mitigated, allowing for more effective training of deep neural networks.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009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23D5-68C8-A5C2-1E7B-7418FACD6751}"/>
              </a:ext>
            </a:extLst>
          </p:cNvPr>
          <p:cNvSpPr>
            <a:spLocks noGrp="1"/>
          </p:cNvSpPr>
          <p:nvPr>
            <p:ph type="title"/>
          </p:nvPr>
        </p:nvSpPr>
        <p:spPr/>
        <p:txBody>
          <a:bodyPr/>
          <a:lstStyle/>
          <a:p>
            <a:r>
              <a:rPr lang="en-US" dirty="0" err="1"/>
              <a:t>ReLU</a:t>
            </a:r>
            <a:r>
              <a:rPr lang="en-US" dirty="0"/>
              <a:t> Heuristics for Avoiding Bad Local Minima</a:t>
            </a:r>
          </a:p>
        </p:txBody>
      </p:sp>
      <p:sp>
        <p:nvSpPr>
          <p:cNvPr id="3" name="Content Placeholder 2">
            <a:extLst>
              <a:ext uri="{FF2B5EF4-FFF2-40B4-BE49-F238E27FC236}">
                <a16:creationId xmlns:a16="http://schemas.microsoft.com/office/drawing/2014/main" id="{AFC838C7-B62D-1B6B-0057-919A20477AA7}"/>
              </a:ext>
            </a:extLst>
          </p:cNvPr>
          <p:cNvSpPr>
            <a:spLocks noGrp="1"/>
          </p:cNvSpPr>
          <p:nvPr>
            <p:ph idx="1"/>
          </p:nvPr>
        </p:nvSpPr>
        <p:spPr/>
        <p:txBody>
          <a:bodyPr/>
          <a:lstStyle/>
          <a:p>
            <a:pPr algn="just"/>
            <a:r>
              <a:rPr lang="en-US" dirty="0" err="1"/>
              <a:t>ReLU</a:t>
            </a:r>
            <a:r>
              <a:rPr lang="en-US" dirty="0"/>
              <a:t> (Rectified Linear Unit) is a popular activation function used in deep learning neural networks.</a:t>
            </a:r>
          </a:p>
          <a:p>
            <a:pPr algn="just"/>
            <a:r>
              <a:rPr lang="en-US" dirty="0"/>
              <a:t> It is a simple, non-linear function that is computationally efficient and has been shown to work well in a wide range of applications.</a:t>
            </a:r>
          </a:p>
          <a:p>
            <a:pPr algn="just"/>
            <a:r>
              <a:rPr lang="en-US" dirty="0"/>
              <a:t>One potential issue with </a:t>
            </a:r>
            <a:r>
              <a:rPr lang="en-US" dirty="0" err="1"/>
              <a:t>ReLU</a:t>
            </a:r>
            <a:r>
              <a:rPr lang="en-US" dirty="0"/>
              <a:t> is that it can result in bad local minima during training. </a:t>
            </a:r>
          </a:p>
          <a:p>
            <a:pPr algn="just"/>
            <a:r>
              <a:rPr lang="en-US" dirty="0"/>
              <a:t>This occurs when the </a:t>
            </a:r>
            <a:r>
              <a:rPr lang="en-US" b="1" i="1" dirty="0"/>
              <a:t>gradient of the loss function becomes zero or close to zero, </a:t>
            </a:r>
            <a:r>
              <a:rPr lang="en-US" dirty="0"/>
              <a:t>and the network is unable to improve its performance. </a:t>
            </a:r>
          </a:p>
        </p:txBody>
      </p:sp>
    </p:spTree>
    <p:extLst>
      <p:ext uri="{BB962C8B-B14F-4D97-AF65-F5344CB8AC3E}">
        <p14:creationId xmlns:p14="http://schemas.microsoft.com/office/powerpoint/2010/main" val="201288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E65A-4815-5BE1-230C-A074BFA22B28}"/>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EFD70E39-4192-AAF7-F775-EE2CA8C456CB}"/>
              </a:ext>
            </a:extLst>
          </p:cNvPr>
          <p:cNvSpPr>
            <a:spLocks noGrp="1"/>
          </p:cNvSpPr>
          <p:nvPr>
            <p:ph idx="1"/>
          </p:nvPr>
        </p:nvSpPr>
        <p:spPr/>
        <p:txBody>
          <a:bodyPr>
            <a:normAutofit fontScale="92500" lnSpcReduction="10000"/>
          </a:bodyPr>
          <a:lstStyle/>
          <a:p>
            <a:pPr algn="just"/>
            <a:r>
              <a:rPr lang="en-US" dirty="0"/>
              <a:t>Gradient descent is an optimization algorithm used in machine learning and neural networks to </a:t>
            </a:r>
            <a:r>
              <a:rPr lang="en-US" b="1" dirty="0"/>
              <a:t>minimize the cost or loss function</a:t>
            </a:r>
            <a:r>
              <a:rPr lang="en-US" dirty="0"/>
              <a:t>.</a:t>
            </a:r>
          </a:p>
          <a:p>
            <a:pPr algn="just"/>
            <a:r>
              <a:rPr lang="en-US" dirty="0"/>
              <a:t> In neural networks, the </a:t>
            </a:r>
            <a:r>
              <a:rPr lang="en-US" i="1" u="sng" dirty="0"/>
              <a:t>cost or loss function </a:t>
            </a:r>
            <a:r>
              <a:rPr lang="en-US" dirty="0"/>
              <a:t>measures the difference between the </a:t>
            </a:r>
            <a:r>
              <a:rPr lang="en-US" b="1" dirty="0"/>
              <a:t>predicted output of the network and the actual output</a:t>
            </a:r>
            <a:r>
              <a:rPr lang="en-US" dirty="0"/>
              <a:t>.</a:t>
            </a:r>
          </a:p>
          <a:p>
            <a:pPr algn="just"/>
            <a:r>
              <a:rPr lang="en-US" dirty="0"/>
              <a:t>The basic idea of gradient descent is to iteratively adjust the parameters of the neural network in the direction of the</a:t>
            </a:r>
            <a:r>
              <a:rPr lang="en-US" i="1" u="sng" dirty="0"/>
              <a:t> negative gradient of the cost function</a:t>
            </a:r>
            <a:r>
              <a:rPr lang="en-US" dirty="0"/>
              <a:t> with respect to those parameters. This process continues until the cost function reaches a minimum or converges to a small value.</a:t>
            </a:r>
          </a:p>
          <a:p>
            <a:pPr algn="just"/>
            <a:r>
              <a:rPr lang="en-US" dirty="0"/>
              <a:t>The negative of the gradient (−∇J(θ)) points in the direction of the steepest decrease, which is the direction we want to move to minimize the cost function.</a:t>
            </a:r>
          </a:p>
        </p:txBody>
      </p:sp>
    </p:spTree>
    <p:extLst>
      <p:ext uri="{BB962C8B-B14F-4D97-AF65-F5344CB8AC3E}">
        <p14:creationId xmlns:p14="http://schemas.microsoft.com/office/powerpoint/2010/main" val="286059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AFFB-800F-549D-D6E2-5265E64AA879}"/>
              </a:ext>
            </a:extLst>
          </p:cNvPr>
          <p:cNvSpPr>
            <a:spLocks noGrp="1"/>
          </p:cNvSpPr>
          <p:nvPr>
            <p:ph type="title"/>
          </p:nvPr>
        </p:nvSpPr>
        <p:spPr/>
        <p:txBody>
          <a:bodyPr/>
          <a:lstStyle/>
          <a:p>
            <a:r>
              <a:rPr lang="en-US" dirty="0" err="1"/>
              <a:t>ReLU</a:t>
            </a:r>
            <a:r>
              <a:rPr lang="en-US" dirty="0"/>
              <a:t> Heuristics for Avoiding Bad Local Minima</a:t>
            </a:r>
          </a:p>
        </p:txBody>
      </p:sp>
      <p:sp>
        <p:nvSpPr>
          <p:cNvPr id="3" name="Content Placeholder 2">
            <a:extLst>
              <a:ext uri="{FF2B5EF4-FFF2-40B4-BE49-F238E27FC236}">
                <a16:creationId xmlns:a16="http://schemas.microsoft.com/office/drawing/2014/main" id="{DD22320E-E671-078E-7664-4EC3066A39BE}"/>
              </a:ext>
            </a:extLst>
          </p:cNvPr>
          <p:cNvSpPr>
            <a:spLocks noGrp="1"/>
          </p:cNvSpPr>
          <p:nvPr>
            <p:ph idx="1"/>
          </p:nvPr>
        </p:nvSpPr>
        <p:spPr/>
        <p:txBody>
          <a:bodyPr/>
          <a:lstStyle/>
          <a:p>
            <a:pPr algn="just"/>
            <a:r>
              <a:rPr lang="en-US" b="0" i="0" dirty="0">
                <a:solidFill>
                  <a:srgbClr val="282829"/>
                </a:solidFill>
                <a:effectLst/>
                <a:latin typeface="-apple-system"/>
              </a:rPr>
              <a:t>A local minimum problem in neural networks refers to the phenomenon of a neural network getting stuck in a suboptimal solution while training </a:t>
            </a:r>
            <a:r>
              <a:rPr lang="en-US" b="1" u="sng" dirty="0">
                <a:solidFill>
                  <a:srgbClr val="282829"/>
                </a:solidFill>
                <a:latin typeface="-apple-system"/>
              </a:rPr>
              <a:t>when the error function has multiple local mini</a:t>
            </a:r>
            <a:r>
              <a:rPr lang="en-US" b="1" dirty="0">
                <a:solidFill>
                  <a:srgbClr val="282829"/>
                </a:solidFill>
                <a:latin typeface="-apple-system"/>
              </a:rPr>
              <a:t>ma </a:t>
            </a:r>
            <a:r>
              <a:rPr lang="en-US" b="0" i="0" dirty="0">
                <a:solidFill>
                  <a:srgbClr val="282829"/>
                </a:solidFill>
                <a:effectLst/>
                <a:latin typeface="-apple-system"/>
              </a:rPr>
              <a:t>g, due to the shape of the error function. </a:t>
            </a:r>
          </a:p>
          <a:p>
            <a:pPr algn="just"/>
            <a:r>
              <a:rPr lang="en-US" b="0" i="0" dirty="0">
                <a:solidFill>
                  <a:srgbClr val="282829"/>
                </a:solidFill>
                <a:effectLst/>
                <a:latin typeface="-apple-system"/>
              </a:rPr>
              <a:t>This can occur (i.e., points of low error) in addition to a global minimum (i.e., the point of lowest error).</a:t>
            </a:r>
          </a:p>
          <a:p>
            <a:pPr algn="just"/>
            <a:r>
              <a:rPr lang="en-US" b="0" i="0" dirty="0">
                <a:solidFill>
                  <a:srgbClr val="282829"/>
                </a:solidFill>
                <a:effectLst/>
                <a:latin typeface="-apple-system"/>
              </a:rPr>
              <a:t> If the neural network gets stuck in one of the local minima, it may not be able to find the global minimum and may achieve suboptimal performance.</a:t>
            </a:r>
            <a:endParaRPr lang="en-US" dirty="0"/>
          </a:p>
        </p:txBody>
      </p:sp>
    </p:spTree>
    <p:extLst>
      <p:ext uri="{BB962C8B-B14F-4D97-AF65-F5344CB8AC3E}">
        <p14:creationId xmlns:p14="http://schemas.microsoft.com/office/powerpoint/2010/main" val="670973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A921-FDDA-F192-CB07-88928F197846}"/>
              </a:ext>
            </a:extLst>
          </p:cNvPr>
          <p:cNvSpPr>
            <a:spLocks noGrp="1"/>
          </p:cNvSpPr>
          <p:nvPr>
            <p:ph type="title"/>
          </p:nvPr>
        </p:nvSpPr>
        <p:spPr/>
        <p:txBody>
          <a:bodyPr/>
          <a:lstStyle/>
          <a:p>
            <a:r>
              <a:rPr lang="en-US" dirty="0" err="1"/>
              <a:t>ReLU</a:t>
            </a:r>
            <a:r>
              <a:rPr lang="en-US" dirty="0"/>
              <a:t> Heuristics for Avoiding Bad Local Minima</a:t>
            </a:r>
          </a:p>
        </p:txBody>
      </p:sp>
      <p:sp>
        <p:nvSpPr>
          <p:cNvPr id="3" name="Content Placeholder 2">
            <a:extLst>
              <a:ext uri="{FF2B5EF4-FFF2-40B4-BE49-F238E27FC236}">
                <a16:creationId xmlns:a16="http://schemas.microsoft.com/office/drawing/2014/main" id="{CB65B67E-9255-C852-0FFC-13678226BE96}"/>
              </a:ext>
            </a:extLst>
          </p:cNvPr>
          <p:cNvSpPr>
            <a:spLocks noGrp="1"/>
          </p:cNvSpPr>
          <p:nvPr>
            <p:ph idx="1"/>
          </p:nvPr>
        </p:nvSpPr>
        <p:spPr/>
        <p:txBody>
          <a:bodyPr/>
          <a:lstStyle/>
          <a:p>
            <a:endParaRPr lang="en-US"/>
          </a:p>
        </p:txBody>
      </p:sp>
      <p:pic>
        <p:nvPicPr>
          <p:cNvPr id="1026" name="Picture 2" descr="How to not end up in a local minimum? : r/learnmachinelearning">
            <a:extLst>
              <a:ext uri="{FF2B5EF4-FFF2-40B4-BE49-F238E27FC236}">
                <a16:creationId xmlns:a16="http://schemas.microsoft.com/office/drawing/2014/main" id="{8F5E8904-D1B5-3258-7013-92D5A0401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313" y="2242686"/>
            <a:ext cx="6105314" cy="358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965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E02D6-097F-F3DF-478E-9748D428C4A5}"/>
              </a:ext>
            </a:extLst>
          </p:cNvPr>
          <p:cNvSpPr>
            <a:spLocks noGrp="1"/>
          </p:cNvSpPr>
          <p:nvPr>
            <p:ph idx="1"/>
          </p:nvPr>
        </p:nvSpPr>
        <p:spPr>
          <a:xfrm>
            <a:off x="838200" y="2252869"/>
            <a:ext cx="10515600" cy="3909391"/>
          </a:xfrm>
        </p:spPr>
        <p:txBody>
          <a:bodyPr>
            <a:normAutofit fontScale="77500" lnSpcReduction="20000"/>
          </a:bodyPr>
          <a:lstStyle/>
          <a:p>
            <a:r>
              <a:rPr lang="en-US" sz="3300" dirty="0"/>
              <a:t>To avoid this problem, there are some heuristics that can be applied when using </a:t>
            </a:r>
            <a:r>
              <a:rPr lang="en-US" sz="3300" dirty="0" err="1"/>
              <a:t>ReLU</a:t>
            </a:r>
            <a:r>
              <a:rPr lang="en-US" sz="3300" dirty="0"/>
              <a:t>:</a:t>
            </a:r>
          </a:p>
          <a:p>
            <a:pPr marL="514350" indent="-514350" algn="just">
              <a:buFont typeface="+mj-lt"/>
              <a:buAutoNum type="arabicPeriod"/>
            </a:pPr>
            <a:r>
              <a:rPr lang="en-US" sz="3300" b="1" dirty="0"/>
              <a:t>Initialization:</a:t>
            </a:r>
            <a:r>
              <a:rPr lang="en-US" sz="3300" dirty="0"/>
              <a:t> Proper initialization of the weights can help to avoid bad local minima. A common technique is to initialize the weights with small random values.</a:t>
            </a:r>
          </a:p>
          <a:p>
            <a:pPr marL="514350" indent="-514350" algn="just">
              <a:buFont typeface="+mj-lt"/>
              <a:buAutoNum type="arabicPeriod"/>
            </a:pPr>
            <a:r>
              <a:rPr lang="en-US" sz="3300" b="1" dirty="0"/>
              <a:t>Learning rate scheduling: </a:t>
            </a:r>
            <a:r>
              <a:rPr lang="en-US" sz="3300" dirty="0"/>
              <a:t>Adjusting the learning rate during training can help to avoid bad local minima. Gradually decreasing the learning rate can allow the network to explore the parameter space more effectively.</a:t>
            </a:r>
          </a:p>
          <a:p>
            <a:pPr marL="514350" indent="-514350" algn="just">
              <a:buFont typeface="+mj-lt"/>
              <a:buAutoNum type="arabicPeriod"/>
            </a:pPr>
            <a:r>
              <a:rPr lang="en-US" sz="3300" b="1" dirty="0"/>
              <a:t>Adding noise: </a:t>
            </a:r>
            <a:r>
              <a:rPr lang="en-US" sz="3300" dirty="0"/>
              <a:t>Adding noise to the input data or the weights can help to avoid bad local minima. This can help the network to escape from the local minima and find better solutions.</a:t>
            </a:r>
          </a:p>
          <a:p>
            <a:endParaRPr lang="en-US" dirty="0"/>
          </a:p>
        </p:txBody>
      </p:sp>
      <p:sp>
        <p:nvSpPr>
          <p:cNvPr id="2" name="Rectangle 1">
            <a:extLst>
              <a:ext uri="{FF2B5EF4-FFF2-40B4-BE49-F238E27FC236}">
                <a16:creationId xmlns:a16="http://schemas.microsoft.com/office/drawing/2014/main" id="{207DE7AF-2817-43A0-B7F6-29CF6ACBBAC4}"/>
              </a:ext>
            </a:extLst>
          </p:cNvPr>
          <p:cNvSpPr/>
          <p:nvPr/>
        </p:nvSpPr>
        <p:spPr>
          <a:xfrm>
            <a:off x="967076" y="1123986"/>
            <a:ext cx="7103498" cy="523220"/>
          </a:xfrm>
          <a:prstGeom prst="rect">
            <a:avLst/>
          </a:prstGeom>
        </p:spPr>
        <p:txBody>
          <a:bodyPr wrap="square">
            <a:spAutoFit/>
          </a:bodyPr>
          <a:lstStyle/>
          <a:p>
            <a:pPr algn="ctr"/>
            <a:r>
              <a:rPr lang="en-US" sz="2800" b="1" dirty="0" err="1"/>
              <a:t>ReLU</a:t>
            </a:r>
            <a:r>
              <a:rPr lang="en-US" sz="2800" b="1" dirty="0"/>
              <a:t> Heuristics for Avoiding Bad Local Minima</a:t>
            </a:r>
          </a:p>
        </p:txBody>
      </p:sp>
    </p:spTree>
    <p:extLst>
      <p:ext uri="{BB962C8B-B14F-4D97-AF65-F5344CB8AC3E}">
        <p14:creationId xmlns:p14="http://schemas.microsoft.com/office/powerpoint/2010/main" val="3616090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E1EA-8531-B9AF-34C2-4A80F79CDA44}"/>
              </a:ext>
            </a:extLst>
          </p:cNvPr>
          <p:cNvSpPr>
            <a:spLocks noGrp="1"/>
          </p:cNvSpPr>
          <p:nvPr>
            <p:ph type="title"/>
          </p:nvPr>
        </p:nvSpPr>
        <p:spPr/>
        <p:txBody>
          <a:bodyPr/>
          <a:lstStyle/>
          <a:p>
            <a:r>
              <a:rPr lang="en-US" dirty="0" err="1"/>
              <a:t>ReLU</a:t>
            </a:r>
            <a:r>
              <a:rPr lang="en-US" dirty="0"/>
              <a:t> Heuristics for Avoiding Bad Local Minima</a:t>
            </a:r>
          </a:p>
        </p:txBody>
      </p:sp>
      <p:sp>
        <p:nvSpPr>
          <p:cNvPr id="3" name="Content Placeholder 2">
            <a:extLst>
              <a:ext uri="{FF2B5EF4-FFF2-40B4-BE49-F238E27FC236}">
                <a16:creationId xmlns:a16="http://schemas.microsoft.com/office/drawing/2014/main" id="{C3765286-C2A9-7F2E-126C-888915AD83AD}"/>
              </a:ext>
            </a:extLst>
          </p:cNvPr>
          <p:cNvSpPr>
            <a:spLocks noGrp="1"/>
          </p:cNvSpPr>
          <p:nvPr>
            <p:ph idx="1"/>
          </p:nvPr>
        </p:nvSpPr>
        <p:spPr/>
        <p:txBody>
          <a:bodyPr>
            <a:normAutofit fontScale="85000" lnSpcReduction="20000"/>
          </a:bodyPr>
          <a:lstStyle/>
          <a:p>
            <a:pPr marL="514350" indent="-514350" algn="just">
              <a:buAutoNum type="arabicPeriod" startAt="4"/>
            </a:pPr>
            <a:r>
              <a:rPr lang="en-US" sz="3400" dirty="0"/>
              <a:t>Regularization: Regularization techniques, such as L1 or L2 regularization, can help to avoid overfitting and improve the generalization of the network. This can help to prevent the network from getting stuck in bad local minima.</a:t>
            </a:r>
          </a:p>
          <a:p>
            <a:pPr marL="514350" indent="-514350" algn="just">
              <a:buAutoNum type="arabicPeriod" startAt="4"/>
            </a:pPr>
            <a:r>
              <a:rPr lang="en-US" sz="2800" dirty="0"/>
              <a:t> </a:t>
            </a:r>
            <a:r>
              <a:rPr lang="en-US" sz="3400" dirty="0"/>
              <a:t>Ensemble learning: Training multiple networks with </a:t>
            </a:r>
            <a:r>
              <a:rPr lang="en-US" sz="3400" i="1" u="sng" dirty="0"/>
              <a:t>different initializations and combining their outputs </a:t>
            </a:r>
            <a:r>
              <a:rPr lang="en-US" sz="3400" dirty="0"/>
              <a:t>can help to avoid bad local minima. This can improve the performance and generalization of the network.</a:t>
            </a:r>
          </a:p>
          <a:p>
            <a:r>
              <a:rPr lang="en-US" sz="2800" dirty="0"/>
              <a:t>By applying these heuristics, it is possible to train deep neural networks using </a:t>
            </a:r>
            <a:r>
              <a:rPr lang="en-US" sz="2800" dirty="0" err="1"/>
              <a:t>ReLU</a:t>
            </a:r>
            <a:r>
              <a:rPr lang="en-US" sz="2800" dirty="0"/>
              <a:t> activation functions and avoid bad local minima. It is worth noting that while </a:t>
            </a:r>
            <a:r>
              <a:rPr lang="en-US" sz="2800" dirty="0" err="1"/>
              <a:t>ReLU</a:t>
            </a:r>
            <a:r>
              <a:rPr lang="en-US" sz="2800" dirty="0"/>
              <a:t> is a popular activation function, it is not always the best choice for every application, and other activation functions such as Leaky </a:t>
            </a:r>
            <a:r>
              <a:rPr lang="en-US" sz="2800" dirty="0" err="1"/>
              <a:t>ReLU</a:t>
            </a:r>
            <a:r>
              <a:rPr lang="en-US" sz="2800" dirty="0"/>
              <a:t> or ELU may be more appropriate in some cases.</a:t>
            </a:r>
          </a:p>
          <a:p>
            <a:endParaRPr lang="en-US" dirty="0"/>
          </a:p>
        </p:txBody>
      </p:sp>
    </p:spTree>
    <p:extLst>
      <p:ext uri="{BB962C8B-B14F-4D97-AF65-F5344CB8AC3E}">
        <p14:creationId xmlns:p14="http://schemas.microsoft.com/office/powerpoint/2010/main" val="1217158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5DAA-18BA-2711-534E-BCDC289BFD78}"/>
              </a:ext>
            </a:extLst>
          </p:cNvPr>
          <p:cNvSpPr>
            <a:spLocks noGrp="1"/>
          </p:cNvSpPr>
          <p:nvPr>
            <p:ph type="title"/>
          </p:nvPr>
        </p:nvSpPr>
        <p:spPr/>
        <p:txBody>
          <a:bodyPr/>
          <a:lstStyle/>
          <a:p>
            <a:r>
              <a:rPr lang="en-US" dirty="0"/>
              <a:t>Heuristics for Faster Training</a:t>
            </a:r>
          </a:p>
        </p:txBody>
      </p:sp>
      <p:sp>
        <p:nvSpPr>
          <p:cNvPr id="3" name="Content Placeholder 2">
            <a:extLst>
              <a:ext uri="{FF2B5EF4-FFF2-40B4-BE49-F238E27FC236}">
                <a16:creationId xmlns:a16="http://schemas.microsoft.com/office/drawing/2014/main" id="{5850573B-06CC-4A99-4CAD-394EE7082042}"/>
              </a:ext>
            </a:extLst>
          </p:cNvPr>
          <p:cNvSpPr>
            <a:spLocks noGrp="1"/>
          </p:cNvSpPr>
          <p:nvPr>
            <p:ph idx="1"/>
          </p:nvPr>
        </p:nvSpPr>
        <p:spPr>
          <a:xfrm>
            <a:off x="838200" y="1545021"/>
            <a:ext cx="10515600" cy="4631942"/>
          </a:xfrm>
        </p:spPr>
        <p:txBody>
          <a:bodyPr>
            <a:normAutofit fontScale="77500" lnSpcReduction="20000"/>
          </a:bodyPr>
          <a:lstStyle/>
          <a:p>
            <a:r>
              <a:rPr lang="en-US" dirty="0"/>
              <a:t>There are several heuristics that can be applied to speed up the training process of deep learning models:</a:t>
            </a:r>
          </a:p>
          <a:p>
            <a:pPr marL="514350" indent="-514350" algn="just">
              <a:buFont typeface="+mj-lt"/>
              <a:buAutoNum type="arabicPeriod"/>
            </a:pPr>
            <a:r>
              <a:rPr lang="en-US" b="1" dirty="0"/>
              <a:t>Mini-batch training</a:t>
            </a:r>
            <a:r>
              <a:rPr lang="en-US" dirty="0"/>
              <a:t>: Instead of updating the weights after each individual training example, mini-batch training updates the weights after processing a small batch of examples. This can lead to faster convergence of the loss function and can make more efficient use of computational resources.</a:t>
            </a:r>
          </a:p>
          <a:p>
            <a:pPr marL="514350" indent="-514350" algn="just">
              <a:buFont typeface="+mj-lt"/>
              <a:buAutoNum type="arabicPeriod"/>
            </a:pPr>
            <a:r>
              <a:rPr lang="en-US" b="1" dirty="0"/>
              <a:t>Early stopping</a:t>
            </a:r>
            <a:r>
              <a:rPr lang="en-US" dirty="0"/>
              <a:t>: Training a deep learning model for too many epochs can lead to overfitting and slow down the training process. Early stopping is a technique that stops training the model when the performance on a validation set stops improving.</a:t>
            </a:r>
          </a:p>
          <a:p>
            <a:pPr marL="514350" indent="-514350" algn="just">
              <a:buFont typeface="+mj-lt"/>
              <a:buAutoNum type="arabicPeriod"/>
            </a:pPr>
            <a:r>
              <a:rPr lang="en-US" b="1" dirty="0"/>
              <a:t>Learning rate scheduling</a:t>
            </a:r>
            <a:r>
              <a:rPr lang="en-US" dirty="0"/>
              <a:t>: Adjusting the learning rate during training can help to speed up the training process. Initially, a high learning rate can be used to quickly converge to a reasonable solution, and then the learning rate can be gradually decreased to fine-tune the model.</a:t>
            </a:r>
          </a:p>
          <a:p>
            <a:pPr marL="514350" indent="-514350" algn="just">
              <a:buFont typeface="+mj-lt"/>
              <a:buAutoNum type="arabicPeriod"/>
            </a:pPr>
            <a:r>
              <a:rPr lang="en-US" b="1" dirty="0"/>
              <a:t>Batch normalization</a:t>
            </a:r>
            <a:r>
              <a:rPr lang="en-US" dirty="0"/>
              <a:t>: Batch normalization is a technique that can speed up training by reducing internal covariate shift. It normalizes the input to each layer of the network, which can help to reduce the number of epochs needed to train the model.</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27805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0B94-FA85-0BAC-71EB-F7C42775A3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68D8F6-E1DF-B85C-AB35-4A4B6E014F4E}"/>
              </a:ext>
            </a:extLst>
          </p:cNvPr>
          <p:cNvSpPr>
            <a:spLocks noGrp="1"/>
          </p:cNvSpPr>
          <p:nvPr>
            <p:ph idx="1"/>
          </p:nvPr>
        </p:nvSpPr>
        <p:spPr/>
        <p:txBody>
          <a:bodyPr>
            <a:normAutofit fontScale="92500" lnSpcReduction="20000"/>
          </a:bodyPr>
          <a:lstStyle/>
          <a:p>
            <a:pPr marL="0" indent="0">
              <a:buNone/>
            </a:pPr>
            <a:r>
              <a:rPr lang="en-US" dirty="0"/>
              <a:t>5. </a:t>
            </a:r>
            <a:r>
              <a:rPr lang="en-US" b="1" dirty="0"/>
              <a:t>Transfer learning</a:t>
            </a:r>
            <a:r>
              <a:rPr lang="en-US" dirty="0"/>
              <a:t>: Transfer learning is a technique that can speed up the training process by reusing pre-trained models. The pre-trained model can be used as a starting point for a new model, which can help to reduce the number of epochs needed to train the model.</a:t>
            </a:r>
          </a:p>
          <a:p>
            <a:pPr marL="0" indent="0">
              <a:buNone/>
            </a:pPr>
            <a:r>
              <a:rPr lang="en-US" dirty="0"/>
              <a:t>6</a:t>
            </a:r>
            <a:r>
              <a:rPr lang="en-US" b="1" dirty="0"/>
              <a:t>. Parallelization</a:t>
            </a:r>
            <a:r>
              <a:rPr lang="en-US" dirty="0"/>
              <a:t>: Parallelization is a technique that can speed up the training process by distributing the computation across multiple devices or nodes. This can help to reduce the time needed to train the model, especially for very large datasets or models.</a:t>
            </a:r>
          </a:p>
          <a:p>
            <a:r>
              <a:rPr lang="en-US" dirty="0"/>
              <a:t>By applying these heuristics, it is possible to speed up the training process of deep learning models and reduce the time and resources needed to train high-quality models. However, it is worth noting that not all heuristics may be suitable for every application, and it is important to carefully consider the trade-offs between speed and performance when choosing which heuristics to use.</a:t>
            </a:r>
          </a:p>
          <a:p>
            <a:endParaRPr lang="en-US" dirty="0"/>
          </a:p>
        </p:txBody>
      </p:sp>
    </p:spTree>
    <p:extLst>
      <p:ext uri="{BB962C8B-B14F-4D97-AF65-F5344CB8AC3E}">
        <p14:creationId xmlns:p14="http://schemas.microsoft.com/office/powerpoint/2010/main" val="1112834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1697-2FF1-4467-AF80-614E1B732804}"/>
              </a:ext>
            </a:extLst>
          </p:cNvPr>
          <p:cNvSpPr>
            <a:spLocks noGrp="1"/>
          </p:cNvSpPr>
          <p:nvPr>
            <p:ph type="title"/>
          </p:nvPr>
        </p:nvSpPr>
        <p:spPr/>
        <p:txBody>
          <a:bodyPr/>
          <a:lstStyle/>
          <a:p>
            <a:r>
              <a:rPr lang="en-US" dirty="0"/>
              <a:t>Batch normalization :</a:t>
            </a:r>
            <a:br>
              <a:rPr lang="en-US" dirty="0"/>
            </a:br>
            <a:endParaRPr lang="en-US" dirty="0"/>
          </a:p>
        </p:txBody>
      </p:sp>
      <p:sp>
        <p:nvSpPr>
          <p:cNvPr id="3" name="Content Placeholder 2">
            <a:extLst>
              <a:ext uri="{FF2B5EF4-FFF2-40B4-BE49-F238E27FC236}">
                <a16:creationId xmlns:a16="http://schemas.microsoft.com/office/drawing/2014/main" id="{18BFF580-5E87-48DE-8B59-D39AEFE3CCD4}"/>
              </a:ext>
            </a:extLst>
          </p:cNvPr>
          <p:cNvSpPr>
            <a:spLocks noGrp="1"/>
          </p:cNvSpPr>
          <p:nvPr>
            <p:ph idx="1"/>
          </p:nvPr>
        </p:nvSpPr>
        <p:spPr/>
        <p:txBody>
          <a:bodyPr/>
          <a:lstStyle/>
          <a:p>
            <a:pPr algn="just"/>
            <a:r>
              <a:rPr lang="en-US" dirty="0"/>
              <a:t>It  is a process to make neural networks </a:t>
            </a:r>
            <a:r>
              <a:rPr lang="en-US" b="1" dirty="0"/>
              <a:t>faster and more stable </a:t>
            </a:r>
            <a:r>
              <a:rPr lang="en-US" dirty="0"/>
              <a:t>through </a:t>
            </a:r>
            <a:r>
              <a:rPr lang="en-US" b="1" dirty="0"/>
              <a:t>adding extra layers </a:t>
            </a:r>
            <a:r>
              <a:rPr lang="en-US" dirty="0"/>
              <a:t>in a deep neural network. </a:t>
            </a:r>
          </a:p>
          <a:p>
            <a:pPr algn="just"/>
            <a:r>
              <a:rPr lang="en-US" dirty="0"/>
              <a:t>The new layer performs the </a:t>
            </a:r>
            <a:r>
              <a:rPr lang="en-US" b="1" dirty="0"/>
              <a:t>standardizing and normalizing </a:t>
            </a:r>
            <a:r>
              <a:rPr lang="en-US" dirty="0"/>
              <a:t>operations on the input of a layer coming from a previous layer.</a:t>
            </a:r>
          </a:p>
          <a:p>
            <a:pPr algn="just"/>
            <a:r>
              <a:rPr lang="en-US" dirty="0"/>
              <a:t>A typical neural network is trained using a collected set of input data called </a:t>
            </a:r>
            <a:r>
              <a:rPr lang="en-US" b="1" dirty="0"/>
              <a:t>batch</a:t>
            </a:r>
            <a:r>
              <a:rPr lang="en-US" dirty="0"/>
              <a:t>. Similarly, the normalizing process in batch normalization takes place in batches, not as a single input.</a:t>
            </a:r>
          </a:p>
          <a:p>
            <a:pPr algn="just"/>
            <a:endParaRPr lang="en-US" dirty="0"/>
          </a:p>
        </p:txBody>
      </p:sp>
    </p:spTree>
    <p:extLst>
      <p:ext uri="{BB962C8B-B14F-4D97-AF65-F5344CB8AC3E}">
        <p14:creationId xmlns:p14="http://schemas.microsoft.com/office/powerpoint/2010/main" val="522454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BB9C-861C-45D6-87E4-E604897B5B9B}"/>
              </a:ext>
            </a:extLst>
          </p:cNvPr>
          <p:cNvSpPr>
            <a:spLocks noGrp="1"/>
          </p:cNvSpPr>
          <p:nvPr>
            <p:ph type="title"/>
          </p:nvPr>
        </p:nvSpPr>
        <p:spPr/>
        <p:txBody>
          <a:bodyPr/>
          <a:lstStyle/>
          <a:p>
            <a:r>
              <a:rPr lang="en-US" dirty="0"/>
              <a:t>Batch normalization - Example</a:t>
            </a:r>
          </a:p>
        </p:txBody>
      </p:sp>
      <p:sp>
        <p:nvSpPr>
          <p:cNvPr id="3" name="Content Placeholder 2">
            <a:extLst>
              <a:ext uri="{FF2B5EF4-FFF2-40B4-BE49-F238E27FC236}">
                <a16:creationId xmlns:a16="http://schemas.microsoft.com/office/drawing/2014/main" id="{333C95F2-DE8F-41F3-A12C-F42EEF62CC48}"/>
              </a:ext>
            </a:extLst>
          </p:cNvPr>
          <p:cNvSpPr>
            <a:spLocks noGrp="1"/>
          </p:cNvSpPr>
          <p:nvPr>
            <p:ph idx="1"/>
          </p:nvPr>
        </p:nvSpPr>
        <p:spPr/>
        <p:txBody>
          <a:bodyPr/>
          <a:lstStyle/>
          <a:p>
            <a:r>
              <a:rPr lang="en-US" dirty="0"/>
              <a:t>We have a deep neural network as shown in the following image.</a:t>
            </a:r>
          </a:p>
        </p:txBody>
      </p:sp>
      <p:pic>
        <p:nvPicPr>
          <p:cNvPr id="4" name="Picture 3">
            <a:extLst>
              <a:ext uri="{FF2B5EF4-FFF2-40B4-BE49-F238E27FC236}">
                <a16:creationId xmlns:a16="http://schemas.microsoft.com/office/drawing/2014/main" id="{61E6E87A-8951-44C6-B460-225A82B5F011}"/>
              </a:ext>
            </a:extLst>
          </p:cNvPr>
          <p:cNvPicPr>
            <a:picLocks noChangeAspect="1"/>
          </p:cNvPicPr>
          <p:nvPr/>
        </p:nvPicPr>
        <p:blipFill>
          <a:blip r:embed="rId2"/>
          <a:stretch>
            <a:fillRect/>
          </a:stretch>
        </p:blipFill>
        <p:spPr>
          <a:xfrm>
            <a:off x="1070320" y="2286793"/>
            <a:ext cx="7013506" cy="1977801"/>
          </a:xfrm>
          <a:prstGeom prst="rect">
            <a:avLst/>
          </a:prstGeom>
        </p:spPr>
      </p:pic>
      <p:pic>
        <p:nvPicPr>
          <p:cNvPr id="5" name="Picture 4">
            <a:extLst>
              <a:ext uri="{FF2B5EF4-FFF2-40B4-BE49-F238E27FC236}">
                <a16:creationId xmlns:a16="http://schemas.microsoft.com/office/drawing/2014/main" id="{21D22432-E258-4D40-B338-A28494721850}"/>
              </a:ext>
            </a:extLst>
          </p:cNvPr>
          <p:cNvPicPr>
            <a:picLocks noChangeAspect="1"/>
          </p:cNvPicPr>
          <p:nvPr/>
        </p:nvPicPr>
        <p:blipFill>
          <a:blip r:embed="rId3"/>
          <a:stretch>
            <a:fillRect/>
          </a:stretch>
        </p:blipFill>
        <p:spPr>
          <a:xfrm>
            <a:off x="8083826" y="2801144"/>
            <a:ext cx="2659762" cy="1463450"/>
          </a:xfrm>
          <a:prstGeom prst="rect">
            <a:avLst/>
          </a:prstGeom>
        </p:spPr>
      </p:pic>
      <p:pic>
        <p:nvPicPr>
          <p:cNvPr id="6" name="Picture 5">
            <a:extLst>
              <a:ext uri="{FF2B5EF4-FFF2-40B4-BE49-F238E27FC236}">
                <a16:creationId xmlns:a16="http://schemas.microsoft.com/office/drawing/2014/main" id="{DA83049F-DC2B-4CD8-A9C2-647D63FEEFF6}"/>
              </a:ext>
            </a:extLst>
          </p:cNvPr>
          <p:cNvPicPr>
            <a:picLocks noChangeAspect="1"/>
          </p:cNvPicPr>
          <p:nvPr/>
        </p:nvPicPr>
        <p:blipFill>
          <a:blip r:embed="rId4"/>
          <a:stretch>
            <a:fillRect/>
          </a:stretch>
        </p:blipFill>
        <p:spPr>
          <a:xfrm>
            <a:off x="1070320" y="4081463"/>
            <a:ext cx="7372350" cy="2095500"/>
          </a:xfrm>
          <a:prstGeom prst="rect">
            <a:avLst/>
          </a:prstGeom>
        </p:spPr>
      </p:pic>
    </p:spTree>
    <p:extLst>
      <p:ext uri="{BB962C8B-B14F-4D97-AF65-F5344CB8AC3E}">
        <p14:creationId xmlns:p14="http://schemas.microsoft.com/office/powerpoint/2010/main" val="432286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25C3F-9EBC-44BB-973B-C6EE0FA3C9BC}"/>
              </a:ext>
            </a:extLst>
          </p:cNvPr>
          <p:cNvSpPr>
            <a:spLocks noGrp="1"/>
          </p:cNvSpPr>
          <p:nvPr>
            <p:ph idx="1"/>
          </p:nvPr>
        </p:nvSpPr>
        <p:spPr>
          <a:xfrm>
            <a:off x="838200" y="583096"/>
            <a:ext cx="10515600" cy="5792855"/>
          </a:xfrm>
        </p:spPr>
        <p:txBody>
          <a:bodyPr/>
          <a:lstStyle/>
          <a:p>
            <a:r>
              <a:rPr lang="en-US" dirty="0"/>
              <a:t>Initially, our inputs X1, X2, X3, X4 are in normalized form as they are coming from the pre-processing stage.</a:t>
            </a:r>
          </a:p>
          <a:p>
            <a:r>
              <a:rPr lang="en-US" dirty="0"/>
              <a:t> When the input passes through the first layer, it transforms, as a sigmoid function applied over the dot product of input X and the weight matrix W. </a:t>
            </a:r>
          </a:p>
          <a:p>
            <a:r>
              <a:rPr lang="en-US" dirty="0"/>
              <a:t>Similarly, this transformation will take place for the second layer and go till the last layer L as shown in the following image.</a:t>
            </a:r>
          </a:p>
        </p:txBody>
      </p:sp>
      <p:pic>
        <p:nvPicPr>
          <p:cNvPr id="4" name="Picture 3">
            <a:extLst>
              <a:ext uri="{FF2B5EF4-FFF2-40B4-BE49-F238E27FC236}">
                <a16:creationId xmlns:a16="http://schemas.microsoft.com/office/drawing/2014/main" id="{E1171F5D-4CA7-4CAF-ACFE-14EA2B174B63}"/>
              </a:ext>
            </a:extLst>
          </p:cNvPr>
          <p:cNvPicPr>
            <a:picLocks noChangeAspect="1"/>
          </p:cNvPicPr>
          <p:nvPr/>
        </p:nvPicPr>
        <p:blipFill>
          <a:blip r:embed="rId2"/>
          <a:stretch>
            <a:fillRect/>
          </a:stretch>
        </p:blipFill>
        <p:spPr>
          <a:xfrm>
            <a:off x="1280698" y="3556551"/>
            <a:ext cx="9307789" cy="2819400"/>
          </a:xfrm>
          <a:prstGeom prst="rect">
            <a:avLst/>
          </a:prstGeom>
        </p:spPr>
      </p:pic>
    </p:spTree>
    <p:extLst>
      <p:ext uri="{BB962C8B-B14F-4D97-AF65-F5344CB8AC3E}">
        <p14:creationId xmlns:p14="http://schemas.microsoft.com/office/powerpoint/2010/main" val="2667362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1B83-6895-4C76-9EA2-588C3EADC2FB}"/>
              </a:ext>
            </a:extLst>
          </p:cNvPr>
          <p:cNvSpPr>
            <a:spLocks noGrp="1"/>
          </p:cNvSpPr>
          <p:nvPr>
            <p:ph type="title"/>
          </p:nvPr>
        </p:nvSpPr>
        <p:spPr/>
        <p:txBody>
          <a:bodyPr/>
          <a:lstStyle/>
          <a:p>
            <a:r>
              <a:rPr lang="en-US" dirty="0"/>
              <a:t>Batch normalization</a:t>
            </a:r>
          </a:p>
        </p:txBody>
      </p:sp>
      <p:sp>
        <p:nvSpPr>
          <p:cNvPr id="3" name="Content Placeholder 2">
            <a:extLst>
              <a:ext uri="{FF2B5EF4-FFF2-40B4-BE49-F238E27FC236}">
                <a16:creationId xmlns:a16="http://schemas.microsoft.com/office/drawing/2014/main" id="{42045E45-3847-4470-B2D4-FEEC0576B3C2}"/>
              </a:ext>
            </a:extLst>
          </p:cNvPr>
          <p:cNvSpPr>
            <a:spLocks noGrp="1"/>
          </p:cNvSpPr>
          <p:nvPr>
            <p:ph idx="1"/>
          </p:nvPr>
        </p:nvSpPr>
        <p:spPr/>
        <p:txBody>
          <a:bodyPr/>
          <a:lstStyle/>
          <a:p>
            <a:r>
              <a:rPr lang="en-US" dirty="0"/>
              <a:t>Although, our input X was normalized with time the output will no longer be on the same scale. </a:t>
            </a:r>
          </a:p>
          <a:p>
            <a:r>
              <a:rPr lang="en-US" dirty="0"/>
              <a:t>As the data go through multiple layers of the neural network and L activation functions are applied, it leads to an internal co-variate shift in the data.</a:t>
            </a:r>
          </a:p>
          <a:p>
            <a:endParaRPr lang="en-US" dirty="0"/>
          </a:p>
        </p:txBody>
      </p:sp>
    </p:spTree>
    <p:extLst>
      <p:ext uri="{BB962C8B-B14F-4D97-AF65-F5344CB8AC3E}">
        <p14:creationId xmlns:p14="http://schemas.microsoft.com/office/powerpoint/2010/main" val="113922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8906-01E8-F408-22DC-144B0470BD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ED155C-8CEC-8F8C-8BC2-23EF3E352496}"/>
              </a:ext>
            </a:extLst>
          </p:cNvPr>
          <p:cNvSpPr>
            <a:spLocks noGrp="1"/>
          </p:cNvSpPr>
          <p:nvPr>
            <p:ph idx="1"/>
          </p:nvPr>
        </p:nvSpPr>
        <p:spPr/>
        <p:txBody>
          <a:bodyPr/>
          <a:lstStyle/>
          <a:p>
            <a:pPr algn="just"/>
            <a:r>
              <a:rPr lang="en-US" b="1" i="0" dirty="0">
                <a:solidFill>
                  <a:srgbClr val="222222"/>
                </a:solidFill>
                <a:effectLst/>
                <a:latin typeface="Lato" panose="020F0502020204030203" pitchFamily="34" charset="0"/>
              </a:rPr>
              <a:t>Cost Function</a:t>
            </a:r>
            <a:r>
              <a:rPr lang="en-US" b="0" i="0" dirty="0">
                <a:solidFill>
                  <a:srgbClr val="222222"/>
                </a:solidFill>
                <a:effectLst/>
                <a:latin typeface="Lato" panose="020F0502020204030203" pitchFamily="34" charset="0"/>
              </a:rPr>
              <a:t> quantifies the error between predicted values and expected values and presents it in the form of a single real number.</a:t>
            </a:r>
          </a:p>
          <a:p>
            <a:pPr algn="just"/>
            <a:r>
              <a:rPr lang="en-US" b="0" i="0" dirty="0">
                <a:solidFill>
                  <a:srgbClr val="222222"/>
                </a:solidFill>
                <a:effectLst/>
                <a:latin typeface="Lato" panose="020F0502020204030203" pitchFamily="34" charset="0"/>
              </a:rPr>
              <a:t>And with a goal to reduce the cost function, we modify the parameters by using the Gradient descent algorithm over the given data.</a:t>
            </a:r>
          </a:p>
          <a:p>
            <a:pPr algn="just"/>
            <a:r>
              <a:rPr lang="en-US" b="1" i="0" dirty="0">
                <a:solidFill>
                  <a:srgbClr val="292929"/>
                </a:solidFill>
                <a:effectLst/>
                <a:latin typeface="source-serif-pro"/>
              </a:rPr>
              <a:t>Gradient descent is </a:t>
            </a:r>
            <a:r>
              <a:rPr lang="en-US" i="0" dirty="0">
                <a:solidFill>
                  <a:srgbClr val="292929"/>
                </a:solidFill>
                <a:effectLst/>
                <a:latin typeface="source-serif-pro"/>
              </a:rPr>
              <a:t>an iterative algorithm</a:t>
            </a:r>
            <a:r>
              <a:rPr lang="en-US" b="1" i="0" dirty="0">
                <a:solidFill>
                  <a:srgbClr val="292929"/>
                </a:solidFill>
                <a:effectLst/>
                <a:latin typeface="source-serif-pro"/>
              </a:rPr>
              <a:t>, </a:t>
            </a:r>
            <a:r>
              <a:rPr lang="en-US" i="0" dirty="0">
                <a:solidFill>
                  <a:srgbClr val="292929"/>
                </a:solidFill>
                <a:effectLst/>
                <a:latin typeface="source-serif-pro"/>
              </a:rPr>
              <a:t>that starts from a random point on a function and </a:t>
            </a:r>
            <a:r>
              <a:rPr lang="en-US" b="1" i="1" dirty="0">
                <a:solidFill>
                  <a:srgbClr val="292929"/>
                </a:solidFill>
                <a:effectLst/>
                <a:latin typeface="source-serif-pro"/>
              </a:rPr>
              <a:t>travels down its slope in steps </a:t>
            </a:r>
            <a:r>
              <a:rPr lang="en-US" i="0" dirty="0">
                <a:solidFill>
                  <a:srgbClr val="292929"/>
                </a:solidFill>
                <a:effectLst/>
                <a:latin typeface="source-serif-pro"/>
              </a:rPr>
              <a:t>until it reaches the lowest point of that function</a:t>
            </a:r>
          </a:p>
          <a:p>
            <a:endParaRPr lang="en-US" dirty="0"/>
          </a:p>
        </p:txBody>
      </p:sp>
    </p:spTree>
    <p:extLst>
      <p:ext uri="{BB962C8B-B14F-4D97-AF65-F5344CB8AC3E}">
        <p14:creationId xmlns:p14="http://schemas.microsoft.com/office/powerpoint/2010/main" val="3771352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98FD-43DF-4AD7-BC06-58E686D6B6C2}"/>
              </a:ext>
            </a:extLst>
          </p:cNvPr>
          <p:cNvSpPr>
            <a:spLocks noGrp="1"/>
          </p:cNvSpPr>
          <p:nvPr>
            <p:ph type="title"/>
          </p:nvPr>
        </p:nvSpPr>
        <p:spPr/>
        <p:txBody>
          <a:bodyPr/>
          <a:lstStyle/>
          <a:p>
            <a:r>
              <a:rPr lang="en-US" dirty="0"/>
              <a:t>Batch Normalization working</a:t>
            </a:r>
            <a:br>
              <a:rPr lang="en-US" dirty="0"/>
            </a:br>
            <a:endParaRPr lang="en-US" dirty="0"/>
          </a:p>
        </p:txBody>
      </p:sp>
      <p:sp>
        <p:nvSpPr>
          <p:cNvPr id="3" name="Content Placeholder 2">
            <a:extLst>
              <a:ext uri="{FF2B5EF4-FFF2-40B4-BE49-F238E27FC236}">
                <a16:creationId xmlns:a16="http://schemas.microsoft.com/office/drawing/2014/main" id="{1166EFAF-1A3D-49BE-967C-0B5EFA3775EF}"/>
              </a:ext>
            </a:extLst>
          </p:cNvPr>
          <p:cNvSpPr>
            <a:spLocks noGrp="1"/>
          </p:cNvSpPr>
          <p:nvPr>
            <p:ph idx="1"/>
          </p:nvPr>
        </p:nvSpPr>
        <p:spPr>
          <a:xfrm>
            <a:off x="838200" y="1838877"/>
            <a:ext cx="10515600" cy="4351338"/>
          </a:xfrm>
        </p:spPr>
        <p:txBody>
          <a:bodyPr/>
          <a:lstStyle/>
          <a:p>
            <a:pPr algn="just"/>
            <a:r>
              <a:rPr lang="en-US" dirty="0"/>
              <a:t> It is a two-step process. First, the input is normalized, and later rescaling and offsetting is performed.</a:t>
            </a:r>
          </a:p>
          <a:p>
            <a:pPr algn="just"/>
            <a:r>
              <a:rPr lang="en-US" b="1" dirty="0"/>
              <a:t>Normalization of the Input</a:t>
            </a:r>
            <a:endParaRPr lang="en-US" dirty="0"/>
          </a:p>
          <a:p>
            <a:pPr algn="just"/>
            <a:r>
              <a:rPr lang="en-US" dirty="0"/>
              <a:t>Normalization is the process of transforming the </a:t>
            </a:r>
            <a:r>
              <a:rPr lang="en-US" b="1" dirty="0"/>
              <a:t>data to have a mean zero and standard deviation one</a:t>
            </a:r>
            <a:r>
              <a:rPr lang="en-US" dirty="0"/>
              <a:t>. In this step we have our batch input from layer h, first, we need to calculate the mean of this hidden activation.</a:t>
            </a:r>
          </a:p>
          <a:p>
            <a:pPr algn="just"/>
            <a:endParaRPr lang="en-US" dirty="0"/>
          </a:p>
          <a:p>
            <a:pPr algn="just"/>
            <a:r>
              <a:rPr lang="en-US" dirty="0"/>
              <a:t>Here, m is the number of neurons at layer h.</a:t>
            </a:r>
          </a:p>
          <a:p>
            <a:endParaRPr lang="en-US" dirty="0"/>
          </a:p>
        </p:txBody>
      </p:sp>
      <p:pic>
        <p:nvPicPr>
          <p:cNvPr id="4" name="Picture 3">
            <a:extLst>
              <a:ext uri="{FF2B5EF4-FFF2-40B4-BE49-F238E27FC236}">
                <a16:creationId xmlns:a16="http://schemas.microsoft.com/office/drawing/2014/main" id="{10F0B39A-8F43-418B-9F9B-E082AB093CAF}"/>
              </a:ext>
            </a:extLst>
          </p:cNvPr>
          <p:cNvPicPr>
            <a:picLocks noChangeAspect="1"/>
          </p:cNvPicPr>
          <p:nvPr/>
        </p:nvPicPr>
        <p:blipFill>
          <a:blip r:embed="rId2"/>
          <a:stretch>
            <a:fillRect/>
          </a:stretch>
        </p:blipFill>
        <p:spPr>
          <a:xfrm>
            <a:off x="1275107" y="4757882"/>
            <a:ext cx="1375328" cy="760820"/>
          </a:xfrm>
          <a:prstGeom prst="rect">
            <a:avLst/>
          </a:prstGeom>
        </p:spPr>
      </p:pic>
    </p:spTree>
    <p:extLst>
      <p:ext uri="{BB962C8B-B14F-4D97-AF65-F5344CB8AC3E}">
        <p14:creationId xmlns:p14="http://schemas.microsoft.com/office/powerpoint/2010/main" val="2189259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DEA9E-D179-4000-8E5A-4E686E3274DF}"/>
              </a:ext>
            </a:extLst>
          </p:cNvPr>
          <p:cNvSpPr>
            <a:spLocks noGrp="1"/>
          </p:cNvSpPr>
          <p:nvPr>
            <p:ph idx="1"/>
          </p:nvPr>
        </p:nvSpPr>
        <p:spPr>
          <a:xfrm>
            <a:off x="838200" y="503583"/>
            <a:ext cx="10515600" cy="5673380"/>
          </a:xfrm>
        </p:spPr>
        <p:txBody>
          <a:bodyPr/>
          <a:lstStyle/>
          <a:p>
            <a:r>
              <a:rPr lang="en-US" dirty="0"/>
              <a:t>Once we have meant at our end, the next step is to calculate the standard deviation of the hidden activations.</a:t>
            </a:r>
          </a:p>
          <a:p>
            <a:endParaRPr lang="en-US" dirty="0"/>
          </a:p>
          <a:p>
            <a:endParaRPr lang="en-US" dirty="0"/>
          </a:p>
          <a:p>
            <a:r>
              <a:rPr lang="en-US" dirty="0"/>
              <a:t>We will normalize the hidden activations using these values. For this, we will subtract the mean from each input and divide the whole value with the sum of standard deviation and the smoothing term (</a:t>
            </a:r>
            <a:r>
              <a:rPr lang="en-US" i="1" dirty="0"/>
              <a:t>ε</a:t>
            </a:r>
            <a:r>
              <a:rPr lang="en-US" dirty="0"/>
              <a:t>).</a:t>
            </a:r>
          </a:p>
          <a:p>
            <a:r>
              <a:rPr lang="en-US" dirty="0"/>
              <a:t>The smoothing term(</a:t>
            </a:r>
            <a:r>
              <a:rPr lang="en-US" i="1" dirty="0"/>
              <a:t>ε</a:t>
            </a:r>
            <a:r>
              <a:rPr lang="en-US" dirty="0"/>
              <a:t>) assures numerical stability within the operation by stopping a division by a zero value.</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6D110CF-37A1-4720-8885-7A00BC993E03}"/>
              </a:ext>
            </a:extLst>
          </p:cNvPr>
          <p:cNvPicPr>
            <a:picLocks noChangeAspect="1"/>
          </p:cNvPicPr>
          <p:nvPr/>
        </p:nvPicPr>
        <p:blipFill>
          <a:blip r:embed="rId2"/>
          <a:stretch>
            <a:fillRect/>
          </a:stretch>
        </p:blipFill>
        <p:spPr>
          <a:xfrm>
            <a:off x="1523378" y="1248394"/>
            <a:ext cx="2107718" cy="931588"/>
          </a:xfrm>
          <a:prstGeom prst="rect">
            <a:avLst/>
          </a:prstGeom>
        </p:spPr>
      </p:pic>
      <p:pic>
        <p:nvPicPr>
          <p:cNvPr id="5" name="Picture 4">
            <a:extLst>
              <a:ext uri="{FF2B5EF4-FFF2-40B4-BE49-F238E27FC236}">
                <a16:creationId xmlns:a16="http://schemas.microsoft.com/office/drawing/2014/main" id="{CD75C007-3447-4F02-8CB7-5417E2EF7DB2}"/>
              </a:ext>
            </a:extLst>
          </p:cNvPr>
          <p:cNvPicPr>
            <a:picLocks noChangeAspect="1"/>
          </p:cNvPicPr>
          <p:nvPr/>
        </p:nvPicPr>
        <p:blipFill>
          <a:blip r:embed="rId3"/>
          <a:stretch>
            <a:fillRect/>
          </a:stretch>
        </p:blipFill>
        <p:spPr>
          <a:xfrm>
            <a:off x="1939062" y="4678019"/>
            <a:ext cx="2107718" cy="1321256"/>
          </a:xfrm>
          <a:prstGeom prst="rect">
            <a:avLst/>
          </a:prstGeom>
        </p:spPr>
      </p:pic>
    </p:spTree>
    <p:extLst>
      <p:ext uri="{BB962C8B-B14F-4D97-AF65-F5344CB8AC3E}">
        <p14:creationId xmlns:p14="http://schemas.microsoft.com/office/powerpoint/2010/main" val="2710959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5EC8E-EF56-4056-A1E9-0006792891B3}"/>
              </a:ext>
            </a:extLst>
          </p:cNvPr>
          <p:cNvSpPr>
            <a:spLocks noGrp="1"/>
          </p:cNvSpPr>
          <p:nvPr>
            <p:ph idx="1"/>
          </p:nvPr>
        </p:nvSpPr>
        <p:spPr>
          <a:xfrm>
            <a:off x="838200" y="887896"/>
            <a:ext cx="10515600" cy="5289067"/>
          </a:xfrm>
        </p:spPr>
        <p:txBody>
          <a:bodyPr>
            <a:normAutofit/>
          </a:bodyPr>
          <a:lstStyle/>
          <a:p>
            <a:r>
              <a:rPr lang="en-US" b="1" dirty="0"/>
              <a:t>Rescaling and Offsetting</a:t>
            </a:r>
          </a:p>
          <a:p>
            <a:pPr algn="just"/>
            <a:r>
              <a:rPr lang="en-US" dirty="0"/>
              <a:t>In the final operation, the re-scaling and offsetting of the input take place. Here two components of the BN algorithm come into the picture, </a:t>
            </a:r>
            <a:r>
              <a:rPr lang="en-US" b="1" dirty="0"/>
              <a:t>γ(gamma) and β (beta). </a:t>
            </a:r>
            <a:r>
              <a:rPr lang="en-US" dirty="0"/>
              <a:t>These parameters are used for re-scaling (γ) and shifting(β) of the vector containing values from the previous operations.</a:t>
            </a:r>
          </a:p>
          <a:p>
            <a:pPr algn="just"/>
            <a:endParaRPr lang="en-US" dirty="0"/>
          </a:p>
          <a:p>
            <a:pPr algn="just"/>
            <a:endParaRPr lang="en-US" dirty="0"/>
          </a:p>
          <a:p>
            <a:pPr algn="just"/>
            <a:r>
              <a:rPr lang="en-US" dirty="0"/>
              <a:t>These two are learnable parameters, during the training neural network ensures the optimal values of γ and β are used. That will enable the accurate normalization of each batch.</a:t>
            </a:r>
            <a:br>
              <a:rPr lang="en-US" dirty="0"/>
            </a:br>
            <a:endParaRPr lang="en-US" dirty="0"/>
          </a:p>
        </p:txBody>
      </p:sp>
      <p:pic>
        <p:nvPicPr>
          <p:cNvPr id="4" name="Picture 3">
            <a:extLst>
              <a:ext uri="{FF2B5EF4-FFF2-40B4-BE49-F238E27FC236}">
                <a16:creationId xmlns:a16="http://schemas.microsoft.com/office/drawing/2014/main" id="{6A00A988-59F8-461D-B06D-3111BD555953}"/>
              </a:ext>
            </a:extLst>
          </p:cNvPr>
          <p:cNvPicPr>
            <a:picLocks noChangeAspect="1"/>
          </p:cNvPicPr>
          <p:nvPr/>
        </p:nvPicPr>
        <p:blipFill>
          <a:blip r:embed="rId2"/>
          <a:stretch>
            <a:fillRect/>
          </a:stretch>
        </p:blipFill>
        <p:spPr>
          <a:xfrm>
            <a:off x="2666377" y="3502612"/>
            <a:ext cx="3018806" cy="998703"/>
          </a:xfrm>
          <a:prstGeom prst="rect">
            <a:avLst/>
          </a:prstGeom>
        </p:spPr>
      </p:pic>
    </p:spTree>
    <p:extLst>
      <p:ext uri="{BB962C8B-B14F-4D97-AF65-F5344CB8AC3E}">
        <p14:creationId xmlns:p14="http://schemas.microsoft.com/office/powerpoint/2010/main" val="102607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869A-FEF1-CA7B-463C-D4796EDED2AE}"/>
              </a:ext>
            </a:extLst>
          </p:cNvPr>
          <p:cNvSpPr>
            <a:spLocks noGrp="1"/>
          </p:cNvSpPr>
          <p:nvPr>
            <p:ph type="title"/>
          </p:nvPr>
        </p:nvSpPr>
        <p:spPr/>
        <p:txBody>
          <a:bodyPr/>
          <a:lstStyle/>
          <a:p>
            <a:r>
              <a:rPr lang="en-US" b="1" i="0" dirty="0">
                <a:solidFill>
                  <a:srgbClr val="000000"/>
                </a:solidFill>
                <a:effectLst/>
                <a:latin typeface="Muli"/>
              </a:rPr>
              <a:t>Drawbacks of gradient descent</a:t>
            </a:r>
            <a:br>
              <a:rPr lang="en-US" b="1" i="0" dirty="0">
                <a:solidFill>
                  <a:srgbClr val="616161"/>
                </a:solidFill>
                <a:effectLst/>
                <a:latin typeface="Muli"/>
              </a:rPr>
            </a:br>
            <a:endParaRPr lang="en-US" dirty="0"/>
          </a:p>
        </p:txBody>
      </p:sp>
      <p:sp>
        <p:nvSpPr>
          <p:cNvPr id="3" name="Content Placeholder 2">
            <a:extLst>
              <a:ext uri="{FF2B5EF4-FFF2-40B4-BE49-F238E27FC236}">
                <a16:creationId xmlns:a16="http://schemas.microsoft.com/office/drawing/2014/main" id="{A9EA47F1-0E2E-39EF-CF41-824107D2D242}"/>
              </a:ext>
            </a:extLst>
          </p:cNvPr>
          <p:cNvSpPr>
            <a:spLocks noGrp="1"/>
          </p:cNvSpPr>
          <p:nvPr>
            <p:ph idx="1"/>
          </p:nvPr>
        </p:nvSpPr>
        <p:spPr/>
        <p:txBody>
          <a:bodyPr>
            <a:normAutofit fontScale="85000" lnSpcReduction="10000"/>
          </a:bodyPr>
          <a:lstStyle/>
          <a:p>
            <a:pPr algn="l"/>
            <a:r>
              <a:rPr lang="en-US" b="0" i="0" dirty="0">
                <a:solidFill>
                  <a:srgbClr val="000000"/>
                </a:solidFill>
                <a:effectLst/>
                <a:latin typeface="Muli"/>
              </a:rPr>
              <a:t>The main drawback of gradient descent is that it depends on the learning rate and the gradient of that particular step only. </a:t>
            </a:r>
          </a:p>
          <a:p>
            <a:pPr algn="l"/>
            <a:r>
              <a:rPr lang="en-US" b="0" i="0" dirty="0">
                <a:solidFill>
                  <a:srgbClr val="000000"/>
                </a:solidFill>
                <a:effectLst/>
                <a:latin typeface="Muli"/>
              </a:rPr>
              <a:t>The gradient at the plateau, also known as </a:t>
            </a:r>
            <a:r>
              <a:rPr lang="en-US" b="1" i="0" dirty="0">
                <a:solidFill>
                  <a:srgbClr val="000000"/>
                </a:solidFill>
                <a:effectLst/>
                <a:latin typeface="Muli"/>
              </a:rPr>
              <a:t>saddle points</a:t>
            </a:r>
            <a:r>
              <a:rPr lang="en-US" b="0" i="0" dirty="0">
                <a:solidFill>
                  <a:srgbClr val="000000"/>
                </a:solidFill>
                <a:effectLst/>
                <a:latin typeface="Muli"/>
              </a:rPr>
              <a:t> of our function, will be close to zero. The gradient descent algorithm will get stuck.(no learning) </a:t>
            </a:r>
          </a:p>
          <a:p>
            <a:pPr algn="l"/>
            <a:r>
              <a:rPr lang="en-US" b="0" i="0" dirty="0">
                <a:solidFill>
                  <a:srgbClr val="000000"/>
                </a:solidFill>
                <a:effectLst/>
                <a:latin typeface="Muli"/>
              </a:rPr>
              <a:t>The step size becomes very small or even zero(</a:t>
            </a:r>
            <a:r>
              <a:rPr lang="en-US" b="0" i="0" dirty="0">
                <a:solidFill>
                  <a:srgbClr val="000000"/>
                </a:solidFill>
                <a:effectLst/>
                <a:latin typeface="Muli"/>
                <a:hlinkClick r:id="rId2" action="ppaction://hlinkpres?slideindex=1&amp;slidetitle="/>
              </a:rPr>
              <a:t>Gradient Descent</a:t>
            </a:r>
            <a:r>
              <a:rPr lang="en-US" b="0" i="0" dirty="0">
                <a:solidFill>
                  <a:srgbClr val="000000"/>
                </a:solidFill>
                <a:effectLst/>
                <a:latin typeface="Muli"/>
              </a:rPr>
              <a:t>). Thus, the update of our parameters is very slow at a gentle slope.</a:t>
            </a:r>
            <a:endParaRPr lang="en-US" b="0" i="0" dirty="0">
              <a:solidFill>
                <a:srgbClr val="616161"/>
              </a:solidFill>
              <a:effectLst/>
              <a:latin typeface="Muli"/>
            </a:endParaRPr>
          </a:p>
          <a:p>
            <a:pPr algn="l"/>
            <a:r>
              <a:rPr lang="en-US" b="0" i="0" dirty="0">
                <a:solidFill>
                  <a:srgbClr val="000000"/>
                </a:solidFill>
                <a:effectLst/>
                <a:latin typeface="Muli"/>
              </a:rPr>
              <a:t>Let us look at an example. The starting point of our model is ‘A’. The loss function will decrease rapidly on the path AB because of the higher gradient. </a:t>
            </a:r>
          </a:p>
          <a:p>
            <a:pPr algn="l"/>
            <a:r>
              <a:rPr lang="en-US" b="0" i="0" dirty="0">
                <a:solidFill>
                  <a:srgbClr val="000000"/>
                </a:solidFill>
                <a:effectLst/>
                <a:latin typeface="Muli"/>
              </a:rPr>
              <a:t>But as the gradient decreases from B to C, the learning is negligible. </a:t>
            </a:r>
          </a:p>
          <a:p>
            <a:pPr algn="l"/>
            <a:r>
              <a:rPr lang="en-US" b="0" i="0" dirty="0">
                <a:solidFill>
                  <a:srgbClr val="000000"/>
                </a:solidFill>
                <a:effectLst/>
                <a:latin typeface="Muli"/>
              </a:rPr>
              <a:t>The gradient at point ‘C’ is zero, and it is the saddle point of our function. Even after many iterations, we will be stuck at ‘C’ and will not reach the desired minimum ‘D’.</a:t>
            </a:r>
            <a:endParaRPr lang="en-US" b="0" i="0" dirty="0">
              <a:solidFill>
                <a:srgbClr val="616161"/>
              </a:solidFill>
              <a:effectLst/>
              <a:latin typeface="Muli"/>
            </a:endParaRPr>
          </a:p>
          <a:p>
            <a:endParaRPr lang="en-US" dirty="0"/>
          </a:p>
        </p:txBody>
      </p:sp>
    </p:spTree>
    <p:extLst>
      <p:ext uri="{BB962C8B-B14F-4D97-AF65-F5344CB8AC3E}">
        <p14:creationId xmlns:p14="http://schemas.microsoft.com/office/powerpoint/2010/main" val="2605515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752-AB31-8EA2-0A5B-4DE6E881D905}"/>
              </a:ext>
            </a:extLst>
          </p:cNvPr>
          <p:cNvSpPr>
            <a:spLocks noGrp="1"/>
          </p:cNvSpPr>
          <p:nvPr>
            <p:ph type="title"/>
          </p:nvPr>
        </p:nvSpPr>
        <p:spPr/>
        <p:txBody>
          <a:bodyPr/>
          <a:lstStyle/>
          <a:p>
            <a:r>
              <a:rPr lang="en-US" b="1" dirty="0">
                <a:solidFill>
                  <a:srgbClr val="000000"/>
                </a:solidFill>
                <a:latin typeface="Muli"/>
              </a:rPr>
              <a:t>Drawbacks of gradient descent</a:t>
            </a:r>
            <a:endParaRPr lang="en-US" dirty="0"/>
          </a:p>
        </p:txBody>
      </p:sp>
      <p:pic>
        <p:nvPicPr>
          <p:cNvPr id="2050" name="Picture 2">
            <a:extLst>
              <a:ext uri="{FF2B5EF4-FFF2-40B4-BE49-F238E27FC236}">
                <a16:creationId xmlns:a16="http://schemas.microsoft.com/office/drawing/2014/main" id="{4A7D8B00-84D9-04D1-C6F1-81607FE688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9441" y="2040597"/>
            <a:ext cx="4762500" cy="3286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25DC84-E4DA-A545-8C5C-A13390B77A5B}"/>
              </a:ext>
            </a:extLst>
          </p:cNvPr>
          <p:cNvSpPr txBox="1"/>
          <p:nvPr/>
        </p:nvSpPr>
        <p:spPr>
          <a:xfrm>
            <a:off x="5532120" y="2501849"/>
            <a:ext cx="6097604" cy="646331"/>
          </a:xfrm>
          <a:prstGeom prst="rect">
            <a:avLst/>
          </a:prstGeom>
          <a:noFill/>
        </p:spPr>
        <p:txBody>
          <a:bodyPr wrap="square">
            <a:spAutoFit/>
          </a:bodyPr>
          <a:lstStyle/>
          <a:p>
            <a:r>
              <a:rPr lang="en-US" b="0" i="0" dirty="0">
                <a:solidFill>
                  <a:srgbClr val="000000"/>
                </a:solidFill>
                <a:effectLst/>
                <a:latin typeface="Muli"/>
              </a:rPr>
              <a:t>This problem is solved by using</a:t>
            </a:r>
            <a:r>
              <a:rPr lang="en-US" b="1" i="0" dirty="0">
                <a:solidFill>
                  <a:srgbClr val="000000"/>
                </a:solidFill>
                <a:effectLst/>
                <a:latin typeface="Muli"/>
              </a:rPr>
              <a:t> momentum </a:t>
            </a:r>
            <a:r>
              <a:rPr lang="en-US" b="0" i="0" dirty="0">
                <a:solidFill>
                  <a:srgbClr val="000000"/>
                </a:solidFill>
                <a:effectLst/>
                <a:latin typeface="Muli"/>
              </a:rPr>
              <a:t>in our gradient descent.</a:t>
            </a:r>
            <a:endParaRPr lang="en-US" dirty="0"/>
          </a:p>
        </p:txBody>
      </p:sp>
    </p:spTree>
    <p:extLst>
      <p:ext uri="{BB962C8B-B14F-4D97-AF65-F5344CB8AC3E}">
        <p14:creationId xmlns:p14="http://schemas.microsoft.com/office/powerpoint/2010/main" val="2188208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C1B2-99EC-5047-23B2-DC2939BA6ED7}"/>
              </a:ext>
            </a:extLst>
          </p:cNvPr>
          <p:cNvSpPr>
            <a:spLocks noGrp="1"/>
          </p:cNvSpPr>
          <p:nvPr>
            <p:ph type="title"/>
          </p:nvPr>
        </p:nvSpPr>
        <p:spPr/>
        <p:txBody>
          <a:bodyPr/>
          <a:lstStyle/>
          <a:p>
            <a:r>
              <a:rPr lang="en-US" b="1" i="0" dirty="0">
                <a:solidFill>
                  <a:srgbClr val="000000"/>
                </a:solidFill>
                <a:effectLst/>
                <a:latin typeface="Muli"/>
              </a:rPr>
              <a:t>Gradient descent with momentum</a:t>
            </a:r>
            <a:br>
              <a:rPr lang="en-US" b="1" i="0" dirty="0">
                <a:solidFill>
                  <a:srgbClr val="343434"/>
                </a:solidFill>
                <a:effectLst/>
                <a:latin typeface="Muli"/>
              </a:rPr>
            </a:br>
            <a:endParaRPr lang="en-US" dirty="0"/>
          </a:p>
        </p:txBody>
      </p:sp>
      <p:sp>
        <p:nvSpPr>
          <p:cNvPr id="3" name="Content Placeholder 2">
            <a:extLst>
              <a:ext uri="{FF2B5EF4-FFF2-40B4-BE49-F238E27FC236}">
                <a16:creationId xmlns:a16="http://schemas.microsoft.com/office/drawing/2014/main" id="{7581CB0D-886B-70BE-87DD-E12416EECAF5}"/>
              </a:ext>
            </a:extLst>
          </p:cNvPr>
          <p:cNvSpPr>
            <a:spLocks noGrp="1"/>
          </p:cNvSpPr>
          <p:nvPr>
            <p:ph idx="1"/>
          </p:nvPr>
        </p:nvSpPr>
        <p:spPr>
          <a:xfrm>
            <a:off x="838200" y="1825625"/>
            <a:ext cx="6659880" cy="4351338"/>
          </a:xfrm>
        </p:spPr>
        <p:txBody>
          <a:bodyPr>
            <a:normAutofit fontScale="85000" lnSpcReduction="10000"/>
          </a:bodyPr>
          <a:lstStyle/>
          <a:p>
            <a:pPr algn="just"/>
            <a:r>
              <a:rPr lang="en-US" b="0" i="0" dirty="0">
                <a:solidFill>
                  <a:srgbClr val="000000"/>
                </a:solidFill>
                <a:effectLst/>
                <a:latin typeface="Muli"/>
              </a:rPr>
              <a:t>The issue discussed above can be solved by including the previous gradients in our calculation.</a:t>
            </a:r>
          </a:p>
          <a:p>
            <a:pPr algn="just"/>
            <a:r>
              <a:rPr lang="en-US" b="0" i="0" dirty="0">
                <a:solidFill>
                  <a:srgbClr val="000000"/>
                </a:solidFill>
                <a:effectLst/>
                <a:latin typeface="Muli"/>
              </a:rPr>
              <a:t> The intuition behind this is if we are repeatedly asked to go in a particular direction, we can take bigger steps towards that direction. </a:t>
            </a:r>
          </a:p>
          <a:p>
            <a:pPr algn="just"/>
            <a:r>
              <a:rPr lang="en-US" b="0" i="1" dirty="0">
                <a:solidFill>
                  <a:srgbClr val="292929"/>
                </a:solidFill>
                <a:effectLst/>
                <a:latin typeface="source-serif-pro"/>
              </a:rPr>
              <a:t>If I am repeatedly being asked to move in the same direction then I should probably gain some confidence and start taking bigger steps in that direction. Just as a ball gains momentum while rolling down a slope.</a:t>
            </a:r>
            <a:endParaRPr lang="en-US" b="0" i="0" dirty="0">
              <a:solidFill>
                <a:srgbClr val="616161"/>
              </a:solidFill>
              <a:effectLst/>
              <a:latin typeface="Muli"/>
            </a:endParaRPr>
          </a:p>
          <a:p>
            <a:pPr algn="just"/>
            <a:r>
              <a:rPr lang="en-US" b="0" i="0" dirty="0">
                <a:solidFill>
                  <a:srgbClr val="000000"/>
                </a:solidFill>
                <a:effectLst/>
                <a:latin typeface="Muli"/>
              </a:rPr>
              <a:t>The weighted average of all the previous gradients is added to our equation, and it acts as momentum to our step. </a:t>
            </a:r>
          </a:p>
          <a:p>
            <a:pPr algn="l"/>
            <a:endParaRPr lang="en-US" b="0" i="0" dirty="0">
              <a:solidFill>
                <a:srgbClr val="616161"/>
              </a:solidFill>
              <a:effectLst/>
              <a:latin typeface="Muli"/>
            </a:endParaRPr>
          </a:p>
          <a:p>
            <a:endParaRPr lang="en-US" dirty="0"/>
          </a:p>
        </p:txBody>
      </p:sp>
      <p:pic>
        <p:nvPicPr>
          <p:cNvPr id="5" name="Picture 4">
            <a:extLst>
              <a:ext uri="{FF2B5EF4-FFF2-40B4-BE49-F238E27FC236}">
                <a16:creationId xmlns:a16="http://schemas.microsoft.com/office/drawing/2014/main" id="{7B580DBF-B4F9-C6D8-F483-997E98EB88C9}"/>
              </a:ext>
            </a:extLst>
          </p:cNvPr>
          <p:cNvPicPr>
            <a:picLocks noChangeAspect="1"/>
          </p:cNvPicPr>
          <p:nvPr/>
        </p:nvPicPr>
        <p:blipFill>
          <a:blip r:embed="rId2"/>
          <a:stretch>
            <a:fillRect/>
          </a:stretch>
        </p:blipFill>
        <p:spPr>
          <a:xfrm>
            <a:off x="7498079" y="2277067"/>
            <a:ext cx="3660251" cy="3271510"/>
          </a:xfrm>
          <a:prstGeom prst="rect">
            <a:avLst/>
          </a:prstGeom>
        </p:spPr>
      </p:pic>
    </p:spTree>
    <p:extLst>
      <p:ext uri="{BB962C8B-B14F-4D97-AF65-F5344CB8AC3E}">
        <p14:creationId xmlns:p14="http://schemas.microsoft.com/office/powerpoint/2010/main" val="3041887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8B4B-6FC3-D747-8E48-1482ADC4340E}"/>
              </a:ext>
            </a:extLst>
          </p:cNvPr>
          <p:cNvSpPr>
            <a:spLocks noGrp="1"/>
          </p:cNvSpPr>
          <p:nvPr>
            <p:ph type="title"/>
          </p:nvPr>
        </p:nvSpPr>
        <p:spPr/>
        <p:txBody>
          <a:bodyPr/>
          <a:lstStyle/>
          <a:p>
            <a:r>
              <a:rPr lang="en-US" b="1" dirty="0">
                <a:solidFill>
                  <a:srgbClr val="000000"/>
                </a:solidFill>
                <a:latin typeface="Muli"/>
              </a:rPr>
              <a:t>Gradient descent with momentum</a:t>
            </a:r>
            <a:endParaRPr lang="en-US" dirty="0"/>
          </a:p>
        </p:txBody>
      </p:sp>
      <p:sp>
        <p:nvSpPr>
          <p:cNvPr id="7" name="Content Placeholder 6">
            <a:extLst>
              <a:ext uri="{FF2B5EF4-FFF2-40B4-BE49-F238E27FC236}">
                <a16:creationId xmlns:a16="http://schemas.microsoft.com/office/drawing/2014/main" id="{E311EE89-8B0D-71A1-75D5-771A613132B3}"/>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Muli"/>
              </a:rPr>
              <a:t>As we start to descend, the momentum increases, and even at gentle slopes where the gradient is minimal, the actual movement is large due to the added momentum.</a:t>
            </a:r>
            <a:endParaRPr lang="en-US" b="0" i="0" dirty="0">
              <a:solidFill>
                <a:srgbClr val="616161"/>
              </a:solidFill>
              <a:effectLst/>
              <a:latin typeface="Muli"/>
            </a:endParaRPr>
          </a:p>
          <a:p>
            <a:pPr algn="just"/>
            <a:r>
              <a:rPr lang="en-US" b="0" i="0" dirty="0">
                <a:solidFill>
                  <a:srgbClr val="000000"/>
                </a:solidFill>
                <a:effectLst/>
                <a:latin typeface="Muli"/>
              </a:rPr>
              <a:t>But this added momentum causes a different type of problem.</a:t>
            </a:r>
          </a:p>
          <a:p>
            <a:pPr algn="just"/>
            <a:r>
              <a:rPr lang="en-US" b="0" i="0" dirty="0">
                <a:solidFill>
                  <a:srgbClr val="000000"/>
                </a:solidFill>
                <a:effectLst/>
                <a:latin typeface="Muli"/>
              </a:rPr>
              <a:t> We actually cross the minimum point and have to take a U-turn to get to the minimum point. Momentum-based gradient descent oscillates around the minimum point, and we have to take a lot of U-turns to reach the desired point. </a:t>
            </a:r>
          </a:p>
          <a:p>
            <a:pPr algn="just"/>
            <a:r>
              <a:rPr lang="en-US" b="0" i="0" dirty="0">
                <a:solidFill>
                  <a:srgbClr val="000000"/>
                </a:solidFill>
                <a:effectLst/>
                <a:latin typeface="Muli"/>
              </a:rPr>
              <a:t>Despite these oscillations, momentum-based gradient descent is faster than conventional gradient descent.</a:t>
            </a:r>
            <a:endParaRPr lang="en-US" b="0" i="0" dirty="0">
              <a:solidFill>
                <a:srgbClr val="616161"/>
              </a:solidFill>
              <a:effectLst/>
              <a:latin typeface="Muli"/>
            </a:endParaRPr>
          </a:p>
          <a:p>
            <a:pPr algn="just"/>
            <a:r>
              <a:rPr lang="en-US" b="0" i="0" dirty="0">
                <a:solidFill>
                  <a:srgbClr val="000000"/>
                </a:solidFill>
                <a:effectLst/>
                <a:latin typeface="Muli"/>
              </a:rPr>
              <a:t>To reduce these oscillations, we can use Nesterov Accelerated Gradient. </a:t>
            </a:r>
            <a:endParaRPr lang="en-US" b="0" i="0" dirty="0">
              <a:solidFill>
                <a:srgbClr val="616161"/>
              </a:solidFill>
              <a:effectLst/>
              <a:latin typeface="Muli"/>
            </a:endParaRPr>
          </a:p>
          <a:p>
            <a:endParaRPr lang="en-US" dirty="0"/>
          </a:p>
        </p:txBody>
      </p:sp>
    </p:spTree>
    <p:extLst>
      <p:ext uri="{BB962C8B-B14F-4D97-AF65-F5344CB8AC3E}">
        <p14:creationId xmlns:p14="http://schemas.microsoft.com/office/powerpoint/2010/main" val="3036400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01B0-74C3-73CE-9A7E-9A687CB360EE}"/>
              </a:ext>
            </a:extLst>
          </p:cNvPr>
          <p:cNvSpPr>
            <a:spLocks noGrp="1"/>
          </p:cNvSpPr>
          <p:nvPr>
            <p:ph type="title"/>
          </p:nvPr>
        </p:nvSpPr>
        <p:spPr/>
        <p:txBody>
          <a:bodyPr/>
          <a:lstStyle/>
          <a:p>
            <a:r>
              <a:rPr lang="en-US" b="1" dirty="0">
                <a:solidFill>
                  <a:srgbClr val="000000"/>
                </a:solidFill>
                <a:latin typeface="Muli"/>
              </a:rPr>
              <a:t>Update Rule for momentum-based gradient descent</a:t>
            </a:r>
            <a:endParaRPr lang="en-US" b="1" dirty="0"/>
          </a:p>
        </p:txBody>
      </p:sp>
      <p:sp>
        <p:nvSpPr>
          <p:cNvPr id="3" name="Content Placeholder 2">
            <a:extLst>
              <a:ext uri="{FF2B5EF4-FFF2-40B4-BE49-F238E27FC236}">
                <a16:creationId xmlns:a16="http://schemas.microsoft.com/office/drawing/2014/main" id="{443AFE0E-4484-C449-FF73-4E5FDD4425DB}"/>
              </a:ext>
            </a:extLst>
          </p:cNvPr>
          <p:cNvSpPr>
            <a:spLocks noGrp="1"/>
          </p:cNvSpPr>
          <p:nvPr>
            <p:ph idx="1"/>
          </p:nvPr>
        </p:nvSpPr>
        <p:spPr/>
        <p:txBody>
          <a:bodyPr>
            <a:normAutofit lnSpcReduction="10000"/>
          </a:bodyPr>
          <a:lstStyle/>
          <a:p>
            <a:r>
              <a:rPr lang="en-US" dirty="0"/>
              <a:t>Update Rule for momentum based gradient descent</a:t>
            </a:r>
          </a:p>
          <a:p>
            <a:pPr algn="l"/>
            <a:r>
              <a:rPr lang="en-US" b="1" i="0" dirty="0">
                <a:solidFill>
                  <a:srgbClr val="000000"/>
                </a:solidFill>
                <a:effectLst/>
                <a:latin typeface="Muli"/>
              </a:rPr>
              <a:t>Update rule for gradient descent:</a:t>
            </a:r>
            <a:br>
              <a:rPr lang="en-US" b="0" i="0" dirty="0">
                <a:solidFill>
                  <a:srgbClr val="616161"/>
                </a:solidFill>
                <a:effectLst/>
                <a:latin typeface="Muli"/>
              </a:rPr>
            </a:br>
            <a:r>
              <a:rPr lang="en-US" b="0" i="0" dirty="0">
                <a:solidFill>
                  <a:srgbClr val="000000"/>
                </a:solidFill>
                <a:effectLst/>
                <a:latin typeface="Muli"/>
              </a:rPr>
              <a:t> w</a:t>
            </a:r>
            <a:r>
              <a:rPr lang="en-US" b="0" i="0" baseline="-25000" dirty="0">
                <a:solidFill>
                  <a:srgbClr val="000000"/>
                </a:solidFill>
                <a:effectLst/>
                <a:latin typeface="Muli"/>
              </a:rPr>
              <a:t>t+1</a:t>
            </a:r>
            <a:r>
              <a:rPr lang="en-US" b="0" i="0" dirty="0">
                <a:solidFill>
                  <a:srgbClr val="000000"/>
                </a:solidFill>
                <a:effectLst/>
                <a:latin typeface="Muli"/>
              </a:rPr>
              <a:t> = </a:t>
            </a:r>
            <a:r>
              <a:rPr lang="en-US" b="0" i="0" dirty="0" err="1">
                <a:solidFill>
                  <a:srgbClr val="000000"/>
                </a:solidFill>
                <a:effectLst/>
                <a:latin typeface="Muli"/>
              </a:rPr>
              <a:t>w</a:t>
            </a:r>
            <a:r>
              <a:rPr lang="en-US" b="0" i="0" baseline="-25000" dirty="0" err="1">
                <a:solidFill>
                  <a:srgbClr val="000000"/>
                </a:solidFill>
                <a:effectLst/>
                <a:latin typeface="Muli"/>
              </a:rPr>
              <a:t>t</a:t>
            </a:r>
            <a:r>
              <a:rPr lang="en-US" b="0" i="0" dirty="0">
                <a:solidFill>
                  <a:srgbClr val="000000"/>
                </a:solidFill>
                <a:effectLst/>
                <a:latin typeface="Muli"/>
              </a:rPr>
              <a:t> − </a:t>
            </a:r>
            <a:r>
              <a:rPr lang="en-US" b="0" i="0" dirty="0" err="1">
                <a:solidFill>
                  <a:srgbClr val="000000"/>
                </a:solidFill>
                <a:effectLst/>
                <a:latin typeface="Muli"/>
              </a:rPr>
              <a:t>η∇wt</a:t>
            </a:r>
            <a:br>
              <a:rPr lang="en-US" b="0" i="0" dirty="0">
                <a:solidFill>
                  <a:srgbClr val="616161"/>
                </a:solidFill>
                <a:effectLst/>
                <a:latin typeface="Muli"/>
              </a:rPr>
            </a:br>
            <a:r>
              <a:rPr lang="en-US" b="0" i="0" dirty="0">
                <a:solidFill>
                  <a:srgbClr val="000000"/>
                </a:solidFill>
                <a:effectLst/>
                <a:latin typeface="Muli"/>
              </a:rPr>
              <a:t>In this equation, the weight (W) is updated in each iteration. η is the learning rate, and ∇</a:t>
            </a:r>
            <a:r>
              <a:rPr lang="en-US" b="0" i="0" dirty="0" err="1">
                <a:solidFill>
                  <a:srgbClr val="000000"/>
                </a:solidFill>
                <a:effectLst/>
                <a:latin typeface="Muli"/>
              </a:rPr>
              <a:t>wt</a:t>
            </a:r>
            <a:r>
              <a:rPr lang="en-US" b="0" i="0" dirty="0">
                <a:solidFill>
                  <a:srgbClr val="000000"/>
                </a:solidFill>
                <a:effectLst/>
                <a:latin typeface="Muli"/>
              </a:rPr>
              <a:t> is the gradient. </a:t>
            </a:r>
            <a:endParaRPr lang="en-US" b="0" i="0" dirty="0">
              <a:solidFill>
                <a:srgbClr val="616161"/>
              </a:solidFill>
              <a:effectLst/>
              <a:latin typeface="Muli"/>
            </a:endParaRPr>
          </a:p>
          <a:p>
            <a:pPr algn="l"/>
            <a:r>
              <a:rPr lang="en-US" b="1" i="0" dirty="0">
                <a:solidFill>
                  <a:srgbClr val="000000"/>
                </a:solidFill>
                <a:effectLst/>
                <a:latin typeface="Muli"/>
              </a:rPr>
              <a:t>Update rule for momentum-based gradient descent:</a:t>
            </a:r>
            <a:br>
              <a:rPr lang="en-US" b="0" i="0" dirty="0">
                <a:solidFill>
                  <a:srgbClr val="616161"/>
                </a:solidFill>
                <a:effectLst/>
                <a:latin typeface="Muli"/>
              </a:rPr>
            </a:br>
            <a:r>
              <a:rPr lang="en-US" b="0" i="0" dirty="0">
                <a:solidFill>
                  <a:srgbClr val="000000"/>
                </a:solidFill>
                <a:effectLst/>
                <a:latin typeface="Muli"/>
              </a:rPr>
              <a:t>In this, momentum is added to the conventional gradient descent equation. The update equation is</a:t>
            </a:r>
            <a:br>
              <a:rPr lang="en-US" b="0" i="0" dirty="0">
                <a:solidFill>
                  <a:srgbClr val="616161"/>
                </a:solidFill>
                <a:effectLst/>
                <a:latin typeface="Muli"/>
              </a:rPr>
            </a:br>
            <a:r>
              <a:rPr lang="en-US" b="0" i="0" dirty="0">
                <a:solidFill>
                  <a:srgbClr val="000000"/>
                </a:solidFill>
                <a:effectLst/>
                <a:latin typeface="Muli"/>
              </a:rPr>
              <a:t>w</a:t>
            </a:r>
            <a:r>
              <a:rPr lang="en-US" b="0" i="0" baseline="-25000" dirty="0">
                <a:solidFill>
                  <a:srgbClr val="000000"/>
                </a:solidFill>
                <a:effectLst/>
                <a:latin typeface="Muli"/>
              </a:rPr>
              <a:t>t+1</a:t>
            </a:r>
            <a:r>
              <a:rPr lang="en-US" b="0" i="0" dirty="0">
                <a:solidFill>
                  <a:srgbClr val="000000"/>
                </a:solidFill>
                <a:effectLst/>
                <a:latin typeface="Muli"/>
              </a:rPr>
              <a:t> = </a:t>
            </a:r>
            <a:r>
              <a:rPr lang="en-US" b="0" i="0" dirty="0" err="1">
                <a:solidFill>
                  <a:srgbClr val="000000"/>
                </a:solidFill>
                <a:effectLst/>
                <a:latin typeface="Muli"/>
              </a:rPr>
              <a:t>w</a:t>
            </a:r>
            <a:r>
              <a:rPr lang="en-US" b="0" i="0" baseline="-25000" dirty="0" err="1">
                <a:solidFill>
                  <a:srgbClr val="000000"/>
                </a:solidFill>
                <a:effectLst/>
                <a:latin typeface="Muli"/>
              </a:rPr>
              <a:t>t</a:t>
            </a:r>
            <a:r>
              <a:rPr lang="en-US" b="0" i="0" baseline="-25000" dirty="0">
                <a:solidFill>
                  <a:srgbClr val="000000"/>
                </a:solidFill>
                <a:effectLst/>
                <a:latin typeface="Muli"/>
              </a:rPr>
              <a:t> </a:t>
            </a:r>
            <a:r>
              <a:rPr lang="en-US" b="0" i="0" dirty="0">
                <a:solidFill>
                  <a:srgbClr val="000000"/>
                </a:solidFill>
                <a:effectLst/>
                <a:latin typeface="Muli"/>
              </a:rPr>
              <a:t>− </a:t>
            </a:r>
            <a:r>
              <a:rPr lang="en-US" b="0" i="0" dirty="0" err="1">
                <a:solidFill>
                  <a:srgbClr val="000000"/>
                </a:solidFill>
                <a:effectLst/>
                <a:latin typeface="Muli"/>
              </a:rPr>
              <a:t>update</a:t>
            </a:r>
            <a:r>
              <a:rPr lang="en-US" b="0" i="0" baseline="-25000" dirty="0" err="1">
                <a:solidFill>
                  <a:srgbClr val="000000"/>
                </a:solidFill>
                <a:effectLst/>
                <a:latin typeface="Muli"/>
              </a:rPr>
              <a:t>t</a:t>
            </a:r>
            <a:endParaRPr lang="en-US" b="0" i="0" dirty="0">
              <a:solidFill>
                <a:srgbClr val="616161"/>
              </a:solidFill>
              <a:effectLst/>
              <a:latin typeface="Muli"/>
            </a:endParaRPr>
          </a:p>
          <a:p>
            <a:pPr algn="l"/>
            <a:r>
              <a:rPr lang="en-US" b="1" i="0" dirty="0" err="1">
                <a:solidFill>
                  <a:srgbClr val="000000"/>
                </a:solidFill>
                <a:effectLst/>
                <a:latin typeface="Muli"/>
              </a:rPr>
              <a:t>update</a:t>
            </a:r>
            <a:r>
              <a:rPr lang="en-US" b="1" i="0" baseline="-25000" dirty="0" err="1">
                <a:solidFill>
                  <a:srgbClr val="000000"/>
                </a:solidFill>
                <a:effectLst/>
                <a:latin typeface="Muli"/>
              </a:rPr>
              <a:t>t</a:t>
            </a:r>
            <a:r>
              <a:rPr lang="en-US" b="1" i="0" dirty="0">
                <a:solidFill>
                  <a:srgbClr val="000000"/>
                </a:solidFill>
                <a:effectLst/>
                <a:latin typeface="Muli"/>
              </a:rPr>
              <a:t> is calculated by:</a:t>
            </a:r>
            <a:br>
              <a:rPr lang="en-US" b="0" i="0" dirty="0">
                <a:solidFill>
                  <a:srgbClr val="616161"/>
                </a:solidFill>
                <a:effectLst/>
                <a:latin typeface="Muli"/>
              </a:rPr>
            </a:br>
            <a:r>
              <a:rPr lang="en-US" b="0" i="0" dirty="0" err="1">
                <a:solidFill>
                  <a:srgbClr val="000000"/>
                </a:solidFill>
                <a:effectLst/>
                <a:latin typeface="Muli"/>
              </a:rPr>
              <a:t>update</a:t>
            </a:r>
            <a:r>
              <a:rPr lang="en-US" b="0" i="0" baseline="-25000" dirty="0" err="1">
                <a:solidFill>
                  <a:srgbClr val="000000"/>
                </a:solidFill>
                <a:effectLst/>
                <a:latin typeface="Muli"/>
              </a:rPr>
              <a:t>t</a:t>
            </a:r>
            <a:r>
              <a:rPr lang="en-US" b="0" i="0" baseline="-25000" dirty="0">
                <a:solidFill>
                  <a:srgbClr val="000000"/>
                </a:solidFill>
                <a:effectLst/>
                <a:latin typeface="Muli"/>
              </a:rPr>
              <a:t>  </a:t>
            </a:r>
            <a:r>
              <a:rPr lang="en-US" b="0" i="0" dirty="0">
                <a:solidFill>
                  <a:srgbClr val="000000"/>
                </a:solidFill>
                <a:effectLst/>
                <a:latin typeface="Muli"/>
              </a:rPr>
              <a:t>= γ · update</a:t>
            </a:r>
            <a:r>
              <a:rPr lang="en-US" b="0" i="0" baseline="-25000" dirty="0">
                <a:solidFill>
                  <a:srgbClr val="000000"/>
                </a:solidFill>
                <a:effectLst/>
                <a:latin typeface="Muli"/>
              </a:rPr>
              <a:t>t−1</a:t>
            </a:r>
            <a:r>
              <a:rPr lang="en-US" b="0" i="0" dirty="0">
                <a:solidFill>
                  <a:srgbClr val="000000"/>
                </a:solidFill>
                <a:effectLst/>
                <a:latin typeface="Muli"/>
              </a:rPr>
              <a:t> + </a:t>
            </a:r>
            <a:r>
              <a:rPr lang="en-US" b="0" i="0" dirty="0" err="1">
                <a:solidFill>
                  <a:srgbClr val="000000"/>
                </a:solidFill>
                <a:effectLst/>
                <a:latin typeface="Muli"/>
              </a:rPr>
              <a:t>η∇w</a:t>
            </a:r>
            <a:r>
              <a:rPr lang="en-US" b="0" i="0" baseline="-25000" dirty="0" err="1">
                <a:solidFill>
                  <a:srgbClr val="000000"/>
                </a:solidFill>
                <a:effectLst/>
                <a:latin typeface="Muli"/>
              </a:rPr>
              <a:t>t</a:t>
            </a:r>
            <a:endParaRPr lang="en-US" b="0" i="0" dirty="0">
              <a:solidFill>
                <a:srgbClr val="616161"/>
              </a:solidFill>
              <a:effectLst/>
              <a:latin typeface="Muli"/>
            </a:endParaRPr>
          </a:p>
          <a:p>
            <a:endParaRPr lang="en-US" dirty="0"/>
          </a:p>
          <a:p>
            <a:endParaRPr lang="en-US" dirty="0"/>
          </a:p>
        </p:txBody>
      </p:sp>
    </p:spTree>
    <p:extLst>
      <p:ext uri="{BB962C8B-B14F-4D97-AF65-F5344CB8AC3E}">
        <p14:creationId xmlns:p14="http://schemas.microsoft.com/office/powerpoint/2010/main" val="852517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6E30A2F-F561-9E51-D0D3-E297D87998B6}"/>
              </a:ext>
            </a:extLst>
          </p:cNvPr>
          <p:cNvPicPr>
            <a:picLocks noGrp="1" noChangeAspect="1"/>
          </p:cNvPicPr>
          <p:nvPr>
            <p:ph idx="1"/>
          </p:nvPr>
        </p:nvPicPr>
        <p:blipFill>
          <a:blip r:embed="rId2"/>
          <a:stretch>
            <a:fillRect/>
          </a:stretch>
        </p:blipFill>
        <p:spPr>
          <a:xfrm>
            <a:off x="635547" y="640986"/>
            <a:ext cx="10614778" cy="397523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F414A82-C469-45E3-AABF-5B0F335A8FEF}"/>
                  </a:ext>
                </a:extLst>
              </p14:cNvPr>
              <p14:cNvContentPartPr/>
              <p14:nvPr/>
            </p14:nvContentPartPr>
            <p14:xfrm>
              <a:off x="8734735" y="4356660"/>
              <a:ext cx="190901" cy="160749"/>
            </p14:xfrm>
          </p:contentPart>
        </mc:Choice>
        <mc:Fallback xmlns="">
          <p:pic>
            <p:nvPicPr>
              <p:cNvPr id="3" name="Ink 2">
                <a:extLst>
                  <a:ext uri="{FF2B5EF4-FFF2-40B4-BE49-F238E27FC236}">
                    <a16:creationId xmlns:a16="http://schemas.microsoft.com/office/drawing/2014/main" id="{0F414A82-C469-45E3-AABF-5B0F335A8FEF}"/>
                  </a:ext>
                </a:extLst>
              </p:cNvPr>
              <p:cNvPicPr/>
              <p:nvPr/>
            </p:nvPicPr>
            <p:blipFill>
              <a:blip r:embed="rId4"/>
              <a:stretch>
                <a:fillRect/>
              </a:stretch>
            </p:blipFill>
            <p:spPr>
              <a:xfrm>
                <a:off x="8725730" y="4347670"/>
                <a:ext cx="208550" cy="178370"/>
              </a:xfrm>
              <a:prstGeom prst="rect">
                <a:avLst/>
              </a:prstGeom>
            </p:spPr>
          </p:pic>
        </mc:Fallback>
      </mc:AlternateContent>
    </p:spTree>
    <p:extLst>
      <p:ext uri="{BB962C8B-B14F-4D97-AF65-F5344CB8AC3E}">
        <p14:creationId xmlns:p14="http://schemas.microsoft.com/office/powerpoint/2010/main" val="1968591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7D9B-04D6-6570-CA58-B01C5E9921EA}"/>
              </a:ext>
            </a:extLst>
          </p:cNvPr>
          <p:cNvSpPr>
            <a:spLocks noGrp="1"/>
          </p:cNvSpPr>
          <p:nvPr>
            <p:ph type="title"/>
          </p:nvPr>
        </p:nvSpPr>
        <p:spPr>
          <a:xfrm>
            <a:off x="838200" y="442531"/>
            <a:ext cx="10515600" cy="1325563"/>
          </a:xfrm>
        </p:spPr>
        <p:txBody>
          <a:bodyPr/>
          <a:lstStyle/>
          <a:p>
            <a:r>
              <a:rPr lang="en-US" b="1" i="0" dirty="0">
                <a:solidFill>
                  <a:srgbClr val="000000"/>
                </a:solidFill>
                <a:effectLst/>
                <a:latin typeface="Muli"/>
              </a:rPr>
              <a:t>Nesterov Accelerated Gradient (NAG)</a:t>
            </a:r>
            <a:br>
              <a:rPr lang="en-US" b="1" i="0" dirty="0">
                <a:solidFill>
                  <a:srgbClr val="343434"/>
                </a:solidFill>
                <a:effectLst/>
                <a:latin typeface="Muli"/>
              </a:rPr>
            </a:br>
            <a:endParaRPr lang="en-US" dirty="0"/>
          </a:p>
        </p:txBody>
      </p:sp>
      <p:sp>
        <p:nvSpPr>
          <p:cNvPr id="3" name="Content Placeholder 2">
            <a:extLst>
              <a:ext uri="{FF2B5EF4-FFF2-40B4-BE49-F238E27FC236}">
                <a16:creationId xmlns:a16="http://schemas.microsoft.com/office/drawing/2014/main" id="{53F64EF3-1AD1-196E-2E43-79416034BB39}"/>
              </a:ext>
            </a:extLst>
          </p:cNvPr>
          <p:cNvSpPr>
            <a:spLocks noGrp="1"/>
          </p:cNvSpPr>
          <p:nvPr>
            <p:ph idx="1"/>
          </p:nvPr>
        </p:nvSpPr>
        <p:spPr>
          <a:xfrm>
            <a:off x="838200" y="1768096"/>
            <a:ext cx="5257800" cy="3581670"/>
          </a:xfrm>
        </p:spPr>
        <p:txBody>
          <a:bodyPr>
            <a:normAutofit/>
          </a:bodyPr>
          <a:lstStyle/>
          <a:p>
            <a:pPr algn="just"/>
            <a:r>
              <a:rPr lang="en-US" b="0" i="0" dirty="0">
                <a:solidFill>
                  <a:srgbClr val="000000"/>
                </a:solidFill>
                <a:effectLst/>
                <a:latin typeface="Muli"/>
              </a:rPr>
              <a:t>NAG resolves problem of momentum based by adding a </a:t>
            </a:r>
            <a:r>
              <a:rPr lang="en-US" b="1" i="0" dirty="0">
                <a:solidFill>
                  <a:srgbClr val="000000"/>
                </a:solidFill>
                <a:effectLst/>
                <a:latin typeface="Muli"/>
              </a:rPr>
              <a:t>look ahead term </a:t>
            </a:r>
            <a:r>
              <a:rPr lang="en-US" i="0" dirty="0">
                <a:solidFill>
                  <a:srgbClr val="000000"/>
                </a:solidFill>
                <a:effectLst/>
                <a:latin typeface="Muli"/>
              </a:rPr>
              <a:t>in our equation. </a:t>
            </a:r>
          </a:p>
          <a:p>
            <a:pPr algn="just"/>
            <a:r>
              <a:rPr lang="en-US" b="0" i="0" dirty="0">
                <a:solidFill>
                  <a:srgbClr val="000000"/>
                </a:solidFill>
                <a:effectLst/>
                <a:latin typeface="Muli"/>
              </a:rPr>
              <a:t>The intuition behind NAG can be summarized as ‘</a:t>
            </a:r>
            <a:r>
              <a:rPr lang="en-US" b="1" i="0" dirty="0">
                <a:solidFill>
                  <a:srgbClr val="000000"/>
                </a:solidFill>
                <a:effectLst/>
                <a:latin typeface="Muli"/>
              </a:rPr>
              <a:t>look before you leap</a:t>
            </a:r>
            <a:r>
              <a:rPr lang="en-US" b="0" i="0" dirty="0">
                <a:solidFill>
                  <a:srgbClr val="000000"/>
                </a:solidFill>
                <a:effectLst/>
                <a:latin typeface="Muli"/>
              </a:rPr>
              <a:t>’. </a:t>
            </a:r>
          </a:p>
          <a:p>
            <a:pPr algn="just"/>
            <a:r>
              <a:rPr lang="en-US" b="0" i="0" dirty="0">
                <a:solidFill>
                  <a:srgbClr val="000000"/>
                </a:solidFill>
                <a:effectLst/>
                <a:latin typeface="Muli"/>
              </a:rPr>
              <a:t>Let us try to understand this through an example.</a:t>
            </a:r>
          </a:p>
          <a:p>
            <a:endParaRPr lang="en-US" dirty="0"/>
          </a:p>
        </p:txBody>
      </p:sp>
      <p:pic>
        <p:nvPicPr>
          <p:cNvPr id="34818" name="Picture 2">
            <a:extLst>
              <a:ext uri="{FF2B5EF4-FFF2-40B4-BE49-F238E27FC236}">
                <a16:creationId xmlns:a16="http://schemas.microsoft.com/office/drawing/2014/main" id="{EEB17EBC-D8B3-E8AC-ECF9-2B0461589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096" y="1768095"/>
            <a:ext cx="4925704" cy="374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96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68AE-0094-B1D4-FE0A-84ECC2359227}"/>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mathematical representation</a:t>
            </a:r>
            <a:endParaRPr lang="en-US" dirty="0"/>
          </a:p>
        </p:txBody>
      </p:sp>
      <p:pic>
        <p:nvPicPr>
          <p:cNvPr id="11266" name="Picture 2">
            <a:extLst>
              <a:ext uri="{FF2B5EF4-FFF2-40B4-BE49-F238E27FC236}">
                <a16:creationId xmlns:a16="http://schemas.microsoft.com/office/drawing/2014/main" id="{A61C0C1D-89D7-FFCE-9ACA-A7674503BD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1712" y="1825625"/>
            <a:ext cx="82685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486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DF8E-822A-E92C-ECED-7E01A50AA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DECFCA-77EF-87C5-2559-DA789AA58C85}"/>
              </a:ext>
            </a:extLst>
          </p:cNvPr>
          <p:cNvSpPr>
            <a:spLocks noGrp="1"/>
          </p:cNvSpPr>
          <p:nvPr>
            <p:ph idx="1"/>
          </p:nvPr>
        </p:nvSpPr>
        <p:spPr/>
        <p:txBody>
          <a:bodyPr>
            <a:normAutofit lnSpcReduction="10000"/>
          </a:bodyPr>
          <a:lstStyle/>
          <a:p>
            <a:r>
              <a:rPr lang="en-US" b="0" i="0" dirty="0">
                <a:solidFill>
                  <a:srgbClr val="292929"/>
                </a:solidFill>
                <a:effectLst/>
                <a:latin typeface="source-serif-pro"/>
              </a:rPr>
              <a:t>In </a:t>
            </a:r>
            <a:r>
              <a:rPr lang="en-US" b="1" i="0" dirty="0">
                <a:solidFill>
                  <a:srgbClr val="292929"/>
                </a:solidFill>
                <a:effectLst/>
                <a:latin typeface="source-serif-pro"/>
              </a:rPr>
              <a:t>figure (a)</a:t>
            </a:r>
            <a:r>
              <a:rPr lang="en-US" b="0" i="0" dirty="0">
                <a:solidFill>
                  <a:srgbClr val="292929"/>
                </a:solidFill>
                <a:effectLst/>
                <a:latin typeface="source-serif-pro"/>
              </a:rPr>
              <a:t>, update 1 is positive i.e., the gradient is negative because as </a:t>
            </a:r>
            <a:r>
              <a:rPr lang="en-US" b="1" i="1" dirty="0">
                <a:solidFill>
                  <a:srgbClr val="292929"/>
                </a:solidFill>
                <a:effectLst/>
                <a:latin typeface="source-serif-pro"/>
              </a:rPr>
              <a:t>w_0</a:t>
            </a:r>
            <a:r>
              <a:rPr lang="en-US" b="0" i="0" dirty="0">
                <a:solidFill>
                  <a:srgbClr val="292929"/>
                </a:solidFill>
                <a:effectLst/>
                <a:latin typeface="source-serif-pro"/>
              </a:rPr>
              <a:t> increases </a:t>
            </a:r>
            <a:r>
              <a:rPr lang="en-US" b="1" i="1" dirty="0">
                <a:solidFill>
                  <a:srgbClr val="292929"/>
                </a:solidFill>
                <a:effectLst/>
                <a:latin typeface="source-serif-pro"/>
              </a:rPr>
              <a:t>L</a:t>
            </a:r>
            <a:r>
              <a:rPr lang="en-US" b="0" i="0" dirty="0">
                <a:solidFill>
                  <a:srgbClr val="292929"/>
                </a:solidFill>
                <a:effectLst/>
                <a:latin typeface="source-serif-pro"/>
              </a:rPr>
              <a:t> decreases. </a:t>
            </a:r>
          </a:p>
          <a:p>
            <a:r>
              <a:rPr lang="en-US" b="0" i="0" dirty="0">
                <a:solidFill>
                  <a:srgbClr val="292929"/>
                </a:solidFill>
                <a:effectLst/>
                <a:latin typeface="source-serif-pro"/>
              </a:rPr>
              <a:t>Even update 2 is positive as well and you can see that the update is slightly larger than update 1, thanks to momentum. </a:t>
            </a:r>
          </a:p>
          <a:p>
            <a:r>
              <a:rPr lang="en-US" b="0" i="0" dirty="0">
                <a:solidFill>
                  <a:srgbClr val="292929"/>
                </a:solidFill>
                <a:effectLst/>
                <a:latin typeface="source-serif-pro"/>
              </a:rPr>
              <a:t>By now, you should be convinced that update 3 will be bigger than both update 1 and 2 simply because of momentum and the positive update history. </a:t>
            </a:r>
          </a:p>
          <a:p>
            <a:r>
              <a:rPr lang="en-US" b="0" i="0" dirty="0">
                <a:solidFill>
                  <a:srgbClr val="292929"/>
                </a:solidFill>
                <a:effectLst/>
                <a:latin typeface="source-serif-pro"/>
              </a:rPr>
              <a:t>Update 4 is where things get interesting.</a:t>
            </a:r>
          </a:p>
          <a:p>
            <a:r>
              <a:rPr lang="en-US" b="0" i="0" dirty="0">
                <a:solidFill>
                  <a:srgbClr val="292929"/>
                </a:solidFill>
                <a:effectLst/>
                <a:latin typeface="source-serif-pro"/>
              </a:rPr>
              <a:t> In momentum case, due to the positive history, the update overshoots and the descent recovers by doing negative updates.</a:t>
            </a:r>
            <a:endParaRPr lang="en-US" dirty="0"/>
          </a:p>
        </p:txBody>
      </p:sp>
    </p:spTree>
    <p:extLst>
      <p:ext uri="{BB962C8B-B14F-4D97-AF65-F5344CB8AC3E}">
        <p14:creationId xmlns:p14="http://schemas.microsoft.com/office/powerpoint/2010/main" val="535567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2DE13-04DC-1E7E-D226-2FA57688EFEB}"/>
              </a:ext>
            </a:extLst>
          </p:cNvPr>
          <p:cNvSpPr>
            <a:spLocks noGrp="1"/>
          </p:cNvSpPr>
          <p:nvPr>
            <p:ph idx="1"/>
          </p:nvPr>
        </p:nvSpPr>
        <p:spPr>
          <a:xfrm>
            <a:off x="838200" y="693019"/>
            <a:ext cx="10515600" cy="5483944"/>
          </a:xfrm>
        </p:spPr>
        <p:txBody>
          <a:bodyPr>
            <a:normAutofit fontScale="92500" lnSpcReduction="10000"/>
          </a:bodyPr>
          <a:lstStyle/>
          <a:p>
            <a:pPr algn="just"/>
            <a:r>
              <a:rPr lang="en-US" dirty="0"/>
              <a:t>But in NAG’s case, every update happens in two steps — first, a partial update, where we get to the </a:t>
            </a:r>
            <a:r>
              <a:rPr lang="en-US" dirty="0" err="1"/>
              <a:t>look_ahead</a:t>
            </a:r>
            <a:r>
              <a:rPr lang="en-US" dirty="0"/>
              <a:t> point and then the final update :see figure (b). </a:t>
            </a:r>
          </a:p>
          <a:p>
            <a:pPr algn="just"/>
            <a:r>
              <a:rPr lang="en-US" dirty="0"/>
              <a:t>First 3 updates of NAG are pretty similar to the momentum-based method as both the updates (partial and final) are positive in those cases. </a:t>
            </a:r>
          </a:p>
          <a:p>
            <a:pPr algn="just"/>
            <a:r>
              <a:rPr lang="en-US" dirty="0"/>
              <a:t>But the real difference becomes apparent during update 4. As usual, each update happens in two stages, the partial update (4a) is positive, but the final update (4b) would be negative as the calculated gradient at </a:t>
            </a:r>
            <a:r>
              <a:rPr lang="en-US" dirty="0" err="1"/>
              <a:t>w_lookahead</a:t>
            </a:r>
            <a:r>
              <a:rPr lang="en-US" dirty="0"/>
              <a:t> would be negative.</a:t>
            </a:r>
          </a:p>
          <a:p>
            <a:pPr algn="just"/>
            <a:r>
              <a:rPr lang="en-US" dirty="0"/>
              <a:t> This </a:t>
            </a:r>
            <a:r>
              <a:rPr lang="en-US" b="1" i="1" dirty="0"/>
              <a:t>negative final update </a:t>
            </a:r>
            <a:r>
              <a:rPr lang="en-US" dirty="0"/>
              <a:t>slightly reduces the overall magnitude of the update, still resulting in an overshoot but a smaller one when compared to the vanilla momentum-based gradient descent.</a:t>
            </a:r>
          </a:p>
          <a:p>
            <a:pPr algn="just"/>
            <a:r>
              <a:rPr lang="en-US" dirty="0"/>
              <a:t>This is how NAG helps us in reducing the overshoots, i.e. making us take shorter U-turns.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988184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9614-FCCE-2062-E7AC-703D5F4A0F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9A8BFD-90C1-84DD-9743-7188B0BAA240}"/>
              </a:ext>
            </a:extLst>
          </p:cNvPr>
          <p:cNvSpPr>
            <a:spLocks noGrp="1"/>
          </p:cNvSpPr>
          <p:nvPr>
            <p:ph idx="1"/>
          </p:nvPr>
        </p:nvSpPr>
        <p:spPr/>
        <p:txBody>
          <a:bodyPr>
            <a:normAutofit fontScale="85000" lnSpcReduction="20000"/>
          </a:bodyPr>
          <a:lstStyle/>
          <a:p>
            <a:pPr algn="l"/>
            <a:r>
              <a:rPr lang="en-US" b="0" i="0" dirty="0">
                <a:solidFill>
                  <a:srgbClr val="000000"/>
                </a:solidFill>
                <a:effectLst/>
                <a:latin typeface="Muli"/>
              </a:rPr>
              <a:t>As can see, in the momentum-based gradient, the steps become larger and larger due to the accumulated momentum, and then overshoot at the 4th step. </a:t>
            </a:r>
          </a:p>
          <a:p>
            <a:pPr algn="l"/>
            <a:r>
              <a:rPr lang="en-US" b="0" i="0" dirty="0">
                <a:solidFill>
                  <a:srgbClr val="000000"/>
                </a:solidFill>
                <a:effectLst/>
                <a:latin typeface="Muli"/>
              </a:rPr>
              <a:t>We then have to take steps in the opposite direction to reach the minimum point. </a:t>
            </a:r>
            <a:endParaRPr lang="en-US" b="0" i="0" dirty="0">
              <a:solidFill>
                <a:srgbClr val="616161"/>
              </a:solidFill>
              <a:effectLst/>
              <a:latin typeface="Muli"/>
            </a:endParaRPr>
          </a:p>
          <a:p>
            <a:pPr algn="l"/>
            <a:r>
              <a:rPr lang="en-US" b="0" i="0" dirty="0">
                <a:solidFill>
                  <a:srgbClr val="000000"/>
                </a:solidFill>
                <a:effectLst/>
                <a:latin typeface="Muli"/>
              </a:rPr>
              <a:t>However, the </a:t>
            </a:r>
            <a:r>
              <a:rPr lang="en-US" b="1" i="1" dirty="0">
                <a:solidFill>
                  <a:srgbClr val="000000"/>
                </a:solidFill>
                <a:effectLst/>
                <a:latin typeface="Muli"/>
              </a:rPr>
              <a:t>update in NAG happens in two steps. </a:t>
            </a:r>
          </a:p>
          <a:p>
            <a:pPr algn="l"/>
            <a:r>
              <a:rPr lang="en-US" b="0" i="0" dirty="0">
                <a:solidFill>
                  <a:srgbClr val="000000"/>
                </a:solidFill>
                <a:effectLst/>
                <a:latin typeface="Muli"/>
              </a:rPr>
              <a:t>First, </a:t>
            </a:r>
            <a:r>
              <a:rPr lang="en-US" b="1" i="0" dirty="0">
                <a:solidFill>
                  <a:srgbClr val="000000"/>
                </a:solidFill>
                <a:effectLst/>
                <a:latin typeface="Muli"/>
              </a:rPr>
              <a:t>a partial step to reach the look-ahead point</a:t>
            </a:r>
            <a:r>
              <a:rPr lang="en-US" b="0" i="0" dirty="0">
                <a:solidFill>
                  <a:srgbClr val="000000"/>
                </a:solidFill>
                <a:effectLst/>
                <a:latin typeface="Muli"/>
              </a:rPr>
              <a:t>, and then the final update. We </a:t>
            </a:r>
            <a:r>
              <a:rPr lang="en-US" b="1" i="0" dirty="0">
                <a:solidFill>
                  <a:srgbClr val="000000"/>
                </a:solidFill>
                <a:effectLst/>
                <a:latin typeface="Muli"/>
              </a:rPr>
              <a:t>calculate the gradient at the look-ahead point </a:t>
            </a:r>
            <a:r>
              <a:rPr lang="en-US" b="0" i="0" dirty="0">
                <a:solidFill>
                  <a:srgbClr val="000000"/>
                </a:solidFill>
                <a:effectLst/>
                <a:latin typeface="Muli"/>
              </a:rPr>
              <a:t>and then use it to calculate the final update.</a:t>
            </a:r>
          </a:p>
          <a:p>
            <a:pPr algn="l"/>
            <a:r>
              <a:rPr lang="en-US" b="0" i="0" dirty="0">
                <a:solidFill>
                  <a:srgbClr val="000000"/>
                </a:solidFill>
                <a:effectLst/>
                <a:latin typeface="Muli"/>
              </a:rPr>
              <a:t> If the gradient at the look-ahead point is negative, our final update will be smaller than that of a regular momentum-based gradient.</a:t>
            </a:r>
          </a:p>
          <a:p>
            <a:pPr algn="l"/>
            <a:r>
              <a:rPr lang="en-US" b="0" i="0" dirty="0">
                <a:solidFill>
                  <a:srgbClr val="000000"/>
                </a:solidFill>
                <a:effectLst/>
                <a:latin typeface="Muli"/>
              </a:rPr>
              <a:t> Like in the above example, the updates of NAG are similar to that of the momentum-based gradient for the first three steps because the gradient at that point and the look-ahead point are positive. </a:t>
            </a:r>
            <a:r>
              <a:rPr lang="en-US" b="1" i="1" dirty="0">
                <a:solidFill>
                  <a:srgbClr val="000000"/>
                </a:solidFill>
                <a:effectLst/>
                <a:latin typeface="Muli"/>
              </a:rPr>
              <a:t>But at step 4, the gradient of the look-ahead point is negative.</a:t>
            </a:r>
            <a:endParaRPr lang="en-US" b="1" i="1" dirty="0">
              <a:solidFill>
                <a:srgbClr val="616161"/>
              </a:solidFill>
              <a:effectLst/>
              <a:latin typeface="Muli"/>
            </a:endParaRPr>
          </a:p>
          <a:p>
            <a:endParaRPr lang="en-US" dirty="0"/>
          </a:p>
        </p:txBody>
      </p:sp>
    </p:spTree>
    <p:extLst>
      <p:ext uri="{BB962C8B-B14F-4D97-AF65-F5344CB8AC3E}">
        <p14:creationId xmlns:p14="http://schemas.microsoft.com/office/powerpoint/2010/main" val="2445444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4310-F0E2-7D94-13B0-B12CB02406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FFF164-3881-C951-ECB0-C26C7EFBA432}"/>
              </a:ext>
            </a:extLst>
          </p:cNvPr>
          <p:cNvSpPr>
            <a:spLocks noGrp="1"/>
          </p:cNvSpPr>
          <p:nvPr>
            <p:ph idx="1"/>
          </p:nvPr>
        </p:nvSpPr>
        <p:spPr/>
        <p:txBody>
          <a:bodyPr/>
          <a:lstStyle/>
          <a:p>
            <a:pPr algn="l"/>
            <a:r>
              <a:rPr lang="en-US" b="0" i="0" dirty="0">
                <a:solidFill>
                  <a:srgbClr val="000000"/>
                </a:solidFill>
                <a:effectLst/>
                <a:latin typeface="Muli"/>
              </a:rPr>
              <a:t>We can see in the above example that the momentum-based gradient descent takes six steps to reach the minimum point, while NAG takes only five steps.</a:t>
            </a:r>
            <a:endParaRPr lang="en-US" b="0" i="0" dirty="0">
              <a:solidFill>
                <a:srgbClr val="616161"/>
              </a:solidFill>
              <a:effectLst/>
              <a:latin typeface="Muli"/>
            </a:endParaRPr>
          </a:p>
          <a:p>
            <a:pPr algn="l"/>
            <a:r>
              <a:rPr lang="en-US" b="0" i="0" dirty="0">
                <a:solidFill>
                  <a:srgbClr val="000000"/>
                </a:solidFill>
                <a:effectLst/>
                <a:latin typeface="Muli"/>
              </a:rPr>
              <a:t>This looking ahead helps NAG to converge to the minimum points in fewer steps and reduce the chances of overshooting.</a:t>
            </a:r>
            <a:endParaRPr lang="en-US" b="0" i="0" dirty="0">
              <a:solidFill>
                <a:srgbClr val="616161"/>
              </a:solidFill>
              <a:effectLst/>
              <a:latin typeface="Muli"/>
            </a:endParaRPr>
          </a:p>
          <a:p>
            <a:endParaRPr lang="en-US" dirty="0"/>
          </a:p>
        </p:txBody>
      </p:sp>
    </p:spTree>
    <p:extLst>
      <p:ext uri="{BB962C8B-B14F-4D97-AF65-F5344CB8AC3E}">
        <p14:creationId xmlns:p14="http://schemas.microsoft.com/office/powerpoint/2010/main" val="1681790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A9EB-FB13-6FBC-90D0-DF0C26E8492E}"/>
              </a:ext>
            </a:extLst>
          </p:cNvPr>
          <p:cNvSpPr>
            <a:spLocks noGrp="1"/>
          </p:cNvSpPr>
          <p:nvPr>
            <p:ph type="title"/>
          </p:nvPr>
        </p:nvSpPr>
        <p:spPr/>
        <p:txBody>
          <a:bodyPr/>
          <a:lstStyle/>
          <a:p>
            <a:r>
              <a:rPr lang="en-US" b="1" i="0" dirty="0">
                <a:solidFill>
                  <a:srgbClr val="000000"/>
                </a:solidFill>
                <a:effectLst/>
                <a:latin typeface="Muli"/>
              </a:rPr>
              <a:t>How NAG actually works?</a:t>
            </a:r>
            <a:br>
              <a:rPr lang="en-US" b="1" i="0" dirty="0">
                <a:solidFill>
                  <a:srgbClr val="343434"/>
                </a:solidFill>
                <a:effectLst/>
                <a:latin typeface="Muli"/>
              </a:rPr>
            </a:br>
            <a:endParaRPr lang="en-US" dirty="0"/>
          </a:p>
        </p:txBody>
      </p:sp>
      <p:sp>
        <p:nvSpPr>
          <p:cNvPr id="3" name="Content Placeholder 2">
            <a:extLst>
              <a:ext uri="{FF2B5EF4-FFF2-40B4-BE49-F238E27FC236}">
                <a16:creationId xmlns:a16="http://schemas.microsoft.com/office/drawing/2014/main" id="{C9003C7F-12D7-2586-34D0-BFA8C0E0ED2C}"/>
              </a:ext>
            </a:extLst>
          </p:cNvPr>
          <p:cNvSpPr>
            <a:spLocks noGrp="1"/>
          </p:cNvSpPr>
          <p:nvPr>
            <p:ph idx="1"/>
          </p:nvPr>
        </p:nvSpPr>
        <p:spPr/>
        <p:txBody>
          <a:bodyPr>
            <a:normAutofit fontScale="85000" lnSpcReduction="20000"/>
          </a:bodyPr>
          <a:lstStyle/>
          <a:p>
            <a:pPr algn="l"/>
            <a:r>
              <a:rPr lang="en-US" b="0" i="0" dirty="0">
                <a:solidFill>
                  <a:srgbClr val="000000"/>
                </a:solidFill>
                <a:effectLst/>
                <a:latin typeface="Muli"/>
              </a:rPr>
              <a:t>We saw how NAG solves the problem of overshooting by ‘looking ahead’. Let us see how this is calculated and the actual math behind it.</a:t>
            </a:r>
            <a:endParaRPr lang="en-US" b="0" i="0" dirty="0">
              <a:solidFill>
                <a:srgbClr val="616161"/>
              </a:solidFill>
              <a:effectLst/>
              <a:latin typeface="Muli"/>
            </a:endParaRPr>
          </a:p>
          <a:p>
            <a:pPr algn="l"/>
            <a:r>
              <a:rPr lang="en-US" b="1" i="0" dirty="0">
                <a:solidFill>
                  <a:srgbClr val="000000"/>
                </a:solidFill>
                <a:effectLst/>
                <a:latin typeface="Muli"/>
              </a:rPr>
              <a:t>Update rule for gradient descent:</a:t>
            </a:r>
            <a:br>
              <a:rPr lang="en-US" b="0" i="0" dirty="0">
                <a:solidFill>
                  <a:srgbClr val="616161"/>
                </a:solidFill>
                <a:effectLst/>
                <a:latin typeface="Muli"/>
              </a:rPr>
            </a:br>
            <a:r>
              <a:rPr lang="en-US" b="0" i="0" dirty="0">
                <a:solidFill>
                  <a:srgbClr val="000000"/>
                </a:solidFill>
                <a:effectLst/>
                <a:latin typeface="Muli"/>
              </a:rPr>
              <a:t> w</a:t>
            </a:r>
            <a:r>
              <a:rPr lang="en-US" b="0" i="0" baseline="-25000" dirty="0">
                <a:solidFill>
                  <a:srgbClr val="000000"/>
                </a:solidFill>
                <a:effectLst/>
                <a:latin typeface="Muli"/>
              </a:rPr>
              <a:t>t+1</a:t>
            </a:r>
            <a:r>
              <a:rPr lang="en-US" b="0" i="0" dirty="0">
                <a:solidFill>
                  <a:srgbClr val="000000"/>
                </a:solidFill>
                <a:effectLst/>
                <a:latin typeface="Muli"/>
              </a:rPr>
              <a:t> = </a:t>
            </a:r>
            <a:r>
              <a:rPr lang="en-US" b="0" i="0" dirty="0" err="1">
                <a:solidFill>
                  <a:srgbClr val="000000"/>
                </a:solidFill>
                <a:effectLst/>
                <a:latin typeface="Muli"/>
              </a:rPr>
              <a:t>w</a:t>
            </a:r>
            <a:r>
              <a:rPr lang="en-US" b="0" i="0" baseline="-25000" dirty="0" err="1">
                <a:solidFill>
                  <a:srgbClr val="000000"/>
                </a:solidFill>
                <a:effectLst/>
                <a:latin typeface="Muli"/>
              </a:rPr>
              <a:t>t</a:t>
            </a:r>
            <a:r>
              <a:rPr lang="en-US" b="0" i="0" dirty="0">
                <a:solidFill>
                  <a:srgbClr val="000000"/>
                </a:solidFill>
                <a:effectLst/>
                <a:latin typeface="Muli"/>
              </a:rPr>
              <a:t> − </a:t>
            </a:r>
            <a:r>
              <a:rPr lang="en-US" b="0" i="0" dirty="0" err="1">
                <a:solidFill>
                  <a:srgbClr val="000000"/>
                </a:solidFill>
                <a:effectLst/>
                <a:latin typeface="Muli"/>
              </a:rPr>
              <a:t>η∇wt</a:t>
            </a:r>
            <a:br>
              <a:rPr lang="en-US" b="0" i="0" dirty="0">
                <a:solidFill>
                  <a:srgbClr val="616161"/>
                </a:solidFill>
                <a:effectLst/>
                <a:latin typeface="Muli"/>
              </a:rPr>
            </a:br>
            <a:r>
              <a:rPr lang="en-US" b="0" i="0" dirty="0">
                <a:solidFill>
                  <a:srgbClr val="000000"/>
                </a:solidFill>
                <a:effectLst/>
                <a:latin typeface="Muli"/>
              </a:rPr>
              <a:t>In this equation, the weight (W) is updated in each iteration. η is the learning rate, and ∇</a:t>
            </a:r>
            <a:r>
              <a:rPr lang="en-US" b="0" i="0" dirty="0" err="1">
                <a:solidFill>
                  <a:srgbClr val="000000"/>
                </a:solidFill>
                <a:effectLst/>
                <a:latin typeface="Muli"/>
              </a:rPr>
              <a:t>wt</a:t>
            </a:r>
            <a:r>
              <a:rPr lang="en-US" b="0" i="0" dirty="0">
                <a:solidFill>
                  <a:srgbClr val="000000"/>
                </a:solidFill>
                <a:effectLst/>
                <a:latin typeface="Muli"/>
              </a:rPr>
              <a:t> is the gradient. </a:t>
            </a:r>
            <a:endParaRPr lang="en-US" b="0" i="0" dirty="0">
              <a:solidFill>
                <a:srgbClr val="616161"/>
              </a:solidFill>
              <a:effectLst/>
              <a:latin typeface="Muli"/>
            </a:endParaRPr>
          </a:p>
          <a:p>
            <a:pPr algn="l"/>
            <a:r>
              <a:rPr lang="en-US" b="1" i="0" dirty="0">
                <a:solidFill>
                  <a:srgbClr val="000000"/>
                </a:solidFill>
                <a:effectLst/>
                <a:latin typeface="Muli"/>
              </a:rPr>
              <a:t>Update rule for momentum-based gradient descent:</a:t>
            </a:r>
            <a:br>
              <a:rPr lang="en-US" b="0" i="0" dirty="0">
                <a:solidFill>
                  <a:srgbClr val="616161"/>
                </a:solidFill>
                <a:effectLst/>
                <a:latin typeface="Muli"/>
              </a:rPr>
            </a:br>
            <a:r>
              <a:rPr lang="en-US" b="0" i="0" dirty="0">
                <a:solidFill>
                  <a:srgbClr val="000000"/>
                </a:solidFill>
                <a:effectLst/>
                <a:latin typeface="Muli"/>
              </a:rPr>
              <a:t>In this, momentum is added to the conventional gradient descent equation. The update equation is</a:t>
            </a:r>
            <a:br>
              <a:rPr lang="en-US" b="0" i="0" dirty="0">
                <a:solidFill>
                  <a:srgbClr val="616161"/>
                </a:solidFill>
                <a:effectLst/>
                <a:latin typeface="Muli"/>
              </a:rPr>
            </a:br>
            <a:r>
              <a:rPr lang="en-US" b="0" i="0" dirty="0">
                <a:solidFill>
                  <a:srgbClr val="000000"/>
                </a:solidFill>
                <a:effectLst/>
                <a:latin typeface="Muli"/>
              </a:rPr>
              <a:t>w</a:t>
            </a:r>
            <a:r>
              <a:rPr lang="en-US" b="0" i="0" baseline="-25000" dirty="0">
                <a:solidFill>
                  <a:srgbClr val="000000"/>
                </a:solidFill>
                <a:effectLst/>
                <a:latin typeface="Muli"/>
              </a:rPr>
              <a:t>t+1</a:t>
            </a:r>
            <a:r>
              <a:rPr lang="en-US" b="0" i="0" dirty="0">
                <a:solidFill>
                  <a:srgbClr val="000000"/>
                </a:solidFill>
                <a:effectLst/>
                <a:latin typeface="Muli"/>
              </a:rPr>
              <a:t> = </a:t>
            </a:r>
            <a:r>
              <a:rPr lang="en-US" b="0" i="0" dirty="0" err="1">
                <a:solidFill>
                  <a:srgbClr val="000000"/>
                </a:solidFill>
                <a:effectLst/>
                <a:latin typeface="Muli"/>
              </a:rPr>
              <a:t>w</a:t>
            </a:r>
            <a:r>
              <a:rPr lang="en-US" b="0" i="0" baseline="-25000" dirty="0" err="1">
                <a:solidFill>
                  <a:srgbClr val="000000"/>
                </a:solidFill>
                <a:effectLst/>
                <a:latin typeface="Muli"/>
              </a:rPr>
              <a:t>t</a:t>
            </a:r>
            <a:r>
              <a:rPr lang="en-US" b="0" i="0" baseline="-25000" dirty="0">
                <a:solidFill>
                  <a:srgbClr val="000000"/>
                </a:solidFill>
                <a:effectLst/>
                <a:latin typeface="Muli"/>
              </a:rPr>
              <a:t> </a:t>
            </a:r>
            <a:r>
              <a:rPr lang="en-US" b="0" i="0" dirty="0">
                <a:solidFill>
                  <a:srgbClr val="000000"/>
                </a:solidFill>
                <a:effectLst/>
                <a:latin typeface="Muli"/>
              </a:rPr>
              <a:t>− </a:t>
            </a:r>
            <a:r>
              <a:rPr lang="en-US" b="0" i="0" dirty="0" err="1">
                <a:solidFill>
                  <a:srgbClr val="000000"/>
                </a:solidFill>
                <a:effectLst/>
                <a:latin typeface="Muli"/>
              </a:rPr>
              <a:t>update</a:t>
            </a:r>
            <a:r>
              <a:rPr lang="en-US" b="0" i="0" baseline="-25000" dirty="0" err="1">
                <a:solidFill>
                  <a:srgbClr val="000000"/>
                </a:solidFill>
                <a:effectLst/>
                <a:latin typeface="Muli"/>
              </a:rPr>
              <a:t>t</a:t>
            </a:r>
            <a:endParaRPr lang="en-US" b="0" i="0" dirty="0">
              <a:solidFill>
                <a:srgbClr val="616161"/>
              </a:solidFill>
              <a:effectLst/>
              <a:latin typeface="Muli"/>
            </a:endParaRPr>
          </a:p>
          <a:p>
            <a:pPr algn="l"/>
            <a:r>
              <a:rPr lang="en-US" b="1" i="0" dirty="0" err="1">
                <a:solidFill>
                  <a:srgbClr val="000000"/>
                </a:solidFill>
                <a:effectLst/>
                <a:latin typeface="Muli"/>
              </a:rPr>
              <a:t>update</a:t>
            </a:r>
            <a:r>
              <a:rPr lang="en-US" b="1" i="0" baseline="-25000" dirty="0" err="1">
                <a:solidFill>
                  <a:srgbClr val="000000"/>
                </a:solidFill>
                <a:effectLst/>
                <a:latin typeface="Muli"/>
              </a:rPr>
              <a:t>t</a:t>
            </a:r>
            <a:r>
              <a:rPr lang="en-US" b="1" i="0" dirty="0">
                <a:solidFill>
                  <a:srgbClr val="000000"/>
                </a:solidFill>
                <a:effectLst/>
                <a:latin typeface="Muli"/>
              </a:rPr>
              <a:t> is calculated by:</a:t>
            </a:r>
            <a:br>
              <a:rPr lang="en-US" b="0" i="0" dirty="0">
                <a:solidFill>
                  <a:srgbClr val="616161"/>
                </a:solidFill>
                <a:effectLst/>
                <a:latin typeface="Muli"/>
              </a:rPr>
            </a:br>
            <a:r>
              <a:rPr lang="en-US" b="0" i="0" dirty="0" err="1">
                <a:solidFill>
                  <a:srgbClr val="000000"/>
                </a:solidFill>
                <a:effectLst/>
                <a:latin typeface="Muli"/>
              </a:rPr>
              <a:t>update</a:t>
            </a:r>
            <a:r>
              <a:rPr lang="en-US" b="0" i="0" baseline="-25000" dirty="0" err="1">
                <a:solidFill>
                  <a:srgbClr val="000000"/>
                </a:solidFill>
                <a:effectLst/>
                <a:latin typeface="Muli"/>
              </a:rPr>
              <a:t>t</a:t>
            </a:r>
            <a:r>
              <a:rPr lang="en-US" b="0" i="0" baseline="-25000" dirty="0">
                <a:solidFill>
                  <a:srgbClr val="000000"/>
                </a:solidFill>
                <a:effectLst/>
                <a:latin typeface="Muli"/>
              </a:rPr>
              <a:t>  </a:t>
            </a:r>
            <a:r>
              <a:rPr lang="en-US" b="0" i="0" dirty="0">
                <a:solidFill>
                  <a:srgbClr val="000000"/>
                </a:solidFill>
                <a:effectLst/>
                <a:latin typeface="Muli"/>
              </a:rPr>
              <a:t>= γ · update</a:t>
            </a:r>
            <a:r>
              <a:rPr lang="en-US" b="0" i="0" baseline="-25000" dirty="0">
                <a:solidFill>
                  <a:srgbClr val="000000"/>
                </a:solidFill>
                <a:effectLst/>
                <a:latin typeface="Muli"/>
              </a:rPr>
              <a:t>t−1</a:t>
            </a:r>
            <a:r>
              <a:rPr lang="en-US" b="0" i="0" dirty="0">
                <a:solidFill>
                  <a:srgbClr val="000000"/>
                </a:solidFill>
                <a:effectLst/>
                <a:latin typeface="Muli"/>
              </a:rPr>
              <a:t> + </a:t>
            </a:r>
            <a:r>
              <a:rPr lang="en-US" b="0" i="0" dirty="0" err="1">
                <a:solidFill>
                  <a:srgbClr val="000000"/>
                </a:solidFill>
                <a:effectLst/>
                <a:latin typeface="Muli"/>
              </a:rPr>
              <a:t>η∇w</a:t>
            </a:r>
            <a:r>
              <a:rPr lang="en-US" b="0" i="0" baseline="-25000" dirty="0" err="1">
                <a:solidFill>
                  <a:srgbClr val="000000"/>
                </a:solidFill>
                <a:effectLst/>
                <a:latin typeface="Muli"/>
              </a:rPr>
              <a:t>t</a:t>
            </a:r>
            <a:endParaRPr lang="en-US" b="0" i="0" dirty="0">
              <a:solidFill>
                <a:srgbClr val="616161"/>
              </a:solidFill>
              <a:effectLst/>
              <a:latin typeface="Muli"/>
            </a:endParaRPr>
          </a:p>
          <a:p>
            <a:br>
              <a:rPr lang="en-US" dirty="0"/>
            </a:br>
            <a:endParaRPr lang="en-US" dirty="0"/>
          </a:p>
        </p:txBody>
      </p:sp>
    </p:spTree>
    <p:extLst>
      <p:ext uri="{BB962C8B-B14F-4D97-AF65-F5344CB8AC3E}">
        <p14:creationId xmlns:p14="http://schemas.microsoft.com/office/powerpoint/2010/main" val="2150322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D9EA93-B6D6-15FD-8295-5E2861F0A206}"/>
              </a:ext>
            </a:extLst>
          </p:cNvPr>
          <p:cNvPicPr>
            <a:picLocks noGrp="1" noChangeAspect="1"/>
          </p:cNvPicPr>
          <p:nvPr>
            <p:ph idx="1"/>
          </p:nvPr>
        </p:nvPicPr>
        <p:blipFill>
          <a:blip r:embed="rId2"/>
          <a:stretch>
            <a:fillRect/>
          </a:stretch>
        </p:blipFill>
        <p:spPr>
          <a:xfrm>
            <a:off x="1639613" y="1138730"/>
            <a:ext cx="7677150" cy="3219450"/>
          </a:xfrm>
          <a:prstGeom prst="rect">
            <a:avLst/>
          </a:prstGeom>
        </p:spPr>
      </p:pic>
      <p:sp>
        <p:nvSpPr>
          <p:cNvPr id="7" name="TextBox 6">
            <a:extLst>
              <a:ext uri="{FF2B5EF4-FFF2-40B4-BE49-F238E27FC236}">
                <a16:creationId xmlns:a16="http://schemas.microsoft.com/office/drawing/2014/main" id="{5CE8DD3C-4D43-2BB7-B7BE-5A51EC5C33BA}"/>
              </a:ext>
            </a:extLst>
          </p:cNvPr>
          <p:cNvSpPr txBox="1"/>
          <p:nvPr/>
        </p:nvSpPr>
        <p:spPr>
          <a:xfrm>
            <a:off x="1639613" y="5072939"/>
            <a:ext cx="6096000" cy="646331"/>
          </a:xfrm>
          <a:prstGeom prst="rect">
            <a:avLst/>
          </a:prstGeom>
          <a:noFill/>
        </p:spPr>
        <p:txBody>
          <a:bodyPr wrap="square">
            <a:spAutoFit/>
          </a:bodyPr>
          <a:lstStyle/>
          <a:p>
            <a:r>
              <a:rPr lang="en-US" b="0" i="0" dirty="0">
                <a:solidFill>
                  <a:srgbClr val="000000"/>
                </a:solidFill>
                <a:effectLst/>
                <a:latin typeface="Muli"/>
              </a:rPr>
              <a:t>This is how the gradient of all the previous updates is added to the current update.</a:t>
            </a:r>
            <a:endParaRPr lang="en-US" dirty="0"/>
          </a:p>
        </p:txBody>
      </p:sp>
    </p:spTree>
    <p:extLst>
      <p:ext uri="{BB962C8B-B14F-4D97-AF65-F5344CB8AC3E}">
        <p14:creationId xmlns:p14="http://schemas.microsoft.com/office/powerpoint/2010/main" val="3670459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9A0C-A6CC-7324-F6AD-6AD462D13187}"/>
              </a:ext>
            </a:extLst>
          </p:cNvPr>
          <p:cNvSpPr>
            <a:spLocks noGrp="1"/>
          </p:cNvSpPr>
          <p:nvPr>
            <p:ph type="title"/>
          </p:nvPr>
        </p:nvSpPr>
        <p:spPr/>
        <p:txBody>
          <a:bodyPr/>
          <a:lstStyle/>
          <a:p>
            <a:r>
              <a:rPr lang="en-US" dirty="0"/>
              <a:t>NAG</a:t>
            </a:r>
          </a:p>
        </p:txBody>
      </p:sp>
      <p:sp>
        <p:nvSpPr>
          <p:cNvPr id="3" name="Content Placeholder 2">
            <a:extLst>
              <a:ext uri="{FF2B5EF4-FFF2-40B4-BE49-F238E27FC236}">
                <a16:creationId xmlns:a16="http://schemas.microsoft.com/office/drawing/2014/main" id="{42FFB169-C2B8-DFF3-458E-BF76AEAC1B5D}"/>
              </a:ext>
            </a:extLst>
          </p:cNvPr>
          <p:cNvSpPr>
            <a:spLocks noGrp="1"/>
          </p:cNvSpPr>
          <p:nvPr>
            <p:ph idx="1"/>
          </p:nvPr>
        </p:nvSpPr>
        <p:spPr/>
        <p:txBody>
          <a:bodyPr>
            <a:normAutofit/>
          </a:bodyPr>
          <a:lstStyle/>
          <a:p>
            <a:pPr algn="l"/>
            <a:r>
              <a:rPr lang="en-US" b="1" i="0" dirty="0">
                <a:solidFill>
                  <a:srgbClr val="000000"/>
                </a:solidFill>
                <a:effectLst/>
                <a:latin typeface="Muli"/>
              </a:rPr>
              <a:t>Update rule for NAG:</a:t>
            </a:r>
            <a:br>
              <a:rPr lang="en-US" b="0" i="0" dirty="0">
                <a:solidFill>
                  <a:srgbClr val="616161"/>
                </a:solidFill>
                <a:effectLst/>
                <a:latin typeface="Muli"/>
              </a:rPr>
            </a:br>
            <a:r>
              <a:rPr lang="en-US" b="0" i="0" dirty="0">
                <a:solidFill>
                  <a:srgbClr val="000000"/>
                </a:solidFill>
                <a:effectLst/>
                <a:latin typeface="Muli"/>
              </a:rPr>
              <a:t>w</a:t>
            </a:r>
            <a:r>
              <a:rPr lang="en-US" b="0" i="0" baseline="-25000" dirty="0">
                <a:solidFill>
                  <a:srgbClr val="000000"/>
                </a:solidFill>
                <a:effectLst/>
                <a:latin typeface="Muli"/>
              </a:rPr>
              <a:t>t+1</a:t>
            </a:r>
            <a:r>
              <a:rPr lang="en-US" b="0" i="0" dirty="0">
                <a:solidFill>
                  <a:srgbClr val="000000"/>
                </a:solidFill>
                <a:effectLst/>
                <a:latin typeface="Muli"/>
              </a:rPr>
              <a:t> = </a:t>
            </a:r>
            <a:r>
              <a:rPr lang="en-US" b="0" i="0" dirty="0" err="1">
                <a:solidFill>
                  <a:srgbClr val="000000"/>
                </a:solidFill>
                <a:effectLst/>
                <a:latin typeface="Muli"/>
              </a:rPr>
              <a:t>w</a:t>
            </a:r>
            <a:r>
              <a:rPr lang="en-US" b="0" i="0" baseline="-25000" dirty="0" err="1">
                <a:solidFill>
                  <a:srgbClr val="000000"/>
                </a:solidFill>
                <a:effectLst/>
                <a:latin typeface="Muli"/>
              </a:rPr>
              <a:t>t</a:t>
            </a:r>
            <a:r>
              <a:rPr lang="en-US" b="0" i="0" dirty="0">
                <a:solidFill>
                  <a:srgbClr val="000000"/>
                </a:solidFill>
                <a:effectLst/>
                <a:latin typeface="Muli"/>
              </a:rPr>
              <a:t> − </a:t>
            </a:r>
            <a:r>
              <a:rPr lang="en-US" b="0" i="0" dirty="0" err="1">
                <a:solidFill>
                  <a:srgbClr val="000000"/>
                </a:solidFill>
                <a:effectLst/>
                <a:latin typeface="Muli"/>
              </a:rPr>
              <a:t>update</a:t>
            </a:r>
            <a:r>
              <a:rPr lang="en-US" b="0" i="0" baseline="-25000" dirty="0" err="1">
                <a:solidFill>
                  <a:srgbClr val="000000"/>
                </a:solidFill>
                <a:effectLst/>
                <a:latin typeface="Muli"/>
              </a:rPr>
              <a:t>t</a:t>
            </a:r>
            <a:br>
              <a:rPr lang="en-US" b="0" i="0" dirty="0">
                <a:solidFill>
                  <a:srgbClr val="616161"/>
                </a:solidFill>
                <a:effectLst/>
                <a:latin typeface="Muli"/>
              </a:rPr>
            </a:br>
            <a:r>
              <a:rPr lang="en-US" b="0" i="0" dirty="0">
                <a:solidFill>
                  <a:srgbClr val="000000"/>
                </a:solidFill>
                <a:effectLst/>
                <a:latin typeface="Muli"/>
              </a:rPr>
              <a:t>While calculating the </a:t>
            </a:r>
            <a:r>
              <a:rPr lang="en-US" b="0" i="0" dirty="0" err="1">
                <a:solidFill>
                  <a:srgbClr val="000000"/>
                </a:solidFill>
                <a:effectLst/>
                <a:latin typeface="Muli"/>
              </a:rPr>
              <a:t>update</a:t>
            </a:r>
            <a:r>
              <a:rPr lang="en-US" b="0" i="0" baseline="-25000" dirty="0" err="1">
                <a:solidFill>
                  <a:srgbClr val="000000"/>
                </a:solidFill>
                <a:effectLst/>
                <a:latin typeface="Muli"/>
              </a:rPr>
              <a:t>t</a:t>
            </a:r>
            <a:r>
              <a:rPr lang="en-US" b="0" i="0" dirty="0">
                <a:solidFill>
                  <a:srgbClr val="000000"/>
                </a:solidFill>
                <a:effectLst/>
                <a:latin typeface="Muli"/>
              </a:rPr>
              <a:t>, We will include the look ahead gradient (∇</a:t>
            </a:r>
            <a:r>
              <a:rPr lang="en-US" b="0" i="0" dirty="0" err="1">
                <a:solidFill>
                  <a:srgbClr val="000000"/>
                </a:solidFill>
                <a:effectLst/>
                <a:latin typeface="Muli"/>
              </a:rPr>
              <a:t>w</a:t>
            </a:r>
            <a:r>
              <a:rPr lang="en-US" b="0" i="0" baseline="-25000" dirty="0" err="1">
                <a:solidFill>
                  <a:srgbClr val="000000"/>
                </a:solidFill>
                <a:effectLst/>
                <a:latin typeface="Muli"/>
              </a:rPr>
              <a:t>look_ahead</a:t>
            </a:r>
            <a:r>
              <a:rPr lang="en-US" b="0" i="0" dirty="0">
                <a:solidFill>
                  <a:srgbClr val="000000"/>
                </a:solidFill>
                <a:effectLst/>
                <a:latin typeface="Muli"/>
              </a:rPr>
              <a:t>).</a:t>
            </a:r>
            <a:br>
              <a:rPr lang="en-US" b="0" i="0" dirty="0">
                <a:solidFill>
                  <a:srgbClr val="616161"/>
                </a:solidFill>
                <a:effectLst/>
                <a:latin typeface="Muli"/>
              </a:rPr>
            </a:br>
            <a:r>
              <a:rPr lang="en-US" b="0" i="0" dirty="0" err="1">
                <a:solidFill>
                  <a:srgbClr val="000000"/>
                </a:solidFill>
                <a:effectLst/>
                <a:latin typeface="Muli"/>
              </a:rPr>
              <a:t>update</a:t>
            </a:r>
            <a:r>
              <a:rPr lang="en-US" b="0" i="0" baseline="-25000" dirty="0" err="1">
                <a:solidFill>
                  <a:srgbClr val="000000"/>
                </a:solidFill>
                <a:effectLst/>
                <a:latin typeface="Muli"/>
              </a:rPr>
              <a:t>t</a:t>
            </a:r>
            <a:r>
              <a:rPr lang="en-US" b="0" i="0" dirty="0">
                <a:solidFill>
                  <a:srgbClr val="000000"/>
                </a:solidFill>
                <a:effectLst/>
                <a:latin typeface="Muli"/>
              </a:rPr>
              <a:t> = </a:t>
            </a:r>
            <a:r>
              <a:rPr lang="el-GR" b="0" i="0" dirty="0">
                <a:solidFill>
                  <a:srgbClr val="000000"/>
                </a:solidFill>
                <a:effectLst/>
                <a:latin typeface="Muli"/>
              </a:rPr>
              <a:t>γ · </a:t>
            </a:r>
            <a:r>
              <a:rPr lang="en-US" b="0" i="0" dirty="0">
                <a:solidFill>
                  <a:srgbClr val="000000"/>
                </a:solidFill>
                <a:effectLst/>
                <a:latin typeface="Muli"/>
              </a:rPr>
              <a:t>update</a:t>
            </a:r>
            <a:r>
              <a:rPr lang="en-US" b="0" i="0" baseline="-25000" dirty="0">
                <a:solidFill>
                  <a:srgbClr val="000000"/>
                </a:solidFill>
                <a:effectLst/>
                <a:latin typeface="Muli"/>
              </a:rPr>
              <a:t>t−1</a:t>
            </a:r>
            <a:r>
              <a:rPr lang="en-US" b="0" i="0" dirty="0">
                <a:solidFill>
                  <a:srgbClr val="000000"/>
                </a:solidFill>
                <a:effectLst/>
                <a:latin typeface="Muli"/>
              </a:rPr>
              <a:t> + </a:t>
            </a:r>
            <a:r>
              <a:rPr lang="el-GR" b="0" i="0" dirty="0">
                <a:solidFill>
                  <a:srgbClr val="000000"/>
                </a:solidFill>
                <a:effectLst/>
                <a:latin typeface="Muli"/>
              </a:rPr>
              <a:t>η∇</a:t>
            </a:r>
            <a:r>
              <a:rPr lang="en-US" b="0" i="0" dirty="0" err="1">
                <a:solidFill>
                  <a:srgbClr val="000000"/>
                </a:solidFill>
                <a:effectLst/>
                <a:latin typeface="Muli"/>
              </a:rPr>
              <a:t>w</a:t>
            </a:r>
            <a:r>
              <a:rPr lang="en-US" b="0" i="0" baseline="-25000" dirty="0" err="1">
                <a:solidFill>
                  <a:srgbClr val="000000"/>
                </a:solidFill>
                <a:effectLst/>
                <a:latin typeface="Muli"/>
              </a:rPr>
              <a:t>look_ahead</a:t>
            </a:r>
            <a:endParaRPr lang="en-US" b="0" i="0" baseline="-25000" dirty="0">
              <a:solidFill>
                <a:srgbClr val="000000"/>
              </a:solidFill>
              <a:effectLst/>
              <a:latin typeface="Muli"/>
            </a:endParaRPr>
          </a:p>
          <a:p>
            <a:r>
              <a:rPr lang="en-US" b="1" dirty="0">
                <a:solidFill>
                  <a:srgbClr val="000000"/>
                </a:solidFill>
                <a:latin typeface="Muli"/>
              </a:rPr>
              <a:t>∇</a:t>
            </a:r>
            <a:r>
              <a:rPr lang="en-US" b="1" dirty="0" err="1">
                <a:solidFill>
                  <a:srgbClr val="000000"/>
                </a:solidFill>
                <a:latin typeface="Muli"/>
              </a:rPr>
              <a:t>w</a:t>
            </a:r>
            <a:r>
              <a:rPr lang="en-US" b="1" baseline="-25000" dirty="0" err="1">
                <a:solidFill>
                  <a:srgbClr val="000000"/>
                </a:solidFill>
                <a:latin typeface="Muli"/>
              </a:rPr>
              <a:t>look_ahead</a:t>
            </a:r>
            <a:r>
              <a:rPr lang="en-US" b="1" dirty="0">
                <a:solidFill>
                  <a:srgbClr val="000000"/>
                </a:solidFill>
                <a:latin typeface="Muli"/>
              </a:rPr>
              <a:t> is calculated by:</a:t>
            </a:r>
            <a:br>
              <a:rPr lang="en-US" dirty="0">
                <a:solidFill>
                  <a:srgbClr val="616161"/>
                </a:solidFill>
                <a:latin typeface="Muli"/>
              </a:rPr>
            </a:br>
            <a:r>
              <a:rPr lang="en-US" dirty="0" err="1">
                <a:solidFill>
                  <a:srgbClr val="000000"/>
                </a:solidFill>
                <a:latin typeface="Muli"/>
              </a:rPr>
              <a:t>w</a:t>
            </a:r>
            <a:r>
              <a:rPr lang="en-US" baseline="-25000" dirty="0" err="1">
                <a:solidFill>
                  <a:srgbClr val="000000"/>
                </a:solidFill>
                <a:latin typeface="Muli"/>
              </a:rPr>
              <a:t>look_ahead</a:t>
            </a:r>
            <a:r>
              <a:rPr lang="en-US" dirty="0">
                <a:solidFill>
                  <a:srgbClr val="000000"/>
                </a:solidFill>
                <a:latin typeface="Muli"/>
              </a:rPr>
              <a:t> = </a:t>
            </a:r>
            <a:r>
              <a:rPr lang="en-US" dirty="0" err="1">
                <a:solidFill>
                  <a:srgbClr val="000000"/>
                </a:solidFill>
                <a:latin typeface="Muli"/>
              </a:rPr>
              <a:t>w</a:t>
            </a:r>
            <a:r>
              <a:rPr lang="en-US" baseline="-25000" dirty="0" err="1">
                <a:solidFill>
                  <a:srgbClr val="000000"/>
                </a:solidFill>
                <a:latin typeface="Muli"/>
              </a:rPr>
              <a:t>t</a:t>
            </a:r>
            <a:r>
              <a:rPr lang="en-US" baseline="-25000" dirty="0">
                <a:solidFill>
                  <a:srgbClr val="000000"/>
                </a:solidFill>
                <a:latin typeface="Muli"/>
              </a:rPr>
              <a:t> </a:t>
            </a:r>
            <a:r>
              <a:rPr lang="en-US" dirty="0">
                <a:solidFill>
                  <a:srgbClr val="000000"/>
                </a:solidFill>
                <a:latin typeface="Muli"/>
              </a:rPr>
              <a:t>− </a:t>
            </a:r>
            <a:r>
              <a:rPr lang="el-GR" dirty="0">
                <a:solidFill>
                  <a:srgbClr val="000000"/>
                </a:solidFill>
                <a:latin typeface="Muli"/>
              </a:rPr>
              <a:t>γ · </a:t>
            </a:r>
            <a:r>
              <a:rPr lang="en-US" dirty="0">
                <a:solidFill>
                  <a:srgbClr val="000000"/>
                </a:solidFill>
                <a:latin typeface="Muli"/>
              </a:rPr>
              <a:t>update</a:t>
            </a:r>
            <a:r>
              <a:rPr lang="en-US" baseline="-25000" dirty="0">
                <a:solidFill>
                  <a:srgbClr val="000000"/>
                </a:solidFill>
                <a:latin typeface="Muli"/>
              </a:rPr>
              <a:t>t−1</a:t>
            </a:r>
            <a:endParaRPr lang="en-US" dirty="0">
              <a:solidFill>
                <a:srgbClr val="616161"/>
              </a:solidFill>
              <a:latin typeface="Muli"/>
            </a:endParaRPr>
          </a:p>
          <a:p>
            <a:pPr algn="l"/>
            <a:r>
              <a:rPr lang="en-US" b="0" i="0" dirty="0">
                <a:solidFill>
                  <a:srgbClr val="000000"/>
                </a:solidFill>
                <a:effectLst/>
                <a:latin typeface="Muli"/>
              </a:rPr>
              <a:t>This look-ahead gradient will be used in our update and will prevent overshooting</a:t>
            </a:r>
            <a:endParaRPr lang="en-US" b="0" i="0" dirty="0">
              <a:solidFill>
                <a:srgbClr val="616161"/>
              </a:solidFill>
              <a:effectLst/>
              <a:latin typeface="Muli"/>
            </a:endParaRPr>
          </a:p>
          <a:p>
            <a:endParaRPr lang="en-US" dirty="0"/>
          </a:p>
        </p:txBody>
      </p:sp>
    </p:spTree>
    <p:extLst>
      <p:ext uri="{BB962C8B-B14F-4D97-AF65-F5344CB8AC3E}">
        <p14:creationId xmlns:p14="http://schemas.microsoft.com/office/powerpoint/2010/main" val="3953368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C679-9452-47C1-DF2F-CF983A26C1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B68112-66FE-600B-F270-E44191AC986A}"/>
              </a:ext>
            </a:extLst>
          </p:cNvPr>
          <p:cNvSpPr>
            <a:spLocks noGrp="1"/>
          </p:cNvSpPr>
          <p:nvPr>
            <p:ph idx="1"/>
          </p:nvPr>
        </p:nvSpPr>
        <p:spPr/>
        <p:txBody>
          <a:bodyPr/>
          <a:lstStyle/>
          <a:p>
            <a:r>
              <a:rPr lang="en-US" b="0" i="0" dirty="0">
                <a:solidFill>
                  <a:srgbClr val="4B4F58"/>
                </a:solidFill>
                <a:effectLst/>
                <a:latin typeface="-apple-system"/>
              </a:rPr>
              <a:t>In the case of the Nesterov gradient optimization technique, the weight update will occur in two steps, in the first step the weight update will occur due to the history of momentum and in the second step, the weight update will occur due to the look-ahead term. </a:t>
            </a:r>
          </a:p>
          <a:p>
            <a:r>
              <a:rPr lang="en-US" b="0" i="0" dirty="0">
                <a:solidFill>
                  <a:srgbClr val="4B4F58"/>
                </a:solidFill>
                <a:effectLst/>
                <a:latin typeface="-apple-system"/>
              </a:rPr>
              <a:t>So here the minima point will not be crossed and there will be a need for less number of epochs, which will make training fast.</a:t>
            </a:r>
            <a:endParaRPr lang="en-US" dirty="0"/>
          </a:p>
        </p:txBody>
      </p:sp>
    </p:spTree>
    <p:extLst>
      <p:ext uri="{BB962C8B-B14F-4D97-AF65-F5344CB8AC3E}">
        <p14:creationId xmlns:p14="http://schemas.microsoft.com/office/powerpoint/2010/main" val="2731308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114A3-CF63-7CE7-29E0-12BF240E7C8D}"/>
              </a:ext>
            </a:extLst>
          </p:cNvPr>
          <p:cNvSpPr>
            <a:spLocks noGrp="1"/>
          </p:cNvSpPr>
          <p:nvPr>
            <p:ph idx="1"/>
          </p:nvPr>
        </p:nvSpPr>
        <p:spPr>
          <a:xfrm>
            <a:off x="838199" y="1524000"/>
            <a:ext cx="10214113" cy="2491409"/>
          </a:xfrm>
        </p:spPr>
        <p:txBody>
          <a:bodyPr>
            <a:normAutofit/>
          </a:bodyPr>
          <a:lstStyle/>
          <a:p>
            <a:pPr algn="just"/>
            <a:r>
              <a:rPr lang="en-US" dirty="0"/>
              <a:t>Regularization is a technique used in deep learning to prevent overfitting and improve the generalization performance of a neural network.</a:t>
            </a:r>
          </a:p>
          <a:p>
            <a:pPr algn="just"/>
            <a:r>
              <a:rPr lang="en-US" dirty="0"/>
              <a:t> Overfitting occurs when a model learns to fit the training data too closely, resulting in poor performance on new, unseen data.</a:t>
            </a:r>
          </a:p>
          <a:p>
            <a:pPr marL="0" indent="0">
              <a:buNone/>
            </a:pPr>
            <a:endParaRPr lang="en-US" dirty="0"/>
          </a:p>
        </p:txBody>
      </p:sp>
      <p:sp>
        <p:nvSpPr>
          <p:cNvPr id="5" name="TextBox 4">
            <a:extLst>
              <a:ext uri="{FF2B5EF4-FFF2-40B4-BE49-F238E27FC236}">
                <a16:creationId xmlns:a16="http://schemas.microsoft.com/office/drawing/2014/main" id="{BE35ED9F-AF24-6C86-78A5-F678D9EE9D06}"/>
              </a:ext>
            </a:extLst>
          </p:cNvPr>
          <p:cNvSpPr txBox="1"/>
          <p:nvPr/>
        </p:nvSpPr>
        <p:spPr>
          <a:xfrm>
            <a:off x="1135117" y="651641"/>
            <a:ext cx="3647090" cy="646331"/>
          </a:xfrm>
          <a:prstGeom prst="rect">
            <a:avLst/>
          </a:prstGeom>
          <a:noFill/>
        </p:spPr>
        <p:txBody>
          <a:bodyPr wrap="square" rtlCol="0">
            <a:spAutoFit/>
          </a:bodyPr>
          <a:lstStyle/>
          <a:p>
            <a:r>
              <a:rPr lang="en-US" sz="3600" dirty="0"/>
              <a:t>Regularization</a:t>
            </a:r>
          </a:p>
        </p:txBody>
      </p:sp>
    </p:spTree>
    <p:extLst>
      <p:ext uri="{BB962C8B-B14F-4D97-AF65-F5344CB8AC3E}">
        <p14:creationId xmlns:p14="http://schemas.microsoft.com/office/powerpoint/2010/main" val="1575467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4AD2-4370-5413-A096-EB4EC872E9A9}"/>
              </a:ext>
            </a:extLst>
          </p:cNvPr>
          <p:cNvSpPr>
            <a:spLocks noGrp="1"/>
          </p:cNvSpPr>
          <p:nvPr>
            <p:ph type="title"/>
          </p:nvPr>
        </p:nvSpPr>
        <p:spPr>
          <a:xfrm>
            <a:off x="838200" y="365125"/>
            <a:ext cx="10515600" cy="1039605"/>
          </a:xfrm>
        </p:spPr>
        <p:txBody>
          <a:bodyPr/>
          <a:lstStyle/>
          <a:p>
            <a:r>
              <a:rPr lang="en-US" dirty="0"/>
              <a:t>Regularization Techniques</a:t>
            </a:r>
          </a:p>
        </p:txBody>
      </p:sp>
      <p:sp>
        <p:nvSpPr>
          <p:cNvPr id="3" name="Content Placeholder 2">
            <a:extLst>
              <a:ext uri="{FF2B5EF4-FFF2-40B4-BE49-F238E27FC236}">
                <a16:creationId xmlns:a16="http://schemas.microsoft.com/office/drawing/2014/main" id="{FD7DB79A-96E4-C59C-6315-46C93A20AADD}"/>
              </a:ext>
            </a:extLst>
          </p:cNvPr>
          <p:cNvSpPr>
            <a:spLocks noGrp="1"/>
          </p:cNvSpPr>
          <p:nvPr>
            <p:ph idx="1"/>
          </p:nvPr>
        </p:nvSpPr>
        <p:spPr>
          <a:xfrm>
            <a:off x="838200" y="1690688"/>
            <a:ext cx="10515600" cy="4486275"/>
          </a:xfrm>
        </p:spPr>
        <p:txBody>
          <a:bodyPr>
            <a:normAutofit fontScale="85000" lnSpcReduction="20000"/>
          </a:bodyPr>
          <a:lstStyle/>
          <a:p>
            <a:r>
              <a:rPr lang="en-US" dirty="0"/>
              <a:t>There are several types of regularization techniques that can be used in deep learning:</a:t>
            </a:r>
          </a:p>
          <a:p>
            <a:pPr algn="just"/>
            <a:r>
              <a:rPr lang="en-US" b="1" dirty="0"/>
              <a:t>L1 and L2 regularization</a:t>
            </a:r>
            <a:r>
              <a:rPr lang="en-US" dirty="0"/>
              <a:t>: L1 and L2 regularization are techniques that add a penalty term to the loss function of the network. The penalty term is proportional to the L1 or L2 norm of the weights, respectively, and helps to prevent overfitting by encouraging the network to learn simpler, more generalizable models.</a:t>
            </a:r>
          </a:p>
          <a:p>
            <a:pPr algn="just"/>
            <a:r>
              <a:rPr lang="en-US" b="1" dirty="0"/>
              <a:t>Dropout:</a:t>
            </a:r>
            <a:r>
              <a:rPr lang="en-US" dirty="0"/>
              <a:t> Dropout is a technique that randomly drops out (sets to zero) a fraction of the neurons in a layer during training. This can help to prevent overfitting by forcing the network to learn more robust features that are not dependent on the presence of specific neurons.</a:t>
            </a:r>
          </a:p>
          <a:p>
            <a:pPr algn="just"/>
            <a:r>
              <a:rPr lang="en-US" b="1" dirty="0"/>
              <a:t>Early stopping</a:t>
            </a:r>
            <a:r>
              <a:rPr lang="en-US" dirty="0"/>
              <a:t>: Early stopping is a technique that stops training the model when the performance on a validation set stops improving. This can help to prevent overfitting by preventing the model from continuing to learn the training data too closely.</a:t>
            </a:r>
          </a:p>
          <a:p>
            <a:endParaRPr lang="en-US" dirty="0"/>
          </a:p>
        </p:txBody>
      </p:sp>
    </p:spTree>
    <p:extLst>
      <p:ext uri="{BB962C8B-B14F-4D97-AF65-F5344CB8AC3E}">
        <p14:creationId xmlns:p14="http://schemas.microsoft.com/office/powerpoint/2010/main" val="95530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74E3-18FB-8F36-51F9-F36842955D6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7A4538D-D01F-C450-6C49-627953983A16}"/>
              </a:ext>
            </a:extLst>
          </p:cNvPr>
          <p:cNvPicPr>
            <a:picLocks noGrp="1" noChangeAspect="1"/>
          </p:cNvPicPr>
          <p:nvPr>
            <p:ph idx="1"/>
          </p:nvPr>
        </p:nvPicPr>
        <p:blipFill>
          <a:blip r:embed="rId2"/>
          <a:stretch>
            <a:fillRect/>
          </a:stretch>
        </p:blipFill>
        <p:spPr>
          <a:xfrm>
            <a:off x="2300997" y="1825625"/>
            <a:ext cx="7590005" cy="4351338"/>
          </a:xfrm>
          <a:prstGeom prst="rect">
            <a:avLst/>
          </a:prstGeom>
        </p:spPr>
      </p:pic>
    </p:spTree>
    <p:extLst>
      <p:ext uri="{BB962C8B-B14F-4D97-AF65-F5344CB8AC3E}">
        <p14:creationId xmlns:p14="http://schemas.microsoft.com/office/powerpoint/2010/main" val="3093300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C9AF-CDEA-7566-DD17-FE068988CD15}"/>
              </a:ext>
            </a:extLst>
          </p:cNvPr>
          <p:cNvSpPr>
            <a:spLocks noGrp="1"/>
          </p:cNvSpPr>
          <p:nvPr>
            <p:ph type="title"/>
          </p:nvPr>
        </p:nvSpPr>
        <p:spPr/>
        <p:txBody>
          <a:bodyPr/>
          <a:lstStyle/>
          <a:p>
            <a:r>
              <a:rPr lang="en-US" dirty="0"/>
              <a:t>Regularization Techniques</a:t>
            </a:r>
          </a:p>
        </p:txBody>
      </p:sp>
      <p:sp>
        <p:nvSpPr>
          <p:cNvPr id="3" name="Content Placeholder 2">
            <a:extLst>
              <a:ext uri="{FF2B5EF4-FFF2-40B4-BE49-F238E27FC236}">
                <a16:creationId xmlns:a16="http://schemas.microsoft.com/office/drawing/2014/main" id="{B0BC02B5-571D-B7BE-5888-D02D411D40BC}"/>
              </a:ext>
            </a:extLst>
          </p:cNvPr>
          <p:cNvSpPr>
            <a:spLocks noGrp="1"/>
          </p:cNvSpPr>
          <p:nvPr>
            <p:ph idx="1"/>
          </p:nvPr>
        </p:nvSpPr>
        <p:spPr/>
        <p:txBody>
          <a:bodyPr>
            <a:normAutofit fontScale="85000" lnSpcReduction="10000"/>
          </a:bodyPr>
          <a:lstStyle/>
          <a:p>
            <a:pPr algn="just"/>
            <a:r>
              <a:rPr lang="en-US" b="1" dirty="0"/>
              <a:t>Data augmentation</a:t>
            </a:r>
            <a:r>
              <a:rPr lang="en-US" dirty="0"/>
              <a:t>: Data augmentation is a technique that artificially increases the size of the training dataset by applying random transformations to the data, such as rotation, translation, and scaling. This can help to prevent overfitting by providing the network with more diverse examples to learn from.</a:t>
            </a:r>
          </a:p>
          <a:p>
            <a:pPr algn="just"/>
            <a:r>
              <a:rPr lang="en-US" b="1" dirty="0"/>
              <a:t>Batch normalization</a:t>
            </a:r>
            <a:r>
              <a:rPr lang="en-US" dirty="0"/>
              <a:t>: Batch normalization is a technique that can help to prevent overfitting by reducing internal covariate shift. It normalizes the input to each layer of the network, which can help to stabilize the training process and reduce the risk of overfitting.</a:t>
            </a:r>
          </a:p>
          <a:p>
            <a:pPr algn="just"/>
            <a:r>
              <a:rPr lang="en-US" dirty="0"/>
              <a:t>By applying these regularization techniques, it is possible to improve the generalization performance of deep learning models and prevent overfitting. However, it is important to carefully choose which regularization techniques to use and tune the hyperparameters appropriately, as different techniques may be more effective for different models and datasets.</a:t>
            </a:r>
          </a:p>
          <a:p>
            <a:endParaRPr lang="en-US" dirty="0"/>
          </a:p>
        </p:txBody>
      </p:sp>
    </p:spTree>
    <p:extLst>
      <p:ext uri="{BB962C8B-B14F-4D97-AF65-F5344CB8AC3E}">
        <p14:creationId xmlns:p14="http://schemas.microsoft.com/office/powerpoint/2010/main" val="3498375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534E-0A98-7952-1B96-90574B83824C}"/>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What is Regularization?</a:t>
            </a:r>
            <a:br>
              <a:rPr lang="en-US" b="0" i="0" dirty="0">
                <a:solidFill>
                  <a:srgbClr val="222222"/>
                </a:solidFill>
                <a:effectLst/>
                <a:latin typeface="Lato" panose="020F0502020204030203" pitchFamily="34" charset="0"/>
              </a:rPr>
            </a:br>
            <a:endParaRPr lang="en-US" dirty="0"/>
          </a:p>
        </p:txBody>
      </p:sp>
      <p:pic>
        <p:nvPicPr>
          <p:cNvPr id="1026" name="Picture 2">
            <a:extLst>
              <a:ext uri="{FF2B5EF4-FFF2-40B4-BE49-F238E27FC236}">
                <a16:creationId xmlns:a16="http://schemas.microsoft.com/office/drawing/2014/main" id="{F3A0B0E7-9A14-9D42-59A2-CF0DADE595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212" y="2082307"/>
            <a:ext cx="8800454" cy="2326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3122B3-10AF-1FE6-9C66-94DF228F1EBF}"/>
              </a:ext>
            </a:extLst>
          </p:cNvPr>
          <p:cNvSpPr txBox="1"/>
          <p:nvPr/>
        </p:nvSpPr>
        <p:spPr>
          <a:xfrm>
            <a:off x="1657550" y="4408371"/>
            <a:ext cx="8876900" cy="923330"/>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As we move towards the right in this image, our model tries to learn too well the details and the noise from the training data, which ultimately results in poor performance on the unseen data.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84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2A905-0EC4-12C8-351D-260A89BD50F5}"/>
              </a:ext>
            </a:extLst>
          </p:cNvPr>
          <p:cNvSpPr>
            <a:spLocks noGrp="1"/>
          </p:cNvSpPr>
          <p:nvPr>
            <p:ph idx="1"/>
          </p:nvPr>
        </p:nvSpPr>
        <p:spPr>
          <a:xfrm>
            <a:off x="732322" y="878041"/>
            <a:ext cx="10515600" cy="4351338"/>
          </a:xfrm>
        </p:spPr>
        <p:txBody>
          <a:bodyPr/>
          <a:lstStyle/>
          <a:p>
            <a:r>
              <a:rPr lang="en-US" b="0" i="0" dirty="0">
                <a:solidFill>
                  <a:srgbClr val="222222"/>
                </a:solidFill>
                <a:effectLst/>
                <a:latin typeface="Lato" panose="020F0502020204030203" pitchFamily="34" charset="0"/>
              </a:rPr>
              <a:t>In other words, while going towards the right, the complexity of the model increases such that the training error reduces but the testing error doesn’t. </a:t>
            </a:r>
          </a:p>
          <a:p>
            <a:endParaRPr lang="en-US" dirty="0"/>
          </a:p>
        </p:txBody>
      </p:sp>
      <p:pic>
        <p:nvPicPr>
          <p:cNvPr id="2050" name="Picture 2">
            <a:extLst>
              <a:ext uri="{FF2B5EF4-FFF2-40B4-BE49-F238E27FC236}">
                <a16:creationId xmlns:a16="http://schemas.microsoft.com/office/drawing/2014/main" id="{408A168F-D578-ED92-4053-C35C8DC59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838" y="2129685"/>
            <a:ext cx="4321091" cy="333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571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AC89-3466-6198-766C-9E75A1C512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D7A96F-C2C0-989C-3561-13BEA12DADA6}"/>
              </a:ext>
            </a:extLst>
          </p:cNvPr>
          <p:cNvSpPr>
            <a:spLocks noGrp="1"/>
          </p:cNvSpPr>
          <p:nvPr>
            <p:ph idx="1"/>
          </p:nvPr>
        </p:nvSpPr>
        <p:spPr/>
        <p:txBody>
          <a:bodyPr/>
          <a:lstStyle/>
          <a:p>
            <a:r>
              <a:rPr lang="en-US" b="0" i="0" dirty="0">
                <a:solidFill>
                  <a:srgbClr val="222222"/>
                </a:solidFill>
                <a:effectLst/>
                <a:latin typeface="Lato" panose="020F0502020204030203" pitchFamily="34" charset="0"/>
              </a:rPr>
              <a:t>NN with multiple layers are complex . This makes them more prone to overfitting.</a:t>
            </a:r>
          </a:p>
          <a:p>
            <a:endParaRPr lang="en-US" b="0" i="0" dirty="0">
              <a:solidFill>
                <a:srgbClr val="222222"/>
              </a:solidFill>
              <a:effectLst/>
              <a:latin typeface="Lato" panose="020F0502020204030203" pitchFamily="34" charset="0"/>
            </a:endParaRPr>
          </a:p>
          <a:p>
            <a:endParaRPr lang="en-US" dirty="0"/>
          </a:p>
        </p:txBody>
      </p:sp>
      <p:pic>
        <p:nvPicPr>
          <p:cNvPr id="4" name="Picture 3">
            <a:extLst>
              <a:ext uri="{FF2B5EF4-FFF2-40B4-BE49-F238E27FC236}">
                <a16:creationId xmlns:a16="http://schemas.microsoft.com/office/drawing/2014/main" id="{3FC20984-FCD8-641C-7904-A53FE2B6E0EE}"/>
              </a:ext>
            </a:extLst>
          </p:cNvPr>
          <p:cNvPicPr>
            <a:picLocks noChangeAspect="1"/>
          </p:cNvPicPr>
          <p:nvPr/>
        </p:nvPicPr>
        <p:blipFill>
          <a:blip r:embed="rId2"/>
          <a:stretch>
            <a:fillRect/>
          </a:stretch>
        </p:blipFill>
        <p:spPr>
          <a:xfrm>
            <a:off x="2438400" y="2710714"/>
            <a:ext cx="4934552" cy="2775686"/>
          </a:xfrm>
          <a:prstGeom prst="rect">
            <a:avLst/>
          </a:prstGeom>
        </p:spPr>
      </p:pic>
    </p:spTree>
    <p:extLst>
      <p:ext uri="{BB962C8B-B14F-4D97-AF65-F5344CB8AC3E}">
        <p14:creationId xmlns:p14="http://schemas.microsoft.com/office/powerpoint/2010/main" val="3659688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AD63-F438-6292-2AF0-A9585EB9D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8DBA4A-0463-D183-FE20-56A86555FCC4}"/>
              </a:ext>
            </a:extLst>
          </p:cNvPr>
          <p:cNvSpPr>
            <a:spLocks noGrp="1"/>
          </p:cNvSpPr>
          <p:nvPr>
            <p:ph idx="1"/>
          </p:nvPr>
        </p:nvSpPr>
        <p:spPr/>
        <p:txBody>
          <a:bodyPr/>
          <a:lstStyle/>
          <a:p>
            <a:r>
              <a:rPr lang="en-US" b="0" i="0" dirty="0">
                <a:solidFill>
                  <a:srgbClr val="222222"/>
                </a:solidFill>
                <a:effectLst/>
                <a:latin typeface="Lato" panose="020F0502020204030203" pitchFamily="34" charset="0"/>
              </a:rPr>
              <a:t>Regularization is a technique which makes slight modifications to the learning algorithm such that the model generalizes better.</a:t>
            </a:r>
          </a:p>
          <a:p>
            <a:r>
              <a:rPr lang="en-US" b="0" i="0" dirty="0">
                <a:solidFill>
                  <a:srgbClr val="222222"/>
                </a:solidFill>
                <a:effectLst/>
                <a:latin typeface="Lato" panose="020F0502020204030203" pitchFamily="34" charset="0"/>
              </a:rPr>
              <a:t> This in turn improves the model’s performance on the unseen data as well.</a:t>
            </a:r>
          </a:p>
          <a:p>
            <a:endParaRPr lang="en-US" b="0" i="0" dirty="0">
              <a:solidFill>
                <a:srgbClr val="222222"/>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589706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0E44-406A-2B9B-DE11-154C6E90E5A9}"/>
              </a:ext>
            </a:extLst>
          </p:cNvPr>
          <p:cNvSpPr>
            <a:spLocks noGrp="1"/>
          </p:cNvSpPr>
          <p:nvPr>
            <p:ph type="title"/>
          </p:nvPr>
        </p:nvSpPr>
        <p:spPr>
          <a:xfrm>
            <a:off x="838200" y="336249"/>
            <a:ext cx="10515600" cy="1325563"/>
          </a:xfrm>
        </p:spPr>
        <p:txBody>
          <a:bodyPr>
            <a:normAutofit fontScale="90000"/>
          </a:bodyPr>
          <a:lstStyle/>
          <a:p>
            <a:br>
              <a:rPr lang="en-US" b="0" i="0" dirty="0">
                <a:solidFill>
                  <a:srgbClr val="222222"/>
                </a:solidFill>
                <a:effectLst/>
                <a:latin typeface="Lato" panose="020F0502020204030203" pitchFamily="34" charset="0"/>
              </a:rPr>
            </a:br>
            <a:r>
              <a:rPr lang="en-US" b="0" i="0" dirty="0">
                <a:solidFill>
                  <a:srgbClr val="222222"/>
                </a:solidFill>
                <a:effectLst/>
                <a:latin typeface="Lato" panose="020F0502020204030203" pitchFamily="34" charset="0"/>
              </a:rPr>
              <a:t>Regularization technique to reduce Overfitting:</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36E7FC45-70EF-8836-97D2-E05C06B2568B}"/>
              </a:ext>
            </a:extLst>
          </p:cNvPr>
          <p:cNvSpPr>
            <a:spLocks noGrp="1"/>
          </p:cNvSpPr>
          <p:nvPr>
            <p:ph idx="1"/>
          </p:nvPr>
        </p:nvSpPr>
        <p:spPr/>
        <p:txBody>
          <a:bodyPr/>
          <a:lstStyle/>
          <a:p>
            <a:r>
              <a:rPr lang="en-US" b="0" i="0" dirty="0">
                <a:solidFill>
                  <a:srgbClr val="222222"/>
                </a:solidFill>
                <a:effectLst/>
                <a:latin typeface="Lato" panose="020F0502020204030203" pitchFamily="34" charset="0"/>
              </a:rPr>
              <a:t>Let’s consider a neural network which is overfitting on the training data as shown in the image below.</a:t>
            </a:r>
          </a:p>
          <a:p>
            <a:endParaRPr lang="en-US" dirty="0"/>
          </a:p>
        </p:txBody>
      </p:sp>
      <p:pic>
        <p:nvPicPr>
          <p:cNvPr id="4098" name="Picture 2">
            <a:extLst>
              <a:ext uri="{FF2B5EF4-FFF2-40B4-BE49-F238E27FC236}">
                <a16:creationId xmlns:a16="http://schemas.microsoft.com/office/drawing/2014/main" id="{8168CC39-A81F-C328-0DFA-E57E24C3C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60" y="2847072"/>
            <a:ext cx="7341418" cy="328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956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88FE9-2D02-4402-4D50-912A2CDD4FB0}"/>
              </a:ext>
            </a:extLst>
          </p:cNvPr>
          <p:cNvSpPr>
            <a:spLocks noGrp="1"/>
          </p:cNvSpPr>
          <p:nvPr>
            <p:ph idx="1"/>
          </p:nvPr>
        </p:nvSpPr>
        <p:spPr>
          <a:xfrm>
            <a:off x="741947" y="681037"/>
            <a:ext cx="10515600" cy="4351338"/>
          </a:xfrm>
        </p:spPr>
        <p:txBody>
          <a:bodyPr/>
          <a:lstStyle/>
          <a:p>
            <a:r>
              <a:rPr lang="en-US" b="1" i="0" dirty="0">
                <a:solidFill>
                  <a:srgbClr val="222222"/>
                </a:solidFill>
                <a:effectLst/>
                <a:latin typeface="Lato" panose="020F0502020204030203" pitchFamily="34" charset="0"/>
              </a:rPr>
              <a:t>regularization penalizes the coefficients in machine learning. In deep learning, it actually penalizes the weight matrices of the nodes.</a:t>
            </a:r>
          </a:p>
          <a:p>
            <a:r>
              <a:rPr lang="en-US" b="0" i="0" dirty="0">
                <a:solidFill>
                  <a:srgbClr val="222222"/>
                </a:solidFill>
                <a:effectLst/>
                <a:latin typeface="Lato" panose="020F0502020204030203" pitchFamily="34" charset="0"/>
              </a:rPr>
              <a:t>Assume that our regularization coefficient is so high that some of the weight matrices are nearly equal to zero.</a:t>
            </a:r>
            <a:endParaRPr lang="en-US" b="1" dirty="0">
              <a:solidFill>
                <a:srgbClr val="222222"/>
              </a:solidFill>
              <a:latin typeface="Lato" panose="020F0502020204030203" pitchFamily="34" charset="0"/>
            </a:endParaRPr>
          </a:p>
          <a:p>
            <a:endParaRPr lang="en-US" dirty="0"/>
          </a:p>
        </p:txBody>
      </p:sp>
      <p:pic>
        <p:nvPicPr>
          <p:cNvPr id="5122" name="Picture 2">
            <a:extLst>
              <a:ext uri="{FF2B5EF4-FFF2-40B4-BE49-F238E27FC236}">
                <a16:creationId xmlns:a16="http://schemas.microsoft.com/office/drawing/2014/main" id="{8AE02BD9-F113-7615-BD1F-21797F84F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242" y="3009892"/>
            <a:ext cx="6067425"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B0FDD2-F0CE-229F-46D4-CB416BE42E01}"/>
              </a:ext>
            </a:extLst>
          </p:cNvPr>
          <p:cNvSpPr txBox="1"/>
          <p:nvPr/>
        </p:nvSpPr>
        <p:spPr>
          <a:xfrm>
            <a:off x="2144027" y="5726313"/>
            <a:ext cx="6097604" cy="646331"/>
          </a:xfrm>
          <a:prstGeom prst="rect">
            <a:avLst/>
          </a:prstGeom>
          <a:noFill/>
        </p:spPr>
        <p:txBody>
          <a:bodyPr wrap="square">
            <a:spAutoFit/>
          </a:bodyPr>
          <a:lstStyle/>
          <a:p>
            <a:r>
              <a:rPr lang="en-US" b="0" i="0" dirty="0">
                <a:solidFill>
                  <a:srgbClr val="222222"/>
                </a:solidFill>
                <a:effectLst/>
                <a:latin typeface="Lato" panose="020F0502020204030203" pitchFamily="34" charset="0"/>
              </a:rPr>
              <a:t>This will result in a much simpler linear network and slight underfitting of the training data.</a:t>
            </a:r>
            <a:endParaRPr lang="en-US" dirty="0"/>
          </a:p>
        </p:txBody>
      </p:sp>
    </p:spTree>
    <p:extLst>
      <p:ext uri="{BB962C8B-B14F-4D97-AF65-F5344CB8AC3E}">
        <p14:creationId xmlns:p14="http://schemas.microsoft.com/office/powerpoint/2010/main" val="3877843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BBBD-2AE8-0795-F455-25E7E875DC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F7720-DC5F-CEE4-4D82-BFA83C7A26C8}"/>
              </a:ext>
            </a:extLst>
          </p:cNvPr>
          <p:cNvSpPr>
            <a:spLocks noGrp="1"/>
          </p:cNvSpPr>
          <p:nvPr>
            <p:ph idx="1"/>
          </p:nvPr>
        </p:nvSpPr>
        <p:spPr/>
        <p:txBody>
          <a:bodyPr/>
          <a:lstStyle/>
          <a:p>
            <a:r>
              <a:rPr lang="en-US" b="0" i="0" dirty="0">
                <a:solidFill>
                  <a:srgbClr val="222222"/>
                </a:solidFill>
                <a:effectLst/>
                <a:latin typeface="Lato" panose="020F0502020204030203" pitchFamily="34" charset="0"/>
              </a:rPr>
              <a:t>We need to optimize the value of regularization coefficient in order to obtain a well-fitted model as shown in the image below.</a:t>
            </a:r>
          </a:p>
          <a:p>
            <a:endParaRPr lang="en-US" dirty="0"/>
          </a:p>
        </p:txBody>
      </p:sp>
      <p:pic>
        <p:nvPicPr>
          <p:cNvPr id="6146" name="Picture 2">
            <a:extLst>
              <a:ext uri="{FF2B5EF4-FFF2-40B4-BE49-F238E27FC236}">
                <a16:creationId xmlns:a16="http://schemas.microsoft.com/office/drawing/2014/main" id="{646F8AA1-D64A-7A2A-AD1E-8237BDCAF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629" y="3118736"/>
            <a:ext cx="2906678" cy="311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503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3513-0BD0-D0AC-B3FF-53DAF1AB291C}"/>
              </a:ext>
            </a:extLst>
          </p:cNvPr>
          <p:cNvSpPr>
            <a:spLocks noGrp="1"/>
          </p:cNvSpPr>
          <p:nvPr>
            <p:ph type="title"/>
          </p:nvPr>
        </p:nvSpPr>
        <p:spPr/>
        <p:txBody>
          <a:bodyPr>
            <a:normAutofit fontScale="90000"/>
          </a:bodyPr>
          <a:lstStyle/>
          <a:p>
            <a:r>
              <a:rPr lang="en-US" b="0" i="0" dirty="0">
                <a:solidFill>
                  <a:srgbClr val="222222"/>
                </a:solidFill>
                <a:effectLst/>
                <a:latin typeface="Lato" panose="020F0502020204030203" pitchFamily="34" charset="0"/>
              </a:rPr>
              <a:t>Different Regularization Techniques in Deep Learning</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F6A35C44-1EB1-A60C-822B-7D82E4945C6C}"/>
              </a:ext>
            </a:extLst>
          </p:cNvPr>
          <p:cNvSpPr>
            <a:spLocks noGrp="1"/>
          </p:cNvSpPr>
          <p:nvPr>
            <p:ph idx="1"/>
          </p:nvPr>
        </p:nvSpPr>
        <p:spPr/>
        <p:txBody>
          <a:bodyPr>
            <a:normAutofit lnSpcReduction="10000"/>
          </a:bodyPr>
          <a:lstStyle/>
          <a:p>
            <a:pPr algn="just"/>
            <a:r>
              <a:rPr lang="en-US" b="0" i="0" dirty="0">
                <a:solidFill>
                  <a:srgbClr val="222222"/>
                </a:solidFill>
                <a:effectLst/>
                <a:latin typeface="Lato" panose="020F0502020204030203" pitchFamily="34" charset="0"/>
              </a:rPr>
              <a:t>L2 &amp; L1 regularization</a:t>
            </a:r>
          </a:p>
          <a:p>
            <a:pPr algn="just"/>
            <a:r>
              <a:rPr lang="en-US" b="0" i="0" dirty="0">
                <a:solidFill>
                  <a:srgbClr val="222222"/>
                </a:solidFill>
                <a:effectLst/>
                <a:latin typeface="Lato" panose="020F0502020204030203" pitchFamily="34" charset="0"/>
              </a:rPr>
              <a:t>L1 and L2 are the most common types of regularization. These update the general cost function by adding another term known as the regularization term.</a:t>
            </a:r>
          </a:p>
          <a:p>
            <a:pPr algn="just"/>
            <a:r>
              <a:rPr lang="en-US" b="1" i="1" dirty="0">
                <a:solidFill>
                  <a:srgbClr val="222222"/>
                </a:solidFill>
                <a:effectLst/>
                <a:latin typeface="Lato" panose="020F0502020204030203" pitchFamily="34" charset="0"/>
              </a:rPr>
              <a:t>Cost function = Loss+ Regularization term</a:t>
            </a:r>
            <a:endParaRPr lang="en-US" b="1"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Due to the addition of this regularization term, the values of weight matrices decrease because it assumes that a neural network with smaller weight matrices leads to simpler models.</a:t>
            </a:r>
          </a:p>
          <a:p>
            <a:pPr algn="just"/>
            <a:r>
              <a:rPr lang="en-US" b="0" i="0" dirty="0">
                <a:solidFill>
                  <a:srgbClr val="222222"/>
                </a:solidFill>
                <a:effectLst/>
                <a:latin typeface="Lato" panose="020F0502020204030203" pitchFamily="34" charset="0"/>
              </a:rPr>
              <a:t> Therefore, it will also reduce overfitting to quite an extent.</a:t>
            </a:r>
            <a:br>
              <a:rPr lang="en-US" dirty="0"/>
            </a:br>
            <a:endParaRPr lang="en-US" dirty="0"/>
          </a:p>
        </p:txBody>
      </p:sp>
    </p:spTree>
    <p:extLst>
      <p:ext uri="{BB962C8B-B14F-4D97-AF65-F5344CB8AC3E}">
        <p14:creationId xmlns:p14="http://schemas.microsoft.com/office/powerpoint/2010/main" val="3218988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72AB-37F0-417A-8F72-1241E4D26E80}"/>
              </a:ext>
            </a:extLst>
          </p:cNvPr>
          <p:cNvSpPr>
            <a:spLocks noGrp="1"/>
          </p:cNvSpPr>
          <p:nvPr>
            <p:ph type="title"/>
          </p:nvPr>
        </p:nvSpPr>
        <p:spPr/>
        <p:txBody>
          <a:bodyPr/>
          <a:lstStyle/>
          <a:p>
            <a:r>
              <a:rPr lang="en-US" dirty="0"/>
              <a:t>L2 regularization</a:t>
            </a:r>
            <a:br>
              <a:rPr lang="en-US" dirty="0"/>
            </a:br>
            <a:endParaRPr lang="en-US" dirty="0"/>
          </a:p>
        </p:txBody>
      </p:sp>
      <p:sp>
        <p:nvSpPr>
          <p:cNvPr id="3" name="Content Placeholder 2">
            <a:extLst>
              <a:ext uri="{FF2B5EF4-FFF2-40B4-BE49-F238E27FC236}">
                <a16:creationId xmlns:a16="http://schemas.microsoft.com/office/drawing/2014/main" id="{68E30ACA-83C2-44D5-8C2F-1F69F52BF135}"/>
              </a:ext>
            </a:extLst>
          </p:cNvPr>
          <p:cNvSpPr>
            <a:spLocks noGrp="1"/>
          </p:cNvSpPr>
          <p:nvPr>
            <p:ph idx="1"/>
          </p:nvPr>
        </p:nvSpPr>
        <p:spPr>
          <a:xfrm>
            <a:off x="838200" y="1825625"/>
            <a:ext cx="10515600" cy="4351338"/>
          </a:xfrm>
        </p:spPr>
        <p:txBody>
          <a:bodyPr/>
          <a:lstStyle/>
          <a:p>
            <a:pPr algn="just" fontAlgn="base"/>
            <a:r>
              <a:rPr lang="en-US" dirty="0"/>
              <a:t>According to regression analysis, L2 regularization is also called ridge regression. </a:t>
            </a:r>
          </a:p>
          <a:p>
            <a:pPr algn="just" fontAlgn="base"/>
            <a:r>
              <a:rPr lang="en-US" dirty="0"/>
              <a:t>In this type of regularization, the </a:t>
            </a:r>
            <a:r>
              <a:rPr lang="en-US" b="1" dirty="0"/>
              <a:t>squared magnitude </a:t>
            </a:r>
            <a:r>
              <a:rPr lang="en-US" dirty="0"/>
              <a:t>of the coefficients or </a:t>
            </a:r>
            <a:r>
              <a:rPr lang="en-US" b="1" dirty="0"/>
              <a:t>weights multiplied with a </a:t>
            </a:r>
            <a:r>
              <a:rPr lang="en-US" b="1" dirty="0" err="1"/>
              <a:t>regularizer</a:t>
            </a:r>
            <a:r>
              <a:rPr lang="en-US" b="1" dirty="0"/>
              <a:t> term </a:t>
            </a:r>
            <a:r>
              <a:rPr lang="en-US" dirty="0"/>
              <a:t>is added to the loss or cost function. </a:t>
            </a:r>
          </a:p>
          <a:p>
            <a:pPr algn="just" fontAlgn="base"/>
            <a:r>
              <a:rPr lang="en-US" dirty="0"/>
              <a:t>L2 regression can be represented with the following mathematical equation.</a:t>
            </a:r>
          </a:p>
          <a:p>
            <a:pPr algn="just" fontAlgn="base"/>
            <a:endParaRPr lang="en-US" dirty="0"/>
          </a:p>
          <a:p>
            <a:endParaRPr lang="en-US" dirty="0"/>
          </a:p>
        </p:txBody>
      </p:sp>
    </p:spTree>
    <p:extLst>
      <p:ext uri="{BB962C8B-B14F-4D97-AF65-F5344CB8AC3E}">
        <p14:creationId xmlns:p14="http://schemas.microsoft.com/office/powerpoint/2010/main" val="258680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7335-BB82-AF93-83DB-EC293CEBAA72}"/>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1C81FBAB-CC41-64BF-8E5F-1B69669B12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3599" y="1825625"/>
            <a:ext cx="64448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4970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A96-143D-408D-AE55-6B6F865EAC36}"/>
              </a:ext>
            </a:extLst>
          </p:cNvPr>
          <p:cNvSpPr>
            <a:spLocks noGrp="1"/>
          </p:cNvSpPr>
          <p:nvPr>
            <p:ph type="title"/>
          </p:nvPr>
        </p:nvSpPr>
        <p:spPr/>
        <p:txBody>
          <a:bodyPr/>
          <a:lstStyle/>
          <a:p>
            <a:endParaRPr lang="en-US"/>
          </a:p>
        </p:txBody>
      </p:sp>
      <p:pic>
        <p:nvPicPr>
          <p:cNvPr id="2050" name="Picture 2" descr="image2_11zon.webp">
            <a:extLst>
              <a:ext uri="{FF2B5EF4-FFF2-40B4-BE49-F238E27FC236}">
                <a16:creationId xmlns:a16="http://schemas.microsoft.com/office/drawing/2014/main" id="{E909AEC5-F56C-4523-879F-D8A18138A5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001078"/>
            <a:ext cx="5530502" cy="15950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EFC6FD6-6E79-428A-A0CA-A99A46914431}"/>
              </a:ext>
            </a:extLst>
          </p:cNvPr>
          <p:cNvPicPr>
            <a:picLocks noChangeAspect="1"/>
          </p:cNvPicPr>
          <p:nvPr/>
        </p:nvPicPr>
        <p:blipFill>
          <a:blip r:embed="rId3"/>
          <a:stretch>
            <a:fillRect/>
          </a:stretch>
        </p:blipFill>
        <p:spPr>
          <a:xfrm>
            <a:off x="1143000" y="3596141"/>
            <a:ext cx="4505740" cy="1999873"/>
          </a:xfrm>
          <a:prstGeom prst="rect">
            <a:avLst/>
          </a:prstGeom>
        </p:spPr>
      </p:pic>
    </p:spTree>
    <p:extLst>
      <p:ext uri="{BB962C8B-B14F-4D97-AF65-F5344CB8AC3E}">
        <p14:creationId xmlns:p14="http://schemas.microsoft.com/office/powerpoint/2010/main" val="24715529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710E-5BF3-464E-8BC9-8BA83042C4A9}"/>
              </a:ext>
            </a:extLst>
          </p:cNvPr>
          <p:cNvSpPr>
            <a:spLocks noGrp="1"/>
          </p:cNvSpPr>
          <p:nvPr>
            <p:ph type="title"/>
          </p:nvPr>
        </p:nvSpPr>
        <p:spPr/>
        <p:txBody>
          <a:bodyPr/>
          <a:lstStyle/>
          <a:p>
            <a:r>
              <a:rPr lang="en-US" dirty="0"/>
              <a:t>L2 </a:t>
            </a:r>
          </a:p>
        </p:txBody>
      </p:sp>
      <p:sp>
        <p:nvSpPr>
          <p:cNvPr id="3" name="Content Placeholder 2">
            <a:extLst>
              <a:ext uri="{FF2B5EF4-FFF2-40B4-BE49-F238E27FC236}">
                <a16:creationId xmlns:a16="http://schemas.microsoft.com/office/drawing/2014/main" id="{447367A4-0183-442A-B593-6E62EC7ECA03}"/>
              </a:ext>
            </a:extLst>
          </p:cNvPr>
          <p:cNvSpPr>
            <a:spLocks noGrp="1"/>
          </p:cNvSpPr>
          <p:nvPr>
            <p:ph idx="1"/>
          </p:nvPr>
        </p:nvSpPr>
        <p:spPr/>
        <p:txBody>
          <a:bodyPr>
            <a:normAutofit lnSpcReduction="10000"/>
          </a:bodyPr>
          <a:lstStyle/>
          <a:p>
            <a:pPr fontAlgn="base"/>
            <a:r>
              <a:rPr lang="en-US" dirty="0"/>
              <a:t>You can see that a fraction of the sum of squared values of weights is added to the loss function. Thus, when gradient descent is applied on loss, the weight update seems to be consistent by giving almost equal emphasis on all features. You can observe the following:</a:t>
            </a:r>
          </a:p>
          <a:p>
            <a:pPr fontAlgn="base"/>
            <a:r>
              <a:rPr lang="en-US" dirty="0"/>
              <a:t>Lambda is the hyperparameter that is tuned to prevent overfitting i.e. penalize the insignificant weights by forcing them to be small but not zero.</a:t>
            </a:r>
          </a:p>
          <a:p>
            <a:pPr fontAlgn="base"/>
            <a:r>
              <a:rPr lang="en-US" dirty="0"/>
              <a:t>L2 regularization works best when all the weights are roughly of the same size, i.e., input features are of the same range.</a:t>
            </a:r>
          </a:p>
          <a:p>
            <a:pPr fontAlgn="base"/>
            <a:r>
              <a:rPr lang="en-US" dirty="0"/>
              <a:t>This technique also helps the model to learn more complex patterns from data without overfitting easily.</a:t>
            </a:r>
          </a:p>
          <a:p>
            <a:endParaRPr lang="en-US" dirty="0"/>
          </a:p>
        </p:txBody>
      </p:sp>
    </p:spTree>
    <p:extLst>
      <p:ext uri="{BB962C8B-B14F-4D97-AF65-F5344CB8AC3E}">
        <p14:creationId xmlns:p14="http://schemas.microsoft.com/office/powerpoint/2010/main" val="2813204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910D-6959-4804-933E-B8B64A71FB5B}"/>
              </a:ext>
            </a:extLst>
          </p:cNvPr>
          <p:cNvSpPr>
            <a:spLocks noGrp="1"/>
          </p:cNvSpPr>
          <p:nvPr>
            <p:ph type="title"/>
          </p:nvPr>
        </p:nvSpPr>
        <p:spPr/>
        <p:txBody>
          <a:bodyPr/>
          <a:lstStyle/>
          <a:p>
            <a:r>
              <a:rPr lang="en-US" dirty="0"/>
              <a:t>L1 regularization</a:t>
            </a:r>
            <a:br>
              <a:rPr lang="en-US" dirty="0"/>
            </a:br>
            <a:endParaRPr lang="en-US" dirty="0"/>
          </a:p>
        </p:txBody>
      </p:sp>
      <p:sp>
        <p:nvSpPr>
          <p:cNvPr id="3" name="Content Placeholder 2">
            <a:extLst>
              <a:ext uri="{FF2B5EF4-FFF2-40B4-BE49-F238E27FC236}">
                <a16:creationId xmlns:a16="http://schemas.microsoft.com/office/drawing/2014/main" id="{BCD51840-A329-41AC-BE69-37C67338C131}"/>
              </a:ext>
            </a:extLst>
          </p:cNvPr>
          <p:cNvSpPr>
            <a:spLocks noGrp="1"/>
          </p:cNvSpPr>
          <p:nvPr>
            <p:ph idx="1"/>
          </p:nvPr>
        </p:nvSpPr>
        <p:spPr/>
        <p:txBody>
          <a:bodyPr/>
          <a:lstStyle/>
          <a:p>
            <a:pPr fontAlgn="base"/>
            <a:r>
              <a:rPr lang="en-US" dirty="0"/>
              <a:t>L1 regularization is also referred to as lasso regression. </a:t>
            </a:r>
          </a:p>
          <a:p>
            <a:pPr fontAlgn="base"/>
            <a:r>
              <a:rPr lang="en-US" dirty="0"/>
              <a:t>In this type of regularization, the absolute value of the magnitude of coefficients or weights multiplied with a </a:t>
            </a:r>
            <a:r>
              <a:rPr lang="en-US" dirty="0" err="1"/>
              <a:t>regularizer</a:t>
            </a:r>
            <a:r>
              <a:rPr lang="en-US" dirty="0"/>
              <a:t> term is added to the loss or cost function. It can be represented with the following equation.</a:t>
            </a:r>
          </a:p>
          <a:p>
            <a:pPr fontAlgn="base"/>
            <a:endParaRPr lang="en-US" dirty="0"/>
          </a:p>
          <a:p>
            <a:endParaRPr lang="en-US" dirty="0"/>
          </a:p>
        </p:txBody>
      </p:sp>
    </p:spTree>
    <p:extLst>
      <p:ext uri="{BB962C8B-B14F-4D97-AF65-F5344CB8AC3E}">
        <p14:creationId xmlns:p14="http://schemas.microsoft.com/office/powerpoint/2010/main" val="18888967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3_11zon.webp">
            <a:extLst>
              <a:ext uri="{FF2B5EF4-FFF2-40B4-BE49-F238E27FC236}">
                <a16:creationId xmlns:a16="http://schemas.microsoft.com/office/drawing/2014/main" id="{C6CC020C-DC23-4074-8A45-596C6AA2D1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694" y="1177001"/>
            <a:ext cx="7152861" cy="20754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1_11zon.webp">
            <a:extLst>
              <a:ext uri="{FF2B5EF4-FFF2-40B4-BE49-F238E27FC236}">
                <a16:creationId xmlns:a16="http://schemas.microsoft.com/office/drawing/2014/main" id="{059F3A20-94E3-454B-BCF2-ECAAFF7E9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461" y="3429000"/>
            <a:ext cx="5327373" cy="236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562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45AF-8D2F-44EC-A2DC-E6482795FC7F}"/>
              </a:ext>
            </a:extLst>
          </p:cNvPr>
          <p:cNvSpPr>
            <a:spLocks noGrp="1"/>
          </p:cNvSpPr>
          <p:nvPr>
            <p:ph type="title"/>
          </p:nvPr>
        </p:nvSpPr>
        <p:spPr/>
        <p:txBody>
          <a:bodyPr/>
          <a:lstStyle/>
          <a:p>
            <a:r>
              <a:rPr lang="en-US" dirty="0"/>
              <a:t>L1 Regularization</a:t>
            </a:r>
          </a:p>
        </p:txBody>
      </p:sp>
      <p:sp>
        <p:nvSpPr>
          <p:cNvPr id="3" name="Content Placeholder 2">
            <a:extLst>
              <a:ext uri="{FF2B5EF4-FFF2-40B4-BE49-F238E27FC236}">
                <a16:creationId xmlns:a16="http://schemas.microsoft.com/office/drawing/2014/main" id="{AE2CFF2C-AE99-4655-95A4-E05B6421ADB4}"/>
              </a:ext>
            </a:extLst>
          </p:cNvPr>
          <p:cNvSpPr>
            <a:spLocks noGrp="1"/>
          </p:cNvSpPr>
          <p:nvPr>
            <p:ph idx="1"/>
          </p:nvPr>
        </p:nvSpPr>
        <p:spPr/>
        <p:txBody>
          <a:bodyPr>
            <a:normAutofit fontScale="92500" lnSpcReduction="10000"/>
          </a:bodyPr>
          <a:lstStyle/>
          <a:p>
            <a:pPr fontAlgn="base"/>
            <a:r>
              <a:rPr lang="en-US" dirty="0"/>
              <a:t>A fraction of the sum of absolute values of weights to the loss function is added in the L1 regularization. In this way, you will be able to eliminate some coefficients with lesser values by pushing those values towards 0. You can observe the following by using L1 regularization:</a:t>
            </a:r>
          </a:p>
          <a:p>
            <a:pPr fontAlgn="base"/>
            <a:r>
              <a:rPr lang="en-US" dirty="0"/>
              <a:t>Since the L1 regularization adds an absolute value as a penalty to the cost function, the feature selection will be done by retaining only some important features and eliminating the lower or unimportant features.</a:t>
            </a:r>
          </a:p>
          <a:p>
            <a:pPr fontAlgn="base"/>
            <a:r>
              <a:rPr lang="en-US" dirty="0"/>
              <a:t>This technique is also robust to outliers, i.e., the model will be able to easily learn about outliers in the dataset.</a:t>
            </a:r>
          </a:p>
          <a:p>
            <a:pPr fontAlgn="base"/>
            <a:r>
              <a:rPr lang="en-US" dirty="0"/>
              <a:t>This technique will not be able to learn complex patterns from the input data.</a:t>
            </a:r>
          </a:p>
          <a:p>
            <a:endParaRPr lang="en-US" dirty="0"/>
          </a:p>
        </p:txBody>
      </p:sp>
    </p:spTree>
    <p:extLst>
      <p:ext uri="{BB962C8B-B14F-4D97-AF65-F5344CB8AC3E}">
        <p14:creationId xmlns:p14="http://schemas.microsoft.com/office/powerpoint/2010/main" val="1184711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AFB3-DAC2-E5DD-6C84-75953468786D}"/>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Dropout</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84F328AD-1D44-1D74-1651-A1359C1A68FD}"/>
              </a:ext>
            </a:extLst>
          </p:cNvPr>
          <p:cNvSpPr>
            <a:spLocks noGrp="1"/>
          </p:cNvSpPr>
          <p:nvPr>
            <p:ph idx="1"/>
          </p:nvPr>
        </p:nvSpPr>
        <p:spPr>
          <a:xfrm>
            <a:off x="981778" y="1478472"/>
            <a:ext cx="5929162" cy="4916054"/>
          </a:xfrm>
        </p:spPr>
        <p:txBody>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This is the one of the most interesting types of regularization techniques. It also produces very good results and is consequently the most frequently used regularization technique in the field of deep learning.</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To understand dropout, let’s say our neural network structure is akin to the one shown below:</a:t>
            </a:r>
          </a:p>
          <a:p>
            <a:endParaRPr lang="en-US" dirty="0"/>
          </a:p>
        </p:txBody>
      </p:sp>
      <p:pic>
        <p:nvPicPr>
          <p:cNvPr id="9218" name="Picture 2">
            <a:extLst>
              <a:ext uri="{FF2B5EF4-FFF2-40B4-BE49-F238E27FC236}">
                <a16:creationId xmlns:a16="http://schemas.microsoft.com/office/drawing/2014/main" id="{5E193576-5C44-1CBF-BBDB-8E7835471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157" y="1027906"/>
            <a:ext cx="3561942" cy="378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3214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6193-21FB-79CF-7697-3BC8CB0C43A1}"/>
              </a:ext>
            </a:extLst>
          </p:cNvPr>
          <p:cNvSpPr>
            <a:spLocks noGrp="1"/>
          </p:cNvSpPr>
          <p:nvPr>
            <p:ph type="title"/>
          </p:nvPr>
        </p:nvSpPr>
        <p:spPr/>
        <p:txBody>
          <a:bodyPr/>
          <a:lstStyle/>
          <a:p>
            <a:r>
              <a:rPr lang="en-US" dirty="0"/>
              <a:t>Dropout</a:t>
            </a:r>
          </a:p>
        </p:txBody>
      </p:sp>
      <p:sp>
        <p:nvSpPr>
          <p:cNvPr id="3" name="Content Placeholder 2">
            <a:extLst>
              <a:ext uri="{FF2B5EF4-FFF2-40B4-BE49-F238E27FC236}">
                <a16:creationId xmlns:a16="http://schemas.microsoft.com/office/drawing/2014/main" id="{3B3C10F3-5651-601C-4D3E-5B2805190001}"/>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At every iteration, it </a:t>
            </a:r>
            <a:r>
              <a:rPr lang="en-US" b="1" i="0" dirty="0">
                <a:solidFill>
                  <a:srgbClr val="222222"/>
                </a:solidFill>
                <a:effectLst/>
                <a:latin typeface="Lato" panose="020F0502020204030203" pitchFamily="34" charset="0"/>
              </a:rPr>
              <a:t>randomly selects some nodes and removes them</a:t>
            </a:r>
            <a:r>
              <a:rPr lang="en-US" b="0" i="0" dirty="0">
                <a:solidFill>
                  <a:srgbClr val="222222"/>
                </a:solidFill>
                <a:effectLst/>
                <a:latin typeface="Lato" panose="020F0502020204030203" pitchFamily="34" charset="0"/>
              </a:rPr>
              <a:t> along with all of their incoming and outgoing connections as shown below.</a:t>
            </a:r>
            <a:endParaRPr lang="en-US" dirty="0"/>
          </a:p>
        </p:txBody>
      </p:sp>
      <p:pic>
        <p:nvPicPr>
          <p:cNvPr id="10242" name="Picture 2">
            <a:extLst>
              <a:ext uri="{FF2B5EF4-FFF2-40B4-BE49-F238E27FC236}">
                <a16:creationId xmlns:a16="http://schemas.microsoft.com/office/drawing/2014/main" id="{4FC035BA-8CAC-1E06-DE8E-5796969DA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230" y="2935304"/>
            <a:ext cx="315277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96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206D-8BD2-67C3-EF05-538AB214D08A}"/>
              </a:ext>
            </a:extLst>
          </p:cNvPr>
          <p:cNvSpPr>
            <a:spLocks noGrp="1"/>
          </p:cNvSpPr>
          <p:nvPr>
            <p:ph type="title"/>
          </p:nvPr>
        </p:nvSpPr>
        <p:spPr/>
        <p:txBody>
          <a:bodyPr/>
          <a:lstStyle/>
          <a:p>
            <a:r>
              <a:rPr lang="en-US" dirty="0">
                <a:solidFill>
                  <a:srgbClr val="222222"/>
                </a:solidFill>
                <a:latin typeface="Lato" panose="020F0502020204030203" pitchFamily="34" charset="0"/>
              </a:rPr>
              <a:t>Dropout</a:t>
            </a:r>
            <a:endParaRPr lang="en-US" dirty="0"/>
          </a:p>
        </p:txBody>
      </p:sp>
      <p:sp>
        <p:nvSpPr>
          <p:cNvPr id="3" name="Content Placeholder 2">
            <a:extLst>
              <a:ext uri="{FF2B5EF4-FFF2-40B4-BE49-F238E27FC236}">
                <a16:creationId xmlns:a16="http://schemas.microsoft.com/office/drawing/2014/main" id="{1B200261-A8FE-DD00-0889-826FFB649088}"/>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So each iteration has a different set of nodes and this results in a different set of outputs. </a:t>
            </a:r>
            <a:r>
              <a:rPr lang="en-US" b="1" i="0" dirty="0">
                <a:solidFill>
                  <a:srgbClr val="222222"/>
                </a:solidFill>
                <a:effectLst/>
                <a:latin typeface="Lato" panose="020F0502020204030203" pitchFamily="34" charset="0"/>
              </a:rPr>
              <a:t>It can also be thought of as an ensemble technique in machine learning.</a:t>
            </a:r>
            <a:endParaRPr lang="en-US" b="0" i="0" dirty="0">
              <a:solidFill>
                <a:srgbClr val="222222"/>
              </a:solidFill>
              <a:effectLst/>
              <a:latin typeface="Lato" panose="020F0502020204030203" pitchFamily="34" charset="0"/>
            </a:endParaRPr>
          </a:p>
          <a:p>
            <a:pPr algn="just"/>
            <a:r>
              <a:rPr lang="en-US" b="0" i="0" dirty="0">
                <a:solidFill>
                  <a:srgbClr val="222222"/>
                </a:solidFill>
                <a:effectLst/>
                <a:latin typeface="Lato" panose="020F0502020204030203" pitchFamily="34" charset="0"/>
              </a:rPr>
              <a:t>Ensemble models usually perform better than a single model as they capture more randomness. Similarly, dropout also performs better than a normal neural network model.</a:t>
            </a:r>
          </a:p>
          <a:p>
            <a:pPr algn="just"/>
            <a:r>
              <a:rPr lang="en-US" b="0" i="0" dirty="0">
                <a:solidFill>
                  <a:srgbClr val="222222"/>
                </a:solidFill>
                <a:effectLst/>
                <a:latin typeface="Lato" panose="020F0502020204030203" pitchFamily="34" charset="0"/>
              </a:rPr>
              <a:t>This </a:t>
            </a:r>
            <a:r>
              <a:rPr lang="en-US" b="1" i="1" dirty="0">
                <a:solidFill>
                  <a:srgbClr val="222222"/>
                </a:solidFill>
                <a:effectLst/>
                <a:latin typeface="Lato" panose="020F0502020204030203" pitchFamily="34" charset="0"/>
              </a:rPr>
              <a:t>probability of choosing how many nodes </a:t>
            </a:r>
            <a:r>
              <a:rPr lang="en-US" b="0" i="0" dirty="0">
                <a:solidFill>
                  <a:srgbClr val="222222"/>
                </a:solidFill>
                <a:effectLst/>
                <a:latin typeface="Lato" panose="020F0502020204030203" pitchFamily="34" charset="0"/>
              </a:rPr>
              <a:t>should be dropped is the hyperparameter of the dropout function. </a:t>
            </a:r>
          </a:p>
          <a:p>
            <a:pPr algn="just"/>
            <a:r>
              <a:rPr lang="en-US" b="0" i="0" dirty="0">
                <a:solidFill>
                  <a:srgbClr val="222222"/>
                </a:solidFill>
                <a:effectLst/>
                <a:latin typeface="Lato" panose="020F0502020204030203" pitchFamily="34" charset="0"/>
              </a:rPr>
              <a:t>dropout can be applied to both the hidden layers as well as the input layers.</a:t>
            </a:r>
            <a:endParaRPr lang="en-US" dirty="0"/>
          </a:p>
        </p:txBody>
      </p:sp>
    </p:spTree>
    <p:extLst>
      <p:ext uri="{BB962C8B-B14F-4D97-AF65-F5344CB8AC3E}">
        <p14:creationId xmlns:p14="http://schemas.microsoft.com/office/powerpoint/2010/main" val="175247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B9FC-A54C-34CD-D602-B7B8877DE6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273868-B8BD-B63A-8187-F6698377ACD2}"/>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Gradient descent is an iterative optimization algorithm for finding </a:t>
            </a:r>
            <a:r>
              <a:rPr lang="en-US" b="1" i="1" dirty="0">
                <a:solidFill>
                  <a:srgbClr val="222222"/>
                </a:solidFill>
                <a:effectLst/>
                <a:latin typeface="Lato" panose="020F0502020204030203" pitchFamily="34" charset="0"/>
              </a:rPr>
              <a:t>the local minimum of a function</a:t>
            </a:r>
            <a:r>
              <a:rPr lang="en-US" b="0" i="0" dirty="0">
                <a:solidFill>
                  <a:srgbClr val="222222"/>
                </a:solidFill>
                <a:effectLst/>
                <a:latin typeface="Lato" panose="020F0502020204030203" pitchFamily="34" charset="0"/>
              </a:rPr>
              <a:t>.</a:t>
            </a:r>
          </a:p>
          <a:p>
            <a:pPr algn="just"/>
            <a:r>
              <a:rPr lang="en-US" b="0" i="0" dirty="0">
                <a:solidFill>
                  <a:srgbClr val="222222"/>
                </a:solidFill>
                <a:effectLst/>
                <a:latin typeface="Lato" panose="020F0502020204030203" pitchFamily="34" charset="0"/>
              </a:rPr>
              <a:t>To find the local minimum of a function using gradient descent, we must take steps proportional to the </a:t>
            </a:r>
            <a:r>
              <a:rPr lang="en-US" b="1" i="1" dirty="0">
                <a:solidFill>
                  <a:srgbClr val="222222"/>
                </a:solidFill>
                <a:effectLst/>
                <a:latin typeface="Lato" panose="020F0502020204030203" pitchFamily="34" charset="0"/>
              </a:rPr>
              <a:t>negative of the gradient </a:t>
            </a:r>
            <a:r>
              <a:rPr lang="en-US" b="0" i="0" dirty="0">
                <a:solidFill>
                  <a:srgbClr val="222222"/>
                </a:solidFill>
                <a:effectLst/>
                <a:latin typeface="Lato" panose="020F0502020204030203" pitchFamily="34" charset="0"/>
              </a:rPr>
              <a:t>(move away from the gradient) of the function at the current point. </a:t>
            </a:r>
          </a:p>
          <a:p>
            <a:pPr algn="just"/>
            <a:r>
              <a:rPr lang="en-US" b="0" i="0" dirty="0">
                <a:solidFill>
                  <a:srgbClr val="222222"/>
                </a:solidFill>
                <a:effectLst/>
                <a:latin typeface="Lato" panose="020F0502020204030203" pitchFamily="34" charset="0"/>
              </a:rPr>
              <a:t>If we take steps proportional to the positive of the gradient (moving towards the gradient), we will approach a local maximum of the function, and the procedure is called</a:t>
            </a:r>
            <a:r>
              <a:rPr lang="en-US" b="1" i="0" dirty="0">
                <a:solidFill>
                  <a:srgbClr val="222222"/>
                </a:solidFill>
                <a:effectLst/>
                <a:latin typeface="Lato" panose="020F0502020204030203" pitchFamily="34" charset="0"/>
              </a:rPr>
              <a:t> Gradient Ascent.</a:t>
            </a:r>
            <a:endParaRPr lang="en-US" dirty="0"/>
          </a:p>
        </p:txBody>
      </p:sp>
    </p:spTree>
    <p:extLst>
      <p:ext uri="{BB962C8B-B14F-4D97-AF65-F5344CB8AC3E}">
        <p14:creationId xmlns:p14="http://schemas.microsoft.com/office/powerpoint/2010/main" val="244495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0CFF-1841-FF2E-0C7B-A07BA4F53927}"/>
              </a:ext>
            </a:extLst>
          </p:cNvPr>
          <p:cNvSpPr>
            <a:spLocks noGrp="1"/>
          </p:cNvSpPr>
          <p:nvPr>
            <p:ph type="title"/>
          </p:nvPr>
        </p:nvSpPr>
        <p:spPr/>
        <p:txBody>
          <a:bodyPr/>
          <a:lstStyle/>
          <a:p>
            <a:endParaRPr lang="en-US"/>
          </a:p>
        </p:txBody>
      </p:sp>
      <p:pic>
        <p:nvPicPr>
          <p:cNvPr id="13314" name="Picture 2">
            <a:extLst>
              <a:ext uri="{FF2B5EF4-FFF2-40B4-BE49-F238E27FC236}">
                <a16:creationId xmlns:a16="http://schemas.microsoft.com/office/drawing/2014/main" id="{C5A92008-26B9-96CE-2086-0ED25421C8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755" y="1825625"/>
            <a:ext cx="70104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478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3123</TotalTime>
  <Words>6211</Words>
  <Application>Microsoft Office PowerPoint</Application>
  <PresentationFormat>Widescreen</PresentationFormat>
  <Paragraphs>301</Paragraphs>
  <Slides>77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77</vt:i4>
      </vt:variant>
    </vt:vector>
  </HeadingPairs>
  <TitlesOfParts>
    <vt:vector size="93" baseType="lpstr">
      <vt:lpstr>-apple-system</vt:lpstr>
      <vt:lpstr>Arial</vt:lpstr>
      <vt:lpstr>Calibri</vt:lpstr>
      <vt:lpstr>Calibri Light</vt:lpstr>
      <vt:lpstr>Courier New</vt:lpstr>
      <vt:lpstr>Droid Serif</vt:lpstr>
      <vt:lpstr>inter-bold</vt:lpstr>
      <vt:lpstr>inter-regular</vt:lpstr>
      <vt:lpstr>Lato</vt:lpstr>
      <vt:lpstr>Muli</vt:lpstr>
      <vt:lpstr>open sans</vt:lpstr>
      <vt:lpstr>sohne</vt:lpstr>
      <vt:lpstr>source-serif-pro</vt:lpstr>
      <vt:lpstr>Times New Roman</vt:lpstr>
      <vt:lpstr>var(--font-family-heading-lesson-markdown)</vt:lpstr>
      <vt:lpstr>Office Theme</vt:lpstr>
      <vt:lpstr>INTRODUCTION TO DEEP LEARNING </vt:lpstr>
      <vt:lpstr>INTRODUCTION TO DEEP LEARNING </vt:lpstr>
      <vt:lpstr>Gradient Descent</vt:lpstr>
      <vt:lpstr>PowerPoint Presentation</vt:lpstr>
      <vt:lpstr>mathematical representation</vt:lpstr>
      <vt:lpstr>PowerPoint Presentation</vt:lpstr>
      <vt:lpstr>PowerPoint Presentation</vt:lpstr>
      <vt:lpstr>PowerPoint Presentation</vt:lpstr>
      <vt:lpstr>PowerPoint Presentation</vt:lpstr>
      <vt:lpstr>PowerPoint Presentation</vt:lpstr>
      <vt:lpstr>Gradient Descent Algorithm</vt:lpstr>
      <vt:lpstr>PowerPoint Presentation</vt:lpstr>
      <vt:lpstr>Learning Rate</vt:lpstr>
      <vt:lpstr>Learning Rate</vt:lpstr>
      <vt:lpstr>  Types of Gradient Descent  </vt:lpstr>
      <vt:lpstr>Types of Gradient Descent</vt:lpstr>
      <vt:lpstr>Types of Gradient Descent</vt:lpstr>
      <vt:lpstr>Vanishing Gradient Problem </vt:lpstr>
      <vt:lpstr>PowerPoint Presentation</vt:lpstr>
      <vt:lpstr>Vanishing Gradient Problem</vt:lpstr>
      <vt:lpstr>Vanishing Gradient Problem</vt:lpstr>
      <vt:lpstr> Method to overcome the problem   </vt:lpstr>
      <vt:lpstr>PowerPoint Presentation</vt:lpstr>
      <vt:lpstr>Method to overcome the problem</vt:lpstr>
      <vt:lpstr> What is the dying ReLU problem? </vt:lpstr>
      <vt:lpstr>Recovering from dying ReLU </vt:lpstr>
      <vt:lpstr>Mitigation of Vanishing Gradient problem</vt:lpstr>
      <vt:lpstr>Mitigation of Vanishing Gradient problem</vt:lpstr>
      <vt:lpstr>ReLU Heuristics for Avoiding Bad Local Minima</vt:lpstr>
      <vt:lpstr>ReLU Heuristics for Avoiding Bad Local Minima</vt:lpstr>
      <vt:lpstr>ReLU Heuristics for Avoiding Bad Local Minima</vt:lpstr>
      <vt:lpstr>PowerPoint Presentation</vt:lpstr>
      <vt:lpstr>ReLU Heuristics for Avoiding Bad Local Minima</vt:lpstr>
      <vt:lpstr>Heuristics for Faster Training</vt:lpstr>
      <vt:lpstr>PowerPoint Presentation</vt:lpstr>
      <vt:lpstr>Batch normalization : </vt:lpstr>
      <vt:lpstr>Batch normalization - Example</vt:lpstr>
      <vt:lpstr>PowerPoint Presentation</vt:lpstr>
      <vt:lpstr>Batch normalization</vt:lpstr>
      <vt:lpstr>Batch Normalization working </vt:lpstr>
      <vt:lpstr>PowerPoint Presentation</vt:lpstr>
      <vt:lpstr>PowerPoint Presentation</vt:lpstr>
      <vt:lpstr>Drawbacks of gradient descent </vt:lpstr>
      <vt:lpstr>Drawbacks of gradient descent</vt:lpstr>
      <vt:lpstr>Gradient descent with momentum </vt:lpstr>
      <vt:lpstr>Gradient descent with momentum</vt:lpstr>
      <vt:lpstr>Update Rule for momentum-based gradient descent</vt:lpstr>
      <vt:lpstr>PowerPoint Presentation</vt:lpstr>
      <vt:lpstr>Nesterov Accelerated Gradient (NAG) </vt:lpstr>
      <vt:lpstr>PowerPoint Presentation</vt:lpstr>
      <vt:lpstr>PowerPoint Presentation</vt:lpstr>
      <vt:lpstr>PowerPoint Presentation</vt:lpstr>
      <vt:lpstr>PowerPoint Presentation</vt:lpstr>
      <vt:lpstr>How NAG actually works? </vt:lpstr>
      <vt:lpstr>PowerPoint Presentation</vt:lpstr>
      <vt:lpstr>NAG</vt:lpstr>
      <vt:lpstr>PowerPoint Presentation</vt:lpstr>
      <vt:lpstr>PowerPoint Presentation</vt:lpstr>
      <vt:lpstr>Regularization Techniques</vt:lpstr>
      <vt:lpstr>Regularization Techniques</vt:lpstr>
      <vt:lpstr>What is Regularization? </vt:lpstr>
      <vt:lpstr>PowerPoint Presentation</vt:lpstr>
      <vt:lpstr>PowerPoint Presentation</vt:lpstr>
      <vt:lpstr>PowerPoint Presentation</vt:lpstr>
      <vt:lpstr> Regularization technique to reduce Overfitting: </vt:lpstr>
      <vt:lpstr>PowerPoint Presentation</vt:lpstr>
      <vt:lpstr>PowerPoint Presentation</vt:lpstr>
      <vt:lpstr>Different Regularization Techniques in Deep Learning </vt:lpstr>
      <vt:lpstr>L2 regularization </vt:lpstr>
      <vt:lpstr>PowerPoint Presentation</vt:lpstr>
      <vt:lpstr>L2 </vt:lpstr>
      <vt:lpstr>L1 regularization </vt:lpstr>
      <vt:lpstr>PowerPoint Presentation</vt:lpstr>
      <vt:lpstr>L1 Regularization</vt:lpstr>
      <vt:lpstr>Dropout </vt:lpstr>
      <vt:lpstr>Dropout</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HK</dc:creator>
  <cp:lastModifiedBy> </cp:lastModifiedBy>
  <cp:revision>95</cp:revision>
  <dcterms:created xsi:type="dcterms:W3CDTF">2023-03-20T14:43:48Z</dcterms:created>
  <dcterms:modified xsi:type="dcterms:W3CDTF">2024-05-28T04:40:55Z</dcterms:modified>
</cp:coreProperties>
</file>