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2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84" r:id="rId26"/>
    <p:sldId id="281" r:id="rId27"/>
    <p:sldId id="278" r:id="rId28"/>
    <p:sldId id="279" r:id="rId29"/>
    <p:sldId id="280" r:id="rId30"/>
    <p:sldId id="282" r:id="rId31"/>
    <p:sldId id="285" r:id="rId32"/>
    <p:sldId id="286" r:id="rId33"/>
    <p:sldId id="322" r:id="rId34"/>
    <p:sldId id="287" r:id="rId35"/>
    <p:sldId id="288" r:id="rId36"/>
    <p:sldId id="289"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21"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254477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162929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456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502562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83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405229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806294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198649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171001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96F65-4070-46C0-8AAF-E0450E6DAAD3}"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26484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96F65-4070-46C0-8AAF-E0450E6DAAD3}"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21135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96F65-4070-46C0-8AAF-E0450E6DAAD3}" type="datetimeFigureOut">
              <a:rPr lang="en-US" smtClean="0"/>
              <a:pPr/>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227841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96F65-4070-46C0-8AAF-E0450E6DAAD3}" type="datetimeFigureOut">
              <a:rPr lang="en-US" smtClean="0"/>
              <a:pPr/>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9059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96F65-4070-46C0-8AAF-E0450E6DAAD3}"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81238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96F65-4070-46C0-8AAF-E0450E6DAAD3}"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64356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96F65-4070-46C0-8AAF-E0450E6DAAD3}"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D2362-951E-4EFC-A7EA-F8C5B670B7BE}" type="slidenum">
              <a:rPr lang="en-US" smtClean="0"/>
              <a:pPr/>
              <a:t>‹#›</a:t>
            </a:fld>
            <a:endParaRPr lang="en-US"/>
          </a:p>
        </p:txBody>
      </p:sp>
    </p:spTree>
    <p:extLst>
      <p:ext uri="{BB962C8B-B14F-4D97-AF65-F5344CB8AC3E}">
        <p14:creationId xmlns:p14="http://schemas.microsoft.com/office/powerpoint/2010/main" val="291584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A96F65-4070-46C0-8AAF-E0450E6DAAD3}" type="datetimeFigureOut">
              <a:rPr lang="en-US" smtClean="0"/>
              <a:pPr/>
              <a:t>6/30/2024</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AE7D2362-951E-4EFC-A7EA-F8C5B670B7BE}" type="slidenum">
              <a:rPr lang="en-US" smtClean="0"/>
              <a:pPr/>
              <a:t>‹#›</a:t>
            </a:fld>
            <a:endParaRPr lang="en-US"/>
          </a:p>
        </p:txBody>
      </p:sp>
    </p:spTree>
    <p:extLst>
      <p:ext uri="{BB962C8B-B14F-4D97-AF65-F5344CB8AC3E}">
        <p14:creationId xmlns:p14="http://schemas.microsoft.com/office/powerpoint/2010/main" val="39263544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accounting-method-amortized-analys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software-engineering-cost-variance-cv-and-schedule-variance-sv/"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rike.com/blog/streamline-team-communicati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techtarget.com/searchcio/definition/proof-of-concept-POC" TargetMode="External"/><Relationship Id="rId2" Type="http://schemas.openxmlformats.org/officeDocument/2006/relationships/hyperlink" Target="https://www.techtarget.com/searcherp/definition/prototyp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techtarget.com/searchsoftwarequality/definition/use-c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kpi-full-form-importance-and-typ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how-to-create-project-documentation-with-examples/" TargetMode="External"/><Relationship Id="rId2" Type="http://schemas.openxmlformats.org/officeDocument/2006/relationships/hyperlink" Target="https://www.geeksforgeeks.org/what-is-scope-in-project-manag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17575"/>
          </a:xfrm>
        </p:spPr>
        <p:txBody>
          <a:bodyPr/>
          <a:lstStyle/>
          <a:p>
            <a:pPr algn="ctr"/>
            <a:r>
              <a:rPr lang="en-US" dirty="0"/>
              <a:t>Module 5</a:t>
            </a:r>
          </a:p>
        </p:txBody>
      </p:sp>
      <p:sp>
        <p:nvSpPr>
          <p:cNvPr id="3" name="Subtitle 2"/>
          <p:cNvSpPr>
            <a:spLocks noGrp="1"/>
          </p:cNvSpPr>
          <p:nvPr>
            <p:ph type="subTitle" idx="1"/>
          </p:nvPr>
        </p:nvSpPr>
        <p:spPr>
          <a:xfrm>
            <a:off x="457200" y="2971800"/>
            <a:ext cx="8001000" cy="1066800"/>
          </a:xfrm>
        </p:spPr>
        <p:txBody>
          <a:bodyPr>
            <a:normAutofit/>
          </a:bodyPr>
          <a:lstStyle/>
          <a:p>
            <a:r>
              <a:rPr lang="en-US" sz="3200" b="1" dirty="0">
                <a:solidFill>
                  <a:srgbClr val="002060"/>
                </a:solidFill>
                <a:latin typeface="Times New Roman" pitchFamily="18" charset="0"/>
                <a:cs typeface="Times New Roman" pitchFamily="18" charset="0"/>
              </a:rPr>
              <a:t>PROJECT EXECUTION AND CLOUSRE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solidFill>
                  <a:srgbClr val="002060"/>
                </a:solidFill>
              </a:rPr>
              <a:t>TOOLS AND TECHNIQUES </a:t>
            </a:r>
          </a:p>
        </p:txBody>
      </p:sp>
      <p:sp>
        <p:nvSpPr>
          <p:cNvPr id="3" name="Content Placeholder 2"/>
          <p:cNvSpPr>
            <a:spLocks noGrp="1"/>
          </p:cNvSpPr>
          <p:nvPr>
            <p:ph idx="1"/>
          </p:nvPr>
        </p:nvSpPr>
        <p:spPr>
          <a:xfrm>
            <a:off x="457200" y="1295400"/>
            <a:ext cx="6858000" cy="5029200"/>
          </a:xfrm>
        </p:spPr>
        <p:txBody>
          <a:bodyPr>
            <a:normAutofit/>
          </a:bodyPr>
          <a:lstStyle/>
          <a:p>
            <a:pPr>
              <a:buNone/>
            </a:pPr>
            <a:r>
              <a:rPr lang="en-US" sz="2400" b="1" dirty="0">
                <a:solidFill>
                  <a:srgbClr val="FF0000"/>
                </a:solidFill>
                <a:latin typeface="Aptos" panose="020B0004020202020204" pitchFamily="34" charset="0"/>
                <a:cs typeface="Times New Roman" pitchFamily="18" charset="0"/>
              </a:rPr>
              <a:t>Tools</a:t>
            </a:r>
          </a:p>
          <a:p>
            <a:pPr>
              <a:buNone/>
            </a:pPr>
            <a:r>
              <a:rPr lang="en-US" sz="2400" b="1" dirty="0">
                <a:latin typeface="Aptos" panose="020B0004020202020204" pitchFamily="34" charset="0"/>
                <a:cs typeface="Times New Roman" pitchFamily="18" charset="0"/>
              </a:rPr>
              <a:t>1)Project Management Software</a:t>
            </a:r>
            <a:endParaRPr lang="en-US" sz="2400" dirty="0">
              <a:latin typeface="Aptos" panose="020B0004020202020204" pitchFamily="34" charset="0"/>
              <a:cs typeface="Times New Roman" pitchFamily="18" charset="0"/>
            </a:endParaRPr>
          </a:p>
          <a:p>
            <a:pPr lvl="1"/>
            <a:r>
              <a:rPr lang="en-US" sz="2000" b="1" dirty="0">
                <a:latin typeface="Aptos" panose="020B0004020202020204" pitchFamily="34" charset="0"/>
                <a:cs typeface="Times New Roman" pitchFamily="18" charset="0"/>
              </a:rPr>
              <a:t>Examples</a:t>
            </a:r>
            <a:r>
              <a:rPr lang="en-US" sz="2000" dirty="0">
                <a:latin typeface="Aptos" panose="020B0004020202020204" pitchFamily="34" charset="0"/>
                <a:cs typeface="Times New Roman" pitchFamily="18" charset="0"/>
              </a:rPr>
              <a:t>: Microsoft Project, Asana, </a:t>
            </a:r>
            <a:r>
              <a:rPr lang="en-US" sz="2000" dirty="0" err="1">
                <a:latin typeface="Aptos" panose="020B0004020202020204" pitchFamily="34" charset="0"/>
                <a:cs typeface="Times New Roman" pitchFamily="18" charset="0"/>
              </a:rPr>
              <a:t>Trello</a:t>
            </a:r>
            <a:r>
              <a:rPr lang="en-US" sz="2000" dirty="0">
                <a:latin typeface="Aptos" panose="020B0004020202020204" pitchFamily="34" charset="0"/>
                <a:cs typeface="Times New Roman" pitchFamily="18" charset="0"/>
              </a:rPr>
              <a:t>, </a:t>
            </a:r>
            <a:r>
              <a:rPr lang="en-US" sz="2000" dirty="0" err="1">
                <a:latin typeface="Aptos" panose="020B0004020202020204" pitchFamily="34" charset="0"/>
                <a:cs typeface="Times New Roman" pitchFamily="18" charset="0"/>
              </a:rPr>
              <a:t>Jira</a:t>
            </a:r>
            <a:r>
              <a:rPr lang="en-US" sz="2000" dirty="0">
                <a:latin typeface="Aptos" panose="020B0004020202020204" pitchFamily="34" charset="0"/>
                <a:cs typeface="Times New Roman" pitchFamily="18" charset="0"/>
              </a:rPr>
              <a:t>, </a:t>
            </a:r>
            <a:r>
              <a:rPr lang="en-US" sz="2000" dirty="0" err="1">
                <a:latin typeface="Aptos" panose="020B0004020202020204" pitchFamily="34" charset="0"/>
                <a:cs typeface="Times New Roman" pitchFamily="18" charset="0"/>
              </a:rPr>
              <a:t>Smartsheet</a:t>
            </a:r>
            <a:r>
              <a:rPr lang="en-US" sz="2000" dirty="0">
                <a:latin typeface="Aptos" panose="020B0004020202020204" pitchFamily="34" charset="0"/>
                <a:cs typeface="Times New Roman" pitchFamily="18" charset="0"/>
              </a:rPr>
              <a:t>.</a:t>
            </a:r>
          </a:p>
          <a:p>
            <a:pPr lvl="1"/>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plan, schedule, assign tasks, track progress, and collaborate with team members.</a:t>
            </a:r>
          </a:p>
          <a:p>
            <a:pPr>
              <a:buNone/>
            </a:pPr>
            <a:r>
              <a:rPr lang="en-US" sz="2400" b="1" dirty="0">
                <a:latin typeface="Aptos" panose="020B0004020202020204" pitchFamily="34" charset="0"/>
                <a:cs typeface="Times New Roman" pitchFamily="18" charset="0"/>
              </a:rPr>
              <a:t>2)Dashboards</a:t>
            </a:r>
            <a:endParaRPr lang="en-US" sz="2400" dirty="0">
              <a:latin typeface="Aptos" panose="020B0004020202020204" pitchFamily="34" charset="0"/>
              <a:cs typeface="Times New Roman" pitchFamily="18" charset="0"/>
            </a:endParaRPr>
          </a:p>
          <a:p>
            <a:pPr lvl="1"/>
            <a:r>
              <a:rPr lang="en-US" sz="2000" b="1" dirty="0">
                <a:latin typeface="Aptos" panose="020B0004020202020204" pitchFamily="34" charset="0"/>
                <a:cs typeface="Times New Roman" pitchFamily="18" charset="0"/>
              </a:rPr>
              <a:t>Examples</a:t>
            </a:r>
            <a:r>
              <a:rPr lang="en-US" sz="2000" dirty="0">
                <a:latin typeface="Aptos" panose="020B0004020202020204" pitchFamily="34" charset="0"/>
                <a:cs typeface="Times New Roman" pitchFamily="18" charset="0"/>
              </a:rPr>
              <a:t>: Tableau, Power BI.</a:t>
            </a:r>
          </a:p>
          <a:p>
            <a:pPr lvl="1"/>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provide real-time visualization of project metrics and KPIs, offering a quick overview of project health.</a:t>
            </a:r>
          </a:p>
          <a:p>
            <a:endParaRPr lang="en-US" sz="2400" dirty="0">
              <a:latin typeface="Aptos" panose="020B0004020202020204"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6705600" cy="5715000"/>
          </a:xfrm>
        </p:spPr>
        <p:txBody>
          <a:bodyPr>
            <a:normAutofit/>
          </a:bodyPr>
          <a:lstStyle/>
          <a:p>
            <a:pPr>
              <a:buNone/>
            </a:pPr>
            <a:r>
              <a:rPr lang="en-US" sz="2000" b="1" dirty="0">
                <a:latin typeface="Aptos" panose="020B0004020202020204" pitchFamily="34" charset="0"/>
                <a:cs typeface="Times New Roman" pitchFamily="18" charset="0"/>
              </a:rPr>
              <a:t>3)Gantt Charts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visualize the project schedule, showing task dependencies and timelines, and track progress against the plan.</a:t>
            </a:r>
          </a:p>
          <a:p>
            <a:pPr>
              <a:buNone/>
            </a:pPr>
            <a:r>
              <a:rPr lang="en-US" sz="2000" b="1" dirty="0">
                <a:latin typeface="Aptos" panose="020B0004020202020204" pitchFamily="34" charset="0"/>
                <a:cs typeface="Times New Roman" pitchFamily="18" charset="0"/>
              </a:rPr>
              <a:t>4)Earned Value Management (EVM) Tools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integrate scope, schedule, and cost variables to assess project performance and progress.</a:t>
            </a:r>
          </a:p>
          <a:p>
            <a:pPr>
              <a:buNone/>
            </a:pPr>
            <a:r>
              <a:rPr lang="en-US" sz="2000" b="1" dirty="0">
                <a:latin typeface="Aptos" panose="020B0004020202020204" pitchFamily="34" charset="0"/>
                <a:cs typeface="Times New Roman" pitchFamily="18" charset="0"/>
              </a:rPr>
              <a:t>5)Resource Management Tools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Examples</a:t>
            </a:r>
            <a:r>
              <a:rPr lang="en-US" sz="2000" dirty="0">
                <a:latin typeface="Aptos" panose="020B0004020202020204" pitchFamily="34" charset="0"/>
                <a:cs typeface="Times New Roman" pitchFamily="18" charset="0"/>
              </a:rPr>
              <a:t>: Resource Guru, Float.</a:t>
            </a: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manage and allocate project resources effectively, ensuring optimal utilization.</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6629400" cy="5867400"/>
          </a:xfrm>
        </p:spPr>
        <p:txBody>
          <a:bodyPr>
            <a:normAutofit/>
          </a:bodyPr>
          <a:lstStyle/>
          <a:p>
            <a:pPr>
              <a:buNone/>
            </a:pPr>
            <a:r>
              <a:rPr lang="en-US" sz="2000" b="1" dirty="0">
                <a:latin typeface="Aptos" panose="020B0004020202020204" pitchFamily="34" charset="0"/>
                <a:cs typeface="Times New Roman" pitchFamily="18" charset="0"/>
              </a:rPr>
              <a:t>6)Risk Management Tools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Examples</a:t>
            </a:r>
            <a:r>
              <a:rPr lang="en-US" sz="2000" dirty="0">
                <a:latin typeface="Aptos" panose="020B0004020202020204" pitchFamily="34" charset="0"/>
                <a:cs typeface="Times New Roman" pitchFamily="18" charset="0"/>
              </a:rPr>
              <a:t>: Risk Register, Risk Matrix.</a:t>
            </a: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identify, assess, and manage project risks.</a:t>
            </a:r>
          </a:p>
          <a:p>
            <a:pPr>
              <a:buNone/>
            </a:pPr>
            <a:r>
              <a:rPr lang="en-US" sz="2000" b="1" dirty="0">
                <a:latin typeface="Aptos" panose="020B0004020202020204" pitchFamily="34" charset="0"/>
                <a:cs typeface="Times New Roman" pitchFamily="18" charset="0"/>
              </a:rPr>
              <a:t>7)Quality Management Tools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Examples</a:t>
            </a:r>
            <a:r>
              <a:rPr lang="en-US" sz="2000" dirty="0">
                <a:latin typeface="Aptos" panose="020B0004020202020204" pitchFamily="34" charset="0"/>
                <a:cs typeface="Times New Roman" pitchFamily="18" charset="0"/>
              </a:rPr>
              <a:t>: Control charts, Pareto charts, Fishbone diagrams.</a:t>
            </a: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ensure that project deliverables meet the defined quality standards.</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6629400" cy="5638800"/>
          </a:xfrm>
        </p:spPr>
        <p:txBody>
          <a:bodyPr>
            <a:normAutofit/>
          </a:bodyPr>
          <a:lstStyle/>
          <a:p>
            <a:pPr>
              <a:buNone/>
            </a:pPr>
            <a:r>
              <a:rPr lang="en-US" sz="3600" b="1" dirty="0">
                <a:solidFill>
                  <a:srgbClr val="002060"/>
                </a:solidFill>
                <a:latin typeface="Aptos" panose="020B0004020202020204" pitchFamily="34" charset="0"/>
                <a:cs typeface="Times New Roman" pitchFamily="18" charset="0"/>
              </a:rPr>
              <a:t>Techniques</a:t>
            </a:r>
          </a:p>
          <a:p>
            <a:pPr>
              <a:buNone/>
            </a:pPr>
            <a:r>
              <a:rPr lang="en-US" sz="2400" b="1" dirty="0">
                <a:latin typeface="Aptos" panose="020B0004020202020204" pitchFamily="34" charset="0"/>
                <a:cs typeface="Times New Roman" pitchFamily="18" charset="0"/>
              </a:rPr>
              <a:t>1)Regular Status Meetings</a:t>
            </a:r>
            <a:endParaRPr lang="en-US" sz="2400" dirty="0">
              <a:latin typeface="Aptos" panose="020B0004020202020204" pitchFamily="34" charset="0"/>
              <a:cs typeface="Times New Roman" pitchFamily="18" charset="0"/>
            </a:endParaRPr>
          </a:p>
          <a:p>
            <a:pPr lvl="1"/>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review progress, discuss issues, and update stakeholders on the project status.</a:t>
            </a:r>
          </a:p>
          <a:p>
            <a:pPr>
              <a:buNone/>
            </a:pPr>
            <a:r>
              <a:rPr lang="en-US" sz="2400" b="1" dirty="0">
                <a:latin typeface="Aptos" panose="020B0004020202020204" pitchFamily="34" charset="0"/>
                <a:cs typeface="Times New Roman" pitchFamily="18" charset="0"/>
              </a:rPr>
              <a:t>2)Progress Reporting</a:t>
            </a:r>
            <a:endParaRPr lang="en-US" sz="2400" dirty="0">
              <a:latin typeface="Aptos" panose="020B0004020202020204" pitchFamily="34" charset="0"/>
              <a:cs typeface="Times New Roman" pitchFamily="18" charset="0"/>
            </a:endParaRPr>
          </a:p>
          <a:p>
            <a:pPr lvl="1"/>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document and communicate the current status of the project to stakeholders through reports.</a:t>
            </a:r>
          </a:p>
          <a:p>
            <a:pPr>
              <a:buNone/>
            </a:pPr>
            <a:r>
              <a:rPr lang="en-US" sz="2400" b="1" dirty="0">
                <a:latin typeface="Aptos" panose="020B0004020202020204" pitchFamily="34" charset="0"/>
                <a:cs typeface="Times New Roman" pitchFamily="18" charset="0"/>
              </a:rPr>
              <a:t>3)Performance Reviews</a:t>
            </a:r>
            <a:endParaRPr lang="en-US" sz="2400" dirty="0">
              <a:latin typeface="Aptos" panose="020B0004020202020204" pitchFamily="34" charset="0"/>
              <a:cs typeface="Times New Roman" pitchFamily="18" charset="0"/>
            </a:endParaRPr>
          </a:p>
          <a:p>
            <a:r>
              <a:rPr lang="en-US" sz="2400" b="1" dirty="0">
                <a:latin typeface="Aptos" panose="020B0004020202020204" pitchFamily="34" charset="0"/>
                <a:cs typeface="Times New Roman" pitchFamily="18" charset="0"/>
              </a:rPr>
              <a:t>Purpose</a:t>
            </a:r>
            <a:r>
              <a:rPr lang="en-US" sz="2400" dirty="0">
                <a:latin typeface="Aptos" panose="020B0004020202020204" pitchFamily="34" charset="0"/>
                <a:cs typeface="Times New Roman" pitchFamily="18" charset="0"/>
              </a:rPr>
              <a:t>: To assess the performance of project activities against the project plan, including schedule and budget performance</a:t>
            </a:r>
          </a:p>
          <a:p>
            <a:pPr lvl="1">
              <a:buNone/>
            </a:pPr>
            <a:endParaRPr lang="en-US" sz="2000" dirty="0">
              <a:latin typeface="Aptos" panose="020B0004020202020204" pitchFamily="34" charset="0"/>
              <a:cs typeface="Times New Roman" pitchFamily="18" charset="0"/>
            </a:endParaRPr>
          </a:p>
          <a:p>
            <a:endParaRPr lang="en-US" sz="2400" dirty="0">
              <a:latin typeface="Aptos" panose="020B0004020202020204" pitchFamily="34"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6781800" cy="5410200"/>
          </a:xfrm>
        </p:spPr>
        <p:txBody>
          <a:bodyPr>
            <a:normAutofit/>
          </a:bodyPr>
          <a:lstStyle/>
          <a:p>
            <a:pPr>
              <a:buNone/>
            </a:pPr>
            <a:r>
              <a:rPr lang="en-US" sz="2000" b="1" dirty="0">
                <a:latin typeface="Aptos" panose="020B0004020202020204" pitchFamily="34" charset="0"/>
                <a:cs typeface="Times New Roman" pitchFamily="18" charset="0"/>
              </a:rPr>
              <a:t>4)Variance Analysis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compare planned performance with actual performance to identify and understand variances.</a:t>
            </a:r>
          </a:p>
          <a:p>
            <a:pPr>
              <a:buNone/>
            </a:pPr>
            <a:r>
              <a:rPr lang="en-US" sz="2000" b="1" dirty="0">
                <a:latin typeface="Aptos" panose="020B0004020202020204" pitchFamily="34" charset="0"/>
                <a:cs typeface="Times New Roman" pitchFamily="18" charset="0"/>
              </a:rPr>
              <a:t>5)Trend Analysis</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use historical data to predict future project performance and identify potential issues before they occur.</a:t>
            </a:r>
          </a:p>
          <a:p>
            <a:pPr>
              <a:buNone/>
            </a:pPr>
            <a:r>
              <a:rPr lang="en-US" sz="2000" b="1" dirty="0">
                <a:latin typeface="Aptos" panose="020B0004020202020204" pitchFamily="34" charset="0"/>
                <a:cs typeface="Times New Roman" pitchFamily="18" charset="0"/>
              </a:rPr>
              <a:t>6)Critical Path Method (CPM)</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identify the longest sequence of activities that must be completed on time for the entire project to be completed on schedule.</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6553200" cy="5638800"/>
          </a:xfrm>
        </p:spPr>
        <p:txBody>
          <a:bodyPr>
            <a:normAutofit/>
          </a:bodyPr>
          <a:lstStyle/>
          <a:p>
            <a:pPr>
              <a:buNone/>
            </a:pPr>
            <a:r>
              <a:rPr lang="en-US" sz="2000" b="1" dirty="0">
                <a:latin typeface="Aptos" panose="020B0004020202020204" pitchFamily="34" charset="0"/>
                <a:cs typeface="Times New Roman" pitchFamily="18" charset="0"/>
              </a:rPr>
              <a:t>7)Schedule Performance Index (SPI) and Cost Performance Index (CPI)</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measure the efficiency of time and cost management in the project.</a:t>
            </a:r>
          </a:p>
          <a:p>
            <a:pPr>
              <a:buNone/>
            </a:pPr>
            <a:r>
              <a:rPr lang="en-US" sz="2000" b="1" dirty="0">
                <a:latin typeface="Aptos" panose="020B0004020202020204" pitchFamily="34" charset="0"/>
                <a:cs typeface="Times New Roman" pitchFamily="18" charset="0"/>
              </a:rPr>
              <a:t>8)Integrated Change Control</a:t>
            </a:r>
            <a:endParaRPr lang="en-US" sz="2000" dirty="0">
              <a:latin typeface="Aptos" panose="020B0004020202020204" pitchFamily="34" charset="0"/>
              <a:cs typeface="Times New Roman" pitchFamily="18" charset="0"/>
            </a:endParaRPr>
          </a:p>
          <a:p>
            <a:r>
              <a:rPr lang="en-US" sz="2000" b="1" dirty="0">
                <a:latin typeface="Aptos" panose="020B0004020202020204" pitchFamily="34" charset="0"/>
                <a:cs typeface="Times New Roman" pitchFamily="18" charset="0"/>
              </a:rPr>
              <a:t>Purpose</a:t>
            </a:r>
            <a:r>
              <a:rPr lang="en-US" sz="2000" dirty="0">
                <a:latin typeface="Aptos" panose="020B0004020202020204" pitchFamily="34" charset="0"/>
                <a:cs typeface="Times New Roman" pitchFamily="18" charset="0"/>
              </a:rPr>
              <a:t>: To review and approve changes to the project scope, schedule, and budget in a structured manner.</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dirty="0">
                <a:solidFill>
                  <a:srgbClr val="002060"/>
                </a:solidFill>
                <a:latin typeface="Times New Roman" pitchFamily="18" charset="0"/>
                <a:cs typeface="Times New Roman" pitchFamily="18" charset="0"/>
              </a:rPr>
              <a:t>Project status report </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90160"/>
          </a:xfrm>
        </p:spPr>
        <p:txBody>
          <a:bodyPr/>
          <a:lstStyle/>
          <a:p>
            <a:pPr algn="just"/>
            <a:r>
              <a:rPr lang="en-US" dirty="0">
                <a:latin typeface="Aptos" panose="020B0004020202020204" pitchFamily="34" charset="0"/>
                <a:cs typeface="Times New Roman" pitchFamily="18" charset="0"/>
              </a:rPr>
              <a:t>A project status report is a document that describes the progress of a project within a specific time period and compares it against the project plan.</a:t>
            </a:r>
          </a:p>
          <a:p>
            <a:pPr algn="just"/>
            <a:r>
              <a:rPr lang="en-US" dirty="0">
                <a:latin typeface="Aptos" panose="020B0004020202020204" pitchFamily="34" charset="0"/>
                <a:cs typeface="Times New Roman" pitchFamily="18" charset="0"/>
              </a:rPr>
              <a:t> Project managers use status reports to keep stakeholders informed of progress and monitor costs, risks, time and work. </a:t>
            </a:r>
          </a:p>
          <a:p>
            <a:pPr algn="just"/>
            <a:r>
              <a:rPr lang="en-US" dirty="0">
                <a:latin typeface="Aptos" panose="020B0004020202020204" pitchFamily="34" charset="0"/>
                <a:cs typeface="Times New Roman" pitchFamily="18" charset="0"/>
              </a:rPr>
              <a:t>Project status reports allow project managers and stakeholders to visualize project data through charts and graphs.</a:t>
            </a:r>
          </a:p>
          <a:p>
            <a:pPr>
              <a:buNone/>
            </a:pPr>
            <a:r>
              <a:rPr lang="en-US" dirty="0">
                <a:latin typeface="Aptos" panose="020B0004020202020204" pitchFamily="34" charset="0"/>
                <a:cs typeface="Times New Roman" pitchFamily="18" charset="0"/>
              </a:rPr>
              <a:t>The status report for a project generally includes the following:</a:t>
            </a:r>
          </a:p>
          <a:p>
            <a:r>
              <a:rPr lang="en-US" dirty="0">
                <a:latin typeface="Aptos" panose="020B0004020202020204" pitchFamily="34" charset="0"/>
                <a:cs typeface="Times New Roman" pitchFamily="18" charset="0"/>
              </a:rPr>
              <a:t>The work that’s been completed</a:t>
            </a:r>
          </a:p>
          <a:p>
            <a:r>
              <a:rPr lang="en-US" dirty="0">
                <a:latin typeface="Aptos" panose="020B0004020202020204" pitchFamily="34" charset="0"/>
                <a:cs typeface="Times New Roman" pitchFamily="18" charset="0"/>
              </a:rPr>
              <a:t>The plan for what will follow</a:t>
            </a:r>
          </a:p>
          <a:p>
            <a:r>
              <a:rPr lang="en-US" dirty="0">
                <a:latin typeface="Aptos" panose="020B0004020202020204" pitchFamily="34" charset="0"/>
                <a:cs typeface="Times New Roman" pitchFamily="18" charset="0"/>
              </a:rPr>
              <a:t>The summary of the project budget and schedule</a:t>
            </a:r>
          </a:p>
          <a:p>
            <a:r>
              <a:rPr lang="en-US" dirty="0">
                <a:latin typeface="Aptos" panose="020B0004020202020204" pitchFamily="34" charset="0"/>
                <a:cs typeface="Times New Roman" pitchFamily="18" charset="0"/>
              </a:rPr>
              <a:t>A list of action items</a:t>
            </a:r>
          </a:p>
          <a:p>
            <a:r>
              <a:rPr lang="en-US" dirty="0">
                <a:latin typeface="Aptos" panose="020B0004020202020204" pitchFamily="34" charset="0"/>
                <a:cs typeface="Times New Roman" pitchFamily="18" charset="0"/>
              </a:rPr>
              <a:t>Any issues and risks, and what’s being done about them</a:t>
            </a:r>
          </a:p>
          <a:p>
            <a:pPr algn="just"/>
            <a:endParaRPr lang="en-US" dirty="0">
              <a:latin typeface="Aptos" panose="020B0004020202020204" pitchFamily="34" charset="0"/>
              <a:cs typeface="Times New Roman" pitchFamily="18" charset="0"/>
            </a:endParaRPr>
          </a:p>
        </p:txBody>
      </p:sp>
      <p:pic>
        <p:nvPicPr>
          <p:cNvPr id="4" name="Picture 3" descr="z2.JPG"/>
          <p:cNvPicPr>
            <a:picLocks noChangeAspect="1"/>
          </p:cNvPicPr>
          <p:nvPr/>
        </p:nvPicPr>
        <p:blipFill>
          <a:blip r:embed="rId2"/>
          <a:stretch>
            <a:fillRect/>
          </a:stretch>
        </p:blipFill>
        <p:spPr>
          <a:xfrm>
            <a:off x="6400800" y="3451860"/>
            <a:ext cx="2667000" cy="2339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28600"/>
            <a:ext cx="7950199" cy="914400"/>
          </a:xfrm>
        </p:spPr>
        <p:txBody>
          <a:bodyPr>
            <a:normAutofit/>
          </a:bodyPr>
          <a:lstStyle/>
          <a:p>
            <a:r>
              <a:rPr lang="en-US" dirty="0">
                <a:solidFill>
                  <a:srgbClr val="002060"/>
                </a:solidFill>
                <a:latin typeface="Times New Roman" pitchFamily="18" charset="0"/>
                <a:cs typeface="Times New Roman" pitchFamily="18" charset="0"/>
              </a:rPr>
              <a:t>Need for project status reports:</a:t>
            </a:r>
          </a:p>
        </p:txBody>
      </p:sp>
      <p:sp>
        <p:nvSpPr>
          <p:cNvPr id="3" name="Content Placeholder 2"/>
          <p:cNvSpPr>
            <a:spLocks noGrp="1"/>
          </p:cNvSpPr>
          <p:nvPr>
            <p:ph idx="1"/>
          </p:nvPr>
        </p:nvSpPr>
        <p:spPr>
          <a:xfrm>
            <a:off x="508001" y="838200"/>
            <a:ext cx="7721599" cy="5638800"/>
          </a:xfrm>
        </p:spPr>
        <p:txBody>
          <a:bodyPr>
            <a:normAutofit fontScale="85000" lnSpcReduction="20000"/>
          </a:bodyPr>
          <a:lstStyle/>
          <a:p>
            <a:pPr algn="just">
              <a:buNone/>
            </a:pPr>
            <a:r>
              <a:rPr lang="en-US" sz="1900" b="1" dirty="0">
                <a:latin typeface="Aptos" panose="020B0004020202020204" pitchFamily="34" charset="0"/>
                <a:cs typeface="Times New Roman" pitchFamily="18" charset="0"/>
              </a:rPr>
              <a:t>1)Communication and Transparency</a:t>
            </a:r>
          </a:p>
          <a:p>
            <a:pPr algn="just"/>
            <a:r>
              <a:rPr lang="en-US" sz="1900" b="1" dirty="0">
                <a:latin typeface="Aptos" panose="020B0004020202020204" pitchFamily="34" charset="0"/>
                <a:cs typeface="Times New Roman" pitchFamily="18" charset="0"/>
              </a:rPr>
              <a:t>Stakeholder Communication</a:t>
            </a:r>
            <a:r>
              <a:rPr lang="en-US" sz="1900" dirty="0">
                <a:latin typeface="Aptos" panose="020B0004020202020204" pitchFamily="34" charset="0"/>
                <a:cs typeface="Times New Roman" pitchFamily="18" charset="0"/>
              </a:rPr>
              <a:t>: Regular status reports keep stakeholders informed about the project's progress, helping to manage their expectations and ensuring they are aware of any changes or issues.</a:t>
            </a:r>
          </a:p>
          <a:p>
            <a:pPr algn="just"/>
            <a:r>
              <a:rPr lang="en-US" sz="1900" b="1" dirty="0">
                <a:latin typeface="Aptos" panose="020B0004020202020204" pitchFamily="34" charset="0"/>
                <a:cs typeface="Times New Roman" pitchFamily="18" charset="0"/>
              </a:rPr>
              <a:t>Team Communication</a:t>
            </a:r>
            <a:r>
              <a:rPr lang="en-US" sz="1900" dirty="0">
                <a:latin typeface="Aptos" panose="020B0004020202020204" pitchFamily="34" charset="0"/>
                <a:cs typeface="Times New Roman" pitchFamily="18" charset="0"/>
              </a:rPr>
              <a:t>: These reports ensure that team members are on the same page, promoting consistency and coordination within the project team.</a:t>
            </a:r>
          </a:p>
          <a:p>
            <a:pPr algn="just">
              <a:buNone/>
            </a:pPr>
            <a:r>
              <a:rPr lang="en-US" sz="1900" b="1" dirty="0">
                <a:latin typeface="Aptos" panose="020B0004020202020204" pitchFamily="34" charset="0"/>
                <a:cs typeface="Times New Roman" pitchFamily="18" charset="0"/>
              </a:rPr>
              <a:t>2. Progress Tracking</a:t>
            </a:r>
          </a:p>
          <a:p>
            <a:pPr algn="just"/>
            <a:r>
              <a:rPr lang="en-US" sz="1900" b="1" dirty="0">
                <a:latin typeface="Aptos" panose="020B0004020202020204" pitchFamily="34" charset="0"/>
                <a:cs typeface="Times New Roman" pitchFamily="18" charset="0"/>
              </a:rPr>
              <a:t>Milestones and Deliverables</a:t>
            </a:r>
            <a:r>
              <a:rPr lang="en-US" sz="1900" dirty="0">
                <a:latin typeface="Aptos" panose="020B0004020202020204" pitchFamily="34" charset="0"/>
                <a:cs typeface="Times New Roman" pitchFamily="18" charset="0"/>
              </a:rPr>
              <a:t>: Status reports help track the completion of milestones and deliverables, providing a clear view of what has been achieved and what remains to be done.</a:t>
            </a:r>
          </a:p>
          <a:p>
            <a:pPr algn="just">
              <a:buNone/>
            </a:pPr>
            <a:r>
              <a:rPr lang="en-US" sz="1900" b="1" dirty="0">
                <a:latin typeface="Aptos" panose="020B0004020202020204" pitchFamily="34" charset="0"/>
                <a:cs typeface="Times New Roman" pitchFamily="18" charset="0"/>
              </a:rPr>
              <a:t>3. Risk Management</a:t>
            </a:r>
          </a:p>
          <a:p>
            <a:pPr algn="just"/>
            <a:r>
              <a:rPr lang="en-US" sz="1900" b="1" dirty="0">
                <a:latin typeface="Aptos" panose="020B0004020202020204" pitchFamily="34" charset="0"/>
                <a:cs typeface="Times New Roman" pitchFamily="18" charset="0"/>
              </a:rPr>
              <a:t>Identifying Risks</a:t>
            </a:r>
            <a:r>
              <a:rPr lang="en-US" sz="1900" dirty="0">
                <a:latin typeface="Aptos" panose="020B0004020202020204" pitchFamily="34" charset="0"/>
                <a:cs typeface="Times New Roman" pitchFamily="18" charset="0"/>
              </a:rPr>
              <a:t>: Regular reporting allows for the early identification of potential risks and issues that could impact the project.</a:t>
            </a:r>
          </a:p>
          <a:p>
            <a:pPr algn="just"/>
            <a:r>
              <a:rPr lang="en-US" sz="1900" b="1" dirty="0">
                <a:latin typeface="Aptos" panose="020B0004020202020204" pitchFamily="34" charset="0"/>
                <a:cs typeface="Times New Roman" pitchFamily="18" charset="0"/>
              </a:rPr>
              <a:t>Mitigation Strategies</a:t>
            </a:r>
            <a:r>
              <a:rPr lang="en-US" sz="1900" dirty="0">
                <a:latin typeface="Aptos" panose="020B0004020202020204" pitchFamily="34" charset="0"/>
                <a:cs typeface="Times New Roman" pitchFamily="18" charset="0"/>
              </a:rPr>
              <a:t>: By highlighting risks early, status reports enable the development and implementation of mitigation strategies to address these risks before they escalate.</a:t>
            </a:r>
          </a:p>
          <a:p>
            <a:pPr algn="just">
              <a:buNone/>
            </a:pPr>
            <a:r>
              <a:rPr lang="en-US" sz="1900" b="1" dirty="0">
                <a:latin typeface="Aptos" panose="020B0004020202020204" pitchFamily="34" charset="0"/>
                <a:cs typeface="Times New Roman" pitchFamily="18" charset="0"/>
              </a:rPr>
              <a:t>4. Resource Management</a:t>
            </a:r>
          </a:p>
          <a:p>
            <a:pPr algn="just"/>
            <a:r>
              <a:rPr lang="en-US" sz="1900" b="1" dirty="0">
                <a:latin typeface="Aptos" panose="020B0004020202020204" pitchFamily="34" charset="0"/>
                <a:cs typeface="Times New Roman" pitchFamily="18" charset="0"/>
              </a:rPr>
              <a:t>Resource Allocation</a:t>
            </a:r>
            <a:r>
              <a:rPr lang="en-US" sz="1900" dirty="0">
                <a:latin typeface="Aptos" panose="020B0004020202020204" pitchFamily="34" charset="0"/>
                <a:cs typeface="Times New Roman" pitchFamily="18" charset="0"/>
              </a:rPr>
              <a:t>: Status reports help in assessing whether the current allocation of resources is adequate and effective.</a:t>
            </a:r>
          </a:p>
          <a:p>
            <a:pPr algn="just"/>
            <a:r>
              <a:rPr lang="en-US" sz="1900" b="1" dirty="0">
                <a:latin typeface="Aptos" panose="020B0004020202020204" pitchFamily="34" charset="0"/>
                <a:cs typeface="Times New Roman" pitchFamily="18" charset="0"/>
              </a:rPr>
              <a:t>Adjustments and Optimization</a:t>
            </a:r>
            <a:r>
              <a:rPr lang="en-US" sz="1900" dirty="0">
                <a:latin typeface="Aptos" panose="020B0004020202020204" pitchFamily="34" charset="0"/>
                <a:cs typeface="Times New Roman" pitchFamily="18" charset="0"/>
              </a:rPr>
              <a:t>: They allow for timely adjustments in resource allocation to optimize productivity and address any resource-related issues.</a:t>
            </a:r>
          </a:p>
          <a:p>
            <a:endParaRPr lang="en-US" dirty="0">
              <a:latin typeface="Aptos" panose="020B00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08000" y="533400"/>
            <a:ext cx="8026400" cy="5867400"/>
          </a:xfrm>
        </p:spPr>
        <p:txBody>
          <a:bodyPr>
            <a:normAutofit/>
          </a:bodyPr>
          <a:lstStyle/>
          <a:p>
            <a:pPr algn="just">
              <a:buNone/>
            </a:pPr>
            <a:r>
              <a:rPr lang="en-US" b="1" dirty="0">
                <a:latin typeface="Aptos" panose="020B0004020202020204" pitchFamily="34" charset="0"/>
                <a:cs typeface="Times New Roman" pitchFamily="18" charset="0"/>
              </a:rPr>
              <a:t>5)Accountability and Responsibility</a:t>
            </a:r>
          </a:p>
          <a:p>
            <a:pPr algn="just"/>
            <a:r>
              <a:rPr lang="en-US" b="1" dirty="0">
                <a:latin typeface="Aptos" panose="020B0004020202020204" pitchFamily="34" charset="0"/>
                <a:cs typeface="Times New Roman" pitchFamily="18" charset="0"/>
              </a:rPr>
              <a:t>Tracking Accountability</a:t>
            </a:r>
            <a:r>
              <a:rPr lang="en-US" dirty="0">
                <a:latin typeface="Aptos" panose="020B0004020202020204" pitchFamily="34" charset="0"/>
                <a:cs typeface="Times New Roman" pitchFamily="18" charset="0"/>
              </a:rPr>
              <a:t>: By documenting progress and issues, status reports hold team members accountable for their tasks and responsibilities.</a:t>
            </a:r>
          </a:p>
          <a:p>
            <a:pPr algn="just"/>
            <a:r>
              <a:rPr lang="en-US" b="1" dirty="0">
                <a:latin typeface="Aptos" panose="020B0004020202020204" pitchFamily="34" charset="0"/>
                <a:cs typeface="Times New Roman" pitchFamily="18" charset="0"/>
              </a:rPr>
              <a:t>Performance Evaluation</a:t>
            </a:r>
            <a:r>
              <a:rPr lang="en-US" dirty="0">
                <a:latin typeface="Aptos" panose="020B0004020202020204" pitchFamily="34" charset="0"/>
                <a:cs typeface="Times New Roman" pitchFamily="18" charset="0"/>
              </a:rPr>
              <a:t>: They provide a basis for evaluating the performance of team members and the project as a whole.</a:t>
            </a:r>
          </a:p>
          <a:p>
            <a:pPr algn="just">
              <a:buNone/>
            </a:pPr>
            <a:r>
              <a:rPr lang="en-US" b="1" dirty="0">
                <a:latin typeface="Aptos" panose="020B0004020202020204" pitchFamily="34" charset="0"/>
                <a:cs typeface="Times New Roman" pitchFamily="18" charset="0"/>
              </a:rPr>
              <a:t>6) Documentation and Record-Keeping</a:t>
            </a:r>
          </a:p>
          <a:p>
            <a:pPr algn="just"/>
            <a:r>
              <a:rPr lang="en-US" b="1" dirty="0">
                <a:latin typeface="Aptos" panose="020B0004020202020204" pitchFamily="34" charset="0"/>
                <a:cs typeface="Times New Roman" pitchFamily="18" charset="0"/>
              </a:rPr>
              <a:t>Project Documentation</a:t>
            </a:r>
            <a:r>
              <a:rPr lang="en-US" dirty="0">
                <a:latin typeface="Aptos" panose="020B0004020202020204" pitchFamily="34" charset="0"/>
                <a:cs typeface="Times New Roman" pitchFamily="18" charset="0"/>
              </a:rPr>
              <a:t>: Status reports serve as an official record of the project's progress and decisions made during its lifecycle.</a:t>
            </a:r>
          </a:p>
          <a:p>
            <a:pPr algn="just"/>
            <a:r>
              <a:rPr lang="en-US" b="1" dirty="0">
                <a:latin typeface="Aptos" panose="020B0004020202020204" pitchFamily="34" charset="0"/>
                <a:cs typeface="Times New Roman" pitchFamily="18" charset="0"/>
              </a:rPr>
              <a:t>Historical Reference</a:t>
            </a:r>
            <a:r>
              <a:rPr lang="en-US" dirty="0">
                <a:latin typeface="Aptos" panose="020B0004020202020204" pitchFamily="34" charset="0"/>
                <a:cs typeface="Times New Roman" pitchFamily="18" charset="0"/>
              </a:rPr>
              <a:t>: They provide valuable information for future projects, allowing teams to learn from past experiences and improve their processes.</a:t>
            </a:r>
          </a:p>
          <a:p>
            <a:pPr algn="just">
              <a:buNone/>
            </a:pPr>
            <a:r>
              <a:rPr lang="en-US" b="1" dirty="0">
                <a:latin typeface="Aptos" panose="020B0004020202020204" pitchFamily="34" charset="0"/>
                <a:cs typeface="Times New Roman" pitchFamily="18" charset="0"/>
              </a:rPr>
              <a:t>7)Enhancing Stakeholder Confidence</a:t>
            </a:r>
          </a:p>
          <a:p>
            <a:pPr algn="just"/>
            <a:r>
              <a:rPr lang="en-US" b="1" dirty="0">
                <a:latin typeface="Aptos" panose="020B0004020202020204" pitchFamily="34" charset="0"/>
                <a:cs typeface="Times New Roman" pitchFamily="18" charset="0"/>
              </a:rPr>
              <a:t>Building Trust</a:t>
            </a:r>
            <a:r>
              <a:rPr lang="en-US" dirty="0">
                <a:latin typeface="Aptos" panose="020B0004020202020204" pitchFamily="34" charset="0"/>
                <a:cs typeface="Times New Roman" pitchFamily="18" charset="0"/>
              </a:rPr>
              <a:t>: Regular and transparent updates build trust between the project team and stakeholders.</a:t>
            </a:r>
          </a:p>
          <a:p>
            <a:pPr algn="just"/>
            <a:r>
              <a:rPr lang="en-US" b="1" dirty="0">
                <a:latin typeface="Aptos" panose="020B0004020202020204" pitchFamily="34" charset="0"/>
                <a:cs typeface="Times New Roman" pitchFamily="18" charset="0"/>
              </a:rPr>
              <a:t>Demonstrating Control</a:t>
            </a:r>
            <a:r>
              <a:rPr lang="en-US" dirty="0">
                <a:latin typeface="Aptos" panose="020B0004020202020204" pitchFamily="34" charset="0"/>
                <a:cs typeface="Times New Roman" pitchFamily="18" charset="0"/>
              </a:rPr>
              <a:t>: They demonstrate that the project is being managed effectively and is under control, increasing stakeholder confidence in the project's success.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08000" y="304800"/>
            <a:ext cx="7950200" cy="6324600"/>
          </a:xfrm>
        </p:spPr>
        <p:txBody>
          <a:bodyPr>
            <a:normAutofit fontScale="92500" lnSpcReduction="10000"/>
          </a:bodyPr>
          <a:lstStyle/>
          <a:p>
            <a:pPr>
              <a:buNone/>
            </a:pPr>
            <a:r>
              <a:rPr lang="en-US" sz="4200" dirty="0">
                <a:solidFill>
                  <a:srgbClr val="002060"/>
                </a:solidFill>
                <a:latin typeface="Aptos" panose="020B0004020202020204" pitchFamily="34" charset="0"/>
                <a:cs typeface="Times New Roman" pitchFamily="18" charset="0"/>
              </a:rPr>
              <a:t>Project metrics</a:t>
            </a:r>
          </a:p>
          <a:p>
            <a:pPr algn="just">
              <a:buNone/>
            </a:pPr>
            <a:r>
              <a:rPr lang="en-US" dirty="0">
                <a:latin typeface="Aptos" panose="020B0004020202020204" pitchFamily="34" charset="0"/>
                <a:cs typeface="Times New Roman" pitchFamily="18" charset="0"/>
              </a:rPr>
              <a:t>Project metrics are quantitative measures used to assess various aspects of a project, helping in its management and evaluation. Here are two primary purposes of project metrics:</a:t>
            </a:r>
          </a:p>
          <a:p>
            <a:pPr algn="just">
              <a:buNone/>
            </a:pPr>
            <a:r>
              <a:rPr lang="en-US" b="1" dirty="0">
                <a:latin typeface="Aptos" panose="020B0004020202020204" pitchFamily="34" charset="0"/>
                <a:cs typeface="Times New Roman" pitchFamily="18" charset="0"/>
              </a:rPr>
              <a:t>1. Performance Measurement and Improvement</a:t>
            </a:r>
          </a:p>
          <a:p>
            <a:pPr algn="just"/>
            <a:r>
              <a:rPr lang="en-US" dirty="0">
                <a:latin typeface="Aptos" panose="020B0004020202020204" pitchFamily="34" charset="0"/>
                <a:cs typeface="Times New Roman" pitchFamily="18" charset="0"/>
              </a:rPr>
              <a:t>Project metrics provide a means to quantitatively assess the performance of a project. By measuring specific aspects of the project, such as time, cost, scope, quality, and efficiency, these metrics help project managers understand how well the project is progressing relative to its goals and objectives.</a:t>
            </a:r>
          </a:p>
          <a:p>
            <a:pPr algn="just"/>
            <a:r>
              <a:rPr lang="en-US" b="1" dirty="0">
                <a:latin typeface="Aptos" panose="020B0004020202020204" pitchFamily="34" charset="0"/>
                <a:cs typeface="Times New Roman" pitchFamily="18" charset="0"/>
              </a:rPr>
              <a:t>Tracking Progress</a:t>
            </a:r>
            <a:r>
              <a:rPr lang="en-US" dirty="0">
                <a:latin typeface="Aptos" panose="020B0004020202020204" pitchFamily="34" charset="0"/>
                <a:cs typeface="Times New Roman" pitchFamily="18" charset="0"/>
              </a:rPr>
              <a:t>: Metrics such as schedule variance (SV), cost variance (CV), and earned value (EV) help track whether the project is on schedule and within budget. For instance, SV provides insight into whether the project is ahead or behind schedule, while CV indicates if the project is over or under budget.</a:t>
            </a:r>
          </a:p>
          <a:p>
            <a:pPr algn="just"/>
            <a:r>
              <a:rPr lang="en-US" b="1" dirty="0">
                <a:latin typeface="Aptos" panose="020B0004020202020204" pitchFamily="34" charset="0"/>
                <a:cs typeface="Times New Roman" pitchFamily="18" charset="0"/>
              </a:rPr>
              <a:t>Quality Assessment</a:t>
            </a:r>
            <a:r>
              <a:rPr lang="en-US" dirty="0">
                <a:latin typeface="Aptos" panose="020B0004020202020204" pitchFamily="34" charset="0"/>
                <a:cs typeface="Times New Roman" pitchFamily="18" charset="0"/>
              </a:rPr>
              <a:t>: Metrics like defect density, test coverage, and customer satisfaction scores provide insights into the quality of the deliverables. These metrics help ensure that the project meets the required standards and expectations.</a:t>
            </a:r>
          </a:p>
          <a:p>
            <a:pPr algn="just"/>
            <a:r>
              <a:rPr lang="en-US" b="1" dirty="0">
                <a:latin typeface="Aptos" panose="020B0004020202020204" pitchFamily="34" charset="0"/>
                <a:cs typeface="Times New Roman" pitchFamily="18" charset="0"/>
              </a:rPr>
              <a:t>Process Improvement</a:t>
            </a:r>
            <a:r>
              <a:rPr lang="en-US" dirty="0">
                <a:latin typeface="Aptos" panose="020B0004020202020204" pitchFamily="34" charset="0"/>
                <a:cs typeface="Times New Roman" pitchFamily="18" charset="0"/>
              </a:rPr>
              <a:t>: By analyzing metrics, project managers can identify areas where processes can be improved. For example, if cycle time is consistently higher than expected, the team might need to streamline workflows or address bottlenecks.</a:t>
            </a:r>
          </a:p>
          <a:p>
            <a:endParaRPr lang="en-US" dirty="0">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762000"/>
          </a:xfrm>
        </p:spPr>
        <p:txBody>
          <a:bodyPr/>
          <a:lstStyle/>
          <a:p>
            <a:r>
              <a:rPr lang="en-US" dirty="0"/>
              <a:t>Contents</a:t>
            </a:r>
          </a:p>
        </p:txBody>
      </p:sp>
      <p:sp>
        <p:nvSpPr>
          <p:cNvPr id="3" name="Content Placeholder 2"/>
          <p:cNvSpPr>
            <a:spLocks noGrp="1"/>
          </p:cNvSpPr>
          <p:nvPr>
            <p:ph idx="1"/>
          </p:nvPr>
        </p:nvSpPr>
        <p:spPr>
          <a:xfrm>
            <a:off x="508001" y="1219200"/>
            <a:ext cx="6447501" cy="4822163"/>
          </a:xfrm>
        </p:spPr>
        <p:txBody>
          <a:bodyPr/>
          <a:lstStyle/>
          <a:p>
            <a:r>
              <a:rPr lang="en-US" dirty="0"/>
              <a:t>Project monitoring and control</a:t>
            </a:r>
          </a:p>
          <a:p>
            <a:r>
              <a:rPr lang="en-US" dirty="0"/>
              <a:t>-Project Closure-</a:t>
            </a:r>
          </a:p>
          <a:p>
            <a:r>
              <a:rPr lang="en-US" dirty="0"/>
              <a:t>Emerging trends in Software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08000" y="533400"/>
            <a:ext cx="8102600" cy="5508625"/>
          </a:xfrm>
        </p:spPr>
        <p:txBody>
          <a:bodyPr>
            <a:normAutofit lnSpcReduction="10000"/>
          </a:bodyPr>
          <a:lstStyle/>
          <a:p>
            <a:pPr algn="just">
              <a:buNone/>
            </a:pPr>
            <a:r>
              <a:rPr lang="en-US" b="1" dirty="0">
                <a:latin typeface="Aptos" panose="020B0004020202020204" pitchFamily="34" charset="0"/>
                <a:cs typeface="Times New Roman" pitchFamily="18" charset="0"/>
              </a:rPr>
              <a:t>2)Decision Making and Risk Management</a:t>
            </a:r>
          </a:p>
          <a:p>
            <a:pPr algn="just"/>
            <a:r>
              <a:rPr lang="en-US" dirty="0">
                <a:latin typeface="Aptos" panose="020B0004020202020204" pitchFamily="34" charset="0"/>
                <a:cs typeface="Times New Roman" pitchFamily="18" charset="0"/>
              </a:rPr>
              <a:t>Project metrics play a crucial role in informed decision-making and effective risk management. They provide the data and insights necessary to make strategic decisions and mitigate potential risks.</a:t>
            </a:r>
          </a:p>
          <a:p>
            <a:pPr algn="just"/>
            <a:r>
              <a:rPr lang="en-US" b="1" dirty="0">
                <a:latin typeface="Aptos" panose="020B0004020202020204" pitchFamily="34" charset="0"/>
                <a:cs typeface="Times New Roman" pitchFamily="18" charset="0"/>
              </a:rPr>
              <a:t>Informed Decision Making</a:t>
            </a:r>
            <a:r>
              <a:rPr lang="en-US" dirty="0">
                <a:latin typeface="Aptos" panose="020B0004020202020204" pitchFamily="34" charset="0"/>
                <a:cs typeface="Times New Roman" pitchFamily="18" charset="0"/>
              </a:rPr>
              <a:t>: Metrics such as return on investment (ROI), net present value (NPV), and benefit-cost ratio (BCR) help in making financial decisions related to project investments. These metrics ensure that resources are allocated efficiently and that the project delivers the expected value.</a:t>
            </a:r>
          </a:p>
          <a:p>
            <a:pPr algn="just"/>
            <a:r>
              <a:rPr lang="en-US" b="1" dirty="0">
                <a:latin typeface="Aptos" panose="020B0004020202020204" pitchFamily="34" charset="0"/>
                <a:cs typeface="Times New Roman" pitchFamily="18" charset="0"/>
              </a:rPr>
              <a:t>Risk Identification and Mitigation</a:t>
            </a:r>
            <a:r>
              <a:rPr lang="en-US" dirty="0">
                <a:latin typeface="Aptos" panose="020B0004020202020204" pitchFamily="34" charset="0"/>
                <a:cs typeface="Times New Roman" pitchFamily="18" charset="0"/>
              </a:rPr>
              <a:t>: Risk-related metrics, like risk exposure and risk mitigation index, help in identifying potential risks early and evaluating the effectiveness of risk management strategies. By continuously monitoring these metrics, project managers can proactively address risks before they become critical issues.</a:t>
            </a:r>
          </a:p>
          <a:p>
            <a:pPr algn="just"/>
            <a:r>
              <a:rPr lang="en-US" b="1" dirty="0">
                <a:latin typeface="Aptos" panose="020B0004020202020204" pitchFamily="34" charset="0"/>
                <a:cs typeface="Times New Roman" pitchFamily="18" charset="0"/>
              </a:rPr>
              <a:t>Resource Allocation</a:t>
            </a:r>
            <a:r>
              <a:rPr lang="en-US" dirty="0">
                <a:latin typeface="Aptos" panose="020B0004020202020204" pitchFamily="34" charset="0"/>
                <a:cs typeface="Times New Roman" pitchFamily="18" charset="0"/>
              </a:rPr>
              <a:t>: Metrics like resource utilization rates and productivity rates help in optimizing resource allocation. Understanding these metrics ensures that resources are used effectively and are not over- or under-utilized.</a:t>
            </a:r>
          </a:p>
          <a:p>
            <a:endParaRPr lang="en-US" dirty="0">
              <a:latin typeface="Aptos" panose="020B00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76200"/>
            <a:ext cx="8483599" cy="6477000"/>
          </a:xfrm>
        </p:spPr>
        <p:txBody>
          <a:bodyPr>
            <a:normAutofit/>
          </a:bodyPr>
          <a:lstStyle/>
          <a:p>
            <a:pPr algn="ctr">
              <a:buNone/>
            </a:pPr>
            <a:r>
              <a:rPr lang="en-US" sz="2400" b="1" dirty="0">
                <a:solidFill>
                  <a:srgbClr val="002060"/>
                </a:solidFill>
                <a:latin typeface="Aptos" panose="020B0004020202020204" pitchFamily="34" charset="0"/>
                <a:cs typeface="Times New Roman" pitchFamily="18" charset="0"/>
              </a:rPr>
              <a:t>Earned Value Analysis (EVA)</a:t>
            </a:r>
          </a:p>
          <a:p>
            <a:pPr algn="just">
              <a:buNone/>
            </a:pPr>
            <a:r>
              <a:rPr lang="en-US" b="1" dirty="0">
                <a:latin typeface="Aptos" panose="020B0004020202020204" pitchFamily="34" charset="0"/>
                <a:cs typeface="Times New Roman" pitchFamily="18" charset="0"/>
              </a:rPr>
              <a:t>     Earned Value Analysis (EVA) </a:t>
            </a:r>
            <a:r>
              <a:rPr lang="en-US" dirty="0">
                <a:latin typeface="Aptos" panose="020B0004020202020204" pitchFamily="34" charset="0"/>
                <a:cs typeface="Times New Roman" pitchFamily="18" charset="0"/>
              </a:rPr>
              <a:t>is also called “Budget cost of work performed”. It is considered a refinement of the cost-monitoring technique. This analysis was first carried out USA’s Department of Defense (DOD). In this analysis, a “value” is assigned to each track or work package based on the expenditure forecast. The value assigned is known as the </a:t>
            </a:r>
            <a:r>
              <a:rPr lang="en-US" b="1" dirty="0">
                <a:latin typeface="Aptos" panose="020B0004020202020204" pitchFamily="34" charset="0"/>
                <a:cs typeface="Times New Roman" pitchFamily="18" charset="0"/>
              </a:rPr>
              <a:t>“planned value (PV)”</a:t>
            </a:r>
            <a:r>
              <a:rPr lang="en-US" dirty="0">
                <a:latin typeface="Aptos" panose="020B0004020202020204" pitchFamily="34" charset="0"/>
                <a:cs typeface="Times New Roman" pitchFamily="18" charset="0"/>
              </a:rPr>
              <a:t>. The work that has not yet begun is given a value known as the </a:t>
            </a:r>
            <a:r>
              <a:rPr lang="en-US" b="1" dirty="0">
                <a:latin typeface="Aptos" panose="020B0004020202020204" pitchFamily="34" charset="0"/>
                <a:cs typeface="Times New Roman" pitchFamily="18" charset="0"/>
              </a:rPr>
              <a:t>“earned value of zero”.</a:t>
            </a:r>
            <a:r>
              <a:rPr lang="en-US" dirty="0">
                <a:latin typeface="Aptos" panose="020B0004020202020204" pitchFamily="34" charset="0"/>
                <a:cs typeface="Times New Roman" pitchFamily="18" charset="0"/>
              </a:rPr>
              <a:t> The total value credited to a project is called </a:t>
            </a:r>
            <a:r>
              <a:rPr lang="en-US" b="1" dirty="0">
                <a:latin typeface="Aptos" panose="020B0004020202020204" pitchFamily="34" charset="0"/>
                <a:cs typeface="Times New Roman" pitchFamily="18" charset="0"/>
              </a:rPr>
              <a:t>“earned value(EV)”</a:t>
            </a:r>
            <a:r>
              <a:rPr lang="en-US" dirty="0">
                <a:latin typeface="Aptos" panose="020B0004020202020204" pitchFamily="34" charset="0"/>
                <a:cs typeface="Times New Roman" pitchFamily="18" charset="0"/>
              </a:rPr>
              <a:t>, which is also represented as “money value”.</a:t>
            </a:r>
          </a:p>
          <a:p>
            <a:pPr fontAlgn="base">
              <a:buNone/>
            </a:pPr>
            <a:r>
              <a:rPr lang="en-US" b="1" dirty="0">
                <a:solidFill>
                  <a:schemeClr val="tx2">
                    <a:lumMod val="60000"/>
                    <a:lumOff val="40000"/>
                  </a:schemeClr>
                </a:solidFill>
                <a:latin typeface="Aptos" panose="020B0004020202020204" pitchFamily="34" charset="0"/>
                <a:cs typeface="Times New Roman" pitchFamily="18" charset="0"/>
              </a:rPr>
              <a:t>Methods For Earned Value Analysis</a:t>
            </a:r>
          </a:p>
          <a:p>
            <a:pPr fontAlgn="base">
              <a:buNone/>
            </a:pPr>
            <a:r>
              <a:rPr lang="en-US" b="1" dirty="0">
                <a:latin typeface="Aptos" panose="020B0004020202020204" pitchFamily="34" charset="0"/>
                <a:cs typeface="Times New Roman" pitchFamily="18" charset="0"/>
              </a:rPr>
              <a:t>1)0/100 Technique: </a:t>
            </a:r>
            <a:r>
              <a:rPr lang="en-US" dirty="0">
                <a:latin typeface="Aptos" panose="020B0004020202020204" pitchFamily="34" charset="0"/>
                <a:cs typeface="Times New Roman" pitchFamily="18" charset="0"/>
              </a:rPr>
              <a:t>The technique where a task is assigned a value of zero until such time that is completed when it is given a value of 100% of the budgeted value.</a:t>
            </a:r>
          </a:p>
          <a:p>
            <a:pPr fontAlgn="base">
              <a:buNone/>
            </a:pPr>
            <a:r>
              <a:rPr lang="en-US" b="1" dirty="0">
                <a:latin typeface="Aptos" panose="020B0004020202020204" pitchFamily="34" charset="0"/>
                <a:cs typeface="Times New Roman" pitchFamily="18" charset="0"/>
              </a:rPr>
              <a:t>2)50/50 Technique:</a:t>
            </a:r>
            <a:r>
              <a:rPr lang="en-US" dirty="0">
                <a:latin typeface="Aptos" panose="020B0004020202020204" pitchFamily="34" charset="0"/>
                <a:cs typeface="Times New Roman" pitchFamily="18" charset="0"/>
              </a:rPr>
              <a:t> The technique in which a task is assigned a 50% value as soon as it is started and then given a value.</a:t>
            </a:r>
          </a:p>
          <a:p>
            <a:pPr fontAlgn="base">
              <a:buNone/>
            </a:pPr>
            <a:r>
              <a:rPr lang="en-US" b="1" dirty="0">
                <a:latin typeface="Aptos" panose="020B0004020202020204" pitchFamily="34" charset="0"/>
                <a:cs typeface="Times New Roman" pitchFamily="18" charset="0"/>
              </a:rPr>
              <a:t>3)Technique: </a:t>
            </a:r>
            <a:r>
              <a:rPr lang="en-US" dirty="0">
                <a:latin typeface="Aptos" panose="020B0004020202020204" pitchFamily="34" charset="0"/>
                <a:cs typeface="Times New Roman" pitchFamily="18" charset="0"/>
              </a:rPr>
              <a:t>The technique where a task is assigned 75% on starting and 25% on completion.</a:t>
            </a:r>
          </a:p>
          <a:p>
            <a:pPr algn="just">
              <a:buNone/>
            </a:pPr>
            <a:endParaRPr lang="en-US" dirty="0">
              <a:latin typeface="Aptos" panose="020B0004020202020204" pitchFamily="34" charset="0"/>
              <a:cs typeface="Times New Roman" pitchFamily="18" charset="0"/>
            </a:endParaRPr>
          </a:p>
        </p:txBody>
      </p:sp>
      <p:pic>
        <p:nvPicPr>
          <p:cNvPr id="4" name="Picture 3" descr="z3.JPG"/>
          <p:cNvPicPr>
            <a:picLocks noChangeAspect="1"/>
          </p:cNvPicPr>
          <p:nvPr/>
        </p:nvPicPr>
        <p:blipFill>
          <a:blip r:embed="rId2"/>
          <a:stretch>
            <a:fillRect/>
          </a:stretch>
        </p:blipFill>
        <p:spPr>
          <a:xfrm>
            <a:off x="2362200" y="5029200"/>
            <a:ext cx="4343400" cy="182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6019800"/>
          </a:xfrm>
        </p:spPr>
        <p:txBody>
          <a:bodyPr>
            <a:normAutofit fontScale="92500" lnSpcReduction="10000"/>
          </a:bodyPr>
          <a:lstStyle/>
          <a:p>
            <a:pPr algn="just" fontAlgn="base">
              <a:buNone/>
            </a:pPr>
            <a:r>
              <a:rPr lang="en-US" b="1" dirty="0">
                <a:latin typeface="Aptos" panose="020B0004020202020204" pitchFamily="34" charset="0"/>
                <a:cs typeface="Times New Roman" pitchFamily="18" charset="0"/>
              </a:rPr>
              <a:t>4)Milestone Technique: </a:t>
            </a:r>
            <a:r>
              <a:rPr lang="en-US" dirty="0">
                <a:latin typeface="Aptos" panose="020B0004020202020204" pitchFamily="34" charset="0"/>
                <a:cs typeface="Times New Roman" pitchFamily="18" charset="0"/>
              </a:rPr>
              <a:t>The technique</a:t>
            </a:r>
            <a:r>
              <a:rPr lang="en-US" b="1" dirty="0">
                <a:latin typeface="Aptos" panose="020B0004020202020204" pitchFamily="34" charset="0"/>
                <a:cs typeface="Times New Roman" pitchFamily="18" charset="0"/>
              </a:rPr>
              <a:t> </a:t>
            </a:r>
            <a:r>
              <a:rPr lang="en-US" dirty="0">
                <a:latin typeface="Aptos" panose="020B0004020202020204" pitchFamily="34" charset="0"/>
                <a:cs typeface="Times New Roman" pitchFamily="18" charset="0"/>
              </a:rPr>
              <a:t>where a task is given a value based on the achievement of milestones that have been assigned values as part of the original budget plan.</a:t>
            </a:r>
          </a:p>
          <a:p>
            <a:pPr algn="just" fontAlgn="base">
              <a:buNone/>
            </a:pPr>
            <a:r>
              <a:rPr lang="en-US" b="1" dirty="0">
                <a:latin typeface="Aptos" panose="020B0004020202020204" pitchFamily="34" charset="0"/>
                <a:cs typeface="Times New Roman" pitchFamily="18" charset="0"/>
              </a:rPr>
              <a:t>5)Percentage Complete: </a:t>
            </a:r>
            <a:r>
              <a:rPr lang="en-US" dirty="0">
                <a:latin typeface="Aptos" panose="020B0004020202020204" pitchFamily="34" charset="0"/>
                <a:cs typeface="Times New Roman" pitchFamily="18" charset="0"/>
              </a:rPr>
              <a:t>In some cases, there may be a way of objectively measuring the amount of work completed.</a:t>
            </a:r>
          </a:p>
          <a:p>
            <a:pPr algn="just" fontAlgn="base">
              <a:buNone/>
            </a:pPr>
            <a:r>
              <a:rPr lang="en-US" sz="1900" b="1" dirty="0">
                <a:solidFill>
                  <a:schemeClr val="tx2">
                    <a:lumMod val="60000"/>
                    <a:lumOff val="40000"/>
                  </a:schemeClr>
                </a:solidFill>
                <a:latin typeface="Aptos" panose="020B0004020202020204" pitchFamily="34" charset="0"/>
                <a:cs typeface="Times New Roman" pitchFamily="18" charset="0"/>
              </a:rPr>
              <a:t>Stages in Earned Value Analysis</a:t>
            </a:r>
          </a:p>
          <a:p>
            <a:pPr algn="just" fontAlgn="base"/>
            <a:r>
              <a:rPr lang="en-US" sz="1900" b="1" dirty="0">
                <a:latin typeface="Aptos" panose="020B0004020202020204" pitchFamily="34" charset="0"/>
                <a:cs typeface="Times New Roman" pitchFamily="18" charset="0"/>
              </a:rPr>
              <a:t>Creating the baseline budget:</a:t>
            </a:r>
            <a:r>
              <a:rPr lang="en-US" sz="1900" dirty="0">
                <a:latin typeface="Aptos" panose="020B0004020202020204" pitchFamily="34" charset="0"/>
                <a:cs typeface="Times New Roman" pitchFamily="18" charset="0"/>
              </a:rPr>
              <a:t> This is the first stage in setting up EVA. This budget is based on the project plan. It predicts the earned value through time. Normally, it is measured in person hours or workdays, for example: in a software development project.</a:t>
            </a:r>
          </a:p>
          <a:p>
            <a:pPr algn="just" fontAlgn="base"/>
            <a:r>
              <a:rPr lang="en-US" sz="1900" b="1" dirty="0">
                <a:latin typeface="Aptos" panose="020B0004020202020204" pitchFamily="34" charset="0"/>
                <a:cs typeface="Times New Roman" pitchFamily="18" charset="0"/>
              </a:rPr>
              <a:t>Monitoring Earned Value: </a:t>
            </a:r>
            <a:r>
              <a:rPr lang="en-US" sz="1900" dirty="0">
                <a:latin typeface="Aptos" panose="020B0004020202020204" pitchFamily="34" charset="0"/>
                <a:cs typeface="Times New Roman" pitchFamily="18" charset="0"/>
              </a:rPr>
              <a:t>The second stage is monitoring the earned value as the project progresses. This is achieved by monitoring the completion of each task. </a:t>
            </a:r>
            <a:r>
              <a:rPr lang="en-US" sz="1900" u="sng" dirty="0">
                <a:latin typeface="Aptos" panose="020B0004020202020204" pitchFamily="34" charset="0"/>
                <a:cs typeface="Times New Roman" pitchFamily="18" charset="0"/>
                <a:hlinkClick r:id="rId2"/>
              </a:rPr>
              <a:t>Actual cost(</a:t>
            </a:r>
            <a:r>
              <a:rPr lang="en-US" sz="1900" dirty="0">
                <a:latin typeface="Aptos" panose="020B0004020202020204" pitchFamily="34" charset="0"/>
                <a:cs typeface="Times New Roman" pitchFamily="18" charset="0"/>
              </a:rPr>
              <a:t>AC) is the actual cost of each task and it can be analyzed and collected.</a:t>
            </a:r>
          </a:p>
          <a:p>
            <a:pPr fontAlgn="base"/>
            <a:r>
              <a:rPr lang="en-US" sz="1900" b="1" dirty="0">
                <a:latin typeface="Aptos" panose="020B0004020202020204" pitchFamily="34" charset="0"/>
                <a:cs typeface="Times New Roman" pitchFamily="18" charset="0"/>
              </a:rPr>
              <a:t>Schedule Variance(SV):</a:t>
            </a:r>
            <a:r>
              <a:rPr lang="en-US" sz="1900" dirty="0">
                <a:latin typeface="Aptos" panose="020B0004020202020204" pitchFamily="34" charset="0"/>
                <a:cs typeface="Times New Roman" pitchFamily="18" charset="0"/>
              </a:rPr>
              <a:t> This is the third stage which is measured in cost as EV-PV which is the deviation between planned work and completed work.</a:t>
            </a:r>
            <a:br>
              <a:rPr lang="en-US" sz="1900" dirty="0">
                <a:latin typeface="Aptos" panose="020B0004020202020204" pitchFamily="34" charset="0"/>
                <a:cs typeface="Times New Roman" pitchFamily="18" charset="0"/>
              </a:rPr>
            </a:br>
            <a:r>
              <a:rPr lang="en-US" sz="1900" b="1" dirty="0">
                <a:latin typeface="Aptos" panose="020B0004020202020204" pitchFamily="34" charset="0"/>
                <a:cs typeface="Times New Roman" pitchFamily="18" charset="0"/>
              </a:rPr>
              <a:t>Example</a:t>
            </a:r>
            <a:r>
              <a:rPr lang="en-US" sz="1900" dirty="0">
                <a:latin typeface="Aptos" panose="020B0004020202020204" pitchFamily="34" charset="0"/>
                <a:cs typeface="Times New Roman" pitchFamily="18" charset="0"/>
              </a:rPr>
              <a:t>: Consider these values,</a:t>
            </a:r>
            <a:br>
              <a:rPr lang="en-US" sz="1900" dirty="0">
                <a:latin typeface="Aptos" panose="020B0004020202020204" pitchFamily="34" charset="0"/>
                <a:cs typeface="Times New Roman" pitchFamily="18" charset="0"/>
              </a:rPr>
            </a:br>
            <a:r>
              <a:rPr lang="en-US" sz="1900" dirty="0">
                <a:latin typeface="Aptos" panose="020B0004020202020204" pitchFamily="34" charset="0"/>
                <a:cs typeface="Times New Roman" pitchFamily="18" charset="0"/>
              </a:rPr>
              <a:t>PV =40000</a:t>
            </a:r>
            <a:br>
              <a:rPr lang="en-US" sz="1900" dirty="0">
                <a:latin typeface="Aptos" panose="020B0004020202020204" pitchFamily="34" charset="0"/>
                <a:cs typeface="Times New Roman" pitchFamily="18" charset="0"/>
              </a:rPr>
            </a:br>
            <a:r>
              <a:rPr lang="en-US" sz="1900" dirty="0">
                <a:latin typeface="Aptos" panose="020B0004020202020204" pitchFamily="34" charset="0"/>
                <a:cs typeface="Times New Roman" pitchFamily="18" charset="0"/>
              </a:rPr>
              <a:t>EV=35000</a:t>
            </a:r>
            <a:br>
              <a:rPr lang="en-US" sz="1900" dirty="0">
                <a:latin typeface="Aptos" panose="020B0004020202020204" pitchFamily="34" charset="0"/>
                <a:cs typeface="Times New Roman" pitchFamily="18" charset="0"/>
              </a:rPr>
            </a:br>
            <a:r>
              <a:rPr lang="en-US" sz="1900" dirty="0">
                <a:latin typeface="Aptos" panose="020B0004020202020204" pitchFamily="34" charset="0"/>
                <a:cs typeface="Times New Roman" pitchFamily="18" charset="0"/>
              </a:rPr>
              <a:t>SV=35000-40000 = -5000Here the calculated SV value is negative and hence we conclude that the project is behind the original schedule.</a:t>
            </a:r>
          </a:p>
          <a:p>
            <a:pPr algn="just"/>
            <a:endParaRPr lang="en-US" sz="1900" dirty="0">
              <a:latin typeface="Aptos" panose="020B0004020202020204" pitchFamily="34"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7569199" cy="5943600"/>
          </a:xfrm>
        </p:spPr>
        <p:txBody>
          <a:bodyPr/>
          <a:lstStyle/>
          <a:p>
            <a:pPr algn="just" fontAlgn="base"/>
            <a:r>
              <a:rPr lang="en-US" b="1" dirty="0">
                <a:latin typeface="Aptos" panose="020B0004020202020204" pitchFamily="34" charset="0"/>
                <a:cs typeface="Times New Roman" pitchFamily="18" charset="0"/>
              </a:rPr>
              <a:t>Time variance(TV):</a:t>
            </a:r>
            <a:r>
              <a:rPr lang="en-US" dirty="0">
                <a:latin typeface="Aptos" panose="020B0004020202020204" pitchFamily="34" charset="0"/>
                <a:cs typeface="Times New Roman" pitchFamily="18" charset="0"/>
              </a:rPr>
              <a:t> The difference between the current time and the time when the achievement of the earned value was planned to occur.</a:t>
            </a:r>
          </a:p>
          <a:p>
            <a:pPr algn="just" fontAlgn="base"/>
            <a:r>
              <a:rPr lang="en-US" b="1" dirty="0">
                <a:latin typeface="Aptos" panose="020B0004020202020204" pitchFamily="34" charset="0"/>
                <a:cs typeface="Times New Roman" pitchFamily="18" charset="0"/>
              </a:rPr>
              <a:t>Cost Variance(CV):</a:t>
            </a:r>
            <a:r>
              <a:rPr lang="en-US" dirty="0">
                <a:latin typeface="Aptos" panose="020B0004020202020204" pitchFamily="34" charset="0"/>
                <a:cs typeface="Times New Roman" pitchFamily="18" charset="0"/>
              </a:rPr>
              <a:t> This value is the difference between the actual cost and the earned value. Using this value we can estimate the accuracy of the original cost scheduled for the project. If the </a:t>
            </a:r>
            <a:r>
              <a:rPr lang="en-US" u="sng" dirty="0">
                <a:latin typeface="Aptos" panose="020B0004020202020204" pitchFamily="34" charset="0"/>
                <a:cs typeface="Times New Roman" pitchFamily="18" charset="0"/>
                <a:hlinkClick r:id="rId2"/>
              </a:rPr>
              <a:t>CV values</a:t>
            </a:r>
            <a:r>
              <a:rPr lang="en-US" dirty="0">
                <a:latin typeface="Aptos" panose="020B0004020202020204" pitchFamily="34" charset="0"/>
                <a:cs typeface="Times New Roman" pitchFamily="18" charset="0"/>
              </a:rPr>
              <a:t> are found to be negative, we conclude the project is over cost.</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447501" cy="609600"/>
          </a:xfrm>
        </p:spPr>
        <p:txBody>
          <a:bodyPr>
            <a:normAutofit fontScale="90000"/>
          </a:bodyPr>
          <a:lstStyle/>
          <a:p>
            <a:pPr lvl="0" algn="ctr"/>
            <a:r>
              <a:rPr lang="en-IN" dirty="0">
                <a:solidFill>
                  <a:srgbClr val="002060"/>
                </a:solidFill>
              </a:rPr>
              <a:t>3 Basic Parameters of EVA</a:t>
            </a:r>
            <a:r>
              <a:rPr lang="en-IN" dirty="0"/>
              <a:t>.  </a:t>
            </a:r>
            <a:br>
              <a:rPr lang="en-US" dirty="0"/>
            </a:br>
            <a:endParaRPr lang="en-US" dirty="0"/>
          </a:p>
        </p:txBody>
      </p:sp>
      <p:sp>
        <p:nvSpPr>
          <p:cNvPr id="3" name="Content Placeholder 2"/>
          <p:cNvSpPr>
            <a:spLocks noGrp="1"/>
          </p:cNvSpPr>
          <p:nvPr>
            <p:ph idx="1"/>
          </p:nvPr>
        </p:nvSpPr>
        <p:spPr>
          <a:xfrm>
            <a:off x="508001" y="1219200"/>
            <a:ext cx="7264399" cy="4822163"/>
          </a:xfrm>
        </p:spPr>
        <p:txBody>
          <a:bodyPr>
            <a:normAutofit fontScale="92500"/>
          </a:bodyPr>
          <a:lstStyle/>
          <a:p>
            <a:pPr algn="just">
              <a:buNone/>
            </a:pPr>
            <a:r>
              <a:rPr lang="en-US" b="1" dirty="0">
                <a:latin typeface="Aptos" panose="020B0004020202020204" pitchFamily="34" charset="0"/>
              </a:rPr>
              <a:t>1. </a:t>
            </a:r>
            <a:r>
              <a:rPr lang="en-US" b="1" dirty="0">
                <a:latin typeface="Aptos" panose="020B0004020202020204" pitchFamily="34" charset="0"/>
                <a:cs typeface="Times New Roman" pitchFamily="18" charset="0"/>
              </a:rPr>
              <a:t>Planned Value (PV)</a:t>
            </a:r>
          </a:p>
          <a:p>
            <a:pPr algn="just"/>
            <a:r>
              <a:rPr lang="en-US" b="1" dirty="0">
                <a:latin typeface="Aptos" panose="020B0004020202020204" pitchFamily="34" charset="0"/>
                <a:cs typeface="Times New Roman" pitchFamily="18" charset="0"/>
              </a:rPr>
              <a:t>Definition</a:t>
            </a:r>
            <a:r>
              <a:rPr lang="en-US" dirty="0">
                <a:latin typeface="Aptos" panose="020B0004020202020204" pitchFamily="34" charset="0"/>
                <a:cs typeface="Times New Roman" pitchFamily="18" charset="0"/>
              </a:rPr>
              <a:t>: PV, also known as Budgeted Cost of Work Scheduled (BCWS), is the authorized budget assigned to scheduled work to be accomplished during a specific time period. It represents the cost of work that should have been performed by a certain date according to the project plan.</a:t>
            </a:r>
          </a:p>
          <a:p>
            <a:pPr algn="just"/>
            <a:r>
              <a:rPr lang="en-US" b="1" dirty="0">
                <a:latin typeface="Aptos" panose="020B0004020202020204" pitchFamily="34" charset="0"/>
                <a:cs typeface="Times New Roman" pitchFamily="18" charset="0"/>
              </a:rPr>
              <a:t>Formula</a:t>
            </a:r>
            <a:r>
              <a:rPr lang="en-US" dirty="0">
                <a:latin typeface="Aptos" panose="020B0004020202020204" pitchFamily="34" charset="0"/>
                <a:cs typeface="Times New Roman" pitchFamily="18" charset="0"/>
              </a:rPr>
              <a:t>: PV=Sum of the budgeted cost for scheduled work up to a specific </a:t>
            </a:r>
            <a:r>
              <a:rPr lang="en-US" dirty="0" err="1">
                <a:latin typeface="Aptos" panose="020B0004020202020204" pitchFamily="34" charset="0"/>
                <a:cs typeface="Times New Roman" pitchFamily="18" charset="0"/>
              </a:rPr>
              <a:t>datePV</a:t>
            </a:r>
            <a:r>
              <a:rPr lang="en-US" dirty="0">
                <a:latin typeface="Aptos" panose="020B0004020202020204" pitchFamily="34" charset="0"/>
                <a:cs typeface="Times New Roman" pitchFamily="18" charset="0"/>
              </a:rPr>
              <a:t> = \text{Sum of the budgeted cost for scheduled work up to a specific date}PV=Sum of the budgeted cost for scheduled work up to a specific date</a:t>
            </a:r>
          </a:p>
          <a:p>
            <a:pPr algn="just"/>
            <a:r>
              <a:rPr lang="en-US" b="1" dirty="0">
                <a:latin typeface="Aptos" panose="020B0004020202020204" pitchFamily="34" charset="0"/>
                <a:cs typeface="Times New Roman" pitchFamily="18" charset="0"/>
              </a:rPr>
              <a:t>Example</a:t>
            </a:r>
            <a:r>
              <a:rPr lang="en-US" dirty="0">
                <a:latin typeface="Aptos" panose="020B0004020202020204" pitchFamily="34" charset="0"/>
                <a:cs typeface="Times New Roman" pitchFamily="18" charset="0"/>
              </a:rPr>
              <a:t>: Consider a project with a total budget of $100,000, scheduled to be completed in 10 months. If by the end of the 3rd month, the project was scheduled to have $30,000 worth of work completed, </a:t>
            </a:r>
          </a:p>
          <a:p>
            <a:pPr algn="just"/>
            <a:r>
              <a:rPr lang="en-US" dirty="0">
                <a:latin typeface="Aptos" panose="020B0004020202020204" pitchFamily="34" charset="0"/>
                <a:cs typeface="Times New Roman" pitchFamily="18" charset="0"/>
              </a:rPr>
              <a:t>then: </a:t>
            </a:r>
            <a:r>
              <a:rPr lang="en-US" dirty="0" err="1">
                <a:latin typeface="Aptos" panose="020B0004020202020204" pitchFamily="34" charset="0"/>
                <a:cs typeface="Times New Roman" pitchFamily="18" charset="0"/>
              </a:rPr>
              <a:t>PVmonth</a:t>
            </a:r>
            <a:r>
              <a:rPr lang="en-US" dirty="0">
                <a:latin typeface="Aptos" panose="020B0004020202020204" pitchFamily="34" charset="0"/>
                <a:cs typeface="Times New Roman" pitchFamily="18" charset="0"/>
              </a:rPr>
              <a:t> 3=$30,000PV_{\text{month 3}} = \$30,000PVmonth 3​=$30,000</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026399" cy="6172200"/>
          </a:xfrm>
        </p:spPr>
        <p:txBody>
          <a:bodyPr>
            <a:normAutofit fontScale="92500" lnSpcReduction="20000"/>
          </a:bodyPr>
          <a:lstStyle/>
          <a:p>
            <a:pPr>
              <a:buNone/>
            </a:pPr>
            <a:r>
              <a:rPr lang="en-US" b="1" dirty="0">
                <a:latin typeface="Aptos" panose="020B0004020202020204" pitchFamily="34" charset="0"/>
                <a:cs typeface="Times New Roman" pitchFamily="18" charset="0"/>
              </a:rPr>
              <a:t>2. Earned Value (EV)</a:t>
            </a:r>
          </a:p>
          <a:p>
            <a:pPr algn="just"/>
            <a:r>
              <a:rPr lang="en-US" b="1" dirty="0">
                <a:latin typeface="Aptos" panose="020B0004020202020204" pitchFamily="34" charset="0"/>
                <a:cs typeface="Times New Roman" pitchFamily="18" charset="0"/>
              </a:rPr>
              <a:t>Definition</a:t>
            </a:r>
            <a:r>
              <a:rPr lang="en-US" dirty="0">
                <a:latin typeface="Aptos" panose="020B0004020202020204" pitchFamily="34" charset="0"/>
                <a:cs typeface="Times New Roman" pitchFamily="18" charset="0"/>
              </a:rPr>
              <a:t>: EV, also known as Budgeted Cost of Work Performed (BCWP), is the measure of work actually performed expressed in terms of the budget authorized for that work. It represents the value of work actually completed by a specific date, regardless of the actual cost incurred.</a:t>
            </a:r>
          </a:p>
          <a:p>
            <a:pPr algn="just"/>
            <a:r>
              <a:rPr lang="en-US" b="1" dirty="0">
                <a:latin typeface="Aptos" panose="020B0004020202020204" pitchFamily="34" charset="0"/>
                <a:cs typeface="Times New Roman" pitchFamily="18" charset="0"/>
              </a:rPr>
              <a:t>Formula</a:t>
            </a:r>
            <a:r>
              <a:rPr lang="en-US" dirty="0">
                <a:latin typeface="Aptos" panose="020B0004020202020204" pitchFamily="34" charset="0"/>
                <a:cs typeface="Times New Roman" pitchFamily="18" charset="0"/>
              </a:rPr>
              <a:t>: EV=Sum of the budgeted cost for actual completed work up to a specific </a:t>
            </a:r>
            <a:r>
              <a:rPr lang="en-US" dirty="0" err="1">
                <a:latin typeface="Aptos" panose="020B0004020202020204" pitchFamily="34" charset="0"/>
                <a:cs typeface="Times New Roman" pitchFamily="18" charset="0"/>
              </a:rPr>
              <a:t>dateEV</a:t>
            </a:r>
            <a:r>
              <a:rPr lang="en-US" dirty="0">
                <a:latin typeface="Aptos" panose="020B0004020202020204" pitchFamily="34" charset="0"/>
                <a:cs typeface="Times New Roman" pitchFamily="18" charset="0"/>
              </a:rPr>
              <a:t> = \text{Sum of the budgeted cost for actual completed work up to a specific date}EV=Sum of the budgeted cost for actual completed work up to a specific date</a:t>
            </a:r>
          </a:p>
          <a:p>
            <a:pPr algn="just"/>
            <a:r>
              <a:rPr lang="en-US" b="1" dirty="0">
                <a:latin typeface="Aptos" panose="020B0004020202020204" pitchFamily="34" charset="0"/>
                <a:cs typeface="Times New Roman" pitchFamily="18" charset="0"/>
              </a:rPr>
              <a:t>Example</a:t>
            </a:r>
            <a:r>
              <a:rPr lang="en-US" dirty="0">
                <a:latin typeface="Aptos" panose="020B0004020202020204" pitchFamily="34" charset="0"/>
                <a:cs typeface="Times New Roman" pitchFamily="18" charset="0"/>
              </a:rPr>
              <a:t>: Using the same project, if by the end of the 3rd month, $25,000 worth of work has actually been completed (as per the project's budgeted cost for that work), then: </a:t>
            </a:r>
            <a:r>
              <a:rPr lang="en-US" dirty="0" err="1">
                <a:latin typeface="Aptos" panose="020B0004020202020204" pitchFamily="34" charset="0"/>
                <a:cs typeface="Times New Roman" pitchFamily="18" charset="0"/>
              </a:rPr>
              <a:t>EVmonth</a:t>
            </a:r>
            <a:r>
              <a:rPr lang="en-US" dirty="0">
                <a:latin typeface="Aptos" panose="020B0004020202020204" pitchFamily="34" charset="0"/>
                <a:cs typeface="Times New Roman" pitchFamily="18" charset="0"/>
              </a:rPr>
              <a:t> 3=$25,000EV_{\text{month 3}} = \$25,000EVmonth 3​=$25,000</a:t>
            </a:r>
          </a:p>
          <a:p>
            <a:pPr algn="just">
              <a:buNone/>
            </a:pPr>
            <a:r>
              <a:rPr lang="en-US" b="1" dirty="0">
                <a:latin typeface="Aptos" panose="020B0004020202020204" pitchFamily="34" charset="0"/>
                <a:cs typeface="Times New Roman" pitchFamily="18" charset="0"/>
              </a:rPr>
              <a:t>3. Actual Cost (AC)</a:t>
            </a:r>
          </a:p>
          <a:p>
            <a:pPr algn="just"/>
            <a:r>
              <a:rPr lang="en-US" b="1" dirty="0">
                <a:latin typeface="Aptos" panose="020B0004020202020204" pitchFamily="34" charset="0"/>
                <a:cs typeface="Times New Roman" pitchFamily="18" charset="0"/>
              </a:rPr>
              <a:t>Definition</a:t>
            </a:r>
            <a:r>
              <a:rPr lang="en-US" dirty="0">
                <a:latin typeface="Aptos" panose="020B0004020202020204" pitchFamily="34" charset="0"/>
                <a:cs typeface="Times New Roman" pitchFamily="18" charset="0"/>
              </a:rPr>
              <a:t>: AC, also known as Actual Cost of Work Performed (ACWP), is the total cost actually incurred and recorded in accomplishing the work performed by a specific date. It includes all costs (direct and indirect) spent on the project.</a:t>
            </a:r>
          </a:p>
          <a:p>
            <a:pPr algn="just"/>
            <a:r>
              <a:rPr lang="en-US" b="1" dirty="0">
                <a:latin typeface="Aptos" panose="020B0004020202020204" pitchFamily="34" charset="0"/>
                <a:cs typeface="Times New Roman" pitchFamily="18" charset="0"/>
              </a:rPr>
              <a:t>Formula</a:t>
            </a:r>
            <a:r>
              <a:rPr lang="en-US" dirty="0">
                <a:latin typeface="Aptos" panose="020B0004020202020204" pitchFamily="34" charset="0"/>
                <a:cs typeface="Times New Roman" pitchFamily="18" charset="0"/>
              </a:rPr>
              <a:t>: AC=Sum of the actual costs for completed work up to a specific </a:t>
            </a:r>
            <a:r>
              <a:rPr lang="en-US" dirty="0" err="1">
                <a:latin typeface="Aptos" panose="020B0004020202020204" pitchFamily="34" charset="0"/>
                <a:cs typeface="Times New Roman" pitchFamily="18" charset="0"/>
              </a:rPr>
              <a:t>dateAC</a:t>
            </a:r>
            <a:r>
              <a:rPr lang="en-US" dirty="0">
                <a:latin typeface="Aptos" panose="020B0004020202020204" pitchFamily="34" charset="0"/>
                <a:cs typeface="Times New Roman" pitchFamily="18" charset="0"/>
              </a:rPr>
              <a:t> = \text{Sum of the actual costs for completed work up to a specific date}AC=Sum of the actual costs for completed work up to a specific date</a:t>
            </a:r>
          </a:p>
          <a:p>
            <a:pPr algn="just"/>
            <a:r>
              <a:rPr lang="en-US" b="1" dirty="0">
                <a:latin typeface="Aptos" panose="020B0004020202020204" pitchFamily="34" charset="0"/>
                <a:cs typeface="Times New Roman" pitchFamily="18" charset="0"/>
              </a:rPr>
              <a:t>Example</a:t>
            </a:r>
            <a:r>
              <a:rPr lang="en-US" dirty="0">
                <a:latin typeface="Aptos" panose="020B0004020202020204" pitchFamily="34" charset="0"/>
                <a:cs typeface="Times New Roman" pitchFamily="18" charset="0"/>
              </a:rPr>
              <a:t>: For the same project, if by the end of the 3rd month, the actual expenditure on the work completed is $28,000, then: </a:t>
            </a:r>
            <a:r>
              <a:rPr lang="en-US" dirty="0" err="1">
                <a:latin typeface="Aptos" panose="020B0004020202020204" pitchFamily="34" charset="0"/>
                <a:cs typeface="Times New Roman" pitchFamily="18" charset="0"/>
              </a:rPr>
              <a:t>ACmonth</a:t>
            </a:r>
            <a:r>
              <a:rPr lang="en-US" dirty="0">
                <a:latin typeface="Aptos" panose="020B0004020202020204" pitchFamily="34" charset="0"/>
                <a:cs typeface="Times New Roman" pitchFamily="18" charset="0"/>
              </a:rPr>
              <a:t> 3=$28,000AC_{\text{month 3}} = \$28,000ACmonth 3​=$28,000</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6447501" cy="5943600"/>
          </a:xfrm>
        </p:spPr>
        <p:txBody>
          <a:bodyPr>
            <a:normAutofit/>
          </a:bodyPr>
          <a:lstStyle/>
          <a:p>
            <a:pPr>
              <a:buNone/>
            </a:pPr>
            <a:r>
              <a:rPr lang="en-US" b="1" dirty="0">
                <a:latin typeface="Aptos" panose="020B0004020202020204" pitchFamily="34" charset="0"/>
                <a:cs typeface="Times New Roman" pitchFamily="18" charset="0"/>
              </a:rPr>
              <a:t>10. Variance at Completion (VAC)</a:t>
            </a:r>
          </a:p>
          <a:p>
            <a:r>
              <a:rPr lang="en-US" dirty="0">
                <a:latin typeface="Aptos" panose="020B0004020202020204" pitchFamily="34" charset="0"/>
                <a:cs typeface="Times New Roman" pitchFamily="18" charset="0"/>
              </a:rPr>
              <a:t>VAC predicts the budget variance at the end of the project.</a:t>
            </a:r>
          </a:p>
          <a:p>
            <a:r>
              <a:rPr lang="en-US" dirty="0">
                <a:latin typeface="Aptos" panose="020B0004020202020204" pitchFamily="34" charset="0"/>
                <a:cs typeface="Times New Roman" pitchFamily="18" charset="0"/>
              </a:rPr>
              <a:t>VAC=BAC−EACVAC = BAC - EACVAC=BAC−EAC</a:t>
            </a:r>
          </a:p>
          <a:p>
            <a:pPr>
              <a:buNone/>
            </a:pPr>
            <a:endParaRPr lang="en-US" b="1" dirty="0">
              <a:latin typeface="Aptos" panose="020B0004020202020204" pitchFamily="34" charset="0"/>
              <a:cs typeface="Times New Roman" pitchFamily="18" charset="0"/>
            </a:endParaRPr>
          </a:p>
          <a:p>
            <a:pPr>
              <a:buNone/>
            </a:pPr>
            <a:r>
              <a:rPr lang="en-US" b="1" dirty="0">
                <a:latin typeface="Aptos" panose="020B0004020202020204" pitchFamily="34" charset="0"/>
                <a:cs typeface="Times New Roman" pitchFamily="18" charset="0"/>
              </a:rPr>
              <a:t>11. To-Complete Performance Index (TCPI)</a:t>
            </a:r>
          </a:p>
          <a:p>
            <a:r>
              <a:rPr lang="en-US" dirty="0">
                <a:latin typeface="Aptos" panose="020B0004020202020204" pitchFamily="34" charset="0"/>
                <a:cs typeface="Times New Roman" pitchFamily="18" charset="0"/>
              </a:rPr>
              <a:t>TCPI indicates the cost performance needed to achieve a specific management goal, such as BAC or EAC.</a:t>
            </a:r>
          </a:p>
          <a:p>
            <a:r>
              <a:rPr lang="en-US" dirty="0">
                <a:latin typeface="Aptos" panose="020B0004020202020204" pitchFamily="34" charset="0"/>
                <a:cs typeface="Times New Roman" pitchFamily="18" charset="0"/>
              </a:rPr>
              <a:t>TCPIBAC=BAC−EVBAC−ACTCPI_{BAC} = \</a:t>
            </a:r>
            <a:r>
              <a:rPr lang="en-US" dirty="0" err="1">
                <a:latin typeface="Aptos" panose="020B0004020202020204" pitchFamily="34" charset="0"/>
                <a:cs typeface="Times New Roman" pitchFamily="18" charset="0"/>
              </a:rPr>
              <a:t>frac</a:t>
            </a:r>
            <a:r>
              <a:rPr lang="en-US" dirty="0">
                <a:latin typeface="Aptos" panose="020B0004020202020204" pitchFamily="34" charset="0"/>
                <a:cs typeface="Times New Roman" pitchFamily="18" charset="0"/>
              </a:rPr>
              <a:t>{BAC - EV}{BAC - AC}TCPIBAC​=BAC−ACBAC−EV​</a:t>
            </a:r>
          </a:p>
          <a:p>
            <a:r>
              <a:rPr lang="en-US" dirty="0">
                <a:latin typeface="Aptos" panose="020B0004020202020204" pitchFamily="34" charset="0"/>
                <a:cs typeface="Times New Roman" pitchFamily="18" charset="0"/>
              </a:rPr>
              <a:t>TCPIEAC=BAC−EVEAC−ACTCPI_{EAC} = \</a:t>
            </a:r>
            <a:r>
              <a:rPr lang="en-US" dirty="0" err="1">
                <a:latin typeface="Aptos" panose="020B0004020202020204" pitchFamily="34" charset="0"/>
                <a:cs typeface="Times New Roman" pitchFamily="18" charset="0"/>
              </a:rPr>
              <a:t>frac</a:t>
            </a:r>
            <a:r>
              <a:rPr lang="en-US" dirty="0">
                <a:latin typeface="Aptos" panose="020B0004020202020204" pitchFamily="34" charset="0"/>
                <a:cs typeface="Times New Roman" pitchFamily="18" charset="0"/>
              </a:rPr>
              <a:t>{BAC - EV}{EAC - AC}TCPIEAC​=EAC−ACBAC−EV​</a:t>
            </a:r>
          </a:p>
          <a:p>
            <a:r>
              <a:rPr lang="en-US" b="1" dirty="0">
                <a:latin typeface="Aptos" panose="020B0004020202020204" pitchFamily="34" charset="0"/>
                <a:cs typeface="Times New Roman" pitchFamily="18" charset="0"/>
              </a:rPr>
              <a:t>TCPI &gt; 1:</a:t>
            </a:r>
            <a:r>
              <a:rPr lang="en-US" dirty="0">
                <a:latin typeface="Aptos" panose="020B0004020202020204" pitchFamily="34" charset="0"/>
                <a:cs typeface="Times New Roman" pitchFamily="18" charset="0"/>
              </a:rPr>
              <a:t> Greater efficiency is required.</a:t>
            </a:r>
          </a:p>
          <a:p>
            <a:r>
              <a:rPr lang="en-US" b="1" dirty="0">
                <a:latin typeface="Aptos" panose="020B0004020202020204" pitchFamily="34" charset="0"/>
                <a:cs typeface="Times New Roman" pitchFamily="18" charset="0"/>
              </a:rPr>
              <a:t>TCPI &lt; 1:</a:t>
            </a:r>
            <a:r>
              <a:rPr lang="en-US" dirty="0">
                <a:latin typeface="Aptos" panose="020B0004020202020204" pitchFamily="34" charset="0"/>
                <a:cs typeface="Times New Roman" pitchFamily="18" charset="0"/>
              </a:rPr>
              <a:t> Less efficiency is required.</a:t>
            </a:r>
          </a:p>
          <a:p>
            <a:endParaRPr lang="en-US" dirty="0">
              <a:latin typeface="Aptos" panose="020B0004020202020204" pitchFamily="34"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81000"/>
            <a:ext cx="8102599" cy="990600"/>
          </a:xfrm>
        </p:spPr>
        <p:txBody>
          <a:bodyPr>
            <a:normAutofit fontScale="90000"/>
          </a:bodyPr>
          <a:lstStyle/>
          <a:p>
            <a:pPr lvl="0"/>
            <a:r>
              <a:rPr lang="en-IN" dirty="0">
                <a:solidFill>
                  <a:srgbClr val="002060"/>
                </a:solidFill>
                <a:latin typeface="Times New Roman" pitchFamily="18" charset="0"/>
                <a:cs typeface="Times New Roman" pitchFamily="18" charset="0"/>
              </a:rPr>
              <a:t>Different Methods for Earned Value Analysis.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8001" y="1447800"/>
            <a:ext cx="7873999" cy="4593563"/>
          </a:xfrm>
        </p:spPr>
        <p:txBody>
          <a:bodyPr>
            <a:normAutofit fontScale="85000" lnSpcReduction="10000"/>
          </a:bodyPr>
          <a:lstStyle/>
          <a:p>
            <a:pPr algn="just">
              <a:buNone/>
            </a:pPr>
            <a:r>
              <a:rPr lang="en-US" b="1" dirty="0">
                <a:latin typeface="Aptos" panose="020B0004020202020204" pitchFamily="34" charset="0"/>
                <a:cs typeface="Times New Roman" pitchFamily="18" charset="0"/>
              </a:rPr>
              <a:t>1. Planned Value (PV)</a:t>
            </a:r>
          </a:p>
          <a:p>
            <a:pPr algn="just"/>
            <a:r>
              <a:rPr lang="en-US" dirty="0">
                <a:latin typeface="Aptos" panose="020B0004020202020204" pitchFamily="34" charset="0"/>
                <a:cs typeface="Times New Roman" pitchFamily="18" charset="0"/>
              </a:rPr>
              <a:t>Also known as Budgeted Cost of Work Scheduled (BCWS), PV is the estimated value of the work planned to be completed by a specific date. It represents the budget authorized for the scheduled work.</a:t>
            </a:r>
          </a:p>
          <a:p>
            <a:pPr algn="just"/>
            <a:r>
              <a:rPr lang="en-US" dirty="0">
                <a:latin typeface="Aptos" panose="020B0004020202020204" pitchFamily="34" charset="0"/>
                <a:cs typeface="Times New Roman" pitchFamily="18" charset="0"/>
              </a:rPr>
              <a:t>PV=Sum of the budgeted cost for scheduled </a:t>
            </a:r>
            <a:r>
              <a:rPr lang="en-US" dirty="0" err="1">
                <a:latin typeface="Aptos" panose="020B0004020202020204" pitchFamily="34" charset="0"/>
                <a:cs typeface="Times New Roman" pitchFamily="18" charset="0"/>
              </a:rPr>
              <a:t>workPV</a:t>
            </a:r>
            <a:r>
              <a:rPr lang="en-US" dirty="0">
                <a:latin typeface="Aptos" panose="020B0004020202020204" pitchFamily="34" charset="0"/>
                <a:cs typeface="Times New Roman" pitchFamily="18" charset="0"/>
              </a:rPr>
              <a:t> = \text{Sum of the budgeted cost for scheduled work}PV=Sum of the budgeted cost for scheduled work</a:t>
            </a:r>
          </a:p>
          <a:p>
            <a:pPr algn="just">
              <a:buNone/>
            </a:pPr>
            <a:r>
              <a:rPr lang="en-US" b="1" dirty="0">
                <a:latin typeface="Aptos" panose="020B0004020202020204" pitchFamily="34" charset="0"/>
                <a:cs typeface="Times New Roman" pitchFamily="18" charset="0"/>
              </a:rPr>
              <a:t>2. Earned Value (EV)</a:t>
            </a:r>
          </a:p>
          <a:p>
            <a:pPr algn="just"/>
            <a:r>
              <a:rPr lang="en-US" dirty="0">
                <a:latin typeface="Aptos" panose="020B0004020202020204" pitchFamily="34" charset="0"/>
                <a:cs typeface="Times New Roman" pitchFamily="18" charset="0"/>
              </a:rPr>
              <a:t>Also known as Budgeted Cost of Work Performed (BCWP), EV is the value of work actually completed by a specific date, measured against the planned budget.</a:t>
            </a:r>
          </a:p>
          <a:p>
            <a:pPr algn="just"/>
            <a:r>
              <a:rPr lang="en-US" dirty="0">
                <a:latin typeface="Aptos" panose="020B0004020202020204" pitchFamily="34" charset="0"/>
                <a:cs typeface="Times New Roman" pitchFamily="18" charset="0"/>
              </a:rPr>
              <a:t>EV=Sum of the budgeted cost for completed </a:t>
            </a:r>
            <a:r>
              <a:rPr lang="en-US" dirty="0" err="1">
                <a:latin typeface="Aptos" panose="020B0004020202020204" pitchFamily="34" charset="0"/>
                <a:cs typeface="Times New Roman" pitchFamily="18" charset="0"/>
              </a:rPr>
              <a:t>workEV</a:t>
            </a:r>
            <a:r>
              <a:rPr lang="en-US" dirty="0">
                <a:latin typeface="Aptos" panose="020B0004020202020204" pitchFamily="34" charset="0"/>
                <a:cs typeface="Times New Roman" pitchFamily="18" charset="0"/>
              </a:rPr>
              <a:t> = \text{Sum of the budgeted cost for completed work}EV=Sum of the budgeted cost for completed work</a:t>
            </a:r>
          </a:p>
          <a:p>
            <a:pPr algn="just">
              <a:buNone/>
            </a:pPr>
            <a:r>
              <a:rPr lang="en-US" b="1" dirty="0">
                <a:latin typeface="Aptos" panose="020B0004020202020204" pitchFamily="34" charset="0"/>
                <a:cs typeface="Times New Roman" pitchFamily="18" charset="0"/>
              </a:rPr>
              <a:t>3. Actual Cost (AC)</a:t>
            </a:r>
          </a:p>
          <a:p>
            <a:pPr algn="just"/>
            <a:r>
              <a:rPr lang="en-US" dirty="0">
                <a:latin typeface="Aptos" panose="020B0004020202020204" pitchFamily="34" charset="0"/>
                <a:cs typeface="Times New Roman" pitchFamily="18" charset="0"/>
              </a:rPr>
              <a:t>Also known as Actual Cost of Work Performed (ACWP), AC is the total cost actually incurred and recorded in accomplishing the work performed by a specific date.</a:t>
            </a:r>
          </a:p>
          <a:p>
            <a:pPr algn="just"/>
            <a:r>
              <a:rPr lang="en-US" dirty="0">
                <a:latin typeface="Aptos" panose="020B0004020202020204" pitchFamily="34" charset="0"/>
                <a:cs typeface="Times New Roman" pitchFamily="18" charset="0"/>
              </a:rPr>
              <a:t>AC=Sum of the actual costs for completed </a:t>
            </a:r>
            <a:r>
              <a:rPr lang="en-US" dirty="0" err="1">
                <a:latin typeface="Aptos" panose="020B0004020202020204" pitchFamily="34" charset="0"/>
                <a:cs typeface="Times New Roman" pitchFamily="18" charset="0"/>
              </a:rPr>
              <a:t>workAC</a:t>
            </a:r>
            <a:r>
              <a:rPr lang="en-US" dirty="0">
                <a:latin typeface="Aptos" panose="020B0004020202020204" pitchFamily="34" charset="0"/>
                <a:cs typeface="Times New Roman" pitchFamily="18" charset="0"/>
              </a:rPr>
              <a:t> = \text{Sum of the actual costs for completed work}AC=Sum of the actual costs for completed work</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28600"/>
            <a:ext cx="7873999" cy="6248400"/>
          </a:xfrm>
        </p:spPr>
        <p:txBody>
          <a:bodyPr>
            <a:normAutofit fontScale="92500" lnSpcReduction="10000"/>
          </a:bodyPr>
          <a:lstStyle/>
          <a:p>
            <a:pPr>
              <a:buNone/>
            </a:pPr>
            <a:r>
              <a:rPr lang="en-US" b="1" dirty="0">
                <a:latin typeface="Times New Roman" pitchFamily="18" charset="0"/>
                <a:cs typeface="Times New Roman" pitchFamily="18" charset="0"/>
              </a:rPr>
              <a:t>4. Schedule Variance (SV)</a:t>
            </a:r>
          </a:p>
          <a:p>
            <a:r>
              <a:rPr lang="en-US" dirty="0">
                <a:latin typeface="Times New Roman" pitchFamily="18" charset="0"/>
                <a:cs typeface="Times New Roman" pitchFamily="18" charset="0"/>
              </a:rPr>
              <a:t>SV indicates how much ahead or behind schedule the project is. It is the difference between the Earned Value and the Planned Value.</a:t>
            </a:r>
          </a:p>
          <a:p>
            <a:r>
              <a:rPr lang="en-US" dirty="0">
                <a:latin typeface="Times New Roman" pitchFamily="18" charset="0"/>
                <a:cs typeface="Times New Roman" pitchFamily="18" charset="0"/>
              </a:rPr>
              <a:t>SV=EV−PVSV = EV - PVSV=EV−PV</a:t>
            </a:r>
          </a:p>
          <a:p>
            <a:r>
              <a:rPr lang="en-US" b="1" dirty="0">
                <a:latin typeface="Times New Roman" pitchFamily="18" charset="0"/>
                <a:cs typeface="Times New Roman" pitchFamily="18" charset="0"/>
              </a:rPr>
              <a:t>SV &gt; 0:</a:t>
            </a:r>
            <a:r>
              <a:rPr lang="en-US" dirty="0">
                <a:latin typeface="Times New Roman" pitchFamily="18" charset="0"/>
                <a:cs typeface="Times New Roman" pitchFamily="18" charset="0"/>
              </a:rPr>
              <a:t> Project is ahead of schedule.</a:t>
            </a:r>
          </a:p>
          <a:p>
            <a:r>
              <a:rPr lang="en-US" b="1" dirty="0">
                <a:latin typeface="Times New Roman" pitchFamily="18" charset="0"/>
                <a:cs typeface="Times New Roman" pitchFamily="18" charset="0"/>
              </a:rPr>
              <a:t>SV &lt; 0:</a:t>
            </a:r>
            <a:r>
              <a:rPr lang="en-US" dirty="0">
                <a:latin typeface="Times New Roman" pitchFamily="18" charset="0"/>
                <a:cs typeface="Times New Roman" pitchFamily="18" charset="0"/>
              </a:rPr>
              <a:t> Project is behind schedule.</a:t>
            </a:r>
          </a:p>
          <a:p>
            <a:pPr>
              <a:buNone/>
            </a:pPr>
            <a:r>
              <a:rPr lang="en-US" b="1" dirty="0">
                <a:latin typeface="Times New Roman" pitchFamily="18" charset="0"/>
                <a:cs typeface="Times New Roman" pitchFamily="18" charset="0"/>
              </a:rPr>
              <a:t>5. Cost Variance (CV)</a:t>
            </a:r>
          </a:p>
          <a:p>
            <a:r>
              <a:rPr lang="en-US" dirty="0">
                <a:latin typeface="Times New Roman" pitchFamily="18" charset="0"/>
                <a:cs typeface="Times New Roman" pitchFamily="18" charset="0"/>
              </a:rPr>
              <a:t>CV indicates how much under or over budget the project is. It is the difference between the Earned Value and the Actual Cost.</a:t>
            </a:r>
          </a:p>
          <a:p>
            <a:r>
              <a:rPr lang="en-US" dirty="0">
                <a:latin typeface="Times New Roman" pitchFamily="18" charset="0"/>
                <a:cs typeface="Times New Roman" pitchFamily="18" charset="0"/>
              </a:rPr>
              <a:t>CV=EV−ACCV = EV - ACCV=EV−AC</a:t>
            </a:r>
          </a:p>
          <a:p>
            <a:r>
              <a:rPr lang="en-US" b="1" dirty="0">
                <a:latin typeface="Times New Roman" pitchFamily="18" charset="0"/>
                <a:cs typeface="Times New Roman" pitchFamily="18" charset="0"/>
              </a:rPr>
              <a:t>CV &gt; 0:</a:t>
            </a:r>
            <a:r>
              <a:rPr lang="en-US" dirty="0">
                <a:latin typeface="Times New Roman" pitchFamily="18" charset="0"/>
                <a:cs typeface="Times New Roman" pitchFamily="18" charset="0"/>
              </a:rPr>
              <a:t> Project is under budget.</a:t>
            </a:r>
          </a:p>
          <a:p>
            <a:r>
              <a:rPr lang="en-US" b="1" dirty="0">
                <a:latin typeface="Times New Roman" pitchFamily="18" charset="0"/>
                <a:cs typeface="Times New Roman" pitchFamily="18" charset="0"/>
              </a:rPr>
              <a:t>CV &lt; 0:</a:t>
            </a:r>
            <a:r>
              <a:rPr lang="en-US" dirty="0">
                <a:latin typeface="Times New Roman" pitchFamily="18" charset="0"/>
                <a:cs typeface="Times New Roman" pitchFamily="18" charset="0"/>
              </a:rPr>
              <a:t> Project is over budget.</a:t>
            </a:r>
          </a:p>
          <a:p>
            <a:pPr>
              <a:buNone/>
            </a:pPr>
            <a:r>
              <a:rPr lang="en-US" b="1" dirty="0">
                <a:latin typeface="Times New Roman" pitchFamily="18" charset="0"/>
                <a:cs typeface="Times New Roman" pitchFamily="18" charset="0"/>
              </a:rPr>
              <a:t>6. Schedule Performance Index (SPI)</a:t>
            </a:r>
          </a:p>
          <a:p>
            <a:r>
              <a:rPr lang="en-US" dirty="0">
                <a:latin typeface="Times New Roman" pitchFamily="18" charset="0"/>
                <a:cs typeface="Times New Roman" pitchFamily="18" charset="0"/>
              </a:rPr>
              <a:t>SPI is a measure of schedule efficiency. It is the ratio of Earned Value to Planned Value.</a:t>
            </a:r>
          </a:p>
          <a:p>
            <a:r>
              <a:rPr lang="en-US" dirty="0">
                <a:latin typeface="Times New Roman" pitchFamily="18" charset="0"/>
                <a:cs typeface="Times New Roman" pitchFamily="18" charset="0"/>
              </a:rPr>
              <a:t>SPI=EVPVSPI = \</a:t>
            </a:r>
            <a:r>
              <a:rPr lang="en-US" dirty="0" err="1">
                <a:latin typeface="Times New Roman" pitchFamily="18" charset="0"/>
                <a:cs typeface="Times New Roman" pitchFamily="18" charset="0"/>
              </a:rPr>
              <a:t>frac</a:t>
            </a:r>
            <a:r>
              <a:rPr lang="en-US" dirty="0">
                <a:latin typeface="Times New Roman" pitchFamily="18" charset="0"/>
                <a:cs typeface="Times New Roman" pitchFamily="18" charset="0"/>
              </a:rPr>
              <a:t>{EV}{PV}SPI=PVEV​</a:t>
            </a:r>
          </a:p>
          <a:p>
            <a:r>
              <a:rPr lang="en-US" b="1" dirty="0">
                <a:latin typeface="Times New Roman" pitchFamily="18" charset="0"/>
                <a:cs typeface="Times New Roman" pitchFamily="18" charset="0"/>
              </a:rPr>
              <a:t>SPI &gt; 1:</a:t>
            </a:r>
            <a:r>
              <a:rPr lang="en-US" dirty="0">
                <a:latin typeface="Times New Roman" pitchFamily="18" charset="0"/>
                <a:cs typeface="Times New Roman" pitchFamily="18" charset="0"/>
              </a:rPr>
              <a:t> Project is ahead of schedule.</a:t>
            </a:r>
          </a:p>
          <a:p>
            <a:r>
              <a:rPr lang="en-US" b="1" dirty="0">
                <a:latin typeface="Times New Roman" pitchFamily="18" charset="0"/>
                <a:cs typeface="Times New Roman" pitchFamily="18" charset="0"/>
              </a:rPr>
              <a:t>SPI &lt; 1:</a:t>
            </a:r>
            <a:r>
              <a:rPr lang="en-US" dirty="0">
                <a:latin typeface="Times New Roman" pitchFamily="18" charset="0"/>
                <a:cs typeface="Times New Roman" pitchFamily="18" charset="0"/>
              </a:rPr>
              <a:t> Project is behind schedule.</a:t>
            </a:r>
          </a:p>
          <a:p>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950199" cy="5943600"/>
          </a:xfrm>
        </p:spPr>
        <p:txBody>
          <a:bodyPr>
            <a:noAutofit/>
          </a:bodyPr>
          <a:lstStyle/>
          <a:p>
            <a:pPr>
              <a:buNone/>
            </a:pPr>
            <a:r>
              <a:rPr lang="en-US" sz="1400" b="1" dirty="0">
                <a:latin typeface="Times New Roman" pitchFamily="18" charset="0"/>
                <a:cs typeface="Times New Roman" pitchFamily="18" charset="0"/>
              </a:rPr>
              <a:t>7. Cost Performance Index (CPI)</a:t>
            </a:r>
          </a:p>
          <a:p>
            <a:r>
              <a:rPr lang="en-US" sz="1400" dirty="0">
                <a:latin typeface="Times New Roman" pitchFamily="18" charset="0"/>
                <a:cs typeface="Times New Roman" pitchFamily="18" charset="0"/>
              </a:rPr>
              <a:t>CPI is a measure of cost efficiency. It is the ratio of Earned Value to Actual Cost.</a:t>
            </a:r>
          </a:p>
          <a:p>
            <a:r>
              <a:rPr lang="en-US" sz="1400" dirty="0">
                <a:latin typeface="Times New Roman" pitchFamily="18" charset="0"/>
                <a:cs typeface="Times New Roman" pitchFamily="18" charset="0"/>
              </a:rPr>
              <a:t>CPI=EVACCPI = \</a:t>
            </a:r>
            <a:r>
              <a:rPr lang="en-US" sz="1400" dirty="0" err="1">
                <a:latin typeface="Times New Roman" pitchFamily="18" charset="0"/>
                <a:cs typeface="Times New Roman" pitchFamily="18" charset="0"/>
              </a:rPr>
              <a:t>frac</a:t>
            </a:r>
            <a:r>
              <a:rPr lang="en-US" sz="1400" dirty="0">
                <a:latin typeface="Times New Roman" pitchFamily="18" charset="0"/>
                <a:cs typeface="Times New Roman" pitchFamily="18" charset="0"/>
              </a:rPr>
              <a:t>{EV}{AC}CPI=ACEV​</a:t>
            </a:r>
          </a:p>
          <a:p>
            <a:r>
              <a:rPr lang="en-US" sz="1400" b="1" dirty="0">
                <a:latin typeface="Times New Roman" pitchFamily="18" charset="0"/>
                <a:cs typeface="Times New Roman" pitchFamily="18" charset="0"/>
              </a:rPr>
              <a:t>CPI &gt; 1:</a:t>
            </a:r>
            <a:r>
              <a:rPr lang="en-US" sz="1400" dirty="0">
                <a:latin typeface="Times New Roman" pitchFamily="18" charset="0"/>
                <a:cs typeface="Times New Roman" pitchFamily="18" charset="0"/>
              </a:rPr>
              <a:t> Project is under budget.</a:t>
            </a:r>
          </a:p>
          <a:p>
            <a:r>
              <a:rPr lang="en-US" sz="1400" b="1" dirty="0">
                <a:latin typeface="Times New Roman" pitchFamily="18" charset="0"/>
                <a:cs typeface="Times New Roman" pitchFamily="18" charset="0"/>
              </a:rPr>
              <a:t>CPI &lt; 1:</a:t>
            </a:r>
            <a:r>
              <a:rPr lang="en-US" sz="1400" dirty="0">
                <a:latin typeface="Times New Roman" pitchFamily="18" charset="0"/>
                <a:cs typeface="Times New Roman" pitchFamily="18" charset="0"/>
              </a:rPr>
              <a:t> Project is over budget.</a:t>
            </a:r>
          </a:p>
          <a:p>
            <a:pPr>
              <a:buNone/>
            </a:pPr>
            <a:r>
              <a:rPr lang="en-US" sz="1400" b="1" dirty="0">
                <a:latin typeface="Times New Roman" pitchFamily="18" charset="0"/>
                <a:cs typeface="Times New Roman" pitchFamily="18" charset="0"/>
              </a:rPr>
              <a:t>8. Estimate at Completion (EAC)</a:t>
            </a:r>
          </a:p>
          <a:p>
            <a:r>
              <a:rPr lang="en-US" sz="1400" dirty="0">
                <a:latin typeface="Times New Roman" pitchFamily="18" charset="0"/>
                <a:cs typeface="Times New Roman" pitchFamily="18" charset="0"/>
              </a:rPr>
              <a:t>EAC forecasts the total cost of the project at completion, based on current performance.</a:t>
            </a:r>
          </a:p>
          <a:p>
            <a:r>
              <a:rPr lang="en-US" sz="1400" dirty="0">
                <a:latin typeface="Times New Roman" pitchFamily="18" charset="0"/>
                <a:cs typeface="Times New Roman" pitchFamily="18" charset="0"/>
              </a:rPr>
              <a:t>EAC=BAC÷CPIEAC = BAC \div CPIEAC=BAC÷CPI</a:t>
            </a:r>
          </a:p>
          <a:p>
            <a:r>
              <a:rPr lang="en-US" sz="1400" dirty="0">
                <a:latin typeface="Times New Roman" pitchFamily="18" charset="0"/>
                <a:cs typeface="Times New Roman" pitchFamily="18" charset="0"/>
              </a:rPr>
              <a:t>or</a:t>
            </a:r>
          </a:p>
          <a:p>
            <a:r>
              <a:rPr lang="en-US" sz="1400" dirty="0">
                <a:latin typeface="Times New Roman" pitchFamily="18" charset="0"/>
                <a:cs typeface="Times New Roman" pitchFamily="18" charset="0"/>
              </a:rPr>
              <a:t>EAC=AC+(BAC - EV)EAC = AC + \text{(BAC - EV)}EAC=AC+(BAC - EV)</a:t>
            </a:r>
          </a:p>
          <a:p>
            <a:r>
              <a:rPr lang="en-US" sz="1400" dirty="0">
                <a:latin typeface="Times New Roman" pitchFamily="18" charset="0"/>
                <a:cs typeface="Times New Roman" pitchFamily="18" charset="0"/>
              </a:rPr>
              <a:t>where BAC is the Budget at Completion.</a:t>
            </a:r>
          </a:p>
          <a:p>
            <a:pPr>
              <a:buNone/>
            </a:pPr>
            <a:r>
              <a:rPr lang="en-US" sz="1400" b="1" dirty="0">
                <a:latin typeface="Times New Roman" pitchFamily="18" charset="0"/>
                <a:cs typeface="Times New Roman" pitchFamily="18" charset="0"/>
              </a:rPr>
              <a:t>9. Estimate to Complete (ETC)</a:t>
            </a:r>
          </a:p>
          <a:p>
            <a:r>
              <a:rPr lang="en-US" sz="1400" dirty="0">
                <a:latin typeface="Times New Roman" pitchFamily="18" charset="0"/>
                <a:cs typeface="Times New Roman" pitchFamily="18" charset="0"/>
              </a:rPr>
              <a:t>ETC forecasts the remaining cost needed to complete the project.</a:t>
            </a:r>
          </a:p>
          <a:p>
            <a:r>
              <a:rPr lang="en-US" sz="1400" dirty="0">
                <a:latin typeface="Times New Roman" pitchFamily="18" charset="0"/>
                <a:cs typeface="Times New Roman" pitchFamily="18" charset="0"/>
              </a:rPr>
              <a:t>ETC=EAC−ACETC = EAC - ACETC=EAC−AC</a:t>
            </a:r>
          </a:p>
          <a:p>
            <a:r>
              <a:rPr lang="en-US" sz="1400" b="1" dirty="0">
                <a:latin typeface="Times New Roman" pitchFamily="18" charset="0"/>
                <a:cs typeface="Times New Roman" pitchFamily="18" charset="0"/>
              </a:rPr>
              <a:t>10. Variance at Completion (VAC)</a:t>
            </a:r>
          </a:p>
          <a:p>
            <a:r>
              <a:rPr lang="en-US" sz="1400" dirty="0">
                <a:latin typeface="Times New Roman" pitchFamily="18" charset="0"/>
                <a:cs typeface="Times New Roman" pitchFamily="18" charset="0"/>
              </a:rPr>
              <a:t>VAC predicts the budget variance at the end of the project.</a:t>
            </a:r>
          </a:p>
          <a:p>
            <a:r>
              <a:rPr lang="en-US" sz="1400" dirty="0">
                <a:latin typeface="Times New Roman" pitchFamily="18" charset="0"/>
                <a:cs typeface="Times New Roman" pitchFamily="18" charset="0"/>
              </a:rPr>
              <a:t>VAC=BAC−EACVAC = BAC - EACVAC=BAC−EAC</a:t>
            </a:r>
          </a:p>
          <a:p>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dirty="0">
                <a:solidFill>
                  <a:srgbClr val="002060"/>
                </a:solidFill>
                <a:latin typeface="Arial Black" panose="020B0A04020102020204" pitchFamily="34" charset="0"/>
              </a:rPr>
              <a:t>Monitoring</a:t>
            </a:r>
            <a:r>
              <a:rPr lang="en-US" dirty="0">
                <a:solidFill>
                  <a:srgbClr val="002060"/>
                </a:solidFill>
              </a:rPr>
              <a:t> </a:t>
            </a:r>
          </a:p>
        </p:txBody>
      </p:sp>
      <p:sp>
        <p:nvSpPr>
          <p:cNvPr id="3" name="Content Placeholder 2"/>
          <p:cNvSpPr>
            <a:spLocks noGrp="1"/>
          </p:cNvSpPr>
          <p:nvPr>
            <p:ph idx="1"/>
          </p:nvPr>
        </p:nvSpPr>
        <p:spPr>
          <a:xfrm>
            <a:off x="457200" y="1066800"/>
            <a:ext cx="7556416" cy="5257800"/>
          </a:xfrm>
        </p:spPr>
        <p:txBody>
          <a:bodyPr>
            <a:normAutofit/>
          </a:bodyPr>
          <a:lstStyle/>
          <a:p>
            <a:pPr algn="just"/>
            <a:r>
              <a:rPr lang="en-US" sz="2000" dirty="0">
                <a:latin typeface="Aptos" panose="020B0004020202020204" pitchFamily="34" charset="0"/>
                <a:cs typeface="Times New Roman" pitchFamily="18" charset="0"/>
              </a:rPr>
              <a:t>Monitoring in project management is a critical process that involves tracking, reviewing, and regulating the progress and performance of a project. </a:t>
            </a:r>
          </a:p>
          <a:p>
            <a:pPr algn="just"/>
            <a:r>
              <a:rPr lang="en-US" sz="2000" dirty="0">
                <a:latin typeface="Aptos" panose="020B0004020202020204" pitchFamily="34" charset="0"/>
                <a:cs typeface="Times New Roman" pitchFamily="18" charset="0"/>
              </a:rPr>
              <a:t>The goal is to ensure that the project stays on track, meets its objectives, and delivers its intended value. Here's an overview of key aspects of monitoring in project management</a:t>
            </a:r>
            <a:r>
              <a:rPr lang="en-US" sz="2000" dirty="0">
                <a:latin typeface="Aptos" panose="020B0004020202020204" pitchFamily="34" charset="0"/>
              </a:rPr>
              <a:t>.</a:t>
            </a:r>
          </a:p>
        </p:txBody>
      </p:sp>
      <p:pic>
        <p:nvPicPr>
          <p:cNvPr id="4" name="Picture 3" descr="51.JPG"/>
          <p:cNvPicPr>
            <a:picLocks noChangeAspect="1"/>
          </p:cNvPicPr>
          <p:nvPr/>
        </p:nvPicPr>
        <p:blipFill>
          <a:blip r:embed="rId2"/>
          <a:stretch>
            <a:fillRect/>
          </a:stretch>
        </p:blipFill>
        <p:spPr>
          <a:xfrm>
            <a:off x="990600" y="3581400"/>
            <a:ext cx="2819400" cy="2422396"/>
          </a:xfrm>
          <a:prstGeom prst="rect">
            <a:avLst/>
          </a:prstGeom>
        </p:spPr>
      </p:pic>
      <p:pic>
        <p:nvPicPr>
          <p:cNvPr id="5" name="Picture 4" descr="z1.JPG"/>
          <p:cNvPicPr>
            <a:picLocks noChangeAspect="1"/>
          </p:cNvPicPr>
          <p:nvPr/>
        </p:nvPicPr>
        <p:blipFill>
          <a:blip r:embed="rId3"/>
          <a:stretch>
            <a:fillRect/>
          </a:stretch>
        </p:blipFill>
        <p:spPr>
          <a:xfrm>
            <a:off x="4343400" y="3581400"/>
            <a:ext cx="2579514" cy="24688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533400"/>
            <a:ext cx="8178799" cy="5943600"/>
          </a:xfrm>
        </p:spPr>
        <p:txBody>
          <a:bodyPr>
            <a:normAutofit/>
          </a:bodyPr>
          <a:lstStyle/>
          <a:p>
            <a:pPr algn="ctr">
              <a:buNone/>
            </a:pPr>
            <a:r>
              <a:rPr lang="en-IN" sz="3600" b="1" dirty="0">
                <a:solidFill>
                  <a:srgbClr val="002060"/>
                </a:solidFill>
                <a:latin typeface="Times New Roman" pitchFamily="18" charset="0"/>
                <a:cs typeface="Times New Roman" pitchFamily="18" charset="0"/>
              </a:rPr>
              <a:t>Project Communication Plan</a:t>
            </a:r>
            <a:endParaRPr lang="en-IN" sz="3200" b="1" dirty="0">
              <a:solidFill>
                <a:srgbClr val="FF0000"/>
              </a:solidFill>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    A project communication plan is an agreement between collaborators and stakeholders that outlines what, when, and how information will be shared at key intervals. Information like status updates, task-related questions, and meeting details should all be included in this written guide. The goal is to define and </a:t>
            </a:r>
            <a:r>
              <a:rPr lang="en-US" sz="2600" dirty="0">
                <a:solidFill>
                  <a:srgbClr val="002060"/>
                </a:solidFill>
                <a:latin typeface="Times New Roman" pitchFamily="18" charset="0"/>
                <a:cs typeface="Times New Roman" pitchFamily="18" charset="0"/>
                <a:hlinkClick r:id="rId2"/>
              </a:rPr>
              <a:t>streamline team communications</a:t>
            </a:r>
            <a:r>
              <a:rPr lang="en-US" sz="2600" dirty="0">
                <a:solidFill>
                  <a:srgbClr val="002060"/>
                </a:solidFill>
                <a:latin typeface="Times New Roman" pitchFamily="18" charset="0"/>
                <a:cs typeface="Times New Roman" pitchFamily="18" charset="0"/>
              </a:rPr>
              <a:t> as much as possible.</a:t>
            </a:r>
            <a:endParaRPr lang="en-IN" sz="2600" b="1" dirty="0">
              <a:solidFill>
                <a:srgbClr val="002060"/>
              </a:solidFill>
              <a:latin typeface="Times New Roman" pitchFamily="18" charset="0"/>
              <a:cs typeface="Times New Roman" pitchFamily="18" charset="0"/>
            </a:endParaRPr>
          </a:p>
          <a:p>
            <a:pPr algn="ctr">
              <a:buNone/>
            </a:pPr>
            <a:endParaRPr lang="en-IN" sz="3200" b="1" dirty="0">
              <a:solidFill>
                <a:srgbClr val="FF0000"/>
              </a:solidFill>
              <a:latin typeface="Times New Roman" pitchFamily="18" charset="0"/>
              <a:cs typeface="Times New Roman" pitchFamily="18" charset="0"/>
            </a:endParaRPr>
          </a:p>
        </p:txBody>
      </p:sp>
      <p:pic>
        <p:nvPicPr>
          <p:cNvPr id="4" name="Picture 3" descr="pcp.PNG"/>
          <p:cNvPicPr>
            <a:picLocks noChangeAspect="1"/>
          </p:cNvPicPr>
          <p:nvPr/>
        </p:nvPicPr>
        <p:blipFill>
          <a:blip r:embed="rId3"/>
          <a:stretch>
            <a:fillRect/>
          </a:stretch>
        </p:blipFill>
        <p:spPr>
          <a:xfrm>
            <a:off x="1066800" y="4267200"/>
            <a:ext cx="7315200" cy="17528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304800"/>
            <a:ext cx="8026399" cy="5736563"/>
          </a:xfrm>
        </p:spPr>
        <p:txBody>
          <a:bodyPr>
            <a:normAutofit fontScale="92500" lnSpcReduction="10000"/>
          </a:bodyPr>
          <a:lstStyle/>
          <a:p>
            <a:pPr lvl="0">
              <a:buNone/>
            </a:pPr>
            <a:r>
              <a:rPr lang="en-IN" sz="2400" b="1" dirty="0">
                <a:solidFill>
                  <a:srgbClr val="002060"/>
                </a:solidFill>
                <a:latin typeface="Times New Roman" pitchFamily="18" charset="0"/>
                <a:cs typeface="Times New Roman" pitchFamily="18" charset="0"/>
              </a:rPr>
              <a:t>Steps  to Write a Project Communication Plan</a:t>
            </a:r>
            <a:endParaRPr lang="en-US" sz="2400" b="1" dirty="0">
              <a:solidFill>
                <a:srgbClr val="002060"/>
              </a:solidFill>
              <a:latin typeface="Times New Roman" pitchFamily="18" charset="0"/>
              <a:cs typeface="Times New Roman" pitchFamily="18" charset="0"/>
            </a:endParaRPr>
          </a:p>
          <a:p>
            <a:pPr algn="just">
              <a:buNone/>
            </a:pPr>
            <a:r>
              <a:rPr lang="en-US" b="1" dirty="0">
                <a:solidFill>
                  <a:srgbClr val="002060"/>
                </a:solidFill>
                <a:latin typeface="Times New Roman" pitchFamily="18" charset="0"/>
                <a:cs typeface="Times New Roman" pitchFamily="18" charset="0"/>
              </a:rPr>
              <a:t>Step 1: Identify Stakeholders</a:t>
            </a:r>
          </a:p>
          <a:p>
            <a:pPr algn="just"/>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Determine who needs to be informed about the project and who will be providing information.</a:t>
            </a:r>
          </a:p>
          <a:p>
            <a:pPr algn="just"/>
            <a:r>
              <a:rPr lang="en-US" b="1" dirty="0">
                <a:latin typeface="Times New Roman" pitchFamily="18" charset="0"/>
                <a:cs typeface="Times New Roman" pitchFamily="18" charset="0"/>
              </a:rPr>
              <a:t>Actions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List all stakeholders, including project team members, sponsors, clients, and any other relevant parties.</a:t>
            </a:r>
          </a:p>
          <a:p>
            <a:pPr algn="just"/>
            <a:r>
              <a:rPr lang="en-US" dirty="0">
                <a:latin typeface="Times New Roman" pitchFamily="18" charset="0"/>
                <a:cs typeface="Times New Roman" pitchFamily="18" charset="0"/>
              </a:rPr>
              <a:t>Categorize stakeholders based on their roles and influence on the project.</a:t>
            </a:r>
          </a:p>
          <a:p>
            <a:pPr algn="just"/>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 Stakeholder list and categorization.</a:t>
            </a:r>
          </a:p>
          <a:p>
            <a:pPr algn="just">
              <a:buNone/>
            </a:pPr>
            <a:r>
              <a:rPr lang="en-US" b="1" dirty="0">
                <a:solidFill>
                  <a:schemeClr val="tx2">
                    <a:lumMod val="60000"/>
                    <a:lumOff val="40000"/>
                  </a:schemeClr>
                </a:solidFill>
                <a:latin typeface="Times New Roman" pitchFamily="18" charset="0"/>
                <a:cs typeface="Times New Roman" pitchFamily="18" charset="0"/>
              </a:rPr>
              <a:t>Step 2: Define Communication Objectives</a:t>
            </a:r>
          </a:p>
          <a:p>
            <a:pPr algn="just"/>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Clarify the purpose of the communication plan and what it aims to achieve.</a:t>
            </a:r>
          </a:p>
          <a:p>
            <a:pPr algn="just"/>
            <a:r>
              <a:rPr lang="en-US" b="1" dirty="0">
                <a:latin typeface="Times New Roman" pitchFamily="18" charset="0"/>
                <a:cs typeface="Times New Roman" pitchFamily="18" charset="0"/>
              </a:rPr>
              <a:t>Actions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Determine the main goals of the project communication (e.g., keeping stakeholders informed, ensuring alignment, facilitating decision-making).</a:t>
            </a:r>
          </a:p>
          <a:p>
            <a:pPr algn="just"/>
            <a:r>
              <a:rPr lang="en-US" dirty="0">
                <a:latin typeface="Times New Roman" pitchFamily="18" charset="0"/>
                <a:cs typeface="Times New Roman" pitchFamily="18" charset="0"/>
              </a:rPr>
              <a:t>Establish clear, measurable objectives for communication.</a:t>
            </a:r>
          </a:p>
          <a:p>
            <a:pPr algn="just"/>
            <a:r>
              <a:rPr lang="en-US" b="1" dirty="0">
                <a:latin typeface="Times New Roman" pitchFamily="18" charset="0"/>
                <a:cs typeface="Times New Roman" pitchFamily="18" charset="0"/>
              </a:rPr>
              <a:t>Output</a:t>
            </a:r>
            <a:r>
              <a:rPr lang="en-US" dirty="0">
                <a:latin typeface="Times New Roman" pitchFamily="18" charset="0"/>
                <a:cs typeface="Times New Roman" pitchFamily="18" charset="0"/>
              </a:rPr>
              <a:t>: List of communication objectives.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52400"/>
            <a:ext cx="8026399" cy="6477000"/>
          </a:xfrm>
        </p:spPr>
        <p:txBody>
          <a:bodyPr>
            <a:noAutofit/>
          </a:bodyPr>
          <a:lstStyle/>
          <a:p>
            <a:pPr algn="just">
              <a:buNone/>
            </a:pPr>
            <a:endParaRPr lang="en-US" b="1" dirty="0">
              <a:latin typeface="Aptos" panose="020B0004020202020204" pitchFamily="34" charset="0"/>
              <a:cs typeface="Times New Roman" pitchFamily="18" charset="0"/>
            </a:endParaRPr>
          </a:p>
          <a:p>
            <a:pPr algn="just">
              <a:buNone/>
            </a:pPr>
            <a:r>
              <a:rPr lang="en-US" b="1" dirty="0">
                <a:latin typeface="Aptos" panose="020B0004020202020204" pitchFamily="34" charset="0"/>
                <a:cs typeface="Times New Roman" pitchFamily="18" charset="0"/>
              </a:rPr>
              <a:t>Step 3: Determine Communication Methods and Channels</a:t>
            </a:r>
          </a:p>
          <a:p>
            <a:pPr algn="just"/>
            <a:r>
              <a:rPr lang="en-US" b="1" dirty="0">
                <a:latin typeface="Aptos" panose="020B0004020202020204" pitchFamily="34" charset="0"/>
                <a:cs typeface="Times New Roman" pitchFamily="18" charset="0"/>
              </a:rPr>
              <a:t>Objective</a:t>
            </a:r>
            <a:r>
              <a:rPr lang="en-US" dirty="0">
                <a:latin typeface="Aptos" panose="020B0004020202020204" pitchFamily="34" charset="0"/>
                <a:cs typeface="Times New Roman" pitchFamily="18" charset="0"/>
              </a:rPr>
              <a:t>: Select the most effective ways to communicate with stakeholders.</a:t>
            </a:r>
          </a:p>
          <a:p>
            <a:pPr algn="just"/>
            <a:r>
              <a:rPr lang="en-US" b="1" dirty="0">
                <a:latin typeface="Aptos" panose="020B0004020202020204" pitchFamily="34" charset="0"/>
                <a:cs typeface="Times New Roman" pitchFamily="18" charset="0"/>
              </a:rPr>
              <a:t>Actions</a:t>
            </a:r>
            <a:r>
              <a:rPr lang="en-US" dirty="0">
                <a:latin typeface="Aptos" panose="020B0004020202020204" pitchFamily="34" charset="0"/>
                <a:cs typeface="Times New Roman" pitchFamily="18" charset="0"/>
              </a:rPr>
              <a:t>:</a:t>
            </a:r>
          </a:p>
          <a:p>
            <a:pPr algn="just"/>
            <a:r>
              <a:rPr lang="en-US" dirty="0">
                <a:latin typeface="Aptos" panose="020B0004020202020204" pitchFamily="34" charset="0"/>
                <a:cs typeface="Times New Roman" pitchFamily="18" charset="0"/>
              </a:rPr>
              <a:t>Choose appropriate communication methods (e.g., meetings, emails, reports, dashboards).</a:t>
            </a:r>
          </a:p>
          <a:p>
            <a:pPr algn="just"/>
            <a:r>
              <a:rPr lang="en-US" dirty="0">
                <a:latin typeface="Aptos" panose="020B0004020202020204" pitchFamily="34" charset="0"/>
                <a:cs typeface="Times New Roman" pitchFamily="18" charset="0"/>
              </a:rPr>
              <a:t>Select channels that best suit each stakeholder group (e.g., face-to-face meetings for high-level stakeholders, email updates for team members).</a:t>
            </a:r>
          </a:p>
          <a:p>
            <a:pPr algn="just"/>
            <a:r>
              <a:rPr lang="en-US" b="1" dirty="0">
                <a:latin typeface="Aptos" panose="020B0004020202020204" pitchFamily="34" charset="0"/>
                <a:cs typeface="Times New Roman" pitchFamily="18" charset="0"/>
              </a:rPr>
              <a:t>Output</a:t>
            </a:r>
            <a:r>
              <a:rPr lang="en-US" dirty="0">
                <a:latin typeface="Aptos" panose="020B0004020202020204" pitchFamily="34" charset="0"/>
                <a:cs typeface="Times New Roman" pitchFamily="18" charset="0"/>
              </a:rPr>
              <a:t>: List of communication methods and channels.</a:t>
            </a:r>
          </a:p>
          <a:p>
            <a:pPr algn="just">
              <a:buNone/>
            </a:pPr>
            <a:r>
              <a:rPr lang="en-US" b="1" dirty="0">
                <a:latin typeface="Aptos" panose="020B0004020202020204" pitchFamily="34" charset="0"/>
                <a:cs typeface="Times New Roman" pitchFamily="18" charset="0"/>
              </a:rPr>
              <a:t>Step 4: Establish Communication Frequency and Timing</a:t>
            </a:r>
          </a:p>
          <a:p>
            <a:pPr algn="just"/>
            <a:r>
              <a:rPr lang="en-US" b="1" dirty="0">
                <a:latin typeface="Aptos" panose="020B0004020202020204" pitchFamily="34" charset="0"/>
                <a:cs typeface="Times New Roman" pitchFamily="18" charset="0"/>
              </a:rPr>
              <a:t>Objective</a:t>
            </a:r>
            <a:r>
              <a:rPr lang="en-US" dirty="0">
                <a:latin typeface="Aptos" panose="020B0004020202020204" pitchFamily="34" charset="0"/>
                <a:cs typeface="Times New Roman" pitchFamily="18" charset="0"/>
              </a:rPr>
              <a:t>: Decide how often communications will occur and align them with project milestones.</a:t>
            </a:r>
          </a:p>
          <a:p>
            <a:pPr algn="just"/>
            <a:r>
              <a:rPr lang="en-US" b="1" dirty="0">
                <a:latin typeface="Aptos" panose="020B0004020202020204" pitchFamily="34" charset="0"/>
                <a:cs typeface="Times New Roman" pitchFamily="18" charset="0"/>
              </a:rPr>
              <a:t>Actions</a:t>
            </a:r>
            <a:r>
              <a:rPr lang="en-US" dirty="0">
                <a:latin typeface="Aptos" panose="020B0004020202020204" pitchFamily="34" charset="0"/>
                <a:cs typeface="Times New Roman" pitchFamily="18" charset="0"/>
              </a:rPr>
              <a:t>:</a:t>
            </a:r>
          </a:p>
          <a:p>
            <a:pPr algn="just"/>
            <a:r>
              <a:rPr lang="en-US" dirty="0">
                <a:latin typeface="Aptos" panose="020B0004020202020204" pitchFamily="34" charset="0"/>
                <a:cs typeface="Times New Roman" pitchFamily="18" charset="0"/>
              </a:rPr>
              <a:t>Set a communication schedule (e.g., weekly status meetings, monthly progress reports).</a:t>
            </a:r>
          </a:p>
          <a:p>
            <a:pPr algn="just"/>
            <a:r>
              <a:rPr lang="en-US" dirty="0">
                <a:latin typeface="Aptos" panose="020B0004020202020204" pitchFamily="34" charset="0"/>
                <a:cs typeface="Times New Roman" pitchFamily="18" charset="0"/>
              </a:rPr>
              <a:t>Align communication timing with project phases and key milestones.</a:t>
            </a:r>
          </a:p>
          <a:p>
            <a:pPr algn="just"/>
            <a:r>
              <a:rPr lang="en-US" b="1" dirty="0">
                <a:latin typeface="Aptos" panose="020B0004020202020204" pitchFamily="34" charset="0"/>
                <a:cs typeface="Times New Roman" pitchFamily="18" charset="0"/>
              </a:rPr>
              <a:t>Output</a:t>
            </a:r>
            <a:r>
              <a:rPr lang="en-US" dirty="0">
                <a:latin typeface="Aptos" panose="020B0004020202020204" pitchFamily="34" charset="0"/>
                <a:cs typeface="Times New Roman" pitchFamily="18" charset="0"/>
              </a:rPr>
              <a:t>: Communication schedule and timing.</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52400"/>
            <a:ext cx="8026399" cy="6477000"/>
          </a:xfrm>
        </p:spPr>
        <p:txBody>
          <a:bodyPr>
            <a:noAutofit/>
          </a:bodyPr>
          <a:lstStyle/>
          <a:p>
            <a:pPr algn="just">
              <a:buNone/>
            </a:pPr>
            <a:endParaRPr lang="en-US" sz="1600" b="1" dirty="0">
              <a:latin typeface="Aptos" panose="020B0004020202020204" pitchFamily="34" charset="0"/>
              <a:cs typeface="Times New Roman" pitchFamily="18" charset="0"/>
            </a:endParaRPr>
          </a:p>
          <a:p>
            <a:pPr algn="just">
              <a:buNone/>
            </a:pPr>
            <a:r>
              <a:rPr lang="en-US" sz="1600" b="1" dirty="0">
                <a:latin typeface="Aptos" panose="020B0004020202020204" pitchFamily="34" charset="0"/>
                <a:cs typeface="Times New Roman" pitchFamily="18" charset="0"/>
              </a:rPr>
              <a:t>Step 5: Define Communication Content</a:t>
            </a:r>
          </a:p>
          <a:p>
            <a:pPr algn="just"/>
            <a:r>
              <a:rPr lang="en-US" sz="1600" b="1" dirty="0">
                <a:latin typeface="Aptos" panose="020B0004020202020204" pitchFamily="34" charset="0"/>
                <a:cs typeface="Times New Roman" pitchFamily="18" charset="0"/>
              </a:rPr>
              <a:t>Objective</a:t>
            </a:r>
            <a:r>
              <a:rPr lang="en-US" sz="1600" dirty="0">
                <a:latin typeface="Aptos" panose="020B0004020202020204" pitchFamily="34" charset="0"/>
                <a:cs typeface="Times New Roman" pitchFamily="18" charset="0"/>
              </a:rPr>
              <a:t>: Outline the key information to be shared in each type of communication.</a:t>
            </a:r>
          </a:p>
          <a:p>
            <a:pPr algn="just"/>
            <a:r>
              <a:rPr lang="en-US" sz="1600" b="1" dirty="0">
                <a:latin typeface="Aptos" panose="020B0004020202020204" pitchFamily="34" charset="0"/>
                <a:cs typeface="Times New Roman" pitchFamily="18" charset="0"/>
              </a:rPr>
              <a:t>Actions</a:t>
            </a:r>
            <a:r>
              <a:rPr lang="en-US" sz="1600" dirty="0">
                <a:latin typeface="Aptos" panose="020B0004020202020204" pitchFamily="34" charset="0"/>
                <a:cs typeface="Times New Roman" pitchFamily="18" charset="0"/>
              </a:rPr>
              <a:t>:</a:t>
            </a:r>
          </a:p>
          <a:p>
            <a:pPr algn="just"/>
            <a:r>
              <a:rPr lang="en-US" sz="1600" dirty="0">
                <a:latin typeface="Aptos" panose="020B0004020202020204" pitchFamily="34" charset="0"/>
                <a:cs typeface="Times New Roman" pitchFamily="18" charset="0"/>
              </a:rPr>
              <a:t>Specify the content to be included in each communication (e.g., project status, risks, issues, milestones achieved).</a:t>
            </a:r>
          </a:p>
          <a:p>
            <a:pPr algn="just"/>
            <a:r>
              <a:rPr lang="en-US" sz="1600" dirty="0">
                <a:latin typeface="Aptos" panose="020B0004020202020204" pitchFamily="34" charset="0"/>
                <a:cs typeface="Times New Roman" pitchFamily="18" charset="0"/>
              </a:rPr>
              <a:t>Ensure the content is tailored to the needs and interests of each stakeholder group.</a:t>
            </a:r>
          </a:p>
          <a:p>
            <a:pPr algn="just"/>
            <a:r>
              <a:rPr lang="en-US" sz="1600" b="1" dirty="0">
                <a:latin typeface="Aptos" panose="020B0004020202020204" pitchFamily="34" charset="0"/>
                <a:cs typeface="Times New Roman" pitchFamily="18" charset="0"/>
              </a:rPr>
              <a:t>Output</a:t>
            </a:r>
            <a:r>
              <a:rPr lang="en-US" sz="1600" dirty="0">
                <a:latin typeface="Aptos" panose="020B0004020202020204" pitchFamily="34" charset="0"/>
                <a:cs typeface="Times New Roman" pitchFamily="18" charset="0"/>
              </a:rPr>
              <a:t>: Detailed communication content outline.</a:t>
            </a:r>
          </a:p>
          <a:p>
            <a:pPr algn="just">
              <a:buNone/>
            </a:pPr>
            <a:r>
              <a:rPr lang="en-US" sz="1600" b="1" dirty="0">
                <a:latin typeface="Aptos" panose="020B0004020202020204" pitchFamily="34" charset="0"/>
                <a:cs typeface="Times New Roman" pitchFamily="18" charset="0"/>
              </a:rPr>
              <a:t>Step 6: Assign Responsibilities</a:t>
            </a:r>
          </a:p>
          <a:p>
            <a:pPr algn="just"/>
            <a:r>
              <a:rPr lang="en-US" sz="1600" b="1" dirty="0">
                <a:latin typeface="Aptos" panose="020B0004020202020204" pitchFamily="34" charset="0"/>
                <a:cs typeface="Times New Roman" pitchFamily="18" charset="0"/>
              </a:rPr>
              <a:t>Objective</a:t>
            </a:r>
            <a:r>
              <a:rPr lang="en-US" sz="1600" dirty="0">
                <a:latin typeface="Aptos" panose="020B0004020202020204" pitchFamily="34" charset="0"/>
                <a:cs typeface="Times New Roman" pitchFamily="18" charset="0"/>
              </a:rPr>
              <a:t>: Assign clear responsibilities for executing the communication plan.</a:t>
            </a:r>
          </a:p>
          <a:p>
            <a:pPr algn="just"/>
            <a:r>
              <a:rPr lang="en-US" sz="1600" b="1" dirty="0">
                <a:latin typeface="Aptos" panose="020B0004020202020204" pitchFamily="34" charset="0"/>
                <a:cs typeface="Times New Roman" pitchFamily="18" charset="0"/>
              </a:rPr>
              <a:t>Actions</a:t>
            </a:r>
            <a:r>
              <a:rPr lang="en-US" sz="1600" dirty="0">
                <a:latin typeface="Aptos" panose="020B0004020202020204" pitchFamily="34" charset="0"/>
                <a:cs typeface="Times New Roman" pitchFamily="18" charset="0"/>
              </a:rPr>
              <a:t>:</a:t>
            </a:r>
          </a:p>
          <a:p>
            <a:pPr algn="just"/>
            <a:r>
              <a:rPr lang="en-US" sz="1600" dirty="0">
                <a:latin typeface="Aptos" panose="020B0004020202020204" pitchFamily="34" charset="0"/>
                <a:cs typeface="Times New Roman" pitchFamily="18" charset="0"/>
              </a:rPr>
              <a:t>Designate individuals responsible for creating, sending, and managing communications.</a:t>
            </a:r>
          </a:p>
          <a:p>
            <a:pPr algn="just"/>
            <a:r>
              <a:rPr lang="en-US" sz="1600" dirty="0">
                <a:latin typeface="Aptos" panose="020B0004020202020204" pitchFamily="34" charset="0"/>
                <a:cs typeface="Times New Roman" pitchFamily="18" charset="0"/>
              </a:rPr>
              <a:t>Ensure each communication type has an owner and a backup to maintain consistency.</a:t>
            </a:r>
          </a:p>
          <a:p>
            <a:pPr algn="just"/>
            <a:r>
              <a:rPr lang="en-US" sz="1600" b="1" dirty="0">
                <a:latin typeface="Aptos" panose="020B0004020202020204" pitchFamily="34" charset="0"/>
                <a:cs typeface="Times New Roman" pitchFamily="18" charset="0"/>
              </a:rPr>
              <a:t>Output</a:t>
            </a:r>
            <a:r>
              <a:rPr lang="en-US" sz="1600" dirty="0">
                <a:latin typeface="Aptos" panose="020B0004020202020204" pitchFamily="34" charset="0"/>
                <a:cs typeface="Times New Roman" pitchFamily="18" charset="0"/>
              </a:rPr>
              <a:t>: Communication responsibility matrix.</a:t>
            </a:r>
          </a:p>
          <a:p>
            <a:pPr marL="0" indent="0" algn="just">
              <a:buNone/>
            </a:pPr>
            <a:endParaRPr lang="en-US" sz="1600" dirty="0">
              <a:latin typeface="Aptos" panose="020B0004020202020204" pitchFamily="34" charset="0"/>
              <a:cs typeface="Times New Roman" pitchFamily="18" charset="0"/>
            </a:endParaRPr>
          </a:p>
          <a:p>
            <a:pPr algn="just"/>
            <a:endParaRPr lang="en-US" sz="1600" dirty="0">
              <a:latin typeface="Aptos" panose="020B0004020202020204" pitchFamily="34" charset="0"/>
              <a:cs typeface="Times New Roman" pitchFamily="18" charset="0"/>
            </a:endParaRPr>
          </a:p>
        </p:txBody>
      </p:sp>
    </p:spTree>
    <p:extLst>
      <p:ext uri="{BB962C8B-B14F-4D97-AF65-F5344CB8AC3E}">
        <p14:creationId xmlns:p14="http://schemas.microsoft.com/office/powerpoint/2010/main" val="3091141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381000"/>
            <a:ext cx="8483599" cy="6096000"/>
          </a:xfrm>
        </p:spPr>
        <p:txBody>
          <a:bodyPr>
            <a:normAutofit lnSpcReduction="10000"/>
          </a:bodyPr>
          <a:lstStyle/>
          <a:p>
            <a:pPr algn="just">
              <a:buNone/>
            </a:pPr>
            <a:r>
              <a:rPr lang="en-US" b="1" dirty="0">
                <a:latin typeface="Aptos" panose="020B0004020202020204" pitchFamily="34" charset="0"/>
                <a:cs typeface="Times New Roman" pitchFamily="18" charset="0"/>
              </a:rPr>
              <a:t>Step 7: Implement Communication Tools and Templates</a:t>
            </a:r>
          </a:p>
          <a:p>
            <a:pPr algn="just"/>
            <a:r>
              <a:rPr lang="en-US" b="1" dirty="0">
                <a:latin typeface="Aptos" panose="020B0004020202020204" pitchFamily="34" charset="0"/>
                <a:cs typeface="Times New Roman" pitchFamily="18" charset="0"/>
              </a:rPr>
              <a:t>Objective</a:t>
            </a:r>
            <a:r>
              <a:rPr lang="en-US" dirty="0">
                <a:latin typeface="Aptos" panose="020B0004020202020204" pitchFamily="34" charset="0"/>
                <a:cs typeface="Times New Roman" pitchFamily="18" charset="0"/>
              </a:rPr>
              <a:t>: Use standardized tools and templates to streamline communication processes.</a:t>
            </a:r>
          </a:p>
          <a:p>
            <a:pPr algn="just"/>
            <a:r>
              <a:rPr lang="en-US" b="1" dirty="0">
                <a:latin typeface="Aptos" panose="020B0004020202020204" pitchFamily="34" charset="0"/>
                <a:cs typeface="Times New Roman" pitchFamily="18" charset="0"/>
              </a:rPr>
              <a:t>Actions</a:t>
            </a:r>
            <a:r>
              <a:rPr lang="en-US" dirty="0">
                <a:latin typeface="Aptos" panose="020B0004020202020204" pitchFamily="34" charset="0"/>
                <a:cs typeface="Times New Roman" pitchFamily="18" charset="0"/>
              </a:rPr>
              <a:t>:</a:t>
            </a:r>
          </a:p>
          <a:p>
            <a:pPr algn="just"/>
            <a:r>
              <a:rPr lang="en-US" dirty="0">
                <a:latin typeface="Aptos" panose="020B0004020202020204" pitchFamily="34" charset="0"/>
                <a:cs typeface="Times New Roman" pitchFamily="18" charset="0"/>
              </a:rPr>
              <a:t>Develop or select templates for regular reports, meeting agendas, and minutes.</a:t>
            </a:r>
          </a:p>
          <a:p>
            <a:pPr algn="just"/>
            <a:r>
              <a:rPr lang="en-US" dirty="0">
                <a:latin typeface="Aptos" panose="020B0004020202020204" pitchFamily="34" charset="0"/>
                <a:cs typeface="Times New Roman" pitchFamily="18" charset="0"/>
              </a:rPr>
              <a:t>Implement tools (e.g., project management software, collaboration platforms) to facilitate communication.</a:t>
            </a:r>
          </a:p>
          <a:p>
            <a:pPr algn="just"/>
            <a:r>
              <a:rPr lang="en-US" b="1" dirty="0">
                <a:latin typeface="Aptos" panose="020B0004020202020204" pitchFamily="34" charset="0"/>
                <a:cs typeface="Times New Roman" pitchFamily="18" charset="0"/>
              </a:rPr>
              <a:t>Output</a:t>
            </a:r>
            <a:r>
              <a:rPr lang="en-US" dirty="0">
                <a:latin typeface="Aptos" panose="020B0004020202020204" pitchFamily="34" charset="0"/>
                <a:cs typeface="Times New Roman" pitchFamily="18" charset="0"/>
              </a:rPr>
              <a:t>: Communication tools and templates.</a:t>
            </a:r>
          </a:p>
          <a:p>
            <a:pPr algn="just">
              <a:buNone/>
            </a:pPr>
            <a:r>
              <a:rPr lang="en-US" b="1" dirty="0">
                <a:latin typeface="Aptos" panose="020B0004020202020204" pitchFamily="34" charset="0"/>
                <a:cs typeface="Times New Roman" pitchFamily="18" charset="0"/>
              </a:rPr>
              <a:t>Step 8: Review and Approve the Communication Plan</a:t>
            </a:r>
          </a:p>
          <a:p>
            <a:pPr algn="just"/>
            <a:r>
              <a:rPr lang="en-US" b="1" dirty="0">
                <a:latin typeface="Aptos" panose="020B0004020202020204" pitchFamily="34" charset="0"/>
                <a:cs typeface="Times New Roman" pitchFamily="18" charset="0"/>
              </a:rPr>
              <a:t>Objective</a:t>
            </a:r>
            <a:r>
              <a:rPr lang="en-US" dirty="0">
                <a:latin typeface="Aptos" panose="020B0004020202020204" pitchFamily="34" charset="0"/>
                <a:cs typeface="Times New Roman" pitchFamily="18" charset="0"/>
              </a:rPr>
              <a:t>: Ensure the communication plan meets the needs of the project and stakeholders.</a:t>
            </a:r>
          </a:p>
          <a:p>
            <a:pPr algn="just"/>
            <a:r>
              <a:rPr lang="en-US" b="1" dirty="0">
                <a:latin typeface="Aptos" panose="020B0004020202020204" pitchFamily="34" charset="0"/>
                <a:cs typeface="Times New Roman" pitchFamily="18" charset="0"/>
              </a:rPr>
              <a:t>Actions</a:t>
            </a:r>
            <a:r>
              <a:rPr lang="en-US" dirty="0">
                <a:latin typeface="Aptos" panose="020B0004020202020204" pitchFamily="34" charset="0"/>
                <a:cs typeface="Times New Roman" pitchFamily="18" charset="0"/>
              </a:rPr>
              <a:t>:</a:t>
            </a:r>
          </a:p>
          <a:p>
            <a:pPr algn="just"/>
            <a:r>
              <a:rPr lang="en-US" dirty="0">
                <a:latin typeface="Aptos" panose="020B0004020202020204" pitchFamily="34" charset="0"/>
                <a:cs typeface="Times New Roman" pitchFamily="18" charset="0"/>
              </a:rPr>
              <a:t>Review the communication plan with key stakeholders and project team members.</a:t>
            </a:r>
          </a:p>
          <a:p>
            <a:pPr algn="just"/>
            <a:r>
              <a:rPr lang="en-US" dirty="0">
                <a:latin typeface="Aptos" panose="020B0004020202020204" pitchFamily="34" charset="0"/>
                <a:cs typeface="Times New Roman" pitchFamily="18" charset="0"/>
              </a:rPr>
              <a:t>Incorporate feedback and obtain formal approval from project sponsors or management.</a:t>
            </a:r>
          </a:p>
          <a:p>
            <a:pPr algn="just"/>
            <a:r>
              <a:rPr lang="en-US" b="1" dirty="0">
                <a:latin typeface="Aptos" panose="020B0004020202020204" pitchFamily="34" charset="0"/>
                <a:cs typeface="Times New Roman" pitchFamily="18" charset="0"/>
              </a:rPr>
              <a:t>Output</a:t>
            </a:r>
            <a:r>
              <a:rPr lang="en-US" dirty="0">
                <a:latin typeface="Aptos" panose="020B0004020202020204" pitchFamily="34" charset="0"/>
                <a:cs typeface="Times New Roman" pitchFamily="18" charset="0"/>
              </a:rPr>
              <a:t>: Approved communication plan.</a:t>
            </a:r>
          </a:p>
          <a:p>
            <a:endParaRPr lang="en-US" sz="1200" dirty="0">
              <a:latin typeface="Aptos" panose="020B00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7721599" cy="5431763"/>
          </a:xfrm>
        </p:spPr>
        <p:txBody>
          <a:bodyPr/>
          <a:lstStyle/>
          <a:p>
            <a:pPr algn="just">
              <a:buNone/>
            </a:pPr>
            <a:r>
              <a:rPr lang="en-US" b="1" dirty="0">
                <a:latin typeface="Aptos" panose="020B0004020202020204" pitchFamily="34" charset="0"/>
                <a:cs typeface="Times New Roman" pitchFamily="18" charset="0"/>
              </a:rPr>
              <a:t>Step 9: Monitor and Update the Communication Plan</a:t>
            </a:r>
          </a:p>
          <a:p>
            <a:pPr algn="just"/>
            <a:r>
              <a:rPr lang="en-US" b="1" dirty="0">
                <a:latin typeface="Aptos" panose="020B0004020202020204" pitchFamily="34" charset="0"/>
                <a:cs typeface="Times New Roman" pitchFamily="18" charset="0"/>
              </a:rPr>
              <a:t>Objective</a:t>
            </a:r>
            <a:r>
              <a:rPr lang="en-US" dirty="0">
                <a:latin typeface="Aptos" panose="020B0004020202020204" pitchFamily="34" charset="0"/>
                <a:cs typeface="Times New Roman" pitchFamily="18" charset="0"/>
              </a:rPr>
              <a:t>: Keep the communication plan relevant and effective throughout the project.</a:t>
            </a:r>
          </a:p>
          <a:p>
            <a:pPr algn="just"/>
            <a:r>
              <a:rPr lang="en-US" b="1" dirty="0">
                <a:latin typeface="Aptos" panose="020B0004020202020204" pitchFamily="34" charset="0"/>
                <a:cs typeface="Times New Roman" pitchFamily="18" charset="0"/>
              </a:rPr>
              <a:t>Actions</a:t>
            </a:r>
            <a:r>
              <a:rPr lang="en-US" dirty="0">
                <a:latin typeface="Aptos" panose="020B0004020202020204" pitchFamily="34" charset="0"/>
                <a:cs typeface="Times New Roman" pitchFamily="18" charset="0"/>
              </a:rPr>
              <a:t>:</a:t>
            </a:r>
          </a:p>
          <a:p>
            <a:pPr algn="just"/>
            <a:r>
              <a:rPr lang="en-US" dirty="0">
                <a:latin typeface="Aptos" panose="020B0004020202020204" pitchFamily="34" charset="0"/>
                <a:cs typeface="Times New Roman" pitchFamily="18" charset="0"/>
              </a:rPr>
              <a:t>Regularly review the effectiveness of the communication plan.</a:t>
            </a:r>
          </a:p>
          <a:p>
            <a:pPr algn="just"/>
            <a:r>
              <a:rPr lang="en-US" dirty="0">
                <a:latin typeface="Aptos" panose="020B0004020202020204" pitchFamily="34" charset="0"/>
                <a:cs typeface="Times New Roman" pitchFamily="18" charset="0"/>
              </a:rPr>
              <a:t>Adjust the plan based on project changes, stakeholder feedback, and lessons learned.</a:t>
            </a:r>
          </a:p>
          <a:p>
            <a:pPr algn="just"/>
            <a:r>
              <a:rPr lang="en-US" b="1" dirty="0">
                <a:latin typeface="Aptos" panose="020B0004020202020204" pitchFamily="34" charset="0"/>
                <a:cs typeface="Times New Roman" pitchFamily="18" charset="0"/>
              </a:rPr>
              <a:t>Output</a:t>
            </a:r>
            <a:r>
              <a:rPr lang="en-US" dirty="0">
                <a:latin typeface="Aptos" panose="020B0004020202020204" pitchFamily="34" charset="0"/>
                <a:cs typeface="Times New Roman" pitchFamily="18" charset="0"/>
              </a:rPr>
              <a:t>: Updated and refined communication plan.</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81000"/>
            <a:ext cx="6447501" cy="533400"/>
          </a:xfrm>
        </p:spPr>
        <p:txBody>
          <a:bodyPr>
            <a:normAutofit fontScale="90000"/>
          </a:bodyPr>
          <a:lstStyle/>
          <a:p>
            <a:r>
              <a:rPr lang="en-IN" dirty="0">
                <a:solidFill>
                  <a:srgbClr val="002060"/>
                </a:solidFill>
                <a:latin typeface="Times New Roman" pitchFamily="18" charset="0"/>
                <a:cs typeface="Times New Roman" pitchFamily="18" charset="0"/>
              </a:rPr>
              <a:t>Process Improvement </a:t>
            </a: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08001" y="1066800"/>
            <a:ext cx="7950199" cy="4974563"/>
          </a:xfrm>
        </p:spPr>
        <p:txBody>
          <a:bodyPr>
            <a:normAutofit lnSpcReduction="10000"/>
          </a:bodyPr>
          <a:lstStyle/>
          <a:p>
            <a:pPr algn="just"/>
            <a:r>
              <a:rPr lang="en-US" dirty="0">
                <a:latin typeface="Aptos" panose="020B0004020202020204" pitchFamily="34" charset="0"/>
                <a:cs typeface="Times New Roman" pitchFamily="18" charset="0"/>
              </a:rPr>
              <a:t>Process improvement in software engineering aims to enhance the efficiency, quality, and productivity of software development practices. It involves analyzing existing processes, identifying areas for improvement, and implementing changes to achieve better performance and higher-quality software products.</a:t>
            </a:r>
          </a:p>
          <a:p>
            <a:pPr algn="just">
              <a:buNone/>
            </a:pPr>
            <a:r>
              <a:rPr lang="en-US" b="1" dirty="0">
                <a:latin typeface="Aptos" panose="020B0004020202020204" pitchFamily="34" charset="0"/>
                <a:cs typeface="Times New Roman" pitchFamily="18" charset="0"/>
              </a:rPr>
              <a:t>1)Identify the Process</a:t>
            </a:r>
          </a:p>
          <a:p>
            <a:pPr algn="just"/>
            <a:r>
              <a:rPr lang="en-US" b="1" dirty="0">
                <a:latin typeface="Aptos" panose="020B0004020202020204" pitchFamily="34" charset="0"/>
                <a:cs typeface="Times New Roman" pitchFamily="18" charset="0"/>
              </a:rPr>
              <a:t>Define Scope</a:t>
            </a:r>
            <a:r>
              <a:rPr lang="en-US" dirty="0">
                <a:latin typeface="Aptos" panose="020B0004020202020204" pitchFamily="34" charset="0"/>
                <a:cs typeface="Times New Roman" pitchFamily="18" charset="0"/>
              </a:rPr>
              <a:t>: Determine the specific area of the software development lifecycle (SDLC) to improve, such as requirements gathering, coding, testing, or deployment.</a:t>
            </a:r>
          </a:p>
          <a:p>
            <a:pPr algn="just"/>
            <a:r>
              <a:rPr lang="en-US" b="1" dirty="0">
                <a:latin typeface="Aptos" panose="020B0004020202020204" pitchFamily="34" charset="0"/>
                <a:cs typeface="Times New Roman" pitchFamily="18" charset="0"/>
              </a:rPr>
              <a:t>Select Process</a:t>
            </a:r>
            <a:r>
              <a:rPr lang="en-US" dirty="0">
                <a:latin typeface="Aptos" panose="020B0004020202020204" pitchFamily="34" charset="0"/>
                <a:cs typeface="Times New Roman" pitchFamily="18" charset="0"/>
              </a:rPr>
              <a:t>: Choose the process based on factors like project goals, customer feedback, or performance metrics.</a:t>
            </a:r>
          </a:p>
          <a:p>
            <a:pPr algn="just">
              <a:buNone/>
            </a:pPr>
            <a:r>
              <a:rPr lang="en-US" b="1" dirty="0">
                <a:latin typeface="Aptos" panose="020B0004020202020204" pitchFamily="34" charset="0"/>
                <a:cs typeface="Times New Roman" pitchFamily="18" charset="0"/>
              </a:rPr>
              <a:t>2. Map the Current Process</a:t>
            </a:r>
          </a:p>
          <a:p>
            <a:pPr algn="just"/>
            <a:r>
              <a:rPr lang="en-US" b="1" dirty="0">
                <a:latin typeface="Aptos" panose="020B0004020202020204" pitchFamily="34" charset="0"/>
                <a:cs typeface="Times New Roman" pitchFamily="18" charset="0"/>
              </a:rPr>
              <a:t>Document Current State</a:t>
            </a:r>
            <a:r>
              <a:rPr lang="en-US" dirty="0">
                <a:latin typeface="Aptos" panose="020B0004020202020204" pitchFamily="34" charset="0"/>
                <a:cs typeface="Times New Roman" pitchFamily="18" charset="0"/>
              </a:rPr>
              <a:t>: Create a detailed process map, flowchart, or model of the current software development process.</a:t>
            </a:r>
          </a:p>
          <a:p>
            <a:pPr algn="just"/>
            <a:r>
              <a:rPr lang="en-US" b="1" dirty="0">
                <a:latin typeface="Aptos" panose="020B0004020202020204" pitchFamily="34" charset="0"/>
                <a:cs typeface="Times New Roman" pitchFamily="18" charset="0"/>
              </a:rPr>
              <a:t>Gather Data</a:t>
            </a:r>
            <a:r>
              <a:rPr lang="en-US" dirty="0">
                <a:latin typeface="Aptos" panose="020B0004020202020204" pitchFamily="34" charset="0"/>
                <a:cs typeface="Times New Roman" pitchFamily="18" charset="0"/>
              </a:rPr>
              <a:t>: Collect data on the process's performance, including time to complete tasks, defect rates, and resource utilization</a:t>
            </a:r>
            <a:r>
              <a:rPr lang="en-US" dirty="0">
                <a:latin typeface="Aptos" panose="020B0004020202020204" pitchFamily="34" charset="0"/>
              </a:rPr>
              <a:t>.</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102599" cy="5584163"/>
          </a:xfrm>
        </p:spPr>
        <p:txBody>
          <a:bodyPr/>
          <a:lstStyle/>
          <a:p>
            <a:pPr>
              <a:buNone/>
            </a:pPr>
            <a:r>
              <a:rPr lang="en-US" b="1" dirty="0">
                <a:latin typeface="Aptos" panose="020B0004020202020204" pitchFamily="34" charset="0"/>
                <a:cs typeface="Times New Roman" pitchFamily="18" charset="0"/>
              </a:rPr>
              <a:t>3)Analyze the Process</a:t>
            </a:r>
          </a:p>
          <a:p>
            <a:r>
              <a:rPr lang="en-US" b="1" dirty="0">
                <a:latin typeface="Aptos" panose="020B0004020202020204" pitchFamily="34" charset="0"/>
                <a:cs typeface="Times New Roman" pitchFamily="18" charset="0"/>
              </a:rPr>
              <a:t>Identify Problems</a:t>
            </a:r>
            <a:r>
              <a:rPr lang="en-US" dirty="0">
                <a:latin typeface="Aptos" panose="020B0004020202020204" pitchFamily="34" charset="0"/>
                <a:cs typeface="Times New Roman" pitchFamily="18" charset="0"/>
              </a:rPr>
              <a:t>: Detect inefficiencies, bottlenecks, and recurring issues in the current process.</a:t>
            </a:r>
          </a:p>
          <a:p>
            <a:r>
              <a:rPr lang="en-US" b="1" dirty="0">
                <a:latin typeface="Aptos" panose="020B0004020202020204" pitchFamily="34" charset="0"/>
                <a:cs typeface="Times New Roman" pitchFamily="18" charset="0"/>
              </a:rPr>
              <a:t>Root Cause Analysis</a:t>
            </a:r>
            <a:r>
              <a:rPr lang="en-US" dirty="0">
                <a:latin typeface="Aptos" panose="020B0004020202020204" pitchFamily="34" charset="0"/>
                <a:cs typeface="Times New Roman" pitchFamily="18" charset="0"/>
              </a:rPr>
              <a:t>: Use techniques like the Five Whys, Fishbone Diagram, or Fault Tree Analysis to uncover the root causes of identified problems.</a:t>
            </a:r>
          </a:p>
          <a:p>
            <a:pPr>
              <a:buNone/>
            </a:pPr>
            <a:endParaRPr lang="en-US" b="1" dirty="0">
              <a:latin typeface="Aptos" panose="020B0004020202020204" pitchFamily="34" charset="0"/>
              <a:cs typeface="Times New Roman" pitchFamily="18" charset="0"/>
            </a:endParaRPr>
          </a:p>
          <a:p>
            <a:pPr>
              <a:buNone/>
            </a:pPr>
            <a:r>
              <a:rPr lang="en-US" b="1" dirty="0">
                <a:latin typeface="Aptos" panose="020B0004020202020204" pitchFamily="34" charset="0"/>
                <a:cs typeface="Times New Roman" pitchFamily="18" charset="0"/>
              </a:rPr>
              <a:t>4. Design Improvements</a:t>
            </a:r>
          </a:p>
          <a:p>
            <a:r>
              <a:rPr lang="en-US" b="1" dirty="0">
                <a:latin typeface="Aptos" panose="020B0004020202020204" pitchFamily="34" charset="0"/>
                <a:cs typeface="Times New Roman" pitchFamily="18" charset="0"/>
              </a:rPr>
              <a:t>Brainstorm Solutions</a:t>
            </a:r>
            <a:r>
              <a:rPr lang="en-US" dirty="0">
                <a:latin typeface="Aptos" panose="020B0004020202020204" pitchFamily="34" charset="0"/>
                <a:cs typeface="Times New Roman" pitchFamily="18" charset="0"/>
              </a:rPr>
              <a:t>: Generate potential solutions and improvement strategies, such as adopting new methodologies (e.g., Agile, </a:t>
            </a:r>
            <a:r>
              <a:rPr lang="en-US" dirty="0" err="1">
                <a:latin typeface="Aptos" panose="020B0004020202020204" pitchFamily="34" charset="0"/>
                <a:cs typeface="Times New Roman" pitchFamily="18" charset="0"/>
              </a:rPr>
              <a:t>DevOps</a:t>
            </a:r>
            <a:r>
              <a:rPr lang="en-US" dirty="0">
                <a:latin typeface="Aptos" panose="020B0004020202020204" pitchFamily="34" charset="0"/>
                <a:cs typeface="Times New Roman" pitchFamily="18" charset="0"/>
              </a:rPr>
              <a:t>), automating processes, or enhancing tools.</a:t>
            </a:r>
          </a:p>
          <a:p>
            <a:r>
              <a:rPr lang="en-US" b="1" dirty="0">
                <a:latin typeface="Aptos" panose="020B0004020202020204" pitchFamily="34" charset="0"/>
                <a:cs typeface="Times New Roman" pitchFamily="18" charset="0"/>
              </a:rPr>
              <a:t>Evaluate Options</a:t>
            </a:r>
            <a:r>
              <a:rPr lang="en-US" dirty="0">
                <a:latin typeface="Aptos" panose="020B0004020202020204" pitchFamily="34" charset="0"/>
                <a:cs typeface="Times New Roman" pitchFamily="18" charset="0"/>
              </a:rPr>
              <a:t>: Assess the feasibility, cost, and potential impact of each solution using methods like cost-benefit analysis or an impact-effort matrix.</a:t>
            </a:r>
          </a:p>
          <a:p>
            <a:pPr>
              <a:buNone/>
            </a:pPr>
            <a:endParaRPr lang="en-US" dirty="0">
              <a:latin typeface="Aptos" panose="020B0004020202020204" pitchFamily="34"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569199" cy="5584163"/>
          </a:xfrm>
        </p:spPr>
        <p:txBody>
          <a:bodyPr/>
          <a:lstStyle/>
          <a:p>
            <a:pPr>
              <a:buNone/>
            </a:pPr>
            <a:r>
              <a:rPr lang="en-US" b="1" dirty="0">
                <a:latin typeface="Aptos" panose="020B0004020202020204" pitchFamily="34" charset="0"/>
                <a:cs typeface="Times New Roman" pitchFamily="18" charset="0"/>
              </a:rPr>
              <a:t>5)Implement Changes</a:t>
            </a:r>
          </a:p>
          <a:p>
            <a:r>
              <a:rPr lang="en-US" b="1" dirty="0">
                <a:latin typeface="Aptos" panose="020B0004020202020204" pitchFamily="34" charset="0"/>
                <a:cs typeface="Times New Roman" pitchFamily="18" charset="0"/>
              </a:rPr>
              <a:t>Communicate</a:t>
            </a:r>
            <a:r>
              <a:rPr lang="en-US" dirty="0">
                <a:latin typeface="Aptos" panose="020B0004020202020204" pitchFamily="34" charset="0"/>
                <a:cs typeface="Times New Roman" pitchFamily="18" charset="0"/>
              </a:rPr>
              <a:t>: Share the plan with all stakeholders, ensuring they understand the changes and their benefits.</a:t>
            </a:r>
          </a:p>
          <a:p>
            <a:r>
              <a:rPr lang="en-US" b="1" dirty="0">
                <a:latin typeface="Aptos" panose="020B0004020202020204" pitchFamily="34" charset="0"/>
                <a:cs typeface="Times New Roman" pitchFamily="18" charset="0"/>
              </a:rPr>
              <a:t>Pilot Test</a:t>
            </a:r>
            <a:r>
              <a:rPr lang="en-US" dirty="0">
                <a:latin typeface="Aptos" panose="020B0004020202020204" pitchFamily="34" charset="0"/>
                <a:cs typeface="Times New Roman" pitchFamily="18" charset="0"/>
              </a:rPr>
              <a:t>: Conduct a pilot or trial implementation on a small scale or a single project to test the effectiveness of the proposed changes.</a:t>
            </a:r>
          </a:p>
          <a:p>
            <a:r>
              <a:rPr lang="en-US" b="1" dirty="0">
                <a:latin typeface="Aptos" panose="020B0004020202020204" pitchFamily="34" charset="0"/>
                <a:cs typeface="Times New Roman" pitchFamily="18" charset="0"/>
              </a:rPr>
              <a:t>Full Implementation</a:t>
            </a:r>
            <a:r>
              <a:rPr lang="en-US" dirty="0">
                <a:latin typeface="Aptos" panose="020B0004020202020204" pitchFamily="34" charset="0"/>
                <a:cs typeface="Times New Roman" pitchFamily="18" charset="0"/>
              </a:rPr>
              <a:t>: Roll out the improvements across the entire process or organization after successful pilot testing.</a:t>
            </a:r>
          </a:p>
          <a:p>
            <a:pPr>
              <a:buNone/>
            </a:pPr>
            <a:endParaRPr lang="en-US" b="1" dirty="0">
              <a:latin typeface="Aptos" panose="020B0004020202020204" pitchFamily="34" charset="0"/>
              <a:cs typeface="Times New Roman" pitchFamily="18" charset="0"/>
            </a:endParaRPr>
          </a:p>
          <a:p>
            <a:pPr>
              <a:buNone/>
            </a:pPr>
            <a:r>
              <a:rPr lang="en-US" b="1" dirty="0">
                <a:latin typeface="Aptos" panose="020B0004020202020204" pitchFamily="34" charset="0"/>
                <a:cs typeface="Times New Roman" pitchFamily="18" charset="0"/>
              </a:rPr>
              <a:t>6. Monitor and Control</a:t>
            </a:r>
          </a:p>
          <a:p>
            <a:r>
              <a:rPr lang="en-US" b="1" dirty="0">
                <a:latin typeface="Aptos" panose="020B0004020202020204" pitchFamily="34" charset="0"/>
                <a:cs typeface="Times New Roman" pitchFamily="18" charset="0"/>
              </a:rPr>
              <a:t>Track Performance</a:t>
            </a:r>
            <a:r>
              <a:rPr lang="en-US" dirty="0">
                <a:latin typeface="Aptos" panose="020B0004020202020204" pitchFamily="34" charset="0"/>
                <a:cs typeface="Times New Roman" pitchFamily="18" charset="0"/>
              </a:rPr>
              <a:t>: Measure KPIs such as cycle time, defect rates, customer satisfaction, and productivity to ensure the improvements are delivering the expected benefits.</a:t>
            </a:r>
          </a:p>
          <a:p>
            <a:r>
              <a:rPr lang="en-US" b="1" dirty="0">
                <a:latin typeface="Aptos" panose="020B0004020202020204" pitchFamily="34" charset="0"/>
                <a:cs typeface="Times New Roman" pitchFamily="18" charset="0"/>
              </a:rPr>
              <a:t>Continuous Feedback</a:t>
            </a:r>
            <a:r>
              <a:rPr lang="en-US" dirty="0">
                <a:latin typeface="Aptos" panose="020B0004020202020204" pitchFamily="34" charset="0"/>
                <a:cs typeface="Times New Roman" pitchFamily="18" charset="0"/>
              </a:rPr>
              <a:t>: Collect feedback from team members and stakeholders to identify any issues or areas for further improvement. </a:t>
            </a:r>
          </a:p>
          <a:p>
            <a:endParaRPr lang="en-US" dirty="0">
              <a:latin typeface="Aptos" panose="020B0004020202020204" pitchFamily="34"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331199" cy="5584163"/>
          </a:xfrm>
        </p:spPr>
        <p:txBody>
          <a:bodyPr>
            <a:normAutofit/>
          </a:bodyPr>
          <a:lstStyle/>
          <a:p>
            <a:pPr>
              <a:buNone/>
            </a:pPr>
            <a:r>
              <a:rPr lang="en-US" b="1" dirty="0">
                <a:latin typeface="Aptos" panose="020B0004020202020204" pitchFamily="34" charset="0"/>
                <a:cs typeface="Times New Roman" pitchFamily="18" charset="0"/>
              </a:rPr>
              <a:t>7. Standardize and Document</a:t>
            </a:r>
          </a:p>
          <a:p>
            <a:r>
              <a:rPr lang="en-US" b="1" dirty="0">
                <a:latin typeface="Aptos" panose="020B0004020202020204" pitchFamily="34" charset="0"/>
                <a:cs typeface="Times New Roman" pitchFamily="18" charset="0"/>
              </a:rPr>
              <a:t>Document Improvements</a:t>
            </a:r>
            <a:r>
              <a:rPr lang="en-US" dirty="0">
                <a:latin typeface="Aptos" panose="020B0004020202020204" pitchFamily="34" charset="0"/>
                <a:cs typeface="Times New Roman" pitchFamily="18" charset="0"/>
              </a:rPr>
              <a:t>: Update process documentation, including guidelines, workflows, and best practices, to reflect the changes.</a:t>
            </a:r>
          </a:p>
          <a:p>
            <a:r>
              <a:rPr lang="en-US" b="1" dirty="0">
                <a:latin typeface="Aptos" panose="020B0004020202020204" pitchFamily="34" charset="0"/>
                <a:cs typeface="Times New Roman" pitchFamily="18" charset="0"/>
              </a:rPr>
              <a:t>Train Team</a:t>
            </a:r>
            <a:r>
              <a:rPr lang="en-US" dirty="0">
                <a:latin typeface="Aptos" panose="020B0004020202020204" pitchFamily="34" charset="0"/>
                <a:cs typeface="Times New Roman" pitchFamily="18" charset="0"/>
              </a:rPr>
              <a:t>: Provide training to ensure all team members understand and can effectively implement the new process.</a:t>
            </a:r>
          </a:p>
          <a:p>
            <a:r>
              <a:rPr lang="en-US" b="1" dirty="0">
                <a:latin typeface="Aptos" panose="020B0004020202020204" pitchFamily="34" charset="0"/>
                <a:cs typeface="Times New Roman" pitchFamily="18" charset="0"/>
              </a:rPr>
              <a:t>Standardize</a:t>
            </a:r>
            <a:r>
              <a:rPr lang="en-US" dirty="0">
                <a:latin typeface="Aptos" panose="020B0004020202020204" pitchFamily="34" charset="0"/>
                <a:cs typeface="Times New Roman" pitchFamily="18" charset="0"/>
              </a:rPr>
              <a:t>: Integrate the improved process into the organization's standard operating procedures to ensure consistency and sustainability.</a:t>
            </a:r>
          </a:p>
          <a:p>
            <a:pPr>
              <a:buNone/>
            </a:pPr>
            <a:r>
              <a:rPr lang="en-US" b="1" dirty="0">
                <a:latin typeface="Aptos" panose="020B0004020202020204" pitchFamily="34" charset="0"/>
                <a:cs typeface="Times New Roman" pitchFamily="18" charset="0"/>
              </a:rPr>
              <a:t>8. Review and Reflect</a:t>
            </a:r>
          </a:p>
          <a:p>
            <a:r>
              <a:rPr lang="en-US" b="1" dirty="0">
                <a:latin typeface="Aptos" panose="020B0004020202020204" pitchFamily="34" charset="0"/>
                <a:cs typeface="Times New Roman" pitchFamily="18" charset="0"/>
              </a:rPr>
              <a:t>Periodic Reviews</a:t>
            </a:r>
            <a:r>
              <a:rPr lang="en-US" dirty="0">
                <a:latin typeface="Aptos" panose="020B0004020202020204" pitchFamily="34" charset="0"/>
                <a:cs typeface="Times New Roman" pitchFamily="18" charset="0"/>
              </a:rPr>
              <a:t>: Regularly review the process to ensure it continues to meet organizational goals and adapt to changing requirements or technologies.</a:t>
            </a:r>
          </a:p>
          <a:p>
            <a:r>
              <a:rPr lang="en-US" b="1" dirty="0">
                <a:latin typeface="Aptos" panose="020B0004020202020204" pitchFamily="34" charset="0"/>
                <a:cs typeface="Times New Roman" pitchFamily="18" charset="0"/>
              </a:rPr>
              <a:t>Reflect on Lessons Learned</a:t>
            </a:r>
            <a:r>
              <a:rPr lang="en-US" dirty="0">
                <a:latin typeface="Aptos" panose="020B0004020202020204" pitchFamily="34" charset="0"/>
                <a:cs typeface="Times New Roman" pitchFamily="18" charset="0"/>
              </a:rPr>
              <a:t>: Document lessons learned throughout the process improvement effort to inform future initiatives.</a:t>
            </a:r>
          </a:p>
          <a:p>
            <a:endParaRPr lang="en-US" dirty="0">
              <a:latin typeface="Aptos" panose="020B0004020202020204"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7721599" cy="609600"/>
          </a:xfrm>
        </p:spPr>
        <p:txBody>
          <a:bodyPr>
            <a:normAutofit fontScale="90000"/>
          </a:bodyPr>
          <a:lstStyle/>
          <a:p>
            <a:r>
              <a:rPr lang="en-US" b="1" dirty="0">
                <a:solidFill>
                  <a:srgbClr val="002060"/>
                </a:solidFill>
                <a:latin typeface="Arial Black" panose="020B0A04020102020204" pitchFamily="34" charset="0"/>
                <a:cs typeface="Times New Roman" pitchFamily="18" charset="0"/>
              </a:rPr>
              <a:t>Importance of Project Monitoring</a:t>
            </a:r>
            <a:endParaRPr lang="en-US" dirty="0">
              <a:latin typeface="Arial Black" panose="020B0A04020102020204" pitchFamily="34" charset="0"/>
            </a:endParaRPr>
          </a:p>
        </p:txBody>
      </p:sp>
      <p:sp>
        <p:nvSpPr>
          <p:cNvPr id="3" name="Content Placeholder 2"/>
          <p:cNvSpPr>
            <a:spLocks noGrp="1"/>
          </p:cNvSpPr>
          <p:nvPr>
            <p:ph idx="1"/>
          </p:nvPr>
        </p:nvSpPr>
        <p:spPr>
          <a:xfrm>
            <a:off x="457200" y="1447800"/>
            <a:ext cx="6858000" cy="4876800"/>
          </a:xfrm>
        </p:spPr>
        <p:txBody>
          <a:bodyPr>
            <a:normAutofit/>
          </a:bodyPr>
          <a:lstStyle/>
          <a:p>
            <a:pPr>
              <a:buNone/>
            </a:pPr>
            <a:r>
              <a:rPr lang="en-US" b="1" dirty="0">
                <a:latin typeface="Aptos" panose="020B0004020202020204" pitchFamily="34" charset="0"/>
                <a:cs typeface="Times New Roman" pitchFamily="18" charset="0"/>
              </a:rPr>
              <a:t>The benefits of project monitoring are: </a:t>
            </a:r>
            <a:endParaRPr lang="en-US" dirty="0">
              <a:latin typeface="Aptos" panose="020B0004020202020204" pitchFamily="34" charset="0"/>
              <a:cs typeface="Times New Roman" pitchFamily="18" charset="0"/>
            </a:endParaRPr>
          </a:p>
          <a:p>
            <a:pPr algn="just"/>
            <a:r>
              <a:rPr lang="en-US" dirty="0">
                <a:latin typeface="Aptos" panose="020B0004020202020204" pitchFamily="34" charset="0"/>
                <a:cs typeface="Times New Roman" pitchFamily="18" charset="0"/>
              </a:rPr>
              <a:t>Ensure that the allotted budget is spent correctly and can be altered if needed. </a:t>
            </a:r>
          </a:p>
          <a:p>
            <a:pPr algn="just"/>
            <a:r>
              <a:rPr lang="en-US" dirty="0">
                <a:latin typeface="Aptos" panose="020B0004020202020204" pitchFamily="34" charset="0"/>
                <a:cs typeface="Times New Roman" pitchFamily="18" charset="0"/>
              </a:rPr>
              <a:t>To make sure that the selected task and deadlines are met. </a:t>
            </a:r>
          </a:p>
          <a:p>
            <a:pPr algn="just"/>
            <a:r>
              <a:rPr lang="en-US" dirty="0">
                <a:latin typeface="Aptos" panose="020B0004020202020204" pitchFamily="34" charset="0"/>
                <a:cs typeface="Times New Roman" pitchFamily="18" charset="0"/>
              </a:rPr>
              <a:t>The workforce can be allocated as per requirement to avoid risk factors </a:t>
            </a:r>
          </a:p>
          <a:p>
            <a:pPr algn="just"/>
            <a:r>
              <a:rPr lang="en-US" dirty="0">
                <a:latin typeface="Aptos" panose="020B0004020202020204" pitchFamily="34" charset="0"/>
                <a:cs typeface="Times New Roman" pitchFamily="18" charset="0"/>
              </a:rPr>
              <a:t>They offer feedback on effectiveness of policies and program to identify areas of improvement </a:t>
            </a:r>
          </a:p>
          <a:p>
            <a:pPr algn="just"/>
            <a:r>
              <a:rPr lang="en-US" dirty="0">
                <a:latin typeface="Aptos" panose="020B0004020202020204" pitchFamily="34" charset="0"/>
                <a:cs typeface="Times New Roman" pitchFamily="18" charset="0"/>
              </a:rPr>
              <a:t>To encourage accountability regarding the task assigned by the members of the team. </a:t>
            </a:r>
          </a:p>
          <a:p>
            <a:pPr algn="just"/>
            <a:r>
              <a:rPr lang="en-US" dirty="0">
                <a:latin typeface="Aptos" panose="020B0004020202020204" pitchFamily="34" charset="0"/>
                <a:cs typeface="Times New Roman" pitchFamily="18" charset="0"/>
              </a:rPr>
              <a:t>To shift the workforce to a particular task if it requires so. </a:t>
            </a:r>
          </a:p>
          <a:p>
            <a:pPr algn="just"/>
            <a:r>
              <a:rPr lang="en-US" dirty="0">
                <a:latin typeface="Aptos" panose="020B0004020202020204" pitchFamily="34" charset="0"/>
                <a:cs typeface="Times New Roman" pitchFamily="18" charset="0"/>
              </a:rPr>
              <a:t>To boost communication between the team members to increase quality and reduce time</a:t>
            </a:r>
            <a:r>
              <a:rPr lang="en-US" dirty="0">
                <a:latin typeface="Aptos" panose="020B0004020202020204" pitchFamily="34"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81000"/>
            <a:ext cx="7797799" cy="838200"/>
          </a:xfrm>
        </p:spPr>
        <p:txBody>
          <a:bodyPr>
            <a:normAutofit fontScale="90000"/>
          </a:bodyPr>
          <a:lstStyle/>
          <a:p>
            <a:r>
              <a:rPr lang="en-IN" dirty="0">
                <a:solidFill>
                  <a:srgbClr val="002060"/>
                </a:solidFill>
              </a:rPr>
              <a:t> </a:t>
            </a:r>
            <a:r>
              <a:rPr lang="en-IN" b="1" dirty="0">
                <a:solidFill>
                  <a:srgbClr val="002060"/>
                </a:solidFill>
                <a:latin typeface="Times New Roman" pitchFamily="18" charset="0"/>
                <a:cs typeface="Times New Roman" pitchFamily="18" charset="0"/>
              </a:rPr>
              <a:t>Project closure in Project Management</a:t>
            </a:r>
            <a:endParaRPr lang="en-US" b="1" dirty="0">
              <a:solidFill>
                <a:srgbClr val="002060"/>
              </a:solidFill>
              <a:latin typeface="Times New Roman" pitchFamily="18" charset="0"/>
              <a:cs typeface="Times New Roman" pitchFamily="18" charset="0"/>
            </a:endParaRPr>
          </a:p>
        </p:txBody>
      </p:sp>
      <p:pic>
        <p:nvPicPr>
          <p:cNvPr id="4" name="Content Placeholder 3" descr="sni.JPG"/>
          <p:cNvPicPr>
            <a:picLocks noGrp="1" noChangeAspect="1"/>
          </p:cNvPicPr>
          <p:nvPr>
            <p:ph idx="1"/>
          </p:nvPr>
        </p:nvPicPr>
        <p:blipFill>
          <a:blip r:embed="rId2"/>
          <a:stretch>
            <a:fillRect/>
          </a:stretch>
        </p:blipFill>
        <p:spPr>
          <a:xfrm>
            <a:off x="457200" y="1295400"/>
            <a:ext cx="7086600" cy="50292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8026399" cy="5431763"/>
          </a:xfrm>
        </p:spPr>
        <p:txBody>
          <a:bodyPr>
            <a:normAutofit/>
          </a:bodyPr>
          <a:lstStyle/>
          <a:p>
            <a:pPr lvl="0" algn="ctr">
              <a:buNone/>
            </a:pPr>
            <a:r>
              <a:rPr lang="en-IN" sz="1600" dirty="0">
                <a:latin typeface="Aptos" panose="020B0004020202020204" pitchFamily="34" charset="0"/>
                <a:cs typeface="Times New Roman" pitchFamily="18" charset="0"/>
              </a:rPr>
              <a:t> </a:t>
            </a:r>
            <a:r>
              <a:rPr lang="en-IN" sz="1600" b="1" dirty="0">
                <a:solidFill>
                  <a:srgbClr val="002060"/>
                </a:solidFill>
                <a:latin typeface="Aptos" panose="020B0004020202020204" pitchFamily="34" charset="0"/>
                <a:cs typeface="Times New Roman" pitchFamily="18" charset="0"/>
              </a:rPr>
              <a:t>Different kinds of Project Closures</a:t>
            </a:r>
            <a:endParaRPr lang="en-US" sz="1600" b="1" dirty="0">
              <a:solidFill>
                <a:srgbClr val="002060"/>
              </a:solidFill>
              <a:latin typeface="Aptos" panose="020B0004020202020204" pitchFamily="34" charset="0"/>
              <a:cs typeface="Times New Roman" pitchFamily="18" charset="0"/>
            </a:endParaRPr>
          </a:p>
          <a:p>
            <a:r>
              <a:rPr lang="en-US" sz="1600" dirty="0">
                <a:latin typeface="Aptos" panose="020B0004020202020204" pitchFamily="34" charset="0"/>
                <a:cs typeface="Times New Roman" pitchFamily="18" charset="0"/>
              </a:rPr>
              <a:t>Project closure is a crucial phase in project management where the project is formally completed and delivered to the stakeholders. There are different kinds of project closures, each serving specific purposes and contexts. Here are the main types of project closures:</a:t>
            </a:r>
          </a:p>
          <a:p>
            <a:pPr>
              <a:buNone/>
            </a:pPr>
            <a:r>
              <a:rPr lang="en-US" sz="1600" b="1" dirty="0">
                <a:latin typeface="Aptos" panose="020B0004020202020204" pitchFamily="34" charset="0"/>
                <a:cs typeface="Times New Roman" pitchFamily="18" charset="0"/>
              </a:rPr>
              <a:t>1)Normal Closure:</a:t>
            </a:r>
            <a:endParaRPr lang="en-US" sz="1600" dirty="0">
              <a:latin typeface="Aptos" panose="020B0004020202020204" pitchFamily="34" charset="0"/>
              <a:cs typeface="Times New Roman" pitchFamily="18" charset="0"/>
            </a:endParaRPr>
          </a:p>
          <a:p>
            <a:pPr lvl="1"/>
            <a:r>
              <a:rPr lang="en-US" b="1" dirty="0">
                <a:latin typeface="Aptos" panose="020B0004020202020204" pitchFamily="34" charset="0"/>
                <a:cs typeface="Times New Roman" pitchFamily="18" charset="0"/>
              </a:rPr>
              <a:t>Definition:</a:t>
            </a:r>
            <a:r>
              <a:rPr lang="en-US" dirty="0">
                <a:latin typeface="Aptos" panose="020B0004020202020204" pitchFamily="34" charset="0"/>
                <a:cs typeface="Times New Roman" pitchFamily="18" charset="0"/>
              </a:rPr>
              <a:t> This is the standard closure process where the project completes its objectives within the planned scope, time, and budget.</a:t>
            </a:r>
          </a:p>
          <a:p>
            <a:pPr lvl="1"/>
            <a:r>
              <a:rPr lang="en-US" b="1" dirty="0">
                <a:latin typeface="Aptos" panose="020B0004020202020204" pitchFamily="34" charset="0"/>
                <a:cs typeface="Times New Roman" pitchFamily="18" charset="0"/>
              </a:rPr>
              <a:t>Key Activities:</a:t>
            </a:r>
            <a:r>
              <a:rPr lang="en-US" dirty="0">
                <a:latin typeface="Aptos" panose="020B0004020202020204" pitchFamily="34" charset="0"/>
                <a:cs typeface="Times New Roman" pitchFamily="18" charset="0"/>
              </a:rPr>
              <a:t> Finalizing all project deliverables, conducting project reviews, obtaining final acceptance from stakeholders, closing contracts with vendors, archiving project documentation, and releasing project resources.</a:t>
            </a:r>
          </a:p>
          <a:p>
            <a:pPr>
              <a:buNone/>
            </a:pPr>
            <a:r>
              <a:rPr lang="en-US" sz="1600" b="1" dirty="0">
                <a:latin typeface="Aptos" panose="020B0004020202020204" pitchFamily="34" charset="0"/>
                <a:cs typeface="Times New Roman" pitchFamily="18" charset="0"/>
              </a:rPr>
              <a:t>2)Premature Closure:</a:t>
            </a:r>
            <a:endParaRPr lang="en-US" sz="1600" dirty="0">
              <a:latin typeface="Aptos" panose="020B0004020202020204" pitchFamily="34" charset="0"/>
              <a:cs typeface="Times New Roman" pitchFamily="18" charset="0"/>
            </a:endParaRPr>
          </a:p>
          <a:p>
            <a:pPr lvl="1"/>
            <a:r>
              <a:rPr lang="en-US" b="1" dirty="0">
                <a:latin typeface="Aptos" panose="020B0004020202020204" pitchFamily="34" charset="0"/>
                <a:cs typeface="Times New Roman" pitchFamily="18" charset="0"/>
              </a:rPr>
              <a:t>Definition:</a:t>
            </a:r>
            <a:r>
              <a:rPr lang="en-US" dirty="0">
                <a:latin typeface="Aptos" panose="020B0004020202020204" pitchFamily="34" charset="0"/>
                <a:cs typeface="Times New Roman" pitchFamily="18" charset="0"/>
              </a:rPr>
              <a:t> Occurs when a project is terminated before achieving its planned objectives. This could be due to various reasons such as changes in business priorities, lack of funding, or technical issues.</a:t>
            </a:r>
          </a:p>
          <a:p>
            <a:pPr lvl="1"/>
            <a:r>
              <a:rPr lang="en-US" b="1" dirty="0">
                <a:latin typeface="Aptos" panose="020B0004020202020204" pitchFamily="34" charset="0"/>
                <a:cs typeface="Times New Roman" pitchFamily="18" charset="0"/>
              </a:rPr>
              <a:t>Key Activities:</a:t>
            </a:r>
            <a:r>
              <a:rPr lang="en-US" dirty="0">
                <a:latin typeface="Aptos" panose="020B0004020202020204" pitchFamily="34" charset="0"/>
                <a:cs typeface="Times New Roman" pitchFamily="18" charset="0"/>
              </a:rPr>
              <a:t> Assessing the reasons for premature closure, documenting lessons learned, ensuring legal and financial closure with vendors and stakeholders, and formalizing project termination procedures.</a:t>
            </a:r>
          </a:p>
          <a:p>
            <a:endParaRPr lang="en-US" sz="1600" dirty="0">
              <a:latin typeface="Aptos" panose="020B0004020202020204" pitchFamily="34"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102599" cy="6172200"/>
          </a:xfrm>
        </p:spPr>
        <p:txBody>
          <a:bodyPr/>
          <a:lstStyle/>
          <a:p>
            <a:pPr algn="just">
              <a:buNone/>
            </a:pPr>
            <a:r>
              <a:rPr lang="en-US" b="1" dirty="0">
                <a:latin typeface="Times New Roman" pitchFamily="18" charset="0"/>
                <a:cs typeface="Times New Roman" pitchFamily="18" charset="0"/>
              </a:rPr>
              <a:t>3)Failed Closure:</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This occurs when a project fails to achieve its objectives, even after completion of all planned activities. Failure could result from scope creep, inadequate planning, unrealistic expectations, or external factors.</a:t>
            </a:r>
          </a:p>
          <a:p>
            <a:pPr algn="just"/>
            <a:r>
              <a:rPr lang="en-US" b="1" dirty="0">
                <a:latin typeface="Times New Roman" pitchFamily="18" charset="0"/>
                <a:cs typeface="Times New Roman" pitchFamily="18" charset="0"/>
              </a:rPr>
              <a:t>Key Activities:</a:t>
            </a:r>
            <a:r>
              <a:rPr lang="en-US" dirty="0">
                <a:latin typeface="Times New Roman" pitchFamily="18" charset="0"/>
                <a:cs typeface="Times New Roman" pitchFamily="18" charset="0"/>
              </a:rPr>
              <a:t> Conducting a thorough post-mortem analysis to understand the causes of failure, documenting lessons learned, identifying corrective actions for future projects, and communicating the failure to stakeholders and sponsors.</a:t>
            </a:r>
          </a:p>
          <a:p>
            <a:pPr algn="just"/>
            <a:endParaRPr lang="en-US" dirty="0">
              <a:latin typeface="Times New Roman" pitchFamily="18" charset="0"/>
              <a:cs typeface="Times New Roman" pitchFamily="18" charset="0"/>
            </a:endParaRPr>
          </a:p>
          <a:p>
            <a:pPr algn="just">
              <a:buNone/>
            </a:pPr>
            <a:r>
              <a:rPr lang="en-US" b="1" dirty="0">
                <a:latin typeface="Times New Roman" pitchFamily="18" charset="0"/>
                <a:cs typeface="Times New Roman" pitchFamily="18" charset="0"/>
              </a:rPr>
              <a:t>4)Administrative Closure:</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Involves the administrative tasks necessary to formally close the project. This closure type is common in large organizations with formal project management processes.</a:t>
            </a:r>
          </a:p>
          <a:p>
            <a:pPr algn="just"/>
            <a:r>
              <a:rPr lang="en-US" b="1" dirty="0">
                <a:latin typeface="Times New Roman" pitchFamily="18" charset="0"/>
                <a:cs typeface="Times New Roman" pitchFamily="18" charset="0"/>
              </a:rPr>
              <a:t>Key Activities:</a:t>
            </a:r>
            <a:r>
              <a:rPr lang="en-US" dirty="0">
                <a:latin typeface="Times New Roman" pitchFamily="18" charset="0"/>
                <a:cs typeface="Times New Roman" pitchFamily="18" charset="0"/>
              </a:rPr>
              <a:t> Archiving project documentation, updating organizational process assets, releasing project resources back to the resource pool, and completing administrative closure procedures as per organizational standards.</a:t>
            </a:r>
          </a:p>
          <a:p>
            <a:pPr algn="just"/>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762000"/>
            <a:ext cx="8331199" cy="5715000"/>
          </a:xfrm>
        </p:spPr>
        <p:txBody>
          <a:bodyPr>
            <a:normAutofit/>
          </a:bodyPr>
          <a:lstStyle/>
          <a:p>
            <a:pPr algn="just">
              <a:buNone/>
            </a:pPr>
            <a:r>
              <a:rPr lang="en-US" b="1" dirty="0">
                <a:latin typeface="Times New Roman" pitchFamily="18" charset="0"/>
                <a:cs typeface="Times New Roman" pitchFamily="18" charset="0"/>
              </a:rPr>
              <a:t>5)Contractual Closure:</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Specific to projects that involve external vendors or contractors. This closure type focuses on formally ending contracts and agreements related to the project.</a:t>
            </a:r>
          </a:p>
          <a:p>
            <a:pPr algn="just"/>
            <a:r>
              <a:rPr lang="en-US" b="1" dirty="0">
                <a:latin typeface="Times New Roman" pitchFamily="18" charset="0"/>
                <a:cs typeface="Times New Roman" pitchFamily="18" charset="0"/>
              </a:rPr>
              <a:t>Key Activities:</a:t>
            </a:r>
            <a:r>
              <a:rPr lang="en-US" dirty="0">
                <a:latin typeface="Times New Roman" pitchFamily="18" charset="0"/>
                <a:cs typeface="Times New Roman" pitchFamily="18" charset="0"/>
              </a:rPr>
              <a:t> Reviewing and closing out contracts with vendors, ensuring all deliverables and payments are completed as per the contract terms, resolving any outstanding issues, and obtaining formal sign-offs from vendors and stakeholders.</a:t>
            </a:r>
          </a:p>
          <a:p>
            <a:pPr algn="just">
              <a:buNone/>
            </a:pPr>
            <a:r>
              <a:rPr lang="en-US" b="1" dirty="0">
                <a:latin typeface="Times New Roman" pitchFamily="18" charset="0"/>
                <a:cs typeface="Times New Roman" pitchFamily="18" charset="0"/>
              </a:rPr>
              <a:t>6)Post-Implementation Closure:</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In projects where the implementation phase is distinct from project closure, this type involves finalizing activities after implementation to ensure smooth transition and operational readiness.</a:t>
            </a:r>
          </a:p>
          <a:p>
            <a:pPr algn="just"/>
            <a:r>
              <a:rPr lang="en-US" b="1" dirty="0">
                <a:latin typeface="Times New Roman" pitchFamily="18" charset="0"/>
                <a:cs typeface="Times New Roman" pitchFamily="18" charset="0"/>
              </a:rPr>
              <a:t>Key Activities:</a:t>
            </a:r>
            <a:r>
              <a:rPr lang="en-US" dirty="0">
                <a:latin typeface="Times New Roman" pitchFamily="18" charset="0"/>
                <a:cs typeface="Times New Roman" pitchFamily="18" charset="0"/>
              </a:rPr>
              <a:t> Conducting post-implementation reviews, addressing post-implementation issues or defects, ensuring handover to operational teams or maintenance, and verifying stakeholder satisfaction with the implemented solution.</a:t>
            </a:r>
          </a:p>
          <a:p>
            <a:pPr algn="just"/>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54999" cy="838200"/>
          </a:xfrm>
        </p:spPr>
        <p:txBody>
          <a:bodyPr/>
          <a:lstStyle/>
          <a:p>
            <a:pPr algn="ctr"/>
            <a:r>
              <a:rPr lang="en-US" dirty="0">
                <a:solidFill>
                  <a:srgbClr val="002060"/>
                </a:solidFill>
                <a:latin typeface="Times New Roman" pitchFamily="18" charset="0"/>
                <a:cs typeface="Times New Roman" pitchFamily="18" charset="0"/>
              </a:rPr>
              <a:t>Closure Analysis Report</a:t>
            </a:r>
          </a:p>
        </p:txBody>
      </p:sp>
      <p:sp>
        <p:nvSpPr>
          <p:cNvPr id="3" name="Content Placeholder 2"/>
          <p:cNvSpPr>
            <a:spLocks noGrp="1"/>
          </p:cNvSpPr>
          <p:nvPr>
            <p:ph idx="1"/>
          </p:nvPr>
        </p:nvSpPr>
        <p:spPr>
          <a:xfrm>
            <a:off x="508001" y="1143000"/>
            <a:ext cx="8331199" cy="5562600"/>
          </a:xfrm>
        </p:spPr>
        <p:txBody>
          <a:bodyPr>
            <a:normAutofit/>
          </a:bodyPr>
          <a:lstStyle/>
          <a:p>
            <a:pPr algn="just">
              <a:buNone/>
            </a:pPr>
            <a:r>
              <a:rPr lang="en-US" dirty="0">
                <a:latin typeface="Times New Roman" pitchFamily="18" charset="0"/>
                <a:cs typeface="Times New Roman" pitchFamily="18" charset="0"/>
              </a:rPr>
              <a:t>    A Closure Analysis Report in software engineering is a comprehensive document that summarizes the outcomes, lessons learned, and recommendations derived from the closure phase of a software project. It serves as a critical tool for organizational learning and improving future project execution. Here’s a detailed outline of what a Closure Analysis Report typically includes:</a:t>
            </a:r>
          </a:p>
          <a:p>
            <a:pPr algn="just">
              <a:buNone/>
            </a:pPr>
            <a:r>
              <a:rPr lang="en-US" b="1" dirty="0">
                <a:latin typeface="Times New Roman" pitchFamily="18" charset="0"/>
                <a:cs typeface="Times New Roman" pitchFamily="18" charset="0"/>
              </a:rPr>
              <a:t>1. Executive Summary</a:t>
            </a:r>
          </a:p>
          <a:p>
            <a:pPr algn="just"/>
            <a:r>
              <a:rPr lang="en-US" dirty="0">
                <a:latin typeface="Times New Roman" pitchFamily="18" charset="0"/>
                <a:cs typeface="Times New Roman" pitchFamily="18" charset="0"/>
              </a:rPr>
              <a:t>Brief overview of the project closure process.</a:t>
            </a:r>
          </a:p>
          <a:p>
            <a:pPr algn="just"/>
            <a:r>
              <a:rPr lang="en-US" dirty="0">
                <a:latin typeface="Times New Roman" pitchFamily="18" charset="0"/>
                <a:cs typeface="Times New Roman" pitchFamily="18" charset="0"/>
              </a:rPr>
              <a:t>Summary of key findings and recommendations.</a:t>
            </a:r>
          </a:p>
          <a:p>
            <a:pPr algn="just">
              <a:buNone/>
            </a:pPr>
            <a:r>
              <a:rPr lang="en-US" b="1" dirty="0">
                <a:latin typeface="Times New Roman" pitchFamily="18" charset="0"/>
                <a:cs typeface="Times New Roman" pitchFamily="18" charset="0"/>
              </a:rPr>
              <a:t>2. Project Overview</a:t>
            </a:r>
          </a:p>
          <a:p>
            <a:pPr algn="just"/>
            <a:r>
              <a:rPr lang="en-US" dirty="0">
                <a:latin typeface="Times New Roman" pitchFamily="18" charset="0"/>
                <a:cs typeface="Times New Roman" pitchFamily="18" charset="0"/>
              </a:rPr>
              <a:t>Background of the project including objectives, scope, stakeholders, and timeline.</a:t>
            </a:r>
          </a:p>
          <a:p>
            <a:pPr algn="just"/>
            <a:r>
              <a:rPr lang="en-US" dirty="0">
                <a:latin typeface="Times New Roman" pitchFamily="18" charset="0"/>
                <a:cs typeface="Times New Roman" pitchFamily="18" charset="0"/>
              </a:rPr>
              <a:t>Summary of major milestones and deliverables achieved.</a:t>
            </a:r>
          </a:p>
          <a:p>
            <a:pPr algn="just">
              <a:buNone/>
            </a:pPr>
            <a:r>
              <a:rPr lang="en-US" b="1" dirty="0">
                <a:latin typeface="Times New Roman" pitchFamily="18" charset="0"/>
                <a:cs typeface="Times New Roman" pitchFamily="18" charset="0"/>
              </a:rPr>
              <a:t>3. Closure Process</a:t>
            </a:r>
          </a:p>
          <a:p>
            <a:pPr algn="just"/>
            <a:r>
              <a:rPr lang="en-US" dirty="0">
                <a:latin typeface="Times New Roman" pitchFamily="18" charset="0"/>
                <a:cs typeface="Times New Roman" pitchFamily="18" charset="0"/>
              </a:rPr>
              <a:t>Description of how the closure process was conducted.</a:t>
            </a:r>
          </a:p>
          <a:p>
            <a:pPr algn="just"/>
            <a:r>
              <a:rPr lang="en-US" dirty="0">
                <a:latin typeface="Times New Roman" pitchFamily="18" charset="0"/>
                <a:cs typeface="Times New Roman" pitchFamily="18" charset="0"/>
              </a:rPr>
              <a:t>Roles and responsibilities of team members involved in closure activities.</a:t>
            </a:r>
          </a:p>
          <a:p>
            <a:pPr algn="just"/>
            <a:endParaRPr lang="en-US"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559799" cy="5584163"/>
          </a:xfrm>
        </p:spPr>
        <p:txBody>
          <a:bodyPr>
            <a:normAutofit/>
          </a:bodyPr>
          <a:lstStyle/>
          <a:p>
            <a:pPr>
              <a:buNone/>
            </a:pPr>
            <a:r>
              <a:rPr lang="en-US" b="1" dirty="0">
                <a:latin typeface="Times New Roman" pitchFamily="18" charset="0"/>
                <a:cs typeface="Times New Roman" pitchFamily="18" charset="0"/>
              </a:rPr>
              <a:t>4)Achievements and Outcomes</a:t>
            </a:r>
          </a:p>
          <a:p>
            <a:r>
              <a:rPr lang="en-US" dirty="0">
                <a:latin typeface="Times New Roman" pitchFamily="18" charset="0"/>
                <a:cs typeface="Times New Roman" pitchFamily="18" charset="0"/>
              </a:rPr>
              <a:t>Summary of project achievements against initial objectives.</a:t>
            </a:r>
          </a:p>
          <a:p>
            <a:r>
              <a:rPr lang="en-US" dirty="0">
                <a:latin typeface="Times New Roman" pitchFamily="18" charset="0"/>
                <a:cs typeface="Times New Roman" pitchFamily="18" charset="0"/>
              </a:rPr>
              <a:t>Metrics or KPIs used to measure success (e.g., project completion rate, adherence to schedule, budget variance).</a:t>
            </a:r>
          </a:p>
          <a:p>
            <a:pPr>
              <a:buNone/>
            </a:pPr>
            <a:r>
              <a:rPr lang="en-US" b="1" dirty="0">
                <a:latin typeface="Times New Roman" pitchFamily="18" charset="0"/>
                <a:cs typeface="Times New Roman" pitchFamily="18" charset="0"/>
              </a:rPr>
              <a:t>5. Lessons Learned</a:t>
            </a:r>
          </a:p>
          <a:p>
            <a:r>
              <a:rPr lang="en-US" dirty="0">
                <a:latin typeface="Times New Roman" pitchFamily="18" charset="0"/>
                <a:cs typeface="Times New Roman" pitchFamily="18" charset="0"/>
              </a:rPr>
              <a:t>Identification of successes, challenges, and failures encountered during the project.</a:t>
            </a:r>
          </a:p>
          <a:p>
            <a:r>
              <a:rPr lang="en-US" dirty="0">
                <a:latin typeface="Times New Roman" pitchFamily="18" charset="0"/>
                <a:cs typeface="Times New Roman" pitchFamily="18" charset="0"/>
              </a:rPr>
              <a:t>Analysis of root causes for any deviations from the plan.</a:t>
            </a:r>
          </a:p>
          <a:p>
            <a:r>
              <a:rPr lang="en-US" dirty="0">
                <a:latin typeface="Times New Roman" pitchFamily="18" charset="0"/>
                <a:cs typeface="Times New Roman" pitchFamily="18" charset="0"/>
              </a:rPr>
              <a:t>Lessons learned related to project management, technical aspects, and stakeholder management.</a:t>
            </a:r>
          </a:p>
          <a:p>
            <a:pPr>
              <a:buNone/>
            </a:pPr>
            <a:r>
              <a:rPr lang="en-US" b="1" dirty="0">
                <a:latin typeface="Times New Roman" pitchFamily="18" charset="0"/>
                <a:cs typeface="Times New Roman" pitchFamily="18" charset="0"/>
              </a:rPr>
              <a:t>6. Recommendations</a:t>
            </a:r>
          </a:p>
          <a:p>
            <a:r>
              <a:rPr lang="en-US" dirty="0">
                <a:latin typeface="Times New Roman" pitchFamily="18" charset="0"/>
                <a:cs typeface="Times New Roman" pitchFamily="18" charset="0"/>
              </a:rPr>
              <a:t>Actionable recommendations for improving future project planning, execution, and closure processes.</a:t>
            </a:r>
          </a:p>
          <a:p>
            <a:r>
              <a:rPr lang="en-US" dirty="0">
                <a:latin typeface="Times New Roman" pitchFamily="18" charset="0"/>
                <a:cs typeface="Times New Roman" pitchFamily="18" charset="0"/>
              </a:rPr>
              <a:t>Suggestions for enhancing team collaboration, communication, and resource allocation.</a:t>
            </a:r>
          </a:p>
          <a:p>
            <a:r>
              <a:rPr lang="en-US" dirty="0">
                <a:latin typeface="Times New Roman" pitchFamily="18" charset="0"/>
                <a:cs typeface="Times New Roman" pitchFamily="18" charset="0"/>
              </a:rPr>
              <a:t>Proposals for adopting new tools, methodologies, or best practices based on lessons learned.</a:t>
            </a:r>
          </a:p>
          <a:p>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178799" cy="5943600"/>
          </a:xfrm>
        </p:spPr>
        <p:txBody>
          <a:bodyPr>
            <a:normAutofit/>
          </a:bodyPr>
          <a:lstStyle/>
          <a:p>
            <a:pPr algn="just">
              <a:buNone/>
            </a:pPr>
            <a:r>
              <a:rPr lang="en-US" b="1" dirty="0">
                <a:latin typeface="Times New Roman" pitchFamily="18" charset="0"/>
                <a:cs typeface="Times New Roman" pitchFamily="18" charset="0"/>
              </a:rPr>
              <a:t>7)Closure Documentation</a:t>
            </a:r>
          </a:p>
          <a:p>
            <a:pPr algn="just"/>
            <a:r>
              <a:rPr lang="en-US" dirty="0">
                <a:latin typeface="Times New Roman" pitchFamily="18" charset="0"/>
                <a:cs typeface="Times New Roman" pitchFamily="18" charset="0"/>
              </a:rPr>
              <a:t>Overview of all project documentation and artifacts archived during closure.</a:t>
            </a:r>
          </a:p>
          <a:p>
            <a:pPr algn="just"/>
            <a:r>
              <a:rPr lang="en-US" dirty="0">
                <a:latin typeface="Times New Roman" pitchFamily="18" charset="0"/>
                <a:cs typeface="Times New Roman" pitchFamily="18" charset="0"/>
              </a:rPr>
              <a:t>Explanation of how documentation will be stored and accessed for future reference.</a:t>
            </a:r>
          </a:p>
          <a:p>
            <a:pPr algn="just">
              <a:buNone/>
            </a:pPr>
            <a:r>
              <a:rPr lang="en-US" b="1" dirty="0">
                <a:latin typeface="Times New Roman" pitchFamily="18" charset="0"/>
                <a:cs typeface="Times New Roman" pitchFamily="18" charset="0"/>
              </a:rPr>
              <a:t>8.)Feedback and Stakeholder Satisfaction</a:t>
            </a:r>
          </a:p>
          <a:p>
            <a:pPr algn="just"/>
            <a:r>
              <a:rPr lang="en-US" dirty="0">
                <a:latin typeface="Times New Roman" pitchFamily="18" charset="0"/>
                <a:cs typeface="Times New Roman" pitchFamily="18" charset="0"/>
              </a:rPr>
              <a:t>Summary of stakeholder feedback on the project outcomes.</a:t>
            </a:r>
          </a:p>
          <a:p>
            <a:pPr algn="just"/>
            <a:r>
              <a:rPr lang="en-US" dirty="0">
                <a:latin typeface="Times New Roman" pitchFamily="18" charset="0"/>
                <a:cs typeface="Times New Roman" pitchFamily="18" charset="0"/>
              </a:rPr>
              <a:t>Analysis of stakeholder satisfaction with the delivered software product or service.</a:t>
            </a:r>
          </a:p>
          <a:p>
            <a:pPr algn="just">
              <a:buNone/>
            </a:pPr>
            <a:r>
              <a:rPr lang="en-US" b="1" dirty="0">
                <a:latin typeface="Times New Roman" pitchFamily="18" charset="0"/>
                <a:cs typeface="Times New Roman" pitchFamily="18" charset="0"/>
              </a:rPr>
              <a:t>9)Conclusion</a:t>
            </a:r>
          </a:p>
          <a:p>
            <a:pPr algn="just"/>
            <a:r>
              <a:rPr lang="en-US" dirty="0">
                <a:latin typeface="Times New Roman" pitchFamily="18" charset="0"/>
                <a:cs typeface="Times New Roman" pitchFamily="18" charset="0"/>
              </a:rPr>
              <a:t>Summary of the overall success of the project.</a:t>
            </a:r>
          </a:p>
          <a:p>
            <a:pPr algn="just"/>
            <a:r>
              <a:rPr lang="en-US" dirty="0">
                <a:latin typeface="Times New Roman" pitchFamily="18" charset="0"/>
                <a:cs typeface="Times New Roman" pitchFamily="18" charset="0"/>
              </a:rPr>
              <a:t>Final thoughts on the significance of the project’s outcomes for the organization.</a:t>
            </a:r>
          </a:p>
          <a:p>
            <a:pPr algn="just">
              <a:buNone/>
            </a:pPr>
            <a:r>
              <a:rPr lang="en-US" b="1" dirty="0">
                <a:latin typeface="Times New Roman" pitchFamily="18" charset="0"/>
                <a:cs typeface="Times New Roman" pitchFamily="18" charset="0"/>
              </a:rPr>
              <a:t>10) Appendices</a:t>
            </a:r>
          </a:p>
          <a:p>
            <a:pPr algn="just"/>
            <a:r>
              <a:rPr lang="en-US" dirty="0">
                <a:latin typeface="Times New Roman" pitchFamily="18" charset="0"/>
                <a:cs typeface="Times New Roman" pitchFamily="18" charset="0"/>
              </a:rPr>
              <a:t>Additional supporting information such as detailed project schedules, budget reports, risk registers, and stakeholder communication logs.</a:t>
            </a:r>
          </a:p>
          <a:p>
            <a:pPr algn="just"/>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7721599" cy="914400"/>
          </a:xfrm>
        </p:spPr>
        <p:txBody>
          <a:bodyPr/>
          <a:lstStyle/>
          <a:p>
            <a:pPr algn="ctr"/>
            <a:r>
              <a:rPr lang="en-IN" b="1" dirty="0">
                <a:solidFill>
                  <a:srgbClr val="002060"/>
                </a:solidFill>
                <a:latin typeface="Times New Roman" pitchFamily="18" charset="0"/>
                <a:cs typeface="Times New Roman" pitchFamily="18" charset="0"/>
              </a:rPr>
              <a:t>Gartner Hype Cycle</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08001" y="1143000"/>
            <a:ext cx="7721599" cy="4898363"/>
          </a:xfrm>
        </p:spPr>
        <p:txBody>
          <a:bodyPr/>
          <a:lstStyle/>
          <a:p>
            <a:pPr algn="just"/>
            <a:r>
              <a:rPr lang="en-US" dirty="0">
                <a:latin typeface="Times New Roman" pitchFamily="18" charset="0"/>
                <a:cs typeface="Times New Roman" pitchFamily="18" charset="0"/>
              </a:rPr>
              <a:t>The Gartner Hype Cycle is a graphical representation and methodology developed by the research and advisory firm Gartner to track the maturity, adoption, and social application of specific technologies within various domains. It provides insights into how technologies will evolve over time, from their inception to widespread adoption or eventual obsolescence. </a:t>
            </a:r>
          </a:p>
          <a:p>
            <a:pPr algn="just">
              <a:buNone/>
            </a:pPr>
            <a:endParaRPr lang="en-US" dirty="0">
              <a:latin typeface="Times New Roman" pitchFamily="18" charset="0"/>
              <a:cs typeface="Times New Roman" pitchFamily="18" charset="0"/>
            </a:endParaRPr>
          </a:p>
        </p:txBody>
      </p:sp>
      <p:pic>
        <p:nvPicPr>
          <p:cNvPr id="4" name="Picture 3" descr="gp.JPG"/>
          <p:cNvPicPr>
            <a:picLocks noChangeAspect="1"/>
          </p:cNvPicPr>
          <p:nvPr/>
        </p:nvPicPr>
        <p:blipFill>
          <a:blip r:embed="rId2"/>
          <a:stretch>
            <a:fillRect/>
          </a:stretch>
        </p:blipFill>
        <p:spPr>
          <a:xfrm>
            <a:off x="1066800" y="2819400"/>
            <a:ext cx="6400800" cy="342138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381000"/>
            <a:ext cx="8178799" cy="5660363"/>
          </a:xfrm>
        </p:spPr>
        <p:txBody>
          <a:bodyPr>
            <a:normAutofit lnSpcReduction="10000"/>
          </a:bodyPr>
          <a:lstStyle/>
          <a:p>
            <a:pPr algn="ctr">
              <a:buNone/>
            </a:pPr>
            <a:r>
              <a:rPr lang="en-US" sz="2400" b="1" dirty="0">
                <a:solidFill>
                  <a:srgbClr val="002060"/>
                </a:solidFill>
                <a:latin typeface="Times New Roman" pitchFamily="18" charset="0"/>
                <a:cs typeface="Times New Roman" pitchFamily="18" charset="0"/>
              </a:rPr>
              <a:t>5 Phases of the Gartner Hype Cycle</a:t>
            </a:r>
          </a:p>
          <a:p>
            <a:pPr>
              <a:buNone/>
            </a:pPr>
            <a:r>
              <a:rPr lang="en-US" b="1" dirty="0">
                <a:latin typeface="Times New Roman" pitchFamily="18" charset="0"/>
                <a:cs typeface="Times New Roman" pitchFamily="18" charset="0"/>
              </a:rPr>
              <a:t>Phase 1: Technology Trigger</a:t>
            </a:r>
          </a:p>
          <a:p>
            <a:r>
              <a:rPr lang="en-US" dirty="0">
                <a:latin typeface="Times New Roman" pitchFamily="18" charset="0"/>
                <a:cs typeface="Times New Roman" pitchFamily="18" charset="0"/>
              </a:rPr>
              <a:t>This is the stage when technology is first introduced to the public. It can come from emerging markets, research labs, think tanks and universities. There is usually a lot of hype about the product and its potential applications.</a:t>
            </a:r>
          </a:p>
          <a:p>
            <a:r>
              <a:rPr lang="en-US" dirty="0">
                <a:latin typeface="Times New Roman" pitchFamily="18" charset="0"/>
                <a:cs typeface="Times New Roman" pitchFamily="18" charset="0"/>
              </a:rPr>
              <a:t>There might be </a:t>
            </a:r>
            <a:r>
              <a:rPr lang="en-US" u="sng" dirty="0">
                <a:latin typeface="Times New Roman" pitchFamily="18" charset="0"/>
                <a:cs typeface="Times New Roman" pitchFamily="18" charset="0"/>
                <a:hlinkClick r:id="rId2"/>
              </a:rPr>
              <a:t>prototypes</a:t>
            </a:r>
            <a:r>
              <a:rPr lang="en-US" dirty="0">
                <a:latin typeface="Times New Roman" pitchFamily="18" charset="0"/>
                <a:cs typeface="Times New Roman" pitchFamily="18" charset="0"/>
              </a:rPr>
              <a:t>, but there are often no functional products or market studies. The potential spurs media interest and sometimes </a:t>
            </a:r>
            <a:r>
              <a:rPr lang="en-US" u="sng" dirty="0">
                <a:latin typeface="Times New Roman" pitchFamily="18" charset="0"/>
                <a:cs typeface="Times New Roman" pitchFamily="18" charset="0"/>
                <a:hlinkClick r:id="rId3"/>
              </a:rPr>
              <a:t>proof-of-concept</a:t>
            </a:r>
            <a:r>
              <a:rPr lang="en-US" dirty="0">
                <a:latin typeface="Times New Roman" pitchFamily="18" charset="0"/>
                <a:cs typeface="Times New Roman" pitchFamily="18" charset="0"/>
              </a:rPr>
              <a:t> demonstrations.</a:t>
            </a:r>
          </a:p>
          <a:p>
            <a:pPr>
              <a:buNone/>
            </a:pPr>
            <a:r>
              <a:rPr lang="en-US" b="1" dirty="0">
                <a:latin typeface="Times New Roman" pitchFamily="18" charset="0"/>
                <a:cs typeface="Times New Roman" pitchFamily="18" charset="0"/>
              </a:rPr>
              <a:t>Phase 2: Peak of Inflated Expectations</a:t>
            </a:r>
          </a:p>
          <a:p>
            <a:r>
              <a:rPr lang="en-US" dirty="0">
                <a:latin typeface="Times New Roman" pitchFamily="18" charset="0"/>
                <a:cs typeface="Times New Roman" pitchFamily="18" charset="0"/>
              </a:rPr>
              <a:t>At this point, media outlets and industry analysts have picked up on the new technology and its potential applications. This leads to an increase in enthusiasm for it and often unrealistic expectations of what it will do.</a:t>
            </a:r>
          </a:p>
          <a:p>
            <a:pPr>
              <a:buNone/>
            </a:pPr>
            <a:r>
              <a:rPr lang="en-US" b="1" dirty="0">
                <a:latin typeface="Times New Roman" pitchFamily="18" charset="0"/>
                <a:cs typeface="Times New Roman" pitchFamily="18" charset="0"/>
              </a:rPr>
              <a:t>Phase 3: Trough of Disillusionment</a:t>
            </a:r>
          </a:p>
          <a:p>
            <a:r>
              <a:rPr lang="en-US" dirty="0">
                <a:latin typeface="Times New Roman" pitchFamily="18" charset="0"/>
                <a:cs typeface="Times New Roman" pitchFamily="18" charset="0"/>
              </a:rPr>
              <a:t>As reality sets in, it becomes apparent that the initial enthusiasm was misplaced when many limitations become clear or issues arise with the technology. This leads to a decrease in enthusiasm as people question its viability and potential applications.</a:t>
            </a:r>
          </a:p>
          <a:p>
            <a:pPr algn="ctr">
              <a:buNone/>
            </a:pP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533400"/>
            <a:ext cx="7797799" cy="5507963"/>
          </a:xfrm>
        </p:spPr>
        <p:txBody>
          <a:bodyPr/>
          <a:lstStyle/>
          <a:p>
            <a:pPr algn="just">
              <a:buNone/>
            </a:pPr>
            <a:r>
              <a:rPr lang="en-US" b="1" dirty="0">
                <a:latin typeface="Times New Roman" pitchFamily="18" charset="0"/>
                <a:cs typeface="Times New Roman" pitchFamily="18" charset="0"/>
              </a:rPr>
              <a:t>Phase 4: Slope of Enlightenment</a:t>
            </a:r>
          </a:p>
          <a:p>
            <a:pPr algn="just"/>
            <a:r>
              <a:rPr lang="en-US" dirty="0">
                <a:latin typeface="Times New Roman" pitchFamily="18" charset="0"/>
                <a:cs typeface="Times New Roman" pitchFamily="18" charset="0"/>
              </a:rPr>
              <a:t>At this stage, more realistic expectations emerge about the product's capabilities, limitations and potential </a:t>
            </a:r>
            <a:r>
              <a:rPr lang="en-US" u="sng" dirty="0">
                <a:latin typeface="Times New Roman" pitchFamily="18" charset="0"/>
                <a:cs typeface="Times New Roman" pitchFamily="18" charset="0"/>
                <a:hlinkClick r:id="rId2"/>
              </a:rPr>
              <a:t>use cases</a:t>
            </a:r>
            <a:r>
              <a:rPr lang="en-US" dirty="0">
                <a:latin typeface="Times New Roman" pitchFamily="18" charset="0"/>
                <a:cs typeface="Times New Roman" pitchFamily="18" charset="0"/>
              </a:rPr>
              <a:t>. People are becoming more knowledgeable about what it can accomplish, allowing for more effective implementation in different scenarios.</a:t>
            </a:r>
          </a:p>
          <a:p>
            <a:pPr algn="just">
              <a:buNone/>
            </a:pPr>
            <a:r>
              <a:rPr lang="en-US" b="1" dirty="0">
                <a:latin typeface="Times New Roman" pitchFamily="18" charset="0"/>
                <a:cs typeface="Times New Roman" pitchFamily="18" charset="0"/>
              </a:rPr>
              <a:t>Phase 5: Plateau of Productivity</a:t>
            </a:r>
          </a:p>
          <a:p>
            <a:pPr algn="just"/>
            <a:r>
              <a:rPr lang="en-US" dirty="0">
                <a:latin typeface="Times New Roman" pitchFamily="18" charset="0"/>
                <a:cs typeface="Times New Roman" pitchFamily="18" charset="0"/>
              </a:rPr>
              <a:t>The final phase is when the product reaches maturity and widespread adoption in the market. At this point, people are familiar with it and have a good understanding of how to use it effectively. This leads to a higher level of productivity as users become more proficient at leveraging its features for their benefit.</a:t>
            </a:r>
          </a:p>
          <a:p>
            <a:pPr algn="just"/>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dirty="0">
                <a:solidFill>
                  <a:srgbClr val="002060"/>
                </a:solidFill>
                <a:latin typeface="Arial Black" panose="020B0A04020102020204" pitchFamily="34" charset="0"/>
                <a:cs typeface="Times New Roman" pitchFamily="18" charset="0"/>
              </a:rPr>
              <a:t>Purpose of Project monitoring</a:t>
            </a:r>
          </a:p>
        </p:txBody>
      </p:sp>
      <p:sp>
        <p:nvSpPr>
          <p:cNvPr id="3" name="Content Placeholder 2"/>
          <p:cNvSpPr>
            <a:spLocks noGrp="1"/>
          </p:cNvSpPr>
          <p:nvPr>
            <p:ph idx="1"/>
          </p:nvPr>
        </p:nvSpPr>
        <p:spPr>
          <a:xfrm>
            <a:off x="457200" y="914400"/>
            <a:ext cx="7924800" cy="5410200"/>
          </a:xfrm>
        </p:spPr>
        <p:txBody>
          <a:bodyPr>
            <a:normAutofit lnSpcReduction="10000"/>
          </a:bodyPr>
          <a:lstStyle/>
          <a:p>
            <a:pPr algn="just">
              <a:buNone/>
            </a:pPr>
            <a:r>
              <a:rPr lang="en-US" sz="2000" dirty="0">
                <a:latin typeface="Aptos" panose="020B0004020202020204" pitchFamily="34" charset="0"/>
                <a:cs typeface="Times New Roman" pitchFamily="18" charset="0"/>
              </a:rPr>
              <a:t>   The purpose of project monitoring in project management is to ensure that the project is progressing as planned and that any deviations or issues are identified and addressed promptly. Here are the key purposes of project monitoring</a:t>
            </a:r>
          </a:p>
          <a:p>
            <a:pPr algn="just">
              <a:buNone/>
            </a:pPr>
            <a:r>
              <a:rPr lang="en-US" sz="2000" dirty="0">
                <a:latin typeface="Aptos" panose="020B0004020202020204" pitchFamily="34" charset="0"/>
                <a:cs typeface="Times New Roman" pitchFamily="18" charset="0"/>
              </a:rPr>
              <a:t>.</a:t>
            </a:r>
            <a:r>
              <a:rPr lang="en-US" sz="2000" b="1" dirty="0">
                <a:latin typeface="Aptos" panose="020B0004020202020204" pitchFamily="34" charset="0"/>
                <a:cs typeface="Times New Roman" pitchFamily="18" charset="0"/>
              </a:rPr>
              <a:t>1. Ensuring Adherence to Plan</a:t>
            </a:r>
          </a:p>
          <a:p>
            <a:r>
              <a:rPr lang="en-US" sz="2000" b="1" dirty="0">
                <a:latin typeface="Aptos" panose="020B0004020202020204" pitchFamily="34" charset="0"/>
                <a:cs typeface="Times New Roman" pitchFamily="18" charset="0"/>
              </a:rPr>
              <a:t>Schedule Compliance</a:t>
            </a:r>
            <a:r>
              <a:rPr lang="en-US" sz="2000" dirty="0">
                <a:latin typeface="Aptos" panose="020B0004020202020204" pitchFamily="34" charset="0"/>
                <a:cs typeface="Times New Roman" pitchFamily="18" charset="0"/>
              </a:rPr>
              <a:t>: Monitoring ensures that the project activities are being completed on time according to the project schedule.</a:t>
            </a:r>
          </a:p>
          <a:p>
            <a:r>
              <a:rPr lang="en-US" sz="2000" b="1" dirty="0">
                <a:latin typeface="Aptos" panose="020B0004020202020204" pitchFamily="34" charset="0"/>
                <a:cs typeface="Times New Roman" pitchFamily="18" charset="0"/>
              </a:rPr>
              <a:t>Budget Control</a:t>
            </a:r>
            <a:r>
              <a:rPr lang="en-US" sz="2000" dirty="0">
                <a:latin typeface="Aptos" panose="020B0004020202020204" pitchFamily="34" charset="0"/>
                <a:cs typeface="Times New Roman" pitchFamily="18" charset="0"/>
              </a:rPr>
              <a:t>: It helps in keeping track of project expenses to ensure the project stays within the allocated budget.</a:t>
            </a:r>
          </a:p>
          <a:p>
            <a:pPr>
              <a:buNone/>
            </a:pPr>
            <a:r>
              <a:rPr lang="en-US" sz="2000" dirty="0">
                <a:latin typeface="Aptos" panose="020B0004020202020204" pitchFamily="34" charset="0"/>
                <a:cs typeface="Times New Roman" pitchFamily="18" charset="0"/>
              </a:rPr>
              <a:t>2.</a:t>
            </a:r>
            <a:r>
              <a:rPr lang="en-US" sz="2000" b="1" dirty="0">
                <a:latin typeface="Aptos" panose="020B0004020202020204" pitchFamily="34" charset="0"/>
                <a:cs typeface="Times New Roman" pitchFamily="18" charset="0"/>
              </a:rPr>
              <a:t> Quality Assurance</a:t>
            </a:r>
          </a:p>
          <a:p>
            <a:r>
              <a:rPr lang="en-US" sz="2000" b="1" dirty="0">
                <a:latin typeface="Aptos" panose="020B0004020202020204" pitchFamily="34" charset="0"/>
                <a:cs typeface="Times New Roman" pitchFamily="18" charset="0"/>
              </a:rPr>
              <a:t>Deliverable Quality</a:t>
            </a:r>
            <a:r>
              <a:rPr lang="en-US" sz="2000" dirty="0">
                <a:latin typeface="Aptos" panose="020B0004020202020204" pitchFamily="34" charset="0"/>
                <a:cs typeface="Times New Roman" pitchFamily="18" charset="0"/>
              </a:rPr>
              <a:t>: Ensuring that project deliverables meet the required quality standards and specifications.</a:t>
            </a:r>
          </a:p>
          <a:p>
            <a:r>
              <a:rPr lang="en-US" sz="2000" b="1" dirty="0">
                <a:latin typeface="Aptos" panose="020B0004020202020204" pitchFamily="34" charset="0"/>
                <a:cs typeface="Times New Roman" pitchFamily="18" charset="0"/>
              </a:rPr>
              <a:t>Process Improvement</a:t>
            </a:r>
            <a:r>
              <a:rPr lang="en-US" sz="2000" dirty="0">
                <a:latin typeface="Aptos" panose="020B0004020202020204" pitchFamily="34" charset="0"/>
                <a:cs typeface="Times New Roman" pitchFamily="18" charset="0"/>
              </a:rPr>
              <a:t>: Identifying areas where project processes can be improved to enhance quality and efficiency.</a:t>
            </a:r>
          </a:p>
          <a:p>
            <a:pPr>
              <a:buNone/>
            </a:pPr>
            <a:endParaRPr lang="en-US" sz="2000" dirty="0">
              <a:latin typeface="Aptos" panose="020B0004020202020204" pitchFamily="34" charset="0"/>
              <a:cs typeface="Times New Roman" pitchFamily="18" charset="0"/>
            </a:endParaRPr>
          </a:p>
          <a:p>
            <a:pPr algn="just"/>
            <a:endParaRPr lang="en-US" sz="2000" dirty="0">
              <a:latin typeface="Aptos" panose="020B0004020202020204" pitchFamily="34"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447501" cy="838200"/>
          </a:xfrm>
        </p:spPr>
        <p:txBody>
          <a:bodyPr>
            <a:normAutofit/>
          </a:bodyPr>
          <a:lstStyle/>
          <a:p>
            <a:r>
              <a:rPr lang="en-IN" b="1" dirty="0">
                <a:solidFill>
                  <a:srgbClr val="002060"/>
                </a:solidFill>
                <a:latin typeface="Times New Roman" pitchFamily="18" charset="0"/>
                <a:cs typeface="Times New Roman" pitchFamily="18" charset="0"/>
              </a:rPr>
              <a:t>Development Models</a:t>
            </a:r>
            <a:endParaRPr lang="en-US" dirty="0"/>
          </a:p>
        </p:txBody>
      </p:sp>
      <p:sp>
        <p:nvSpPr>
          <p:cNvPr id="3" name="Content Placeholder 2"/>
          <p:cNvSpPr>
            <a:spLocks noGrp="1"/>
          </p:cNvSpPr>
          <p:nvPr>
            <p:ph idx="1"/>
          </p:nvPr>
        </p:nvSpPr>
        <p:spPr>
          <a:xfrm>
            <a:off x="508001" y="1447800"/>
            <a:ext cx="7111999" cy="5029200"/>
          </a:xfrm>
        </p:spPr>
        <p:txBody>
          <a:bodyPr/>
          <a:lstStyle/>
          <a:p>
            <a:pPr algn="just"/>
            <a:r>
              <a:rPr lang="en-US" dirty="0">
                <a:latin typeface="Times New Roman" pitchFamily="18" charset="0"/>
                <a:cs typeface="Times New Roman" pitchFamily="18" charset="0"/>
              </a:rPr>
              <a:t>Development model" refers to a systematic approach or framework used to organize, plan, and execute the process of software creation.</a:t>
            </a:r>
          </a:p>
          <a:p>
            <a:pPr algn="just"/>
            <a:r>
              <a:rPr lang="en-US" dirty="0">
                <a:latin typeface="Times New Roman" pitchFamily="18" charset="0"/>
                <a:cs typeface="Times New Roman" pitchFamily="18" charset="0"/>
              </a:rPr>
              <a:t>They show the ways to navigate through the complex and demanding process of software building. A project’s quality, timeframes, budget, and ability to meet the stakeholders’ expectations largely depend on the chosen model.</a:t>
            </a:r>
          </a:p>
          <a:p>
            <a:pPr algn="just"/>
            <a:r>
              <a:rPr lang="en-US" dirty="0">
                <a:latin typeface="Times New Roman" pitchFamily="18" charset="0"/>
                <a:cs typeface="Times New Roman" pitchFamily="18" charset="0"/>
              </a:rPr>
              <a:t>Development models provide the framework used to plan and execute software milestones and delivery cycles throughout the life of an application. While each design and development model has a different emphasis, they all follow the same basic flow of researching the requirements, design, implementation (coding), and verification or testing.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533400"/>
            <a:ext cx="8026399" cy="5507963"/>
          </a:xfrm>
        </p:spPr>
        <p:txBody>
          <a:bodyPr/>
          <a:lstStyle/>
          <a:p>
            <a:pPr lvl="0" algn="ctr">
              <a:buNone/>
            </a:pPr>
            <a:r>
              <a:rPr lang="en-IN" dirty="0"/>
              <a:t> </a:t>
            </a:r>
            <a:r>
              <a:rPr lang="en-IN" sz="2400" b="1" dirty="0">
                <a:solidFill>
                  <a:srgbClr val="002060"/>
                </a:solidFill>
                <a:latin typeface="Times New Roman" pitchFamily="18" charset="0"/>
                <a:cs typeface="Times New Roman" pitchFamily="18" charset="0"/>
              </a:rPr>
              <a:t>Model-Driven Development</a:t>
            </a:r>
          </a:p>
          <a:p>
            <a:pPr lvl="0" algn="ctr">
              <a:buNone/>
            </a:pPr>
            <a:endParaRPr lang="en-IN" sz="2400" b="1" dirty="0">
              <a:latin typeface="Times New Roman" pitchFamily="18" charset="0"/>
              <a:cs typeface="Times New Roman" pitchFamily="18" charset="0"/>
            </a:endParaRPr>
          </a:p>
          <a:p>
            <a:pPr lvl="0" algn="just">
              <a:buNone/>
            </a:pPr>
            <a:r>
              <a:rPr lang="en-US" sz="2400" dirty="0">
                <a:latin typeface="Times New Roman" pitchFamily="18" charset="0"/>
                <a:cs typeface="Times New Roman" pitchFamily="18" charset="0"/>
              </a:rPr>
              <a:t>Model-driven development (MDD) is a software development methodology that focuses on creating and exploiting domain models, which are conceptual models of all the topics related to a specific problem. This approach aims to increase productivity, improve quality, and ensure consistency by abstracting complex systems into manageable models.</a:t>
            </a:r>
            <a:endParaRPr lang="en-US" sz="2400" b="1"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pic>
        <p:nvPicPr>
          <p:cNvPr id="4" name="Picture 3" descr="M1.PNG"/>
          <p:cNvPicPr>
            <a:picLocks noChangeAspect="1"/>
          </p:cNvPicPr>
          <p:nvPr/>
        </p:nvPicPr>
        <p:blipFill>
          <a:blip r:embed="rId2"/>
          <a:stretch>
            <a:fillRect/>
          </a:stretch>
        </p:blipFill>
        <p:spPr>
          <a:xfrm>
            <a:off x="3124200" y="4191000"/>
            <a:ext cx="3200847" cy="246743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304800"/>
            <a:ext cx="7111999" cy="6096000"/>
          </a:xfrm>
        </p:spPr>
        <p:txBody>
          <a:bodyPr>
            <a:normAutofit lnSpcReduction="10000"/>
          </a:bodyPr>
          <a:lstStyle/>
          <a:p>
            <a:pPr>
              <a:buNone/>
            </a:pPr>
            <a:r>
              <a:rPr lang="en-US" sz="1900" b="1" dirty="0">
                <a:solidFill>
                  <a:srgbClr val="002060"/>
                </a:solidFill>
                <a:latin typeface="Times New Roman" pitchFamily="18" charset="0"/>
                <a:cs typeface="Times New Roman" pitchFamily="18" charset="0"/>
              </a:rPr>
              <a:t>Key Principles of Model-Driven Development</a:t>
            </a:r>
          </a:p>
          <a:p>
            <a:pPr>
              <a:buNone/>
            </a:pPr>
            <a:r>
              <a:rPr lang="en-US" b="1" dirty="0">
                <a:latin typeface="Times New Roman" pitchFamily="18" charset="0"/>
                <a:cs typeface="Times New Roman" pitchFamily="18" charset="0"/>
              </a:rPr>
              <a:t>1)Abstraction: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MDD emphasizes creating high-level abstract models that capture the essential aspects of a system without delving into implementation details. These models serve as a blueprint for the development process, making it easier to understand and communicate system requirements and design.</a:t>
            </a:r>
          </a:p>
          <a:p>
            <a:pPr>
              <a:buNone/>
            </a:pPr>
            <a:r>
              <a:rPr lang="en-US" b="1" dirty="0">
                <a:latin typeface="Times New Roman" pitchFamily="18" charset="0"/>
                <a:cs typeface="Times New Roman" pitchFamily="18" charset="0"/>
              </a:rPr>
              <a:t>2)Automation: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A significant goal of MDD is to automate the transformation of models into executable code. Using automated tools, developers can generate a substantial portion of the system from the models, reducing manual coding and minimizing errors.</a:t>
            </a:r>
          </a:p>
          <a:p>
            <a:pPr>
              <a:buNone/>
            </a:pPr>
            <a:r>
              <a:rPr lang="en-US" b="1" dirty="0">
                <a:latin typeface="Times New Roman" pitchFamily="18" charset="0"/>
                <a:cs typeface="Times New Roman" pitchFamily="18" charset="0"/>
              </a:rPr>
              <a:t>3)Model Transformation:</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MDD involves transforming models at different abstraction levels. These transformations can be from high-level conceptual models to more detailed design models and finally to executable code. Model transformations are governed by rules and mappings defined within the MDD framework.</a:t>
            </a:r>
          </a:p>
          <a:p>
            <a:pPr>
              <a:buNone/>
            </a:pPr>
            <a:r>
              <a:rPr lang="en-US" b="1" dirty="0">
                <a:latin typeface="Times New Roman" pitchFamily="18" charset="0"/>
                <a:cs typeface="Times New Roman" pitchFamily="18" charset="0"/>
              </a:rPr>
              <a:t>4)Platform Independence: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By focusing on high-level models, MDD allows developers to create platform-independent designs. These designs can later be transformed into platform-specific implementations, promoting reusability and reducing dependency on specific technologies.</a:t>
            </a:r>
          </a:p>
          <a:p>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492999" cy="6400800"/>
          </a:xfrm>
        </p:spPr>
        <p:txBody>
          <a:bodyPr>
            <a:normAutofit lnSpcReduction="10000"/>
          </a:bodyPr>
          <a:lstStyle/>
          <a:p>
            <a:pPr algn="just">
              <a:buNone/>
            </a:pPr>
            <a:r>
              <a:rPr lang="en-US" b="1" dirty="0">
                <a:latin typeface="Times New Roman" pitchFamily="18" charset="0"/>
                <a:cs typeface="Times New Roman" pitchFamily="18" charset="0"/>
              </a:rPr>
              <a:t>5)Separation of Concerns: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MDD promotes the separation of concerns by dividing the system into distinct models, each representing a specific aspect, such as structure, behavior, or data. This separation makes it easier to manage complexity and allows different stakeholders to focus on different aspects of the system.</a:t>
            </a:r>
          </a:p>
          <a:p>
            <a:pPr algn="just">
              <a:buNone/>
            </a:pPr>
            <a:r>
              <a:rPr lang="en-US" b="1" dirty="0">
                <a:latin typeface="Times New Roman" pitchFamily="18" charset="0"/>
                <a:cs typeface="Times New Roman" pitchFamily="18" charset="0"/>
              </a:rPr>
              <a:t>6)Traceability:</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MDD ensures traceability between different model elements and between models and code. This traceability facilitates impact analysis, debugging, and maintenance by providing a clear mapping from requirements to implementation.</a:t>
            </a:r>
          </a:p>
          <a:p>
            <a:pPr algn="just">
              <a:buNone/>
            </a:pPr>
            <a:r>
              <a:rPr lang="en-US" b="1" dirty="0">
                <a:latin typeface="Times New Roman" pitchFamily="18" charset="0"/>
                <a:cs typeface="Times New Roman" pitchFamily="18" charset="0"/>
              </a:rPr>
              <a:t>7)Iterative Refinement: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Models are iteratively refined and extended throughout the development process. This iterative approach allows for continuous improvement and adaptation of models to meet changing requirements and ensure alignment with business goals.</a:t>
            </a:r>
          </a:p>
          <a:p>
            <a:pPr algn="just">
              <a:buNone/>
            </a:pPr>
            <a:r>
              <a:rPr lang="en-US" b="1" dirty="0">
                <a:latin typeface="Times New Roman" pitchFamily="18" charset="0"/>
                <a:cs typeface="Times New Roman" pitchFamily="18" charset="0"/>
              </a:rPr>
              <a:t>8)Validation and Verification:</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MDD includes rigorous validation and verification techniques to ensure that models are correct, consistent, and complete. Automated tools can be used to check model syntax and semantics, ensuring high-quality models before code generation.</a:t>
            </a:r>
          </a:p>
          <a:p>
            <a:pPr algn="just"/>
            <a:endParaRPr lang="en-US"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950199" cy="6096000"/>
          </a:xfrm>
        </p:spPr>
        <p:txBody>
          <a:bodyPr/>
          <a:lstStyle/>
          <a:p>
            <a:pPr algn="just">
              <a:buNone/>
            </a:pPr>
            <a:r>
              <a:rPr lang="en-US" b="1" dirty="0">
                <a:latin typeface="Times New Roman" pitchFamily="18" charset="0"/>
                <a:cs typeface="Times New Roman" pitchFamily="18" charset="0"/>
              </a:rPr>
              <a:t>Benefits of Model-Driven Development</a:t>
            </a:r>
          </a:p>
          <a:p>
            <a:pPr algn="just"/>
            <a:r>
              <a:rPr lang="en-US" b="1" dirty="0">
                <a:latin typeface="Times New Roman" pitchFamily="18" charset="0"/>
                <a:cs typeface="Times New Roman" pitchFamily="18" charset="0"/>
              </a:rPr>
              <a:t>Increased Productivity:</a:t>
            </a:r>
            <a:r>
              <a:rPr lang="en-US" dirty="0">
                <a:latin typeface="Times New Roman" pitchFamily="18" charset="0"/>
                <a:cs typeface="Times New Roman" pitchFamily="18" charset="0"/>
              </a:rPr>
              <a:t> Automation of code generation and model transformation reduces manual coding effort and speeds up development.</a:t>
            </a:r>
          </a:p>
          <a:p>
            <a:pPr algn="just"/>
            <a:r>
              <a:rPr lang="en-US" b="1" dirty="0">
                <a:latin typeface="Times New Roman" pitchFamily="18" charset="0"/>
                <a:cs typeface="Times New Roman" pitchFamily="18" charset="0"/>
              </a:rPr>
              <a:t>Improved Quality:</a:t>
            </a:r>
            <a:r>
              <a:rPr lang="en-US" dirty="0">
                <a:latin typeface="Times New Roman" pitchFamily="18" charset="0"/>
                <a:cs typeface="Times New Roman" pitchFamily="18" charset="0"/>
              </a:rPr>
              <a:t> Early detection of errors through model validation and verification leads to higher-quality software.</a:t>
            </a:r>
          </a:p>
          <a:p>
            <a:pPr algn="just"/>
            <a:r>
              <a:rPr lang="en-US" b="1" dirty="0">
                <a:latin typeface="Times New Roman" pitchFamily="18" charset="0"/>
                <a:cs typeface="Times New Roman" pitchFamily="18" charset="0"/>
              </a:rPr>
              <a:t>Enhanced Communication:</a:t>
            </a:r>
            <a:r>
              <a:rPr lang="en-US" dirty="0">
                <a:latin typeface="Times New Roman" pitchFamily="18" charset="0"/>
                <a:cs typeface="Times New Roman" pitchFamily="18" charset="0"/>
              </a:rPr>
              <a:t> High-level models provide a common language for stakeholders, facilitating better communication and understanding.</a:t>
            </a:r>
          </a:p>
          <a:p>
            <a:pPr algn="just"/>
            <a:r>
              <a:rPr lang="en-US" b="1" dirty="0">
                <a:latin typeface="Times New Roman" pitchFamily="18" charset="0"/>
                <a:cs typeface="Times New Roman" pitchFamily="18" charset="0"/>
              </a:rPr>
              <a:t>Consistency and Reusability:</a:t>
            </a:r>
            <a:r>
              <a:rPr lang="en-US" dirty="0">
                <a:latin typeface="Times New Roman" pitchFamily="18" charset="0"/>
                <a:cs typeface="Times New Roman" pitchFamily="18" charset="0"/>
              </a:rPr>
              <a:t> Models ensure consistency across the system and promote reusability of components and designs.</a:t>
            </a:r>
          </a:p>
          <a:p>
            <a:pPr algn="just"/>
            <a:r>
              <a:rPr lang="en-US" b="1" dirty="0">
                <a:latin typeface="Times New Roman" pitchFamily="18" charset="0"/>
                <a:cs typeface="Times New Roman" pitchFamily="18" charset="0"/>
              </a:rPr>
              <a:t>Flexibility and Adaptability:</a:t>
            </a:r>
            <a:r>
              <a:rPr lang="en-US" dirty="0">
                <a:latin typeface="Times New Roman" pitchFamily="18" charset="0"/>
                <a:cs typeface="Times New Roman" pitchFamily="18" charset="0"/>
              </a:rPr>
              <a:t> Platform-independent models allow for easy adaptation to new technologies and changing requirements</a:t>
            </a:r>
          </a:p>
          <a:p>
            <a:pPr algn="just"/>
            <a:endParaRPr lang="en-US"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7492999" cy="5431763"/>
          </a:xfrm>
        </p:spPr>
        <p:txBody>
          <a:bodyPr>
            <a:normAutofit/>
          </a:bodyPr>
          <a:lstStyle/>
          <a:p>
            <a:pPr algn="ctr">
              <a:buNone/>
            </a:pPr>
            <a:r>
              <a:rPr lang="en-IN" sz="2000" b="1" dirty="0">
                <a:solidFill>
                  <a:srgbClr val="002060"/>
                </a:solidFill>
                <a:latin typeface="Times New Roman" pitchFamily="18" charset="0"/>
                <a:cs typeface="Times New Roman" pitchFamily="18" charset="0"/>
              </a:rPr>
              <a:t>Test Driven Development</a:t>
            </a:r>
            <a:endParaRPr lang="en-IN" sz="2000" b="1"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Test-Driven Development (TDD) is a software development approach where tests are written before the actual code. This methodology helps ensure that the code works as expected and meets the requirements from the start. Here are the steps involved in </a:t>
            </a:r>
            <a:r>
              <a:rPr lang="en-US" sz="2000" dirty="0" err="1">
                <a:latin typeface="Times New Roman" pitchFamily="18" charset="0"/>
                <a:cs typeface="Times New Roman" pitchFamily="18" charset="0"/>
              </a:rPr>
              <a:t>TDDTest</a:t>
            </a:r>
            <a:r>
              <a:rPr lang="en-US" sz="2000" dirty="0">
                <a:latin typeface="Times New Roman" pitchFamily="18" charset="0"/>
                <a:cs typeface="Times New Roman" pitchFamily="18" charset="0"/>
              </a:rPr>
              <a:t>-Driven Development (TDD) is a software development approach where tests are written before the actual code. This methodology helps ensure that the code works as expected and meets the requirements from the start. </a:t>
            </a:r>
            <a:endParaRPr lang="en-US" sz="2000" b="1" dirty="0">
              <a:latin typeface="Times New Roman" pitchFamily="18" charset="0"/>
              <a:cs typeface="Times New Roman" pitchFamily="18" charset="0"/>
            </a:endParaRPr>
          </a:p>
        </p:txBody>
      </p:sp>
      <p:pic>
        <p:nvPicPr>
          <p:cNvPr id="4" name="Picture 3" descr="M2.PNG"/>
          <p:cNvPicPr>
            <a:picLocks noChangeAspect="1"/>
          </p:cNvPicPr>
          <p:nvPr/>
        </p:nvPicPr>
        <p:blipFill>
          <a:blip r:embed="rId2"/>
          <a:stretch>
            <a:fillRect/>
          </a:stretch>
        </p:blipFill>
        <p:spPr>
          <a:xfrm>
            <a:off x="2286000" y="3657600"/>
            <a:ext cx="4343400" cy="25908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7950199" cy="5431763"/>
          </a:xfrm>
        </p:spPr>
        <p:txBody>
          <a:bodyPr>
            <a:normAutofit/>
          </a:bodyPr>
          <a:lstStyle/>
          <a:p>
            <a:pPr algn="just">
              <a:buNone/>
            </a:pPr>
            <a:r>
              <a:rPr lang="en-US" dirty="0">
                <a:solidFill>
                  <a:srgbClr val="002060"/>
                </a:solidFill>
                <a:latin typeface="Times New Roman" pitchFamily="18" charset="0"/>
                <a:cs typeface="Times New Roman" pitchFamily="18" charset="0"/>
              </a:rPr>
              <a:t>Here are the steps involved in TDD:</a:t>
            </a:r>
          </a:p>
          <a:p>
            <a:pPr algn="just"/>
            <a:r>
              <a:rPr lang="en-US" b="1" dirty="0">
                <a:latin typeface="Times New Roman" pitchFamily="18" charset="0"/>
                <a:cs typeface="Times New Roman" pitchFamily="18" charset="0"/>
              </a:rPr>
              <a:t>Write a Test</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Begin by writing a test for the new functionality you want to implement. This test should be based on the requirements and specifications of the feature.</a:t>
            </a:r>
          </a:p>
          <a:p>
            <a:pPr lvl="1" algn="just"/>
            <a:r>
              <a:rPr lang="en-US" dirty="0">
                <a:latin typeface="Times New Roman" pitchFamily="18" charset="0"/>
                <a:cs typeface="Times New Roman" pitchFamily="18" charset="0"/>
              </a:rPr>
              <a:t>The test will likely fail initially because the feature hasn't been implemented yet. This step helps to define the desired behavior of the code.</a:t>
            </a:r>
          </a:p>
          <a:p>
            <a:pPr algn="just"/>
            <a:r>
              <a:rPr lang="en-US" b="1" dirty="0">
                <a:latin typeface="Times New Roman" pitchFamily="18" charset="0"/>
                <a:cs typeface="Times New Roman" pitchFamily="18" charset="0"/>
              </a:rPr>
              <a:t>Run the Test</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Execute the test you wrote. Since the functionality is not yet implemented, the test should fail. This failure confirms that the test is functioning correctly and that the feature needs to be developed.</a:t>
            </a:r>
          </a:p>
          <a:p>
            <a:pPr algn="just"/>
            <a:r>
              <a:rPr lang="en-US" b="1" dirty="0">
                <a:latin typeface="Times New Roman" pitchFamily="18" charset="0"/>
                <a:cs typeface="Times New Roman" pitchFamily="18" charset="0"/>
              </a:rPr>
              <a:t>Write the Code</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Write the minimum amount of code necessary to make the test pass. Focus on getting the test to pass, not on writing perfect or complete code. This often involves writing just enough code to fulfill the requirements specified by the test.</a:t>
            </a:r>
          </a:p>
          <a:p>
            <a:pPr algn="just"/>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873999" cy="5584163"/>
          </a:xfrm>
        </p:spPr>
        <p:txBody>
          <a:bodyPr/>
          <a:lstStyle/>
          <a:p>
            <a:pPr algn="just"/>
            <a:r>
              <a:rPr lang="en-US" b="1" dirty="0">
                <a:latin typeface="Times New Roman" pitchFamily="18" charset="0"/>
                <a:cs typeface="Times New Roman" pitchFamily="18" charset="0"/>
              </a:rPr>
              <a:t>Run All Tests</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Run all existing tests, including the new one. The new test should pass, indicating that the new functionality works as intended. Other tests should also pass, ensuring that the new code hasn't broken any existing functionality.</a:t>
            </a:r>
          </a:p>
          <a:p>
            <a:pPr algn="just"/>
            <a:r>
              <a:rPr lang="en-US" b="1" dirty="0" err="1">
                <a:latin typeface="Times New Roman" pitchFamily="18" charset="0"/>
                <a:cs typeface="Times New Roman" pitchFamily="18" charset="0"/>
              </a:rPr>
              <a:t>Refactor</a:t>
            </a:r>
            <a:r>
              <a:rPr lang="en-US" b="1" dirty="0">
                <a:latin typeface="Times New Roman" pitchFamily="18" charset="0"/>
                <a:cs typeface="Times New Roman" pitchFamily="18" charset="0"/>
              </a:rPr>
              <a:t> the Code</a:t>
            </a:r>
            <a:r>
              <a:rPr lang="en-US" dirty="0">
                <a:latin typeface="Times New Roman" pitchFamily="18" charset="0"/>
                <a:cs typeface="Times New Roman" pitchFamily="18" charset="0"/>
              </a:rPr>
              <a:t>:</a:t>
            </a:r>
          </a:p>
          <a:p>
            <a:pPr lvl="1" algn="just"/>
            <a:r>
              <a:rPr lang="en-US" dirty="0" err="1">
                <a:latin typeface="Times New Roman" pitchFamily="18" charset="0"/>
                <a:cs typeface="Times New Roman" pitchFamily="18" charset="0"/>
              </a:rPr>
              <a:t>Refactor</a:t>
            </a:r>
            <a:r>
              <a:rPr lang="en-US" dirty="0">
                <a:latin typeface="Times New Roman" pitchFamily="18" charset="0"/>
                <a:cs typeface="Times New Roman" pitchFamily="18" charset="0"/>
              </a:rPr>
              <a:t> the code to improve its structure, readability, and efficiency without changing its behavior. This step ensures that the codebase remains clean and maintainable.</a:t>
            </a:r>
          </a:p>
          <a:p>
            <a:pPr lvl="1" algn="just"/>
            <a:r>
              <a:rPr lang="en-US" dirty="0">
                <a:latin typeface="Times New Roman" pitchFamily="18" charset="0"/>
                <a:cs typeface="Times New Roman" pitchFamily="18" charset="0"/>
              </a:rPr>
              <a:t>After refactoring, run all tests again to ensure that the changes haven’t introduced any new issues.</a:t>
            </a:r>
          </a:p>
          <a:p>
            <a:pPr algn="just"/>
            <a:r>
              <a:rPr lang="en-US" b="1" dirty="0">
                <a:latin typeface="Times New Roman" pitchFamily="18" charset="0"/>
                <a:cs typeface="Times New Roman" pitchFamily="18" charset="0"/>
              </a:rPr>
              <a:t>Repeat</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Repeat the cycle for each new piece of functionality. Each iteration should be small and manageable, ensuring continuous integration and testing throughout the development process.</a:t>
            </a:r>
          </a:p>
          <a:p>
            <a:pPr algn="just"/>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7492999" cy="5431763"/>
          </a:xfrm>
        </p:spPr>
        <p:txBody>
          <a:bodyPr/>
          <a:lstStyle/>
          <a:p>
            <a:pPr algn="just">
              <a:buNone/>
            </a:pPr>
            <a:r>
              <a:rPr lang="en-US" b="1" dirty="0">
                <a:latin typeface="Times New Roman" pitchFamily="18" charset="0"/>
                <a:cs typeface="Times New Roman" pitchFamily="18" charset="0"/>
              </a:rPr>
              <a:t>Advantages of TDD</a:t>
            </a:r>
          </a:p>
          <a:p>
            <a:pPr algn="just"/>
            <a:r>
              <a:rPr lang="en-US" b="1" dirty="0">
                <a:latin typeface="Times New Roman" pitchFamily="18" charset="0"/>
                <a:cs typeface="Times New Roman" pitchFamily="18" charset="0"/>
              </a:rPr>
              <a:t>Early Bug Detection</a:t>
            </a:r>
            <a:r>
              <a:rPr lang="en-US" dirty="0">
                <a:latin typeface="Times New Roman" pitchFamily="18" charset="0"/>
                <a:cs typeface="Times New Roman" pitchFamily="18" charset="0"/>
              </a:rPr>
              <a:t>: Writing tests before coding helps catch defects early.</a:t>
            </a:r>
          </a:p>
          <a:p>
            <a:pPr algn="just"/>
            <a:r>
              <a:rPr lang="en-US" b="1" dirty="0">
                <a:latin typeface="Times New Roman" pitchFamily="18" charset="0"/>
                <a:cs typeface="Times New Roman" pitchFamily="18" charset="0"/>
              </a:rPr>
              <a:t>Better Design</a:t>
            </a:r>
            <a:r>
              <a:rPr lang="en-US" dirty="0">
                <a:latin typeface="Times New Roman" pitchFamily="18" charset="0"/>
                <a:cs typeface="Times New Roman" pitchFamily="18" charset="0"/>
              </a:rPr>
              <a:t>: Forces developers to think about the design and requirements before implementation.</a:t>
            </a:r>
          </a:p>
          <a:p>
            <a:pPr algn="just"/>
            <a:r>
              <a:rPr lang="en-US" b="1" dirty="0">
                <a:latin typeface="Times New Roman" pitchFamily="18" charset="0"/>
                <a:cs typeface="Times New Roman" pitchFamily="18" charset="0"/>
              </a:rPr>
              <a:t>Documentation</a:t>
            </a:r>
            <a:r>
              <a:rPr lang="en-US" dirty="0">
                <a:latin typeface="Times New Roman" pitchFamily="18" charset="0"/>
                <a:cs typeface="Times New Roman" pitchFamily="18" charset="0"/>
              </a:rPr>
              <a:t>: Tests act as documentation for the code.</a:t>
            </a:r>
          </a:p>
          <a:p>
            <a:pPr algn="just"/>
            <a:r>
              <a:rPr lang="en-US" b="1" dirty="0">
                <a:latin typeface="Times New Roman" pitchFamily="18" charset="0"/>
                <a:cs typeface="Times New Roman" pitchFamily="18" charset="0"/>
              </a:rPr>
              <a:t>Refactoring Support</a:t>
            </a:r>
            <a:r>
              <a:rPr lang="en-US" dirty="0">
                <a:latin typeface="Times New Roman" pitchFamily="18" charset="0"/>
                <a:cs typeface="Times New Roman" pitchFamily="18" charset="0"/>
              </a:rPr>
              <a:t>: Safe refactoring as tests ensure existing functionality is preserved.</a:t>
            </a:r>
          </a:p>
          <a:p>
            <a:pPr algn="just"/>
            <a:r>
              <a:rPr lang="en-US" b="1" dirty="0">
                <a:latin typeface="Times New Roman" pitchFamily="18" charset="0"/>
                <a:cs typeface="Times New Roman" pitchFamily="18" charset="0"/>
              </a:rPr>
              <a:t>Confidence in Code</a:t>
            </a:r>
            <a:r>
              <a:rPr lang="en-US" dirty="0">
                <a:latin typeface="Times New Roman" pitchFamily="18" charset="0"/>
                <a:cs typeface="Times New Roman" pitchFamily="18" charset="0"/>
              </a:rPr>
              <a:t>: Developers can be confident that changes haven't broken existing functionality.</a:t>
            </a:r>
          </a:p>
          <a:p>
            <a:pPr algn="just"/>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381000"/>
            <a:ext cx="7797799" cy="6248400"/>
          </a:xfrm>
        </p:spPr>
        <p:txBody>
          <a:bodyPr>
            <a:normAutofit/>
          </a:bodyPr>
          <a:lstStyle/>
          <a:p>
            <a:pPr algn="ctr">
              <a:buNone/>
            </a:pPr>
            <a:r>
              <a:rPr lang="en-IN" sz="2800" b="1" dirty="0">
                <a:solidFill>
                  <a:srgbClr val="002060"/>
                </a:solidFill>
                <a:latin typeface="Times New Roman" pitchFamily="18" charset="0"/>
                <a:cs typeface="Times New Roman" pitchFamily="18" charset="0"/>
              </a:rPr>
              <a:t>Service-Oriented Development</a:t>
            </a:r>
            <a:endParaRPr lang="en-IN" sz="2400" b="1"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Service-Oriented Development (SOD) is an approach to software development where applications are composed of independent, loosely-coupled services that communicate over a network. Each service represents a specific business function and can be developed, deployed, and scaled independently</a:t>
            </a:r>
            <a:r>
              <a:rPr lang="en-US" sz="2400" dirty="0"/>
              <a:t>.</a:t>
            </a:r>
            <a:r>
              <a:rPr lang="en-IN" sz="2400" b="1"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4" name="Picture 3" descr="M3.PNG"/>
          <p:cNvPicPr>
            <a:picLocks noChangeAspect="1"/>
          </p:cNvPicPr>
          <p:nvPr/>
        </p:nvPicPr>
        <p:blipFill>
          <a:blip r:embed="rId2"/>
          <a:stretch>
            <a:fillRect/>
          </a:stretch>
        </p:blipFill>
        <p:spPr>
          <a:xfrm>
            <a:off x="1828800" y="3429000"/>
            <a:ext cx="5257800" cy="25539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6934200" cy="5638800"/>
          </a:xfrm>
        </p:spPr>
        <p:txBody>
          <a:bodyPr>
            <a:normAutofit/>
          </a:bodyPr>
          <a:lstStyle/>
          <a:p>
            <a:pPr>
              <a:buNone/>
            </a:pPr>
            <a:r>
              <a:rPr lang="en-US" sz="2000" b="1" dirty="0">
                <a:latin typeface="Aptos" panose="020B0004020202020204" pitchFamily="34" charset="0"/>
                <a:cs typeface="Times New Roman" pitchFamily="18" charset="0"/>
              </a:rPr>
              <a:t>3)Risk Management</a:t>
            </a:r>
          </a:p>
          <a:p>
            <a:r>
              <a:rPr lang="en-US" sz="2000" b="1" dirty="0">
                <a:latin typeface="Aptos" panose="020B0004020202020204" pitchFamily="34" charset="0"/>
                <a:cs typeface="Times New Roman" pitchFamily="18" charset="0"/>
              </a:rPr>
              <a:t>Early Identification</a:t>
            </a:r>
            <a:r>
              <a:rPr lang="en-US" sz="2000" dirty="0">
                <a:latin typeface="Aptos" panose="020B0004020202020204" pitchFamily="34" charset="0"/>
                <a:cs typeface="Times New Roman" pitchFamily="18" charset="0"/>
              </a:rPr>
              <a:t>: Identifying potential risks early in the project lifecycle.</a:t>
            </a:r>
          </a:p>
          <a:p>
            <a:r>
              <a:rPr lang="en-US" sz="2000" b="1" dirty="0">
                <a:latin typeface="Aptos" panose="020B0004020202020204" pitchFamily="34" charset="0"/>
                <a:cs typeface="Times New Roman" pitchFamily="18" charset="0"/>
              </a:rPr>
              <a:t>Proactive Mitigation</a:t>
            </a:r>
            <a:r>
              <a:rPr lang="en-US" sz="2000" dirty="0">
                <a:latin typeface="Aptos" panose="020B0004020202020204" pitchFamily="34" charset="0"/>
                <a:cs typeface="Times New Roman" pitchFamily="18" charset="0"/>
              </a:rPr>
              <a:t>: Implementing strategies to mitigate risks before they impact the project significantly.</a:t>
            </a:r>
          </a:p>
          <a:p>
            <a:pPr>
              <a:buNone/>
            </a:pPr>
            <a:r>
              <a:rPr lang="en-US" sz="2000" b="1" dirty="0">
                <a:latin typeface="Aptos" panose="020B0004020202020204" pitchFamily="34" charset="0"/>
                <a:cs typeface="Times New Roman" pitchFamily="18" charset="0"/>
              </a:rPr>
              <a:t>4) Performance Measurement</a:t>
            </a:r>
          </a:p>
          <a:p>
            <a:r>
              <a:rPr lang="en-US" sz="2000" b="1" dirty="0">
                <a:latin typeface="Aptos" panose="020B0004020202020204" pitchFamily="34" charset="0"/>
                <a:cs typeface="Times New Roman" pitchFamily="18" charset="0"/>
              </a:rPr>
              <a:t>Tracking Progress</a:t>
            </a:r>
            <a:r>
              <a:rPr lang="en-US" sz="2000" dirty="0">
                <a:latin typeface="Aptos" panose="020B0004020202020204" pitchFamily="34" charset="0"/>
                <a:cs typeface="Times New Roman" pitchFamily="18" charset="0"/>
              </a:rPr>
              <a:t>: Measuring progress against the project plan to ensure that project milestones and deliverables are being achieved.</a:t>
            </a:r>
          </a:p>
          <a:p>
            <a:r>
              <a:rPr lang="en-US" sz="2000" b="1" dirty="0">
                <a:latin typeface="Aptos" panose="020B0004020202020204" pitchFamily="34" charset="0"/>
                <a:cs typeface="Times New Roman" pitchFamily="18" charset="0"/>
              </a:rPr>
              <a:t>Key Performance Indicators (KPIs)</a:t>
            </a:r>
            <a:r>
              <a:rPr lang="en-US" sz="2000" dirty="0">
                <a:latin typeface="Aptos" panose="020B0004020202020204" pitchFamily="34" charset="0"/>
                <a:cs typeface="Times New Roman" pitchFamily="18" charset="0"/>
              </a:rPr>
              <a:t>: Using KPIs to evaluate the project's performance and identify areas for improvement.</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950199" cy="5584163"/>
          </a:xfrm>
        </p:spPr>
        <p:txBody>
          <a:bodyPr>
            <a:noAutofit/>
          </a:bodyPr>
          <a:lstStyle/>
          <a:p>
            <a:pPr algn="ctr">
              <a:buNone/>
            </a:pPr>
            <a:r>
              <a:rPr lang="en-US" sz="2000" b="1" dirty="0">
                <a:solidFill>
                  <a:srgbClr val="002060"/>
                </a:solidFill>
                <a:latin typeface="Aptos" panose="020B0004020202020204" pitchFamily="34" charset="0"/>
                <a:cs typeface="Times New Roman" pitchFamily="18" charset="0"/>
              </a:rPr>
              <a:t>Key steps involved in Service-Oriented Development</a:t>
            </a:r>
          </a:p>
          <a:p>
            <a:pPr>
              <a:buNone/>
            </a:pPr>
            <a:r>
              <a:rPr lang="en-US" sz="1400" b="1" dirty="0">
                <a:latin typeface="Aptos" panose="020B0004020202020204" pitchFamily="34" charset="0"/>
                <a:cs typeface="Times New Roman" pitchFamily="18" charset="0"/>
              </a:rPr>
              <a:t>1. Identify Services</a:t>
            </a:r>
          </a:p>
          <a:p>
            <a:r>
              <a:rPr lang="en-US" sz="1400" b="1" dirty="0">
                <a:latin typeface="Aptos" panose="020B0004020202020204" pitchFamily="34" charset="0"/>
                <a:cs typeface="Times New Roman" pitchFamily="18" charset="0"/>
              </a:rPr>
              <a:t>Define Business Processes</a:t>
            </a:r>
            <a:r>
              <a:rPr lang="en-US" sz="1400" dirty="0">
                <a:latin typeface="Aptos" panose="020B0004020202020204" pitchFamily="34" charset="0"/>
                <a:cs typeface="Times New Roman" pitchFamily="18" charset="0"/>
              </a:rPr>
              <a:t>: Understand the business processes and identify the key functions that need to be automated.</a:t>
            </a:r>
          </a:p>
          <a:p>
            <a:r>
              <a:rPr lang="en-US" sz="1400" b="1" dirty="0">
                <a:latin typeface="Aptos" panose="020B0004020202020204" pitchFamily="34" charset="0"/>
                <a:cs typeface="Times New Roman" pitchFamily="18" charset="0"/>
              </a:rPr>
              <a:t>Service Boundaries</a:t>
            </a:r>
            <a:r>
              <a:rPr lang="en-US" sz="1400" dirty="0">
                <a:latin typeface="Aptos" panose="020B0004020202020204" pitchFamily="34" charset="0"/>
                <a:cs typeface="Times New Roman" pitchFamily="18" charset="0"/>
              </a:rPr>
              <a:t>: Determine the boundaries of each service. A service should represent a single, cohesive business function.</a:t>
            </a:r>
          </a:p>
          <a:p>
            <a:pPr>
              <a:buNone/>
            </a:pPr>
            <a:r>
              <a:rPr lang="en-US" sz="1400" b="1" dirty="0">
                <a:latin typeface="Aptos" panose="020B0004020202020204" pitchFamily="34" charset="0"/>
                <a:cs typeface="Times New Roman" pitchFamily="18" charset="0"/>
              </a:rPr>
              <a:t>2. Design Services</a:t>
            </a:r>
          </a:p>
          <a:p>
            <a:r>
              <a:rPr lang="en-US" sz="1400" b="1" dirty="0">
                <a:latin typeface="Aptos" panose="020B0004020202020204" pitchFamily="34" charset="0"/>
                <a:cs typeface="Times New Roman" pitchFamily="18" charset="0"/>
              </a:rPr>
              <a:t>Service Contracts</a:t>
            </a:r>
            <a:r>
              <a:rPr lang="en-US" sz="1400" dirty="0">
                <a:latin typeface="Aptos" panose="020B0004020202020204" pitchFamily="34" charset="0"/>
                <a:cs typeface="Times New Roman" pitchFamily="18" charset="0"/>
              </a:rPr>
              <a:t>: Define the interface for each service, specifying the inputs, outputs, and communication protocols (e.g., REST, SOAP).</a:t>
            </a:r>
          </a:p>
          <a:p>
            <a:r>
              <a:rPr lang="en-US" sz="1400" b="1" dirty="0">
                <a:latin typeface="Aptos" panose="020B0004020202020204" pitchFamily="34" charset="0"/>
                <a:cs typeface="Times New Roman" pitchFamily="18" charset="0"/>
              </a:rPr>
              <a:t>Data Models</a:t>
            </a:r>
            <a:r>
              <a:rPr lang="en-US" sz="1400" dirty="0">
                <a:latin typeface="Aptos" panose="020B0004020202020204" pitchFamily="34" charset="0"/>
                <a:cs typeface="Times New Roman" pitchFamily="18" charset="0"/>
              </a:rPr>
              <a:t>: Design the data models that services will use. Ensure that data is consistent across services.</a:t>
            </a:r>
          </a:p>
          <a:p>
            <a:pPr>
              <a:buNone/>
            </a:pPr>
            <a:r>
              <a:rPr lang="en-US" sz="1400" b="1" dirty="0">
                <a:latin typeface="Aptos" panose="020B0004020202020204" pitchFamily="34" charset="0"/>
                <a:cs typeface="Times New Roman" pitchFamily="18" charset="0"/>
              </a:rPr>
              <a:t>3. Develop Services</a:t>
            </a:r>
          </a:p>
          <a:p>
            <a:r>
              <a:rPr lang="en-US" sz="1400" b="1" dirty="0">
                <a:latin typeface="Aptos" panose="020B0004020202020204" pitchFamily="34" charset="0"/>
                <a:cs typeface="Times New Roman" pitchFamily="18" charset="0"/>
              </a:rPr>
              <a:t>Implement Service Logic</a:t>
            </a:r>
            <a:r>
              <a:rPr lang="en-US" sz="1400" dirty="0">
                <a:latin typeface="Aptos" panose="020B0004020202020204" pitchFamily="34" charset="0"/>
                <a:cs typeface="Times New Roman" pitchFamily="18" charset="0"/>
              </a:rPr>
              <a:t>: Write the code to implement the service’s business logic.</a:t>
            </a:r>
          </a:p>
          <a:p>
            <a:r>
              <a:rPr lang="en-US" sz="1400" b="1" dirty="0">
                <a:latin typeface="Aptos" panose="020B0004020202020204" pitchFamily="34" charset="0"/>
                <a:cs typeface="Times New Roman" pitchFamily="18" charset="0"/>
              </a:rPr>
              <a:t>Service Granularity</a:t>
            </a:r>
            <a:r>
              <a:rPr lang="en-US" sz="1400" dirty="0">
                <a:latin typeface="Aptos" panose="020B0004020202020204" pitchFamily="34" charset="0"/>
                <a:cs typeface="Times New Roman" pitchFamily="18" charset="0"/>
              </a:rPr>
              <a:t>: Ensure services are neither too large (monolithic) nor too small (too many micro services), achieving a balance that supports scalability and maintainability.</a:t>
            </a:r>
          </a:p>
          <a:p>
            <a:pPr>
              <a:buNone/>
            </a:pPr>
            <a:r>
              <a:rPr lang="en-US" sz="1400" b="1" dirty="0">
                <a:latin typeface="Aptos" panose="020B0004020202020204" pitchFamily="34" charset="0"/>
                <a:cs typeface="Times New Roman" pitchFamily="18" charset="0"/>
              </a:rPr>
              <a:t>4. Deploy Services</a:t>
            </a:r>
          </a:p>
          <a:p>
            <a:r>
              <a:rPr lang="en-US" sz="1400" b="1" dirty="0">
                <a:latin typeface="Aptos" panose="020B0004020202020204" pitchFamily="34" charset="0"/>
                <a:cs typeface="Times New Roman" pitchFamily="18" charset="0"/>
              </a:rPr>
              <a:t>Service Deployment</a:t>
            </a:r>
            <a:r>
              <a:rPr lang="en-US" sz="1400" dirty="0">
                <a:latin typeface="Aptos" panose="020B0004020202020204" pitchFamily="34" charset="0"/>
                <a:cs typeface="Times New Roman" pitchFamily="18" charset="0"/>
              </a:rPr>
              <a:t>: Deploy services independently, often in containers or virtual machines to ensure isolation and scalability.</a:t>
            </a:r>
          </a:p>
          <a:p>
            <a:r>
              <a:rPr lang="en-US" sz="1400" b="1" dirty="0">
                <a:latin typeface="Aptos" panose="020B0004020202020204" pitchFamily="34" charset="0"/>
                <a:cs typeface="Times New Roman" pitchFamily="18" charset="0"/>
              </a:rPr>
              <a:t>Service Discovery</a:t>
            </a:r>
            <a:r>
              <a:rPr lang="en-US" sz="1400" dirty="0">
                <a:latin typeface="Aptos" panose="020B0004020202020204" pitchFamily="34" charset="0"/>
                <a:cs typeface="Times New Roman" pitchFamily="18" charset="0"/>
              </a:rPr>
              <a:t>: Implement mechanisms for services to discover each other dynamically, often using a service registry.</a:t>
            </a:r>
          </a:p>
          <a:p>
            <a:endParaRPr lang="en-US" sz="1400" dirty="0">
              <a:latin typeface="Aptos" panose="020B0004020202020204" pitchFamily="34"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8026399" cy="6172200"/>
          </a:xfrm>
        </p:spPr>
        <p:txBody>
          <a:bodyPr>
            <a:normAutofit fontScale="85000" lnSpcReduction="10000"/>
          </a:bodyPr>
          <a:lstStyle/>
          <a:p>
            <a:pPr algn="just">
              <a:buNone/>
            </a:pPr>
            <a:r>
              <a:rPr lang="en-US" b="1" dirty="0">
                <a:latin typeface="Aptos" panose="020B0004020202020204" pitchFamily="34" charset="0"/>
                <a:cs typeface="Times New Roman" pitchFamily="18" charset="0"/>
              </a:rPr>
              <a:t>5)Manage Services</a:t>
            </a:r>
          </a:p>
          <a:p>
            <a:pPr algn="just"/>
            <a:r>
              <a:rPr lang="en-US" b="1" dirty="0">
                <a:latin typeface="Aptos" panose="020B0004020202020204" pitchFamily="34" charset="0"/>
                <a:cs typeface="Times New Roman" pitchFamily="18" charset="0"/>
              </a:rPr>
              <a:t>Service Monitoring</a:t>
            </a:r>
            <a:r>
              <a:rPr lang="en-US" dirty="0">
                <a:latin typeface="Aptos" panose="020B0004020202020204" pitchFamily="34" charset="0"/>
                <a:cs typeface="Times New Roman" pitchFamily="18" charset="0"/>
              </a:rPr>
              <a:t>: Continuously monitor services to ensure they are performing as expected. Use tools for logging, tracing, and metrics collection.</a:t>
            </a:r>
          </a:p>
          <a:p>
            <a:pPr algn="just"/>
            <a:r>
              <a:rPr lang="en-US" b="1" dirty="0">
                <a:latin typeface="Aptos" panose="020B0004020202020204" pitchFamily="34" charset="0"/>
                <a:cs typeface="Times New Roman" pitchFamily="18" charset="0"/>
              </a:rPr>
              <a:t>Service Scaling</a:t>
            </a:r>
            <a:r>
              <a:rPr lang="en-US" dirty="0">
                <a:latin typeface="Aptos" panose="020B0004020202020204" pitchFamily="34" charset="0"/>
                <a:cs typeface="Times New Roman" pitchFamily="18" charset="0"/>
              </a:rPr>
              <a:t>: Scale services independently based on demand. Use load balancers and auto scaling groups to manage traffic and resource allocation.</a:t>
            </a:r>
          </a:p>
          <a:p>
            <a:pPr algn="just">
              <a:buNone/>
            </a:pPr>
            <a:r>
              <a:rPr lang="en-US" b="1" dirty="0">
                <a:latin typeface="Aptos" panose="020B0004020202020204" pitchFamily="34" charset="0"/>
                <a:cs typeface="Times New Roman" pitchFamily="18" charset="0"/>
              </a:rPr>
              <a:t>6. Ensure Service Interoperability</a:t>
            </a:r>
          </a:p>
          <a:p>
            <a:pPr algn="just"/>
            <a:r>
              <a:rPr lang="en-US" b="1" dirty="0">
                <a:latin typeface="Aptos" panose="020B0004020202020204" pitchFamily="34" charset="0"/>
                <a:cs typeface="Times New Roman" pitchFamily="18" charset="0"/>
              </a:rPr>
              <a:t>Standard Protocols</a:t>
            </a:r>
            <a:r>
              <a:rPr lang="en-US" dirty="0">
                <a:latin typeface="Aptos" panose="020B0004020202020204" pitchFamily="34" charset="0"/>
                <a:cs typeface="Times New Roman" pitchFamily="18" charset="0"/>
              </a:rPr>
              <a:t>: Use standard communication protocols (e.g., HTTP, HTTPS) and data formats (e.g., JSON, XML) to ensure interoperability between services.</a:t>
            </a:r>
          </a:p>
          <a:p>
            <a:pPr algn="just"/>
            <a:r>
              <a:rPr lang="en-US" b="1" dirty="0">
                <a:latin typeface="Aptos" panose="020B0004020202020204" pitchFamily="34" charset="0"/>
                <a:cs typeface="Times New Roman" pitchFamily="18" charset="0"/>
              </a:rPr>
              <a:t>API Gateways</a:t>
            </a:r>
            <a:r>
              <a:rPr lang="en-US" dirty="0">
                <a:latin typeface="Aptos" panose="020B0004020202020204" pitchFamily="34" charset="0"/>
                <a:cs typeface="Times New Roman" pitchFamily="18" charset="0"/>
              </a:rPr>
              <a:t>: Use API gateways to manage and secure service interactions, handle cross-cutting concerns like authentication and rate limiting.</a:t>
            </a:r>
          </a:p>
          <a:p>
            <a:pPr algn="just">
              <a:buNone/>
            </a:pPr>
            <a:r>
              <a:rPr lang="en-US" b="1" dirty="0">
                <a:latin typeface="Aptos" panose="020B0004020202020204" pitchFamily="34" charset="0"/>
                <a:cs typeface="Times New Roman" pitchFamily="18" charset="0"/>
              </a:rPr>
              <a:t>7. Test Services</a:t>
            </a:r>
          </a:p>
          <a:p>
            <a:pPr algn="just"/>
            <a:r>
              <a:rPr lang="en-US" b="1" dirty="0">
                <a:latin typeface="Aptos" panose="020B0004020202020204" pitchFamily="34" charset="0"/>
                <a:cs typeface="Times New Roman" pitchFamily="18" charset="0"/>
              </a:rPr>
              <a:t>Unit Testing</a:t>
            </a:r>
            <a:r>
              <a:rPr lang="en-US" dirty="0">
                <a:latin typeface="Aptos" panose="020B0004020202020204" pitchFamily="34" charset="0"/>
                <a:cs typeface="Times New Roman" pitchFamily="18" charset="0"/>
              </a:rPr>
              <a:t>: Test individual service components to ensure they function correctly.</a:t>
            </a:r>
          </a:p>
          <a:p>
            <a:pPr algn="just"/>
            <a:r>
              <a:rPr lang="en-US" b="1" dirty="0">
                <a:latin typeface="Aptos" panose="020B0004020202020204" pitchFamily="34" charset="0"/>
                <a:cs typeface="Times New Roman" pitchFamily="18" charset="0"/>
              </a:rPr>
              <a:t>Integration Testing</a:t>
            </a:r>
            <a:r>
              <a:rPr lang="en-US" dirty="0">
                <a:latin typeface="Aptos" panose="020B0004020202020204" pitchFamily="34" charset="0"/>
                <a:cs typeface="Times New Roman" pitchFamily="18" charset="0"/>
              </a:rPr>
              <a:t>: Test interactions between services to ensure they work together as expected.</a:t>
            </a:r>
          </a:p>
          <a:p>
            <a:pPr algn="just"/>
            <a:r>
              <a:rPr lang="en-US" b="1" dirty="0">
                <a:latin typeface="Aptos" panose="020B0004020202020204" pitchFamily="34" charset="0"/>
                <a:cs typeface="Times New Roman" pitchFamily="18" charset="0"/>
              </a:rPr>
              <a:t>End-to-End Testing</a:t>
            </a:r>
            <a:r>
              <a:rPr lang="en-US" dirty="0">
                <a:latin typeface="Aptos" panose="020B0004020202020204" pitchFamily="34" charset="0"/>
                <a:cs typeface="Times New Roman" pitchFamily="18" charset="0"/>
              </a:rPr>
              <a:t>: Test the entire workflow to ensure the system meets business requirements.</a:t>
            </a:r>
          </a:p>
          <a:p>
            <a:pPr algn="just">
              <a:buNone/>
            </a:pPr>
            <a:r>
              <a:rPr lang="en-US" b="1" dirty="0">
                <a:latin typeface="Aptos" panose="020B0004020202020204" pitchFamily="34" charset="0"/>
                <a:cs typeface="Times New Roman" pitchFamily="18" charset="0"/>
              </a:rPr>
              <a:t>8. Version and Evolve Services</a:t>
            </a:r>
          </a:p>
          <a:p>
            <a:pPr algn="just"/>
            <a:r>
              <a:rPr lang="en-US" b="1" dirty="0">
                <a:latin typeface="Aptos" panose="020B0004020202020204" pitchFamily="34" charset="0"/>
                <a:cs typeface="Times New Roman" pitchFamily="18" charset="0"/>
              </a:rPr>
              <a:t>Versioning</a:t>
            </a:r>
            <a:r>
              <a:rPr lang="en-US" dirty="0">
                <a:latin typeface="Aptos" panose="020B0004020202020204" pitchFamily="34" charset="0"/>
                <a:cs typeface="Times New Roman" pitchFamily="18" charset="0"/>
              </a:rPr>
              <a:t>: Manage different versions of services to ensure backward compatibility and support incremental updates.</a:t>
            </a:r>
          </a:p>
          <a:p>
            <a:pPr algn="just"/>
            <a:r>
              <a:rPr lang="en-US" b="1" dirty="0">
                <a:latin typeface="Aptos" panose="020B0004020202020204" pitchFamily="34" charset="0"/>
                <a:cs typeface="Times New Roman" pitchFamily="18" charset="0"/>
              </a:rPr>
              <a:t>Service Evolution</a:t>
            </a:r>
            <a:r>
              <a:rPr lang="en-US" dirty="0">
                <a:latin typeface="Aptos" panose="020B0004020202020204" pitchFamily="34" charset="0"/>
                <a:cs typeface="Times New Roman" pitchFamily="18" charset="0"/>
              </a:rPr>
              <a:t>: Continuously update and improve services based on changing business needs and technological advancements.</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950199" cy="5943600"/>
          </a:xfrm>
        </p:spPr>
        <p:txBody>
          <a:bodyPr/>
          <a:lstStyle/>
          <a:p>
            <a:pPr algn="ctr">
              <a:buNone/>
            </a:pPr>
            <a:r>
              <a:rPr lang="en-IN" sz="2000" b="1" dirty="0">
                <a:solidFill>
                  <a:srgbClr val="002060"/>
                </a:solidFill>
                <a:latin typeface="Aptos" panose="020B0004020202020204" pitchFamily="34" charset="0"/>
                <a:cs typeface="Times New Roman" pitchFamily="18" charset="0"/>
              </a:rPr>
              <a:t>Aspect-Oriented Development</a:t>
            </a:r>
          </a:p>
          <a:p>
            <a:pPr algn="ctr">
              <a:buNone/>
            </a:pPr>
            <a:endParaRPr lang="en-IN" sz="2000" b="1" dirty="0">
              <a:solidFill>
                <a:schemeClr val="tx2">
                  <a:lumMod val="50000"/>
                </a:schemeClr>
              </a:solidFill>
              <a:latin typeface="Aptos" panose="020B0004020202020204" pitchFamily="34" charset="0"/>
              <a:cs typeface="Times New Roman" pitchFamily="18" charset="0"/>
            </a:endParaRPr>
          </a:p>
          <a:p>
            <a:pPr algn="just">
              <a:buNone/>
            </a:pPr>
            <a:r>
              <a:rPr lang="en-US" dirty="0">
                <a:latin typeface="Aptos" panose="020B0004020202020204" pitchFamily="34" charset="0"/>
                <a:cs typeface="Times New Roman" pitchFamily="18" charset="0"/>
              </a:rPr>
              <a:t>      Aspect-oriented software development (AOSD) is a software design solution that helps address the modularity issues that are not properly resolved by other software approaches, like procedural, structured and object-oriented programming (OOP). AOSD complements, rather than replaces, these other types of software approaches</a:t>
            </a:r>
            <a:r>
              <a:rPr lang="en-IN" dirty="0">
                <a:latin typeface="Aptos" panose="020B0004020202020204" pitchFamily="34" charset="0"/>
                <a:cs typeface="Times New Roman" pitchFamily="18" charset="0"/>
              </a:rPr>
              <a:t>.</a:t>
            </a:r>
          </a:p>
          <a:p>
            <a:pPr algn="just">
              <a:buNone/>
            </a:pPr>
            <a:endParaRPr lang="en-US" dirty="0">
              <a:latin typeface="Aptos" panose="020B0004020202020204" pitchFamily="34"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457200"/>
            <a:ext cx="7721599" cy="6400800"/>
          </a:xfrm>
        </p:spPr>
        <p:txBody>
          <a:bodyPr/>
          <a:lstStyle/>
          <a:p>
            <a:pPr algn="just">
              <a:buNone/>
            </a:pPr>
            <a:r>
              <a:rPr lang="en-US" b="1" dirty="0">
                <a:latin typeface="Aptos" panose="020B0004020202020204" pitchFamily="34" charset="0"/>
                <a:cs typeface="Times New Roman" pitchFamily="18" charset="0"/>
              </a:rPr>
              <a:t>Key Concepts of AOSD</a:t>
            </a:r>
          </a:p>
          <a:p>
            <a:pPr algn="just"/>
            <a:r>
              <a:rPr lang="en-US" b="1" dirty="0">
                <a:latin typeface="Aptos" panose="020B0004020202020204" pitchFamily="34" charset="0"/>
                <a:cs typeface="Times New Roman" pitchFamily="18" charset="0"/>
              </a:rPr>
              <a:t>Aspect</a:t>
            </a:r>
            <a:r>
              <a:rPr lang="en-US" dirty="0">
                <a:latin typeface="Aptos" panose="020B0004020202020204" pitchFamily="34" charset="0"/>
                <a:cs typeface="Times New Roman" pitchFamily="18" charset="0"/>
              </a:rPr>
              <a:t>: A module that encapsulates a cross-cutting concern. Aspects are used to define behaviors that cut across multiple classes or methods.</a:t>
            </a:r>
          </a:p>
          <a:p>
            <a:pPr algn="just"/>
            <a:r>
              <a:rPr lang="en-US" b="1" dirty="0">
                <a:latin typeface="Aptos" panose="020B0004020202020204" pitchFamily="34" charset="0"/>
                <a:cs typeface="Times New Roman" pitchFamily="18" charset="0"/>
              </a:rPr>
              <a:t>Join Points</a:t>
            </a:r>
            <a:r>
              <a:rPr lang="en-US" dirty="0">
                <a:latin typeface="Aptos" panose="020B0004020202020204" pitchFamily="34" charset="0"/>
                <a:cs typeface="Times New Roman" pitchFamily="18" charset="0"/>
              </a:rPr>
              <a:t>: Specific points in the execution of a program, such as method calls or field accesses, where an aspect can be applied.</a:t>
            </a:r>
          </a:p>
          <a:p>
            <a:pPr algn="just"/>
            <a:r>
              <a:rPr lang="en-US" b="1" dirty="0">
                <a:latin typeface="Aptos" panose="020B0004020202020204" pitchFamily="34" charset="0"/>
                <a:cs typeface="Times New Roman" pitchFamily="18" charset="0"/>
              </a:rPr>
              <a:t>Advice</a:t>
            </a:r>
            <a:r>
              <a:rPr lang="en-US" dirty="0">
                <a:latin typeface="Aptos" panose="020B0004020202020204" pitchFamily="34" charset="0"/>
                <a:cs typeface="Times New Roman" pitchFamily="18" charset="0"/>
              </a:rPr>
              <a:t>: Code that is executed at a join point. There are different types of advice, including "before," "after," and "around" advice.</a:t>
            </a:r>
          </a:p>
          <a:p>
            <a:pPr algn="just"/>
            <a:r>
              <a:rPr lang="en-US" b="1" dirty="0" err="1">
                <a:latin typeface="Aptos" panose="020B0004020202020204" pitchFamily="34" charset="0"/>
                <a:cs typeface="Times New Roman" pitchFamily="18" charset="0"/>
              </a:rPr>
              <a:t>Pointcuts</a:t>
            </a:r>
            <a:r>
              <a:rPr lang="en-US" dirty="0">
                <a:latin typeface="Aptos" panose="020B0004020202020204" pitchFamily="34" charset="0"/>
                <a:cs typeface="Times New Roman" pitchFamily="18" charset="0"/>
              </a:rPr>
              <a:t>: Expressions that define which join points advice should be applied to. </a:t>
            </a:r>
            <a:r>
              <a:rPr lang="en-US" dirty="0" err="1">
                <a:latin typeface="Aptos" panose="020B0004020202020204" pitchFamily="34" charset="0"/>
                <a:cs typeface="Times New Roman" pitchFamily="18" charset="0"/>
              </a:rPr>
              <a:t>Pointcuts</a:t>
            </a:r>
            <a:r>
              <a:rPr lang="en-US" dirty="0">
                <a:latin typeface="Aptos" panose="020B0004020202020204" pitchFamily="34" charset="0"/>
                <a:cs typeface="Times New Roman" pitchFamily="18" charset="0"/>
              </a:rPr>
              <a:t> allow you to specify where and when aspects should intervene in the program.</a:t>
            </a:r>
          </a:p>
          <a:p>
            <a:pPr algn="just"/>
            <a:r>
              <a:rPr lang="en-US" b="1" dirty="0">
                <a:latin typeface="Aptos" panose="020B0004020202020204" pitchFamily="34" charset="0"/>
                <a:cs typeface="Times New Roman" pitchFamily="18" charset="0"/>
              </a:rPr>
              <a:t>Weaving</a:t>
            </a:r>
            <a:r>
              <a:rPr lang="en-US" dirty="0">
                <a:latin typeface="Aptos" panose="020B0004020202020204" pitchFamily="34" charset="0"/>
                <a:cs typeface="Times New Roman" pitchFamily="18" charset="0"/>
              </a:rPr>
              <a:t>: The process of integrating aspects with the main code base. This can occur at compile time, load time, or runtime.</a:t>
            </a:r>
          </a:p>
          <a:p>
            <a:pPr algn="just"/>
            <a:endParaRPr lang="en-US" dirty="0">
              <a:latin typeface="Aptos" panose="020B0004020202020204" pitchFamily="34"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533400"/>
            <a:ext cx="7188199" cy="5507963"/>
          </a:xfrm>
        </p:spPr>
        <p:txBody>
          <a:bodyPr/>
          <a:lstStyle/>
          <a:p>
            <a:pPr algn="just">
              <a:buNone/>
            </a:pPr>
            <a:r>
              <a:rPr lang="en-US" b="1" dirty="0">
                <a:latin typeface="Aptos" panose="020B0004020202020204" pitchFamily="34" charset="0"/>
                <a:cs typeface="Times New Roman" pitchFamily="18" charset="0"/>
              </a:rPr>
              <a:t>Use Cases for AOSD</a:t>
            </a:r>
          </a:p>
          <a:p>
            <a:pPr algn="just"/>
            <a:r>
              <a:rPr lang="en-US" b="1" dirty="0">
                <a:latin typeface="Aptos" panose="020B0004020202020204" pitchFamily="34" charset="0"/>
                <a:cs typeface="Times New Roman" pitchFamily="18" charset="0"/>
              </a:rPr>
              <a:t>Logging</a:t>
            </a:r>
            <a:r>
              <a:rPr lang="en-US" dirty="0">
                <a:latin typeface="Aptos" panose="020B0004020202020204" pitchFamily="34" charset="0"/>
                <a:cs typeface="Times New Roman" pitchFamily="18" charset="0"/>
              </a:rPr>
              <a:t>: Automatically logging method calls and execution times without cluttering business logic.</a:t>
            </a:r>
          </a:p>
          <a:p>
            <a:pPr algn="just"/>
            <a:r>
              <a:rPr lang="en-US" b="1" dirty="0">
                <a:latin typeface="Aptos" panose="020B0004020202020204" pitchFamily="34" charset="0"/>
                <a:cs typeface="Times New Roman" pitchFamily="18" charset="0"/>
              </a:rPr>
              <a:t>Security</a:t>
            </a:r>
            <a:r>
              <a:rPr lang="en-US" dirty="0">
                <a:latin typeface="Aptos" panose="020B0004020202020204" pitchFamily="34" charset="0"/>
                <a:cs typeface="Times New Roman" pitchFamily="18" charset="0"/>
              </a:rPr>
              <a:t>: Enforcing security policies across different modules of an application.</a:t>
            </a:r>
          </a:p>
          <a:p>
            <a:pPr algn="just"/>
            <a:r>
              <a:rPr lang="en-US" b="1" dirty="0">
                <a:latin typeface="Aptos" panose="020B0004020202020204" pitchFamily="34" charset="0"/>
                <a:cs typeface="Times New Roman" pitchFamily="18" charset="0"/>
              </a:rPr>
              <a:t>Transaction Management</a:t>
            </a:r>
            <a:r>
              <a:rPr lang="en-US" dirty="0">
                <a:latin typeface="Aptos" panose="020B0004020202020204" pitchFamily="34" charset="0"/>
                <a:cs typeface="Times New Roman" pitchFamily="18" charset="0"/>
              </a:rPr>
              <a:t>: Managing transactions in a declarative way, applying transaction handling uniformly across the business logic</a:t>
            </a:r>
            <a:r>
              <a:rPr lang="en-US" dirty="0">
                <a:latin typeface="Aptos" panose="020B0004020202020204" pitchFamily="34" charset="0"/>
              </a:rPr>
              <a:t>.</a:t>
            </a:r>
          </a:p>
          <a:p>
            <a:pPr algn="just">
              <a:buNone/>
            </a:pPr>
            <a:r>
              <a:rPr lang="en-US" b="1" dirty="0">
                <a:latin typeface="Aptos" panose="020B0004020202020204" pitchFamily="34" charset="0"/>
                <a:cs typeface="Times New Roman" pitchFamily="18" charset="0"/>
              </a:rPr>
              <a:t>Examples of AOSD Frameworks</a:t>
            </a:r>
          </a:p>
          <a:p>
            <a:pPr algn="just"/>
            <a:r>
              <a:rPr lang="en-US" b="1" dirty="0" err="1">
                <a:latin typeface="Aptos" panose="020B0004020202020204" pitchFamily="34" charset="0"/>
                <a:cs typeface="Times New Roman" pitchFamily="18" charset="0"/>
              </a:rPr>
              <a:t>AspectJ</a:t>
            </a:r>
            <a:r>
              <a:rPr lang="en-US" dirty="0">
                <a:latin typeface="Aptos" panose="020B0004020202020204" pitchFamily="34" charset="0"/>
                <a:cs typeface="Times New Roman" pitchFamily="18" charset="0"/>
              </a:rPr>
              <a:t>: A seamless aspect-oriented extension to the Java programming language, which provides additional syntax and semantics for defining aspects.</a:t>
            </a:r>
          </a:p>
          <a:p>
            <a:pPr algn="just"/>
            <a:r>
              <a:rPr lang="en-US" b="1" dirty="0">
                <a:latin typeface="Aptos" panose="020B0004020202020204" pitchFamily="34" charset="0"/>
                <a:cs typeface="Times New Roman" pitchFamily="18" charset="0"/>
              </a:rPr>
              <a:t>Spring AOP</a:t>
            </a:r>
            <a:r>
              <a:rPr lang="en-US" dirty="0">
                <a:latin typeface="Aptos" panose="020B0004020202020204" pitchFamily="34" charset="0"/>
                <a:cs typeface="Times New Roman" pitchFamily="18" charset="0"/>
              </a:rPr>
              <a:t>: Part of the Spring Framework, this provides aspect-oriented programming support and integrates well with other Spring components</a:t>
            </a:r>
          </a:p>
          <a:p>
            <a:pPr algn="just"/>
            <a:endParaRPr lang="en-US" dirty="0">
              <a:latin typeface="Aptos" panose="020B0004020202020204" pitchFamily="34" charset="0"/>
            </a:endParaRPr>
          </a:p>
          <a:p>
            <a:endParaRPr lang="en-US" dirty="0">
              <a:latin typeface="Aptos" panose="020B00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09600"/>
            <a:ext cx="8026399" cy="5867400"/>
          </a:xfrm>
        </p:spPr>
        <p:txBody>
          <a:bodyPr/>
          <a:lstStyle/>
          <a:p>
            <a:pPr>
              <a:buNone/>
            </a:pPr>
            <a:r>
              <a:rPr lang="en-US" b="1" dirty="0">
                <a:latin typeface="Aptos" panose="020B0004020202020204" pitchFamily="34" charset="0"/>
                <a:cs typeface="Times New Roman" pitchFamily="18" charset="0"/>
              </a:rPr>
              <a:t>Benefits of AOSD</a:t>
            </a:r>
          </a:p>
          <a:p>
            <a:r>
              <a:rPr lang="en-US" b="1" dirty="0">
                <a:latin typeface="Aptos" panose="020B0004020202020204" pitchFamily="34" charset="0"/>
                <a:cs typeface="Times New Roman" pitchFamily="18" charset="0"/>
              </a:rPr>
              <a:t>Improved Modularity</a:t>
            </a:r>
            <a:r>
              <a:rPr lang="en-US" dirty="0">
                <a:latin typeface="Aptos" panose="020B0004020202020204" pitchFamily="34" charset="0"/>
                <a:cs typeface="Times New Roman" pitchFamily="18" charset="0"/>
              </a:rPr>
              <a:t>: By separating cross-cutting concerns, AOSD promotes cleaner and more modular code.</a:t>
            </a:r>
          </a:p>
          <a:p>
            <a:r>
              <a:rPr lang="en-US" b="1" dirty="0">
                <a:latin typeface="Aptos" panose="020B0004020202020204" pitchFamily="34" charset="0"/>
                <a:cs typeface="Times New Roman" pitchFamily="18" charset="0"/>
              </a:rPr>
              <a:t>Enhanced Maintainability</a:t>
            </a:r>
            <a:r>
              <a:rPr lang="en-US" dirty="0">
                <a:latin typeface="Aptos" panose="020B0004020202020204" pitchFamily="34" charset="0"/>
                <a:cs typeface="Times New Roman" pitchFamily="18" charset="0"/>
              </a:rPr>
              <a:t>: Changes to cross-cutting concerns need to be made in only one place, reducing the risk of errors and making the codebase easier to maintain.</a:t>
            </a:r>
          </a:p>
          <a:p>
            <a:r>
              <a:rPr lang="en-US" b="1" dirty="0">
                <a:latin typeface="Aptos" panose="020B0004020202020204" pitchFamily="34" charset="0"/>
                <a:cs typeface="Times New Roman" pitchFamily="18" charset="0"/>
              </a:rPr>
              <a:t>Reusability</a:t>
            </a:r>
            <a:r>
              <a:rPr lang="en-US" dirty="0">
                <a:latin typeface="Aptos" panose="020B0004020202020204" pitchFamily="34" charset="0"/>
                <a:cs typeface="Times New Roman" pitchFamily="18" charset="0"/>
              </a:rPr>
              <a:t>: Aspects can be reused across different projects, promoting code reuse.</a:t>
            </a:r>
          </a:p>
          <a:p>
            <a:endParaRPr lang="en-US" dirty="0">
              <a:latin typeface="Aptos" panose="020B0004020202020204" pitchFamily="34"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6629400" cy="5867400"/>
          </a:xfrm>
        </p:spPr>
        <p:txBody>
          <a:bodyPr>
            <a:normAutofit/>
          </a:bodyPr>
          <a:lstStyle/>
          <a:p>
            <a:pPr>
              <a:buNone/>
            </a:pPr>
            <a:r>
              <a:rPr lang="en-US" sz="2000" b="1" dirty="0">
                <a:latin typeface="Aptos" panose="020B0004020202020204" pitchFamily="34" charset="0"/>
                <a:cs typeface="Times New Roman" pitchFamily="18" charset="0"/>
              </a:rPr>
              <a:t>5)Stakeholder Communication</a:t>
            </a:r>
          </a:p>
          <a:p>
            <a:r>
              <a:rPr lang="en-US" sz="2000" b="1" dirty="0">
                <a:latin typeface="Aptos" panose="020B0004020202020204" pitchFamily="34" charset="0"/>
                <a:cs typeface="Times New Roman" pitchFamily="18" charset="0"/>
              </a:rPr>
              <a:t>Regular Updates</a:t>
            </a:r>
            <a:r>
              <a:rPr lang="en-US" sz="2000" dirty="0">
                <a:latin typeface="Aptos" panose="020B0004020202020204" pitchFamily="34" charset="0"/>
                <a:cs typeface="Times New Roman" pitchFamily="18" charset="0"/>
              </a:rPr>
              <a:t>: Providing stakeholders with regular updates on project status, progress, and issues.</a:t>
            </a:r>
          </a:p>
          <a:p>
            <a:r>
              <a:rPr lang="en-US" sz="2000" b="1" dirty="0">
                <a:latin typeface="Aptos" panose="020B0004020202020204" pitchFamily="34" charset="0"/>
                <a:cs typeface="Times New Roman" pitchFamily="18" charset="0"/>
              </a:rPr>
              <a:t>Transparency</a:t>
            </a:r>
            <a:r>
              <a:rPr lang="en-US" sz="2000" dirty="0">
                <a:latin typeface="Aptos" panose="020B0004020202020204" pitchFamily="34" charset="0"/>
                <a:cs typeface="Times New Roman" pitchFamily="18" charset="0"/>
              </a:rPr>
              <a:t>: Ensuring transparency in project activities and decision-making processes, thereby building trust with stakeholders.</a:t>
            </a:r>
          </a:p>
          <a:p>
            <a:endParaRPr lang="en-US" sz="2000" dirty="0">
              <a:latin typeface="Aptos" panose="020B0004020202020204" pitchFamily="34" charset="0"/>
              <a:cs typeface="Times New Roman" pitchFamily="18" charset="0"/>
            </a:endParaRPr>
          </a:p>
          <a:p>
            <a:pPr>
              <a:buNone/>
            </a:pPr>
            <a:r>
              <a:rPr lang="en-US" sz="2000" b="1" dirty="0">
                <a:latin typeface="Aptos" panose="020B0004020202020204" pitchFamily="34" charset="0"/>
                <a:cs typeface="Times New Roman" pitchFamily="18" charset="0"/>
              </a:rPr>
              <a:t>6)Change Management</a:t>
            </a:r>
          </a:p>
          <a:p>
            <a:r>
              <a:rPr lang="en-US" sz="2000" b="1" dirty="0">
                <a:latin typeface="Aptos" panose="020B0004020202020204" pitchFamily="34" charset="0"/>
                <a:cs typeface="Times New Roman" pitchFamily="18" charset="0"/>
              </a:rPr>
              <a:t>Managing Changes</a:t>
            </a:r>
            <a:r>
              <a:rPr lang="en-US" sz="2000" dirty="0">
                <a:latin typeface="Aptos" panose="020B0004020202020204" pitchFamily="34" charset="0"/>
                <a:cs typeface="Times New Roman" pitchFamily="18" charset="0"/>
              </a:rPr>
              <a:t>: Handling requests for changes to the project scope, schedule, or budget effectively.</a:t>
            </a:r>
          </a:p>
          <a:p>
            <a:r>
              <a:rPr lang="en-US" sz="2000" b="1" dirty="0">
                <a:latin typeface="Aptos" panose="020B0004020202020204" pitchFamily="34" charset="0"/>
                <a:cs typeface="Times New Roman" pitchFamily="18" charset="0"/>
              </a:rPr>
              <a:t>Impact Analysis</a:t>
            </a:r>
            <a:r>
              <a:rPr lang="en-US" sz="2000" dirty="0">
                <a:latin typeface="Aptos" panose="020B0004020202020204" pitchFamily="34" charset="0"/>
                <a:cs typeface="Times New Roman" pitchFamily="18" charset="0"/>
              </a:rPr>
              <a:t>: Assessing the impact of proposed changes on project objectives and deliverables to make informed decisions.</a:t>
            </a:r>
          </a:p>
          <a:p>
            <a:endParaRPr lang="en-US" sz="2000" dirty="0">
              <a:latin typeface="Aptos" panose="020B0004020202020204" pitchFamily="34"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858000" cy="5943600"/>
          </a:xfrm>
        </p:spPr>
        <p:txBody>
          <a:bodyPr>
            <a:normAutofit/>
          </a:bodyPr>
          <a:lstStyle/>
          <a:p>
            <a:pPr fontAlgn="base">
              <a:buNone/>
            </a:pPr>
            <a:r>
              <a:rPr lang="en-US" sz="2800" b="1" dirty="0">
                <a:solidFill>
                  <a:srgbClr val="002060"/>
                </a:solidFill>
                <a:latin typeface="Aptos" panose="020B0004020202020204" pitchFamily="34" charset="0"/>
                <a:cs typeface="Times New Roman" pitchFamily="18" charset="0"/>
              </a:rPr>
              <a:t>Key Activities</a:t>
            </a:r>
          </a:p>
          <a:p>
            <a:pPr fontAlgn="base">
              <a:buNone/>
            </a:pPr>
            <a:endParaRPr lang="en-US" b="1" dirty="0">
              <a:solidFill>
                <a:srgbClr val="FF0000"/>
              </a:solidFill>
              <a:latin typeface="Aptos" panose="020B0004020202020204" pitchFamily="34" charset="0"/>
              <a:cs typeface="Times New Roman" pitchFamily="18" charset="0"/>
            </a:endParaRPr>
          </a:p>
          <a:p>
            <a:pPr fontAlgn="base"/>
            <a:r>
              <a:rPr lang="en-US" b="1" dirty="0">
                <a:latin typeface="Aptos" panose="020B0004020202020204" pitchFamily="34" charset="0"/>
                <a:cs typeface="Times New Roman" pitchFamily="18" charset="0"/>
              </a:rPr>
              <a:t>Performance Measurement:</a:t>
            </a:r>
            <a:r>
              <a:rPr lang="en-US" dirty="0">
                <a:latin typeface="Aptos" panose="020B0004020202020204" pitchFamily="34" charset="0"/>
                <a:cs typeface="Times New Roman" pitchFamily="18" charset="0"/>
              </a:rPr>
              <a:t> Identify and monitor critical performance indicators (</a:t>
            </a:r>
            <a:r>
              <a:rPr lang="en-US" u="sng" dirty="0">
                <a:latin typeface="Aptos" panose="020B0004020202020204" pitchFamily="34" charset="0"/>
                <a:cs typeface="Times New Roman" pitchFamily="18" charset="0"/>
                <a:hlinkClick r:id="rId2"/>
              </a:rPr>
              <a:t>KPIs</a:t>
            </a:r>
            <a:r>
              <a:rPr lang="en-US" dirty="0">
                <a:latin typeface="Aptos" panose="020B0004020202020204" pitchFamily="34" charset="0"/>
                <a:cs typeface="Times New Roman" pitchFamily="18" charset="0"/>
              </a:rPr>
              <a:t>) to compare the progress of a project against defined targets.</a:t>
            </a:r>
          </a:p>
          <a:p>
            <a:pPr fontAlgn="base"/>
            <a:r>
              <a:rPr lang="en-US" b="1" dirty="0">
                <a:latin typeface="Aptos" panose="020B0004020202020204" pitchFamily="34" charset="0"/>
                <a:cs typeface="Times New Roman" pitchFamily="18" charset="0"/>
              </a:rPr>
              <a:t>Progress Tracking:</a:t>
            </a:r>
            <a:r>
              <a:rPr lang="en-US" dirty="0">
                <a:latin typeface="Aptos" panose="020B0004020202020204" pitchFamily="34" charset="0"/>
                <a:cs typeface="Times New Roman" pitchFamily="18" charset="0"/>
              </a:rPr>
              <a:t> Update schedules and timelines for the project on a regular basis, and compare actual work with planned milestones to detect any delays or deviations.</a:t>
            </a:r>
          </a:p>
          <a:p>
            <a:pPr fontAlgn="base"/>
            <a:r>
              <a:rPr lang="en-US" b="1" dirty="0">
                <a:latin typeface="Aptos" panose="020B0004020202020204" pitchFamily="34" charset="0"/>
                <a:cs typeface="Times New Roman" pitchFamily="18" charset="0"/>
              </a:rPr>
              <a:t>Risk Identification and Assessment:</a:t>
            </a:r>
            <a:r>
              <a:rPr lang="en-US" dirty="0">
                <a:latin typeface="Aptos" panose="020B0004020202020204" pitchFamily="34" charset="0"/>
                <a:cs typeface="Times New Roman" pitchFamily="18" charset="0"/>
              </a:rPr>
              <a:t> Monitor actual risks, including their probability and consequences. Find new risks and assess the performance of current risk mitigation mechanisms.</a:t>
            </a:r>
          </a:p>
          <a:p>
            <a:pPr fontAlgn="base"/>
            <a:r>
              <a:rPr lang="en-US" b="1" dirty="0">
                <a:latin typeface="Aptos" panose="020B0004020202020204" pitchFamily="34" charset="0"/>
                <a:cs typeface="Times New Roman" pitchFamily="18" charset="0"/>
              </a:rPr>
              <a:t>Issue Identification and Resolution:</a:t>
            </a:r>
            <a:r>
              <a:rPr lang="en-US" dirty="0">
                <a:latin typeface="Aptos" panose="020B0004020202020204" pitchFamily="34" charset="0"/>
                <a:cs typeface="Times New Roman" pitchFamily="18" charset="0"/>
              </a:rPr>
              <a:t> Point out problems discovered in the process of project implementation, evaluate their scale and introduce corrective measures immediately.</a:t>
            </a:r>
          </a:p>
          <a:p>
            <a:pPr fontAlgn="base"/>
            <a:r>
              <a:rPr lang="en-US" b="1" dirty="0">
                <a:latin typeface="Aptos" panose="020B0004020202020204" pitchFamily="34" charset="0"/>
                <a:cs typeface="Times New Roman" pitchFamily="18" charset="0"/>
              </a:rPr>
              <a:t>Resource Monitoring:</a:t>
            </a:r>
            <a:r>
              <a:rPr lang="en-US" dirty="0">
                <a:latin typeface="Aptos" panose="020B0004020202020204" pitchFamily="34" charset="0"/>
                <a:cs typeface="Times New Roman" pitchFamily="18" charset="0"/>
              </a:rPr>
              <a:t> Track how resources are distributed and used, to ensure there is adequate equipment as well as support by the team members in meeting their objectives.</a:t>
            </a:r>
          </a:p>
          <a:p>
            <a:endParaRPr lang="en-US" dirty="0">
              <a:latin typeface="Aptos" panose="020B0004020202020204" pitchFamily="34"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6705600" cy="5562600"/>
          </a:xfrm>
        </p:spPr>
        <p:txBody>
          <a:bodyPr>
            <a:normAutofit/>
          </a:bodyPr>
          <a:lstStyle/>
          <a:p>
            <a:pPr fontAlgn="base"/>
            <a:r>
              <a:rPr lang="en-US" sz="2000" b="1" dirty="0">
                <a:latin typeface="Aptos" panose="020B0004020202020204" pitchFamily="34" charset="0"/>
                <a:cs typeface="Times New Roman" pitchFamily="18" charset="0"/>
              </a:rPr>
              <a:t>Quality Assurance:</a:t>
            </a:r>
            <a:r>
              <a:rPr lang="en-US" sz="2000" dirty="0">
                <a:latin typeface="Aptos" panose="020B0004020202020204" pitchFamily="34" charset="0"/>
                <a:cs typeface="Times New Roman" pitchFamily="18" charset="0"/>
              </a:rPr>
              <a:t> Monitor compliance with quality standards and processes, reporting deviations to take actions necessary for restoring the targeted level of quality.</a:t>
            </a:r>
          </a:p>
          <a:p>
            <a:pPr fontAlgn="base"/>
            <a:r>
              <a:rPr lang="en-US" sz="2000" b="1" dirty="0">
                <a:latin typeface="Aptos" panose="020B0004020202020204" pitchFamily="34" charset="0"/>
                <a:cs typeface="Times New Roman" pitchFamily="18" charset="0"/>
              </a:rPr>
              <a:t>Communication and Reporting:</a:t>
            </a:r>
            <a:r>
              <a:rPr lang="en-US" sz="2000" dirty="0">
                <a:latin typeface="Aptos" panose="020B0004020202020204" pitchFamily="34" charset="0"/>
                <a:cs typeface="Times New Roman" pitchFamily="18" charset="0"/>
              </a:rPr>
              <a:t> Disseminate project status updates, milestones reached and important findings to the stakeholders on a regular basis.</a:t>
            </a:r>
          </a:p>
          <a:p>
            <a:pPr fontAlgn="base"/>
            <a:r>
              <a:rPr lang="en-US" sz="2000" b="1" dirty="0">
                <a:latin typeface="Aptos" panose="020B0004020202020204" pitchFamily="34" charset="0"/>
                <a:cs typeface="Times New Roman" pitchFamily="18" charset="0"/>
              </a:rPr>
              <a:t>Change Control:</a:t>
            </a:r>
            <a:r>
              <a:rPr lang="en-US" sz="2000" dirty="0">
                <a:latin typeface="Aptos" panose="020B0004020202020204" pitchFamily="34" charset="0"/>
                <a:cs typeface="Times New Roman" pitchFamily="18" charset="0"/>
              </a:rPr>
              <a:t> Review and evaluate </a:t>
            </a:r>
            <a:r>
              <a:rPr lang="en-US" sz="2000" u="sng" dirty="0">
                <a:latin typeface="Aptos" panose="020B0004020202020204" pitchFamily="34" charset="0"/>
                <a:cs typeface="Times New Roman" pitchFamily="18" charset="0"/>
                <a:hlinkClick r:id="rId2"/>
              </a:rPr>
              <a:t>project scope</a:t>
            </a:r>
            <a:r>
              <a:rPr lang="en-US" sz="2000" dirty="0">
                <a:latin typeface="Aptos" panose="020B0004020202020204" pitchFamily="34" charset="0"/>
                <a:cs typeface="Times New Roman" pitchFamily="18" charset="0"/>
              </a:rPr>
              <a:t>, schedule or budget changes. Adopt structured change control processes to define, justify and approve changes.</a:t>
            </a:r>
          </a:p>
          <a:p>
            <a:pPr fontAlgn="base"/>
            <a:r>
              <a:rPr lang="en-US" sz="2000" b="1" dirty="0">
                <a:latin typeface="Aptos" panose="020B0004020202020204" pitchFamily="34" charset="0"/>
                <a:cs typeface="Times New Roman" pitchFamily="18" charset="0"/>
              </a:rPr>
              <a:t>Documentation Management:</a:t>
            </a:r>
            <a:r>
              <a:rPr lang="en-US" sz="2000" dirty="0">
                <a:latin typeface="Aptos" panose="020B0004020202020204" pitchFamily="34" charset="0"/>
                <a:cs typeface="Times New Roman" pitchFamily="18" charset="0"/>
              </a:rPr>
              <a:t> Make sure that </a:t>
            </a:r>
            <a:r>
              <a:rPr lang="en-US" sz="2000" u="sng" dirty="0">
                <a:latin typeface="Aptos" panose="020B0004020202020204" pitchFamily="34" charset="0"/>
                <a:cs typeface="Times New Roman" pitchFamily="18" charset="0"/>
                <a:hlinkClick r:id="rId3"/>
              </a:rPr>
              <a:t>project documentation</a:t>
            </a:r>
            <a:r>
              <a:rPr lang="en-US" sz="2000" dirty="0">
                <a:latin typeface="Aptos" panose="020B0004020202020204" pitchFamily="34" charset="0"/>
                <a:cs typeface="Times New Roman" pitchFamily="18" charset="0"/>
              </a:rPr>
              <a:t> is accurate, current and readily available for ready reference. This involves project plans, reports and other documents related to a particular project.</a:t>
            </a:r>
          </a:p>
          <a:p>
            <a:endParaRPr lang="en-US" sz="2000" dirty="0">
              <a:latin typeface="Aptos" panose="020B0004020202020204" pitchFamily="34"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MODULE 3 </Template>
  <TotalTime>1441</TotalTime>
  <Words>7864</Words>
  <Application>Microsoft Office PowerPoint</Application>
  <PresentationFormat>On-screen Show (4:3)</PresentationFormat>
  <Paragraphs>470</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Aptos</vt:lpstr>
      <vt:lpstr>Arial</vt:lpstr>
      <vt:lpstr>Arial Black</vt:lpstr>
      <vt:lpstr>Times New Roman</vt:lpstr>
      <vt:lpstr>Trebuchet MS</vt:lpstr>
      <vt:lpstr>Wingdings 3</vt:lpstr>
      <vt:lpstr>Facet</vt:lpstr>
      <vt:lpstr>Module 5</vt:lpstr>
      <vt:lpstr>Contents</vt:lpstr>
      <vt:lpstr>Monitoring </vt:lpstr>
      <vt:lpstr>Importance of Project Monitoring</vt:lpstr>
      <vt:lpstr>Purpose of Project monitoring</vt:lpstr>
      <vt:lpstr>PowerPoint Presentation</vt:lpstr>
      <vt:lpstr>PowerPoint Presentation</vt:lpstr>
      <vt:lpstr>PowerPoint Presentation</vt:lpstr>
      <vt:lpstr>PowerPoint Presentation</vt:lpstr>
      <vt:lpstr>TOOLS AND TECHNIQUES </vt:lpstr>
      <vt:lpstr>PowerPoint Presentation</vt:lpstr>
      <vt:lpstr>PowerPoint Presentation</vt:lpstr>
      <vt:lpstr>PowerPoint Presentation</vt:lpstr>
      <vt:lpstr>PowerPoint Presentation</vt:lpstr>
      <vt:lpstr>PowerPoint Presentation</vt:lpstr>
      <vt:lpstr>Project status report </vt:lpstr>
      <vt:lpstr>Need for project status reports:</vt:lpstr>
      <vt:lpstr>PowerPoint Presentation</vt:lpstr>
      <vt:lpstr>PowerPoint Presentation</vt:lpstr>
      <vt:lpstr>PowerPoint Presentation</vt:lpstr>
      <vt:lpstr>PowerPoint Presentation</vt:lpstr>
      <vt:lpstr>PowerPoint Presentation</vt:lpstr>
      <vt:lpstr>PowerPoint Presentation</vt:lpstr>
      <vt:lpstr>3 Basic Parameters of EVA.   </vt:lpstr>
      <vt:lpstr>PowerPoint Presentation</vt:lpstr>
      <vt:lpstr>PowerPoint Presentation</vt:lpstr>
      <vt:lpstr>Different Methods for Earned Value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Improvement </vt:lpstr>
      <vt:lpstr>PowerPoint Presentation</vt:lpstr>
      <vt:lpstr>PowerPoint Presentation</vt:lpstr>
      <vt:lpstr>PowerPoint Presentation</vt:lpstr>
      <vt:lpstr> Project closure in Project Management</vt:lpstr>
      <vt:lpstr>PowerPoint Presentation</vt:lpstr>
      <vt:lpstr>PowerPoint Presentation</vt:lpstr>
      <vt:lpstr>PowerPoint Presentation</vt:lpstr>
      <vt:lpstr>Closure Analysis Report</vt:lpstr>
      <vt:lpstr>PowerPoint Presentation</vt:lpstr>
      <vt:lpstr>PowerPoint Presentation</vt:lpstr>
      <vt:lpstr>Gartner Hype Cycle</vt:lpstr>
      <vt:lpstr>PowerPoint Presentation</vt:lpstr>
      <vt:lpstr>PowerPoint Presentation</vt:lpstr>
      <vt:lpstr>Development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Dell</dc:creator>
  <cp:lastModifiedBy>Ramesh Prasath</cp:lastModifiedBy>
  <cp:revision>98</cp:revision>
  <dcterms:created xsi:type="dcterms:W3CDTF">2024-06-20T07:10:14Z</dcterms:created>
  <dcterms:modified xsi:type="dcterms:W3CDTF">2024-06-30T17:01:12Z</dcterms:modified>
</cp:coreProperties>
</file>