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6"/>
  </p:notesMasterIdLst>
  <p:sldIdLst>
    <p:sldId id="256" r:id="rId2"/>
    <p:sldId id="258" r:id="rId3"/>
    <p:sldId id="265" r:id="rId4"/>
    <p:sldId id="266" r:id="rId5"/>
    <p:sldId id="259" r:id="rId6"/>
    <p:sldId id="260" r:id="rId7"/>
    <p:sldId id="271" r:id="rId8"/>
    <p:sldId id="273" r:id="rId9"/>
    <p:sldId id="274" r:id="rId10"/>
    <p:sldId id="272" r:id="rId11"/>
    <p:sldId id="275" r:id="rId12"/>
    <p:sldId id="276" r:id="rId13"/>
    <p:sldId id="277" r:id="rId14"/>
    <p:sldId id="267" r:id="rId15"/>
    <p:sldId id="268" r:id="rId16"/>
    <p:sldId id="270" r:id="rId17"/>
    <p:sldId id="283"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4" r:id="rId33"/>
    <p:sldId id="293" r:id="rId34"/>
    <p:sldId id="295" r:id="rId35"/>
    <p:sldId id="296" r:id="rId36"/>
    <p:sldId id="297" r:id="rId37"/>
    <p:sldId id="298" r:id="rId38"/>
    <p:sldId id="299" r:id="rId39"/>
    <p:sldId id="320" r:id="rId40"/>
    <p:sldId id="301" r:id="rId41"/>
    <p:sldId id="305" r:id="rId42"/>
    <p:sldId id="302" r:id="rId43"/>
    <p:sldId id="306" r:id="rId44"/>
    <p:sldId id="303" r:id="rId45"/>
    <p:sldId id="304" r:id="rId46"/>
    <p:sldId id="307" r:id="rId47"/>
    <p:sldId id="308" r:id="rId48"/>
    <p:sldId id="311" r:id="rId49"/>
    <p:sldId id="312" r:id="rId50"/>
    <p:sldId id="313" r:id="rId51"/>
    <p:sldId id="309" r:id="rId52"/>
    <p:sldId id="314" r:id="rId53"/>
    <p:sldId id="315" r:id="rId54"/>
    <p:sldId id="316" r:id="rId55"/>
    <p:sldId id="317" r:id="rId56"/>
    <p:sldId id="318" r:id="rId57"/>
    <p:sldId id="319" r:id="rId58"/>
    <p:sldId id="310" r:id="rId59"/>
    <p:sldId id="321" r:id="rId60"/>
    <p:sldId id="322" r:id="rId61"/>
    <p:sldId id="323" r:id="rId62"/>
    <p:sldId id="324" r:id="rId63"/>
    <p:sldId id="325" r:id="rId64"/>
    <p:sldId id="326"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2" d="100"/>
          <a:sy n="82" d="100"/>
        </p:scale>
        <p:origin x="-96" y="-22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6CCA4-2008-4EAD-82FF-4BE58B0448BA}"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BDB2D-8A80-4307-9E71-65A1E4E54072}" type="slidenum">
              <a:rPr lang="en-US" smtClean="0"/>
              <a:pPr/>
              <a:t>‹#›</a:t>
            </a:fld>
            <a:endParaRPr lang="en-US"/>
          </a:p>
        </p:txBody>
      </p:sp>
    </p:spTree>
    <p:extLst>
      <p:ext uri="{BB962C8B-B14F-4D97-AF65-F5344CB8AC3E}">
        <p14:creationId xmlns:p14="http://schemas.microsoft.com/office/powerpoint/2010/main" xmlns="" val="114942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54138" y="330370"/>
            <a:ext cx="3063555" cy="309201"/>
          </a:xfrm>
        </p:spPr>
        <p:txBody>
          <a:bodyPr/>
          <a:lstStyle/>
          <a:p>
            <a:fld id="{F59A1EF0-50A0-49C9-B100-6D38EAF3E89A}" type="datetime1">
              <a:rPr lang="en-US" smtClean="0"/>
              <a:pPr/>
              <a:t>4/30/2024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0649342" y="232118"/>
            <a:ext cx="731831" cy="406389"/>
          </a:xfrm>
        </p:spPr>
        <p:txBody>
          <a:bodyPr/>
          <a:lstStyle>
            <a:lvl1pPr>
              <a:defRPr sz="1800"/>
            </a:lvl1pPr>
          </a:lstStyle>
          <a:p>
            <a:fld id="{6D22F896-40B5-4ADD-8801-0D06FADFA09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0A025-A286-450D-A2A2-E0990EE6BA55}" type="datetime1">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ACD8-C344-4C03-A0C9-A722D80AADEA}" type="datetime1">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7767" y="307359"/>
            <a:ext cx="10466773" cy="558212"/>
          </a:xfrm>
        </p:spPr>
        <p:txBody>
          <a:bodyPr/>
          <a:lstStyle/>
          <a:p>
            <a:r>
              <a:rPr lang="en-US" dirty="0"/>
              <a:t>Click to edit Master title style</a:t>
            </a:r>
          </a:p>
        </p:txBody>
      </p:sp>
      <p:sp>
        <p:nvSpPr>
          <p:cNvPr id="3" name="Content Placeholder 2"/>
          <p:cNvSpPr>
            <a:spLocks noGrp="1"/>
          </p:cNvSpPr>
          <p:nvPr>
            <p:ph idx="1"/>
          </p:nvPr>
        </p:nvSpPr>
        <p:spPr>
          <a:xfrm>
            <a:off x="887767" y="914913"/>
            <a:ext cx="10466773" cy="5077513"/>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72276" y="6358534"/>
            <a:ext cx="3214476" cy="309201"/>
          </a:xfrm>
        </p:spPr>
        <p:txBody>
          <a:bodyPr/>
          <a:lstStyle/>
          <a:p>
            <a:fld id="{55FBA9BE-E8F6-47AD-BC93-4EC949991BDE}" type="datetime1">
              <a:rPr lang="en-US" smtClean="0"/>
              <a:pPr/>
              <a:t>4/30/2024</a:t>
            </a:fld>
            <a:endParaRPr lang="en-US" dirty="0"/>
          </a:p>
        </p:txBody>
      </p:sp>
      <p:sp>
        <p:nvSpPr>
          <p:cNvPr id="5" name="Footer Placeholder 4"/>
          <p:cNvSpPr>
            <a:spLocks noGrp="1"/>
          </p:cNvSpPr>
          <p:nvPr>
            <p:ph type="ftr" sz="quarter" idx="11"/>
          </p:nvPr>
        </p:nvSpPr>
        <p:spPr>
          <a:xfrm>
            <a:off x="887767" y="6362368"/>
            <a:ext cx="6502648" cy="309201"/>
          </a:xfrm>
        </p:spPr>
        <p:txBody>
          <a:bodyPr/>
          <a:lstStyle/>
          <a:p>
            <a:endParaRPr lang="en-US" dirty="0"/>
          </a:p>
        </p:txBody>
      </p:sp>
      <p:sp>
        <p:nvSpPr>
          <p:cNvPr id="6" name="Slide Number Placeholder 5"/>
          <p:cNvSpPr>
            <a:spLocks noGrp="1"/>
          </p:cNvSpPr>
          <p:nvPr>
            <p:ph type="sldNum" sz="quarter" idx="12"/>
          </p:nvPr>
        </p:nvSpPr>
        <p:spPr>
          <a:xfrm>
            <a:off x="10768613" y="6339191"/>
            <a:ext cx="674703" cy="328544"/>
          </a:xfrm>
        </p:spPr>
        <p:txBody>
          <a:bodyPr/>
          <a:lstStyle>
            <a:lvl1pPr>
              <a:defRPr sz="1400" b="1">
                <a:solidFill>
                  <a:srgbClr val="00B0F0"/>
                </a:solidFill>
              </a:defRPr>
            </a:lvl1pPr>
          </a:lstStyle>
          <a:p>
            <a:fld id="{6D22F896-40B5-4ADD-8801-0D06FADFA095}" type="slidenum">
              <a:rPr lang="en-US" smtClean="0"/>
              <a:pPr/>
              <a:t>‹#›</a:t>
            </a:fld>
            <a:endParaRPr lang="en-US" dirty="0"/>
          </a:p>
        </p:txBody>
      </p:sp>
      <p:cxnSp>
        <p:nvCxnSpPr>
          <p:cNvPr id="33" name="Straight Connector 32"/>
          <p:cNvCxnSpPr>
            <a:cxnSpLocks/>
          </p:cNvCxnSpPr>
          <p:nvPr/>
        </p:nvCxnSpPr>
        <p:spPr>
          <a:xfrm>
            <a:off x="887767" y="914913"/>
            <a:ext cx="1046677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447A5-E084-45C0-ABF1-0CFD3E11DE76}" type="datetime1">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5A357-63C6-4B2F-9DAA-4EA69452DA1D}" type="datetime1">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D26AE1-C81D-41BA-BDB8-E27D646E623F}" type="datetime1">
              <a:rPr lang="en-US" smtClean="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36E5F4-88A4-4EC5-B532-E07D58909FBB}" type="datetime1">
              <a:rPr lang="en-US" smtClean="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254F3-800C-4FB8-B7A9-0E6CD76E88B0}" type="datetime1">
              <a:rPr lang="en-US" smtClean="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4A075-6773-43C9-828A-4B620B2CE557}" type="datetime1">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6EE360-AB96-4B70-A704-AC706C4EFB60}" type="datetime1">
              <a:rPr lang="en-US" smtClean="0"/>
              <a:pPr/>
              <a:t>4/30/2024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E09AC8-8FCD-43B3-AAE1-AEE302D7C672}" type="datetime1">
              <a:rPr lang="en-US" smtClean="0"/>
              <a:pPr/>
              <a:t>4/30/2024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850EB-1B1A-D0C1-CA55-A7BF86F54BE6}"/>
              </a:ext>
            </a:extLst>
          </p:cNvPr>
          <p:cNvSpPr>
            <a:spLocks noGrp="1"/>
          </p:cNvSpPr>
          <p:nvPr>
            <p:ph type="ctrTitle"/>
          </p:nvPr>
        </p:nvSpPr>
        <p:spPr/>
        <p:txBody>
          <a:bodyPr>
            <a:normAutofit fontScale="90000"/>
          </a:bodyPr>
          <a:lstStyle/>
          <a:p>
            <a:r>
              <a:rPr lang="en-US" dirty="0"/>
              <a:t/>
            </a:r>
            <a:br>
              <a:rPr lang="en-US" dirty="0"/>
            </a:br>
            <a:r>
              <a:rPr lang="en-US" dirty="0"/>
              <a:t>Software Engineering &amp; </a:t>
            </a:r>
            <a:br>
              <a:rPr lang="en-US" dirty="0"/>
            </a:br>
            <a:r>
              <a:rPr lang="en-US" dirty="0"/>
              <a:t>Project Management</a:t>
            </a:r>
          </a:p>
        </p:txBody>
      </p:sp>
      <p:sp>
        <p:nvSpPr>
          <p:cNvPr id="3" name="Subtitle 2">
            <a:extLst>
              <a:ext uri="{FF2B5EF4-FFF2-40B4-BE49-F238E27FC236}">
                <a16:creationId xmlns:a16="http://schemas.microsoft.com/office/drawing/2014/main" xmlns="" id="{70B4E0C3-8C5A-B542-A8D7-5B3FABF6A86C}"/>
              </a:ext>
            </a:extLst>
          </p:cNvPr>
          <p:cNvSpPr>
            <a:spLocks noGrp="1"/>
          </p:cNvSpPr>
          <p:nvPr>
            <p:ph type="subTitle" idx="1"/>
          </p:nvPr>
        </p:nvSpPr>
        <p:spPr/>
        <p:txBody>
          <a:bodyPr/>
          <a:lstStyle/>
          <a:p>
            <a:r>
              <a:rPr lang="en-US" dirty="0"/>
              <a:t>21AIM61</a:t>
            </a:r>
          </a:p>
        </p:txBody>
      </p:sp>
      <p:sp>
        <p:nvSpPr>
          <p:cNvPr id="4" name="Slide Number Placeholder 3">
            <a:extLst>
              <a:ext uri="{FF2B5EF4-FFF2-40B4-BE49-F238E27FC236}">
                <a16:creationId xmlns:a16="http://schemas.microsoft.com/office/drawing/2014/main" xmlns="" id="{8E5E7CA1-A1DC-0D87-2E30-18BF9D6A7DF0}"/>
              </a:ext>
            </a:extLst>
          </p:cNvPr>
          <p:cNvSpPr>
            <a:spLocks noGrp="1"/>
          </p:cNvSpPr>
          <p:nvPr>
            <p:ph type="sldNum" sz="quarter" idx="12"/>
          </p:nvPr>
        </p:nvSpPr>
        <p:spPr/>
        <p:txBody>
          <a:bodyPr/>
          <a:lstStyle/>
          <a:p>
            <a:fld id="{6D22F896-40B5-4ADD-8801-0D06FADFA095}" type="slidenum">
              <a:rPr lang="en-US" smtClean="0"/>
              <a:pPr/>
              <a:t>1</a:t>
            </a:fld>
            <a:endParaRPr lang="en-US" dirty="0"/>
          </a:p>
        </p:txBody>
      </p:sp>
    </p:spTree>
    <p:extLst>
      <p:ext uri="{BB962C8B-B14F-4D97-AF65-F5344CB8AC3E}">
        <p14:creationId xmlns:p14="http://schemas.microsoft.com/office/powerpoint/2010/main" xmlns="" val="398284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p:txBody>
          <a:bodyPr>
            <a:normAutofit/>
          </a:bodyPr>
          <a:lstStyle/>
          <a:p>
            <a:pPr algn="just" rtl="0"/>
            <a:r>
              <a:rPr lang="en-US" dirty="0"/>
              <a:t>The international standard on software product quality suggests that six main attributes:</a:t>
            </a:r>
          </a:p>
          <a:p>
            <a:pPr>
              <a:buFont typeface="+mj-lt"/>
              <a:buAutoNum type="arabicPeriod"/>
            </a:pPr>
            <a:r>
              <a:rPr lang="en-US" b="1" dirty="0"/>
              <a:t>Reliability:</a:t>
            </a:r>
            <a:r>
              <a:rPr lang="en-US" dirty="0"/>
              <a:t> The capability to provide failure-free service.</a:t>
            </a:r>
          </a:p>
          <a:p>
            <a:pPr>
              <a:buFont typeface="+mj-lt"/>
              <a:buAutoNum type="arabicPeriod" startAt="2"/>
            </a:pPr>
            <a:r>
              <a:rPr lang="en-US" b="1" dirty="0"/>
              <a:t>Functionality:</a:t>
            </a:r>
            <a:r>
              <a:rPr lang="en-US" dirty="0"/>
              <a:t> The capability to provide functions that meet stated and implied needs when the software is used.</a:t>
            </a:r>
          </a:p>
          <a:p>
            <a:pPr>
              <a:buFont typeface="+mj-lt"/>
              <a:buAutoNum type="arabicPeriod" startAt="3"/>
            </a:pPr>
            <a:r>
              <a:rPr lang="en-US" b="1" dirty="0"/>
              <a:t>Usability:</a:t>
            </a:r>
            <a:r>
              <a:rPr lang="en-US" dirty="0"/>
              <a:t> The capability to be understood, learned, and used.</a:t>
            </a:r>
          </a:p>
          <a:p>
            <a:pPr>
              <a:buFont typeface="+mj-lt"/>
              <a:buAutoNum type="arabicPeriod" startAt="4"/>
            </a:pPr>
            <a:r>
              <a:rPr lang="en-US" b="1" dirty="0"/>
              <a:t>Efficiency:</a:t>
            </a:r>
            <a:r>
              <a:rPr lang="en-US" dirty="0"/>
              <a:t> The capability to provide appropriate performance relative to the amount of resources used.</a:t>
            </a:r>
          </a:p>
          <a:p>
            <a:pPr>
              <a:buFont typeface="+mj-lt"/>
              <a:buAutoNum type="arabicPeriod" startAt="5"/>
            </a:pPr>
            <a:r>
              <a:rPr lang="en-US" b="1" dirty="0"/>
              <a:t>Maintainability:</a:t>
            </a:r>
            <a:r>
              <a:rPr lang="en-US" dirty="0"/>
              <a:t> the capability to be modified for purposes of making corrections, improvements, or adaptations.</a:t>
            </a:r>
          </a:p>
          <a:p>
            <a:pPr>
              <a:buFont typeface="+mj-lt"/>
              <a:buAutoNum type="arabicPeriod" startAt="6"/>
            </a:pPr>
            <a:r>
              <a:rPr lang="en-US" b="1" dirty="0"/>
              <a:t>Portability:</a:t>
            </a:r>
            <a:r>
              <a:rPr lang="en-US" dirty="0"/>
              <a:t> The capability to be adapted for different specified environments without applying actions or means other than those provided for this purpose in the product.</a:t>
            </a:r>
          </a:p>
        </p:txBody>
      </p:sp>
      <p:sp>
        <p:nvSpPr>
          <p:cNvPr id="4" name="Slide Number Placeholder 3">
            <a:extLst>
              <a:ext uri="{FF2B5EF4-FFF2-40B4-BE49-F238E27FC236}">
                <a16:creationId xmlns:a16="http://schemas.microsoft.com/office/drawing/2014/main" xmlns="" id="{4993E742-DD54-53FB-B10D-AC934E90A361}"/>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xmlns="" val="387620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 - </a:t>
            </a:r>
            <a:r>
              <a:rPr lang="en-US" sz="3200" dirty="0"/>
              <a:t>reliability</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a:xfrm>
            <a:off x="887767" y="986119"/>
            <a:ext cx="6651551" cy="4793240"/>
          </a:xfrm>
        </p:spPr>
        <p:txBody>
          <a:bodyPr>
            <a:normAutofit fontScale="92500" lnSpcReduction="20000"/>
          </a:bodyPr>
          <a:lstStyle/>
          <a:p>
            <a:pPr marL="0" indent="0" algn="just" rtl="0">
              <a:buNone/>
            </a:pPr>
            <a:r>
              <a:rPr lang="en-US" dirty="0"/>
              <a:t>A set of attributes that bears on the capability of software to maintain its level of performance under the given condition for a stated period of time. </a:t>
            </a:r>
          </a:p>
          <a:p>
            <a:pPr marL="0" indent="0" algn="just" rtl="0">
              <a:buNone/>
            </a:pPr>
            <a:r>
              <a:rPr lang="en-US" dirty="0"/>
              <a:t>Reliability is a characteristic of software that refers to its ability to perform its intended functions correctly and consistently over time. Reliability is an important aspect of software quality, as it helps ensure that the software will work correctly and not fail unexpectedly.</a:t>
            </a:r>
          </a:p>
          <a:p>
            <a:pPr>
              <a:buFont typeface="+mj-lt"/>
              <a:buAutoNum type="arabicPeriod"/>
            </a:pPr>
            <a:r>
              <a:rPr lang="en-US" dirty="0"/>
              <a:t>Bugs and errors in the code</a:t>
            </a:r>
          </a:p>
          <a:p>
            <a:pPr>
              <a:buFont typeface="+mj-lt"/>
              <a:buAutoNum type="arabicPeriod" startAt="2"/>
            </a:pPr>
            <a:r>
              <a:rPr lang="en-US" dirty="0"/>
              <a:t>Lack of testing and validation</a:t>
            </a:r>
          </a:p>
          <a:p>
            <a:pPr>
              <a:buFont typeface="+mj-lt"/>
              <a:buAutoNum type="arabicPeriod" startAt="3"/>
            </a:pPr>
            <a:r>
              <a:rPr lang="en-US" dirty="0"/>
              <a:t>Poorly designed algorithms and data structures</a:t>
            </a:r>
          </a:p>
          <a:p>
            <a:pPr>
              <a:buFont typeface="+mj-lt"/>
              <a:buAutoNum type="arabicPeriod" startAt="4"/>
            </a:pPr>
            <a:r>
              <a:rPr lang="en-US" dirty="0"/>
              <a:t>Inadequate error handling and recovery</a:t>
            </a:r>
          </a:p>
          <a:p>
            <a:pPr>
              <a:buFont typeface="+mj-lt"/>
              <a:buAutoNum type="arabicPeriod" startAt="5"/>
            </a:pPr>
            <a:r>
              <a:rPr lang="en-US" dirty="0"/>
              <a:t>Incompatibilities with other software or hardware</a:t>
            </a:r>
          </a:p>
        </p:txBody>
      </p:sp>
      <p:pic>
        <p:nvPicPr>
          <p:cNvPr id="6" name="Picture 5">
            <a:extLst>
              <a:ext uri="{FF2B5EF4-FFF2-40B4-BE49-F238E27FC236}">
                <a16:creationId xmlns:a16="http://schemas.microsoft.com/office/drawing/2014/main" xmlns="" id="{20E7BA10-C473-E9B0-B6C0-68F507657085}"/>
              </a:ext>
            </a:extLst>
          </p:cNvPr>
          <p:cNvPicPr>
            <a:picLocks noChangeAspect="1"/>
          </p:cNvPicPr>
          <p:nvPr/>
        </p:nvPicPr>
        <p:blipFill>
          <a:blip r:embed="rId2"/>
          <a:stretch>
            <a:fillRect/>
          </a:stretch>
        </p:blipFill>
        <p:spPr>
          <a:xfrm>
            <a:off x="7655859" y="2157693"/>
            <a:ext cx="3748087" cy="2252942"/>
          </a:xfrm>
          <a:prstGeom prst="rect">
            <a:avLst/>
          </a:prstGeom>
        </p:spPr>
      </p:pic>
      <p:sp>
        <p:nvSpPr>
          <p:cNvPr id="4" name="Slide Number Placeholder 3">
            <a:extLst>
              <a:ext uri="{FF2B5EF4-FFF2-40B4-BE49-F238E27FC236}">
                <a16:creationId xmlns:a16="http://schemas.microsoft.com/office/drawing/2014/main" xmlns="" id="{AD5AB907-E566-69C9-5D26-9938409AD3E3}"/>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xmlns="" val="315536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 - </a:t>
            </a:r>
            <a:r>
              <a:rPr lang="en-US" sz="3200" dirty="0"/>
              <a:t>efficiency</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a:xfrm>
            <a:off x="887767" y="986119"/>
            <a:ext cx="10466773" cy="4993340"/>
          </a:xfrm>
        </p:spPr>
        <p:txBody>
          <a:bodyPr>
            <a:noAutofit/>
          </a:bodyPr>
          <a:lstStyle/>
          <a:p>
            <a:pPr algn="just" rtl="0"/>
            <a:r>
              <a:rPr lang="en-US" sz="1800" dirty="0">
                <a:effectLst/>
              </a:rPr>
              <a:t>It refers to the ability of the software to use system resources in the most effective and efficient manner. The software should make effective use of storage space and executive command as per desired timing requirements. </a:t>
            </a:r>
          </a:p>
          <a:p>
            <a:pPr algn="just" rtl="0"/>
            <a:r>
              <a:rPr lang="en-US" sz="1800" dirty="0">
                <a:effectLst/>
              </a:rPr>
              <a:t>Efficiency is a characteristic of software that refers to its ability to use resources such as memory, processing power, and network bandwidth in an optimal way. High efficiency means that a software program can perform its intended functions quickly and with minimal use of resources, while low efficiency means that a software program may be slow or consume excessive resources.</a:t>
            </a:r>
          </a:p>
          <a:p>
            <a:pPr algn="just" rtl="0"/>
            <a:r>
              <a:rPr lang="en-US" sz="1800" dirty="0"/>
              <a:t>Examples:</a:t>
            </a:r>
          </a:p>
          <a:p>
            <a:pPr lvl="1">
              <a:buFont typeface="+mj-lt"/>
              <a:buAutoNum type="arabicPeriod"/>
            </a:pPr>
            <a:r>
              <a:rPr lang="en-US" dirty="0"/>
              <a:t>Poorly designed algorithms and data structures</a:t>
            </a:r>
          </a:p>
          <a:p>
            <a:pPr lvl="1">
              <a:buFont typeface="+mj-lt"/>
              <a:buAutoNum type="arabicPeriod" startAt="2"/>
            </a:pPr>
            <a:r>
              <a:rPr lang="en-US" dirty="0"/>
              <a:t>Inefficient use of memory and processing power</a:t>
            </a:r>
          </a:p>
          <a:p>
            <a:pPr lvl="1">
              <a:buFont typeface="+mj-lt"/>
              <a:buAutoNum type="arabicPeriod" startAt="3"/>
            </a:pPr>
            <a:r>
              <a:rPr lang="en-US" dirty="0"/>
              <a:t>High network latency or bandwidth usage</a:t>
            </a:r>
          </a:p>
          <a:p>
            <a:pPr lvl="1">
              <a:buFont typeface="+mj-lt"/>
              <a:buAutoNum type="arabicPeriod" startAt="4"/>
            </a:pPr>
            <a:r>
              <a:rPr lang="en-US" dirty="0"/>
              <a:t>Unnecessary processing or computation</a:t>
            </a:r>
          </a:p>
          <a:p>
            <a:pPr lvl="1">
              <a:buFont typeface="+mj-lt"/>
              <a:buAutoNum type="arabicPeriod" startAt="5"/>
            </a:pPr>
            <a:r>
              <a:rPr lang="en-US" dirty="0"/>
              <a:t>Unoptimized code</a:t>
            </a:r>
          </a:p>
        </p:txBody>
      </p:sp>
      <p:sp>
        <p:nvSpPr>
          <p:cNvPr id="4" name="Slide Number Placeholder 3">
            <a:extLst>
              <a:ext uri="{FF2B5EF4-FFF2-40B4-BE49-F238E27FC236}">
                <a16:creationId xmlns:a16="http://schemas.microsoft.com/office/drawing/2014/main" xmlns="" id="{9E6BD4CF-20B2-D8B3-E2DF-05B64487AB20}"/>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xmlns="" val="413255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 – </a:t>
            </a:r>
            <a:r>
              <a:rPr lang="en-US" sz="3200" dirty="0"/>
              <a:t>usability &amp; maintainability</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a:xfrm>
            <a:off x="879101" y="968189"/>
            <a:ext cx="5871323" cy="4811170"/>
          </a:xfrm>
        </p:spPr>
        <p:txBody>
          <a:bodyPr>
            <a:normAutofit/>
          </a:bodyPr>
          <a:lstStyle/>
          <a:p>
            <a:pPr algn="just" rtl="0"/>
            <a:r>
              <a:rPr lang="en-US" dirty="0">
                <a:effectLst/>
              </a:rPr>
              <a:t>It refers to the extent to which the software can be used with ease. the amount of effort or time required to learn how to use the software. </a:t>
            </a:r>
          </a:p>
          <a:p>
            <a:pPr algn="just" rtl="0"/>
            <a:endParaRPr lang="en-US" dirty="0"/>
          </a:p>
          <a:p>
            <a:pPr algn="just" rtl="0"/>
            <a:r>
              <a:rPr lang="en-US" dirty="0"/>
              <a:t>It refers to the ease with which modifications can be made in a software system to extend its functionality, improve its performance, or correct errors. </a:t>
            </a:r>
            <a:endParaRPr lang="en-US" dirty="0">
              <a:effectLst/>
            </a:endParaRPr>
          </a:p>
          <a:p>
            <a:pPr algn="just" rtl="0"/>
            <a:endParaRPr lang="en-US" dirty="0"/>
          </a:p>
        </p:txBody>
      </p:sp>
      <p:pic>
        <p:nvPicPr>
          <p:cNvPr id="5" name="Picture 4">
            <a:extLst>
              <a:ext uri="{FF2B5EF4-FFF2-40B4-BE49-F238E27FC236}">
                <a16:creationId xmlns:a16="http://schemas.microsoft.com/office/drawing/2014/main" xmlns="" id="{9F29EF46-836C-853A-EF08-54E03705AD90}"/>
              </a:ext>
            </a:extLst>
          </p:cNvPr>
          <p:cNvPicPr>
            <a:picLocks noChangeAspect="1"/>
          </p:cNvPicPr>
          <p:nvPr/>
        </p:nvPicPr>
        <p:blipFill>
          <a:blip r:embed="rId2"/>
          <a:stretch>
            <a:fillRect/>
          </a:stretch>
        </p:blipFill>
        <p:spPr>
          <a:xfrm>
            <a:off x="7386918" y="1682561"/>
            <a:ext cx="3848941" cy="1150286"/>
          </a:xfrm>
          <a:prstGeom prst="rect">
            <a:avLst/>
          </a:prstGeom>
        </p:spPr>
      </p:pic>
      <p:pic>
        <p:nvPicPr>
          <p:cNvPr id="7" name="Picture 6">
            <a:extLst>
              <a:ext uri="{FF2B5EF4-FFF2-40B4-BE49-F238E27FC236}">
                <a16:creationId xmlns:a16="http://schemas.microsoft.com/office/drawing/2014/main" xmlns="" id="{BB321AF3-37F7-8858-230B-2184BFAA84F8}"/>
              </a:ext>
            </a:extLst>
          </p:cNvPr>
          <p:cNvPicPr>
            <a:picLocks noChangeAspect="1"/>
          </p:cNvPicPr>
          <p:nvPr/>
        </p:nvPicPr>
        <p:blipFill>
          <a:blip r:embed="rId3"/>
          <a:stretch>
            <a:fillRect/>
          </a:stretch>
        </p:blipFill>
        <p:spPr>
          <a:xfrm>
            <a:off x="7386918" y="3358963"/>
            <a:ext cx="3925981" cy="1466850"/>
          </a:xfrm>
          <a:prstGeom prst="rect">
            <a:avLst/>
          </a:prstGeom>
        </p:spPr>
      </p:pic>
      <p:sp>
        <p:nvSpPr>
          <p:cNvPr id="4" name="Slide Number Placeholder 3">
            <a:extLst>
              <a:ext uri="{FF2B5EF4-FFF2-40B4-BE49-F238E27FC236}">
                <a16:creationId xmlns:a16="http://schemas.microsoft.com/office/drawing/2014/main" xmlns="" id="{8113DD73-D8E7-6A8F-5917-F98A0FDD7634}"/>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xmlns="" val="78514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Software life cycle</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a:xfrm>
            <a:off x="887767" y="968189"/>
            <a:ext cx="5530963" cy="4811170"/>
          </a:xfrm>
        </p:spPr>
        <p:txBody>
          <a:bodyPr>
            <a:normAutofit/>
          </a:bodyPr>
          <a:lstStyle/>
          <a:p>
            <a:pPr marL="0" indent="0" algn="l">
              <a:buNone/>
            </a:pPr>
            <a:r>
              <a:rPr lang="en-US" b="1" dirty="0"/>
              <a:t>Stage1: Planning and requirement analysis</a:t>
            </a:r>
          </a:p>
          <a:p>
            <a:r>
              <a:rPr lang="en-US" dirty="0"/>
              <a:t>Inputs from all the stakeholders and domain experts or SMEs in the industry</a:t>
            </a:r>
          </a:p>
          <a:p>
            <a:r>
              <a:rPr lang="en-US" dirty="0"/>
              <a:t>Planning for the quality assurance requirements </a:t>
            </a:r>
          </a:p>
          <a:p>
            <a:r>
              <a:rPr lang="en-US" dirty="0"/>
              <a:t>Identifications of the risks</a:t>
            </a:r>
          </a:p>
          <a:p>
            <a:r>
              <a:rPr lang="en-US" dirty="0"/>
              <a:t>Business analyst and Project organizer set up a meeting with the client to gather all the data like what the customer wants to build, who will be the end user, what is the objective of the product</a:t>
            </a:r>
          </a:p>
        </p:txBody>
      </p:sp>
      <p:pic>
        <p:nvPicPr>
          <p:cNvPr id="5" name="Picture 4">
            <a:extLst>
              <a:ext uri="{FF2B5EF4-FFF2-40B4-BE49-F238E27FC236}">
                <a16:creationId xmlns:a16="http://schemas.microsoft.com/office/drawing/2014/main" xmlns="" id="{ECD302EC-8EEB-54AF-3DD1-C209765846C9}"/>
              </a:ext>
            </a:extLst>
          </p:cNvPr>
          <p:cNvPicPr>
            <a:picLocks noChangeAspect="1"/>
          </p:cNvPicPr>
          <p:nvPr/>
        </p:nvPicPr>
        <p:blipFill>
          <a:blip r:embed="rId2"/>
          <a:stretch>
            <a:fillRect/>
          </a:stretch>
        </p:blipFill>
        <p:spPr>
          <a:xfrm>
            <a:off x="6980230" y="1882035"/>
            <a:ext cx="4074624" cy="3373033"/>
          </a:xfrm>
          <a:prstGeom prst="rect">
            <a:avLst/>
          </a:prstGeom>
        </p:spPr>
      </p:pic>
      <p:sp>
        <p:nvSpPr>
          <p:cNvPr id="6" name="Slide Number Placeholder 5">
            <a:extLst>
              <a:ext uri="{FF2B5EF4-FFF2-40B4-BE49-F238E27FC236}">
                <a16:creationId xmlns:a16="http://schemas.microsoft.com/office/drawing/2014/main" xmlns="" id="{D5B8B0B5-7CCC-7F99-8CE4-3B299EF8F612}"/>
              </a:ext>
            </a:extLst>
          </p:cNvPr>
          <p:cNvSpPr>
            <a:spLocks noGrp="1"/>
          </p:cNvSpPr>
          <p:nvPr>
            <p:ph type="sldNum" sz="quarter" idx="12"/>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xmlns="" val="240659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Software life cycle</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0" indent="0">
              <a:buNone/>
            </a:pPr>
            <a:r>
              <a:rPr lang="en-US" b="1" dirty="0"/>
              <a:t>Stage2: Defining Requirements</a:t>
            </a:r>
          </a:p>
          <a:p>
            <a:r>
              <a:rPr lang="en-US" dirty="0"/>
              <a:t>Once the requirement analysis is done, the next stage is to certainly represent and document the software requirements and get them accepted from the project stakeholders.</a:t>
            </a:r>
          </a:p>
          <a:p>
            <a:r>
              <a:rPr lang="en-US" dirty="0"/>
              <a:t>This is accomplished through "SRS"- Software Requirement Specification document which contains all the product requirements to be constructed and developed during the project life cycle.</a:t>
            </a:r>
          </a:p>
          <a:p>
            <a:pPr marL="0" indent="0">
              <a:buNone/>
            </a:pPr>
            <a:r>
              <a:rPr lang="en-US" b="1" dirty="0"/>
              <a:t>Stage3: Designing the Software</a:t>
            </a:r>
          </a:p>
          <a:p>
            <a:r>
              <a:rPr lang="en-US" dirty="0"/>
              <a:t>Bring down all the knowledge of requirements, analysis, and design of the software project. </a:t>
            </a:r>
          </a:p>
        </p:txBody>
      </p:sp>
      <p:sp>
        <p:nvSpPr>
          <p:cNvPr id="4" name="Slide Number Placeholder 3">
            <a:extLst>
              <a:ext uri="{FF2B5EF4-FFF2-40B4-BE49-F238E27FC236}">
                <a16:creationId xmlns:a16="http://schemas.microsoft.com/office/drawing/2014/main" xmlns="" id="{67E7D65D-2D51-E33E-6F01-0749A8B06C57}"/>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xmlns="" val="114083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Software life cycle</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0" indent="0" algn="l">
              <a:buNone/>
            </a:pPr>
            <a:r>
              <a:rPr lang="en-US" b="1" dirty="0"/>
              <a:t>Stage4: Developing the project</a:t>
            </a:r>
          </a:p>
          <a:p>
            <a:r>
              <a:rPr lang="en-US" dirty="0"/>
              <a:t>The implementation of design begins concerning writing code. </a:t>
            </a:r>
          </a:p>
          <a:p>
            <a:r>
              <a:rPr lang="en-US" dirty="0"/>
              <a:t>Developers have to follow the coding guidelines described by their management</a:t>
            </a:r>
          </a:p>
          <a:p>
            <a:pPr marL="0" indent="0">
              <a:buNone/>
            </a:pPr>
            <a:r>
              <a:rPr lang="en-US" b="1" dirty="0"/>
              <a:t>Stage5: Testing</a:t>
            </a:r>
          </a:p>
          <a:p>
            <a:r>
              <a:rPr lang="en-US" dirty="0"/>
              <a:t>After the code is generated, it is tested against the requirements to make sure that the products are solving the needs addressed and gathered during the requirements stage.</a:t>
            </a:r>
          </a:p>
          <a:p>
            <a:r>
              <a:rPr lang="en-US" dirty="0"/>
              <a:t>During this stage, unit testing, integration testing, system testing, acceptance testing are done.</a:t>
            </a:r>
            <a:endParaRPr 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xmlns="" id="{32958393-83F9-7153-5916-BC5D10ABA057}"/>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xmlns="" val="349834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Software life cycle</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0" indent="0" algn="l">
              <a:buNone/>
            </a:pPr>
            <a:r>
              <a:rPr lang="en-US" b="1" dirty="0"/>
              <a:t>Stage6: Deployment </a:t>
            </a:r>
          </a:p>
          <a:p>
            <a:r>
              <a:rPr lang="en-US" dirty="0"/>
              <a:t>Once the software is certified, and no bugs or errors are stated, then it is deployed.</a:t>
            </a:r>
          </a:p>
          <a:p>
            <a:r>
              <a:rPr lang="en-US" dirty="0"/>
              <a:t>Then based on the assessment, the software may be released as it is or with suggested enhancement in the object segment.</a:t>
            </a:r>
          </a:p>
          <a:p>
            <a:r>
              <a:rPr lang="en-US" dirty="0"/>
              <a:t>After the software is deployed, then its maintenance begins.</a:t>
            </a:r>
          </a:p>
          <a:p>
            <a:pPr marL="0" indent="0" algn="l">
              <a:buNone/>
            </a:pPr>
            <a:r>
              <a:rPr lang="en-US" b="1" dirty="0"/>
              <a:t>Stage7: Maintenance</a:t>
            </a:r>
          </a:p>
          <a:p>
            <a:r>
              <a:rPr lang="en-US" dirty="0"/>
              <a:t>Once when the client starts using the developed systems, then the real issues come up and requirements to be solved from time to time.</a:t>
            </a:r>
          </a:p>
          <a:p>
            <a:r>
              <a:rPr lang="en-US" dirty="0"/>
              <a:t>This procedure where the care is taken for the developed product is known as maintenance.</a:t>
            </a:r>
          </a:p>
        </p:txBody>
      </p:sp>
      <p:sp>
        <p:nvSpPr>
          <p:cNvPr id="4" name="Slide Number Placeholder 3">
            <a:extLst>
              <a:ext uri="{FF2B5EF4-FFF2-40B4-BE49-F238E27FC236}">
                <a16:creationId xmlns:a16="http://schemas.microsoft.com/office/drawing/2014/main" xmlns="" id="{37ED63D8-ADD0-B151-817A-BB0DDB3B7A3D}"/>
              </a:ext>
            </a:extLst>
          </p:cNvPr>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xmlns="" val="300422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Challenges in software development</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0" indent="0" algn="l">
              <a:buNone/>
            </a:pPr>
            <a:r>
              <a:rPr lang="en-US" b="0" i="0" dirty="0">
                <a:solidFill>
                  <a:srgbClr val="0D0D0D"/>
                </a:solidFill>
                <a:effectLst/>
                <a:latin typeface="Söhne"/>
              </a:rPr>
              <a:t>Software project development can face numerous challenges, which can vary depending on factors such as project size, complexity, team dynamics, and external constraints. Some common challenges include:</a:t>
            </a:r>
          </a:p>
          <a:p>
            <a:pPr algn="l">
              <a:buFont typeface="+mj-lt"/>
              <a:buAutoNum type="arabicPeriod"/>
            </a:pPr>
            <a:r>
              <a:rPr lang="en-US" b="1" i="0" dirty="0">
                <a:solidFill>
                  <a:srgbClr val="0D0D0D"/>
                </a:solidFill>
                <a:effectLst/>
                <a:latin typeface="Söhne"/>
              </a:rPr>
              <a:t>Requirements Management:</a:t>
            </a:r>
            <a:r>
              <a:rPr lang="en-US" b="0" i="0" dirty="0">
                <a:solidFill>
                  <a:srgbClr val="0D0D0D"/>
                </a:solidFill>
                <a:effectLst/>
                <a:latin typeface="Söhne"/>
              </a:rPr>
              <a:t> Gathering, understanding, and managing requirements from stakeholders can be challenging. Changes in requirements during the project lifecycle can lead to scope creep and affect project timelines and budgets.</a:t>
            </a:r>
          </a:p>
          <a:p>
            <a:pPr algn="l">
              <a:buFont typeface="+mj-lt"/>
              <a:buAutoNum type="arabicPeriod"/>
            </a:pPr>
            <a:r>
              <a:rPr lang="en-US" b="1" i="0" dirty="0">
                <a:solidFill>
                  <a:srgbClr val="0D0D0D"/>
                </a:solidFill>
                <a:effectLst/>
                <a:latin typeface="Söhne"/>
              </a:rPr>
              <a:t>Communication Issues:</a:t>
            </a:r>
            <a:r>
              <a:rPr lang="en-US" b="0" i="0" dirty="0">
                <a:solidFill>
                  <a:srgbClr val="0D0D0D"/>
                </a:solidFill>
                <a:effectLst/>
                <a:latin typeface="Söhne"/>
              </a:rPr>
              <a:t> Effective communication among team members, stakeholders, and across different departments or teams is crucial for project success. Poor communication can lead to misunderstandings, delays, and conflicts.</a:t>
            </a:r>
          </a:p>
        </p:txBody>
      </p:sp>
      <p:sp>
        <p:nvSpPr>
          <p:cNvPr id="4" name="Slide Number Placeholder 3">
            <a:extLst>
              <a:ext uri="{FF2B5EF4-FFF2-40B4-BE49-F238E27FC236}">
                <a16:creationId xmlns:a16="http://schemas.microsoft.com/office/drawing/2014/main" xmlns="" id="{E2677E9A-7F85-EDCA-AF3E-96E05DECEE80}"/>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xmlns="" val="99420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Challenges in software development</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457200" indent="-457200" algn="l">
              <a:buFont typeface="+mj-lt"/>
              <a:buAutoNum type="arabicPeriod" startAt="3"/>
            </a:pPr>
            <a:r>
              <a:rPr lang="en-US" b="1" i="0" dirty="0">
                <a:solidFill>
                  <a:srgbClr val="0D0D0D"/>
                </a:solidFill>
                <a:effectLst/>
                <a:latin typeface="Söhne"/>
              </a:rPr>
              <a:t>Resource Constraints:</a:t>
            </a:r>
            <a:r>
              <a:rPr lang="en-US" b="0" i="0" dirty="0">
                <a:solidFill>
                  <a:srgbClr val="0D0D0D"/>
                </a:solidFill>
                <a:effectLst/>
                <a:latin typeface="Söhne"/>
              </a:rPr>
              <a:t> Limited availability of skilled personnel, budget constraints, and tight deadlines can put pressure on project resources. Insufficient resources may affect the quality of deliverables and increase the risk of project failure.</a:t>
            </a:r>
          </a:p>
          <a:p>
            <a:pPr marL="457200" indent="-457200" algn="l">
              <a:buFont typeface="+mj-lt"/>
              <a:buAutoNum type="arabicPeriod" startAt="3"/>
            </a:pPr>
            <a:r>
              <a:rPr lang="en-US" b="1" i="0" dirty="0">
                <a:solidFill>
                  <a:srgbClr val="0D0D0D"/>
                </a:solidFill>
                <a:effectLst/>
                <a:latin typeface="Söhne"/>
              </a:rPr>
              <a:t>Technical Complexity:</a:t>
            </a:r>
            <a:r>
              <a:rPr lang="en-US" b="0" i="0" dirty="0">
                <a:solidFill>
                  <a:srgbClr val="0D0D0D"/>
                </a:solidFill>
                <a:effectLst/>
                <a:latin typeface="Söhne"/>
              </a:rPr>
              <a:t> Developing software solutions with complex architectures, integrations, or technologies can pose technical challenges. Technical complexity may lead to design flaws, performance issues, and difficulties in implementation and maintenance.</a:t>
            </a:r>
          </a:p>
          <a:p>
            <a:pPr marL="457200" indent="-457200" algn="l">
              <a:buFont typeface="+mj-lt"/>
              <a:buAutoNum type="arabicPeriod" startAt="3"/>
            </a:pPr>
            <a:r>
              <a:rPr lang="en-US" b="1" i="0" dirty="0">
                <a:solidFill>
                  <a:srgbClr val="0D0D0D"/>
                </a:solidFill>
                <a:effectLst/>
                <a:latin typeface="Söhne"/>
              </a:rPr>
              <a:t>Scope Creep:</a:t>
            </a:r>
            <a:r>
              <a:rPr lang="en-US" b="0" i="0" dirty="0">
                <a:solidFill>
                  <a:srgbClr val="0D0D0D"/>
                </a:solidFill>
                <a:effectLst/>
                <a:latin typeface="Söhne"/>
              </a:rPr>
              <a:t> Changes in project scope or requirements after the project has started can lead to scope creep. Managing scope creep requires careful planning, communication, and change control processes to prevent negative impacts on project objectives.</a:t>
            </a:r>
          </a:p>
        </p:txBody>
      </p:sp>
      <p:sp>
        <p:nvSpPr>
          <p:cNvPr id="4" name="Slide Number Placeholder 3">
            <a:extLst>
              <a:ext uri="{FF2B5EF4-FFF2-40B4-BE49-F238E27FC236}">
                <a16:creationId xmlns:a16="http://schemas.microsoft.com/office/drawing/2014/main" xmlns="" id="{609F51A7-F11E-6DDA-A047-A185F5FCB060}"/>
              </a:ext>
            </a:extLst>
          </p:cNvPr>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xmlns="" val="819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D7255-6A9A-AFA4-C05C-0E33C3FCFDB0}"/>
              </a:ext>
            </a:extLst>
          </p:cNvPr>
          <p:cNvSpPr>
            <a:spLocks noGrp="1"/>
          </p:cNvSpPr>
          <p:nvPr>
            <p:ph type="title"/>
          </p:nvPr>
        </p:nvSpPr>
        <p:spPr/>
        <p:txBody>
          <a:bodyPr>
            <a:normAutofit fontScale="90000"/>
          </a:bodyPr>
          <a:lstStyle/>
          <a:p>
            <a:r>
              <a:rPr lang="en-IN" dirty="0"/>
              <a:t>Module 1 – Software engineering introduction</a:t>
            </a:r>
            <a:endParaRPr lang="en-US" dirty="0"/>
          </a:p>
        </p:txBody>
      </p:sp>
      <p:sp>
        <p:nvSpPr>
          <p:cNvPr id="3" name="Content Placeholder 2">
            <a:extLst>
              <a:ext uri="{FF2B5EF4-FFF2-40B4-BE49-F238E27FC236}">
                <a16:creationId xmlns:a16="http://schemas.microsoft.com/office/drawing/2014/main" xmlns="" id="{C8AFCE28-6038-A3A9-CE24-3758A024129F}"/>
              </a:ext>
            </a:extLst>
          </p:cNvPr>
          <p:cNvSpPr>
            <a:spLocks noGrp="1"/>
          </p:cNvSpPr>
          <p:nvPr>
            <p:ph idx="1"/>
          </p:nvPr>
        </p:nvSpPr>
        <p:spPr>
          <a:xfrm>
            <a:off x="887767" y="914913"/>
            <a:ext cx="10466773" cy="5077513"/>
          </a:xfrm>
        </p:spPr>
        <p:txBody>
          <a:bodyPr/>
          <a:lstStyle/>
          <a:p>
            <a:r>
              <a:rPr lang="en-US" dirty="0"/>
              <a:t>Software Engineering – Definition</a:t>
            </a:r>
          </a:p>
          <a:p>
            <a:r>
              <a:rPr lang="en-US" dirty="0"/>
              <a:t>Software life cycle activities</a:t>
            </a:r>
          </a:p>
          <a:p>
            <a:r>
              <a:rPr lang="en-US" dirty="0"/>
              <a:t>Challenges in System Development</a:t>
            </a:r>
          </a:p>
          <a:p>
            <a:r>
              <a:rPr lang="en-US" dirty="0"/>
              <a:t>Software process models: Waterfall, Prototyping, Evolutionary, spiral, unified and agile model</a:t>
            </a:r>
          </a:p>
          <a:p>
            <a:r>
              <a:rPr lang="en-US" dirty="0"/>
              <a:t>Software development methodology</a:t>
            </a:r>
          </a:p>
          <a:p>
            <a:endParaRPr lang="en-US" dirty="0"/>
          </a:p>
          <a:p>
            <a:pPr marL="0" indent="0">
              <a:buNone/>
            </a:pPr>
            <a:r>
              <a:rPr lang="en-US" sz="1800" b="1" dirty="0">
                <a:effectLst/>
                <a:latin typeface="Cambria" panose="02040503050406030204" pitchFamily="18" charset="0"/>
                <a:ea typeface="Cambria" panose="02040503050406030204" pitchFamily="18" charset="0"/>
                <a:cs typeface="Times New Roman" panose="02020603050405020304" pitchFamily="18" charset="0"/>
              </a:rPr>
              <a:t>Self-study / Case Study / Applications:</a:t>
            </a:r>
            <a:endParaRPr lang="en-US" b="1" dirty="0"/>
          </a:p>
          <a:p>
            <a:r>
              <a:rPr lang="en-US" sz="1800" dirty="0">
                <a:effectLst/>
                <a:latin typeface="Cambria" panose="02040503050406030204" pitchFamily="18" charset="0"/>
                <a:ea typeface="Cambria" panose="02040503050406030204" pitchFamily="18" charset="0"/>
                <a:cs typeface="Times New Roman" panose="02020603050405020304" pitchFamily="18" charset="0"/>
              </a:rPr>
              <a:t>Investigate the Challenges of System Development, Compare any two Modern software development paradigms</a:t>
            </a:r>
            <a:endParaRPr lang="en-US" dirty="0"/>
          </a:p>
        </p:txBody>
      </p:sp>
      <p:sp>
        <p:nvSpPr>
          <p:cNvPr id="4" name="Slide Number Placeholder 3">
            <a:extLst>
              <a:ext uri="{FF2B5EF4-FFF2-40B4-BE49-F238E27FC236}">
                <a16:creationId xmlns:a16="http://schemas.microsoft.com/office/drawing/2014/main" xmlns="" id="{CA7783FE-9B66-8D79-4C22-DE22CB50D01E}"/>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xmlns="" val="420944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Challenges in software development</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457200" indent="-457200" algn="l">
              <a:buFont typeface="+mj-lt"/>
              <a:buAutoNum type="arabicPeriod" startAt="6"/>
            </a:pPr>
            <a:r>
              <a:rPr lang="en-US" b="1" i="0" dirty="0">
                <a:solidFill>
                  <a:srgbClr val="0D0D0D"/>
                </a:solidFill>
                <a:effectLst/>
                <a:latin typeface="Söhne"/>
              </a:rPr>
              <a:t>Risk Management:</a:t>
            </a:r>
            <a:r>
              <a:rPr lang="en-US" b="0" i="0" dirty="0">
                <a:solidFill>
                  <a:srgbClr val="0D0D0D"/>
                </a:solidFill>
                <a:effectLst/>
                <a:latin typeface="Söhne"/>
              </a:rPr>
              <a:t> Identifying, assessing, and mitigating project risks is essential for minimizing the impact of unforeseen events or issues. Failure to manage risks effectively can lead to project delays, budget overruns, or even project failure.</a:t>
            </a:r>
          </a:p>
          <a:p>
            <a:pPr marL="457200" indent="-457200" algn="l">
              <a:buFont typeface="+mj-lt"/>
              <a:buAutoNum type="arabicPeriod" startAt="6"/>
            </a:pPr>
            <a:r>
              <a:rPr lang="en-US" b="1" i="0" dirty="0">
                <a:solidFill>
                  <a:srgbClr val="0D0D0D"/>
                </a:solidFill>
                <a:effectLst/>
                <a:latin typeface="Söhne"/>
              </a:rPr>
              <a:t>Quality Assurance:</a:t>
            </a:r>
            <a:r>
              <a:rPr lang="en-US" b="0" i="0" dirty="0">
                <a:solidFill>
                  <a:srgbClr val="0D0D0D"/>
                </a:solidFill>
                <a:effectLst/>
                <a:latin typeface="Söhne"/>
              </a:rPr>
              <a:t> Ensuring the quality of software deliverables through comprehensive testing and quality assurance processes is challenging. Inadequate testing or QA practices can result in defects, bugs, and user dissatisfaction.</a:t>
            </a:r>
          </a:p>
          <a:p>
            <a:pPr marL="457200" indent="-457200" algn="l">
              <a:buFont typeface="+mj-lt"/>
              <a:buAutoNum type="arabicPeriod" startAt="6"/>
            </a:pPr>
            <a:r>
              <a:rPr lang="en-US" b="1" i="0" dirty="0">
                <a:solidFill>
                  <a:srgbClr val="0D0D0D"/>
                </a:solidFill>
                <a:effectLst/>
                <a:latin typeface="Söhne"/>
              </a:rPr>
              <a:t>Project Management:</a:t>
            </a:r>
            <a:r>
              <a:rPr lang="en-US" b="0" i="0" dirty="0">
                <a:solidFill>
                  <a:srgbClr val="0D0D0D"/>
                </a:solidFill>
                <a:effectLst/>
                <a:latin typeface="Söhne"/>
              </a:rPr>
              <a:t> Effective project management is critical for coordinating project activities, managing resources, and monitoring progress. Poor project management practices can lead to missed deadlines, budget overruns, and project failure.</a:t>
            </a:r>
          </a:p>
        </p:txBody>
      </p:sp>
      <p:sp>
        <p:nvSpPr>
          <p:cNvPr id="4" name="Slide Number Placeholder 3">
            <a:extLst>
              <a:ext uri="{FF2B5EF4-FFF2-40B4-BE49-F238E27FC236}">
                <a16:creationId xmlns:a16="http://schemas.microsoft.com/office/drawing/2014/main" xmlns="" id="{CC1AF764-FA30-6ECA-D4ED-567D405C8BBA}"/>
              </a:ext>
            </a:extLst>
          </p:cNvPr>
          <p:cNvSpPr>
            <a:spLocks noGrp="1"/>
          </p:cNvSpPr>
          <p:nvPr>
            <p:ph type="sldNum" sz="quarter" idx="12"/>
          </p:nvPr>
        </p:nvSpPr>
        <p:spPr/>
        <p:txBody>
          <a:bodyPr/>
          <a:lstStyle/>
          <a:p>
            <a:fld id="{6D22F896-40B5-4ADD-8801-0D06FADFA095}" type="slidenum">
              <a:rPr lang="en-US" smtClean="0"/>
              <a:pPr/>
              <a:t>20</a:t>
            </a:fld>
            <a:endParaRPr lang="en-US" dirty="0"/>
          </a:p>
        </p:txBody>
      </p:sp>
    </p:spTree>
    <p:extLst>
      <p:ext uri="{BB962C8B-B14F-4D97-AF65-F5344CB8AC3E}">
        <p14:creationId xmlns:p14="http://schemas.microsoft.com/office/powerpoint/2010/main" xmlns="" val="124313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9CE31-2009-37B4-6ACF-63C75F881E9A}"/>
              </a:ext>
            </a:extLst>
          </p:cNvPr>
          <p:cNvSpPr>
            <a:spLocks noGrp="1"/>
          </p:cNvSpPr>
          <p:nvPr>
            <p:ph type="title"/>
          </p:nvPr>
        </p:nvSpPr>
        <p:spPr/>
        <p:txBody>
          <a:bodyPr/>
          <a:lstStyle/>
          <a:p>
            <a:r>
              <a:rPr lang="en-IN" dirty="0"/>
              <a:t>Challenges in software development</a:t>
            </a:r>
            <a:endParaRPr lang="en-US" dirty="0"/>
          </a:p>
        </p:txBody>
      </p:sp>
      <p:sp>
        <p:nvSpPr>
          <p:cNvPr id="3" name="Content Placeholder 2">
            <a:extLst>
              <a:ext uri="{FF2B5EF4-FFF2-40B4-BE49-F238E27FC236}">
                <a16:creationId xmlns:a16="http://schemas.microsoft.com/office/drawing/2014/main" xmlns="" id="{0F63B746-F85D-BFCB-2356-4E03F30B24B5}"/>
              </a:ext>
            </a:extLst>
          </p:cNvPr>
          <p:cNvSpPr>
            <a:spLocks noGrp="1"/>
          </p:cNvSpPr>
          <p:nvPr>
            <p:ph idx="1"/>
          </p:nvPr>
        </p:nvSpPr>
        <p:spPr/>
        <p:txBody>
          <a:bodyPr>
            <a:normAutofit/>
          </a:bodyPr>
          <a:lstStyle/>
          <a:p>
            <a:pPr marL="457200" indent="-457200" algn="l">
              <a:buFont typeface="+mj-lt"/>
              <a:buAutoNum type="arabicPeriod" startAt="9"/>
            </a:pPr>
            <a:r>
              <a:rPr lang="en-US" b="1" i="0" dirty="0">
                <a:solidFill>
                  <a:srgbClr val="0D0D0D"/>
                </a:solidFill>
                <a:effectLst/>
                <a:latin typeface="Söhne"/>
              </a:rPr>
              <a:t>Stakeholder Management:</a:t>
            </a:r>
            <a:r>
              <a:rPr lang="en-US" b="0" i="0" dirty="0">
                <a:solidFill>
                  <a:srgbClr val="0D0D0D"/>
                </a:solidFill>
                <a:effectLst/>
                <a:latin typeface="Söhne"/>
              </a:rPr>
              <a:t> Engaging and managing stakeholders throughout the project lifecycle is essential for ensuring their support and satisfaction. Failure to address stakeholder concerns or expectations can lead to conflicts and project delays.</a:t>
            </a:r>
          </a:p>
          <a:p>
            <a:pPr marL="457200" indent="-457200" algn="l">
              <a:buFont typeface="+mj-lt"/>
              <a:buAutoNum type="arabicPeriod" startAt="9"/>
            </a:pPr>
            <a:r>
              <a:rPr lang="en-US" b="1" i="0" dirty="0">
                <a:solidFill>
                  <a:srgbClr val="0D0D0D"/>
                </a:solidFill>
                <a:effectLst/>
                <a:latin typeface="Söhne"/>
              </a:rPr>
              <a:t>Technology Changes:</a:t>
            </a:r>
            <a:r>
              <a:rPr lang="en-US" b="0" i="0" dirty="0">
                <a:solidFill>
                  <a:srgbClr val="0D0D0D"/>
                </a:solidFill>
                <a:effectLst/>
                <a:latin typeface="Söhne"/>
              </a:rPr>
              <a:t> Rapid advancements in technology and evolving industry trends can pose challenges for software projects. Keeping up with technology changes requires continuous learning, adaptation, and sometimes reevaluation of project plans and strategies.</a:t>
            </a:r>
          </a:p>
          <a:p>
            <a:pPr marL="0" indent="0" algn="l">
              <a:buNone/>
            </a:pPr>
            <a:r>
              <a:rPr lang="en-US" b="0" i="0" dirty="0">
                <a:solidFill>
                  <a:srgbClr val="0D0D0D"/>
                </a:solidFill>
                <a:effectLst/>
                <a:latin typeface="Söhne"/>
              </a:rPr>
              <a:t>Addressing these challenges requires a combination of effective planning, communication, risk management, and collaboration among project stakeholders. Adhering to best practices in software development and project management can help mitigate risks and improve the likelihood of project success.</a:t>
            </a:r>
          </a:p>
        </p:txBody>
      </p:sp>
      <p:sp>
        <p:nvSpPr>
          <p:cNvPr id="4" name="Slide Number Placeholder 3">
            <a:extLst>
              <a:ext uri="{FF2B5EF4-FFF2-40B4-BE49-F238E27FC236}">
                <a16:creationId xmlns:a16="http://schemas.microsoft.com/office/drawing/2014/main" xmlns="" id="{83268217-4446-568D-981A-4C8C913D1F9A}"/>
              </a:ext>
            </a:extLst>
          </p:cNvPr>
          <p:cNvSpPr>
            <a:spLocks noGrp="1"/>
          </p:cNvSpPr>
          <p:nvPr>
            <p:ph type="sldNum" sz="quarter" idx="12"/>
          </p:nvPr>
        </p:nvSpPr>
        <p:spPr/>
        <p:txBody>
          <a:bodyPr/>
          <a:lstStyle/>
          <a:p>
            <a:fld id="{6D22F896-40B5-4ADD-8801-0D06FADFA095}" type="slidenum">
              <a:rPr lang="en-US" smtClean="0"/>
              <a:pPr/>
              <a:t>21</a:t>
            </a:fld>
            <a:endParaRPr lang="en-US" dirty="0"/>
          </a:p>
        </p:txBody>
      </p:sp>
    </p:spTree>
    <p:extLst>
      <p:ext uri="{BB962C8B-B14F-4D97-AF65-F5344CB8AC3E}">
        <p14:creationId xmlns:p14="http://schemas.microsoft.com/office/powerpoint/2010/main" xmlns="" val="142083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7BC4A-DDBE-1198-065A-DFC60AA82245}"/>
              </a:ext>
            </a:extLst>
          </p:cNvPr>
          <p:cNvSpPr>
            <a:spLocks noGrp="1"/>
          </p:cNvSpPr>
          <p:nvPr>
            <p:ph type="title"/>
          </p:nvPr>
        </p:nvSpPr>
        <p:spPr/>
        <p:txBody>
          <a:bodyPr/>
          <a:lstStyle/>
          <a:p>
            <a:r>
              <a:rPr lang="en-IN" dirty="0"/>
              <a:t>Software process models - Waterfall</a:t>
            </a:r>
            <a:endParaRPr lang="en-US" dirty="0"/>
          </a:p>
        </p:txBody>
      </p:sp>
      <p:sp>
        <p:nvSpPr>
          <p:cNvPr id="3" name="Content Placeholder 2">
            <a:extLst>
              <a:ext uri="{FF2B5EF4-FFF2-40B4-BE49-F238E27FC236}">
                <a16:creationId xmlns:a16="http://schemas.microsoft.com/office/drawing/2014/main" xmlns="" id="{DAB9E415-4047-8E30-4D02-2D012D2E34FA}"/>
              </a:ext>
            </a:extLst>
          </p:cNvPr>
          <p:cNvSpPr>
            <a:spLocks noGrp="1"/>
          </p:cNvSpPr>
          <p:nvPr>
            <p:ph idx="1"/>
          </p:nvPr>
        </p:nvSpPr>
        <p:spPr>
          <a:xfrm>
            <a:off x="887767" y="995082"/>
            <a:ext cx="6203316" cy="5002305"/>
          </a:xfrm>
        </p:spPr>
        <p:txBody>
          <a:bodyPr>
            <a:normAutofit fontScale="92500" lnSpcReduction="20000"/>
          </a:bodyPr>
          <a:lstStyle/>
          <a:p>
            <a:pPr marL="0" indent="0">
              <a:buNone/>
            </a:pPr>
            <a:r>
              <a:rPr lang="en-US" sz="1800" dirty="0"/>
              <a:t>In this method, the whole process of software development is divided into various phases.</a:t>
            </a:r>
          </a:p>
          <a:p>
            <a:r>
              <a:rPr lang="en-US" sz="1800" dirty="0"/>
              <a:t>The waterfall model is a continuous software development model in which development is seen as flowing steadily downwards (like a waterfall) through the steps of requirements analysis, design, implementation, testing (validation), integration, and maintenance.</a:t>
            </a:r>
          </a:p>
          <a:p>
            <a:r>
              <a:rPr lang="en-US" sz="1800" dirty="0"/>
              <a:t>Linear ordering of activities has some significant consequences. First, to identify the end of a phase and the beginning of the next, some certification techniques have to be employed at the end of each step. Some verification and validation usually do this mean that will ensure that the output of the stage is consistent with its input (which is the output of the previous step), and that the output of the stage is consistent with the overall requirements of the system.</a:t>
            </a:r>
          </a:p>
          <a:p>
            <a:r>
              <a:rPr lang="en-US" sz="1800" dirty="0"/>
              <a:t>The model is highly structured, making it easy to understand and use</a:t>
            </a:r>
          </a:p>
        </p:txBody>
      </p:sp>
      <p:pic>
        <p:nvPicPr>
          <p:cNvPr id="5" name="Picture 4">
            <a:extLst>
              <a:ext uri="{FF2B5EF4-FFF2-40B4-BE49-F238E27FC236}">
                <a16:creationId xmlns:a16="http://schemas.microsoft.com/office/drawing/2014/main" xmlns="" id="{6F531372-42BD-D293-3F5A-7BBDA34BB9E5}"/>
              </a:ext>
            </a:extLst>
          </p:cNvPr>
          <p:cNvPicPr>
            <a:picLocks noChangeAspect="1"/>
          </p:cNvPicPr>
          <p:nvPr/>
        </p:nvPicPr>
        <p:blipFill>
          <a:blip r:embed="rId2"/>
          <a:stretch>
            <a:fillRect/>
          </a:stretch>
        </p:blipFill>
        <p:spPr>
          <a:xfrm>
            <a:off x="7153834" y="1694329"/>
            <a:ext cx="4544113" cy="3908612"/>
          </a:xfrm>
          <a:prstGeom prst="rect">
            <a:avLst/>
          </a:prstGeom>
        </p:spPr>
      </p:pic>
      <p:sp>
        <p:nvSpPr>
          <p:cNvPr id="6" name="Slide Number Placeholder 5">
            <a:extLst>
              <a:ext uri="{FF2B5EF4-FFF2-40B4-BE49-F238E27FC236}">
                <a16:creationId xmlns:a16="http://schemas.microsoft.com/office/drawing/2014/main" xmlns="" id="{75026A1C-B229-1F55-B865-7C9011665FA4}"/>
              </a:ext>
            </a:extLst>
          </p:cNvPr>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xmlns="" val="200299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7BC4A-DDBE-1198-065A-DFC60AA82245}"/>
              </a:ext>
            </a:extLst>
          </p:cNvPr>
          <p:cNvSpPr>
            <a:spLocks noGrp="1"/>
          </p:cNvSpPr>
          <p:nvPr>
            <p:ph type="title"/>
          </p:nvPr>
        </p:nvSpPr>
        <p:spPr/>
        <p:txBody>
          <a:bodyPr/>
          <a:lstStyle/>
          <a:p>
            <a:r>
              <a:rPr lang="en-IN" dirty="0"/>
              <a:t>Software process models - Waterfall</a:t>
            </a:r>
            <a:endParaRPr lang="en-US" dirty="0"/>
          </a:p>
        </p:txBody>
      </p:sp>
      <p:sp>
        <p:nvSpPr>
          <p:cNvPr id="3" name="Content Placeholder 2">
            <a:extLst>
              <a:ext uri="{FF2B5EF4-FFF2-40B4-BE49-F238E27FC236}">
                <a16:creationId xmlns:a16="http://schemas.microsoft.com/office/drawing/2014/main" xmlns="" id="{DAB9E415-4047-8E30-4D02-2D012D2E34FA}"/>
              </a:ext>
            </a:extLst>
          </p:cNvPr>
          <p:cNvSpPr>
            <a:spLocks noGrp="1"/>
          </p:cNvSpPr>
          <p:nvPr>
            <p:ph idx="1"/>
          </p:nvPr>
        </p:nvSpPr>
        <p:spPr>
          <a:xfrm>
            <a:off x="887767" y="1048871"/>
            <a:ext cx="10604985" cy="4730487"/>
          </a:xfrm>
        </p:spPr>
        <p:txBody>
          <a:bodyPr>
            <a:normAutofit/>
          </a:bodyPr>
          <a:lstStyle/>
          <a:p>
            <a:pPr marL="0" indent="0">
              <a:buNone/>
            </a:pPr>
            <a:r>
              <a:rPr lang="en-US" b="1" dirty="0"/>
              <a:t>Advantages of the Waterfall model</a:t>
            </a:r>
            <a:endParaRPr lang="en-IN" dirty="0"/>
          </a:p>
          <a:p>
            <a:pPr>
              <a:buFont typeface="Arial" panose="020B0604020202020204" pitchFamily="34" charset="0"/>
              <a:buChar char="•"/>
            </a:pPr>
            <a:r>
              <a:rPr lang="en-US" b="1" dirty="0"/>
              <a:t>Simplicity:</a:t>
            </a:r>
            <a:r>
              <a:rPr lang="en-US" dirty="0"/>
              <a:t> The linear and sequential nature of the Waterfall models makes it easy to understand and implement.</a:t>
            </a:r>
          </a:p>
          <a:p>
            <a:pPr>
              <a:buFont typeface="Arial" panose="020B0604020202020204" pitchFamily="34" charset="0"/>
              <a:buChar char="•"/>
            </a:pPr>
            <a:r>
              <a:rPr lang="en-US" b="1" dirty="0"/>
              <a:t>Clear Documentation:</a:t>
            </a:r>
            <a:r>
              <a:rPr lang="en-US" dirty="0"/>
              <a:t> Each phase has its own set of documentation, making it easier to track progress and manage the project.</a:t>
            </a:r>
          </a:p>
          <a:p>
            <a:pPr>
              <a:buFont typeface="Arial" panose="020B0604020202020204" pitchFamily="34" charset="0"/>
              <a:buChar char="•"/>
            </a:pPr>
            <a:r>
              <a:rPr lang="en-US" b="1" dirty="0"/>
              <a:t>Stable Requirements:</a:t>
            </a:r>
            <a:r>
              <a:rPr lang="en-US" dirty="0"/>
              <a:t> Well-suited for projects with stable and well-defined requirements at the beginning.</a:t>
            </a:r>
          </a:p>
          <a:p>
            <a:pPr>
              <a:buFont typeface="Arial" panose="020B0604020202020204" pitchFamily="34" charset="0"/>
              <a:buChar char="•"/>
            </a:pPr>
            <a:r>
              <a:rPr lang="en-US" b="1" dirty="0"/>
              <a:t>Predictability:</a:t>
            </a:r>
            <a:r>
              <a:rPr lang="en-US" dirty="0"/>
              <a:t> Due to its structured nature, the Waterfall model allows for better predictability in terms of timelines and deliverables.</a:t>
            </a:r>
          </a:p>
          <a:p>
            <a:pPr marL="0" indent="0">
              <a:buNone/>
            </a:pPr>
            <a:endParaRPr lang="en-US" dirty="0"/>
          </a:p>
        </p:txBody>
      </p:sp>
      <p:sp>
        <p:nvSpPr>
          <p:cNvPr id="4" name="Slide Number Placeholder 3">
            <a:extLst>
              <a:ext uri="{FF2B5EF4-FFF2-40B4-BE49-F238E27FC236}">
                <a16:creationId xmlns:a16="http://schemas.microsoft.com/office/drawing/2014/main" xmlns="" id="{FADD1A42-6EF5-DBA1-5466-22A476C6FBEF}"/>
              </a:ext>
            </a:extLst>
          </p:cNvPr>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xmlns="" val="3351297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7BC4A-DDBE-1198-065A-DFC60AA82245}"/>
              </a:ext>
            </a:extLst>
          </p:cNvPr>
          <p:cNvSpPr>
            <a:spLocks noGrp="1"/>
          </p:cNvSpPr>
          <p:nvPr>
            <p:ph type="title"/>
          </p:nvPr>
        </p:nvSpPr>
        <p:spPr/>
        <p:txBody>
          <a:bodyPr/>
          <a:lstStyle/>
          <a:p>
            <a:r>
              <a:rPr lang="en-IN" dirty="0"/>
              <a:t>Software process models - Waterfall</a:t>
            </a:r>
            <a:endParaRPr lang="en-US" dirty="0"/>
          </a:p>
        </p:txBody>
      </p:sp>
      <p:sp>
        <p:nvSpPr>
          <p:cNvPr id="3" name="Content Placeholder 2">
            <a:extLst>
              <a:ext uri="{FF2B5EF4-FFF2-40B4-BE49-F238E27FC236}">
                <a16:creationId xmlns:a16="http://schemas.microsoft.com/office/drawing/2014/main" xmlns="" id="{DAB9E415-4047-8E30-4D02-2D012D2E34FA}"/>
              </a:ext>
            </a:extLst>
          </p:cNvPr>
          <p:cNvSpPr>
            <a:spLocks noGrp="1"/>
          </p:cNvSpPr>
          <p:nvPr>
            <p:ph idx="1"/>
          </p:nvPr>
        </p:nvSpPr>
        <p:spPr>
          <a:xfrm>
            <a:off x="887767" y="968189"/>
            <a:ext cx="10604985" cy="4811170"/>
          </a:xfrm>
        </p:spPr>
        <p:txBody>
          <a:bodyPr>
            <a:normAutofit/>
          </a:bodyPr>
          <a:lstStyle/>
          <a:p>
            <a:pPr marL="0" indent="0">
              <a:buNone/>
            </a:pPr>
            <a:r>
              <a:rPr lang="en-US" b="1" dirty="0"/>
              <a:t>Disadvantages of the Waterfall SDLC Models:</a:t>
            </a:r>
          </a:p>
          <a:p>
            <a:pPr>
              <a:buFont typeface="Arial" panose="020B0604020202020204" pitchFamily="34" charset="0"/>
              <a:buChar char="•"/>
            </a:pPr>
            <a:r>
              <a:rPr lang="en-US" b="1" dirty="0"/>
              <a:t>Rigidity:</a:t>
            </a:r>
            <a:r>
              <a:rPr lang="en-US" dirty="0"/>
              <a:t> The model is highly inflexible once a phase is completed, making it challenging to accommodate changes.</a:t>
            </a:r>
          </a:p>
          <a:p>
            <a:pPr>
              <a:buFont typeface="Arial" panose="020B0604020202020204" pitchFamily="34" charset="0"/>
              <a:buChar char="•"/>
            </a:pPr>
            <a:r>
              <a:rPr lang="en-US" b="1" dirty="0"/>
              <a:t>Late Testing:</a:t>
            </a:r>
            <a:r>
              <a:rPr lang="en-US" dirty="0"/>
              <a:t> Testing is performed after the implementation phase, so defects might not be discovered until late in the process.</a:t>
            </a:r>
          </a:p>
          <a:p>
            <a:pPr>
              <a:buFont typeface="Arial" panose="020B0604020202020204" pitchFamily="34" charset="0"/>
              <a:buChar char="•"/>
            </a:pPr>
            <a:r>
              <a:rPr lang="en-US" b="1" dirty="0"/>
              <a:t>Limited Client Involvement:</a:t>
            </a:r>
            <a:r>
              <a:rPr lang="en-US" dirty="0"/>
              <a:t> Clients are involved mainly in the initial phase, and significant changes cannot be easily accommodated later in the development process.</a:t>
            </a:r>
          </a:p>
          <a:p>
            <a:pPr>
              <a:buFont typeface="Arial" panose="020B0604020202020204" pitchFamily="34" charset="0"/>
              <a:buChar char="•"/>
            </a:pPr>
            <a:r>
              <a:rPr lang="en-US" b="1" dirty="0"/>
              <a:t>No Prototyping:</a:t>
            </a:r>
            <a:r>
              <a:rPr lang="en-US" dirty="0"/>
              <a:t> The models lack the provision for creating prototypes, which could be a disadvantage in projects where user feedback is crucial.</a:t>
            </a:r>
          </a:p>
          <a:p>
            <a:pPr marL="0" indent="0">
              <a:buNone/>
            </a:pPr>
            <a:endParaRPr lang="en-US" dirty="0"/>
          </a:p>
        </p:txBody>
      </p:sp>
      <p:sp>
        <p:nvSpPr>
          <p:cNvPr id="4" name="Slide Number Placeholder 3">
            <a:extLst>
              <a:ext uri="{FF2B5EF4-FFF2-40B4-BE49-F238E27FC236}">
                <a16:creationId xmlns:a16="http://schemas.microsoft.com/office/drawing/2014/main" xmlns="" id="{FADD1A42-6EF5-DBA1-5466-22A476C6FBEF}"/>
              </a:ext>
            </a:extLst>
          </p:cNvPr>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xmlns="" val="3529830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7BC4A-DDBE-1198-065A-DFC60AA82245}"/>
              </a:ext>
            </a:extLst>
          </p:cNvPr>
          <p:cNvSpPr>
            <a:spLocks noGrp="1"/>
          </p:cNvSpPr>
          <p:nvPr>
            <p:ph type="title"/>
          </p:nvPr>
        </p:nvSpPr>
        <p:spPr/>
        <p:txBody>
          <a:bodyPr/>
          <a:lstStyle/>
          <a:p>
            <a:r>
              <a:rPr lang="en-IN" dirty="0"/>
              <a:t>Software process models - Waterfall</a:t>
            </a:r>
            <a:endParaRPr lang="en-US" dirty="0"/>
          </a:p>
        </p:txBody>
      </p:sp>
      <p:sp>
        <p:nvSpPr>
          <p:cNvPr id="3" name="Content Placeholder 2">
            <a:extLst>
              <a:ext uri="{FF2B5EF4-FFF2-40B4-BE49-F238E27FC236}">
                <a16:creationId xmlns:a16="http://schemas.microsoft.com/office/drawing/2014/main" xmlns="" id="{DAB9E415-4047-8E30-4D02-2D012D2E34FA}"/>
              </a:ext>
            </a:extLst>
          </p:cNvPr>
          <p:cNvSpPr>
            <a:spLocks noGrp="1"/>
          </p:cNvSpPr>
          <p:nvPr>
            <p:ph idx="1"/>
          </p:nvPr>
        </p:nvSpPr>
        <p:spPr>
          <a:xfrm>
            <a:off x="887767" y="986117"/>
            <a:ext cx="10466773" cy="4793241"/>
          </a:xfrm>
        </p:spPr>
        <p:txBody>
          <a:bodyPr>
            <a:normAutofit/>
          </a:bodyPr>
          <a:lstStyle/>
          <a:p>
            <a:pPr marL="0" indent="0">
              <a:buNone/>
            </a:pPr>
            <a:r>
              <a:rPr lang="en-US" b="1" dirty="0"/>
              <a:t>When to Use the Waterfall SDLC Models:</a:t>
            </a:r>
          </a:p>
          <a:p>
            <a:pPr>
              <a:buFont typeface="Arial" panose="020B0604020202020204" pitchFamily="34" charset="0"/>
              <a:buChar char="•"/>
            </a:pPr>
            <a:r>
              <a:rPr lang="en-US" b="1" dirty="0"/>
              <a:t>Well-Defined Requirements:</a:t>
            </a:r>
            <a:r>
              <a:rPr lang="en-US" dirty="0"/>
              <a:t> When project requirements are clear, stable, and unlikely to change significantly.</a:t>
            </a:r>
          </a:p>
          <a:p>
            <a:pPr>
              <a:buFont typeface="Arial" panose="020B0604020202020204" pitchFamily="34" charset="0"/>
              <a:buChar char="•"/>
            </a:pPr>
            <a:r>
              <a:rPr lang="en-US" b="1" dirty="0"/>
              <a:t>Small to Medium-Sized Projects:</a:t>
            </a:r>
            <a:r>
              <a:rPr lang="en-US" dirty="0"/>
              <a:t> For smaller projects with straightforward objectives and limited complexity.</a:t>
            </a:r>
          </a:p>
          <a:p>
            <a:pPr>
              <a:buFont typeface="Arial" panose="020B0604020202020204" pitchFamily="34" charset="0"/>
              <a:buChar char="•"/>
            </a:pPr>
            <a:r>
              <a:rPr lang="en-US" b="1" dirty="0"/>
              <a:t>Mission-Critical Systems:</a:t>
            </a:r>
            <a:r>
              <a:rPr lang="en-US" dirty="0"/>
              <a:t> In scenarios where it is crucial to have a well-documented and predictable development process, especially for mission-critical systems.</a:t>
            </a:r>
          </a:p>
          <a:p>
            <a:pPr marL="0" indent="0">
              <a:buNone/>
            </a:pPr>
            <a:endParaRPr lang="en-US" dirty="0"/>
          </a:p>
        </p:txBody>
      </p:sp>
      <p:sp>
        <p:nvSpPr>
          <p:cNvPr id="4" name="Slide Number Placeholder 3">
            <a:extLst>
              <a:ext uri="{FF2B5EF4-FFF2-40B4-BE49-F238E27FC236}">
                <a16:creationId xmlns:a16="http://schemas.microsoft.com/office/drawing/2014/main" xmlns="" id="{FADD1A42-6EF5-DBA1-5466-22A476C6FBEF}"/>
              </a:ext>
            </a:extLst>
          </p:cNvPr>
          <p:cNvSpPr>
            <a:spLocks noGrp="1"/>
          </p:cNvSpPr>
          <p:nvPr>
            <p:ph type="sldNum" sz="quarter" idx="12"/>
          </p:nvPr>
        </p:nvSpPr>
        <p:spPr/>
        <p:txBody>
          <a:bodyPr/>
          <a:lstStyle/>
          <a:p>
            <a:fld id="{6D22F896-40B5-4ADD-8801-0D06FADFA095}" type="slidenum">
              <a:rPr lang="en-US" smtClean="0"/>
              <a:pPr/>
              <a:t>25</a:t>
            </a:fld>
            <a:endParaRPr lang="en-US" dirty="0"/>
          </a:p>
        </p:txBody>
      </p:sp>
    </p:spTree>
    <p:extLst>
      <p:ext uri="{BB962C8B-B14F-4D97-AF65-F5344CB8AC3E}">
        <p14:creationId xmlns:p14="http://schemas.microsoft.com/office/powerpoint/2010/main" xmlns="" val="178762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4957221" cy="5077513"/>
          </a:xfrm>
        </p:spPr>
        <p:txBody>
          <a:bodyPr/>
          <a:lstStyle/>
          <a:p>
            <a:r>
              <a:rPr lang="en-US" dirty="0"/>
              <a:t>Prototyping is defined as the process of developing a working replication of a product or system that has to be engineered. </a:t>
            </a:r>
          </a:p>
          <a:p>
            <a:r>
              <a:rPr lang="en-US" dirty="0"/>
              <a:t>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a:t>
            </a:r>
          </a:p>
          <a:p>
            <a:pPr marL="0" indent="0">
              <a:buNone/>
            </a:pPr>
            <a:endParaRPr lang="en-US" dirty="0"/>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26</a:t>
            </a:fld>
            <a:endParaRPr lang="en-US" dirty="0"/>
          </a:p>
        </p:txBody>
      </p:sp>
      <p:pic>
        <p:nvPicPr>
          <p:cNvPr id="6" name="Picture 5">
            <a:extLst>
              <a:ext uri="{FF2B5EF4-FFF2-40B4-BE49-F238E27FC236}">
                <a16:creationId xmlns:a16="http://schemas.microsoft.com/office/drawing/2014/main" xmlns="" id="{492A4F13-E0BB-2D41-587F-6ED1C9C3BD10}"/>
              </a:ext>
            </a:extLst>
          </p:cNvPr>
          <p:cNvPicPr>
            <a:picLocks noChangeAspect="1"/>
          </p:cNvPicPr>
          <p:nvPr/>
        </p:nvPicPr>
        <p:blipFill>
          <a:blip r:embed="rId2"/>
          <a:stretch>
            <a:fillRect/>
          </a:stretch>
        </p:blipFill>
        <p:spPr>
          <a:xfrm>
            <a:off x="6024282" y="1271587"/>
            <a:ext cx="5321296" cy="4314825"/>
          </a:xfrm>
          <a:prstGeom prst="rect">
            <a:avLst/>
          </a:prstGeom>
        </p:spPr>
      </p:pic>
    </p:spTree>
    <p:extLst>
      <p:ext uri="{BB962C8B-B14F-4D97-AF65-F5344CB8AC3E}">
        <p14:creationId xmlns:p14="http://schemas.microsoft.com/office/powerpoint/2010/main" xmlns="" val="3211413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7592845" cy="5077513"/>
          </a:xfrm>
        </p:spPr>
        <p:txBody>
          <a:bodyPr>
            <a:normAutofit fontScale="77500" lnSpcReduction="20000"/>
          </a:bodyPr>
          <a:lstStyle/>
          <a:p>
            <a:pPr marL="0" indent="0">
              <a:buNone/>
            </a:pPr>
            <a:r>
              <a:rPr lang="en-US" b="1" dirty="0"/>
              <a:t>Steps of Prototyping Model</a:t>
            </a:r>
          </a:p>
          <a:p>
            <a:pPr algn="just" rtl="0"/>
            <a:r>
              <a:rPr lang="en-US" b="1" dirty="0">
                <a:effectLst/>
              </a:rPr>
              <a:t>Step 1: Requirement Gathering and Analysis: </a:t>
            </a:r>
            <a:r>
              <a:rPr lang="en-US" dirty="0">
                <a:effectLst/>
              </a:rPr>
              <a:t>This is the initial step in designing a prototype model. In this phase, users are asked about what they expect or what they want from the system.</a:t>
            </a:r>
          </a:p>
          <a:p>
            <a:pPr algn="just" rtl="0"/>
            <a:r>
              <a:rPr lang="en-US" b="1" dirty="0">
                <a:effectLst/>
              </a:rPr>
              <a:t>Step 2: Quick Design: </a:t>
            </a:r>
            <a:r>
              <a:rPr lang="en-US" dirty="0">
                <a:effectLst/>
              </a:rPr>
              <a:t>This is the second step in the Prototyping Model. This model covers the basic design of the requirement through which a quick overview can be easily described.</a:t>
            </a:r>
          </a:p>
          <a:p>
            <a:pPr algn="just" rtl="0"/>
            <a:r>
              <a:rPr lang="en-US" b="1" dirty="0">
                <a:effectLst/>
              </a:rPr>
              <a:t>Step 3: Build a Prototype: </a:t>
            </a:r>
            <a:r>
              <a:rPr lang="en-US" dirty="0">
                <a:effectLst/>
              </a:rPr>
              <a:t>This step helps in building an actual prototype from the knowledge gained from prototype design.</a:t>
            </a:r>
          </a:p>
          <a:p>
            <a:pPr algn="just" rtl="0"/>
            <a:r>
              <a:rPr lang="en-US" b="1" dirty="0">
                <a:effectLst/>
              </a:rPr>
              <a:t>Step 4: Initial User Evaluation: </a:t>
            </a:r>
            <a:r>
              <a:rPr lang="en-US" dirty="0">
                <a:effectLst/>
              </a:rPr>
              <a:t>This step describes the preliminary testing where the investigation of the performance model occurs, as the customer will tell the strengths and weaknesses of the design, which was sent to the developer.</a:t>
            </a:r>
          </a:p>
          <a:p>
            <a:pPr algn="just" rtl="0"/>
            <a:r>
              <a:rPr lang="en-US" b="1" dirty="0">
                <a:effectLst/>
              </a:rPr>
              <a:t>Step 5: Refining Prototype: </a:t>
            </a:r>
            <a:r>
              <a:rPr lang="en-US" dirty="0">
                <a:effectLst/>
              </a:rPr>
              <a:t>If any feedback is given by the user, then improving the client’s response to feedback and suggestions, the final system is approved.</a:t>
            </a:r>
          </a:p>
          <a:p>
            <a:pPr algn="just" rtl="0"/>
            <a:r>
              <a:rPr lang="en-US" b="1" dirty="0">
                <a:effectLst/>
              </a:rPr>
              <a:t>Step 6: Implement Product and Maintain: </a:t>
            </a:r>
            <a:r>
              <a:rPr lang="en-US" dirty="0">
                <a:effectLst/>
              </a:rPr>
              <a:t>This is the final step in the phase of the Prototyping Model where the final system is tested and distributed to production, here the program is run regularly to prevent failures.</a:t>
            </a: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27</a:t>
            </a:fld>
            <a:endParaRPr lang="en-US" dirty="0"/>
          </a:p>
        </p:txBody>
      </p:sp>
      <p:pic>
        <p:nvPicPr>
          <p:cNvPr id="7" name="Picture 6">
            <a:extLst>
              <a:ext uri="{FF2B5EF4-FFF2-40B4-BE49-F238E27FC236}">
                <a16:creationId xmlns:a16="http://schemas.microsoft.com/office/drawing/2014/main" xmlns="" id="{2E3590B9-29B0-6592-F0E7-5EAE6000F9CB}"/>
              </a:ext>
            </a:extLst>
          </p:cNvPr>
          <p:cNvPicPr>
            <a:picLocks noChangeAspect="1"/>
          </p:cNvPicPr>
          <p:nvPr/>
        </p:nvPicPr>
        <p:blipFill>
          <a:blip r:embed="rId2"/>
          <a:stretch>
            <a:fillRect/>
          </a:stretch>
        </p:blipFill>
        <p:spPr>
          <a:xfrm>
            <a:off x="8615082" y="1170174"/>
            <a:ext cx="2739458" cy="4105275"/>
          </a:xfrm>
          <a:prstGeom prst="rect">
            <a:avLst/>
          </a:prstGeom>
        </p:spPr>
      </p:pic>
    </p:spTree>
    <p:extLst>
      <p:ext uri="{BB962C8B-B14F-4D97-AF65-F5344CB8AC3E}">
        <p14:creationId xmlns:p14="http://schemas.microsoft.com/office/powerpoint/2010/main" xmlns="" val="1479365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10466773" cy="5077513"/>
          </a:xfrm>
        </p:spPr>
        <p:txBody>
          <a:bodyPr>
            <a:normAutofit fontScale="92500" lnSpcReduction="10000"/>
          </a:bodyPr>
          <a:lstStyle/>
          <a:p>
            <a:pPr marL="0" indent="0">
              <a:buNone/>
            </a:pPr>
            <a:r>
              <a:rPr lang="en-US" b="1" dirty="0"/>
              <a:t>Types of Prototyping Models</a:t>
            </a:r>
          </a:p>
          <a:p>
            <a:pPr marL="0" indent="0" algn="just" rtl="0">
              <a:buNone/>
            </a:pPr>
            <a:r>
              <a:rPr lang="en-US" dirty="0">
                <a:effectLst/>
              </a:rPr>
              <a:t>There are four types of Prototyping Models, which are described below.</a:t>
            </a:r>
          </a:p>
          <a:p>
            <a:pPr>
              <a:buFont typeface="Arial" panose="020B0604020202020204" pitchFamily="34" charset="0"/>
              <a:buChar char="•"/>
            </a:pPr>
            <a:r>
              <a:rPr lang="en-US" dirty="0"/>
              <a:t>Rapid Throwaway Prototyping</a:t>
            </a:r>
          </a:p>
          <a:p>
            <a:pPr>
              <a:buFont typeface="Arial" panose="020B0604020202020204" pitchFamily="34" charset="0"/>
              <a:buChar char="•"/>
            </a:pPr>
            <a:r>
              <a:rPr lang="en-US" dirty="0"/>
              <a:t>Evolutionary Prototyping</a:t>
            </a:r>
          </a:p>
          <a:p>
            <a:pPr>
              <a:buFont typeface="Arial" panose="020B0604020202020204" pitchFamily="34" charset="0"/>
              <a:buChar char="•"/>
            </a:pPr>
            <a:r>
              <a:rPr lang="en-US" dirty="0"/>
              <a:t>Incremental Prototyping</a:t>
            </a:r>
          </a:p>
          <a:p>
            <a:pPr>
              <a:buFont typeface="Arial" panose="020B0604020202020204" pitchFamily="34" charset="0"/>
              <a:buChar char="•"/>
            </a:pPr>
            <a:r>
              <a:rPr lang="en-US" dirty="0"/>
              <a:t>Extreme Prototyping</a:t>
            </a:r>
          </a:p>
          <a:p>
            <a:pPr marL="0" indent="0">
              <a:buNone/>
            </a:pPr>
            <a:r>
              <a:rPr lang="en-US" b="1" dirty="0"/>
              <a:t>Rapid Throwaway Prototyping</a:t>
            </a:r>
          </a:p>
          <a:p>
            <a:pPr>
              <a:buFont typeface="Arial" panose="020B0604020202020204" pitchFamily="34" charset="0"/>
              <a:buChar char="•"/>
            </a:pPr>
            <a:r>
              <a:rPr lang="en-US" dirty="0"/>
              <a:t>This technique offers a useful method of exploring ideas and getting customer feedback for each of them. </a:t>
            </a:r>
          </a:p>
          <a:p>
            <a:pPr>
              <a:buFont typeface="Arial" panose="020B0604020202020204" pitchFamily="34" charset="0"/>
              <a:buChar char="•"/>
            </a:pPr>
            <a:r>
              <a:rPr lang="en-US" dirty="0"/>
              <a:t>In this method, a developed prototype need not necessarily be a part of the accepted prototype. </a:t>
            </a:r>
          </a:p>
          <a:p>
            <a:pPr>
              <a:buFont typeface="Arial" panose="020B0604020202020204" pitchFamily="34" charset="0"/>
              <a:buChar char="•"/>
            </a:pPr>
            <a:r>
              <a:rPr lang="en-US" dirty="0"/>
              <a:t>Customer feedback helps prevent unnecessary design faults and hence, the final prototype developed is of better quality.</a:t>
            </a:r>
          </a:p>
          <a:p>
            <a:pPr marL="0" indent="0">
              <a:buNone/>
            </a:pPr>
            <a:endParaRPr lang="en-US" dirty="0">
              <a:effectLst/>
            </a:endParaRP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28</a:t>
            </a:fld>
            <a:endParaRPr lang="en-US" dirty="0"/>
          </a:p>
        </p:txBody>
      </p:sp>
    </p:spTree>
    <p:extLst>
      <p:ext uri="{BB962C8B-B14F-4D97-AF65-F5344CB8AC3E}">
        <p14:creationId xmlns:p14="http://schemas.microsoft.com/office/powerpoint/2010/main" xmlns="" val="8921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5441315" cy="5077513"/>
          </a:xfrm>
        </p:spPr>
        <p:txBody>
          <a:bodyPr>
            <a:noAutofit/>
          </a:bodyPr>
          <a:lstStyle/>
          <a:p>
            <a:pPr marL="0" indent="0">
              <a:lnSpc>
                <a:spcPct val="100000"/>
              </a:lnSpc>
              <a:spcBef>
                <a:spcPts val="600"/>
              </a:spcBef>
              <a:buNone/>
            </a:pPr>
            <a:r>
              <a:rPr lang="en-US" sz="1800" b="1" dirty="0"/>
              <a:t>Evolutionary Prototyping</a:t>
            </a:r>
          </a:p>
          <a:p>
            <a:pPr marL="0">
              <a:lnSpc>
                <a:spcPct val="100000"/>
              </a:lnSpc>
              <a:spcBef>
                <a:spcPts val="600"/>
              </a:spcBef>
              <a:buFont typeface="Arial" panose="020B0604020202020204" pitchFamily="34" charset="0"/>
              <a:buChar char="•"/>
            </a:pPr>
            <a:r>
              <a:rPr lang="en-US" sz="1800" dirty="0"/>
              <a:t>In this method, the prototype developed initially is incrementally refined based on customer feedback till it finally gets accepted. </a:t>
            </a:r>
          </a:p>
          <a:p>
            <a:pPr marL="0">
              <a:lnSpc>
                <a:spcPct val="100000"/>
              </a:lnSpc>
              <a:spcBef>
                <a:spcPts val="600"/>
              </a:spcBef>
              <a:buFont typeface="Arial" panose="020B0604020202020204" pitchFamily="34" charset="0"/>
              <a:buChar char="•"/>
            </a:pPr>
            <a:r>
              <a:rPr lang="en-US" sz="1800" dirty="0"/>
              <a:t>In comparison to Rapid Throwaway Prototyping, it offers a better approach that saves time as well as effort. </a:t>
            </a:r>
          </a:p>
          <a:p>
            <a:pPr marL="0">
              <a:lnSpc>
                <a:spcPct val="100000"/>
              </a:lnSpc>
              <a:spcBef>
                <a:spcPts val="600"/>
              </a:spcBef>
              <a:buFont typeface="Arial" panose="020B0604020202020204" pitchFamily="34" charset="0"/>
              <a:buChar char="•"/>
            </a:pPr>
            <a:r>
              <a:rPr lang="en-US" sz="1800" dirty="0"/>
              <a:t>This is because developing a prototype from scratch for every iteration of the process can sometimes be very frustrating for the developers. </a:t>
            </a:r>
          </a:p>
          <a:p>
            <a:pPr marL="0" indent="0">
              <a:lnSpc>
                <a:spcPct val="100000"/>
              </a:lnSpc>
              <a:spcBef>
                <a:spcPts val="600"/>
              </a:spcBef>
              <a:buNone/>
            </a:pPr>
            <a:r>
              <a:rPr lang="en-US" sz="1800" b="1" dirty="0"/>
              <a:t>Incremental Prototyping</a:t>
            </a:r>
          </a:p>
          <a:p>
            <a:pPr>
              <a:lnSpc>
                <a:spcPct val="100000"/>
              </a:lnSpc>
              <a:spcBef>
                <a:spcPts val="600"/>
              </a:spcBef>
              <a:buFont typeface="Arial" panose="020B0604020202020204" pitchFamily="34" charset="0"/>
              <a:buChar char="•"/>
            </a:pPr>
            <a:r>
              <a:rPr lang="en-US" sz="1800" dirty="0"/>
              <a:t>In this type of incremental prototyping, the final expected product is broken into different small pieces of prototypes and developed individually. </a:t>
            </a:r>
          </a:p>
          <a:p>
            <a:pPr>
              <a:lnSpc>
                <a:spcPct val="100000"/>
              </a:lnSpc>
              <a:spcBef>
                <a:spcPts val="600"/>
              </a:spcBef>
              <a:buFont typeface="Arial" panose="020B0604020202020204" pitchFamily="34" charset="0"/>
              <a:buChar char="•"/>
            </a:pPr>
            <a:r>
              <a:rPr lang="en-US" sz="1800" dirty="0"/>
              <a:t>In the end, when all individual pieces are properly developed, then the different prototypes are collectively merged into a single final product in their predefined order. </a:t>
            </a: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29</a:t>
            </a:fld>
            <a:endParaRPr lang="en-US" dirty="0"/>
          </a:p>
        </p:txBody>
      </p:sp>
      <p:sp>
        <p:nvSpPr>
          <p:cNvPr id="5" name="Content Placeholder 2">
            <a:extLst>
              <a:ext uri="{FF2B5EF4-FFF2-40B4-BE49-F238E27FC236}">
                <a16:creationId xmlns:a16="http://schemas.microsoft.com/office/drawing/2014/main" xmlns="" id="{DB20907B-7EFE-1EBB-05C6-F403225DD0A4}"/>
              </a:ext>
            </a:extLst>
          </p:cNvPr>
          <p:cNvSpPr txBox="1">
            <a:spLocks/>
          </p:cNvSpPr>
          <p:nvPr/>
        </p:nvSpPr>
        <p:spPr>
          <a:xfrm>
            <a:off x="6329082" y="964255"/>
            <a:ext cx="5441315" cy="50775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600"/>
              </a:spcBef>
              <a:buFont typeface="Arial" panose="020B0604020202020204" pitchFamily="34" charset="0"/>
              <a:buNone/>
            </a:pPr>
            <a:r>
              <a:rPr lang="en-US" sz="1800" b="1" dirty="0"/>
              <a:t>Incremental Prototyping</a:t>
            </a:r>
          </a:p>
          <a:p>
            <a:pPr>
              <a:lnSpc>
                <a:spcPct val="100000"/>
              </a:lnSpc>
              <a:spcBef>
                <a:spcPts val="600"/>
              </a:spcBef>
            </a:pPr>
            <a:r>
              <a:rPr lang="en-US" sz="1800" dirty="0"/>
              <a:t>It’s a very efficient approach that reduces the complexity of the development process, where the goal is divided into sub-parts and each sub-part is developed individually. </a:t>
            </a:r>
          </a:p>
          <a:p>
            <a:pPr>
              <a:lnSpc>
                <a:spcPct val="100000"/>
              </a:lnSpc>
              <a:spcBef>
                <a:spcPts val="600"/>
              </a:spcBef>
            </a:pPr>
            <a:r>
              <a:rPr lang="en-US" sz="1800" dirty="0"/>
              <a:t>The time interval between the project’s beginning and final delivery is substantially reduced because all parts of the system are prototyped and tested simultaneously. </a:t>
            </a:r>
          </a:p>
          <a:p>
            <a:pPr>
              <a:lnSpc>
                <a:spcPct val="100000"/>
              </a:lnSpc>
              <a:spcBef>
                <a:spcPts val="600"/>
              </a:spcBef>
            </a:pPr>
            <a:r>
              <a:rPr lang="en-US" sz="1800" dirty="0"/>
              <a:t>Of course, there might be the possibility that the pieces just do not fit together due to some lack of ness in the development phase – this can only be fixed by careful and complete plotting of the entire system before prototyping starts.</a:t>
            </a:r>
          </a:p>
        </p:txBody>
      </p:sp>
    </p:spTree>
    <p:extLst>
      <p:ext uri="{BB962C8B-B14F-4D97-AF65-F5344CB8AC3E}">
        <p14:creationId xmlns:p14="http://schemas.microsoft.com/office/powerpoint/2010/main" xmlns="" val="405523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318DB-E1D3-9810-8183-B570E3DFF262}"/>
              </a:ext>
            </a:extLst>
          </p:cNvPr>
          <p:cNvSpPr>
            <a:spLocks noGrp="1"/>
          </p:cNvSpPr>
          <p:nvPr>
            <p:ph type="title"/>
          </p:nvPr>
        </p:nvSpPr>
        <p:spPr/>
        <p:txBody>
          <a:bodyPr/>
          <a:lstStyle/>
          <a:p>
            <a:r>
              <a:rPr lang="en-IN" dirty="0"/>
              <a:t>Case study / self study</a:t>
            </a:r>
            <a:endParaRPr lang="en-US" dirty="0"/>
          </a:p>
        </p:txBody>
      </p:sp>
      <p:sp>
        <p:nvSpPr>
          <p:cNvPr id="3" name="Content Placeholder 2">
            <a:extLst>
              <a:ext uri="{FF2B5EF4-FFF2-40B4-BE49-F238E27FC236}">
                <a16:creationId xmlns:a16="http://schemas.microsoft.com/office/drawing/2014/main" xmlns="" id="{80AB5D51-4243-DF1A-4C59-BBF8FC810EA9}"/>
              </a:ext>
            </a:extLst>
          </p:cNvPr>
          <p:cNvSpPr>
            <a:spLocks noGrp="1"/>
          </p:cNvSpPr>
          <p:nvPr>
            <p:ph idx="1"/>
          </p:nvPr>
        </p:nvSpPr>
        <p:spPr/>
        <p:txBody>
          <a:bodyPr>
            <a:normAutofit/>
          </a:bodyPr>
          <a:lstStyle/>
          <a:p>
            <a:r>
              <a:rPr lang="en-US" dirty="0"/>
              <a:t>Investigate the Challenges of System Development, Compare any two Modern software development paradigms</a:t>
            </a:r>
          </a:p>
          <a:p>
            <a:r>
              <a:rPr lang="en-US" dirty="0"/>
              <a:t>Investigate Architectural design and compare any two testing techniques</a:t>
            </a:r>
          </a:p>
          <a:p>
            <a:r>
              <a:rPr lang="en-US" dirty="0"/>
              <a:t>Numerical Problems and case studies on:</a:t>
            </a:r>
          </a:p>
          <a:p>
            <a:pPr marL="800100" lvl="1" indent="-342900">
              <a:buFont typeface="+mj-lt"/>
              <a:buAutoNum type="arabicPeriod"/>
            </a:pPr>
            <a:r>
              <a:rPr lang="en-US" dirty="0"/>
              <a:t>Basic Effort Estimation </a:t>
            </a:r>
          </a:p>
          <a:p>
            <a:pPr marL="800100" lvl="1" indent="-342900">
              <a:buFont typeface="+mj-lt"/>
              <a:buAutoNum type="arabicPeriod"/>
            </a:pPr>
            <a:r>
              <a:rPr lang="en-US" dirty="0"/>
              <a:t>Function Points Estimation</a:t>
            </a:r>
          </a:p>
          <a:p>
            <a:pPr marL="800100" lvl="1" indent="-342900">
              <a:buFont typeface="+mj-lt"/>
              <a:buAutoNum type="arabicPeriod"/>
            </a:pPr>
            <a:r>
              <a:rPr lang="en-US" dirty="0" err="1"/>
              <a:t>CoCoMo</a:t>
            </a:r>
            <a:r>
              <a:rPr lang="en-US" dirty="0"/>
              <a:t> II Estimation</a:t>
            </a:r>
          </a:p>
          <a:p>
            <a:pPr marL="800100" lvl="1" indent="-342900">
              <a:buFont typeface="+mj-lt"/>
              <a:buAutoNum type="arabicPeriod"/>
            </a:pPr>
            <a:r>
              <a:rPr lang="en-US" dirty="0"/>
              <a:t>Cost Benefit Analysis </a:t>
            </a:r>
          </a:p>
          <a:p>
            <a:pPr marL="800100" lvl="1" indent="-342900">
              <a:buFont typeface="+mj-lt"/>
              <a:buAutoNum type="arabicPeriod"/>
            </a:pPr>
            <a:r>
              <a:rPr lang="en-US" dirty="0"/>
              <a:t>Agile Estimation</a:t>
            </a:r>
          </a:p>
        </p:txBody>
      </p:sp>
      <p:sp>
        <p:nvSpPr>
          <p:cNvPr id="4" name="Slide Number Placeholder 3">
            <a:extLst>
              <a:ext uri="{FF2B5EF4-FFF2-40B4-BE49-F238E27FC236}">
                <a16:creationId xmlns:a16="http://schemas.microsoft.com/office/drawing/2014/main" xmlns="" id="{AD8BF6E7-D9F6-6684-6B09-CB17375D35C8}"/>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xmlns="" val="1850162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8" y="914913"/>
            <a:ext cx="5091692" cy="5077513"/>
          </a:xfrm>
        </p:spPr>
        <p:txBody>
          <a:bodyPr>
            <a:noAutofit/>
          </a:bodyPr>
          <a:lstStyle/>
          <a:p>
            <a:pPr marL="0" indent="0">
              <a:buNone/>
            </a:pPr>
            <a:r>
              <a:rPr lang="en-US" sz="1800" b="1" dirty="0"/>
              <a:t>Extreme Prototyping</a:t>
            </a:r>
          </a:p>
          <a:p>
            <a:pPr algn="just" rtl="0"/>
            <a:r>
              <a:rPr lang="en-US" sz="1800" dirty="0">
                <a:effectLst/>
              </a:rPr>
              <a:t>This method is mainly used for web development. It consists of three sequential independent phases:</a:t>
            </a:r>
          </a:p>
          <a:p>
            <a:pPr>
              <a:buFont typeface="Arial" panose="020B0604020202020204" pitchFamily="34" charset="0"/>
              <a:buChar char="•"/>
            </a:pPr>
            <a:r>
              <a:rPr lang="en-US" sz="1800" dirty="0"/>
              <a:t>In this phase, a basic prototype with all the existing static pages is presented in HTML format.</a:t>
            </a:r>
          </a:p>
          <a:p>
            <a:pPr>
              <a:buFont typeface="Arial" panose="020B0604020202020204" pitchFamily="34" charset="0"/>
              <a:buChar char="•"/>
            </a:pPr>
            <a:r>
              <a:rPr lang="en-US" sz="1800" dirty="0"/>
              <a:t>In the 2nd phase, Functional screens are made with a simulated data process using a prototype services layer.</a:t>
            </a:r>
          </a:p>
          <a:p>
            <a:pPr>
              <a:buFont typeface="Arial" panose="020B0604020202020204" pitchFamily="34" charset="0"/>
              <a:buChar char="•"/>
            </a:pPr>
            <a:r>
              <a:rPr lang="en-US" sz="1800" dirty="0"/>
              <a:t>This is the final step where all the services are implemented and associated with the final prototype.</a:t>
            </a: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30</a:t>
            </a:fld>
            <a:endParaRPr lang="en-US" dirty="0"/>
          </a:p>
        </p:txBody>
      </p:sp>
      <p:sp>
        <p:nvSpPr>
          <p:cNvPr id="5" name="Content Placeholder 2">
            <a:extLst>
              <a:ext uri="{FF2B5EF4-FFF2-40B4-BE49-F238E27FC236}">
                <a16:creationId xmlns:a16="http://schemas.microsoft.com/office/drawing/2014/main" xmlns="" id="{D574F421-9404-BD96-653D-EED6ED004E54}"/>
              </a:ext>
            </a:extLst>
          </p:cNvPr>
          <p:cNvSpPr txBox="1">
            <a:spLocks/>
          </p:cNvSpPr>
          <p:nvPr/>
        </p:nvSpPr>
        <p:spPr>
          <a:xfrm>
            <a:off x="6103225" y="914913"/>
            <a:ext cx="5091692" cy="50775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600"/>
              </a:spcBef>
              <a:buFont typeface="Arial" panose="020B0604020202020204" pitchFamily="34" charset="0"/>
              <a:buNone/>
            </a:pPr>
            <a:r>
              <a:rPr lang="en-US" sz="1800" b="1" dirty="0"/>
              <a:t>Advantages of Prototyping Model</a:t>
            </a:r>
          </a:p>
          <a:p>
            <a:pPr>
              <a:lnSpc>
                <a:spcPct val="100000"/>
              </a:lnSpc>
              <a:spcBef>
                <a:spcPts val="600"/>
              </a:spcBef>
            </a:pPr>
            <a:r>
              <a:rPr lang="en-US" sz="1800" dirty="0"/>
              <a:t>The customers get to see the partial product early in the life cycle. This ensures a greater level of customer satisfaction and comfort</a:t>
            </a:r>
          </a:p>
          <a:p>
            <a:pPr>
              <a:lnSpc>
                <a:spcPct val="100000"/>
              </a:lnSpc>
              <a:spcBef>
                <a:spcPts val="600"/>
              </a:spcBef>
            </a:pPr>
            <a:r>
              <a:rPr lang="en-US" sz="1800" dirty="0"/>
              <a:t>New requirements can be easily accommodated as there is scope for refinement</a:t>
            </a:r>
          </a:p>
          <a:p>
            <a:pPr>
              <a:lnSpc>
                <a:spcPct val="100000"/>
              </a:lnSpc>
              <a:spcBef>
                <a:spcPts val="600"/>
              </a:spcBef>
            </a:pPr>
            <a:r>
              <a:rPr lang="en-US" sz="1800" dirty="0"/>
              <a:t>Missing functionalities can be easily figured out</a:t>
            </a:r>
          </a:p>
          <a:p>
            <a:pPr>
              <a:lnSpc>
                <a:spcPct val="100000"/>
              </a:lnSpc>
              <a:spcBef>
                <a:spcPts val="600"/>
              </a:spcBef>
            </a:pPr>
            <a:r>
              <a:rPr lang="en-US" sz="1800" dirty="0"/>
              <a:t>Errors can be detected much earlier thereby saving a lot of effort and cost, besides enhancing the quality of the software.</a:t>
            </a:r>
          </a:p>
          <a:p>
            <a:pPr>
              <a:lnSpc>
                <a:spcPct val="100000"/>
              </a:lnSpc>
              <a:spcBef>
                <a:spcPts val="600"/>
              </a:spcBef>
            </a:pPr>
            <a:r>
              <a:rPr lang="en-US" sz="1800" dirty="0"/>
              <a:t>The developed prototype can be reused by the developer for more complicated projects in the future. </a:t>
            </a:r>
          </a:p>
          <a:p>
            <a:pPr>
              <a:lnSpc>
                <a:spcPct val="100000"/>
              </a:lnSpc>
              <a:spcBef>
                <a:spcPts val="600"/>
              </a:spcBef>
            </a:pPr>
            <a:r>
              <a:rPr lang="en-US" sz="1800" dirty="0"/>
              <a:t>Flexibility in design</a:t>
            </a:r>
          </a:p>
          <a:p>
            <a:pPr>
              <a:lnSpc>
                <a:spcPct val="100000"/>
              </a:lnSpc>
              <a:spcBef>
                <a:spcPts val="600"/>
              </a:spcBef>
            </a:pPr>
            <a:r>
              <a:rPr lang="en-US" sz="1800" dirty="0"/>
              <a:t>Early feedback from customers and stakeholders can help guide the development process</a:t>
            </a:r>
          </a:p>
        </p:txBody>
      </p:sp>
    </p:spTree>
    <p:extLst>
      <p:ext uri="{BB962C8B-B14F-4D97-AF65-F5344CB8AC3E}">
        <p14:creationId xmlns:p14="http://schemas.microsoft.com/office/powerpoint/2010/main" xmlns="" val="266658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 - advantages</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10466773" cy="5077513"/>
          </a:xfrm>
        </p:spPr>
        <p:txBody>
          <a:bodyPr>
            <a:noAutofit/>
          </a:bodyPr>
          <a:lstStyle/>
          <a:p>
            <a:pPr>
              <a:lnSpc>
                <a:spcPct val="100000"/>
              </a:lnSpc>
              <a:spcBef>
                <a:spcPts val="600"/>
              </a:spcBef>
            </a:pPr>
            <a:r>
              <a:rPr lang="en-US" dirty="0"/>
              <a:t>The developed prototype can be reused by the developer for more complicated projects in the future. </a:t>
            </a:r>
          </a:p>
          <a:p>
            <a:pPr>
              <a:lnSpc>
                <a:spcPct val="100000"/>
              </a:lnSpc>
              <a:spcBef>
                <a:spcPts val="600"/>
              </a:spcBef>
            </a:pPr>
            <a:r>
              <a:rPr lang="en-US" dirty="0"/>
              <a:t>Flexibility in design</a:t>
            </a:r>
          </a:p>
          <a:p>
            <a:pPr>
              <a:lnSpc>
                <a:spcPct val="100000"/>
              </a:lnSpc>
              <a:spcBef>
                <a:spcPts val="600"/>
              </a:spcBef>
            </a:pPr>
            <a:r>
              <a:rPr lang="en-US" dirty="0"/>
              <a:t>Early feedback from customers and stakeholders can help guide the development process and ensure that the final product meets their needs and expectations.</a:t>
            </a:r>
          </a:p>
          <a:p>
            <a:pPr>
              <a:lnSpc>
                <a:spcPct val="100000"/>
              </a:lnSpc>
              <a:spcBef>
                <a:spcPts val="600"/>
              </a:spcBef>
            </a:pPr>
            <a:r>
              <a:rPr lang="en-US" dirty="0"/>
              <a:t>Prototyping can be used to test and validate design decisions, allowing for adjustments to be made before significant resources are invested in development.</a:t>
            </a:r>
          </a:p>
          <a:p>
            <a:pPr>
              <a:lnSpc>
                <a:spcPct val="100000"/>
              </a:lnSpc>
              <a:spcBef>
                <a:spcPts val="600"/>
              </a:spcBef>
            </a:pPr>
            <a:r>
              <a:rPr lang="en-US" dirty="0"/>
              <a:t>Prototyping can help reduce the risk of project failure by identifying potential issues and addressing them early in the process.</a:t>
            </a:r>
          </a:p>
          <a:p>
            <a:pPr>
              <a:lnSpc>
                <a:spcPct val="100000"/>
              </a:lnSpc>
              <a:spcBef>
                <a:spcPts val="600"/>
              </a:spcBef>
            </a:pPr>
            <a:r>
              <a:rPr lang="en-US" dirty="0"/>
              <a:t>Prototyping can facilitate communication and collaboration among team members and stakeholders, improving overall project efficiency and effectiveness.</a:t>
            </a:r>
          </a:p>
          <a:p>
            <a:pPr>
              <a:lnSpc>
                <a:spcPct val="100000"/>
              </a:lnSpc>
              <a:spcBef>
                <a:spcPts val="600"/>
              </a:spcBef>
            </a:pPr>
            <a:r>
              <a:rPr lang="en-US" dirty="0"/>
              <a:t>Prototyping can help bridge the gap between technical and non-technical stakeholders by providing a tangible representation of the product.</a:t>
            </a: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31</a:t>
            </a:fld>
            <a:endParaRPr lang="en-US" dirty="0"/>
          </a:p>
        </p:txBody>
      </p:sp>
    </p:spTree>
    <p:extLst>
      <p:ext uri="{BB962C8B-B14F-4D97-AF65-F5344CB8AC3E}">
        <p14:creationId xmlns:p14="http://schemas.microsoft.com/office/powerpoint/2010/main" xmlns="" val="4850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5333739" cy="5077513"/>
          </a:xfrm>
        </p:spPr>
        <p:txBody>
          <a:bodyPr>
            <a:noAutofit/>
          </a:bodyPr>
          <a:lstStyle/>
          <a:p>
            <a:pPr marL="0" indent="0">
              <a:lnSpc>
                <a:spcPct val="150000"/>
              </a:lnSpc>
              <a:spcBef>
                <a:spcPts val="0"/>
              </a:spcBef>
              <a:buNone/>
            </a:pPr>
            <a:r>
              <a:rPr lang="en-US" sz="1800" b="1" dirty="0"/>
              <a:t>Disadvantages of the Prototyping Model</a:t>
            </a:r>
          </a:p>
          <a:p>
            <a:pPr>
              <a:lnSpc>
                <a:spcPct val="150000"/>
              </a:lnSpc>
              <a:spcBef>
                <a:spcPts val="0"/>
              </a:spcBef>
              <a:buFont typeface="Arial" panose="020B0604020202020204" pitchFamily="34" charset="0"/>
              <a:buChar char="•"/>
            </a:pPr>
            <a:r>
              <a:rPr lang="en-US" sz="1800" dirty="0"/>
              <a:t>Costly concerning time as well as money.</a:t>
            </a:r>
          </a:p>
          <a:p>
            <a:pPr>
              <a:lnSpc>
                <a:spcPct val="150000"/>
              </a:lnSpc>
              <a:spcBef>
                <a:spcPts val="0"/>
              </a:spcBef>
              <a:buFont typeface="Arial" panose="020B0604020202020204" pitchFamily="34" charset="0"/>
              <a:buChar char="•"/>
            </a:pPr>
            <a:r>
              <a:rPr lang="en-US" sz="1800" dirty="0"/>
              <a:t>There may be too much variation in requirements each time the prototype is evaluated by the customer.</a:t>
            </a:r>
          </a:p>
          <a:p>
            <a:pPr>
              <a:lnSpc>
                <a:spcPct val="150000"/>
              </a:lnSpc>
              <a:spcBef>
                <a:spcPts val="0"/>
              </a:spcBef>
              <a:buFont typeface="Arial" panose="020B0604020202020204" pitchFamily="34" charset="0"/>
              <a:buChar char="•"/>
            </a:pPr>
            <a:r>
              <a:rPr lang="en-US" sz="1800" dirty="0"/>
              <a:t>Poor Documentation due to continuously changing customer requirements.</a:t>
            </a:r>
          </a:p>
          <a:p>
            <a:pPr>
              <a:lnSpc>
                <a:spcPct val="150000"/>
              </a:lnSpc>
              <a:spcBef>
                <a:spcPts val="0"/>
              </a:spcBef>
              <a:buFont typeface="Arial" panose="020B0604020202020204" pitchFamily="34" charset="0"/>
              <a:buChar char="•"/>
            </a:pPr>
            <a:r>
              <a:rPr lang="en-US" sz="1800" dirty="0"/>
              <a:t>It is very difficult for developers to accommodate all the changes demanded by the customer.</a:t>
            </a:r>
          </a:p>
          <a:p>
            <a:pPr>
              <a:lnSpc>
                <a:spcPct val="150000"/>
              </a:lnSpc>
              <a:spcBef>
                <a:spcPts val="0"/>
              </a:spcBef>
              <a:buFont typeface="Arial" panose="020B0604020202020204" pitchFamily="34" charset="0"/>
              <a:buChar char="•"/>
            </a:pPr>
            <a:r>
              <a:rPr lang="en-US" sz="1800" dirty="0"/>
              <a:t>There is uncertainty in determining the number of iterations that would be required before the prototype is finally accepted by the customer.</a:t>
            </a: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32</a:t>
            </a:fld>
            <a:endParaRPr lang="en-US" dirty="0"/>
          </a:p>
        </p:txBody>
      </p:sp>
      <p:sp>
        <p:nvSpPr>
          <p:cNvPr id="6" name="Content Placeholder 2">
            <a:extLst>
              <a:ext uri="{FF2B5EF4-FFF2-40B4-BE49-F238E27FC236}">
                <a16:creationId xmlns:a16="http://schemas.microsoft.com/office/drawing/2014/main" xmlns="" id="{BB52E9CF-5E2C-B8E2-E340-C7A5D3C285B8}"/>
              </a:ext>
            </a:extLst>
          </p:cNvPr>
          <p:cNvSpPr txBox="1">
            <a:spLocks/>
          </p:cNvSpPr>
          <p:nvPr/>
        </p:nvSpPr>
        <p:spPr>
          <a:xfrm>
            <a:off x="6221506" y="914913"/>
            <a:ext cx="5333739" cy="50775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50000"/>
              </a:lnSpc>
              <a:spcBef>
                <a:spcPts val="0"/>
              </a:spcBef>
              <a:buFont typeface="Arial" panose="020B0604020202020204" pitchFamily="34" charset="0"/>
              <a:buNone/>
            </a:pPr>
            <a:r>
              <a:rPr lang="en-US" sz="1600" b="1" dirty="0"/>
              <a:t>Disadvantages of the Prototyping Model</a:t>
            </a:r>
          </a:p>
          <a:p>
            <a:pPr>
              <a:lnSpc>
                <a:spcPct val="150000"/>
              </a:lnSpc>
              <a:spcBef>
                <a:spcPts val="0"/>
              </a:spcBef>
            </a:pPr>
            <a:r>
              <a:rPr lang="en-US" sz="1600" dirty="0"/>
              <a:t>After seeing an early prototype, the customers sometimes demand the actual product to be delivered soon.</a:t>
            </a:r>
          </a:p>
          <a:p>
            <a:pPr>
              <a:lnSpc>
                <a:spcPct val="150000"/>
              </a:lnSpc>
              <a:spcBef>
                <a:spcPts val="0"/>
              </a:spcBef>
            </a:pPr>
            <a:r>
              <a:rPr lang="en-US" sz="1600" dirty="0"/>
              <a:t>Developers in a hurry to build prototypes may end up with sub-optimal solutions.</a:t>
            </a:r>
          </a:p>
          <a:p>
            <a:pPr>
              <a:lnSpc>
                <a:spcPct val="150000"/>
              </a:lnSpc>
              <a:spcBef>
                <a:spcPts val="0"/>
              </a:spcBef>
            </a:pPr>
            <a:r>
              <a:rPr lang="en-US" sz="1600" dirty="0"/>
              <a:t>The customer might lose interest in the product if he/she is not satisfied with the initial prototype.</a:t>
            </a:r>
          </a:p>
          <a:p>
            <a:pPr>
              <a:lnSpc>
                <a:spcPct val="150000"/>
              </a:lnSpc>
              <a:spcBef>
                <a:spcPts val="0"/>
              </a:spcBef>
            </a:pPr>
            <a:r>
              <a:rPr lang="en-US" sz="1600" dirty="0"/>
              <a:t>The prototype may not be scalable to meet the future needs of the customer.</a:t>
            </a:r>
          </a:p>
          <a:p>
            <a:pPr>
              <a:lnSpc>
                <a:spcPct val="150000"/>
              </a:lnSpc>
              <a:spcBef>
                <a:spcPts val="0"/>
              </a:spcBef>
            </a:pPr>
            <a:r>
              <a:rPr lang="en-US" sz="1600" dirty="0"/>
              <a:t>The prototype may not accurately represent the final product due to limited functionality or incomplete features.</a:t>
            </a:r>
          </a:p>
          <a:p>
            <a:pPr>
              <a:lnSpc>
                <a:spcPct val="150000"/>
              </a:lnSpc>
              <a:spcBef>
                <a:spcPts val="0"/>
              </a:spcBef>
            </a:pPr>
            <a:r>
              <a:rPr lang="en-US" sz="1600" dirty="0"/>
              <a:t>The focus on prototype development may shift away from the final product, leading to delays in the development process.</a:t>
            </a:r>
          </a:p>
        </p:txBody>
      </p:sp>
    </p:spTree>
    <p:extLst>
      <p:ext uri="{BB962C8B-B14F-4D97-AF65-F5344CB8AC3E}">
        <p14:creationId xmlns:p14="http://schemas.microsoft.com/office/powerpoint/2010/main" xmlns="" val="200553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D87A1-52CB-E4E7-EEBC-A22DD1FE86BD}"/>
              </a:ext>
            </a:extLst>
          </p:cNvPr>
          <p:cNvSpPr>
            <a:spLocks noGrp="1"/>
          </p:cNvSpPr>
          <p:nvPr>
            <p:ph type="title"/>
          </p:nvPr>
        </p:nvSpPr>
        <p:spPr/>
        <p:txBody>
          <a:bodyPr/>
          <a:lstStyle/>
          <a:p>
            <a:r>
              <a:rPr lang="en-IN" dirty="0"/>
              <a:t>Prototyping model</a:t>
            </a:r>
            <a:endParaRPr lang="en-US" dirty="0"/>
          </a:p>
        </p:txBody>
      </p:sp>
      <p:sp>
        <p:nvSpPr>
          <p:cNvPr id="3" name="Content Placeholder 2">
            <a:extLst>
              <a:ext uri="{FF2B5EF4-FFF2-40B4-BE49-F238E27FC236}">
                <a16:creationId xmlns:a16="http://schemas.microsoft.com/office/drawing/2014/main" xmlns="" id="{57D1139C-B22D-707F-789C-78869D793EA3}"/>
              </a:ext>
            </a:extLst>
          </p:cNvPr>
          <p:cNvSpPr>
            <a:spLocks noGrp="1"/>
          </p:cNvSpPr>
          <p:nvPr>
            <p:ph idx="1"/>
          </p:nvPr>
        </p:nvSpPr>
        <p:spPr>
          <a:xfrm>
            <a:off x="887767" y="914913"/>
            <a:ext cx="10466773" cy="5077513"/>
          </a:xfrm>
        </p:spPr>
        <p:txBody>
          <a:bodyPr>
            <a:noAutofit/>
          </a:bodyPr>
          <a:lstStyle/>
          <a:p>
            <a:pPr marL="0" indent="0">
              <a:buNone/>
            </a:pPr>
            <a:r>
              <a:rPr lang="en-US" b="1" dirty="0"/>
              <a:t>Applications of Prototyping Model </a:t>
            </a:r>
          </a:p>
          <a:p>
            <a:pPr>
              <a:buFont typeface="Arial" panose="020B0604020202020204" pitchFamily="34" charset="0"/>
              <a:buChar char="•"/>
            </a:pPr>
            <a:r>
              <a:rPr lang="en-US" dirty="0"/>
              <a:t>The Prototyping Model should be used when the requirements of the product are not clearly understood or are unstable. </a:t>
            </a:r>
          </a:p>
          <a:p>
            <a:pPr>
              <a:buFont typeface="Arial" panose="020B0604020202020204" pitchFamily="34" charset="0"/>
              <a:buChar char="•"/>
            </a:pPr>
            <a:r>
              <a:rPr lang="en-US" dirty="0"/>
              <a:t>The prototyping model can also be used if requirements are changing quickly. </a:t>
            </a:r>
          </a:p>
          <a:p>
            <a:pPr>
              <a:buFont typeface="Arial" panose="020B0604020202020204" pitchFamily="34" charset="0"/>
              <a:buChar char="•"/>
            </a:pPr>
            <a:r>
              <a:rPr lang="en-US" dirty="0"/>
              <a:t>This model can be successfully used for developing user interfaces, high-technology software-intensive systems, and systems with complex algorithms and interfaces. </a:t>
            </a:r>
          </a:p>
          <a:p>
            <a:pPr>
              <a:buFont typeface="Arial" panose="020B0604020202020204" pitchFamily="34" charset="0"/>
              <a:buChar char="•"/>
            </a:pPr>
            <a:r>
              <a:rPr lang="en-US" dirty="0"/>
              <a:t>The prototyping Model is also a very good choice to demonstrate the technical feasibility of the product.</a:t>
            </a:r>
          </a:p>
        </p:txBody>
      </p:sp>
      <p:sp>
        <p:nvSpPr>
          <p:cNvPr id="4" name="Slide Number Placeholder 3">
            <a:extLst>
              <a:ext uri="{FF2B5EF4-FFF2-40B4-BE49-F238E27FC236}">
                <a16:creationId xmlns:a16="http://schemas.microsoft.com/office/drawing/2014/main" xmlns="" id="{FFDB6101-5F69-0E1E-097A-F444A7B0DB91}"/>
              </a:ext>
            </a:extLst>
          </p:cNvPr>
          <p:cNvSpPr>
            <a:spLocks noGrp="1"/>
          </p:cNvSpPr>
          <p:nvPr>
            <p:ph type="sldNum" sz="quarter" idx="12"/>
          </p:nvPr>
        </p:nvSpPr>
        <p:spPr/>
        <p:txBody>
          <a:bodyPr/>
          <a:lstStyle/>
          <a:p>
            <a:fld id="{6D22F896-40B5-4ADD-8801-0D06FADFA095}" type="slidenum">
              <a:rPr lang="en-US" smtClean="0"/>
              <a:pPr/>
              <a:t>33</a:t>
            </a:fld>
            <a:endParaRPr lang="en-US" dirty="0"/>
          </a:p>
        </p:txBody>
      </p:sp>
    </p:spTree>
    <p:extLst>
      <p:ext uri="{BB962C8B-B14F-4D97-AF65-F5344CB8AC3E}">
        <p14:creationId xmlns:p14="http://schemas.microsoft.com/office/powerpoint/2010/main" xmlns="" val="4191295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Evolutionary Model </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p:txBody>
          <a:bodyPr/>
          <a:lstStyle/>
          <a:p>
            <a:r>
              <a:rPr lang="en-US" dirty="0"/>
              <a:t>The concept of the evolutionary model in software engineering came into picture when the users wanted to experience the partially developed system rather than waiting for the fully developed version. </a:t>
            </a:r>
          </a:p>
          <a:p>
            <a:r>
              <a:rPr lang="en-US" dirty="0"/>
              <a:t>The evolutionary model is based on the idea of developing the core modules, then gradually improving the software product over time using </a:t>
            </a:r>
            <a:r>
              <a:rPr lang="en-US" b="1" dirty="0"/>
              <a:t>incremental</a:t>
            </a:r>
            <a:r>
              <a:rPr lang="en-US" dirty="0"/>
              <a:t> and </a:t>
            </a:r>
            <a:r>
              <a:rPr lang="en-US" b="1" dirty="0"/>
              <a:t>iterative</a:t>
            </a:r>
            <a:r>
              <a:rPr lang="en-US" dirty="0"/>
              <a:t> techniques with appropriate feedback. </a:t>
            </a:r>
          </a:p>
          <a:p>
            <a:r>
              <a:rPr lang="en-US" dirty="0"/>
              <a:t>In this type of process model, successive versions of the product are made through several iterations and come up when the final product is built through multiple iterations. </a:t>
            </a:r>
          </a:p>
          <a:p>
            <a:r>
              <a:rPr lang="en-US" dirty="0"/>
              <a:t>The evolutionary approach suggests breaking down modules into maintainable smaller chunks, prioritizing them and then delivering those chunks one at a time to the users. </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34</a:t>
            </a:fld>
            <a:endParaRPr lang="en-US" dirty="0"/>
          </a:p>
        </p:txBody>
      </p:sp>
    </p:spTree>
    <p:extLst>
      <p:ext uri="{BB962C8B-B14F-4D97-AF65-F5344CB8AC3E}">
        <p14:creationId xmlns:p14="http://schemas.microsoft.com/office/powerpoint/2010/main" xmlns="" val="1668812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Evolutionary Model - characteristics </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r>
              <a:rPr lang="en-US" dirty="0"/>
              <a:t>Each evolutionary model may be developed using an iterative waterfall model of development.</a:t>
            </a:r>
          </a:p>
          <a:p>
            <a:r>
              <a:rPr lang="en-US" dirty="0"/>
              <a:t>Evolutionary models include three types- Iterative model, Incremental model and Spiral model.</a:t>
            </a:r>
          </a:p>
          <a:p>
            <a:r>
              <a:rPr lang="en-US" dirty="0"/>
              <a:t>The models require several primary needs and architectural planning that must be done.</a:t>
            </a:r>
          </a:p>
          <a:p>
            <a:r>
              <a:rPr lang="en-US" dirty="0"/>
              <a:t>The new release of the product may include new functionality and also a modification in the existing functionality.</a:t>
            </a:r>
          </a:p>
          <a:p>
            <a:r>
              <a:rPr lang="en-US" dirty="0"/>
              <a:t>This model allows for changing requirements as well as dividing the development process into different manageable work modules.</a:t>
            </a:r>
          </a:p>
          <a:p>
            <a:r>
              <a:rPr lang="en-US" dirty="0"/>
              <a:t>The development team responds to customer feedback on the product throughout the planning phase of the next cycle, frequently by altering the product, strategy, or process. </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35</a:t>
            </a:fld>
            <a:endParaRPr lang="en-US" dirty="0"/>
          </a:p>
        </p:txBody>
      </p:sp>
    </p:spTree>
    <p:extLst>
      <p:ext uri="{BB962C8B-B14F-4D97-AF65-F5344CB8AC3E}">
        <p14:creationId xmlns:p14="http://schemas.microsoft.com/office/powerpoint/2010/main" xmlns="" val="701507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694E84-41E5-48B7-1D47-8CDCFD22657B}"/>
              </a:ext>
            </a:extLst>
          </p:cNvPr>
          <p:cNvSpPr>
            <a:spLocks noGrp="1"/>
          </p:cNvSpPr>
          <p:nvPr>
            <p:ph type="title"/>
          </p:nvPr>
        </p:nvSpPr>
        <p:spPr/>
        <p:txBody>
          <a:bodyPr/>
          <a:lstStyle/>
          <a:p>
            <a:r>
              <a:rPr lang="en-US" dirty="0"/>
              <a:t>Evolutionary Model</a:t>
            </a:r>
          </a:p>
        </p:txBody>
      </p:sp>
      <p:pic>
        <p:nvPicPr>
          <p:cNvPr id="6" name="Content Placeholder 5">
            <a:extLst>
              <a:ext uri="{FF2B5EF4-FFF2-40B4-BE49-F238E27FC236}">
                <a16:creationId xmlns:a16="http://schemas.microsoft.com/office/drawing/2014/main" xmlns="" id="{59E63408-B49E-6694-6A78-70098CDC5EBA}"/>
              </a:ext>
            </a:extLst>
          </p:cNvPr>
          <p:cNvPicPr>
            <a:picLocks noGrp="1" noChangeAspect="1"/>
          </p:cNvPicPr>
          <p:nvPr>
            <p:ph idx="1"/>
          </p:nvPr>
        </p:nvPicPr>
        <p:blipFill>
          <a:blip r:embed="rId2"/>
          <a:stretch>
            <a:fillRect/>
          </a:stretch>
        </p:blipFill>
        <p:spPr>
          <a:xfrm>
            <a:off x="887767" y="959225"/>
            <a:ext cx="10466773" cy="5078413"/>
          </a:xfrm>
        </p:spPr>
      </p:pic>
      <p:sp>
        <p:nvSpPr>
          <p:cNvPr id="4" name="Slide Number Placeholder 3">
            <a:extLst>
              <a:ext uri="{FF2B5EF4-FFF2-40B4-BE49-F238E27FC236}">
                <a16:creationId xmlns:a16="http://schemas.microsoft.com/office/drawing/2014/main" xmlns="" id="{D29B2C59-6C49-0CCC-81E4-AD005B72BF05}"/>
              </a:ext>
            </a:extLst>
          </p:cNvPr>
          <p:cNvSpPr>
            <a:spLocks noGrp="1"/>
          </p:cNvSpPr>
          <p:nvPr>
            <p:ph type="sldNum" sz="quarter" idx="12"/>
          </p:nvPr>
        </p:nvSpPr>
        <p:spPr/>
        <p:txBody>
          <a:bodyPr/>
          <a:lstStyle/>
          <a:p>
            <a:fld id="{6D22F896-40B5-4ADD-8801-0D06FADFA095}" type="slidenum">
              <a:rPr lang="en-US" smtClean="0"/>
              <a:pPr/>
              <a:t>36</a:t>
            </a:fld>
            <a:endParaRPr lang="en-US" dirty="0"/>
          </a:p>
        </p:txBody>
      </p:sp>
    </p:spTree>
    <p:extLst>
      <p:ext uri="{BB962C8B-B14F-4D97-AF65-F5344CB8AC3E}">
        <p14:creationId xmlns:p14="http://schemas.microsoft.com/office/powerpoint/2010/main" xmlns="" val="3919396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Evolutionary Model - characteristics </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pPr marL="0" indent="0">
              <a:buNone/>
            </a:pPr>
            <a:r>
              <a:rPr lang="en-US" b="1" dirty="0"/>
              <a:t>Advantages Evolutionary Model</a:t>
            </a:r>
          </a:p>
          <a:p>
            <a:r>
              <a:rPr lang="en-US" b="1" dirty="0"/>
              <a:t>Adaptability to Changing Requirements:</a:t>
            </a:r>
            <a:r>
              <a:rPr lang="en-US" dirty="0"/>
              <a:t> Evolutionary models work effectively in projects when the requirements are ambiguous or change often. They support adjustments and flexibility along the course of development.</a:t>
            </a:r>
          </a:p>
          <a:p>
            <a:r>
              <a:rPr lang="en-US" b="1" dirty="0"/>
              <a:t>Early and Gradual Distribution:</a:t>
            </a:r>
            <a:r>
              <a:rPr lang="en-US" dirty="0"/>
              <a:t> Functional components or prototypes can be delivered early thanks to incremental development. Faster user satisfaction and feedback may result from this.</a:t>
            </a:r>
          </a:p>
          <a:p>
            <a:r>
              <a:rPr lang="en-US" b="1" dirty="0"/>
              <a:t>User Commentary and Involvement:</a:t>
            </a:r>
            <a:r>
              <a:rPr lang="en-US" dirty="0"/>
              <a:t> Evolutionary models place a strong emphasis on ongoing user input and participation. This guarantees that the software offered closely matches the needs and expectations of the user.</a:t>
            </a:r>
          </a:p>
          <a:p>
            <a:r>
              <a:rPr lang="en-US" b="1" dirty="0"/>
              <a:t>Improved Handling of Difficult Projects:</a:t>
            </a:r>
            <a:r>
              <a:rPr lang="en-US" dirty="0"/>
              <a:t> Big, complex tasks can be effectively managed with the help of evolutionary models. The development process is made simpler by segmenting the project into smaller, easier-to-manage portions.</a:t>
            </a:r>
          </a:p>
          <a:p>
            <a:pPr marL="0" indent="0">
              <a:buNone/>
            </a:pPr>
            <a:endParaRPr lang="en-US" dirty="0"/>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37</a:t>
            </a:fld>
            <a:endParaRPr lang="en-US" dirty="0"/>
          </a:p>
        </p:txBody>
      </p:sp>
    </p:spTree>
    <p:extLst>
      <p:ext uri="{BB962C8B-B14F-4D97-AF65-F5344CB8AC3E}">
        <p14:creationId xmlns:p14="http://schemas.microsoft.com/office/powerpoint/2010/main" xmlns="" val="1065640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Evolutionary Model - characteristics </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lnSpcReduction="10000"/>
          </a:bodyPr>
          <a:lstStyle/>
          <a:p>
            <a:pPr marL="0" indent="0">
              <a:buNone/>
            </a:pPr>
            <a:r>
              <a:rPr lang="en-US" b="1" dirty="0"/>
              <a:t>Disadvantages Evolutionary Model</a:t>
            </a:r>
          </a:p>
          <a:p>
            <a:r>
              <a:rPr lang="en-US" b="1" dirty="0"/>
              <a:t>Communication Difficulties:</a:t>
            </a:r>
            <a:r>
              <a:rPr lang="en-US" dirty="0"/>
              <a:t> Evolutionary models require constant cooperation and communication. The strategy may be less effective if there are gaps in communication or if team members are spread out geographically.</a:t>
            </a:r>
          </a:p>
          <a:p>
            <a:r>
              <a:rPr lang="en-US" b="1" dirty="0"/>
              <a:t>Dependence on an Expert Group:</a:t>
            </a:r>
            <a:r>
              <a:rPr lang="en-US" dirty="0"/>
              <a:t> A knowledgeable and experienced group that can quickly adjust to changes is needed for evolutionary models. Teams lacking experience may find it difficult to handle these model’s dynamic nature.</a:t>
            </a:r>
          </a:p>
          <a:p>
            <a:r>
              <a:rPr lang="en-US" b="1" dirty="0"/>
              <a:t>Increasing Management Complexity:</a:t>
            </a:r>
            <a:r>
              <a:rPr lang="en-US" dirty="0"/>
              <a:t> Complexity can be introduced by organizing and managing several increments or iterations, particularly in large projects. In order to guarantee integration and synchronization, good project management is needed.</a:t>
            </a:r>
          </a:p>
          <a:p>
            <a:r>
              <a:rPr lang="en-US" b="1" dirty="0"/>
              <a:t>Greater Initial Expenditure:</a:t>
            </a:r>
            <a:r>
              <a:rPr lang="en-US" dirty="0"/>
              <a:t> As evolutionary models necessitate continual testing, user feedback and prototyping, they may come with a greater starting cost. This may be a problem for projects that have limited funding.</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38</a:t>
            </a:fld>
            <a:endParaRPr lang="en-US" dirty="0"/>
          </a:p>
        </p:txBody>
      </p:sp>
    </p:spTree>
    <p:extLst>
      <p:ext uri="{BB962C8B-B14F-4D97-AF65-F5344CB8AC3E}">
        <p14:creationId xmlns:p14="http://schemas.microsoft.com/office/powerpoint/2010/main" xmlns="" val="1407465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Spiral model</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r>
              <a:rPr lang="en-US" sz="2400" dirty="0"/>
              <a:t>The spiral model is an SDLC model that combines elements of an iterative software development model with a waterfall model. It is advisable to use this model for expensive, large and complex projects.</a:t>
            </a:r>
          </a:p>
          <a:p>
            <a:r>
              <a:rPr lang="en-US" sz="2400" dirty="0"/>
              <a:t>In the spiral model, </a:t>
            </a:r>
            <a:r>
              <a:rPr lang="en-US" sz="2400" u="sng" dirty="0"/>
              <a:t>each loop may not result in deliverable software</a:t>
            </a:r>
            <a:r>
              <a:rPr lang="en-US" sz="2400" dirty="0"/>
              <a:t>. In the </a:t>
            </a:r>
            <a:r>
              <a:rPr lang="en-US" sz="2400" u="sng" dirty="0"/>
              <a:t>incremental model</a:t>
            </a:r>
            <a:r>
              <a:rPr lang="en-US" sz="2400" dirty="0"/>
              <a:t>, every increment actually leads to a deployable increment at the customer site, one of the major differences between the spiral and incremental models.</a:t>
            </a:r>
          </a:p>
          <a:p>
            <a:r>
              <a:rPr lang="en-US" sz="2400" dirty="0"/>
              <a:t>In the prototyping model, the risks which can be identified upfront can be handled, but in the spiral model, the risks which appear after the development start can be handled better.</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39</a:t>
            </a:fld>
            <a:endParaRPr lang="en-US" dirty="0"/>
          </a:p>
        </p:txBody>
      </p:sp>
    </p:spTree>
    <p:extLst>
      <p:ext uri="{BB962C8B-B14F-4D97-AF65-F5344CB8AC3E}">
        <p14:creationId xmlns:p14="http://schemas.microsoft.com/office/powerpoint/2010/main" xmlns="" val="375070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318DB-E1D3-9810-8183-B570E3DFF262}"/>
              </a:ext>
            </a:extLst>
          </p:cNvPr>
          <p:cNvSpPr>
            <a:spLocks noGrp="1"/>
          </p:cNvSpPr>
          <p:nvPr>
            <p:ph type="title"/>
          </p:nvPr>
        </p:nvSpPr>
        <p:spPr/>
        <p:txBody>
          <a:bodyPr/>
          <a:lstStyle/>
          <a:p>
            <a:r>
              <a:rPr lang="en-IN" dirty="0"/>
              <a:t>Learning resources</a:t>
            </a:r>
            <a:endParaRPr lang="en-US" dirty="0"/>
          </a:p>
        </p:txBody>
      </p:sp>
      <p:sp>
        <p:nvSpPr>
          <p:cNvPr id="3" name="Content Placeholder 2">
            <a:extLst>
              <a:ext uri="{FF2B5EF4-FFF2-40B4-BE49-F238E27FC236}">
                <a16:creationId xmlns:a16="http://schemas.microsoft.com/office/drawing/2014/main" xmlns="" id="{80AB5D51-4243-DF1A-4C59-BBF8FC810EA9}"/>
              </a:ext>
            </a:extLst>
          </p:cNvPr>
          <p:cNvSpPr>
            <a:spLocks noGrp="1"/>
          </p:cNvSpPr>
          <p:nvPr>
            <p:ph idx="1"/>
          </p:nvPr>
        </p:nvSpPr>
        <p:spPr/>
        <p:txBody>
          <a:bodyPr>
            <a:normAutofit/>
          </a:bodyPr>
          <a:lstStyle/>
          <a:p>
            <a:r>
              <a:rPr lang="en-US" dirty="0"/>
              <a:t>Text Books:</a:t>
            </a:r>
          </a:p>
          <a:p>
            <a:pPr marL="914400" lvl="1" indent="-457200">
              <a:buFont typeface="+mj-lt"/>
              <a:buAutoNum type="arabicPeriod"/>
            </a:pPr>
            <a:r>
              <a:rPr lang="en-US" dirty="0"/>
              <a:t>Object Oriented Software Engineering, By David Kung edition 2018.</a:t>
            </a:r>
          </a:p>
          <a:p>
            <a:pPr marL="914400" lvl="1" indent="-457200">
              <a:buFont typeface="+mj-lt"/>
              <a:buAutoNum type="arabicPeriod"/>
            </a:pPr>
            <a:r>
              <a:rPr lang="en-US" dirty="0"/>
              <a:t>Software Project Management by Bob Hughes, Mike </a:t>
            </a:r>
            <a:r>
              <a:rPr lang="en-US" dirty="0" err="1"/>
              <a:t>Cotterell</a:t>
            </a:r>
            <a:r>
              <a:rPr lang="en-US" dirty="0"/>
              <a:t> and </a:t>
            </a:r>
            <a:r>
              <a:rPr lang="en-US" dirty="0" err="1"/>
              <a:t>Rajib</a:t>
            </a:r>
            <a:r>
              <a:rPr lang="en-US" dirty="0"/>
              <a:t> Mall, Fifth Edition, Tata McGraw Hill, New Delhi, 2015.</a:t>
            </a:r>
          </a:p>
          <a:p>
            <a:pPr marL="914400" lvl="1" indent="-457200">
              <a:buFont typeface="+mj-lt"/>
              <a:buAutoNum type="arabicPeriod"/>
            </a:pPr>
            <a:r>
              <a:rPr lang="en-US" dirty="0"/>
              <a:t>Software Engineering by Ian Sommerville,9th edition, 2012, Pearson Edu.</a:t>
            </a:r>
          </a:p>
          <a:p>
            <a:pPr marL="914400" lvl="1" indent="-457200">
              <a:buFont typeface="+mj-lt"/>
              <a:buAutoNum type="arabicPeriod"/>
            </a:pPr>
            <a:r>
              <a:rPr lang="en-US" dirty="0"/>
              <a:t>Software Engineering – A Practitioner’s Approach by Roger S Pressman,7thedition, 2014,</a:t>
            </a:r>
          </a:p>
          <a:p>
            <a:pPr marL="914400" lvl="1" indent="-457200">
              <a:buFont typeface="+mj-lt"/>
              <a:buAutoNum type="arabicPeriod"/>
            </a:pPr>
            <a:r>
              <a:rPr lang="en-US" dirty="0"/>
              <a:t>Software Project Management in Practice by Pankaj </a:t>
            </a:r>
            <a:r>
              <a:rPr lang="en-US" dirty="0" err="1"/>
              <a:t>Jalote</a:t>
            </a:r>
            <a:r>
              <a:rPr lang="en-US" dirty="0"/>
              <a:t>, 5thedition 2015</a:t>
            </a:r>
          </a:p>
          <a:p>
            <a:r>
              <a:rPr lang="en-US" dirty="0"/>
              <a:t>Reference Books: </a:t>
            </a:r>
          </a:p>
          <a:p>
            <a:pPr marL="914400" lvl="1" indent="-457200">
              <a:buFont typeface="+mj-lt"/>
              <a:buAutoNum type="arabicPeriod"/>
            </a:pPr>
            <a:r>
              <a:rPr lang="en-US" dirty="0"/>
              <a:t>Software Project Management: A Unified Framework” by Walker Royce.</a:t>
            </a:r>
          </a:p>
          <a:p>
            <a:pPr marL="914400" lvl="1" indent="-457200">
              <a:buFont typeface="+mj-lt"/>
              <a:buAutoNum type="arabicPeriod"/>
            </a:pPr>
            <a:r>
              <a:rPr lang="en-US" dirty="0"/>
              <a:t>Managing Global Software Projects McGraw Hill Education (India), </a:t>
            </a:r>
            <a:r>
              <a:rPr lang="en-US" dirty="0" err="1"/>
              <a:t>Gopalaswamy</a:t>
            </a:r>
            <a:r>
              <a:rPr lang="en-US" dirty="0"/>
              <a:t> Ramesh, Fourteenth Reprint 2013.</a:t>
            </a:r>
          </a:p>
          <a:p>
            <a:pPr marL="914400" lvl="1" indent="-457200">
              <a:buFont typeface="+mj-lt"/>
              <a:buAutoNum type="arabicPeriod"/>
            </a:pPr>
            <a:r>
              <a:rPr lang="en-US" dirty="0"/>
              <a:t>Effective Software Project Management by Robert K. Wysocki – Wiley Publication, 2011.</a:t>
            </a:r>
          </a:p>
        </p:txBody>
      </p:sp>
      <p:sp>
        <p:nvSpPr>
          <p:cNvPr id="4" name="Slide Number Placeholder 3">
            <a:extLst>
              <a:ext uri="{FF2B5EF4-FFF2-40B4-BE49-F238E27FC236}">
                <a16:creationId xmlns:a16="http://schemas.microsoft.com/office/drawing/2014/main" xmlns="" id="{9A418562-05E4-4FE3-8F0B-F7A5769330BC}"/>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xmlns="" val="386536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Spiral model phases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9" y="914913"/>
            <a:ext cx="5913132" cy="5077513"/>
          </a:xfrm>
        </p:spPr>
        <p:txBody>
          <a:bodyPr>
            <a:normAutofit fontScale="92500" lnSpcReduction="20000"/>
          </a:bodyPr>
          <a:lstStyle/>
          <a:p>
            <a:pPr marL="0" indent="0">
              <a:buNone/>
            </a:pPr>
            <a:r>
              <a:rPr lang="en-US" dirty="0"/>
              <a:t>The Spiral Model is a </a:t>
            </a:r>
            <a:r>
              <a:rPr lang="en-US" b="1" u="sng" dirty="0"/>
              <a:t>risk-driven model</a:t>
            </a:r>
            <a:r>
              <a:rPr lang="en-US" dirty="0"/>
              <a:t>, meaning that the focus is on managing risk through multiple iterations of the software development process.</a:t>
            </a:r>
          </a:p>
          <a:p>
            <a:pPr marL="0" indent="0">
              <a:buNone/>
            </a:pPr>
            <a:r>
              <a:rPr lang="en-US" dirty="0"/>
              <a:t>It has four stages or phases: The planning of objectives, risk analysis, engineering or development, and finally review. A project passes through all these stages repeatedly and the phases are known as a Spiral in the model.</a:t>
            </a:r>
          </a:p>
          <a:p>
            <a:pPr marL="457200" indent="-457200">
              <a:buFont typeface="+mj-lt"/>
              <a:buAutoNum type="arabicPeriod"/>
            </a:pPr>
            <a:r>
              <a:rPr lang="en-US" b="1" dirty="0"/>
              <a:t>Determine objectives and find alternate solutions </a:t>
            </a:r>
            <a:r>
              <a:rPr lang="en-US" dirty="0"/>
              <a:t>– This phase includes requirement gathering and analysis. Based on the requirements, objectives are defined and different alternate solutions are proposed.</a:t>
            </a:r>
          </a:p>
          <a:p>
            <a:pPr marL="457200" indent="-457200">
              <a:buFont typeface="+mj-lt"/>
              <a:buAutoNum type="arabicPeriod"/>
            </a:pPr>
            <a:r>
              <a:rPr lang="en-US" b="1" dirty="0"/>
              <a:t>Risk Analysis and resolving </a:t>
            </a:r>
            <a:r>
              <a:rPr lang="en-US" dirty="0"/>
              <a:t>– In this quadrant, all the proposed solutions are analyzed and any potential risk is identified, analyzed, and resolved.</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40</a:t>
            </a:fld>
            <a:endParaRPr lang="en-US" dirty="0"/>
          </a:p>
        </p:txBody>
      </p:sp>
      <p:pic>
        <p:nvPicPr>
          <p:cNvPr id="8" name="Picture 7">
            <a:extLst>
              <a:ext uri="{FF2B5EF4-FFF2-40B4-BE49-F238E27FC236}">
                <a16:creationId xmlns:a16="http://schemas.microsoft.com/office/drawing/2014/main" xmlns="" id="{6F403CEF-88FC-D893-BF0F-0731B180308A}"/>
              </a:ext>
            </a:extLst>
          </p:cNvPr>
          <p:cNvPicPr>
            <a:picLocks noChangeAspect="1"/>
          </p:cNvPicPr>
          <p:nvPr/>
        </p:nvPicPr>
        <p:blipFill>
          <a:blip r:embed="rId2"/>
          <a:stretch>
            <a:fillRect/>
          </a:stretch>
        </p:blipFill>
        <p:spPr>
          <a:xfrm>
            <a:off x="6800900" y="1021976"/>
            <a:ext cx="4575973" cy="4970449"/>
          </a:xfrm>
          <a:prstGeom prst="rect">
            <a:avLst/>
          </a:prstGeom>
        </p:spPr>
      </p:pic>
      <p:pic>
        <p:nvPicPr>
          <p:cNvPr id="6" name="Picture 5" descr="s.JPG"/>
          <p:cNvPicPr/>
          <p:nvPr/>
        </p:nvPicPr>
        <p:blipFill>
          <a:blip r:embed="rId3"/>
          <a:stretch>
            <a:fillRect/>
          </a:stretch>
        </p:blipFill>
        <p:spPr>
          <a:xfrm>
            <a:off x="6867330" y="875989"/>
            <a:ext cx="4806625" cy="4770120"/>
          </a:xfrm>
          <a:prstGeom prst="rect">
            <a:avLst/>
          </a:prstGeom>
        </p:spPr>
      </p:pic>
    </p:spTree>
    <p:extLst>
      <p:ext uri="{BB962C8B-B14F-4D97-AF65-F5344CB8AC3E}">
        <p14:creationId xmlns:p14="http://schemas.microsoft.com/office/powerpoint/2010/main" xmlns="" val="3118320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7669-DAD9-02F8-A835-C62272F8C3D4}"/>
              </a:ext>
            </a:extLst>
          </p:cNvPr>
          <p:cNvSpPr>
            <a:spLocks noGrp="1"/>
          </p:cNvSpPr>
          <p:nvPr>
            <p:ph type="title"/>
          </p:nvPr>
        </p:nvSpPr>
        <p:spPr/>
        <p:txBody>
          <a:bodyPr/>
          <a:lstStyle/>
          <a:p>
            <a:r>
              <a:rPr lang="en-US" dirty="0"/>
              <a:t>Spiral model phases</a:t>
            </a:r>
          </a:p>
        </p:txBody>
      </p:sp>
      <p:sp>
        <p:nvSpPr>
          <p:cNvPr id="3" name="Content Placeholder 2">
            <a:extLst>
              <a:ext uri="{FF2B5EF4-FFF2-40B4-BE49-F238E27FC236}">
                <a16:creationId xmlns:a16="http://schemas.microsoft.com/office/drawing/2014/main" xmlns="" id="{D05D04FD-2F6D-F96D-C30A-CC01782A3AAF}"/>
              </a:ext>
            </a:extLst>
          </p:cNvPr>
          <p:cNvSpPr>
            <a:spLocks noGrp="1"/>
          </p:cNvSpPr>
          <p:nvPr>
            <p:ph idx="1"/>
          </p:nvPr>
        </p:nvSpPr>
        <p:spPr/>
        <p:txBody>
          <a:bodyPr>
            <a:normAutofit fontScale="92500"/>
          </a:bodyPr>
          <a:lstStyle/>
          <a:p>
            <a:pPr marL="457200" indent="-457200">
              <a:buFont typeface="+mj-lt"/>
              <a:buAutoNum type="arabicPeriod" startAt="3"/>
            </a:pPr>
            <a:r>
              <a:rPr lang="en-US" b="1" dirty="0"/>
              <a:t>Develop and test:</a:t>
            </a:r>
            <a:r>
              <a:rPr lang="en-US" dirty="0"/>
              <a:t>  This phase includes the actual implementation of the different features. All the implemented features are then verified with thorough testing.</a:t>
            </a:r>
          </a:p>
          <a:p>
            <a:pPr marL="457200" indent="-457200">
              <a:buFont typeface="+mj-lt"/>
              <a:buAutoNum type="arabicPeriod" startAt="3"/>
            </a:pPr>
            <a:r>
              <a:rPr lang="en-US" b="1" dirty="0"/>
              <a:t>Review and planning of the next phase </a:t>
            </a:r>
            <a:r>
              <a:rPr lang="en-US" dirty="0"/>
              <a:t>– In this phase, the software is evaluated by the customer. It also includes risk identification and monitoring like cost overrun or schedule slippage and after that planning of the next phase is started.</a:t>
            </a:r>
          </a:p>
          <a:p>
            <a:pPr algn="just" rtl="0"/>
            <a:r>
              <a:rPr lang="en-US" dirty="0">
                <a:effectLst/>
              </a:rPr>
              <a:t>The Spiral model is called a Meta-Model because it subsumes all the other SDLC models. For example, a single loop spiral actually represents the Iterative Waterfall Model. </a:t>
            </a:r>
          </a:p>
          <a:p>
            <a:pPr>
              <a:buFont typeface="+mj-lt"/>
              <a:buAutoNum type="arabicPeriod"/>
            </a:pPr>
            <a:r>
              <a:rPr lang="en-US" dirty="0"/>
              <a:t>The spiral model incorporates the stepwise approach of the </a:t>
            </a:r>
            <a:r>
              <a:rPr lang="en-US" u="sng" dirty="0"/>
              <a:t>Classical Waterfall Model</a:t>
            </a:r>
            <a:r>
              <a:rPr lang="en-US" dirty="0"/>
              <a:t>. </a:t>
            </a:r>
          </a:p>
          <a:p>
            <a:pPr>
              <a:buFont typeface="+mj-lt"/>
              <a:buAutoNum type="arabicPeriod" startAt="2"/>
            </a:pPr>
            <a:r>
              <a:rPr lang="en-US" dirty="0"/>
              <a:t>The spiral model uses the approach of the </a:t>
            </a:r>
            <a:r>
              <a:rPr lang="en-US" u="sng" dirty="0"/>
              <a:t>Prototyping Model </a:t>
            </a:r>
            <a:r>
              <a:rPr lang="en-US" dirty="0"/>
              <a:t>by building a prototype at the start of each phase as a </a:t>
            </a:r>
            <a:r>
              <a:rPr lang="en-US" u="sng" dirty="0"/>
              <a:t>risk-handling technique</a:t>
            </a:r>
            <a:r>
              <a:rPr lang="en-US" dirty="0"/>
              <a:t>. </a:t>
            </a:r>
          </a:p>
          <a:p>
            <a:pPr>
              <a:buFont typeface="+mj-lt"/>
              <a:buAutoNum type="arabicPeriod" startAt="3"/>
            </a:pPr>
            <a:r>
              <a:rPr lang="en-US" dirty="0"/>
              <a:t>Also, the spiral model can be considered as supporting the Evolutionary model – the iterations along the spiral can be considered as evolutionary levels through which the complete system is built. </a:t>
            </a:r>
          </a:p>
          <a:p>
            <a:pPr marL="0" indent="0">
              <a:buNone/>
            </a:pPr>
            <a:endParaRPr lang="en-US" dirty="0"/>
          </a:p>
        </p:txBody>
      </p:sp>
      <p:sp>
        <p:nvSpPr>
          <p:cNvPr id="4" name="Slide Number Placeholder 3">
            <a:extLst>
              <a:ext uri="{FF2B5EF4-FFF2-40B4-BE49-F238E27FC236}">
                <a16:creationId xmlns:a16="http://schemas.microsoft.com/office/drawing/2014/main" xmlns="" id="{E1F5CF5C-6F91-0EEB-A6D2-23CC7A82B39D}"/>
              </a:ext>
            </a:extLst>
          </p:cNvPr>
          <p:cNvSpPr>
            <a:spLocks noGrp="1"/>
          </p:cNvSpPr>
          <p:nvPr>
            <p:ph type="sldNum" sz="quarter" idx="12"/>
          </p:nvPr>
        </p:nvSpPr>
        <p:spPr/>
        <p:txBody>
          <a:bodyPr/>
          <a:lstStyle/>
          <a:p>
            <a:fld id="{6D22F896-40B5-4ADD-8801-0D06FADFA095}" type="slidenum">
              <a:rPr lang="en-US" smtClean="0"/>
              <a:pPr/>
              <a:t>41</a:t>
            </a:fld>
            <a:endParaRPr lang="en-US" dirty="0"/>
          </a:p>
        </p:txBody>
      </p:sp>
    </p:spTree>
    <p:extLst>
      <p:ext uri="{BB962C8B-B14F-4D97-AF65-F5344CB8AC3E}">
        <p14:creationId xmlns:p14="http://schemas.microsoft.com/office/powerpoint/2010/main" xmlns="" val="1842252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Spiral model - advantages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lnSpcReduction="10000"/>
          </a:bodyPr>
          <a:lstStyle/>
          <a:p>
            <a:pPr>
              <a:buFont typeface="+mj-lt"/>
              <a:buAutoNum type="arabicPeriod"/>
            </a:pPr>
            <a:r>
              <a:rPr lang="en-US" b="1" dirty="0"/>
              <a:t>Risk Handling:</a:t>
            </a:r>
            <a:r>
              <a:rPr lang="en-US" dirty="0"/>
              <a:t> The projects with many unknown risks that occur as the development proceeds, in that case, Spiral Model is the best development model to follow due to the risk analysis and risk handling at every phase.</a:t>
            </a:r>
          </a:p>
          <a:p>
            <a:pPr>
              <a:buFont typeface="+mj-lt"/>
              <a:buAutoNum type="arabicPeriod" startAt="2"/>
            </a:pPr>
            <a:r>
              <a:rPr lang="en-US" b="1" dirty="0"/>
              <a:t>Good for large projects:</a:t>
            </a:r>
            <a:r>
              <a:rPr lang="en-US" dirty="0"/>
              <a:t> It is recommended to use the Spiral Model in large and complex projects.</a:t>
            </a:r>
          </a:p>
          <a:p>
            <a:pPr>
              <a:buFont typeface="+mj-lt"/>
              <a:buAutoNum type="arabicPeriod" startAt="3"/>
            </a:pPr>
            <a:r>
              <a:rPr lang="en-US" b="1" dirty="0"/>
              <a:t>Flexibility in Requirements:</a:t>
            </a:r>
            <a:r>
              <a:rPr lang="en-US" dirty="0"/>
              <a:t> Change requests in the Requirements at a later phase can be incorporated accurately by using this model.</a:t>
            </a:r>
          </a:p>
          <a:p>
            <a:pPr>
              <a:buFont typeface="+mj-lt"/>
              <a:buAutoNum type="arabicPeriod" startAt="4"/>
            </a:pPr>
            <a:r>
              <a:rPr lang="en-US" b="1" dirty="0"/>
              <a:t>Customer Satisfaction:</a:t>
            </a:r>
            <a:r>
              <a:rPr lang="en-US" dirty="0"/>
              <a:t> Customers can see the development of the product at the early phase of the software development and thus, they habituated with the system by using it before completion of the total product.</a:t>
            </a:r>
          </a:p>
          <a:p>
            <a:pPr>
              <a:buFont typeface="+mj-lt"/>
              <a:buAutoNum type="arabicPeriod" startAt="5"/>
            </a:pPr>
            <a:r>
              <a:rPr lang="en-US" b="1" dirty="0"/>
              <a:t>Iterative and Incremental Approach:</a:t>
            </a:r>
            <a:r>
              <a:rPr lang="en-US" dirty="0"/>
              <a:t> The Spiral Model provides an iterative and incremental approach to software development, allowing for flexibility and adaptability in response to changing requirements or unexpected events.</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42</a:t>
            </a:fld>
            <a:endParaRPr lang="en-US" dirty="0"/>
          </a:p>
        </p:txBody>
      </p:sp>
    </p:spTree>
    <p:extLst>
      <p:ext uri="{BB962C8B-B14F-4D97-AF65-F5344CB8AC3E}">
        <p14:creationId xmlns:p14="http://schemas.microsoft.com/office/powerpoint/2010/main" xmlns="" val="986292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Spiral model - advantages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pPr>
              <a:buFont typeface="+mj-lt"/>
              <a:buAutoNum type="arabicPeriod" startAt="6"/>
            </a:pPr>
            <a:r>
              <a:rPr lang="en-US" b="1" dirty="0"/>
              <a:t>Emphasis on Risk Management:</a:t>
            </a:r>
            <a:r>
              <a:rPr lang="en-US" dirty="0"/>
              <a:t> The Spiral Model places a strong emphasis on risk management, which helps to minimize the impact of uncertainty and risk on the software development process.</a:t>
            </a:r>
          </a:p>
          <a:p>
            <a:pPr>
              <a:buFont typeface="+mj-lt"/>
              <a:buAutoNum type="arabicPeriod" startAt="7"/>
            </a:pPr>
            <a:r>
              <a:rPr lang="en-US" b="1" dirty="0"/>
              <a:t>Improved Communication:</a:t>
            </a:r>
            <a:r>
              <a:rPr lang="en-US" dirty="0"/>
              <a:t> The Spiral Model provides for regular evaluations and reviews, which can improve communication between the customer and the development team.</a:t>
            </a:r>
          </a:p>
          <a:p>
            <a:pPr>
              <a:buFont typeface="+mj-lt"/>
              <a:buAutoNum type="arabicPeriod" startAt="8"/>
            </a:pPr>
            <a:r>
              <a:rPr lang="en-US" b="1" dirty="0"/>
              <a:t>Improved Quality: </a:t>
            </a:r>
            <a:r>
              <a:rPr lang="en-US" dirty="0"/>
              <a:t>The Spiral Model allows for multiple iterations of the software development process, which can result in improved software quality and reliability.</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43</a:t>
            </a:fld>
            <a:endParaRPr lang="en-US" dirty="0"/>
          </a:p>
        </p:txBody>
      </p:sp>
    </p:spTree>
    <p:extLst>
      <p:ext uri="{BB962C8B-B14F-4D97-AF65-F5344CB8AC3E}">
        <p14:creationId xmlns:p14="http://schemas.microsoft.com/office/powerpoint/2010/main" xmlns="" val="410979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Spiral model - disadvantages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fontScale="92500" lnSpcReduction="10000"/>
          </a:bodyPr>
          <a:lstStyle/>
          <a:p>
            <a:pPr>
              <a:buFont typeface="+mj-lt"/>
              <a:buAutoNum type="arabicPeriod"/>
            </a:pPr>
            <a:r>
              <a:rPr lang="en-US" b="1" dirty="0"/>
              <a:t>Complex:</a:t>
            </a:r>
            <a:r>
              <a:rPr lang="en-US" dirty="0"/>
              <a:t> The Spiral Model is much more complex than other SDLC models.</a:t>
            </a:r>
          </a:p>
          <a:p>
            <a:pPr>
              <a:buFont typeface="+mj-lt"/>
              <a:buAutoNum type="arabicPeriod" startAt="2"/>
            </a:pPr>
            <a:r>
              <a:rPr lang="en-US" b="1" dirty="0"/>
              <a:t>Expensive:</a:t>
            </a:r>
            <a:r>
              <a:rPr lang="en-US" dirty="0"/>
              <a:t> Spiral Model is not suitable for small projects as it is expensive.</a:t>
            </a:r>
          </a:p>
          <a:p>
            <a:pPr>
              <a:buFont typeface="+mj-lt"/>
              <a:buAutoNum type="arabicPeriod" startAt="3"/>
            </a:pPr>
            <a:r>
              <a:rPr lang="en-US" b="1" dirty="0"/>
              <a:t>Too much dependability on Risk Analysis:</a:t>
            </a:r>
            <a:r>
              <a:rPr lang="en-US" dirty="0"/>
              <a:t> The successful completion of the project is very much dependent on Risk Analysis. Without very highly experienced experts, it is going to be a failure to develop a project using this model.</a:t>
            </a:r>
          </a:p>
          <a:p>
            <a:pPr>
              <a:buFont typeface="+mj-lt"/>
              <a:buAutoNum type="arabicPeriod" startAt="4"/>
            </a:pPr>
            <a:r>
              <a:rPr lang="en-US" b="1" dirty="0"/>
              <a:t>Difficulty in time management:</a:t>
            </a:r>
            <a:r>
              <a:rPr lang="en-US" dirty="0"/>
              <a:t> As the number of phases is unknown at the start of the project, time estimation is very difficult.</a:t>
            </a:r>
          </a:p>
          <a:p>
            <a:pPr>
              <a:buFont typeface="+mj-lt"/>
              <a:buAutoNum type="arabicPeriod" startAt="5"/>
            </a:pPr>
            <a:r>
              <a:rPr lang="en-US" b="1" dirty="0"/>
              <a:t>Complexity:</a:t>
            </a:r>
            <a:r>
              <a:rPr lang="en-US" dirty="0"/>
              <a:t> The Spiral Model can be complex, as it involves multiple iterations of the software development process.</a:t>
            </a:r>
          </a:p>
          <a:p>
            <a:pPr>
              <a:buFont typeface="+mj-lt"/>
              <a:buAutoNum type="arabicPeriod" startAt="6"/>
            </a:pPr>
            <a:r>
              <a:rPr lang="en-US" b="1" dirty="0"/>
              <a:t>Time-Consuming: </a:t>
            </a:r>
            <a:r>
              <a:rPr lang="en-US" dirty="0"/>
              <a:t>The Spiral Model can be time-consuming, as it requires multiple evaluations and reviews.</a:t>
            </a:r>
          </a:p>
          <a:p>
            <a:pPr>
              <a:buFont typeface="+mj-lt"/>
              <a:buAutoNum type="arabicPeriod" startAt="7"/>
            </a:pPr>
            <a:r>
              <a:rPr lang="en-US" b="1" dirty="0"/>
              <a:t>Resource Intensive: </a:t>
            </a:r>
            <a:r>
              <a:rPr lang="en-US" dirty="0"/>
              <a:t>The Spiral Model can be resource-intensive, as it requires a significant investment in planning, risk analysis, and evaluations.</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44</a:t>
            </a:fld>
            <a:endParaRPr lang="en-US" dirty="0"/>
          </a:p>
        </p:txBody>
      </p:sp>
    </p:spTree>
    <p:extLst>
      <p:ext uri="{BB962C8B-B14F-4D97-AF65-F5344CB8AC3E}">
        <p14:creationId xmlns:p14="http://schemas.microsoft.com/office/powerpoint/2010/main" xmlns="" val="3757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Spiral model - disadvantages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pPr marL="0" indent="0">
              <a:buNone/>
            </a:pPr>
            <a:r>
              <a:rPr lang="en-US" b="1" dirty="0"/>
              <a:t>When To Use the Spiral Model?</a:t>
            </a:r>
          </a:p>
          <a:p>
            <a:pPr>
              <a:buFont typeface="+mj-lt"/>
              <a:buAutoNum type="arabicPeriod"/>
            </a:pPr>
            <a:r>
              <a:rPr lang="en-US" dirty="0"/>
              <a:t>When a project is vast in software engineering, a spiral model is utilized.</a:t>
            </a:r>
          </a:p>
          <a:p>
            <a:pPr>
              <a:buFont typeface="+mj-lt"/>
              <a:buAutoNum type="arabicPeriod" startAt="2"/>
            </a:pPr>
            <a:r>
              <a:rPr lang="en-US" dirty="0"/>
              <a:t>A spiral approach is utilized when frequent releases are necessary.</a:t>
            </a:r>
          </a:p>
          <a:p>
            <a:pPr>
              <a:buFont typeface="+mj-lt"/>
              <a:buAutoNum type="arabicPeriod" startAt="3"/>
            </a:pPr>
            <a:r>
              <a:rPr lang="en-US" dirty="0"/>
              <a:t>When it is appropriate to create a prototype</a:t>
            </a:r>
          </a:p>
          <a:p>
            <a:pPr>
              <a:buFont typeface="+mj-lt"/>
              <a:buAutoNum type="arabicPeriod" startAt="4"/>
            </a:pPr>
            <a:r>
              <a:rPr lang="en-US" dirty="0"/>
              <a:t>When evaluating risks and costs is crucial</a:t>
            </a:r>
          </a:p>
          <a:p>
            <a:pPr>
              <a:buFont typeface="+mj-lt"/>
              <a:buAutoNum type="arabicPeriod" startAt="5"/>
            </a:pPr>
            <a:r>
              <a:rPr lang="en-US" dirty="0"/>
              <a:t>The spiral approach is beneficial for projects with moderate to high risk.</a:t>
            </a:r>
          </a:p>
          <a:p>
            <a:pPr>
              <a:buFont typeface="+mj-lt"/>
              <a:buAutoNum type="arabicPeriod" startAt="6"/>
            </a:pPr>
            <a:r>
              <a:rPr lang="en-US" dirty="0"/>
              <a:t>The SDLC’s spiral model is helpful when requirements are complicated and ambiguous.</a:t>
            </a:r>
          </a:p>
          <a:p>
            <a:pPr>
              <a:buFont typeface="+mj-lt"/>
              <a:buAutoNum type="arabicPeriod" startAt="7"/>
            </a:pPr>
            <a:r>
              <a:rPr lang="en-US" dirty="0"/>
              <a:t>If modifications are possible at any moment</a:t>
            </a:r>
          </a:p>
          <a:p>
            <a:pPr>
              <a:buFont typeface="+mj-lt"/>
              <a:buAutoNum type="arabicPeriod" startAt="8"/>
            </a:pPr>
            <a:r>
              <a:rPr lang="en-US" dirty="0"/>
              <a:t>When committing to a long-term project is impractical owing to shifting economic priorities.</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45</a:t>
            </a:fld>
            <a:endParaRPr lang="en-US" dirty="0"/>
          </a:p>
        </p:txBody>
      </p:sp>
    </p:spTree>
    <p:extLst>
      <p:ext uri="{BB962C8B-B14F-4D97-AF65-F5344CB8AC3E}">
        <p14:creationId xmlns:p14="http://schemas.microsoft.com/office/powerpoint/2010/main" xmlns="" val="2101320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Unified model</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5145479" cy="5077513"/>
          </a:xfrm>
        </p:spPr>
        <p:txBody>
          <a:bodyPr>
            <a:normAutofit fontScale="92500"/>
          </a:bodyPr>
          <a:lstStyle/>
          <a:p>
            <a:pPr marL="0" indent="0">
              <a:buNone/>
            </a:pPr>
            <a:r>
              <a:rPr lang="en-US" dirty="0"/>
              <a:t>The </a:t>
            </a:r>
            <a:r>
              <a:rPr lang="en-US" b="1" dirty="0"/>
              <a:t>Unified Process (UP)</a:t>
            </a:r>
            <a:r>
              <a:rPr lang="en-US" dirty="0"/>
              <a:t> is a software development framework used for object-oriented modeling. The framework is also known as Rational Unified Process (RUP) and the Open Unified Process (Open UP). Some of the key features of this process include:</a:t>
            </a:r>
          </a:p>
          <a:p>
            <a:pPr>
              <a:buFont typeface="Arial" panose="020B0604020202020204" pitchFamily="34" charset="0"/>
              <a:buChar char="•"/>
            </a:pPr>
            <a:r>
              <a:rPr lang="en-US" dirty="0"/>
              <a:t>It defines the order of phases.</a:t>
            </a:r>
          </a:p>
          <a:p>
            <a:pPr>
              <a:buFont typeface="Arial" panose="020B0604020202020204" pitchFamily="34" charset="0"/>
              <a:buChar char="•"/>
            </a:pPr>
            <a:r>
              <a:rPr lang="en-US" dirty="0"/>
              <a:t>It is component-based, meaning a software system is built as a set of software components. There must be well-defined interfaces between the components for smooth communication.</a:t>
            </a:r>
          </a:p>
          <a:p>
            <a:pPr>
              <a:buFont typeface="Arial" panose="020B0604020202020204" pitchFamily="34" charset="0"/>
              <a:buChar char="•"/>
            </a:pPr>
            <a:r>
              <a:rPr lang="en-US" dirty="0"/>
              <a:t>It follows an </a:t>
            </a:r>
            <a:r>
              <a:rPr lang="en-US" u="sng" dirty="0"/>
              <a:t>iterative, incremental, architecture-centric, and use-case driven approach</a:t>
            </a:r>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46</a:t>
            </a:fld>
            <a:endParaRPr lang="en-US" dirty="0"/>
          </a:p>
        </p:txBody>
      </p:sp>
      <p:pic>
        <p:nvPicPr>
          <p:cNvPr id="6" name="Picture 5">
            <a:extLst>
              <a:ext uri="{FF2B5EF4-FFF2-40B4-BE49-F238E27FC236}">
                <a16:creationId xmlns:a16="http://schemas.microsoft.com/office/drawing/2014/main" xmlns="" id="{FA5A69FF-4132-644D-8456-815DF5EE4019}"/>
              </a:ext>
            </a:extLst>
          </p:cNvPr>
          <p:cNvPicPr>
            <a:picLocks noChangeAspect="1"/>
          </p:cNvPicPr>
          <p:nvPr/>
        </p:nvPicPr>
        <p:blipFill>
          <a:blip r:embed="rId2"/>
          <a:stretch>
            <a:fillRect/>
          </a:stretch>
        </p:blipFill>
        <p:spPr>
          <a:xfrm>
            <a:off x="6209060" y="1009440"/>
            <a:ext cx="5145479" cy="4839119"/>
          </a:xfrm>
          <a:prstGeom prst="rect">
            <a:avLst/>
          </a:prstGeom>
        </p:spPr>
      </p:pic>
    </p:spTree>
    <p:extLst>
      <p:ext uri="{BB962C8B-B14F-4D97-AF65-F5344CB8AC3E}">
        <p14:creationId xmlns:p14="http://schemas.microsoft.com/office/powerpoint/2010/main" xmlns="" val="3059657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Unified model</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pPr marL="0" indent="0">
              <a:buNone/>
            </a:pPr>
            <a:r>
              <a:rPr lang="en-US" b="1" dirty="0"/>
              <a:t>The case-driven approach</a:t>
            </a:r>
          </a:p>
          <a:p>
            <a:r>
              <a:rPr lang="en-US" dirty="0"/>
              <a:t>Use a case-driven approach that follows a set of actions performed by one or more entities. </a:t>
            </a:r>
          </a:p>
          <a:p>
            <a:r>
              <a:rPr lang="en-US" dirty="0"/>
              <a:t>A use case refers to the process of the team performing the development work from the functional requirements. </a:t>
            </a:r>
          </a:p>
          <a:p>
            <a:r>
              <a:rPr lang="en-US" dirty="0"/>
              <a:t>The functional requirements are made from the list of requirements that were specified by the client.</a:t>
            </a:r>
          </a:p>
          <a:p>
            <a:r>
              <a:rPr lang="en-US" dirty="0"/>
              <a:t>For example, an online learning management system can be specified in terms of use cases such as "add a course," "delete a course," "pay fees," and so on. </a:t>
            </a:r>
          </a:p>
          <a:p>
            <a:pPr marL="0" indent="0">
              <a:buNone/>
            </a:pPr>
            <a:r>
              <a:rPr lang="en-US" b="1" dirty="0"/>
              <a:t>The architecture-centric approach</a:t>
            </a:r>
          </a:p>
          <a:p>
            <a:r>
              <a:rPr lang="en-US" dirty="0"/>
              <a:t>The architecture-centric approach defines the form of the system and how it should be structured to provide a specific functionality whereas the use case defines the functionality. </a:t>
            </a:r>
          </a:p>
          <a:p>
            <a:pPr marL="0" indent="0">
              <a:buNone/>
            </a:pPr>
            <a:endParaRPr lang="en-US" dirty="0"/>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47</a:t>
            </a:fld>
            <a:endParaRPr lang="en-US" dirty="0"/>
          </a:p>
        </p:txBody>
      </p:sp>
    </p:spTree>
    <p:extLst>
      <p:ext uri="{BB962C8B-B14F-4D97-AF65-F5344CB8AC3E}">
        <p14:creationId xmlns:p14="http://schemas.microsoft.com/office/powerpoint/2010/main" xmlns="" val="1882717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Unified model - Phases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6212279" cy="5077513"/>
          </a:xfrm>
        </p:spPr>
        <p:txBody>
          <a:bodyPr>
            <a:normAutofit/>
          </a:bodyPr>
          <a:lstStyle/>
          <a:p>
            <a:pPr marL="0" indent="0">
              <a:buNone/>
            </a:pPr>
            <a:r>
              <a:rPr lang="en-US" dirty="0"/>
              <a:t>We can represent a unified process model as a series of cycles. Each cycle ends with the release of a new system version for the customers. We have four phases in every cycle:</a:t>
            </a:r>
          </a:p>
          <a:p>
            <a:pPr>
              <a:buFont typeface="Arial" panose="020B0604020202020204" pitchFamily="34" charset="0"/>
              <a:buChar char="•"/>
            </a:pPr>
            <a:r>
              <a:rPr lang="en-US" dirty="0"/>
              <a:t>Inception</a:t>
            </a:r>
          </a:p>
          <a:p>
            <a:pPr>
              <a:buFont typeface="Arial" panose="020B0604020202020204" pitchFamily="34" charset="0"/>
              <a:buChar char="•"/>
            </a:pPr>
            <a:r>
              <a:rPr lang="en-US" dirty="0"/>
              <a:t>Elaboration </a:t>
            </a:r>
          </a:p>
          <a:p>
            <a:pPr>
              <a:buFont typeface="Arial" panose="020B0604020202020204" pitchFamily="34" charset="0"/>
              <a:buChar char="•"/>
            </a:pPr>
            <a:r>
              <a:rPr lang="en-US" dirty="0"/>
              <a:t>Construction</a:t>
            </a:r>
          </a:p>
          <a:p>
            <a:pPr>
              <a:buFont typeface="Arial" panose="020B0604020202020204" pitchFamily="34" charset="0"/>
              <a:buChar char="•"/>
            </a:pPr>
            <a:r>
              <a:rPr lang="en-US" dirty="0"/>
              <a:t>Transition</a:t>
            </a:r>
          </a:p>
          <a:p>
            <a:pPr marL="0" indent="0">
              <a:buNone/>
            </a:pPr>
            <a:endParaRPr lang="en-US" dirty="0"/>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48</a:t>
            </a:fld>
            <a:endParaRPr lang="en-US" dirty="0"/>
          </a:p>
        </p:txBody>
      </p:sp>
      <p:pic>
        <p:nvPicPr>
          <p:cNvPr id="10" name="Picture 9">
            <a:extLst>
              <a:ext uri="{FF2B5EF4-FFF2-40B4-BE49-F238E27FC236}">
                <a16:creationId xmlns:a16="http://schemas.microsoft.com/office/drawing/2014/main" xmlns="" id="{871E0239-C02D-7A2F-01B7-579CE9D2B78E}"/>
              </a:ext>
            </a:extLst>
          </p:cNvPr>
          <p:cNvPicPr>
            <a:picLocks noChangeAspect="1"/>
          </p:cNvPicPr>
          <p:nvPr/>
        </p:nvPicPr>
        <p:blipFill>
          <a:blip r:embed="rId2"/>
          <a:stretch>
            <a:fillRect/>
          </a:stretch>
        </p:blipFill>
        <p:spPr>
          <a:xfrm>
            <a:off x="6929717" y="1089652"/>
            <a:ext cx="4943183" cy="4853435"/>
          </a:xfrm>
          <a:prstGeom prst="rect">
            <a:avLst/>
          </a:prstGeom>
        </p:spPr>
      </p:pic>
    </p:spTree>
    <p:extLst>
      <p:ext uri="{BB962C8B-B14F-4D97-AF65-F5344CB8AC3E}">
        <p14:creationId xmlns:p14="http://schemas.microsoft.com/office/powerpoint/2010/main" xmlns="" val="4202465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Unified model - Phases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10466772" cy="5077513"/>
          </a:xfrm>
        </p:spPr>
        <p:txBody>
          <a:bodyPr>
            <a:normAutofit/>
          </a:bodyPr>
          <a:lstStyle/>
          <a:p>
            <a:pPr marL="0" indent="0">
              <a:lnSpc>
                <a:spcPct val="100000"/>
              </a:lnSpc>
              <a:spcBef>
                <a:spcPts val="600"/>
              </a:spcBef>
              <a:buNone/>
            </a:pPr>
            <a:r>
              <a:rPr lang="en-US" sz="1800" b="1" dirty="0"/>
              <a:t>Inception </a:t>
            </a:r>
            <a:endParaRPr lang="en-IN" sz="1800" dirty="0"/>
          </a:p>
          <a:p>
            <a:pPr>
              <a:lnSpc>
                <a:spcPct val="100000"/>
              </a:lnSpc>
              <a:spcBef>
                <a:spcPts val="600"/>
              </a:spcBef>
              <a:buFont typeface="Arial" panose="020B0604020202020204" pitchFamily="34" charset="0"/>
              <a:buChar char="•"/>
            </a:pPr>
            <a:r>
              <a:rPr lang="en-US" sz="1800" dirty="0"/>
              <a:t>Communication and planning are the main ones.</a:t>
            </a:r>
          </a:p>
          <a:p>
            <a:pPr>
              <a:lnSpc>
                <a:spcPct val="100000"/>
              </a:lnSpc>
              <a:spcBef>
                <a:spcPts val="600"/>
              </a:spcBef>
              <a:buFont typeface="Arial" panose="020B0604020202020204" pitchFamily="34" charset="0"/>
              <a:buChar char="•"/>
            </a:pPr>
            <a:r>
              <a:rPr lang="en-US" sz="1800" dirty="0"/>
              <a:t>Identifies the scope of the project using a use-case model allowing managers to estimate costs and time required.</a:t>
            </a:r>
          </a:p>
          <a:p>
            <a:pPr>
              <a:lnSpc>
                <a:spcPct val="100000"/>
              </a:lnSpc>
              <a:spcBef>
                <a:spcPts val="600"/>
              </a:spcBef>
              <a:buFont typeface="Arial" panose="020B0604020202020204" pitchFamily="34" charset="0"/>
              <a:buChar char="•"/>
            </a:pPr>
            <a:r>
              <a:rPr lang="en-US" sz="1800" dirty="0"/>
              <a:t>Customers’ requirements are identified and then it becomes easy to make a plan for the project.</a:t>
            </a:r>
          </a:p>
          <a:p>
            <a:pPr>
              <a:lnSpc>
                <a:spcPct val="100000"/>
              </a:lnSpc>
              <a:spcBef>
                <a:spcPts val="600"/>
              </a:spcBef>
              <a:buFont typeface="Arial" panose="020B0604020202020204" pitchFamily="34" charset="0"/>
              <a:buChar char="•"/>
            </a:pPr>
            <a:r>
              <a:rPr lang="en-US" sz="1800" dirty="0"/>
              <a:t>The project plan, Project goal, risks, use-case model, and Project description, are made.</a:t>
            </a:r>
          </a:p>
          <a:p>
            <a:pPr>
              <a:lnSpc>
                <a:spcPct val="100000"/>
              </a:lnSpc>
              <a:spcBef>
                <a:spcPts val="600"/>
              </a:spcBef>
              <a:buFont typeface="Arial" panose="020B0604020202020204" pitchFamily="34" charset="0"/>
              <a:buChar char="•"/>
            </a:pPr>
            <a:r>
              <a:rPr lang="en-US" sz="1800" dirty="0"/>
              <a:t>The project is checked against the milestone criteria and if it couldn’t pass these criteria then the project can be either canceled or redesigned.</a:t>
            </a:r>
          </a:p>
          <a:p>
            <a:pPr marL="0" indent="0">
              <a:lnSpc>
                <a:spcPct val="100000"/>
              </a:lnSpc>
              <a:spcBef>
                <a:spcPts val="600"/>
              </a:spcBef>
              <a:buNone/>
            </a:pPr>
            <a:r>
              <a:rPr lang="en-US" sz="1800" b="1" dirty="0"/>
              <a:t>Elaboration </a:t>
            </a:r>
          </a:p>
          <a:p>
            <a:pPr>
              <a:lnSpc>
                <a:spcPct val="100000"/>
              </a:lnSpc>
              <a:spcBef>
                <a:spcPts val="600"/>
              </a:spcBef>
              <a:buFont typeface="Arial" panose="020B0604020202020204" pitchFamily="34" charset="0"/>
              <a:buChar char="•"/>
            </a:pPr>
            <a:r>
              <a:rPr lang="en-US" sz="1800" dirty="0"/>
              <a:t>Planning and modeling are the main ones.</a:t>
            </a:r>
          </a:p>
          <a:p>
            <a:pPr>
              <a:lnSpc>
                <a:spcPct val="100000"/>
              </a:lnSpc>
              <a:spcBef>
                <a:spcPts val="600"/>
              </a:spcBef>
              <a:buFont typeface="Arial" panose="020B0604020202020204" pitchFamily="34" charset="0"/>
              <a:buChar char="•"/>
            </a:pPr>
            <a:r>
              <a:rPr lang="en-US" sz="1800" dirty="0"/>
              <a:t>A detailed evaluation and development plan is carried out and diminishes the risks.</a:t>
            </a:r>
          </a:p>
          <a:p>
            <a:pPr>
              <a:lnSpc>
                <a:spcPct val="100000"/>
              </a:lnSpc>
              <a:spcBef>
                <a:spcPts val="600"/>
              </a:spcBef>
              <a:buFont typeface="Arial" panose="020B0604020202020204" pitchFamily="34" charset="0"/>
              <a:buChar char="•"/>
            </a:pPr>
            <a:r>
              <a:rPr lang="en-US" sz="1800" dirty="0"/>
              <a:t>Revise or redefine the use-case model (approx. 80%), business case, and risks.</a:t>
            </a:r>
          </a:p>
          <a:p>
            <a:pPr>
              <a:lnSpc>
                <a:spcPct val="100000"/>
              </a:lnSpc>
              <a:spcBef>
                <a:spcPts val="600"/>
              </a:spcBef>
              <a:buFont typeface="Arial" panose="020B0604020202020204" pitchFamily="34" charset="0"/>
              <a:buChar char="•"/>
            </a:pPr>
            <a:r>
              <a:rPr lang="en-US" sz="1800" dirty="0"/>
              <a:t>Again, checked against milestone criteria and if it couldn’t pass these criteria then again project can be canceled or redesigned.</a:t>
            </a:r>
          </a:p>
          <a:p>
            <a:pPr>
              <a:lnSpc>
                <a:spcPct val="100000"/>
              </a:lnSpc>
              <a:spcBef>
                <a:spcPts val="600"/>
              </a:spcBef>
              <a:buFont typeface="Arial" panose="020B0604020202020204" pitchFamily="34" charset="0"/>
              <a:buChar char="•"/>
            </a:pPr>
            <a:r>
              <a:rPr lang="en-US" sz="1800" dirty="0"/>
              <a:t>Executable architecture baseline.</a:t>
            </a:r>
          </a:p>
          <a:p>
            <a:pPr marL="0" indent="0">
              <a:lnSpc>
                <a:spcPct val="100000"/>
              </a:lnSpc>
              <a:spcBef>
                <a:spcPts val="600"/>
              </a:spcBef>
              <a:buNone/>
            </a:pPr>
            <a:endParaRPr lang="en-US" sz="1800" dirty="0"/>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49</a:t>
            </a:fld>
            <a:endParaRPr lang="en-US" dirty="0"/>
          </a:p>
        </p:txBody>
      </p:sp>
    </p:spTree>
    <p:extLst>
      <p:ext uri="{BB962C8B-B14F-4D97-AF65-F5344CB8AC3E}">
        <p14:creationId xmlns:p14="http://schemas.microsoft.com/office/powerpoint/2010/main" xmlns="" val="361675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8D224-9E4B-66DC-0C7E-782C61BAC141}"/>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xmlns="" id="{AAB55AA6-F538-CDA1-0FCB-9E0B85BFF0DB}"/>
              </a:ext>
            </a:extLst>
          </p:cNvPr>
          <p:cNvSpPr>
            <a:spLocks noGrp="1"/>
          </p:cNvSpPr>
          <p:nvPr>
            <p:ph idx="1"/>
          </p:nvPr>
        </p:nvSpPr>
        <p:spPr>
          <a:xfrm>
            <a:off x="887767" y="998312"/>
            <a:ext cx="6266068" cy="5025969"/>
          </a:xfrm>
        </p:spPr>
        <p:txBody>
          <a:bodyPr>
            <a:normAutofit/>
          </a:bodyPr>
          <a:lstStyle/>
          <a:p>
            <a:pPr algn="l"/>
            <a:r>
              <a:rPr lang="en-US" b="0" i="0" u="none" strike="noStrike" baseline="0" dirty="0"/>
              <a:t>Software engineering is a discipline that involves the application of systematic, disciplined, and quantifiable approaches to the development, operation, and maintenance of software systems. </a:t>
            </a:r>
          </a:p>
          <a:p>
            <a:pPr algn="l"/>
            <a:r>
              <a:rPr lang="en-US" dirty="0"/>
              <a:t>Software engineering emphasizes the use of standardized processes, methodologies, tools, and techniques to manage complexity, ensure reliability, facilitate collaboration among team members, and achieve efficiency in software development projects</a:t>
            </a:r>
          </a:p>
          <a:p>
            <a:pPr algn="l"/>
            <a:r>
              <a:rPr lang="en-US" dirty="0"/>
              <a:t>It also addresses broader considerations such as project management, quality assurance, and ethical responsibilities in software development.</a:t>
            </a:r>
          </a:p>
        </p:txBody>
      </p:sp>
      <p:pic>
        <p:nvPicPr>
          <p:cNvPr id="5" name="Picture 4">
            <a:extLst>
              <a:ext uri="{FF2B5EF4-FFF2-40B4-BE49-F238E27FC236}">
                <a16:creationId xmlns:a16="http://schemas.microsoft.com/office/drawing/2014/main" xmlns="" id="{8D9BCC34-605E-1842-967A-5C9354ACC4E3}"/>
              </a:ext>
            </a:extLst>
          </p:cNvPr>
          <p:cNvPicPr>
            <a:picLocks noChangeAspect="1"/>
          </p:cNvPicPr>
          <p:nvPr/>
        </p:nvPicPr>
        <p:blipFill>
          <a:blip r:embed="rId2"/>
          <a:stretch>
            <a:fillRect/>
          </a:stretch>
        </p:blipFill>
        <p:spPr>
          <a:xfrm>
            <a:off x="7322350" y="1102659"/>
            <a:ext cx="3912243" cy="2743201"/>
          </a:xfrm>
          <a:prstGeom prst="rect">
            <a:avLst/>
          </a:prstGeom>
        </p:spPr>
      </p:pic>
      <p:sp>
        <p:nvSpPr>
          <p:cNvPr id="4" name="Slide Number Placeholder 3">
            <a:extLst>
              <a:ext uri="{FF2B5EF4-FFF2-40B4-BE49-F238E27FC236}">
                <a16:creationId xmlns:a16="http://schemas.microsoft.com/office/drawing/2014/main" xmlns="" id="{99402B82-4770-08AE-C481-47D2C732E985}"/>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xmlns="" val="374087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CD89-85FD-7583-5A96-5D9E7AECDF5D}"/>
              </a:ext>
            </a:extLst>
          </p:cNvPr>
          <p:cNvSpPr>
            <a:spLocks noGrp="1"/>
          </p:cNvSpPr>
          <p:nvPr>
            <p:ph type="title"/>
          </p:nvPr>
        </p:nvSpPr>
        <p:spPr/>
        <p:txBody>
          <a:bodyPr>
            <a:normAutofit/>
          </a:bodyPr>
          <a:lstStyle/>
          <a:p>
            <a:r>
              <a:rPr lang="en-US" dirty="0"/>
              <a:t>Unified model - Phases</a:t>
            </a:r>
          </a:p>
        </p:txBody>
      </p:sp>
      <p:sp>
        <p:nvSpPr>
          <p:cNvPr id="3" name="Content Placeholder 2">
            <a:extLst>
              <a:ext uri="{FF2B5EF4-FFF2-40B4-BE49-F238E27FC236}">
                <a16:creationId xmlns:a16="http://schemas.microsoft.com/office/drawing/2014/main" xmlns="" id="{79B942F5-1905-C3F6-ABF9-0480A79AF9B0}"/>
              </a:ext>
            </a:extLst>
          </p:cNvPr>
          <p:cNvSpPr>
            <a:spLocks noGrp="1"/>
          </p:cNvSpPr>
          <p:nvPr>
            <p:ph idx="1"/>
          </p:nvPr>
        </p:nvSpPr>
        <p:spPr>
          <a:xfrm>
            <a:off x="887768" y="914913"/>
            <a:ext cx="5755079" cy="5077513"/>
          </a:xfrm>
        </p:spPr>
        <p:txBody>
          <a:bodyPr>
            <a:normAutofit/>
          </a:bodyPr>
          <a:lstStyle/>
          <a:p>
            <a:pPr marL="0" indent="0">
              <a:lnSpc>
                <a:spcPct val="100000"/>
              </a:lnSpc>
              <a:spcBef>
                <a:spcPts val="600"/>
              </a:spcBef>
              <a:buNone/>
            </a:pPr>
            <a:r>
              <a:rPr lang="en-US" sz="1800" b="1" dirty="0"/>
              <a:t>Construction  </a:t>
            </a:r>
            <a:endParaRPr lang="en-IN" sz="1800" dirty="0"/>
          </a:p>
          <a:p>
            <a:pPr>
              <a:buFont typeface="Arial" panose="020B0604020202020204" pitchFamily="34" charset="0"/>
              <a:buChar char="•"/>
            </a:pPr>
            <a:r>
              <a:rPr lang="en-US" sz="1800" dirty="0"/>
              <a:t>The project is developed and completed.</a:t>
            </a:r>
          </a:p>
          <a:p>
            <a:pPr>
              <a:buFont typeface="Arial" panose="020B0604020202020204" pitchFamily="34" charset="0"/>
              <a:buChar char="•"/>
            </a:pPr>
            <a:r>
              <a:rPr lang="en-US" sz="1800" dirty="0"/>
              <a:t>System or source code is created and then testing is done.</a:t>
            </a:r>
          </a:p>
          <a:p>
            <a:pPr>
              <a:buFont typeface="Arial" panose="020B0604020202020204" pitchFamily="34" charset="0"/>
              <a:buChar char="•"/>
            </a:pPr>
            <a:r>
              <a:rPr lang="en-US" sz="1800" dirty="0"/>
              <a:t>Coding takes place.</a:t>
            </a:r>
          </a:p>
          <a:p>
            <a:pPr marL="0" indent="0">
              <a:lnSpc>
                <a:spcPct val="100000"/>
              </a:lnSpc>
              <a:spcBef>
                <a:spcPts val="600"/>
              </a:spcBef>
              <a:buNone/>
            </a:pPr>
            <a:r>
              <a:rPr lang="en-US" sz="1800" b="1" dirty="0"/>
              <a:t>Transition </a:t>
            </a:r>
          </a:p>
          <a:p>
            <a:pPr>
              <a:buFont typeface="Arial" panose="020B0604020202020204" pitchFamily="34" charset="0"/>
              <a:buChar char="•"/>
            </a:pPr>
            <a:r>
              <a:rPr lang="en-US" sz="1800" dirty="0"/>
              <a:t>The final project is released to the public.</a:t>
            </a:r>
          </a:p>
          <a:p>
            <a:pPr>
              <a:buFont typeface="Arial" panose="020B0604020202020204" pitchFamily="34" charset="0"/>
              <a:buChar char="•"/>
            </a:pPr>
            <a:r>
              <a:rPr lang="en-US" sz="1800" dirty="0"/>
              <a:t>Transit the project from development into production.</a:t>
            </a:r>
          </a:p>
          <a:p>
            <a:pPr>
              <a:buFont typeface="Arial" panose="020B0604020202020204" pitchFamily="34" charset="0"/>
              <a:buChar char="•"/>
            </a:pPr>
            <a:r>
              <a:rPr lang="en-US" sz="1800" dirty="0"/>
              <a:t>Update project documentation.</a:t>
            </a:r>
          </a:p>
          <a:p>
            <a:pPr>
              <a:buFont typeface="Arial" panose="020B0604020202020204" pitchFamily="34" charset="0"/>
              <a:buChar char="•"/>
            </a:pPr>
            <a:r>
              <a:rPr lang="en-US" sz="1800" dirty="0"/>
              <a:t>Beta testing is conducted.</a:t>
            </a:r>
          </a:p>
          <a:p>
            <a:pPr>
              <a:buFont typeface="Arial" panose="020B0604020202020204" pitchFamily="34" charset="0"/>
              <a:buChar char="•"/>
            </a:pPr>
            <a:r>
              <a:rPr lang="en-US" sz="1800" dirty="0"/>
              <a:t>Defects are removed from the project based on feedback from the public.</a:t>
            </a:r>
          </a:p>
          <a:p>
            <a:pPr marL="0" indent="0">
              <a:lnSpc>
                <a:spcPct val="100000"/>
              </a:lnSpc>
              <a:spcBef>
                <a:spcPts val="600"/>
              </a:spcBef>
              <a:buNone/>
            </a:pPr>
            <a:endParaRPr lang="en-US" sz="1800" dirty="0"/>
          </a:p>
        </p:txBody>
      </p:sp>
      <p:sp>
        <p:nvSpPr>
          <p:cNvPr id="4" name="Slide Number Placeholder 3">
            <a:extLst>
              <a:ext uri="{FF2B5EF4-FFF2-40B4-BE49-F238E27FC236}">
                <a16:creationId xmlns:a16="http://schemas.microsoft.com/office/drawing/2014/main" xmlns="" id="{10212476-C66F-7149-3A72-28E0FD390CC6}"/>
              </a:ext>
            </a:extLst>
          </p:cNvPr>
          <p:cNvSpPr>
            <a:spLocks noGrp="1"/>
          </p:cNvSpPr>
          <p:nvPr>
            <p:ph type="sldNum" sz="quarter" idx="12"/>
          </p:nvPr>
        </p:nvSpPr>
        <p:spPr/>
        <p:txBody>
          <a:bodyPr/>
          <a:lstStyle/>
          <a:p>
            <a:fld id="{6D22F896-40B5-4ADD-8801-0D06FADFA095}" type="slidenum">
              <a:rPr lang="en-US" smtClean="0"/>
              <a:pPr/>
              <a:t>50</a:t>
            </a:fld>
            <a:endParaRPr lang="en-US" dirty="0"/>
          </a:p>
        </p:txBody>
      </p:sp>
      <p:sp>
        <p:nvSpPr>
          <p:cNvPr id="5" name="Content Placeholder 2">
            <a:extLst>
              <a:ext uri="{FF2B5EF4-FFF2-40B4-BE49-F238E27FC236}">
                <a16:creationId xmlns:a16="http://schemas.microsoft.com/office/drawing/2014/main" xmlns="" id="{B795222D-63B6-9217-903E-DB9203A14C59}"/>
              </a:ext>
            </a:extLst>
          </p:cNvPr>
          <p:cNvSpPr txBox="1">
            <a:spLocks/>
          </p:cNvSpPr>
          <p:nvPr/>
        </p:nvSpPr>
        <p:spPr>
          <a:xfrm>
            <a:off x="6544235" y="914913"/>
            <a:ext cx="5109883" cy="507751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600"/>
              </a:spcBef>
              <a:buFont typeface="Arial" panose="020B0604020202020204" pitchFamily="34" charset="0"/>
              <a:buNone/>
            </a:pPr>
            <a:r>
              <a:rPr lang="en-US" sz="1600" b="1" dirty="0"/>
              <a:t>Advantages:</a:t>
            </a:r>
          </a:p>
          <a:p>
            <a:pPr>
              <a:buFont typeface="+mj-lt"/>
              <a:buAutoNum type="arabicPeriod"/>
            </a:pPr>
            <a:r>
              <a:rPr lang="en-US" sz="1600" dirty="0"/>
              <a:t>It provides good documentation, it completes the process in itself.</a:t>
            </a:r>
          </a:p>
          <a:p>
            <a:pPr>
              <a:buFont typeface="+mj-lt"/>
              <a:buAutoNum type="arabicPeriod"/>
            </a:pPr>
            <a:r>
              <a:rPr lang="en-US" sz="1600" dirty="0"/>
              <a:t>It provides risk-management support.</a:t>
            </a:r>
          </a:p>
          <a:p>
            <a:pPr>
              <a:buFont typeface="+mj-lt"/>
              <a:buAutoNum type="arabicPeriod"/>
            </a:pPr>
            <a:r>
              <a:rPr lang="en-US" sz="1600" dirty="0"/>
              <a:t>It reuses the components, and hence total time duration is less.</a:t>
            </a:r>
          </a:p>
          <a:p>
            <a:pPr>
              <a:buFont typeface="+mj-lt"/>
              <a:buAutoNum type="arabicPeriod"/>
            </a:pPr>
            <a:r>
              <a:rPr lang="en-US" sz="1600" dirty="0"/>
              <a:t>Good online support is available in the form of tutorials and training.</a:t>
            </a:r>
          </a:p>
          <a:p>
            <a:pPr marL="0" indent="0">
              <a:lnSpc>
                <a:spcPct val="100000"/>
              </a:lnSpc>
              <a:spcBef>
                <a:spcPts val="600"/>
              </a:spcBef>
              <a:buFont typeface="Arial" panose="020B0604020202020204" pitchFamily="34" charset="0"/>
              <a:buNone/>
            </a:pPr>
            <a:r>
              <a:rPr lang="en-US" sz="1600" b="1" dirty="0"/>
              <a:t>Disadvantages:</a:t>
            </a:r>
          </a:p>
          <a:p>
            <a:pPr>
              <a:buFont typeface="+mj-lt"/>
              <a:buAutoNum type="arabicPeriod"/>
            </a:pPr>
            <a:r>
              <a:rPr lang="en-US" sz="1600" dirty="0"/>
              <a:t>Team of expert professional is required, as the process is complex.</a:t>
            </a:r>
          </a:p>
          <a:p>
            <a:pPr>
              <a:buFont typeface="+mj-lt"/>
              <a:buAutoNum type="arabicPeriod"/>
            </a:pPr>
            <a:r>
              <a:rPr lang="en-US" sz="1600" dirty="0"/>
              <a:t>Complex and not properly organized process.</a:t>
            </a:r>
          </a:p>
          <a:p>
            <a:pPr>
              <a:buFont typeface="+mj-lt"/>
              <a:buAutoNum type="arabicPeriod"/>
            </a:pPr>
            <a:r>
              <a:rPr lang="en-US" sz="1600" dirty="0"/>
              <a:t>More dependency on risk management.</a:t>
            </a:r>
          </a:p>
          <a:p>
            <a:pPr>
              <a:buFont typeface="+mj-lt"/>
              <a:buAutoNum type="arabicPeriod"/>
            </a:pPr>
            <a:r>
              <a:rPr lang="en-US" sz="1600" dirty="0"/>
              <a:t>Hard to integrate again and again.</a:t>
            </a:r>
          </a:p>
          <a:p>
            <a:pPr marL="0" indent="0">
              <a:lnSpc>
                <a:spcPct val="100000"/>
              </a:lnSpc>
              <a:spcBef>
                <a:spcPts val="600"/>
              </a:spcBef>
              <a:buFont typeface="Arial" panose="020B0604020202020204" pitchFamily="34" charset="0"/>
              <a:buNone/>
            </a:pPr>
            <a:endParaRPr lang="en-US" sz="1800" dirty="0"/>
          </a:p>
        </p:txBody>
      </p:sp>
    </p:spTree>
    <p:extLst>
      <p:ext uri="{BB962C8B-B14F-4D97-AF65-F5344CB8AC3E}">
        <p14:creationId xmlns:p14="http://schemas.microsoft.com/office/powerpoint/2010/main" xmlns="" val="1728551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p:txBody>
          <a:bodyPr>
            <a:normAutofit fontScale="92500"/>
          </a:bodyPr>
          <a:lstStyle/>
          <a:p>
            <a:r>
              <a:rPr lang="en-US" dirty="0"/>
              <a:t>"</a:t>
            </a:r>
            <a:r>
              <a:rPr lang="en-US" b="1" dirty="0"/>
              <a:t>Agile process model</a:t>
            </a:r>
            <a:r>
              <a:rPr lang="en-US" dirty="0"/>
              <a:t>" refers to a software development approach based on iterative development. </a:t>
            </a:r>
          </a:p>
          <a:p>
            <a:r>
              <a:rPr lang="en-US" dirty="0"/>
              <a:t>Agile methods break tasks into smaller iterations, or parts do not directly involve long term planning.</a:t>
            </a:r>
          </a:p>
          <a:p>
            <a:r>
              <a:rPr lang="en-US" dirty="0"/>
              <a:t> The project scope and requirements are laid down at the beginning of the development process. </a:t>
            </a:r>
          </a:p>
          <a:p>
            <a:r>
              <a:rPr lang="en-US" dirty="0"/>
              <a:t>Plans regarding the number of iterations, the duration and the scope of each iteration are clearly defined in advance.</a:t>
            </a:r>
          </a:p>
          <a:p>
            <a:r>
              <a:rPr lang="en-US" dirty="0"/>
              <a:t>Each iteration is considered as a short time "frame" in the Agile process model, which typically lasts from one to four weeks. </a:t>
            </a:r>
          </a:p>
          <a:p>
            <a:r>
              <a:rPr lang="en-US" dirty="0"/>
              <a:t>The division of the entire project into smaller parts helps to minimize the project risk and to reduce the overall project delivery time requirements. </a:t>
            </a:r>
          </a:p>
          <a:p>
            <a:r>
              <a:rPr lang="en-US" dirty="0"/>
              <a:t>Each iteration involves a team working through a full software development life cycle including planning, requirements analysis, design, coding, and testing before a working product is demonstrated to the client.</a:t>
            </a:r>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51</a:t>
            </a:fld>
            <a:endParaRPr lang="en-US" dirty="0"/>
          </a:p>
        </p:txBody>
      </p:sp>
    </p:spTree>
    <p:extLst>
      <p:ext uri="{BB962C8B-B14F-4D97-AF65-F5344CB8AC3E}">
        <p14:creationId xmlns:p14="http://schemas.microsoft.com/office/powerpoint/2010/main" xmlns="" val="3132514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a:xfrm>
            <a:off x="887768" y="914913"/>
            <a:ext cx="5835762" cy="5077513"/>
          </a:xfrm>
        </p:spPr>
        <p:txBody>
          <a:bodyPr>
            <a:normAutofit fontScale="92500" lnSpcReduction="20000"/>
          </a:bodyPr>
          <a:lstStyle/>
          <a:p>
            <a:r>
              <a:rPr lang="en-US" b="1" dirty="0"/>
              <a:t>Requirement Gathering:-</a:t>
            </a:r>
            <a:r>
              <a:rPr lang="en-US" dirty="0"/>
              <a:t> In this step, the development team must gather the requirements, by interaction with the customer. development team should plan the time and effort needed to build the project. Based on this information you can evaluate technical and economical feasibility.</a:t>
            </a:r>
          </a:p>
          <a:p>
            <a:r>
              <a:rPr lang="en-US" b="1" dirty="0"/>
              <a:t>Design the Requirements:-</a:t>
            </a:r>
            <a:r>
              <a:rPr lang="en-US" dirty="0"/>
              <a:t> In this step, the development team will use user-flow-diagram or high-level UML diagrams to show the working of the new features and show how they will apply to the existing software. Wireframing and designing user interfaces are done in this phase.</a:t>
            </a:r>
          </a:p>
          <a:p>
            <a:r>
              <a:rPr lang="en-US" b="1" dirty="0"/>
              <a:t>Construction / Iteration:-</a:t>
            </a:r>
            <a:r>
              <a:rPr lang="en-US" dirty="0"/>
              <a:t> In this step, development team members start working on their project, which aims to deploy a working product.</a:t>
            </a:r>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52</a:t>
            </a:fld>
            <a:endParaRPr lang="en-US" dirty="0"/>
          </a:p>
        </p:txBody>
      </p:sp>
      <p:pic>
        <p:nvPicPr>
          <p:cNvPr id="8" name="Picture 7">
            <a:extLst>
              <a:ext uri="{FF2B5EF4-FFF2-40B4-BE49-F238E27FC236}">
                <a16:creationId xmlns:a16="http://schemas.microsoft.com/office/drawing/2014/main" xmlns="" id="{8158AA8F-C78F-D0EA-C141-F92CAC87E9A6}"/>
              </a:ext>
            </a:extLst>
          </p:cNvPr>
          <p:cNvPicPr>
            <a:picLocks noChangeAspect="1"/>
          </p:cNvPicPr>
          <p:nvPr/>
        </p:nvPicPr>
        <p:blipFill>
          <a:blip r:embed="rId2"/>
          <a:stretch>
            <a:fillRect/>
          </a:stretch>
        </p:blipFill>
        <p:spPr>
          <a:xfrm>
            <a:off x="6723530" y="1080247"/>
            <a:ext cx="4719786" cy="4697506"/>
          </a:xfrm>
          <a:prstGeom prst="rect">
            <a:avLst/>
          </a:prstGeom>
        </p:spPr>
      </p:pic>
      <p:pic>
        <p:nvPicPr>
          <p:cNvPr id="6" name="Picture 5" descr="aa.JPG"/>
          <p:cNvPicPr/>
          <p:nvPr/>
        </p:nvPicPr>
        <p:blipFill>
          <a:blip r:embed="rId3"/>
          <a:stretch>
            <a:fillRect/>
          </a:stretch>
        </p:blipFill>
        <p:spPr>
          <a:xfrm>
            <a:off x="6671388" y="1038029"/>
            <a:ext cx="5150498" cy="4523015"/>
          </a:xfrm>
          <a:prstGeom prst="rect">
            <a:avLst/>
          </a:prstGeom>
        </p:spPr>
      </p:pic>
    </p:spTree>
    <p:extLst>
      <p:ext uri="{BB962C8B-B14F-4D97-AF65-F5344CB8AC3E}">
        <p14:creationId xmlns:p14="http://schemas.microsoft.com/office/powerpoint/2010/main" xmlns="" val="1922889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a:xfrm>
            <a:off x="887768" y="914913"/>
            <a:ext cx="5835762" cy="5077513"/>
          </a:xfrm>
        </p:spPr>
        <p:txBody>
          <a:bodyPr>
            <a:normAutofit fontScale="85000" lnSpcReduction="10000"/>
          </a:bodyPr>
          <a:lstStyle/>
          <a:p>
            <a:r>
              <a:rPr lang="en-US" b="1" dirty="0"/>
              <a:t>Testing / Quality Assurance:-</a:t>
            </a:r>
            <a:r>
              <a:rPr lang="en-US" dirty="0"/>
              <a:t> Testing involves</a:t>
            </a:r>
            <a:r>
              <a:rPr lang="en-US" b="1" dirty="0"/>
              <a:t> </a:t>
            </a:r>
            <a:r>
              <a:rPr lang="en-US" dirty="0"/>
              <a:t>Unit Testing, Integration Testing, and System Testing</a:t>
            </a:r>
            <a:r>
              <a:rPr lang="en-US" b="1" dirty="0"/>
              <a:t>. </a:t>
            </a:r>
          </a:p>
          <a:p>
            <a:pPr marL="914400" lvl="1" indent="-457200">
              <a:buFont typeface="+mj-lt"/>
              <a:buAutoNum type="arabicPeriod"/>
            </a:pPr>
            <a:r>
              <a:rPr lang="en-US" b="1" dirty="0"/>
              <a:t>Unit Testing:-</a:t>
            </a:r>
            <a:r>
              <a:rPr lang="en-US" dirty="0"/>
              <a:t> Unit testing is the process of checking small pieces of code to ensure that the individual parts of a program work properly on their own. Unit testing is used to test individual blocks (units) of code</a:t>
            </a:r>
          </a:p>
          <a:p>
            <a:pPr marL="914400" lvl="1" indent="-457200">
              <a:buFont typeface="+mj-lt"/>
              <a:buAutoNum type="arabicPeriod"/>
            </a:pPr>
            <a:r>
              <a:rPr lang="en-US" b="1" dirty="0"/>
              <a:t>Integration Testing:-</a:t>
            </a:r>
            <a:r>
              <a:rPr lang="en-US" dirty="0"/>
              <a:t> Integration testing is used to identify and resolve any issues that may arise when different units of the software are combined.</a:t>
            </a:r>
          </a:p>
          <a:p>
            <a:pPr marL="914400" lvl="1" indent="-457200">
              <a:buFont typeface="+mj-lt"/>
              <a:buAutoNum type="arabicPeriod"/>
            </a:pPr>
            <a:r>
              <a:rPr lang="en-US" b="1" dirty="0"/>
              <a:t>System Testing:-</a:t>
            </a:r>
            <a:r>
              <a:rPr lang="en-US" dirty="0"/>
              <a:t> Goal is to ensure that the software meets the requirements of the users and that it works correctly in all possible scenarios.</a:t>
            </a:r>
          </a:p>
          <a:p>
            <a:r>
              <a:rPr lang="en-US" b="1" dirty="0"/>
              <a:t>Deployment:-</a:t>
            </a:r>
            <a:r>
              <a:rPr lang="en-US" dirty="0"/>
              <a:t> In this step, the development team will deploy the working project to end users.</a:t>
            </a:r>
          </a:p>
          <a:p>
            <a:r>
              <a:rPr lang="en-US" b="1" dirty="0"/>
              <a:t>Feedback:-</a:t>
            </a:r>
            <a:r>
              <a:rPr lang="en-US" dirty="0"/>
              <a:t> This is the last step of the </a:t>
            </a:r>
            <a:r>
              <a:rPr lang="en-US" b="1" dirty="0"/>
              <a:t>Agile Model. </a:t>
            </a:r>
            <a:r>
              <a:rPr lang="en-US" dirty="0"/>
              <a:t>In this, the team receives feedback about the product and works on correcting bugs based on feedback provided by the customer</a:t>
            </a:r>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53</a:t>
            </a:fld>
            <a:endParaRPr lang="en-US" dirty="0"/>
          </a:p>
        </p:txBody>
      </p:sp>
    </p:spTree>
    <p:extLst>
      <p:ext uri="{BB962C8B-B14F-4D97-AF65-F5344CB8AC3E}">
        <p14:creationId xmlns:p14="http://schemas.microsoft.com/office/powerpoint/2010/main" xmlns="" val="2040306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 - Principles</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a:xfrm>
            <a:off x="887768" y="914913"/>
            <a:ext cx="10466772" cy="5077513"/>
          </a:xfrm>
        </p:spPr>
        <p:txBody>
          <a:bodyPr>
            <a:normAutofit/>
          </a:bodyPr>
          <a:lstStyle/>
          <a:p>
            <a:pPr marL="228600">
              <a:lnSpc>
                <a:spcPct val="107000"/>
              </a:lnSpc>
              <a:spcAft>
                <a:spcPts val="800"/>
              </a:spcAft>
            </a:pPr>
            <a:r>
              <a:rPr lang="en-US" sz="1800" dirty="0">
                <a:effectLst/>
                <a:ea typeface="Times New Roman" panose="02020603050405020304" pitchFamily="18" charset="0"/>
                <a:cs typeface="Arial" panose="020B0604020202020204" pitchFamily="34" charset="0"/>
              </a:rPr>
              <a:t>To establish close contact with the customer during development and to gain a clear understanding of various requirements, each Agile project usually includes a customer representative on the team. At the end of each iteration stakeholders and the customer representative review, the progress made and re-evaluate the requirements. </a:t>
            </a:r>
            <a:endParaRPr lang="en-US" sz="1800" dirty="0">
              <a:effectLst/>
              <a:ea typeface="Calibri" panose="020F0502020204030204" pitchFamily="34" charset="0"/>
              <a:cs typeface="Arial" panose="020B0604020202020204" pitchFamily="34" charset="0"/>
            </a:endParaRPr>
          </a:p>
          <a:p>
            <a:pPr marL="228600">
              <a:lnSpc>
                <a:spcPct val="107000"/>
              </a:lnSpc>
              <a:spcAft>
                <a:spcPts val="800"/>
              </a:spcAft>
            </a:pPr>
            <a:r>
              <a:rPr lang="en-US" sz="1800" dirty="0">
                <a:effectLst/>
                <a:ea typeface="Times New Roman" panose="02020603050405020304" pitchFamily="18" charset="0"/>
                <a:cs typeface="Arial" panose="020B0604020202020204" pitchFamily="34" charset="0"/>
              </a:rPr>
              <a:t>The agile model relies on working software deployment rather than comprehensive documentation. </a:t>
            </a:r>
            <a:endParaRPr lang="en-US" sz="1800" dirty="0">
              <a:effectLst/>
              <a:ea typeface="Calibri" panose="020F0502020204030204" pitchFamily="34" charset="0"/>
              <a:cs typeface="Arial" panose="020B0604020202020204" pitchFamily="34" charset="0"/>
            </a:endParaRPr>
          </a:p>
          <a:p>
            <a:pPr marL="228600">
              <a:lnSpc>
                <a:spcPct val="107000"/>
              </a:lnSpc>
              <a:spcAft>
                <a:spcPts val="800"/>
              </a:spcAft>
            </a:pPr>
            <a:r>
              <a:rPr lang="en-US" sz="1800" dirty="0">
                <a:effectLst/>
                <a:ea typeface="Times New Roman" panose="02020603050405020304" pitchFamily="18" charset="0"/>
                <a:cs typeface="Arial" panose="020B0604020202020204" pitchFamily="34" charset="0"/>
              </a:rPr>
              <a:t>Frequent delivery of incremental versions of the software to the customer representative in intervals of a few weeks. </a:t>
            </a:r>
            <a:endParaRPr lang="en-US" sz="1800" dirty="0">
              <a:effectLst/>
              <a:ea typeface="Calibri" panose="020F0502020204030204" pitchFamily="34" charset="0"/>
              <a:cs typeface="Arial" panose="020B0604020202020204" pitchFamily="34" charset="0"/>
            </a:endParaRPr>
          </a:p>
          <a:p>
            <a:pPr marL="228600">
              <a:lnSpc>
                <a:spcPct val="107000"/>
              </a:lnSpc>
              <a:spcAft>
                <a:spcPts val="800"/>
              </a:spcAft>
            </a:pPr>
            <a:r>
              <a:rPr lang="en-US" sz="1800" dirty="0">
                <a:effectLst/>
                <a:ea typeface="Times New Roman" panose="02020603050405020304" pitchFamily="18" charset="0"/>
                <a:cs typeface="Arial" panose="020B0604020202020204" pitchFamily="34" charset="0"/>
              </a:rPr>
              <a:t>Requirement change requests from the customer are encouraged and efficiently incorporated. </a:t>
            </a:r>
            <a:endParaRPr lang="en-US" sz="1800" dirty="0">
              <a:effectLst/>
              <a:ea typeface="Calibri" panose="020F0502020204030204" pitchFamily="34" charset="0"/>
              <a:cs typeface="Arial" panose="020B0604020202020204" pitchFamily="34" charset="0"/>
            </a:endParaRPr>
          </a:p>
          <a:p>
            <a:pPr marL="228600">
              <a:lnSpc>
                <a:spcPct val="107000"/>
              </a:lnSpc>
              <a:spcAft>
                <a:spcPts val="800"/>
              </a:spcAft>
            </a:pPr>
            <a:r>
              <a:rPr lang="en-US" sz="1800" dirty="0">
                <a:effectLst/>
                <a:ea typeface="Times New Roman" panose="02020603050405020304" pitchFamily="18" charset="0"/>
                <a:cs typeface="Arial" panose="020B0604020202020204" pitchFamily="34" charset="0"/>
              </a:rPr>
              <a:t>It emphasizes having efficient team members and enhancing communications among them is given more importance. It is realized that improved communication among the development team members can be achieved through face-to-face communication rather than through the exchange of formal documents. </a:t>
            </a:r>
            <a:endParaRPr lang="en-US" sz="1800" dirty="0">
              <a:effectLst/>
              <a:ea typeface="Calibri" panose="020F0502020204030204" pitchFamily="34" charset="0"/>
              <a:cs typeface="Arial" panose="020B0604020202020204" pitchFamily="34" charset="0"/>
            </a:endParaRPr>
          </a:p>
          <a:p>
            <a:pPr marL="228600">
              <a:lnSpc>
                <a:spcPct val="107000"/>
              </a:lnSpc>
              <a:spcAft>
                <a:spcPts val="800"/>
              </a:spcAft>
            </a:pPr>
            <a:r>
              <a:rPr lang="en-US" sz="1800" dirty="0">
                <a:effectLst/>
                <a:ea typeface="Times New Roman" panose="02020603050405020304" pitchFamily="18" charset="0"/>
                <a:cs typeface="Arial" panose="020B0604020202020204" pitchFamily="34" charset="0"/>
              </a:rPr>
              <a:t>It is recommended that the development team size should be kept small (5 to 9 people) to help the team members meaningfully engage in face-to-face communication and have a collaborative work environment.</a:t>
            </a:r>
            <a:endParaRPr lang="en-US" sz="1800" dirty="0">
              <a:effectLst/>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54</a:t>
            </a:fld>
            <a:endParaRPr lang="en-US" dirty="0"/>
          </a:p>
        </p:txBody>
      </p:sp>
    </p:spTree>
    <p:extLst>
      <p:ext uri="{BB962C8B-B14F-4D97-AF65-F5344CB8AC3E}">
        <p14:creationId xmlns:p14="http://schemas.microsoft.com/office/powerpoint/2010/main" xmlns="" val="3361475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 - Characteristics </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a:xfrm>
            <a:off x="887768" y="914913"/>
            <a:ext cx="10466772" cy="5077513"/>
          </a:xfrm>
        </p:spPr>
        <p:txBody>
          <a:bodyPr>
            <a:normAutofit/>
          </a:bodyPr>
          <a:lstStyle/>
          <a:p>
            <a:pPr>
              <a:buFont typeface="Arial" panose="020B0604020202020204" pitchFamily="34" charset="0"/>
              <a:buChar char="•"/>
            </a:pPr>
            <a:r>
              <a:rPr lang="en-US" dirty="0"/>
              <a:t>Agile processes must be adaptable to technical and environmental changes. That means if any technological changes occur, then the agile process must accommodate them.</a:t>
            </a:r>
          </a:p>
          <a:p>
            <a:pPr>
              <a:buFont typeface="Arial" panose="020B0604020202020204" pitchFamily="34" charset="0"/>
              <a:buChar char="•"/>
            </a:pPr>
            <a:r>
              <a:rPr lang="en-US" dirty="0"/>
              <a:t>The development of agile processes must be incremental. That means, in each development, the increment should contain some functionality that can be tested and verified by the customer.</a:t>
            </a:r>
          </a:p>
          <a:p>
            <a:pPr>
              <a:buFont typeface="Arial" panose="020B0604020202020204" pitchFamily="34" charset="0"/>
              <a:buChar char="•"/>
            </a:pPr>
            <a:r>
              <a:rPr lang="en-US" dirty="0"/>
              <a:t>The customer feedback must be used to create the next increment of the process.</a:t>
            </a:r>
          </a:p>
          <a:p>
            <a:pPr>
              <a:buFont typeface="Arial" panose="020B0604020202020204" pitchFamily="34" charset="0"/>
              <a:buChar char="•"/>
            </a:pPr>
            <a:r>
              <a:rPr lang="en-US" dirty="0"/>
              <a:t>The software increment must be delivered in a short span of time.</a:t>
            </a:r>
          </a:p>
          <a:p>
            <a:pPr>
              <a:buFont typeface="Arial" panose="020B0604020202020204" pitchFamily="34" charset="0"/>
              <a:buChar char="•"/>
            </a:pPr>
            <a:r>
              <a:rPr lang="en-US" dirty="0"/>
              <a:t>It must be iterative so that each increment can be evaluated regularly.</a:t>
            </a:r>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55</a:t>
            </a:fld>
            <a:endParaRPr lang="en-US" dirty="0"/>
          </a:p>
        </p:txBody>
      </p:sp>
    </p:spTree>
    <p:extLst>
      <p:ext uri="{BB962C8B-B14F-4D97-AF65-F5344CB8AC3E}">
        <p14:creationId xmlns:p14="http://schemas.microsoft.com/office/powerpoint/2010/main" xmlns="" val="2121591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 - Advantages </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a:xfrm>
            <a:off x="887768" y="914913"/>
            <a:ext cx="10466772" cy="5077513"/>
          </a:xfrm>
        </p:spPr>
        <p:txBody>
          <a:bodyPr>
            <a:normAutofit/>
          </a:bodyPr>
          <a:lstStyle/>
          <a:p>
            <a:pPr>
              <a:buFont typeface="Arial" panose="020B0604020202020204" pitchFamily="34" charset="0"/>
              <a:buChar char="•"/>
            </a:pPr>
            <a:r>
              <a:rPr lang="en-US" dirty="0"/>
              <a:t>Working through Pair programming produces well-written compact programs which have fewer errors as compared to programmers working alone.</a:t>
            </a:r>
          </a:p>
          <a:p>
            <a:pPr>
              <a:buFont typeface="Arial" panose="020B0604020202020204" pitchFamily="34" charset="0"/>
              <a:buChar char="•"/>
            </a:pPr>
            <a:r>
              <a:rPr lang="en-US" dirty="0"/>
              <a:t>It reduces the total development time of the whole project.</a:t>
            </a:r>
          </a:p>
          <a:p>
            <a:pPr>
              <a:buFont typeface="Arial" panose="020B0604020202020204" pitchFamily="34" charset="0"/>
              <a:buChar char="•"/>
            </a:pPr>
            <a:r>
              <a:rPr lang="en-US" dirty="0"/>
              <a:t>Agile development emphasizes face-to-face communication among team members, leading to better collaboration and understanding of project goals.</a:t>
            </a:r>
          </a:p>
          <a:p>
            <a:pPr>
              <a:buFont typeface="Arial" panose="020B0604020202020204" pitchFamily="34" charset="0"/>
              <a:buChar char="•"/>
            </a:pPr>
            <a:r>
              <a:rPr lang="en-US" dirty="0"/>
              <a:t>Customer representatives get the idea of updated software products after each iteration. So, it is easy for him to change any requirement if needed.</a:t>
            </a:r>
          </a:p>
          <a:p>
            <a:pPr>
              <a:buFont typeface="Arial" panose="020B0604020202020204" pitchFamily="34" charset="0"/>
              <a:buChar char="•"/>
            </a:pPr>
            <a:r>
              <a:rPr lang="en-US" dirty="0"/>
              <a:t>Agile development puts the customer at the center of the development process, ensuring that the end product meets their needs.</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56</a:t>
            </a:fld>
            <a:endParaRPr lang="en-US" dirty="0"/>
          </a:p>
        </p:txBody>
      </p:sp>
    </p:spTree>
    <p:extLst>
      <p:ext uri="{BB962C8B-B14F-4D97-AF65-F5344CB8AC3E}">
        <p14:creationId xmlns:p14="http://schemas.microsoft.com/office/powerpoint/2010/main" xmlns="" val="3462422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446D4-FD81-04F7-7AD6-1CED33D131E4}"/>
              </a:ext>
            </a:extLst>
          </p:cNvPr>
          <p:cNvSpPr>
            <a:spLocks noGrp="1"/>
          </p:cNvSpPr>
          <p:nvPr>
            <p:ph type="title"/>
          </p:nvPr>
        </p:nvSpPr>
        <p:spPr/>
        <p:txBody>
          <a:bodyPr/>
          <a:lstStyle/>
          <a:p>
            <a:r>
              <a:rPr lang="en-IN" dirty="0"/>
              <a:t>Agile model - disadvantages</a:t>
            </a:r>
            <a:endParaRPr lang="en-US" dirty="0"/>
          </a:p>
        </p:txBody>
      </p:sp>
      <p:sp>
        <p:nvSpPr>
          <p:cNvPr id="3" name="Content Placeholder 2">
            <a:extLst>
              <a:ext uri="{FF2B5EF4-FFF2-40B4-BE49-F238E27FC236}">
                <a16:creationId xmlns:a16="http://schemas.microsoft.com/office/drawing/2014/main" xmlns="" id="{FAFB672E-5AAC-08EA-C347-696E459181FF}"/>
              </a:ext>
            </a:extLst>
          </p:cNvPr>
          <p:cNvSpPr>
            <a:spLocks noGrp="1"/>
          </p:cNvSpPr>
          <p:nvPr>
            <p:ph idx="1"/>
          </p:nvPr>
        </p:nvSpPr>
        <p:spPr>
          <a:xfrm>
            <a:off x="887768" y="914913"/>
            <a:ext cx="10466772" cy="5077513"/>
          </a:xfrm>
        </p:spPr>
        <p:txBody>
          <a:bodyPr>
            <a:normAutofit fontScale="92500" lnSpcReduction="20000"/>
          </a:bodyPr>
          <a:lstStyle/>
          <a:p>
            <a:pPr>
              <a:buFont typeface="Arial" panose="020B0604020202020204" pitchFamily="34" charset="0"/>
              <a:buChar char="•"/>
            </a:pPr>
            <a:r>
              <a:rPr lang="en-US" dirty="0"/>
              <a:t>The lack of formal documents creates confusion and important decisions taken during different phases can be misinterpreted at any time by different team members.</a:t>
            </a:r>
          </a:p>
          <a:p>
            <a:pPr>
              <a:buFont typeface="Arial" panose="020B0604020202020204" pitchFamily="34" charset="0"/>
              <a:buChar char="•"/>
            </a:pPr>
            <a:r>
              <a:rPr lang="en-US" dirty="0"/>
              <a:t>It is not suitable for handling complex dependencies.</a:t>
            </a:r>
          </a:p>
          <a:p>
            <a:pPr>
              <a:buFont typeface="Arial" panose="020B0604020202020204" pitchFamily="34" charset="0"/>
              <a:buChar char="•"/>
            </a:pPr>
            <a:r>
              <a:rPr lang="en-US" dirty="0"/>
              <a:t>The agile model depends highly on customer interactions so if the customer is not clear, then the development team can be driven in the wrong direction.</a:t>
            </a:r>
          </a:p>
          <a:p>
            <a:pPr>
              <a:buFont typeface="Arial" panose="020B0604020202020204" pitchFamily="34" charset="0"/>
              <a:buChar char="•"/>
            </a:pPr>
            <a:r>
              <a:rPr lang="en-US" dirty="0"/>
              <a:t>Agile development models often involve working in short sprints, which can make it difficult to plan and forecast project timelines and deliverables. This can lead to delays in the project and can make it difficult to accurately estimate the costs and resources needed for the project.</a:t>
            </a:r>
          </a:p>
          <a:p>
            <a:pPr>
              <a:buFont typeface="Arial" panose="020B0604020202020204" pitchFamily="34" charset="0"/>
              <a:buChar char="•"/>
            </a:pPr>
            <a:r>
              <a:rPr lang="en-US" dirty="0"/>
              <a:t>Agile development models require a high degree of expertise from team members, as they need to be able to adapt to changing requirements and work in an iterative environment. This can be challenging for teams that are not experienced in agile development practices and can lead to delays and difficulties in the project.</a:t>
            </a:r>
          </a:p>
          <a:p>
            <a:pPr>
              <a:buFont typeface="Arial" panose="020B0604020202020204" pitchFamily="34" charset="0"/>
              <a:buChar char="•"/>
            </a:pPr>
            <a:r>
              <a:rPr lang="en-US" dirty="0"/>
              <a:t>Due to the absence of proper documentation, when the project completes and the developers are assigned to another project, maintenance of the developed project can become a problem.</a:t>
            </a:r>
          </a:p>
        </p:txBody>
      </p:sp>
      <p:sp>
        <p:nvSpPr>
          <p:cNvPr id="4" name="Slide Number Placeholder 3">
            <a:extLst>
              <a:ext uri="{FF2B5EF4-FFF2-40B4-BE49-F238E27FC236}">
                <a16:creationId xmlns:a16="http://schemas.microsoft.com/office/drawing/2014/main" xmlns="" id="{D7488F41-E185-7027-B04A-80869501A768}"/>
              </a:ext>
            </a:extLst>
          </p:cNvPr>
          <p:cNvSpPr>
            <a:spLocks noGrp="1"/>
          </p:cNvSpPr>
          <p:nvPr>
            <p:ph type="sldNum" sz="quarter" idx="12"/>
          </p:nvPr>
        </p:nvSpPr>
        <p:spPr/>
        <p:txBody>
          <a:bodyPr/>
          <a:lstStyle/>
          <a:p>
            <a:fld id="{6D22F896-40B5-4ADD-8801-0D06FADFA095}" type="slidenum">
              <a:rPr lang="en-US" smtClean="0"/>
              <a:pPr/>
              <a:t>57</a:t>
            </a:fld>
            <a:endParaRPr lang="en-US" dirty="0"/>
          </a:p>
        </p:txBody>
      </p:sp>
    </p:spTree>
    <p:extLst>
      <p:ext uri="{BB962C8B-B14F-4D97-AF65-F5344CB8AC3E}">
        <p14:creationId xmlns:p14="http://schemas.microsoft.com/office/powerpoint/2010/main" xmlns="" val="2150987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Software development methodology</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lstStyle/>
          <a:p>
            <a:pPr marL="0" indent="0">
              <a:buNone/>
            </a:pPr>
            <a:r>
              <a:rPr lang="en-US" dirty="0"/>
              <a:t>There are multiple types of Software development methodologies available and we will learn the following development methodologies.</a:t>
            </a:r>
          </a:p>
          <a:p>
            <a:r>
              <a:rPr lang="en-US" dirty="0"/>
              <a:t>Lean Development</a:t>
            </a:r>
          </a:p>
          <a:p>
            <a:r>
              <a:rPr lang="en-US" dirty="0"/>
              <a:t>Scrum Methodology</a:t>
            </a:r>
          </a:p>
          <a:p>
            <a:r>
              <a:rPr lang="en-US" dirty="0"/>
              <a:t>Behavior Driven Development</a:t>
            </a:r>
          </a:p>
          <a:p>
            <a:r>
              <a:rPr lang="en-US" dirty="0"/>
              <a:t>Feature Driven Development</a:t>
            </a:r>
          </a:p>
          <a:p>
            <a:r>
              <a:rPr lang="en-US" dirty="0"/>
              <a:t>Extreme Programming (XP)</a:t>
            </a:r>
          </a:p>
          <a:p>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58</a:t>
            </a:fld>
            <a:endParaRPr lang="en-US" dirty="0"/>
          </a:p>
        </p:txBody>
      </p:sp>
    </p:spTree>
    <p:extLst>
      <p:ext uri="{BB962C8B-B14F-4D97-AF65-F5344CB8AC3E}">
        <p14:creationId xmlns:p14="http://schemas.microsoft.com/office/powerpoint/2010/main" xmlns="" val="3931052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normAutofit/>
          </a:bodyPr>
          <a:lstStyle/>
          <a:p>
            <a:r>
              <a:rPr lang="en-US" dirty="0"/>
              <a:t>Lean principles (Toyota Production System) got their start in manufacturing, as a way to optimize the production line to minimize waste and maximize value to the customer.  These two goals are also relevant to software development, which also:</a:t>
            </a:r>
          </a:p>
          <a:p>
            <a:pPr lvl="1"/>
            <a:r>
              <a:rPr lang="en-US" dirty="0"/>
              <a:t>Follows a repeatable process</a:t>
            </a:r>
          </a:p>
          <a:p>
            <a:pPr lvl="1"/>
            <a:r>
              <a:rPr lang="en-US" dirty="0"/>
              <a:t>Requires particular quality standards</a:t>
            </a:r>
          </a:p>
          <a:p>
            <a:pPr lvl="1"/>
            <a:r>
              <a:rPr lang="en-US" dirty="0"/>
              <a:t>Relies on the collaboration of a group of specialized workers</a:t>
            </a:r>
          </a:p>
          <a:p>
            <a:r>
              <a:rPr lang="en-US" dirty="0"/>
              <a:t>Applying Lean principles to knowledge work requires a shift in mindset in terms of how value, waste, and other key Lean concepts are defined.</a:t>
            </a:r>
          </a:p>
          <a:p>
            <a:r>
              <a:rPr lang="en-US" dirty="0"/>
              <a:t>The seven Lean principles are: 1) Eliminate waste 2) Build quality in 3) Create knowledge, 4) Defer commitment, 5) Deliver fast, 6) Respect people, 7) Optimize the whole</a:t>
            </a:r>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59</a:t>
            </a:fld>
            <a:endParaRPr lang="en-US" dirty="0"/>
          </a:p>
        </p:txBody>
      </p:sp>
    </p:spTree>
    <p:extLst>
      <p:ext uri="{BB962C8B-B14F-4D97-AF65-F5344CB8AC3E}">
        <p14:creationId xmlns:p14="http://schemas.microsoft.com/office/powerpoint/2010/main" xmlns="" val="227055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p:txBody>
          <a:bodyPr/>
          <a:lstStyle/>
          <a:p>
            <a:pPr marL="0" indent="0">
              <a:buNone/>
            </a:pPr>
            <a:r>
              <a:rPr lang="en-US" dirty="0"/>
              <a:t>Why is Software Engineering required?</a:t>
            </a:r>
          </a:p>
          <a:p>
            <a:pPr>
              <a:buFont typeface="Arial" panose="020B0604020202020204" pitchFamily="34" charset="0"/>
              <a:buChar char="•"/>
            </a:pPr>
            <a:r>
              <a:rPr lang="en-US" dirty="0"/>
              <a:t>To manage large software</a:t>
            </a:r>
          </a:p>
          <a:p>
            <a:pPr>
              <a:buFont typeface="Arial" panose="020B0604020202020204" pitchFamily="34" charset="0"/>
              <a:buChar char="•"/>
            </a:pPr>
            <a:r>
              <a:rPr lang="en-US" dirty="0"/>
              <a:t>For more scalability</a:t>
            </a:r>
          </a:p>
          <a:p>
            <a:pPr>
              <a:buFont typeface="Arial" panose="020B0604020202020204" pitchFamily="34" charset="0"/>
              <a:buChar char="•"/>
            </a:pPr>
            <a:r>
              <a:rPr lang="en-US" dirty="0"/>
              <a:t>Cost management</a:t>
            </a:r>
          </a:p>
          <a:p>
            <a:pPr>
              <a:buFont typeface="Arial" panose="020B0604020202020204" pitchFamily="34" charset="0"/>
              <a:buChar char="•"/>
            </a:pPr>
            <a:r>
              <a:rPr lang="en-US" dirty="0"/>
              <a:t>To manage the dynamic nature of software</a:t>
            </a:r>
          </a:p>
          <a:p>
            <a:pPr>
              <a:buFont typeface="Arial" panose="020B0604020202020204" pitchFamily="34" charset="0"/>
              <a:buChar char="•"/>
            </a:pPr>
            <a:r>
              <a:rPr lang="en-US" dirty="0"/>
              <a:t>For better quality management</a:t>
            </a:r>
          </a:p>
          <a:p>
            <a:endParaRPr lang="en-US" dirty="0"/>
          </a:p>
        </p:txBody>
      </p:sp>
      <p:sp>
        <p:nvSpPr>
          <p:cNvPr id="4" name="Slide Number Placeholder 3">
            <a:extLst>
              <a:ext uri="{FF2B5EF4-FFF2-40B4-BE49-F238E27FC236}">
                <a16:creationId xmlns:a16="http://schemas.microsoft.com/office/drawing/2014/main" xmlns="" id="{5495D16D-4FB8-0DB4-1760-9D5DACD7DF19}"/>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xmlns="" val="1969957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normAutofit fontScale="85000" lnSpcReduction="10000"/>
          </a:bodyPr>
          <a:lstStyle/>
          <a:p>
            <a:pPr marL="0" indent="0">
              <a:buNone/>
            </a:pPr>
            <a:r>
              <a:rPr lang="en-US" sz="2400" b="1" u="sng" dirty="0"/>
              <a:t>Eliminate</a:t>
            </a:r>
            <a:r>
              <a:rPr lang="en-US" b="1" u="sng" dirty="0"/>
              <a:t> waste:</a:t>
            </a:r>
          </a:p>
          <a:p>
            <a:pPr>
              <a:buFont typeface="Arial" panose="020B0604020202020204" pitchFamily="34" charset="0"/>
              <a:buChar char="•"/>
            </a:pPr>
            <a:r>
              <a:rPr lang="en-US" b="1" dirty="0"/>
              <a:t>Unnecessary code or functionality:</a:t>
            </a:r>
            <a:r>
              <a:rPr lang="en-US" dirty="0"/>
              <a:t> Delays time to customer, slows down feedback loops</a:t>
            </a:r>
          </a:p>
          <a:p>
            <a:pPr>
              <a:buFont typeface="Arial" panose="020B0604020202020204" pitchFamily="34" charset="0"/>
              <a:buChar char="•"/>
            </a:pPr>
            <a:r>
              <a:rPr lang="en-US" b="1" dirty="0"/>
              <a:t>Starting more than can be completed:</a:t>
            </a:r>
            <a:r>
              <a:rPr lang="en-US" dirty="0"/>
              <a:t> Adds unnecessary complexity to the system, results in context-switching, handoff delays, and other impediments to flow</a:t>
            </a:r>
          </a:p>
          <a:p>
            <a:pPr>
              <a:buFont typeface="Arial" panose="020B0604020202020204" pitchFamily="34" charset="0"/>
              <a:buChar char="•"/>
            </a:pPr>
            <a:r>
              <a:rPr lang="en-US" b="1" dirty="0"/>
              <a:t>Delay in the software development process:</a:t>
            </a:r>
            <a:r>
              <a:rPr lang="en-US" dirty="0"/>
              <a:t> Delays time to customer, slows down feedback loops</a:t>
            </a:r>
          </a:p>
          <a:p>
            <a:pPr>
              <a:buFont typeface="Arial" panose="020B0604020202020204" pitchFamily="34" charset="0"/>
              <a:buChar char="•"/>
            </a:pPr>
            <a:r>
              <a:rPr lang="en-US" b="1" dirty="0"/>
              <a:t>Unclear or constantly changing requirements:</a:t>
            </a:r>
            <a:r>
              <a:rPr lang="en-US" dirty="0"/>
              <a:t> Results in rework, frustration, quality issues, lack of focus</a:t>
            </a:r>
          </a:p>
          <a:p>
            <a:pPr>
              <a:buFont typeface="Arial" panose="020B0604020202020204" pitchFamily="34" charset="0"/>
              <a:buChar char="•"/>
            </a:pPr>
            <a:r>
              <a:rPr lang="en-US" b="1" dirty="0"/>
              <a:t>Bureaucracy:</a:t>
            </a:r>
            <a:r>
              <a:rPr lang="en-US" dirty="0"/>
              <a:t> Delays speed</a:t>
            </a:r>
          </a:p>
          <a:p>
            <a:pPr>
              <a:buFont typeface="Arial" panose="020B0604020202020204" pitchFamily="34" charset="0"/>
              <a:buChar char="•"/>
            </a:pPr>
            <a:r>
              <a:rPr lang="en-US" b="1" dirty="0"/>
              <a:t>Slow or ineffective communication:</a:t>
            </a:r>
            <a:r>
              <a:rPr lang="en-US" dirty="0"/>
              <a:t> Results in delays, frustrations, and poor communication to stakeholders which can impact IT’s reputation in the organization</a:t>
            </a:r>
          </a:p>
          <a:p>
            <a:pPr>
              <a:buFont typeface="Arial" panose="020B0604020202020204" pitchFamily="34" charset="0"/>
              <a:buChar char="•"/>
            </a:pPr>
            <a:r>
              <a:rPr lang="en-US" b="1" dirty="0"/>
              <a:t>Partially done work:</a:t>
            </a:r>
            <a:r>
              <a:rPr lang="en-US" dirty="0"/>
              <a:t> Does not add value to the customer or allow team to learn from work</a:t>
            </a:r>
          </a:p>
          <a:p>
            <a:pPr>
              <a:buFont typeface="Arial" panose="020B0604020202020204" pitchFamily="34" charset="0"/>
              <a:buChar char="•"/>
            </a:pPr>
            <a:r>
              <a:rPr lang="en-US" b="1" dirty="0"/>
              <a:t>Defects and quality issues:</a:t>
            </a:r>
            <a:r>
              <a:rPr lang="en-US" dirty="0"/>
              <a:t> Results in rework, abandoned work, and poor customer satisfaction</a:t>
            </a:r>
          </a:p>
          <a:p>
            <a:pPr>
              <a:buFont typeface="Arial" panose="020B0604020202020204" pitchFamily="34" charset="0"/>
              <a:buChar char="•"/>
            </a:pPr>
            <a:r>
              <a:rPr lang="en-US" b="1" dirty="0"/>
              <a:t>Task switching:</a:t>
            </a:r>
            <a:r>
              <a:rPr lang="en-US" dirty="0"/>
              <a:t> Results in poor work quality, delays, communication breakdowns, and low team morale</a:t>
            </a:r>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60</a:t>
            </a:fld>
            <a:endParaRPr lang="en-US" dirty="0"/>
          </a:p>
        </p:txBody>
      </p:sp>
    </p:spTree>
    <p:extLst>
      <p:ext uri="{BB962C8B-B14F-4D97-AF65-F5344CB8AC3E}">
        <p14:creationId xmlns:p14="http://schemas.microsoft.com/office/powerpoint/2010/main" xmlns="" val="478413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normAutofit/>
          </a:bodyPr>
          <a:lstStyle/>
          <a:p>
            <a:pPr marL="0" indent="0">
              <a:buNone/>
            </a:pPr>
            <a:r>
              <a:rPr lang="en-US" b="1" u="sng" dirty="0"/>
              <a:t>Build quality in:</a:t>
            </a:r>
          </a:p>
          <a:p>
            <a:pPr marL="0" indent="0">
              <a:buNone/>
            </a:pPr>
            <a:r>
              <a:rPr lang="en-US" dirty="0"/>
              <a:t>In trying to ensure quality, many teams actually create waste – through excessive testing, for example, or an excessive logging of defects.</a:t>
            </a:r>
          </a:p>
          <a:p>
            <a:pPr marL="0" indent="0">
              <a:buNone/>
            </a:pPr>
            <a:r>
              <a:rPr lang="en-US" dirty="0"/>
              <a:t>Most popular Lean development tools:</a:t>
            </a:r>
          </a:p>
          <a:p>
            <a:pPr>
              <a:buFont typeface="Arial" panose="020B0604020202020204" pitchFamily="34" charset="0"/>
              <a:buChar char="•"/>
            </a:pPr>
            <a:r>
              <a:rPr lang="en-US" b="1" dirty="0"/>
              <a:t>Pair programming:</a:t>
            </a:r>
            <a:r>
              <a:rPr lang="en-US" dirty="0"/>
              <a:t> Avoid quality issues by combining the skills and experience of two developers instead of one</a:t>
            </a:r>
          </a:p>
          <a:p>
            <a:pPr>
              <a:buFont typeface="Arial" panose="020B0604020202020204" pitchFamily="34" charset="0"/>
              <a:buChar char="•"/>
            </a:pPr>
            <a:r>
              <a:rPr lang="en-US" b="1" dirty="0"/>
              <a:t>Test-driven development:</a:t>
            </a:r>
            <a:r>
              <a:rPr lang="en-US" dirty="0"/>
              <a:t> Writing criteria for code before writing the code to ensure it meets business requirements</a:t>
            </a:r>
          </a:p>
          <a:p>
            <a:pPr>
              <a:buFont typeface="Arial" panose="020B0604020202020204" pitchFamily="34" charset="0"/>
              <a:buChar char="•"/>
            </a:pPr>
            <a:r>
              <a:rPr lang="en-US" b="1" dirty="0"/>
              <a:t>Incremental development and constant feedback</a:t>
            </a:r>
            <a:endParaRPr lang="en-US" dirty="0"/>
          </a:p>
          <a:p>
            <a:pPr>
              <a:buFont typeface="Arial" panose="020B0604020202020204" pitchFamily="34" charset="0"/>
              <a:buChar char="•"/>
            </a:pPr>
            <a:r>
              <a:rPr lang="en-US" b="1" dirty="0"/>
              <a:t>Minimize wait states:</a:t>
            </a:r>
            <a:r>
              <a:rPr lang="en-US" dirty="0"/>
              <a:t> Reduce context switching, knowledge gaps, and lack of focus</a:t>
            </a:r>
          </a:p>
          <a:p>
            <a:pPr>
              <a:buFont typeface="Arial" panose="020B0604020202020204" pitchFamily="34" charset="0"/>
              <a:buChar char="•"/>
            </a:pPr>
            <a:r>
              <a:rPr lang="en-US" b="1" dirty="0"/>
              <a:t>Automation:</a:t>
            </a:r>
            <a:r>
              <a:rPr lang="en-US" dirty="0"/>
              <a:t> Automate any tedious, manual process or any process prone to human error</a:t>
            </a:r>
          </a:p>
          <a:p>
            <a:pPr marL="0" indent="0">
              <a:buNone/>
            </a:pPr>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61</a:t>
            </a:fld>
            <a:endParaRPr lang="en-US" dirty="0"/>
          </a:p>
        </p:txBody>
      </p:sp>
    </p:spTree>
    <p:extLst>
      <p:ext uri="{BB962C8B-B14F-4D97-AF65-F5344CB8AC3E}">
        <p14:creationId xmlns:p14="http://schemas.microsoft.com/office/powerpoint/2010/main" xmlns="" val="3541741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normAutofit lnSpcReduction="10000"/>
          </a:bodyPr>
          <a:lstStyle/>
          <a:p>
            <a:pPr marL="0" indent="0">
              <a:buNone/>
            </a:pPr>
            <a:r>
              <a:rPr lang="en-US" b="1" dirty="0"/>
              <a:t>Create knowledge</a:t>
            </a:r>
          </a:p>
          <a:p>
            <a:pPr marL="0" indent="0">
              <a:buNone/>
            </a:pPr>
            <a:r>
              <a:rPr lang="en-US" dirty="0"/>
              <a:t>This principle encourages Lean teams to provide the infrastructure to properly document and retain valuable learning. This can be done by using any combination of the following tools:</a:t>
            </a:r>
          </a:p>
          <a:p>
            <a:pPr>
              <a:buFont typeface="Arial" panose="020B0604020202020204" pitchFamily="34" charset="0"/>
              <a:buChar char="•"/>
            </a:pPr>
            <a:r>
              <a:rPr lang="en-US" dirty="0"/>
              <a:t>Pair programming</a:t>
            </a:r>
          </a:p>
          <a:p>
            <a:pPr>
              <a:buFont typeface="Arial" panose="020B0604020202020204" pitchFamily="34" charset="0"/>
              <a:buChar char="•"/>
            </a:pPr>
            <a:r>
              <a:rPr lang="en-US" dirty="0"/>
              <a:t>Code reviews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Wiki – to let the knowledge base build up incrementally</a:t>
            </a:r>
          </a:p>
          <a:p>
            <a:pPr>
              <a:buFont typeface="Arial" panose="020B0604020202020204" pitchFamily="34" charset="0"/>
              <a:buChar char="•"/>
            </a:pPr>
            <a:r>
              <a:rPr lang="en-US" dirty="0"/>
              <a:t>Thoroughly commented code</a:t>
            </a:r>
          </a:p>
          <a:p>
            <a:pPr>
              <a:buFont typeface="Arial" panose="020B0604020202020204" pitchFamily="34" charset="0"/>
              <a:buChar char="•"/>
            </a:pPr>
            <a:r>
              <a:rPr lang="en-US" dirty="0"/>
              <a:t>Knowledge sharing sessions</a:t>
            </a:r>
          </a:p>
          <a:p>
            <a:pPr>
              <a:buFont typeface="Arial" panose="020B0604020202020204" pitchFamily="34" charset="0"/>
              <a:buChar char="•"/>
            </a:pPr>
            <a:r>
              <a:rPr lang="en-US" dirty="0"/>
              <a:t>Training</a:t>
            </a:r>
          </a:p>
          <a:p>
            <a:pPr>
              <a:buFont typeface="Arial" panose="020B0604020202020204" pitchFamily="34" charset="0"/>
              <a:buChar char="•"/>
            </a:pPr>
            <a:r>
              <a:rPr lang="en-US" dirty="0"/>
              <a:t>Use tools to manage requirements or user stories</a:t>
            </a:r>
          </a:p>
          <a:p>
            <a:pPr marL="0" indent="0">
              <a:buNone/>
            </a:pPr>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62</a:t>
            </a:fld>
            <a:endParaRPr lang="en-US" dirty="0"/>
          </a:p>
        </p:txBody>
      </p:sp>
    </p:spTree>
    <p:extLst>
      <p:ext uri="{BB962C8B-B14F-4D97-AF65-F5344CB8AC3E}">
        <p14:creationId xmlns:p14="http://schemas.microsoft.com/office/powerpoint/2010/main" xmlns="" val="25540262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normAutofit/>
          </a:bodyPr>
          <a:lstStyle/>
          <a:p>
            <a:pPr marL="0" indent="0">
              <a:buNone/>
            </a:pPr>
            <a:r>
              <a:rPr lang="en-US" b="1" dirty="0"/>
              <a:t>Defer commitment</a:t>
            </a:r>
          </a:p>
          <a:p>
            <a:pPr marL="0" indent="0">
              <a:buNone/>
            </a:pPr>
            <a:r>
              <a:rPr lang="en-US" dirty="0"/>
              <a:t>This Lean principle encourages team to demonstrate responsibility by keeping their options open and continuously collecting information, rather than making decisions without the necessary data.</a:t>
            </a:r>
          </a:p>
          <a:p>
            <a:pPr marL="0" indent="0">
              <a:buNone/>
            </a:pPr>
            <a:r>
              <a:rPr lang="en-US" dirty="0"/>
              <a:t>To defer commitment means to:</a:t>
            </a:r>
          </a:p>
          <a:p>
            <a:pPr lvl="1"/>
            <a:r>
              <a:rPr lang="en-US" dirty="0"/>
              <a:t>Not plan (in excessive detail) for months in advance</a:t>
            </a:r>
          </a:p>
          <a:p>
            <a:pPr lvl="1"/>
            <a:r>
              <a:rPr lang="en-US" dirty="0"/>
              <a:t>Not commit to ideas or projects without a full understanding of the business requirements</a:t>
            </a:r>
          </a:p>
          <a:p>
            <a:pPr lvl="1"/>
            <a:r>
              <a:rPr lang="en-US" dirty="0"/>
              <a:t>Constantly be collecting and analyzing information regarding any important decisions</a:t>
            </a:r>
          </a:p>
          <a:p>
            <a:pPr marL="0" indent="0">
              <a:buNone/>
            </a:pPr>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63</a:t>
            </a:fld>
            <a:endParaRPr lang="en-US" dirty="0"/>
          </a:p>
        </p:txBody>
      </p:sp>
    </p:spTree>
    <p:extLst>
      <p:ext uri="{BB962C8B-B14F-4D97-AF65-F5344CB8AC3E}">
        <p14:creationId xmlns:p14="http://schemas.microsoft.com/office/powerpoint/2010/main" xmlns="" val="2392521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p:txBody>
          <a:bodyPr>
            <a:normAutofit lnSpcReduction="10000"/>
          </a:bodyPr>
          <a:lstStyle/>
          <a:p>
            <a:pPr marL="0" indent="0">
              <a:buNone/>
            </a:pPr>
            <a:r>
              <a:rPr lang="en-US" b="1" dirty="0"/>
              <a:t>Deliver fast</a:t>
            </a:r>
          </a:p>
          <a:p>
            <a:pPr>
              <a:buFont typeface="Arial" panose="020B0604020202020204" pitchFamily="34" charset="0"/>
              <a:buChar char="•"/>
            </a:pPr>
            <a:r>
              <a:rPr lang="en-US" dirty="0"/>
              <a:t>Thinking too far in advance about future requirements</a:t>
            </a:r>
          </a:p>
          <a:p>
            <a:pPr>
              <a:buFont typeface="Arial" panose="020B0604020202020204" pitchFamily="34" charset="0"/>
              <a:buChar char="•"/>
            </a:pPr>
            <a:r>
              <a:rPr lang="en-US" dirty="0"/>
              <a:t>Blockers that aren’t responded to with urgency</a:t>
            </a:r>
          </a:p>
          <a:p>
            <a:pPr>
              <a:buFont typeface="Arial" panose="020B0604020202020204" pitchFamily="34" charset="0"/>
              <a:buChar char="•"/>
            </a:pPr>
            <a:r>
              <a:rPr lang="en-US" dirty="0"/>
              <a:t>Over-engineering solutions and business requirements</a:t>
            </a:r>
          </a:p>
          <a:p>
            <a:pPr marL="0" indent="0">
              <a:buNone/>
            </a:pPr>
            <a:r>
              <a:rPr lang="en-US" dirty="0"/>
              <a:t>Lean development is based on this concept: Build a simple solution, put it in front of customers, enhance incrementally based on customer feedback.</a:t>
            </a:r>
          </a:p>
          <a:p>
            <a:pPr marL="0" indent="0">
              <a:buNone/>
            </a:pPr>
            <a:r>
              <a:rPr lang="en-US" b="1" dirty="0"/>
              <a:t>Respect people</a:t>
            </a:r>
          </a:p>
          <a:p>
            <a:pPr>
              <a:buFont typeface="Arial" panose="020B0604020202020204" pitchFamily="34" charset="0"/>
              <a:buChar char="•"/>
            </a:pPr>
            <a:r>
              <a:rPr lang="en-US" dirty="0"/>
              <a:t>Communicating proactively and effectively</a:t>
            </a:r>
          </a:p>
          <a:p>
            <a:pPr>
              <a:buFont typeface="Arial" panose="020B0604020202020204" pitchFamily="34" charset="0"/>
              <a:buChar char="•"/>
            </a:pPr>
            <a:r>
              <a:rPr lang="en-US" dirty="0"/>
              <a:t>Encouraging healthy conflict</a:t>
            </a:r>
          </a:p>
          <a:p>
            <a:pPr>
              <a:buFont typeface="Arial" panose="020B0604020202020204" pitchFamily="34" charset="0"/>
              <a:buChar char="•"/>
            </a:pPr>
            <a:r>
              <a:rPr lang="en-US" dirty="0"/>
              <a:t>Surfacing any work-related issues as a team</a:t>
            </a:r>
          </a:p>
          <a:p>
            <a:pPr>
              <a:buFont typeface="Arial" panose="020B0604020202020204" pitchFamily="34" charset="0"/>
              <a:buChar char="•"/>
            </a:pPr>
            <a:r>
              <a:rPr lang="en-US" dirty="0"/>
              <a:t>Empowering each other to do their best 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64</a:t>
            </a:fld>
            <a:endParaRPr lang="en-US" dirty="0"/>
          </a:p>
        </p:txBody>
      </p:sp>
    </p:spTree>
    <p:extLst>
      <p:ext uri="{BB962C8B-B14F-4D97-AF65-F5344CB8AC3E}">
        <p14:creationId xmlns:p14="http://schemas.microsoft.com/office/powerpoint/2010/main" xmlns="" val="3461274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Lean development </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a:xfrm>
            <a:off x="896732" y="914913"/>
            <a:ext cx="10466773" cy="5077513"/>
          </a:xfrm>
        </p:spPr>
        <p:txBody>
          <a:bodyPr>
            <a:normAutofit/>
          </a:bodyPr>
          <a:lstStyle/>
          <a:p>
            <a:pPr marL="0" indent="0">
              <a:buNone/>
            </a:pPr>
            <a:r>
              <a:rPr lang="en-US" b="1" dirty="0"/>
              <a:t>Optimize the whole</a:t>
            </a:r>
          </a:p>
          <a:p>
            <a:r>
              <a:rPr lang="en-US" dirty="0"/>
              <a:t>Suboptimization is a serious issue in software development</a:t>
            </a:r>
          </a:p>
          <a:p>
            <a:r>
              <a:rPr lang="en-US" dirty="0"/>
              <a:t>The first is releasing sloppy code for the sake of speed. When developers feel pressured to deliver at all costs, they release code that may or may not meet quality requirements. This increases the complexity of the code base, resulting in more defects. With more defects, there is more work to do, putting more pressure on developers to deliver quickly… so the cycle continues.</a:t>
            </a:r>
          </a:p>
          <a:p>
            <a:r>
              <a:rPr lang="en-US" dirty="0"/>
              <a:t>The second is an issue with testing. When testers are overloaded, it creates a long cycle time between when developers write code and when testers are able to give feedback on it. </a:t>
            </a:r>
          </a:p>
          <a:p>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65</a:t>
            </a:fld>
            <a:endParaRPr lang="en-US" dirty="0"/>
          </a:p>
        </p:txBody>
      </p:sp>
    </p:spTree>
    <p:extLst>
      <p:ext uri="{BB962C8B-B14F-4D97-AF65-F5344CB8AC3E}">
        <p14:creationId xmlns:p14="http://schemas.microsoft.com/office/powerpoint/2010/main" xmlns="" val="301778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F8C6-0A50-8598-A0FB-2D8922A2C5E9}"/>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344E884-58DD-D26C-85AF-CB8E74770456}"/>
              </a:ext>
            </a:extLst>
          </p:cNvPr>
          <p:cNvSpPr>
            <a:spLocks noGrp="1"/>
          </p:cNvSpPr>
          <p:nvPr>
            <p:ph idx="1"/>
          </p:nvPr>
        </p:nvSpPr>
        <p:spPr>
          <a:xfrm>
            <a:off x="896732" y="914913"/>
            <a:ext cx="4607597" cy="5077513"/>
          </a:xfrm>
        </p:spPr>
        <p:txBody>
          <a:bodyPr>
            <a:normAutofit/>
          </a:bodyPr>
          <a:lstStyle/>
          <a:p>
            <a:pPr marL="0" indent="0">
              <a:buNone/>
            </a:pPr>
            <a:r>
              <a:rPr lang="en-US" b="1" dirty="0" err="1"/>
              <a:t>sdsdf</a:t>
            </a:r>
            <a:endParaRPr lang="en-US" dirty="0"/>
          </a:p>
        </p:txBody>
      </p:sp>
      <p:sp>
        <p:nvSpPr>
          <p:cNvPr id="4" name="Slide Number Placeholder 3">
            <a:extLst>
              <a:ext uri="{FF2B5EF4-FFF2-40B4-BE49-F238E27FC236}">
                <a16:creationId xmlns:a16="http://schemas.microsoft.com/office/drawing/2014/main" xmlns="" id="{136A0599-265D-8249-4C53-9A3667250546}"/>
              </a:ext>
            </a:extLst>
          </p:cNvPr>
          <p:cNvSpPr>
            <a:spLocks noGrp="1"/>
          </p:cNvSpPr>
          <p:nvPr>
            <p:ph type="sldNum" sz="quarter" idx="12"/>
          </p:nvPr>
        </p:nvSpPr>
        <p:spPr/>
        <p:txBody>
          <a:bodyPr/>
          <a:lstStyle/>
          <a:p>
            <a:fld id="{6D22F896-40B5-4ADD-8801-0D06FADFA095}" type="slidenum">
              <a:rPr lang="en-US" smtClean="0"/>
              <a:pPr/>
              <a:t>66</a:t>
            </a:fld>
            <a:endParaRPr lang="en-US" dirty="0"/>
          </a:p>
        </p:txBody>
      </p:sp>
      <p:pic>
        <p:nvPicPr>
          <p:cNvPr id="8" name="Picture 7">
            <a:extLst>
              <a:ext uri="{FF2B5EF4-FFF2-40B4-BE49-F238E27FC236}">
                <a16:creationId xmlns:a16="http://schemas.microsoft.com/office/drawing/2014/main" xmlns="" id="{529A8AC5-C986-E9C1-79EC-04E3AD06AA36}"/>
              </a:ext>
            </a:extLst>
          </p:cNvPr>
          <p:cNvPicPr>
            <a:picLocks noChangeAspect="1"/>
          </p:cNvPicPr>
          <p:nvPr/>
        </p:nvPicPr>
        <p:blipFill>
          <a:blip r:embed="rId2"/>
          <a:stretch>
            <a:fillRect/>
          </a:stretch>
        </p:blipFill>
        <p:spPr>
          <a:xfrm>
            <a:off x="879832" y="1018894"/>
            <a:ext cx="10474708" cy="4973532"/>
          </a:xfrm>
          <a:prstGeom prst="rect">
            <a:avLst/>
          </a:prstGeom>
        </p:spPr>
      </p:pic>
    </p:spTree>
    <p:extLst>
      <p:ext uri="{BB962C8B-B14F-4D97-AF65-F5344CB8AC3E}">
        <p14:creationId xmlns:p14="http://schemas.microsoft.com/office/powerpoint/2010/main" xmlns="" val="3264836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lstStyle/>
          <a:p>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a:t>
            </a:r>
          </a:p>
          <a:p>
            <a:r>
              <a:rPr lang="en-US" dirty="0"/>
              <a:t>Scrum uses </a:t>
            </a:r>
            <a:r>
              <a:rPr lang="en-US" b="1" dirty="0"/>
              <a:t>Iterative process</a:t>
            </a:r>
            <a:r>
              <a:rPr lang="en-US" dirty="0"/>
              <a:t>. </a:t>
            </a:r>
          </a:p>
          <a:p>
            <a:pPr marL="0" indent="0">
              <a:buNone/>
            </a:pPr>
            <a:r>
              <a:rPr lang="en-US" dirty="0"/>
              <a:t>Features of Scrum</a:t>
            </a:r>
          </a:p>
          <a:p>
            <a:pPr>
              <a:buFont typeface="Arial" panose="020B0604020202020204" pitchFamily="34" charset="0"/>
              <a:buChar char="•"/>
            </a:pPr>
            <a:r>
              <a:rPr lang="en-US" dirty="0"/>
              <a:t>Scrum is light-weighted framework</a:t>
            </a:r>
          </a:p>
          <a:p>
            <a:pPr>
              <a:buFont typeface="Arial" panose="020B0604020202020204" pitchFamily="34" charset="0"/>
              <a:buChar char="•"/>
            </a:pPr>
            <a:r>
              <a:rPr lang="en-US" dirty="0"/>
              <a:t>Scrum emphasizes self-organization</a:t>
            </a:r>
          </a:p>
          <a:p>
            <a:pPr>
              <a:buFont typeface="Arial" panose="020B0604020202020204" pitchFamily="34" charset="0"/>
              <a:buChar char="•"/>
            </a:pPr>
            <a:r>
              <a:rPr lang="en-US" dirty="0"/>
              <a:t>Scrum is simple to understand</a:t>
            </a:r>
          </a:p>
          <a:p>
            <a:pPr>
              <a:buFont typeface="Arial" panose="020B0604020202020204" pitchFamily="34" charset="0"/>
              <a:buChar char="•"/>
            </a:pPr>
            <a:r>
              <a:rPr lang="en-US" dirty="0"/>
              <a:t>Scrum framework help the team to work together</a:t>
            </a:r>
          </a:p>
          <a:p>
            <a:pPr marL="0" indent="0">
              <a:buNone/>
            </a:pP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67</a:t>
            </a:fld>
            <a:endParaRPr lang="en-US" dirty="0"/>
          </a:p>
        </p:txBody>
      </p:sp>
    </p:spTree>
    <p:extLst>
      <p:ext uri="{BB962C8B-B14F-4D97-AF65-F5344CB8AC3E}">
        <p14:creationId xmlns:p14="http://schemas.microsoft.com/office/powerpoint/2010/main" xmlns="" val="2612347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lstStyle/>
          <a:p>
            <a:pPr marL="0" indent="0">
              <a:buNone/>
            </a:pPr>
            <a:r>
              <a:rPr lang="en-US" b="1" dirty="0"/>
              <a:t>Sprint:</a:t>
            </a:r>
            <a:r>
              <a:rPr lang="en-US" dirty="0"/>
              <a:t> A Sprint is a time box of one month or less. A new Sprint starts immediately after the completion of the previous Sprint.</a:t>
            </a:r>
          </a:p>
          <a:p>
            <a:pPr marL="0" indent="0">
              <a:buNone/>
            </a:pPr>
            <a:r>
              <a:rPr lang="en-US" b="1" dirty="0"/>
              <a:t>Release:</a:t>
            </a:r>
            <a:r>
              <a:rPr lang="en-US" dirty="0"/>
              <a:t> When the product is completed, it goes to the Release stage. </a:t>
            </a:r>
          </a:p>
          <a:p>
            <a:pPr marL="0" indent="0">
              <a:buNone/>
            </a:pPr>
            <a:r>
              <a:rPr lang="en-US" b="1" dirty="0"/>
              <a:t>Sprint Review:</a:t>
            </a:r>
            <a:r>
              <a:rPr lang="en-US" dirty="0"/>
              <a:t> If the product still has some non-achievable features, it will be checked in this stage and then passed to the Sprint Retrospective stage. </a:t>
            </a:r>
          </a:p>
          <a:p>
            <a:pPr marL="0" indent="0">
              <a:buNone/>
            </a:pPr>
            <a:r>
              <a:rPr lang="en-US" b="1" dirty="0"/>
              <a:t>Sprint Retrospective:</a:t>
            </a:r>
            <a:r>
              <a:rPr lang="en-US" dirty="0"/>
              <a:t> In this stage quality or status of the product is checked. </a:t>
            </a:r>
          </a:p>
          <a:p>
            <a:pPr marL="0" indent="0">
              <a:buNone/>
            </a:pPr>
            <a:r>
              <a:rPr lang="en-US" b="1" dirty="0"/>
              <a:t>Product Backlog:</a:t>
            </a:r>
            <a:r>
              <a:rPr lang="en-US" dirty="0"/>
              <a:t> According to the prioritize features the product is organized. </a:t>
            </a:r>
          </a:p>
          <a:p>
            <a:pPr marL="0" indent="0">
              <a:buNone/>
            </a:pPr>
            <a:r>
              <a:rPr lang="en-US" b="1" dirty="0"/>
              <a:t>Sprint Backlog:</a:t>
            </a:r>
            <a:r>
              <a:rPr lang="en-US" dirty="0"/>
              <a:t> Sprint Backlog is divided into two parts Product assigned features to sprint and Sprint planning meeting.</a:t>
            </a:r>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68</a:t>
            </a:fld>
            <a:endParaRPr lang="en-US" dirty="0"/>
          </a:p>
        </p:txBody>
      </p:sp>
    </p:spTree>
    <p:extLst>
      <p:ext uri="{BB962C8B-B14F-4D97-AF65-F5344CB8AC3E}">
        <p14:creationId xmlns:p14="http://schemas.microsoft.com/office/powerpoint/2010/main" xmlns="" val="12764779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normAutofit lnSpcReduction="10000"/>
          </a:bodyPr>
          <a:lstStyle/>
          <a:p>
            <a:pPr marL="0" indent="0">
              <a:buNone/>
            </a:pPr>
            <a:r>
              <a:rPr lang="en-IN" dirty="0"/>
              <a:t>Sprint Review Meeting:</a:t>
            </a:r>
          </a:p>
          <a:p>
            <a:pPr marL="0" indent="0">
              <a:buNone/>
            </a:pPr>
            <a:r>
              <a:rPr lang="en-US" dirty="0"/>
              <a:t>A sprint review Meeting in Software Development is a scrum ceremony in which the development team highlights the work completed during the sprint, demonstrates it to stakeholders, and answers any questions they may have while examining the development.</a:t>
            </a:r>
          </a:p>
          <a:p>
            <a:pPr marL="0" indent="0">
              <a:buNone/>
            </a:pPr>
            <a:r>
              <a:rPr lang="en-US" dirty="0"/>
              <a:t>Stakeholders offer insightful feedback that helps the team adjust the product backlog in response to shifting priorities, requirements, or new information. </a:t>
            </a:r>
          </a:p>
          <a:p>
            <a:pPr marL="0" indent="0">
              <a:buNone/>
            </a:pPr>
            <a:r>
              <a:rPr lang="en-US" dirty="0"/>
              <a:t>Stakeholders provide valuable feedback and start working together to address any necessary improvements. A careful review of the acceptance criteria is part of the meeting to make sure they are in line with the user stories.</a:t>
            </a:r>
          </a:p>
          <a:p>
            <a:pPr marL="0" indent="0">
              <a:buNone/>
            </a:pPr>
            <a:r>
              <a:rPr lang="en-US" dirty="0"/>
              <a:t>Purpose:</a:t>
            </a:r>
          </a:p>
          <a:p>
            <a:pPr marL="0" indent="0">
              <a:buNone/>
            </a:pPr>
            <a:r>
              <a:rPr lang="en-US" b="1" dirty="0"/>
              <a:t>Collaborative Conversation: </a:t>
            </a:r>
            <a:r>
              <a:rPr lang="en-US" dirty="0"/>
              <a:t>The gathering encourages honest and cooperative conversations between the stakeholders and the Scrum Team</a:t>
            </a:r>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69</a:t>
            </a:fld>
            <a:endParaRPr lang="en-US" dirty="0"/>
          </a:p>
        </p:txBody>
      </p:sp>
    </p:spTree>
    <p:extLst>
      <p:ext uri="{BB962C8B-B14F-4D97-AF65-F5344CB8AC3E}">
        <p14:creationId xmlns:p14="http://schemas.microsoft.com/office/powerpoint/2010/main" xmlns="" val="52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p:txBody>
          <a:bodyPr>
            <a:normAutofit/>
          </a:bodyPr>
          <a:lstStyle/>
          <a:p>
            <a:pPr marL="0" indent="0" algn="just" rtl="0">
              <a:buNone/>
            </a:pPr>
            <a:r>
              <a:rPr lang="en-US" dirty="0">
                <a:effectLst/>
              </a:rPr>
              <a:t>Three parameters often drive and define a software project.</a:t>
            </a:r>
          </a:p>
          <a:p>
            <a:pPr>
              <a:buFont typeface="+mj-lt"/>
              <a:buAutoNum type="arabicPeriod"/>
            </a:pPr>
            <a:r>
              <a:rPr lang="en-US" b="1" dirty="0"/>
              <a:t>Cost:</a:t>
            </a:r>
            <a:r>
              <a:rPr lang="en-US" dirty="0"/>
              <a:t> As the main cost of producing software is the manpower employed, the cost of developing software is generally measured in terms of person-months of effort spent in development. The productivity in the software industry for writing fresh code mostly ranges from a few hundred to about 1000 + LOC per person per month.</a:t>
            </a:r>
          </a:p>
          <a:p>
            <a:pPr>
              <a:buFont typeface="+mj-lt"/>
              <a:buAutoNum type="arabicPeriod" startAt="2"/>
            </a:pPr>
            <a:r>
              <a:rPr lang="en-US" b="1" dirty="0"/>
              <a:t>Schedule:</a:t>
            </a:r>
            <a:r>
              <a:rPr lang="en-US" dirty="0"/>
              <a:t> The schedule is another important factor in many projects. Business trends are dictating that the time to market a product should be reduced; that is, the cycle time from concept to delivery should be small. This means that software needs to be developed faster and within the specified time.</a:t>
            </a:r>
          </a:p>
          <a:p>
            <a:pPr>
              <a:buFont typeface="+mj-lt"/>
              <a:buAutoNum type="arabicPeriod" startAt="3"/>
            </a:pPr>
            <a:r>
              <a:rPr lang="en-US" b="1" dirty="0"/>
              <a:t>Quality:</a:t>
            </a:r>
            <a:r>
              <a:rPr lang="en-US" dirty="0"/>
              <a:t> Quality is one of the main mantras, and business strategies are designed around it. Developing high-quality software is another fundamental goal of software engineering.</a:t>
            </a:r>
          </a:p>
        </p:txBody>
      </p:sp>
      <p:sp>
        <p:nvSpPr>
          <p:cNvPr id="4" name="Slide Number Placeholder 3">
            <a:extLst>
              <a:ext uri="{FF2B5EF4-FFF2-40B4-BE49-F238E27FC236}">
                <a16:creationId xmlns:a16="http://schemas.microsoft.com/office/drawing/2014/main" xmlns="" id="{592DE080-16FB-162C-F9CB-319855DAE2AD}"/>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xmlns="" val="220049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normAutofit/>
          </a:bodyPr>
          <a:lstStyle/>
          <a:p>
            <a:pPr marL="0" indent="0">
              <a:buNone/>
            </a:pPr>
            <a:r>
              <a:rPr lang="en-US" b="1" dirty="0"/>
              <a:t>Continuous Improvement:</a:t>
            </a:r>
            <a:r>
              <a:rPr lang="en-US" dirty="0"/>
              <a:t> Processes are improved, collaboration strengthens and future development initiatives are guided by the insights gathered from stakeholder talks and feedback</a:t>
            </a:r>
          </a:p>
          <a:p>
            <a:pPr marL="0" indent="0">
              <a:buNone/>
            </a:pPr>
            <a:r>
              <a:rPr lang="en-US" b="1" dirty="0"/>
              <a:t>Display of Completed Work: </a:t>
            </a:r>
            <a:r>
              <a:rPr lang="en-US" dirty="0"/>
              <a:t>To give stakeholders a sense of visible progress and functionality, the development team delivers a possibly shippable product increment</a:t>
            </a:r>
          </a:p>
          <a:p>
            <a:pPr marL="0" indent="0">
              <a:buNone/>
            </a:pPr>
            <a:r>
              <a:rPr lang="en-US" b="1" dirty="0"/>
              <a:t>Feedback from Stakeholders:</a:t>
            </a:r>
            <a:r>
              <a:rPr lang="en-US" dirty="0"/>
              <a:t> The Sprint Review gives end users and the Product Owner an opportunity to discuss the features that have been demonstrated. In order to make sure that the supplied product meets the needs and expectations of stakeholders, this input is essential</a:t>
            </a:r>
          </a:p>
          <a:p>
            <a:pPr marL="0" indent="0">
              <a:buNone/>
            </a:pPr>
            <a:r>
              <a:rPr lang="en-US" b="1" dirty="0"/>
              <a:t>Transparency and Inspection: </a:t>
            </a:r>
            <a:r>
              <a:rPr lang="en-US" dirty="0"/>
              <a:t>The meeting promotes transparency and allows stakeholders to view the work produced during the sprint, giving them insight into the team’s development and the current status of the product</a:t>
            </a:r>
          </a:p>
          <a:p>
            <a:pPr marL="0" indent="0">
              <a:buNone/>
            </a:pP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70</a:t>
            </a:fld>
            <a:endParaRPr lang="en-US" dirty="0"/>
          </a:p>
        </p:txBody>
      </p:sp>
    </p:spTree>
    <p:extLst>
      <p:ext uri="{BB962C8B-B14F-4D97-AF65-F5344CB8AC3E}">
        <p14:creationId xmlns:p14="http://schemas.microsoft.com/office/powerpoint/2010/main" xmlns="" val="3353935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normAutofit/>
          </a:bodyPr>
          <a:lstStyle/>
          <a:p>
            <a:pPr marL="0" indent="0">
              <a:buNone/>
            </a:pPr>
            <a:r>
              <a:rPr lang="en-US" b="1" dirty="0"/>
              <a:t>Sprint Review vs Sprint Retrospective</a:t>
            </a:r>
          </a:p>
          <a:p>
            <a:pPr marL="0" indent="0">
              <a:buNone/>
            </a:pPr>
            <a:endParaRPr lang="en-US" b="1" dirty="0"/>
          </a:p>
          <a:p>
            <a:pPr marL="0" indent="0">
              <a:buNone/>
            </a:pP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71</a:t>
            </a:fld>
            <a:endParaRPr lang="en-US" dirty="0"/>
          </a:p>
        </p:txBody>
      </p:sp>
      <p:graphicFrame>
        <p:nvGraphicFramePr>
          <p:cNvPr id="7" name="Table 6">
            <a:extLst>
              <a:ext uri="{FF2B5EF4-FFF2-40B4-BE49-F238E27FC236}">
                <a16:creationId xmlns:a16="http://schemas.microsoft.com/office/drawing/2014/main" xmlns="" id="{15888EAA-AF93-B8D4-C469-F1945FC2BE27}"/>
              </a:ext>
            </a:extLst>
          </p:cNvPr>
          <p:cNvGraphicFramePr>
            <a:graphicFrameLocks noGrp="1"/>
          </p:cNvGraphicFramePr>
          <p:nvPr>
            <p:extLst>
              <p:ext uri="{D42A27DB-BD31-4B8C-83A1-F6EECF244321}">
                <p14:modId xmlns:p14="http://schemas.microsoft.com/office/powerpoint/2010/main" xmlns="" val="3218932487"/>
              </p:ext>
            </p:extLst>
          </p:nvPr>
        </p:nvGraphicFramePr>
        <p:xfrm>
          <a:off x="887768" y="1383033"/>
          <a:ext cx="10466772" cy="4560567"/>
        </p:xfrm>
        <a:graphic>
          <a:graphicData uri="http://schemas.openxmlformats.org/drawingml/2006/table">
            <a:tbl>
              <a:tblPr firstRow="1" bandRow="1">
                <a:tableStyleId>{5C22544A-7EE6-4342-B048-85BDC9FD1C3A}</a:tableStyleId>
              </a:tblPr>
              <a:tblGrid>
                <a:gridCol w="2554679">
                  <a:extLst>
                    <a:ext uri="{9D8B030D-6E8A-4147-A177-3AD203B41FA5}">
                      <a16:colId xmlns:a16="http://schemas.microsoft.com/office/drawing/2014/main" xmlns="" val="3614701928"/>
                    </a:ext>
                  </a:extLst>
                </a:gridCol>
                <a:gridCol w="4423169">
                  <a:extLst>
                    <a:ext uri="{9D8B030D-6E8A-4147-A177-3AD203B41FA5}">
                      <a16:colId xmlns:a16="http://schemas.microsoft.com/office/drawing/2014/main" xmlns="" val="714185203"/>
                    </a:ext>
                  </a:extLst>
                </a:gridCol>
                <a:gridCol w="3488924">
                  <a:extLst>
                    <a:ext uri="{9D8B030D-6E8A-4147-A177-3AD203B41FA5}">
                      <a16:colId xmlns:a16="http://schemas.microsoft.com/office/drawing/2014/main" xmlns="" val="2480634203"/>
                    </a:ext>
                  </a:extLst>
                </a:gridCol>
              </a:tblGrid>
              <a:tr h="445767">
                <a:tc>
                  <a:txBody>
                    <a:bodyPr/>
                    <a:lstStyle/>
                    <a:p>
                      <a:pPr algn="ctr"/>
                      <a:r>
                        <a:rPr lang="en-IN" dirty="0"/>
                        <a:t>Parameters</a:t>
                      </a:r>
                      <a:endParaRPr lang="en-US" dirty="0"/>
                    </a:p>
                  </a:txBody>
                  <a:tcPr/>
                </a:tc>
                <a:tc>
                  <a:txBody>
                    <a:bodyPr/>
                    <a:lstStyle/>
                    <a:p>
                      <a:pPr algn="ctr"/>
                      <a:r>
                        <a:rPr lang="en-IN" dirty="0"/>
                        <a:t>Sprint Review</a:t>
                      </a:r>
                      <a:endParaRPr lang="en-US" dirty="0"/>
                    </a:p>
                  </a:txBody>
                  <a:tcPr/>
                </a:tc>
                <a:tc>
                  <a:txBody>
                    <a:bodyPr/>
                    <a:lstStyle/>
                    <a:p>
                      <a:pPr algn="ctr"/>
                      <a:r>
                        <a:rPr lang="en-IN" dirty="0"/>
                        <a:t>Sprint Retrospective</a:t>
                      </a:r>
                      <a:endParaRPr lang="en-US" dirty="0"/>
                    </a:p>
                  </a:txBody>
                  <a:tcPr/>
                </a:tc>
                <a:extLst>
                  <a:ext uri="{0D108BD9-81ED-4DB2-BD59-A6C34878D82A}">
                    <a16:rowId xmlns:a16="http://schemas.microsoft.com/office/drawing/2014/main" xmlns="" val="1817145240"/>
                  </a:ext>
                </a:extLst>
              </a:tr>
              <a:tr h="1376680">
                <a:tc>
                  <a:txBody>
                    <a:bodyPr/>
                    <a:lstStyle/>
                    <a:p>
                      <a:pPr rtl="0"/>
                      <a:r>
                        <a:rPr lang="en-US" dirty="0">
                          <a:effectLst/>
                        </a:rPr>
                        <a:t>Objectives</a:t>
                      </a:r>
                    </a:p>
                  </a:txBody>
                  <a:tcPr anchor="ctr"/>
                </a:tc>
                <a:tc>
                  <a:txBody>
                    <a:bodyPr/>
                    <a:lstStyle/>
                    <a:p>
                      <a:pPr rtl="0"/>
                      <a:r>
                        <a:rPr lang="en-US">
                          <a:effectLst/>
                        </a:rPr>
                        <a:t>Its objective is to examine the amount of work that was finished during the sprint and modify the Product Backlog considering all of the remarks that were made during the review.</a:t>
                      </a:r>
                    </a:p>
                  </a:txBody>
                  <a:tcPr anchor="ctr"/>
                </a:tc>
                <a:tc>
                  <a:txBody>
                    <a:bodyPr/>
                    <a:lstStyle/>
                    <a:p>
                      <a:pPr rtl="0"/>
                      <a:r>
                        <a:rPr lang="en-US" dirty="0">
                          <a:effectLst/>
                        </a:rPr>
                        <a:t>The objective is to consistently improve the team’s collaboration, procedures and general efficiency.</a:t>
                      </a:r>
                    </a:p>
                  </a:txBody>
                  <a:tcPr anchor="ctr"/>
                </a:tc>
                <a:extLst>
                  <a:ext uri="{0D108BD9-81ED-4DB2-BD59-A6C34878D82A}">
                    <a16:rowId xmlns:a16="http://schemas.microsoft.com/office/drawing/2014/main" xmlns="" val="2243148276"/>
                  </a:ext>
                </a:extLst>
              </a:tr>
              <a:tr h="1061125">
                <a:tc>
                  <a:txBody>
                    <a:bodyPr/>
                    <a:lstStyle/>
                    <a:p>
                      <a:pPr rtl="0"/>
                      <a:r>
                        <a:rPr lang="en-US" dirty="0">
                          <a:effectLst/>
                        </a:rPr>
                        <a:t>Who Attends?</a:t>
                      </a:r>
                    </a:p>
                  </a:txBody>
                  <a:tcPr anchor="ctr"/>
                </a:tc>
                <a:tc>
                  <a:txBody>
                    <a:bodyPr/>
                    <a:lstStyle/>
                    <a:p>
                      <a:pPr rtl="0"/>
                      <a:r>
                        <a:rPr lang="en-US">
                          <a:effectLst/>
                        </a:rPr>
                        <a:t>It involves the appropriate parties including clients and end users, as well as the Scrum Team, which consists of the Product Owner, Scrum Master and members of the development team.</a:t>
                      </a:r>
                    </a:p>
                  </a:txBody>
                  <a:tcPr anchor="ctr"/>
                </a:tc>
                <a:tc>
                  <a:txBody>
                    <a:bodyPr/>
                    <a:lstStyle/>
                    <a:p>
                      <a:pPr rtl="0"/>
                      <a:r>
                        <a:rPr lang="en-US" dirty="0">
                          <a:effectLst/>
                        </a:rPr>
                        <a:t>Only the members of the development team, the scrum master, and the product owner are involved.</a:t>
                      </a:r>
                    </a:p>
                  </a:txBody>
                  <a:tcPr anchor="ctr"/>
                </a:tc>
                <a:extLst>
                  <a:ext uri="{0D108BD9-81ED-4DB2-BD59-A6C34878D82A}">
                    <a16:rowId xmlns:a16="http://schemas.microsoft.com/office/drawing/2014/main" xmlns="" val="3753255183"/>
                  </a:ext>
                </a:extLst>
              </a:tr>
              <a:tr h="1061125">
                <a:tc>
                  <a:txBody>
                    <a:bodyPr/>
                    <a:lstStyle/>
                    <a:p>
                      <a:pPr rtl="0"/>
                      <a:r>
                        <a:rPr lang="en-US" dirty="0">
                          <a:effectLst/>
                        </a:rPr>
                        <a:t>Focus</a:t>
                      </a:r>
                    </a:p>
                  </a:txBody>
                  <a:tcPr anchor="ctr"/>
                </a:tc>
                <a:tc>
                  <a:txBody>
                    <a:bodyPr/>
                    <a:lstStyle/>
                    <a:p>
                      <a:pPr rtl="0"/>
                      <a:r>
                        <a:rPr lang="en-US" dirty="0">
                          <a:effectLst/>
                        </a:rPr>
                        <a:t>It’s main focus is to showcase the features and functionality created during the sprint, gather feedback and modify the Product Backlog as necessary.</a:t>
                      </a:r>
                    </a:p>
                  </a:txBody>
                  <a:tcPr anchor="ctr"/>
                </a:tc>
                <a:tc>
                  <a:txBody>
                    <a:bodyPr/>
                    <a:lstStyle/>
                    <a:p>
                      <a:pPr rtl="0"/>
                      <a:r>
                        <a:rPr lang="en-US" dirty="0">
                          <a:effectLst/>
                        </a:rPr>
                        <a:t>Its main focus is on talking about what worked, what could be better, and what needs to be done in the upcoming sprint.</a:t>
                      </a:r>
                    </a:p>
                  </a:txBody>
                  <a:tcPr anchor="ctr"/>
                </a:tc>
                <a:extLst>
                  <a:ext uri="{0D108BD9-81ED-4DB2-BD59-A6C34878D82A}">
                    <a16:rowId xmlns:a16="http://schemas.microsoft.com/office/drawing/2014/main" xmlns="" val="2365300224"/>
                  </a:ext>
                </a:extLst>
              </a:tr>
            </a:tbl>
          </a:graphicData>
        </a:graphic>
      </p:graphicFrame>
    </p:spTree>
    <p:extLst>
      <p:ext uri="{BB962C8B-B14F-4D97-AF65-F5344CB8AC3E}">
        <p14:creationId xmlns:p14="http://schemas.microsoft.com/office/powerpoint/2010/main" xmlns="" val="1124640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Scrum Methodology</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normAutofit/>
          </a:bodyPr>
          <a:lstStyle/>
          <a:p>
            <a:pPr marL="0" indent="0">
              <a:buNone/>
            </a:pPr>
            <a:r>
              <a:rPr lang="en-US" b="1" dirty="0"/>
              <a:t>Sprint Review vs Sprint Retrospective</a:t>
            </a:r>
          </a:p>
          <a:p>
            <a:pPr marL="0" indent="0">
              <a:buNone/>
            </a:pPr>
            <a:endParaRPr lang="en-US" b="1" dirty="0"/>
          </a:p>
          <a:p>
            <a:pPr marL="0" indent="0">
              <a:buNone/>
            </a:pP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72</a:t>
            </a:fld>
            <a:endParaRPr lang="en-US" dirty="0"/>
          </a:p>
        </p:txBody>
      </p:sp>
      <p:graphicFrame>
        <p:nvGraphicFramePr>
          <p:cNvPr id="7" name="Table 6">
            <a:extLst>
              <a:ext uri="{FF2B5EF4-FFF2-40B4-BE49-F238E27FC236}">
                <a16:creationId xmlns:a16="http://schemas.microsoft.com/office/drawing/2014/main" xmlns="" id="{15888EAA-AF93-B8D4-C469-F1945FC2BE27}"/>
              </a:ext>
            </a:extLst>
          </p:cNvPr>
          <p:cNvGraphicFramePr>
            <a:graphicFrameLocks noGrp="1"/>
          </p:cNvGraphicFramePr>
          <p:nvPr>
            <p:extLst>
              <p:ext uri="{D42A27DB-BD31-4B8C-83A1-F6EECF244321}">
                <p14:modId xmlns:p14="http://schemas.microsoft.com/office/powerpoint/2010/main" xmlns="" val="1331229820"/>
              </p:ext>
            </p:extLst>
          </p:nvPr>
        </p:nvGraphicFramePr>
        <p:xfrm>
          <a:off x="887768" y="1383033"/>
          <a:ext cx="10466772" cy="1822447"/>
        </p:xfrm>
        <a:graphic>
          <a:graphicData uri="http://schemas.openxmlformats.org/drawingml/2006/table">
            <a:tbl>
              <a:tblPr firstRow="1" bandRow="1">
                <a:tableStyleId>{5C22544A-7EE6-4342-B048-85BDC9FD1C3A}</a:tableStyleId>
              </a:tblPr>
              <a:tblGrid>
                <a:gridCol w="2554679">
                  <a:extLst>
                    <a:ext uri="{9D8B030D-6E8A-4147-A177-3AD203B41FA5}">
                      <a16:colId xmlns:a16="http://schemas.microsoft.com/office/drawing/2014/main" xmlns="" val="3614701928"/>
                    </a:ext>
                  </a:extLst>
                </a:gridCol>
                <a:gridCol w="4423169">
                  <a:extLst>
                    <a:ext uri="{9D8B030D-6E8A-4147-A177-3AD203B41FA5}">
                      <a16:colId xmlns:a16="http://schemas.microsoft.com/office/drawing/2014/main" xmlns="" val="714185203"/>
                    </a:ext>
                  </a:extLst>
                </a:gridCol>
                <a:gridCol w="3488924">
                  <a:extLst>
                    <a:ext uri="{9D8B030D-6E8A-4147-A177-3AD203B41FA5}">
                      <a16:colId xmlns:a16="http://schemas.microsoft.com/office/drawing/2014/main" xmlns="" val="2480634203"/>
                    </a:ext>
                  </a:extLst>
                </a:gridCol>
              </a:tblGrid>
              <a:tr h="445767">
                <a:tc>
                  <a:txBody>
                    <a:bodyPr/>
                    <a:lstStyle/>
                    <a:p>
                      <a:pPr algn="ctr"/>
                      <a:r>
                        <a:rPr lang="en-IN" dirty="0"/>
                        <a:t>Parameters</a:t>
                      </a:r>
                      <a:endParaRPr lang="en-US" dirty="0"/>
                    </a:p>
                  </a:txBody>
                  <a:tcPr/>
                </a:tc>
                <a:tc>
                  <a:txBody>
                    <a:bodyPr/>
                    <a:lstStyle/>
                    <a:p>
                      <a:pPr algn="ctr"/>
                      <a:r>
                        <a:rPr lang="en-IN" dirty="0"/>
                        <a:t>Sprint Review</a:t>
                      </a:r>
                      <a:endParaRPr lang="en-US" dirty="0"/>
                    </a:p>
                  </a:txBody>
                  <a:tcPr/>
                </a:tc>
                <a:tc>
                  <a:txBody>
                    <a:bodyPr/>
                    <a:lstStyle/>
                    <a:p>
                      <a:pPr algn="ctr"/>
                      <a:r>
                        <a:rPr lang="en-IN" dirty="0"/>
                        <a:t>Sprint Retrospective</a:t>
                      </a:r>
                      <a:endParaRPr lang="en-US" dirty="0"/>
                    </a:p>
                  </a:txBody>
                  <a:tcPr/>
                </a:tc>
                <a:extLst>
                  <a:ext uri="{0D108BD9-81ED-4DB2-BD59-A6C34878D82A}">
                    <a16:rowId xmlns:a16="http://schemas.microsoft.com/office/drawing/2014/main" xmlns="" val="1817145240"/>
                  </a:ext>
                </a:extLst>
              </a:tr>
              <a:tr h="1376680">
                <a:tc>
                  <a:txBody>
                    <a:bodyPr/>
                    <a:lstStyle/>
                    <a:p>
                      <a:pPr rtl="0"/>
                      <a:r>
                        <a:rPr lang="en-US" dirty="0">
                          <a:effectLst/>
                        </a:rPr>
                        <a:t>Time Duration</a:t>
                      </a:r>
                    </a:p>
                  </a:txBody>
                  <a:tcPr anchor="ctr"/>
                </a:tc>
                <a:tc>
                  <a:txBody>
                    <a:bodyPr/>
                    <a:lstStyle/>
                    <a:p>
                      <a:pPr rtl="0"/>
                      <a:r>
                        <a:rPr lang="en-US">
                          <a:effectLst/>
                        </a:rPr>
                        <a:t>At the conclusion of every sprint, there is a timed event that lasts between two and four hours, depending on how long the sprint is.</a:t>
                      </a:r>
                    </a:p>
                  </a:txBody>
                  <a:tcPr anchor="ctr"/>
                </a:tc>
                <a:tc>
                  <a:txBody>
                    <a:bodyPr/>
                    <a:lstStyle/>
                    <a:p>
                      <a:pPr rtl="0"/>
                      <a:r>
                        <a:rPr lang="en-US" dirty="0">
                          <a:effectLst/>
                        </a:rPr>
                        <a:t>It is a scheduled event with a maximum duration of one to one and a half hours.</a:t>
                      </a:r>
                    </a:p>
                  </a:txBody>
                  <a:tcPr anchor="ctr"/>
                </a:tc>
                <a:extLst>
                  <a:ext uri="{0D108BD9-81ED-4DB2-BD59-A6C34878D82A}">
                    <a16:rowId xmlns:a16="http://schemas.microsoft.com/office/drawing/2014/main" xmlns="" val="2243148276"/>
                  </a:ext>
                </a:extLst>
              </a:tr>
            </a:tbl>
          </a:graphicData>
        </a:graphic>
      </p:graphicFrame>
    </p:spTree>
    <p:extLst>
      <p:ext uri="{BB962C8B-B14F-4D97-AF65-F5344CB8AC3E}">
        <p14:creationId xmlns:p14="http://schemas.microsoft.com/office/powerpoint/2010/main" xmlns="" val="1715156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Behaviour driven development</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normAutofit/>
          </a:bodyPr>
          <a:lstStyle/>
          <a:p>
            <a:pPr marL="0" indent="0">
              <a:buNone/>
            </a:pPr>
            <a:r>
              <a:rPr lang="en-US" dirty="0"/>
              <a:t>BDD (behavior-driven development) is a software development process based on the Agile methodology. The concept of behavior-driven development originated from the test-driven development (TDD) approach. This software development process is focused on end-user requirements and their interactions with the product.</a:t>
            </a:r>
          </a:p>
          <a:p>
            <a:pPr marL="0" indent="0">
              <a:buNone/>
            </a:pPr>
            <a:r>
              <a:rPr lang="en-US" b="0" dirty="0">
                <a:effectLst/>
              </a:rPr>
              <a:t>The concept behind BDD is to enable developers, testers, and business stakeholders to clearly understand an application’s behavior and ensure collaboration between technical and non-technical teams.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73</a:t>
            </a:fld>
            <a:endParaRPr lang="en-US" dirty="0"/>
          </a:p>
        </p:txBody>
      </p:sp>
      <p:sp>
        <p:nvSpPr>
          <p:cNvPr id="7" name="TextBox 6">
            <a:extLst>
              <a:ext uri="{FF2B5EF4-FFF2-40B4-BE49-F238E27FC236}">
                <a16:creationId xmlns:a16="http://schemas.microsoft.com/office/drawing/2014/main" xmlns="" id="{4B600C90-02F4-5B70-D8FC-9E490E262B96}"/>
              </a:ext>
            </a:extLst>
          </p:cNvPr>
          <p:cNvSpPr txBox="1"/>
          <p:nvPr/>
        </p:nvSpPr>
        <p:spPr>
          <a:xfrm>
            <a:off x="6463554" y="6339191"/>
            <a:ext cx="4305060" cy="276999"/>
          </a:xfrm>
          <a:prstGeom prst="rect">
            <a:avLst/>
          </a:prstGeom>
          <a:noFill/>
        </p:spPr>
        <p:txBody>
          <a:bodyPr wrap="square" rtlCol="0">
            <a:spAutoFit/>
          </a:bodyPr>
          <a:lstStyle/>
          <a:p>
            <a:r>
              <a:rPr lang="en-US" sz="1200" dirty="0">
                <a:solidFill>
                  <a:schemeClr val="bg1"/>
                </a:solidFill>
              </a:rPr>
              <a:t>https://www.spiceworks.com/tech/devops/articles/what-is-bdd/</a:t>
            </a:r>
          </a:p>
        </p:txBody>
      </p:sp>
    </p:spTree>
    <p:extLst>
      <p:ext uri="{BB962C8B-B14F-4D97-AF65-F5344CB8AC3E}">
        <p14:creationId xmlns:p14="http://schemas.microsoft.com/office/powerpoint/2010/main" xmlns="" val="2430777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Behaviour driven development</a:t>
            </a: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74</a:t>
            </a:fld>
            <a:endParaRPr lang="en-US" dirty="0"/>
          </a:p>
        </p:txBody>
      </p:sp>
      <p:sp>
        <p:nvSpPr>
          <p:cNvPr id="7" name="TextBox 6">
            <a:extLst>
              <a:ext uri="{FF2B5EF4-FFF2-40B4-BE49-F238E27FC236}">
                <a16:creationId xmlns:a16="http://schemas.microsoft.com/office/drawing/2014/main" xmlns="" id="{4B600C90-02F4-5B70-D8FC-9E490E262B96}"/>
              </a:ext>
            </a:extLst>
          </p:cNvPr>
          <p:cNvSpPr txBox="1"/>
          <p:nvPr/>
        </p:nvSpPr>
        <p:spPr>
          <a:xfrm>
            <a:off x="6463554" y="6339191"/>
            <a:ext cx="4305060" cy="276999"/>
          </a:xfrm>
          <a:prstGeom prst="rect">
            <a:avLst/>
          </a:prstGeom>
          <a:noFill/>
        </p:spPr>
        <p:txBody>
          <a:bodyPr wrap="square" rtlCol="0">
            <a:spAutoFit/>
          </a:bodyPr>
          <a:lstStyle/>
          <a:p>
            <a:r>
              <a:rPr lang="en-US" sz="1200" dirty="0">
                <a:solidFill>
                  <a:schemeClr val="bg1"/>
                </a:solidFill>
              </a:rPr>
              <a:t>https://www.spiceworks.com/tech/devops/articles/what-is-bdd/</a:t>
            </a:r>
          </a:p>
        </p:txBody>
      </p:sp>
      <p:pic>
        <p:nvPicPr>
          <p:cNvPr id="9" name="Picture 8">
            <a:extLst>
              <a:ext uri="{FF2B5EF4-FFF2-40B4-BE49-F238E27FC236}">
                <a16:creationId xmlns:a16="http://schemas.microsoft.com/office/drawing/2014/main" xmlns="" id="{2E046C26-67EB-BD3A-3F96-E3D1A67E8FCE}"/>
              </a:ext>
            </a:extLst>
          </p:cNvPr>
          <p:cNvPicPr>
            <a:picLocks noChangeAspect="1"/>
          </p:cNvPicPr>
          <p:nvPr/>
        </p:nvPicPr>
        <p:blipFill>
          <a:blip r:embed="rId2"/>
          <a:stretch>
            <a:fillRect/>
          </a:stretch>
        </p:blipFill>
        <p:spPr>
          <a:xfrm>
            <a:off x="887766" y="1133863"/>
            <a:ext cx="10466773" cy="4782843"/>
          </a:xfrm>
          <a:prstGeom prst="rect">
            <a:avLst/>
          </a:prstGeom>
        </p:spPr>
      </p:pic>
    </p:spTree>
    <p:extLst>
      <p:ext uri="{BB962C8B-B14F-4D97-AF65-F5344CB8AC3E}">
        <p14:creationId xmlns:p14="http://schemas.microsoft.com/office/powerpoint/2010/main" xmlns="" val="2431541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2B39-FBD2-E62F-DF93-277964881EC5}"/>
              </a:ext>
            </a:extLst>
          </p:cNvPr>
          <p:cNvSpPr>
            <a:spLocks noGrp="1"/>
          </p:cNvSpPr>
          <p:nvPr>
            <p:ph type="title"/>
          </p:nvPr>
        </p:nvSpPr>
        <p:spPr/>
        <p:txBody>
          <a:bodyPr/>
          <a:lstStyle/>
          <a:p>
            <a:r>
              <a:rPr lang="en-IN" dirty="0"/>
              <a:t>Behaviour driven development</a:t>
            </a:r>
            <a:endParaRPr lang="en-US" dirty="0"/>
          </a:p>
        </p:txBody>
      </p:sp>
      <p:sp>
        <p:nvSpPr>
          <p:cNvPr id="3" name="Content Placeholder 2">
            <a:extLst>
              <a:ext uri="{FF2B5EF4-FFF2-40B4-BE49-F238E27FC236}">
                <a16:creationId xmlns:a16="http://schemas.microsoft.com/office/drawing/2014/main" xmlns="" id="{8731CA70-69E4-5C63-D1B9-400FD8CABCE6}"/>
              </a:ext>
            </a:extLst>
          </p:cNvPr>
          <p:cNvSpPr>
            <a:spLocks noGrp="1"/>
          </p:cNvSpPr>
          <p:nvPr>
            <p:ph idx="1"/>
          </p:nvPr>
        </p:nvSpPr>
        <p:spPr/>
        <p:txBody>
          <a:bodyPr>
            <a:normAutofit/>
          </a:bodyPr>
          <a:lstStyle/>
          <a:p>
            <a:pPr marL="0" indent="0">
              <a:buNone/>
            </a:pPr>
            <a:r>
              <a:rPr lang="en-US" b="1" dirty="0"/>
              <a:t>Advantages:</a:t>
            </a:r>
          </a:p>
          <a:p>
            <a:pPr marL="457200" indent="-457200">
              <a:buFont typeface="+mj-lt"/>
              <a:buAutoNum type="arabicPeriod"/>
            </a:pPr>
            <a:r>
              <a:rPr lang="en-US" dirty="0"/>
              <a:t>Customer driven product development – Early feedback, customer involvement</a:t>
            </a:r>
          </a:p>
          <a:p>
            <a:pPr marL="457200" indent="-457200">
              <a:buFont typeface="+mj-lt"/>
              <a:buAutoNum type="arabicPeriod"/>
            </a:pPr>
            <a:r>
              <a:rPr lang="en-US" dirty="0"/>
              <a:t>Proper prioritization of features - </a:t>
            </a:r>
            <a:r>
              <a:rPr lang="en-US" b="0" dirty="0">
                <a:effectLst/>
              </a:rPr>
              <a:t>core product features, prioritize them, and segregate them as per requirements</a:t>
            </a:r>
            <a:endParaRPr lang="en-US" dirty="0"/>
          </a:p>
          <a:p>
            <a:pPr marL="457200" indent="-457200">
              <a:buFont typeface="+mj-lt"/>
              <a:buAutoNum type="arabicPeriod"/>
            </a:pPr>
            <a:r>
              <a:rPr lang="en-US" dirty="0"/>
              <a:t>Greater transparency - </a:t>
            </a:r>
            <a:r>
              <a:rPr lang="en-US" b="0" dirty="0">
                <a:effectLst/>
              </a:rPr>
              <a:t>greater visibility of the system features so that all the developers, testers, business stakeholders, and other team members can clearly understand what is being developed</a:t>
            </a:r>
            <a:endParaRPr lang="en-US" dirty="0"/>
          </a:p>
          <a:p>
            <a:pPr marL="457200" indent="-457200">
              <a:buFont typeface="+mj-lt"/>
              <a:buAutoNum type="arabicPeriod"/>
            </a:pPr>
            <a:r>
              <a:rPr lang="en-US" dirty="0"/>
              <a:t>Reduced maintenance and project risk</a:t>
            </a:r>
          </a:p>
          <a:p>
            <a:pPr marL="457200" indent="-457200">
              <a:buFont typeface="+mj-lt"/>
              <a:buAutoNum type="arabicPeriod"/>
            </a:pPr>
            <a:r>
              <a:rPr lang="en-US" dirty="0"/>
              <a:t>Better alignment of overall business goal - </a:t>
            </a:r>
            <a:r>
              <a:rPr lang="en-US" b="0" dirty="0">
                <a:effectLst/>
              </a:rPr>
              <a:t>As this development approach emphasizes the behavior of each feature, details about what purpose they serve, how well it fits in the current market, how it can drive more profits, etc., can be conveyed better. </a:t>
            </a:r>
            <a:endParaRPr lang="en-US" dirty="0"/>
          </a:p>
        </p:txBody>
      </p:sp>
      <p:sp>
        <p:nvSpPr>
          <p:cNvPr id="4" name="Slide Number Placeholder 3">
            <a:extLst>
              <a:ext uri="{FF2B5EF4-FFF2-40B4-BE49-F238E27FC236}">
                <a16:creationId xmlns:a16="http://schemas.microsoft.com/office/drawing/2014/main" xmlns="" id="{74145F43-4571-CD2A-0BE1-818AD6496613}"/>
              </a:ext>
            </a:extLst>
          </p:cNvPr>
          <p:cNvSpPr>
            <a:spLocks noGrp="1"/>
          </p:cNvSpPr>
          <p:nvPr>
            <p:ph type="sldNum" sz="quarter" idx="12"/>
          </p:nvPr>
        </p:nvSpPr>
        <p:spPr/>
        <p:txBody>
          <a:bodyPr/>
          <a:lstStyle/>
          <a:p>
            <a:fld id="{6D22F896-40B5-4ADD-8801-0D06FADFA095}" type="slidenum">
              <a:rPr lang="en-US" smtClean="0"/>
              <a:pPr/>
              <a:t>75</a:t>
            </a:fld>
            <a:endParaRPr lang="en-US" dirty="0"/>
          </a:p>
        </p:txBody>
      </p:sp>
      <p:sp>
        <p:nvSpPr>
          <p:cNvPr id="7" name="TextBox 6">
            <a:extLst>
              <a:ext uri="{FF2B5EF4-FFF2-40B4-BE49-F238E27FC236}">
                <a16:creationId xmlns:a16="http://schemas.microsoft.com/office/drawing/2014/main" xmlns="" id="{4B600C90-02F4-5B70-D8FC-9E490E262B96}"/>
              </a:ext>
            </a:extLst>
          </p:cNvPr>
          <p:cNvSpPr txBox="1"/>
          <p:nvPr/>
        </p:nvSpPr>
        <p:spPr>
          <a:xfrm>
            <a:off x="6463554" y="6339191"/>
            <a:ext cx="4305060" cy="276999"/>
          </a:xfrm>
          <a:prstGeom prst="rect">
            <a:avLst/>
          </a:prstGeom>
          <a:noFill/>
        </p:spPr>
        <p:txBody>
          <a:bodyPr wrap="square" rtlCol="0">
            <a:spAutoFit/>
          </a:bodyPr>
          <a:lstStyle/>
          <a:p>
            <a:r>
              <a:rPr lang="en-US" sz="1200" dirty="0">
                <a:solidFill>
                  <a:schemeClr val="bg1"/>
                </a:solidFill>
              </a:rPr>
              <a:t>https://www.spiceworks.com/tech/devops/articles/what-is-bdd/</a:t>
            </a:r>
          </a:p>
        </p:txBody>
      </p:sp>
    </p:spTree>
    <p:extLst>
      <p:ext uri="{BB962C8B-B14F-4D97-AF65-F5344CB8AC3E}">
        <p14:creationId xmlns:p14="http://schemas.microsoft.com/office/powerpoint/2010/main" xmlns="" val="1093772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1756-3A06-3B6D-1D20-C72FCC0C3716}"/>
              </a:ext>
            </a:extLst>
          </p:cNvPr>
          <p:cNvSpPr>
            <a:spLocks noGrp="1"/>
          </p:cNvSpPr>
          <p:nvPr>
            <p:ph type="title"/>
          </p:nvPr>
        </p:nvSpPr>
        <p:spPr/>
        <p:txBody>
          <a:bodyPr/>
          <a:lstStyle/>
          <a:p>
            <a:r>
              <a:rPr lang="en-IN" dirty="0"/>
              <a:t>Behaviour driven development process</a:t>
            </a:r>
            <a:endParaRPr lang="en-US" dirty="0"/>
          </a:p>
        </p:txBody>
      </p:sp>
      <p:sp>
        <p:nvSpPr>
          <p:cNvPr id="3" name="Content Placeholder 2">
            <a:extLst>
              <a:ext uri="{FF2B5EF4-FFF2-40B4-BE49-F238E27FC236}">
                <a16:creationId xmlns:a16="http://schemas.microsoft.com/office/drawing/2014/main" xmlns="" id="{B322D5B2-07B8-935B-3584-7C78F36E98F1}"/>
              </a:ext>
            </a:extLst>
          </p:cNvPr>
          <p:cNvSpPr>
            <a:spLocks noGrp="1"/>
          </p:cNvSpPr>
          <p:nvPr>
            <p:ph idx="1"/>
          </p:nvPr>
        </p:nvSpPr>
        <p:spPr/>
        <p:txBody>
          <a:bodyPr>
            <a:normAutofit fontScale="92500" lnSpcReduction="10000"/>
          </a:bodyPr>
          <a:lstStyle/>
          <a:p>
            <a:pPr marL="0" indent="0">
              <a:buNone/>
            </a:pPr>
            <a:r>
              <a:rPr lang="en-US" b="0" dirty="0">
                <a:effectLst/>
              </a:rPr>
              <a:t>The behavior-driven development process is based on three critical approaches:</a:t>
            </a:r>
            <a:endParaRPr lang="en-IN" dirty="0"/>
          </a:p>
          <a:p>
            <a:pPr marL="457200" indent="-457200">
              <a:buFont typeface="+mj-lt"/>
              <a:buAutoNum type="arabicPeriod"/>
            </a:pPr>
            <a:r>
              <a:rPr lang="en-IN" dirty="0"/>
              <a:t>Test first approach</a:t>
            </a:r>
          </a:p>
          <a:p>
            <a:pPr marL="457200" indent="-457200">
              <a:buFont typeface="+mj-lt"/>
              <a:buAutoNum type="arabicPeriod"/>
            </a:pPr>
            <a:r>
              <a:rPr lang="en-IN" dirty="0"/>
              <a:t>Agile testing approach</a:t>
            </a:r>
          </a:p>
          <a:p>
            <a:pPr marL="457200" indent="-457200">
              <a:buFont typeface="+mj-lt"/>
              <a:buAutoNum type="arabicPeriod"/>
            </a:pPr>
            <a:r>
              <a:rPr lang="en-IN" dirty="0"/>
              <a:t>Built-in quality approach</a:t>
            </a:r>
          </a:p>
          <a:p>
            <a:pPr marL="0" indent="0">
              <a:buNone/>
            </a:pPr>
            <a:r>
              <a:rPr lang="en-US" b="1" dirty="0"/>
              <a:t>Test first approach</a:t>
            </a:r>
          </a:p>
          <a:p>
            <a:pPr marL="0" indent="0">
              <a:buNone/>
            </a:pPr>
            <a:r>
              <a:rPr lang="en-US" b="0" dirty="0">
                <a:effectLst/>
              </a:rPr>
              <a:t>The test-first approach is focused on testing the product at the right tim</a:t>
            </a:r>
            <a:r>
              <a:rPr lang="en-US" dirty="0">
                <a:effectLst/>
              </a:rPr>
              <a:t>e. </a:t>
            </a:r>
          </a:p>
          <a:p>
            <a:pPr marL="0" indent="0">
              <a:buNone/>
            </a:pPr>
            <a:r>
              <a:rPr lang="en-US" b="0" dirty="0">
                <a:effectLst/>
              </a:rPr>
              <a:t>It requires the agility of the development, testing, and project teams as well as clarity regarding the technical process, principles, and methods adopted during various project development phases. </a:t>
            </a:r>
            <a:endParaRPr lang="en-US" b="0" dirty="0"/>
          </a:p>
          <a:p>
            <a:pPr marL="0" indent="0">
              <a:buNone/>
            </a:pPr>
            <a:r>
              <a:rPr lang="en-US" b="1" dirty="0"/>
              <a:t>Agile testing approach</a:t>
            </a:r>
          </a:p>
          <a:p>
            <a:pPr marL="0" indent="0">
              <a:buNone/>
            </a:pPr>
            <a:r>
              <a:rPr lang="en-US" b="0" dirty="0">
                <a:effectLst/>
              </a:rPr>
              <a:t>Agile testing is based on the famous iterative development and testing methodology where particular emphasis is put on the collaboration between customers and teams. </a:t>
            </a:r>
            <a:r>
              <a:rPr lang="en-US" dirty="0"/>
              <a:t>C</a:t>
            </a:r>
            <a:r>
              <a:rPr lang="en-US" b="0" dirty="0">
                <a:effectLst/>
              </a:rPr>
              <a:t>ustomers’ perspectives are considered during the development and testing process.</a:t>
            </a:r>
            <a:endParaRPr lang="en-US" b="1" dirty="0"/>
          </a:p>
          <a:p>
            <a:pPr marL="0" indent="0">
              <a:buNone/>
            </a:pPr>
            <a:endParaRPr lang="en-IN" dirty="0"/>
          </a:p>
        </p:txBody>
      </p:sp>
      <p:sp>
        <p:nvSpPr>
          <p:cNvPr id="4" name="Slide Number Placeholder 3">
            <a:extLst>
              <a:ext uri="{FF2B5EF4-FFF2-40B4-BE49-F238E27FC236}">
                <a16:creationId xmlns:a16="http://schemas.microsoft.com/office/drawing/2014/main" xmlns="" id="{DE5A0843-4EE5-1886-48F8-3348BFFD5B09}"/>
              </a:ext>
            </a:extLst>
          </p:cNvPr>
          <p:cNvSpPr>
            <a:spLocks noGrp="1"/>
          </p:cNvSpPr>
          <p:nvPr>
            <p:ph type="sldNum" sz="quarter" idx="12"/>
          </p:nvPr>
        </p:nvSpPr>
        <p:spPr/>
        <p:txBody>
          <a:bodyPr/>
          <a:lstStyle/>
          <a:p>
            <a:fld id="{6D22F896-40B5-4ADD-8801-0D06FADFA095}" type="slidenum">
              <a:rPr lang="en-US" smtClean="0"/>
              <a:pPr/>
              <a:t>76</a:t>
            </a:fld>
            <a:endParaRPr lang="en-US" dirty="0"/>
          </a:p>
        </p:txBody>
      </p:sp>
    </p:spTree>
    <p:extLst>
      <p:ext uri="{BB962C8B-B14F-4D97-AF65-F5344CB8AC3E}">
        <p14:creationId xmlns:p14="http://schemas.microsoft.com/office/powerpoint/2010/main" xmlns="" val="27805360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1756-3A06-3B6D-1D20-C72FCC0C3716}"/>
              </a:ext>
            </a:extLst>
          </p:cNvPr>
          <p:cNvSpPr>
            <a:spLocks noGrp="1"/>
          </p:cNvSpPr>
          <p:nvPr>
            <p:ph type="title"/>
          </p:nvPr>
        </p:nvSpPr>
        <p:spPr/>
        <p:txBody>
          <a:bodyPr/>
          <a:lstStyle/>
          <a:p>
            <a:r>
              <a:rPr lang="en-IN" dirty="0"/>
              <a:t>Behaviour driven development process</a:t>
            </a:r>
            <a:endParaRPr lang="en-US" dirty="0"/>
          </a:p>
        </p:txBody>
      </p:sp>
      <p:sp>
        <p:nvSpPr>
          <p:cNvPr id="3" name="Content Placeholder 2">
            <a:extLst>
              <a:ext uri="{FF2B5EF4-FFF2-40B4-BE49-F238E27FC236}">
                <a16:creationId xmlns:a16="http://schemas.microsoft.com/office/drawing/2014/main" xmlns="" id="{B322D5B2-07B8-935B-3584-7C78F36E98F1}"/>
              </a:ext>
            </a:extLst>
          </p:cNvPr>
          <p:cNvSpPr>
            <a:spLocks noGrp="1"/>
          </p:cNvSpPr>
          <p:nvPr>
            <p:ph idx="1"/>
          </p:nvPr>
        </p:nvSpPr>
        <p:spPr/>
        <p:txBody>
          <a:bodyPr>
            <a:normAutofit fontScale="92500" lnSpcReduction="20000"/>
          </a:bodyPr>
          <a:lstStyle/>
          <a:p>
            <a:pPr marL="0" indent="0">
              <a:buNone/>
            </a:pPr>
            <a:r>
              <a:rPr lang="en-IN" b="1" dirty="0"/>
              <a:t>Built-in quality approach</a:t>
            </a:r>
          </a:p>
          <a:p>
            <a:pPr marL="0" indent="0">
              <a:buNone/>
            </a:pPr>
            <a:r>
              <a:rPr lang="en-US" b="0" dirty="0">
                <a:effectLst/>
              </a:rPr>
              <a:t>Behavior-driven development adheres to a built-in quality approach, which ensures that the end product has all the required features and solutions and fits the current market. It is not enough to have a set of features and solutions; but it should be market-driven and customer-centric.</a:t>
            </a:r>
            <a:endParaRPr lang="en-IN" dirty="0">
              <a:effectLst/>
            </a:endParaRPr>
          </a:p>
          <a:p>
            <a:pPr marL="0" indent="0">
              <a:buNone/>
            </a:pPr>
            <a:r>
              <a:rPr lang="en-US" b="0" dirty="0">
                <a:effectLst/>
              </a:rPr>
              <a:t>BDD mainly involves three phases: discovery, formulation, and automation.</a:t>
            </a:r>
            <a:endParaRPr lang="en-IN" b="0" dirty="0"/>
          </a:p>
          <a:p>
            <a:pPr marL="0" indent="0">
              <a:buNone/>
            </a:pPr>
            <a:r>
              <a:rPr lang="en-IN" b="1" dirty="0"/>
              <a:t>Discovery phase</a:t>
            </a:r>
          </a:p>
          <a:p>
            <a:pPr marL="0" indent="0">
              <a:buNone/>
            </a:pPr>
            <a:r>
              <a:rPr lang="en-US" b="0" dirty="0">
                <a:effectLst/>
              </a:rPr>
              <a:t>The discovery phase is the first phase of behavior-driven development, where the acceptance criteria are researched and decided. Generally, the product manager actively participates in behavior-driven development’s discovery phase. </a:t>
            </a:r>
            <a:endParaRPr lang="en-IN" dirty="0">
              <a:effectLst/>
            </a:endParaRPr>
          </a:p>
          <a:p>
            <a:pPr marL="0" indent="0">
              <a:buNone/>
            </a:pPr>
            <a:r>
              <a:rPr lang="en-US" b="0" dirty="0">
                <a:effectLst/>
              </a:rPr>
              <a:t>In this stage, the acceptance criteria are crafted based on product type, key features, target audience, present market, and other factors. Other team members, such as the project manager, developer, tester, or operation team, contribute with their input. Overall, the discovery phase of behavior-driven development requires the collaborative efforts of team members to come up with the acceptance criteria.</a:t>
            </a:r>
            <a:endParaRPr lang="en-IN" dirty="0"/>
          </a:p>
        </p:txBody>
      </p:sp>
      <p:sp>
        <p:nvSpPr>
          <p:cNvPr id="4" name="Slide Number Placeholder 3">
            <a:extLst>
              <a:ext uri="{FF2B5EF4-FFF2-40B4-BE49-F238E27FC236}">
                <a16:creationId xmlns:a16="http://schemas.microsoft.com/office/drawing/2014/main" xmlns="" id="{DE5A0843-4EE5-1886-48F8-3348BFFD5B09}"/>
              </a:ext>
            </a:extLst>
          </p:cNvPr>
          <p:cNvSpPr>
            <a:spLocks noGrp="1"/>
          </p:cNvSpPr>
          <p:nvPr>
            <p:ph type="sldNum" sz="quarter" idx="12"/>
          </p:nvPr>
        </p:nvSpPr>
        <p:spPr/>
        <p:txBody>
          <a:bodyPr/>
          <a:lstStyle/>
          <a:p>
            <a:fld id="{6D22F896-40B5-4ADD-8801-0D06FADFA095}" type="slidenum">
              <a:rPr lang="en-US" smtClean="0"/>
              <a:pPr/>
              <a:t>77</a:t>
            </a:fld>
            <a:endParaRPr lang="en-US" dirty="0"/>
          </a:p>
        </p:txBody>
      </p:sp>
    </p:spTree>
    <p:extLst>
      <p:ext uri="{BB962C8B-B14F-4D97-AF65-F5344CB8AC3E}">
        <p14:creationId xmlns:p14="http://schemas.microsoft.com/office/powerpoint/2010/main" xmlns="" val="9547915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1756-3A06-3B6D-1D20-C72FCC0C3716}"/>
              </a:ext>
            </a:extLst>
          </p:cNvPr>
          <p:cNvSpPr>
            <a:spLocks noGrp="1"/>
          </p:cNvSpPr>
          <p:nvPr>
            <p:ph type="title"/>
          </p:nvPr>
        </p:nvSpPr>
        <p:spPr/>
        <p:txBody>
          <a:bodyPr/>
          <a:lstStyle/>
          <a:p>
            <a:r>
              <a:rPr lang="en-IN" dirty="0"/>
              <a:t>Behaviour driven development process</a:t>
            </a:r>
            <a:endParaRPr lang="en-US" dirty="0"/>
          </a:p>
        </p:txBody>
      </p:sp>
      <p:sp>
        <p:nvSpPr>
          <p:cNvPr id="3" name="Content Placeholder 2">
            <a:extLst>
              <a:ext uri="{FF2B5EF4-FFF2-40B4-BE49-F238E27FC236}">
                <a16:creationId xmlns:a16="http://schemas.microsoft.com/office/drawing/2014/main" xmlns="" id="{B322D5B2-07B8-935B-3584-7C78F36E98F1}"/>
              </a:ext>
            </a:extLst>
          </p:cNvPr>
          <p:cNvSpPr>
            <a:spLocks noGrp="1"/>
          </p:cNvSpPr>
          <p:nvPr>
            <p:ph idx="1"/>
          </p:nvPr>
        </p:nvSpPr>
        <p:spPr/>
        <p:txBody>
          <a:bodyPr>
            <a:normAutofit/>
          </a:bodyPr>
          <a:lstStyle/>
          <a:p>
            <a:pPr marL="0" indent="0">
              <a:buNone/>
            </a:pPr>
            <a:r>
              <a:rPr lang="en-IN" b="1" dirty="0"/>
              <a:t>Formulation phase</a:t>
            </a:r>
          </a:p>
          <a:p>
            <a:pPr marL="0" indent="0">
              <a:buNone/>
            </a:pPr>
            <a:r>
              <a:rPr lang="en-US" b="0" dirty="0">
                <a:effectLst/>
              </a:rPr>
              <a:t>The formulation phase is mainly relevant when a backlog item is just about to get implemented. </a:t>
            </a:r>
          </a:p>
          <a:p>
            <a:pPr marL="0" indent="0">
              <a:buNone/>
            </a:pPr>
            <a:r>
              <a:rPr lang="en-US" b="0" dirty="0">
                <a:effectLst/>
              </a:rPr>
              <a:t>The primary purpose of this phase is to ensure that the acceptance criteria are confirmed and ready to be applied in real-time. Acceptance tests in the formulation phase execute this part.</a:t>
            </a:r>
          </a:p>
          <a:p>
            <a:pPr marL="0" indent="0">
              <a:buNone/>
            </a:pPr>
            <a:r>
              <a:rPr lang="en-US" b="0" dirty="0">
                <a:effectLst/>
              </a:rPr>
              <a:t>The purpose of acceptance testing is to run quality assurance methods to determine whether an application or product is as per the requirements.</a:t>
            </a:r>
            <a:endParaRPr lang="en-US" dirty="0"/>
          </a:p>
          <a:p>
            <a:pPr marL="0" indent="0">
              <a:buNone/>
            </a:pPr>
            <a:r>
              <a:rPr lang="en-US" b="1" dirty="0"/>
              <a:t>Automation phase</a:t>
            </a:r>
          </a:p>
          <a:p>
            <a:pPr marL="0" indent="0">
              <a:buNone/>
            </a:pPr>
            <a:r>
              <a:rPr lang="en-US" dirty="0"/>
              <a:t>A</a:t>
            </a:r>
            <a:r>
              <a:rPr lang="en-US" b="0" dirty="0">
                <a:effectLst/>
              </a:rPr>
              <a:t>utomates the process of acceptance tests. It optimizes the time taken and resources used while ensuring that the required outputs are obtained, and criteria are matched.</a:t>
            </a:r>
            <a:endParaRPr lang="en-IN" dirty="0"/>
          </a:p>
        </p:txBody>
      </p:sp>
      <p:sp>
        <p:nvSpPr>
          <p:cNvPr id="4" name="Slide Number Placeholder 3">
            <a:extLst>
              <a:ext uri="{FF2B5EF4-FFF2-40B4-BE49-F238E27FC236}">
                <a16:creationId xmlns:a16="http://schemas.microsoft.com/office/drawing/2014/main" xmlns="" id="{DE5A0843-4EE5-1886-48F8-3348BFFD5B09}"/>
              </a:ext>
            </a:extLst>
          </p:cNvPr>
          <p:cNvSpPr>
            <a:spLocks noGrp="1"/>
          </p:cNvSpPr>
          <p:nvPr>
            <p:ph type="sldNum" sz="quarter" idx="12"/>
          </p:nvPr>
        </p:nvSpPr>
        <p:spPr/>
        <p:txBody>
          <a:bodyPr/>
          <a:lstStyle/>
          <a:p>
            <a:fld id="{6D22F896-40B5-4ADD-8801-0D06FADFA095}" type="slidenum">
              <a:rPr lang="en-US" smtClean="0"/>
              <a:pPr/>
              <a:t>78</a:t>
            </a:fld>
            <a:endParaRPr lang="en-US" dirty="0"/>
          </a:p>
        </p:txBody>
      </p:sp>
    </p:spTree>
    <p:extLst>
      <p:ext uri="{BB962C8B-B14F-4D97-AF65-F5344CB8AC3E}">
        <p14:creationId xmlns:p14="http://schemas.microsoft.com/office/powerpoint/2010/main" xmlns="" val="1556835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1756-3A06-3B6D-1D20-C72FCC0C3716}"/>
              </a:ext>
            </a:extLst>
          </p:cNvPr>
          <p:cNvSpPr>
            <a:spLocks noGrp="1"/>
          </p:cNvSpPr>
          <p:nvPr>
            <p:ph type="title"/>
          </p:nvPr>
        </p:nvSpPr>
        <p:spPr/>
        <p:txBody>
          <a:bodyPr/>
          <a:lstStyle/>
          <a:p>
            <a:r>
              <a:rPr lang="en-IN" dirty="0"/>
              <a:t>Behaviour driven development process</a:t>
            </a:r>
            <a:endParaRPr lang="en-US" dirty="0"/>
          </a:p>
        </p:txBody>
      </p:sp>
      <p:sp>
        <p:nvSpPr>
          <p:cNvPr id="3" name="Content Placeholder 2">
            <a:extLst>
              <a:ext uri="{FF2B5EF4-FFF2-40B4-BE49-F238E27FC236}">
                <a16:creationId xmlns:a16="http://schemas.microsoft.com/office/drawing/2014/main" xmlns="" id="{B322D5B2-07B8-935B-3584-7C78F36E98F1}"/>
              </a:ext>
            </a:extLst>
          </p:cNvPr>
          <p:cNvSpPr>
            <a:spLocks noGrp="1"/>
          </p:cNvSpPr>
          <p:nvPr>
            <p:ph idx="1"/>
          </p:nvPr>
        </p:nvSpPr>
        <p:spPr>
          <a:xfrm>
            <a:off x="887767" y="914913"/>
            <a:ext cx="5737151" cy="5077513"/>
          </a:xfrm>
        </p:spPr>
        <p:txBody>
          <a:bodyPr>
            <a:normAutofit fontScale="92500" lnSpcReduction="20000"/>
          </a:bodyPr>
          <a:lstStyle/>
          <a:p>
            <a:pPr marL="0" indent="0">
              <a:buNone/>
            </a:pPr>
            <a:r>
              <a:rPr lang="en-IN" b="1" dirty="0"/>
              <a:t>BDD Life Cycle</a:t>
            </a:r>
          </a:p>
          <a:p>
            <a:pPr>
              <a:buFont typeface="+mj-lt"/>
              <a:buAutoNum type="arabicPeriod"/>
            </a:pPr>
            <a:r>
              <a:rPr lang="en-US" b="1" dirty="0"/>
              <a:t>Describe behavior –</a:t>
            </a:r>
            <a:r>
              <a:rPr lang="en-US" dirty="0"/>
              <a:t>This includes the flow and features of the product means the main vision.</a:t>
            </a:r>
          </a:p>
          <a:p>
            <a:pPr>
              <a:buFont typeface="+mj-lt"/>
              <a:buAutoNum type="arabicPeriod" startAt="2"/>
            </a:pPr>
            <a:r>
              <a:rPr lang="en-US" b="1" dirty="0"/>
              <a:t>Define requirements –</a:t>
            </a:r>
            <a:r>
              <a:rPr lang="en-US" dirty="0"/>
              <a:t>Modeled requirements with business rules for a shared understanding.</a:t>
            </a:r>
          </a:p>
          <a:p>
            <a:pPr>
              <a:buFont typeface="+mj-lt"/>
              <a:buAutoNum type="arabicPeriod" startAt="3"/>
            </a:pPr>
            <a:r>
              <a:rPr lang="en-US" b="1" dirty="0"/>
              <a:t>Run and fail the tests –</a:t>
            </a:r>
            <a:r>
              <a:rPr lang="en-US" dirty="0"/>
              <a:t>Develop and run the test cases.</a:t>
            </a:r>
          </a:p>
          <a:p>
            <a:pPr>
              <a:buFont typeface="+mj-lt"/>
              <a:buAutoNum type="arabicPeriod" startAt="4"/>
            </a:pPr>
            <a:r>
              <a:rPr lang="en-US" b="1" dirty="0"/>
              <a:t>Apply code update –</a:t>
            </a:r>
            <a:r>
              <a:rPr lang="en-US" dirty="0"/>
              <a:t>Refactor it according to the requirement.</a:t>
            </a:r>
          </a:p>
          <a:p>
            <a:pPr>
              <a:buFont typeface="+mj-lt"/>
              <a:buAutoNum type="arabicPeriod" startAt="5"/>
            </a:pPr>
            <a:r>
              <a:rPr lang="en-US" b="1" dirty="0"/>
              <a:t>Run and pass the tests –</a:t>
            </a:r>
            <a:r>
              <a:rPr lang="en-US" dirty="0"/>
              <a:t>Run the updated code and pass the test cases.</a:t>
            </a:r>
          </a:p>
          <a:p>
            <a:pPr marL="0" indent="0" rtl="0">
              <a:buNone/>
            </a:pPr>
            <a:r>
              <a:rPr lang="en-US" dirty="0"/>
              <a:t>But the important point is that BDD is not about testing like TDD. BDD is all about achieving business goals and requirements.</a:t>
            </a:r>
          </a:p>
          <a:p>
            <a:pPr marL="0" indent="0">
              <a:buNone/>
            </a:pPr>
            <a:endParaRPr lang="en-IN" dirty="0"/>
          </a:p>
        </p:txBody>
      </p:sp>
      <p:sp>
        <p:nvSpPr>
          <p:cNvPr id="4" name="Slide Number Placeholder 3">
            <a:extLst>
              <a:ext uri="{FF2B5EF4-FFF2-40B4-BE49-F238E27FC236}">
                <a16:creationId xmlns:a16="http://schemas.microsoft.com/office/drawing/2014/main" xmlns="" id="{DE5A0843-4EE5-1886-48F8-3348BFFD5B09}"/>
              </a:ext>
            </a:extLst>
          </p:cNvPr>
          <p:cNvSpPr>
            <a:spLocks noGrp="1"/>
          </p:cNvSpPr>
          <p:nvPr>
            <p:ph type="sldNum" sz="quarter" idx="12"/>
          </p:nvPr>
        </p:nvSpPr>
        <p:spPr/>
        <p:txBody>
          <a:bodyPr/>
          <a:lstStyle/>
          <a:p>
            <a:fld id="{6D22F896-40B5-4ADD-8801-0D06FADFA095}" type="slidenum">
              <a:rPr lang="en-US" smtClean="0"/>
              <a:pPr/>
              <a:t>79</a:t>
            </a:fld>
            <a:endParaRPr lang="en-US" dirty="0"/>
          </a:p>
        </p:txBody>
      </p:sp>
      <p:pic>
        <p:nvPicPr>
          <p:cNvPr id="6" name="Picture 5">
            <a:extLst>
              <a:ext uri="{FF2B5EF4-FFF2-40B4-BE49-F238E27FC236}">
                <a16:creationId xmlns:a16="http://schemas.microsoft.com/office/drawing/2014/main" xmlns="" id="{03F92F46-A0BD-661A-E6F4-2CBC25F65B92}"/>
              </a:ext>
            </a:extLst>
          </p:cNvPr>
          <p:cNvPicPr>
            <a:picLocks noChangeAspect="1"/>
          </p:cNvPicPr>
          <p:nvPr/>
        </p:nvPicPr>
        <p:blipFill>
          <a:blip r:embed="rId2"/>
          <a:stretch>
            <a:fillRect/>
          </a:stretch>
        </p:blipFill>
        <p:spPr>
          <a:xfrm>
            <a:off x="7039715" y="1237969"/>
            <a:ext cx="4314825" cy="4238625"/>
          </a:xfrm>
          <a:prstGeom prst="rect">
            <a:avLst/>
          </a:prstGeom>
        </p:spPr>
      </p:pic>
    </p:spTree>
    <p:extLst>
      <p:ext uri="{BB962C8B-B14F-4D97-AF65-F5344CB8AC3E}">
        <p14:creationId xmlns:p14="http://schemas.microsoft.com/office/powerpoint/2010/main" xmlns="" val="95400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0E56F-FF36-47F8-C82C-5C86482E1B03}"/>
              </a:ext>
            </a:extLst>
          </p:cNvPr>
          <p:cNvSpPr>
            <a:spLocks noGrp="1"/>
          </p:cNvSpPr>
          <p:nvPr>
            <p:ph type="title"/>
          </p:nvPr>
        </p:nvSpPr>
        <p:spPr/>
        <p:txBody>
          <a:bodyPr/>
          <a:lstStyle/>
          <a:p>
            <a:r>
              <a:rPr lang="en-IN" dirty="0"/>
              <a:t>Introduction - </a:t>
            </a:r>
            <a:r>
              <a:rPr lang="en-US" sz="3200" dirty="0"/>
              <a:t>Functionality</a:t>
            </a:r>
            <a:endParaRPr lang="en-US" dirty="0"/>
          </a:p>
        </p:txBody>
      </p:sp>
      <p:sp>
        <p:nvSpPr>
          <p:cNvPr id="3" name="Content Placeholder 2">
            <a:extLst>
              <a:ext uri="{FF2B5EF4-FFF2-40B4-BE49-F238E27FC236}">
                <a16:creationId xmlns:a16="http://schemas.microsoft.com/office/drawing/2014/main" xmlns="" id="{772C9ABF-DEDF-4333-3A96-885571A321D7}"/>
              </a:ext>
            </a:extLst>
          </p:cNvPr>
          <p:cNvSpPr>
            <a:spLocks noGrp="1"/>
          </p:cNvSpPr>
          <p:nvPr>
            <p:ph idx="1"/>
          </p:nvPr>
        </p:nvSpPr>
        <p:spPr>
          <a:xfrm>
            <a:off x="887767" y="1013013"/>
            <a:ext cx="7395621" cy="4766346"/>
          </a:xfrm>
        </p:spPr>
        <p:txBody>
          <a:bodyPr>
            <a:normAutofit fontScale="92500" lnSpcReduction="20000"/>
          </a:bodyPr>
          <a:lstStyle/>
          <a:p>
            <a:pPr marL="0" indent="0" algn="just" rtl="0">
              <a:buNone/>
            </a:pPr>
            <a:r>
              <a:rPr lang="en-US" dirty="0"/>
              <a:t>Functionality refers to the set of features and capabilities that a software program or system provides to its users. It is one of the most important characteristics of software, as it determines the usefulness of the software for the intended purpose. Examples of functionality in software include:</a:t>
            </a:r>
          </a:p>
          <a:p>
            <a:pPr marL="0" indent="0" algn="just" rtl="0">
              <a:buNone/>
            </a:pPr>
            <a:r>
              <a:rPr lang="en-US" dirty="0"/>
              <a:t>    Data storage and retrieval</a:t>
            </a:r>
          </a:p>
          <a:p>
            <a:pPr marL="0" indent="0" algn="just" rtl="0">
              <a:buNone/>
            </a:pPr>
            <a:r>
              <a:rPr lang="en-US" dirty="0"/>
              <a:t>    Data processing and manipulation</a:t>
            </a:r>
          </a:p>
          <a:p>
            <a:pPr marL="0" indent="0" algn="just" rtl="0">
              <a:buNone/>
            </a:pPr>
            <a:r>
              <a:rPr lang="en-US" dirty="0"/>
              <a:t>    User interface and navigation</a:t>
            </a:r>
          </a:p>
          <a:p>
            <a:pPr marL="0" indent="0" algn="just" rtl="0">
              <a:buNone/>
            </a:pPr>
            <a:r>
              <a:rPr lang="en-US" dirty="0"/>
              <a:t>    Communication and networking</a:t>
            </a:r>
          </a:p>
          <a:p>
            <a:pPr marL="0" indent="0" algn="just" rtl="0">
              <a:buNone/>
            </a:pPr>
            <a:r>
              <a:rPr lang="en-US" dirty="0"/>
              <a:t>    Security and access control</a:t>
            </a:r>
          </a:p>
          <a:p>
            <a:pPr marL="0" indent="0" algn="just" rtl="0">
              <a:buNone/>
            </a:pPr>
            <a:r>
              <a:rPr lang="en-US" dirty="0"/>
              <a:t>    Reporting and visualization</a:t>
            </a:r>
          </a:p>
          <a:p>
            <a:pPr marL="0" indent="0" algn="just" rtl="0">
              <a:buNone/>
            </a:pPr>
            <a:r>
              <a:rPr lang="en-US" dirty="0"/>
              <a:t>    Automation and scripting</a:t>
            </a:r>
          </a:p>
          <a:p>
            <a:pPr marL="0" indent="0" algn="just" rtl="0">
              <a:buNone/>
            </a:pPr>
            <a:endParaRPr lang="en-US" dirty="0"/>
          </a:p>
        </p:txBody>
      </p:sp>
      <p:pic>
        <p:nvPicPr>
          <p:cNvPr id="5" name="Picture 4">
            <a:extLst>
              <a:ext uri="{FF2B5EF4-FFF2-40B4-BE49-F238E27FC236}">
                <a16:creationId xmlns:a16="http://schemas.microsoft.com/office/drawing/2014/main" xmlns="" id="{7287B5C1-4BB1-D937-2DC0-22C9279C92B8}"/>
              </a:ext>
            </a:extLst>
          </p:cNvPr>
          <p:cNvPicPr>
            <a:picLocks noChangeAspect="1"/>
          </p:cNvPicPr>
          <p:nvPr/>
        </p:nvPicPr>
        <p:blipFill>
          <a:blip r:embed="rId2"/>
          <a:stretch>
            <a:fillRect/>
          </a:stretch>
        </p:blipFill>
        <p:spPr>
          <a:xfrm>
            <a:off x="7100227" y="3100387"/>
            <a:ext cx="4254313" cy="2181225"/>
          </a:xfrm>
          <a:prstGeom prst="rect">
            <a:avLst/>
          </a:prstGeom>
        </p:spPr>
      </p:pic>
      <p:sp>
        <p:nvSpPr>
          <p:cNvPr id="4" name="Slide Number Placeholder 3">
            <a:extLst>
              <a:ext uri="{FF2B5EF4-FFF2-40B4-BE49-F238E27FC236}">
                <a16:creationId xmlns:a16="http://schemas.microsoft.com/office/drawing/2014/main" xmlns="" id="{7C3730DE-BB77-AD1D-A7E4-42BC7D6AD136}"/>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xmlns="" val="21653197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1756-3A06-3B6D-1D20-C72FCC0C3716}"/>
              </a:ext>
            </a:extLst>
          </p:cNvPr>
          <p:cNvSpPr>
            <a:spLocks noGrp="1"/>
          </p:cNvSpPr>
          <p:nvPr>
            <p:ph type="title"/>
          </p:nvPr>
        </p:nvSpPr>
        <p:spPr/>
        <p:txBody>
          <a:bodyPr/>
          <a:lstStyle/>
          <a:p>
            <a:r>
              <a:rPr lang="en-IN" dirty="0"/>
              <a:t>Behaviour driven development process</a:t>
            </a:r>
            <a:endParaRPr lang="en-US" dirty="0"/>
          </a:p>
        </p:txBody>
      </p:sp>
      <p:sp>
        <p:nvSpPr>
          <p:cNvPr id="3" name="Content Placeholder 2">
            <a:extLst>
              <a:ext uri="{FF2B5EF4-FFF2-40B4-BE49-F238E27FC236}">
                <a16:creationId xmlns:a16="http://schemas.microsoft.com/office/drawing/2014/main" xmlns="" id="{B322D5B2-07B8-935B-3584-7C78F36E98F1}"/>
              </a:ext>
            </a:extLst>
          </p:cNvPr>
          <p:cNvSpPr>
            <a:spLocks noGrp="1"/>
          </p:cNvSpPr>
          <p:nvPr>
            <p:ph idx="1"/>
          </p:nvPr>
        </p:nvSpPr>
        <p:spPr>
          <a:xfrm>
            <a:off x="887767" y="914913"/>
            <a:ext cx="10466773" cy="5077513"/>
          </a:xfrm>
        </p:spPr>
        <p:txBody>
          <a:bodyPr>
            <a:normAutofit/>
          </a:bodyPr>
          <a:lstStyle/>
          <a:p>
            <a:pPr marL="0" indent="0">
              <a:buNone/>
            </a:pPr>
            <a:r>
              <a:rPr lang="en-US" b="1" dirty="0"/>
              <a:t>Limitations of Behavioral-Driven Development</a:t>
            </a:r>
          </a:p>
          <a:p>
            <a:r>
              <a:rPr lang="en-US" dirty="0"/>
              <a:t>BDD can be time-consuming to create and maintain extensive documentation, including user stories, acceptance criteria, and step definitions</a:t>
            </a:r>
            <a:endParaRPr lang="en-IN" dirty="0"/>
          </a:p>
          <a:p>
            <a:r>
              <a:rPr lang="en-US" dirty="0"/>
              <a:t>Involving all stakeholders, especially non-technical stakeholders, can be a challenge.</a:t>
            </a:r>
          </a:p>
          <a:p>
            <a:r>
              <a:rPr lang="en-US" dirty="0"/>
              <a:t>BDD tests heavily rely on the quality of initial requirements and user stories; incomplete or inaccurate requirements can lead to insufficient test coverage and bugs</a:t>
            </a:r>
          </a:p>
          <a:p>
            <a:r>
              <a:rPr lang="en-US" dirty="0"/>
              <a:t>BDD may not be suitable for short development cycles or projects with frequently changing requirements.</a:t>
            </a:r>
            <a:endParaRPr lang="en-IN" dirty="0"/>
          </a:p>
        </p:txBody>
      </p:sp>
      <p:sp>
        <p:nvSpPr>
          <p:cNvPr id="4" name="Slide Number Placeholder 3">
            <a:extLst>
              <a:ext uri="{FF2B5EF4-FFF2-40B4-BE49-F238E27FC236}">
                <a16:creationId xmlns:a16="http://schemas.microsoft.com/office/drawing/2014/main" xmlns="" id="{DE5A0843-4EE5-1886-48F8-3348BFFD5B09}"/>
              </a:ext>
            </a:extLst>
          </p:cNvPr>
          <p:cNvSpPr>
            <a:spLocks noGrp="1"/>
          </p:cNvSpPr>
          <p:nvPr>
            <p:ph type="sldNum" sz="quarter" idx="12"/>
          </p:nvPr>
        </p:nvSpPr>
        <p:spPr/>
        <p:txBody>
          <a:bodyPr/>
          <a:lstStyle/>
          <a:p>
            <a:fld id="{6D22F896-40B5-4ADD-8801-0D06FADFA095}" type="slidenum">
              <a:rPr lang="en-US" smtClean="0"/>
              <a:pPr/>
              <a:t>80</a:t>
            </a:fld>
            <a:endParaRPr lang="en-US" dirty="0"/>
          </a:p>
        </p:txBody>
      </p:sp>
    </p:spTree>
    <p:extLst>
      <p:ext uri="{BB962C8B-B14F-4D97-AF65-F5344CB8AC3E}">
        <p14:creationId xmlns:p14="http://schemas.microsoft.com/office/powerpoint/2010/main" xmlns="" val="15469081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driven development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81</a:t>
            </a:fld>
            <a:endParaRPr lang="en-US" dirty="0"/>
          </a:p>
        </p:txBody>
      </p:sp>
      <p:pic>
        <p:nvPicPr>
          <p:cNvPr id="5" name="Content Placeholder 4" descr="Lightbox"/>
          <p:cNvPicPr>
            <a:picLocks noGrp="1"/>
          </p:cNvPicPr>
          <p:nvPr>
            <p:ph idx="1"/>
          </p:nvPr>
        </p:nvPicPr>
        <p:blipFill>
          <a:blip r:embed="rId2"/>
          <a:srcRect/>
          <a:stretch>
            <a:fillRect/>
          </a:stretch>
        </p:blipFill>
        <p:spPr bwMode="auto">
          <a:xfrm>
            <a:off x="2310606" y="2295366"/>
            <a:ext cx="7620000" cy="231648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82</a:t>
            </a:fld>
            <a:endParaRPr lang="en-US" dirty="0"/>
          </a:p>
        </p:txBody>
      </p:sp>
      <p:pic>
        <p:nvPicPr>
          <p:cNvPr id="5" name="Content Placeholder 4" descr="Lightbox"/>
          <p:cNvPicPr>
            <a:picLocks noGrp="1"/>
          </p:cNvPicPr>
          <p:nvPr>
            <p:ph idx="1"/>
          </p:nvPr>
        </p:nvPicPr>
        <p:blipFill>
          <a:blip r:embed="rId2"/>
          <a:srcRect/>
          <a:stretch>
            <a:fillRect/>
          </a:stretch>
        </p:blipFill>
        <p:spPr bwMode="auto">
          <a:xfrm>
            <a:off x="2310606" y="1548606"/>
            <a:ext cx="7620000" cy="38100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difference between </a:t>
            </a:r>
            <a:r>
              <a:rPr lang="en-US" sz="2400" dirty="0" smtClean="0"/>
              <a:t> feature </a:t>
            </a:r>
            <a:r>
              <a:rPr lang="en-US" sz="2400" dirty="0" smtClean="0"/>
              <a:t>driven </a:t>
            </a:r>
            <a:r>
              <a:rPr lang="en-US" sz="2400" dirty="0" smtClean="0"/>
              <a:t> and  test </a:t>
            </a:r>
            <a:r>
              <a:rPr lang="en-US" sz="2400" dirty="0" smtClean="0"/>
              <a:t>driven development</a:t>
            </a:r>
            <a:endParaRPr lang="en-US" sz="2400" dirty="0"/>
          </a:p>
        </p:txBody>
      </p:sp>
      <p:sp>
        <p:nvSpPr>
          <p:cNvPr id="3" name="Content Placeholder 2"/>
          <p:cNvSpPr>
            <a:spLocks noGrp="1"/>
          </p:cNvSpPr>
          <p:nvPr>
            <p:ph idx="1"/>
          </p:nvPr>
        </p:nvSpPr>
        <p:spPr>
          <a:xfrm>
            <a:off x="887767" y="1091682"/>
            <a:ext cx="10466773" cy="4900744"/>
          </a:xfrm>
        </p:spPr>
        <p:txBody>
          <a:bodyPr/>
          <a:lstStyle/>
          <a:p>
            <a:r>
              <a:rPr lang="en-US" b="1" dirty="0" smtClean="0"/>
              <a:t>Feature-driven development (FDD)</a:t>
            </a:r>
            <a:r>
              <a:rPr lang="en-US" dirty="0" smtClean="0"/>
              <a:t>:</a:t>
            </a:r>
          </a:p>
          <a:p>
            <a:pPr lvl="1"/>
            <a:r>
              <a:rPr lang="en-US" b="1" dirty="0" smtClean="0"/>
              <a:t>Focus</a:t>
            </a:r>
            <a:r>
              <a:rPr lang="en-US" dirty="0" smtClean="0"/>
              <a:t>: FDD focuses on delivering features incrementally.</a:t>
            </a:r>
          </a:p>
          <a:p>
            <a:pPr lvl="1"/>
            <a:r>
              <a:rPr lang="en-US" b="1" dirty="0" smtClean="0"/>
              <a:t>Process</a:t>
            </a:r>
            <a:r>
              <a:rPr lang="en-US" dirty="0" smtClean="0"/>
              <a:t>: It begins with an overall model of the system, which is refined into a detailed feature list. Each feature is then designed, implemented, and tested individually before being integrated into the system.</a:t>
            </a:r>
          </a:p>
          <a:p>
            <a:pPr lvl="1"/>
            <a:r>
              <a:rPr lang="en-US" b="1" dirty="0" smtClean="0"/>
              <a:t>Iterations</a:t>
            </a:r>
            <a:r>
              <a:rPr lang="en-US" dirty="0" smtClean="0"/>
              <a:t>: Development occurs in short, time-boxed iterations, typically lasting 1-2 weeks.</a:t>
            </a:r>
          </a:p>
          <a:p>
            <a:pPr lvl="1"/>
            <a:r>
              <a:rPr lang="en-US" b="1" dirty="0" smtClean="0"/>
              <a:t>Emphasis on Design</a:t>
            </a:r>
            <a:r>
              <a:rPr lang="en-US" dirty="0" smtClean="0"/>
              <a:t>: FDD emphasizes design up front, with an initial focus on creating a comprehensive feature list and a domain model.</a:t>
            </a:r>
          </a:p>
          <a:p>
            <a:pPr lvl="1"/>
            <a:r>
              <a:rPr lang="en-US" b="1" dirty="0" smtClean="0"/>
              <a:t>Roles</a:t>
            </a:r>
            <a:r>
              <a:rPr lang="en-US" dirty="0" smtClean="0"/>
              <a:t>: FDD often involves specialized roles like Chief Architect, Chief Programmer, and Domain Experts.</a:t>
            </a:r>
          </a:p>
          <a:p>
            <a:pPr lvl="1"/>
            <a:r>
              <a:rPr lang="en-US" b="1" dirty="0" smtClean="0"/>
              <a:t>Testing</a:t>
            </a:r>
            <a:r>
              <a:rPr lang="en-US" dirty="0" smtClean="0"/>
              <a:t>: While testing is a part of FDD, it's not as prominent as in TDD. Testing typically occurs after feature implementation.</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difference between  feature driven  and  test driven development</a:t>
            </a:r>
            <a:endParaRPr lang="en-US" sz="2400" dirty="0"/>
          </a:p>
        </p:txBody>
      </p:sp>
      <p:sp>
        <p:nvSpPr>
          <p:cNvPr id="3" name="Content Placeholder 2"/>
          <p:cNvSpPr>
            <a:spLocks noGrp="1"/>
          </p:cNvSpPr>
          <p:nvPr>
            <p:ph idx="1"/>
          </p:nvPr>
        </p:nvSpPr>
        <p:spPr/>
        <p:txBody>
          <a:bodyPr/>
          <a:lstStyle/>
          <a:p>
            <a:r>
              <a:rPr lang="en-US" b="1" dirty="0" smtClean="0"/>
              <a:t>Test-driven development (TDD)</a:t>
            </a:r>
            <a:r>
              <a:rPr lang="en-US" dirty="0" smtClean="0"/>
              <a:t>:</a:t>
            </a:r>
          </a:p>
          <a:p>
            <a:pPr lvl="1"/>
            <a:r>
              <a:rPr lang="en-US" b="1" dirty="0" smtClean="0"/>
              <a:t>Focus</a:t>
            </a:r>
            <a:r>
              <a:rPr lang="en-US" dirty="0" smtClean="0"/>
              <a:t>: TDD focuses on writing tests before writing the code.</a:t>
            </a:r>
          </a:p>
          <a:p>
            <a:pPr lvl="1"/>
            <a:r>
              <a:rPr lang="en-US" b="1" dirty="0" smtClean="0"/>
              <a:t>Process</a:t>
            </a:r>
            <a:r>
              <a:rPr lang="en-US" dirty="0" smtClean="0"/>
              <a:t>: Developers start by writing a failing automated test that defines a desired improvement or new function. Then, they write the minimum amount of code required to pass that test. Finally, they </a:t>
            </a:r>
            <a:r>
              <a:rPr lang="en-US" dirty="0" err="1" smtClean="0"/>
              <a:t>refactor</a:t>
            </a:r>
            <a:r>
              <a:rPr lang="en-US" dirty="0" smtClean="0"/>
              <a:t> the code to improve its design while ensuring that all tests continue to pass.</a:t>
            </a:r>
          </a:p>
          <a:p>
            <a:pPr lvl="1"/>
            <a:r>
              <a:rPr lang="en-US" b="1" dirty="0" smtClean="0"/>
              <a:t>Iterations</a:t>
            </a:r>
            <a:r>
              <a:rPr lang="en-US" dirty="0" smtClean="0"/>
              <a:t>: TDD also operates in short iterations, typically with cycles lasting a few minutes to an hour.</a:t>
            </a:r>
          </a:p>
          <a:p>
            <a:pPr lvl="1"/>
            <a:r>
              <a:rPr lang="en-US" b="1" dirty="0" smtClean="0"/>
              <a:t>Emphasis on Testing</a:t>
            </a:r>
            <a:r>
              <a:rPr lang="en-US" dirty="0" smtClean="0"/>
              <a:t>: Testing is central to TDD. By writing tests first, developers ensure that their code behaves as expected and that any changes made in the future don't introduce regressions.</a:t>
            </a:r>
          </a:p>
          <a:p>
            <a:pPr lvl="1"/>
            <a:r>
              <a:rPr lang="en-US" b="1" dirty="0" smtClean="0"/>
              <a:t>Roles</a:t>
            </a:r>
            <a:r>
              <a:rPr lang="en-US" dirty="0" smtClean="0"/>
              <a:t>: TDD doesn't prescribe specific roles; instead, it's a practice that can be adopted by any member of a development team.</a:t>
            </a:r>
          </a:p>
          <a:p>
            <a:pPr lvl="1"/>
            <a:r>
              <a:rPr lang="en-US" b="1" dirty="0" smtClean="0"/>
              <a:t>Continuous Integration</a:t>
            </a:r>
            <a:r>
              <a:rPr lang="en-US" dirty="0" smtClean="0"/>
              <a:t>: TDD often works hand-in-hand with continuous integration, where code changes are frequently integrated into a shared repository and automatically tested.</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84</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DAC31-8FC5-8B07-F468-F8B89DEC93D2}"/>
              </a:ext>
            </a:extLst>
          </p:cNvPr>
          <p:cNvSpPr>
            <a:spLocks noGrp="1"/>
          </p:cNvSpPr>
          <p:nvPr>
            <p:ph type="title"/>
          </p:nvPr>
        </p:nvSpPr>
        <p:spPr/>
        <p:txBody>
          <a:bodyPr/>
          <a:lstStyle/>
          <a:p>
            <a:r>
              <a:rPr lang="en-IN" dirty="0"/>
              <a:t>Introduction – quality attributes</a:t>
            </a:r>
            <a:endParaRPr lang="en-US" dirty="0"/>
          </a:p>
        </p:txBody>
      </p:sp>
      <p:pic>
        <p:nvPicPr>
          <p:cNvPr id="5" name="Content Placeholder 4">
            <a:extLst>
              <a:ext uri="{FF2B5EF4-FFF2-40B4-BE49-F238E27FC236}">
                <a16:creationId xmlns:a16="http://schemas.microsoft.com/office/drawing/2014/main" xmlns="" id="{57B78817-C52E-A5DB-0FA1-8A58BDCA7C6B}"/>
              </a:ext>
            </a:extLst>
          </p:cNvPr>
          <p:cNvPicPr>
            <a:picLocks noGrp="1" noChangeAspect="1"/>
          </p:cNvPicPr>
          <p:nvPr>
            <p:ph idx="1"/>
          </p:nvPr>
        </p:nvPicPr>
        <p:blipFill>
          <a:blip r:embed="rId2"/>
          <a:stretch>
            <a:fillRect/>
          </a:stretch>
        </p:blipFill>
        <p:spPr>
          <a:xfrm>
            <a:off x="887767" y="1016116"/>
            <a:ext cx="3900350" cy="2662518"/>
          </a:xfrm>
        </p:spPr>
      </p:pic>
      <p:pic>
        <p:nvPicPr>
          <p:cNvPr id="4" name="Picture 3">
            <a:extLst>
              <a:ext uri="{FF2B5EF4-FFF2-40B4-BE49-F238E27FC236}">
                <a16:creationId xmlns:a16="http://schemas.microsoft.com/office/drawing/2014/main" xmlns="" id="{1D07A484-D887-71C0-AE61-E74B6C7DB8F5}"/>
              </a:ext>
            </a:extLst>
          </p:cNvPr>
          <p:cNvPicPr>
            <a:picLocks noChangeAspect="1"/>
          </p:cNvPicPr>
          <p:nvPr/>
        </p:nvPicPr>
        <p:blipFill>
          <a:blip r:embed="rId3"/>
          <a:stretch>
            <a:fillRect/>
          </a:stretch>
        </p:blipFill>
        <p:spPr>
          <a:xfrm>
            <a:off x="5531225" y="1061288"/>
            <a:ext cx="5674658" cy="1314356"/>
          </a:xfrm>
          <a:prstGeom prst="rect">
            <a:avLst/>
          </a:prstGeom>
        </p:spPr>
      </p:pic>
      <p:pic>
        <p:nvPicPr>
          <p:cNvPr id="7" name="Picture 6">
            <a:extLst>
              <a:ext uri="{FF2B5EF4-FFF2-40B4-BE49-F238E27FC236}">
                <a16:creationId xmlns:a16="http://schemas.microsoft.com/office/drawing/2014/main" xmlns="" id="{B472937D-443C-8B16-4490-2B7B2DE1FC06}"/>
              </a:ext>
            </a:extLst>
          </p:cNvPr>
          <p:cNvPicPr>
            <a:picLocks noChangeAspect="1"/>
          </p:cNvPicPr>
          <p:nvPr/>
        </p:nvPicPr>
        <p:blipFill>
          <a:blip r:embed="rId4"/>
          <a:stretch>
            <a:fillRect/>
          </a:stretch>
        </p:blipFill>
        <p:spPr>
          <a:xfrm>
            <a:off x="5531226" y="2483219"/>
            <a:ext cx="5674658" cy="2812116"/>
          </a:xfrm>
          <a:prstGeom prst="rect">
            <a:avLst/>
          </a:prstGeom>
        </p:spPr>
      </p:pic>
      <p:sp>
        <p:nvSpPr>
          <p:cNvPr id="9" name="TextBox 8">
            <a:extLst>
              <a:ext uri="{FF2B5EF4-FFF2-40B4-BE49-F238E27FC236}">
                <a16:creationId xmlns:a16="http://schemas.microsoft.com/office/drawing/2014/main" xmlns="" id="{FE41936E-225B-1758-287B-49A558EDAFBE}"/>
              </a:ext>
            </a:extLst>
          </p:cNvPr>
          <p:cNvSpPr txBox="1"/>
          <p:nvPr/>
        </p:nvSpPr>
        <p:spPr>
          <a:xfrm>
            <a:off x="887767" y="3775512"/>
            <a:ext cx="4553809" cy="2308324"/>
          </a:xfrm>
          <a:prstGeom prst="rect">
            <a:avLst/>
          </a:prstGeom>
          <a:noFill/>
        </p:spPr>
        <p:txBody>
          <a:bodyPr wrap="square">
            <a:spAutoFit/>
          </a:bodyPr>
          <a:lstStyle/>
          <a:p>
            <a:r>
              <a:rPr lang="en-US" b="1" dirty="0"/>
              <a:t>ISO</a:t>
            </a:r>
            <a:r>
              <a:rPr lang="en-US" dirty="0"/>
              <a:t> i.e. </a:t>
            </a:r>
            <a:r>
              <a:rPr lang="en-US" b="1" dirty="0"/>
              <a:t>International Organization for Standardization</a:t>
            </a:r>
            <a:r>
              <a:rPr lang="en-US" dirty="0"/>
              <a:t> and </a:t>
            </a:r>
            <a:r>
              <a:rPr lang="en-US" b="1" dirty="0"/>
              <a:t>IEC</a:t>
            </a:r>
            <a:r>
              <a:rPr lang="en-US" dirty="0"/>
              <a:t> i.e. </a:t>
            </a:r>
            <a:r>
              <a:rPr lang="en-US" b="1" dirty="0"/>
              <a:t>International Electrotechnical Commission</a:t>
            </a:r>
            <a:r>
              <a:rPr lang="en-US" dirty="0"/>
              <a:t> have developed ISO/IEC 9126 standards for software engineering → </a:t>
            </a:r>
            <a:r>
              <a:rPr lang="en-US" b="1" dirty="0"/>
              <a:t>Product Quality</a:t>
            </a:r>
            <a:r>
              <a:rPr lang="en-US" dirty="0"/>
              <a:t> to provide an all-inclusive specification and</a:t>
            </a:r>
            <a:r>
              <a:rPr lang="en-US" b="1" dirty="0"/>
              <a:t> evaluation mode</a:t>
            </a:r>
            <a:r>
              <a:rPr lang="en-US" dirty="0"/>
              <a:t>l for the quality of the software product. </a:t>
            </a:r>
          </a:p>
        </p:txBody>
      </p:sp>
      <p:sp>
        <p:nvSpPr>
          <p:cNvPr id="10" name="Slide Number Placeholder 9">
            <a:extLst>
              <a:ext uri="{FF2B5EF4-FFF2-40B4-BE49-F238E27FC236}">
                <a16:creationId xmlns:a16="http://schemas.microsoft.com/office/drawing/2014/main" xmlns="" id="{8A8849A5-4858-FB7A-44DA-42C9F40E2F71}"/>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xmlns="" val="34309994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5613</TotalTime>
  <Words>8381</Words>
  <Application>Microsoft Office PowerPoint</Application>
  <PresentationFormat>Custom</PresentationFormat>
  <Paragraphs>668</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Gallery</vt:lpstr>
      <vt:lpstr> Software Engineering &amp;  Project Management</vt:lpstr>
      <vt:lpstr>Module 1 – Software engineering introduction</vt:lpstr>
      <vt:lpstr>Case study / self study</vt:lpstr>
      <vt:lpstr>Learning resources</vt:lpstr>
      <vt:lpstr>Introduction</vt:lpstr>
      <vt:lpstr>Introduction</vt:lpstr>
      <vt:lpstr>Introduction</vt:lpstr>
      <vt:lpstr>Introduction - Functionality</vt:lpstr>
      <vt:lpstr>Introduction – quality attributes</vt:lpstr>
      <vt:lpstr>Introduction</vt:lpstr>
      <vt:lpstr>Introduction - reliability</vt:lpstr>
      <vt:lpstr>Introduction - efficiency</vt:lpstr>
      <vt:lpstr>Introduction – usability &amp; maintainability</vt:lpstr>
      <vt:lpstr>Software life cycle</vt:lpstr>
      <vt:lpstr>Software life cycle</vt:lpstr>
      <vt:lpstr>Software life cycle</vt:lpstr>
      <vt:lpstr>Software life cycle</vt:lpstr>
      <vt:lpstr>Challenges in software development</vt:lpstr>
      <vt:lpstr>Challenges in software development</vt:lpstr>
      <vt:lpstr>Challenges in software development</vt:lpstr>
      <vt:lpstr>Challenges in software development</vt:lpstr>
      <vt:lpstr>Software process models - Waterfall</vt:lpstr>
      <vt:lpstr>Software process models - Waterfall</vt:lpstr>
      <vt:lpstr>Software process models - Waterfall</vt:lpstr>
      <vt:lpstr>Software process models - Waterfall</vt:lpstr>
      <vt:lpstr>Prototyping model</vt:lpstr>
      <vt:lpstr>Prototyping model</vt:lpstr>
      <vt:lpstr>Prototyping model</vt:lpstr>
      <vt:lpstr>Prototyping model</vt:lpstr>
      <vt:lpstr>Prototyping model</vt:lpstr>
      <vt:lpstr>Prototyping model - advantages</vt:lpstr>
      <vt:lpstr>Prototyping model</vt:lpstr>
      <vt:lpstr>Prototyping model</vt:lpstr>
      <vt:lpstr>Evolutionary Model </vt:lpstr>
      <vt:lpstr>Evolutionary Model - characteristics </vt:lpstr>
      <vt:lpstr>Evolutionary Model</vt:lpstr>
      <vt:lpstr>Evolutionary Model - characteristics </vt:lpstr>
      <vt:lpstr>Evolutionary Model - characteristics </vt:lpstr>
      <vt:lpstr>Spiral model</vt:lpstr>
      <vt:lpstr>Spiral model phases</vt:lpstr>
      <vt:lpstr>Spiral model phases</vt:lpstr>
      <vt:lpstr>Spiral model - advantages</vt:lpstr>
      <vt:lpstr>Spiral model - advantages</vt:lpstr>
      <vt:lpstr>Spiral model - disadvantages</vt:lpstr>
      <vt:lpstr>Spiral model - disadvantages</vt:lpstr>
      <vt:lpstr>Unified model</vt:lpstr>
      <vt:lpstr>Unified model</vt:lpstr>
      <vt:lpstr>Unified model - Phases</vt:lpstr>
      <vt:lpstr>Unified model - Phases</vt:lpstr>
      <vt:lpstr>Unified model - Phases</vt:lpstr>
      <vt:lpstr>Agile model</vt:lpstr>
      <vt:lpstr>Agile model</vt:lpstr>
      <vt:lpstr>Agile model</vt:lpstr>
      <vt:lpstr>Agile model - Principles</vt:lpstr>
      <vt:lpstr>Agile model - Characteristics </vt:lpstr>
      <vt:lpstr>Agile model - Advantages </vt:lpstr>
      <vt:lpstr>Agile model - disadvantages</vt:lpstr>
      <vt:lpstr>Software development methodology</vt:lpstr>
      <vt:lpstr>Lean development </vt:lpstr>
      <vt:lpstr>Lean development </vt:lpstr>
      <vt:lpstr>Lean development </vt:lpstr>
      <vt:lpstr>Lean development </vt:lpstr>
      <vt:lpstr>Lean development </vt:lpstr>
      <vt:lpstr>Lean development </vt:lpstr>
      <vt:lpstr>Lean development </vt:lpstr>
      <vt:lpstr>Scrum Methodology</vt:lpstr>
      <vt:lpstr>Scrum Methodology</vt:lpstr>
      <vt:lpstr>Scrum Methodology</vt:lpstr>
      <vt:lpstr>Scrum Methodology</vt:lpstr>
      <vt:lpstr>Scrum Methodology</vt:lpstr>
      <vt:lpstr>Scrum Methodology</vt:lpstr>
      <vt:lpstr>Scrum Methodology</vt:lpstr>
      <vt:lpstr>Behaviour driven development</vt:lpstr>
      <vt:lpstr>Behaviour driven development</vt:lpstr>
      <vt:lpstr>Behaviour driven development</vt:lpstr>
      <vt:lpstr>Behaviour driven development process</vt:lpstr>
      <vt:lpstr>Behaviour driven development process</vt:lpstr>
      <vt:lpstr>Behaviour driven development process</vt:lpstr>
      <vt:lpstr>Behaviour driven development process</vt:lpstr>
      <vt:lpstr>Behaviour driven development process</vt:lpstr>
      <vt:lpstr>Feature driven development</vt:lpstr>
      <vt:lpstr>Extreme programming</vt:lpstr>
      <vt:lpstr>difference between  feature driven  and  test driven development</vt:lpstr>
      <vt:lpstr>difference between  feature driven  and  test driven development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Project Management</dc:title>
  <dc:creator>Ramesh R</dc:creator>
  <cp:lastModifiedBy>Dell</cp:lastModifiedBy>
  <cp:revision>62</cp:revision>
  <dcterms:created xsi:type="dcterms:W3CDTF">2024-02-27T11:48:42Z</dcterms:created>
  <dcterms:modified xsi:type="dcterms:W3CDTF">2024-04-30T11:10:27Z</dcterms:modified>
</cp:coreProperties>
</file>