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463" r:id="rId2"/>
    <p:sldId id="490" r:id="rId3"/>
    <p:sldId id="492" r:id="rId4"/>
    <p:sldId id="363" r:id="rId5"/>
    <p:sldId id="493" r:id="rId6"/>
    <p:sldId id="364" r:id="rId7"/>
    <p:sldId id="362" r:id="rId8"/>
    <p:sldId id="366" r:id="rId9"/>
    <p:sldId id="365" r:id="rId10"/>
    <p:sldId id="367" r:id="rId11"/>
    <p:sldId id="368" r:id="rId12"/>
    <p:sldId id="494" r:id="rId13"/>
    <p:sldId id="498" r:id="rId14"/>
    <p:sldId id="499" r:id="rId15"/>
    <p:sldId id="373" r:id="rId16"/>
    <p:sldId id="374" r:id="rId17"/>
    <p:sldId id="375" r:id="rId18"/>
    <p:sldId id="258" r:id="rId19"/>
    <p:sldId id="500" r:id="rId20"/>
    <p:sldId id="260" r:id="rId21"/>
    <p:sldId id="265" r:id="rId22"/>
    <p:sldId id="261" r:id="rId23"/>
    <p:sldId id="262" r:id="rId24"/>
    <p:sldId id="263" r:id="rId25"/>
    <p:sldId id="264" r:id="rId26"/>
    <p:sldId id="266" r:id="rId27"/>
    <p:sldId id="267" r:id="rId28"/>
    <p:sldId id="268" r:id="rId29"/>
    <p:sldId id="495" r:id="rId30"/>
    <p:sldId id="502" r:id="rId31"/>
    <p:sldId id="503" r:id="rId32"/>
    <p:sldId id="496" r:id="rId33"/>
    <p:sldId id="504" r:id="rId34"/>
    <p:sldId id="497" r:id="rId35"/>
    <p:sldId id="505" r:id="rId36"/>
    <p:sldId id="501" r:id="rId37"/>
    <p:sldId id="506" r:id="rId38"/>
    <p:sldId id="361" r:id="rId39"/>
    <p:sldId id="308" r:id="rId40"/>
    <p:sldId id="311" r:id="rId41"/>
    <p:sldId id="312" r:id="rId42"/>
    <p:sldId id="325" r:id="rId43"/>
    <p:sldId id="313" r:id="rId44"/>
    <p:sldId id="314" r:id="rId45"/>
    <p:sldId id="315" r:id="rId46"/>
    <p:sldId id="316" r:id="rId47"/>
    <p:sldId id="317" r:id="rId48"/>
    <p:sldId id="318" r:id="rId49"/>
    <p:sldId id="379" r:id="rId50"/>
    <p:sldId id="389" r:id="rId51"/>
    <p:sldId id="385" r:id="rId52"/>
    <p:sldId id="390" r:id="rId53"/>
    <p:sldId id="386" r:id="rId54"/>
    <p:sldId id="387" r:id="rId55"/>
    <p:sldId id="391" r:id="rId56"/>
    <p:sldId id="392" r:id="rId57"/>
    <p:sldId id="393" r:id="rId58"/>
    <p:sldId id="394" r:id="rId59"/>
    <p:sldId id="395" r:id="rId60"/>
    <p:sldId id="397" r:id="rId61"/>
    <p:sldId id="388" r:id="rId62"/>
    <p:sldId id="398" r:id="rId63"/>
    <p:sldId id="399" r:id="rId64"/>
    <p:sldId id="400" r:id="rId65"/>
    <p:sldId id="401" r:id="rId66"/>
    <p:sldId id="341" r:id="rId67"/>
    <p:sldId id="342" r:id="rId68"/>
    <p:sldId id="351" r:id="rId69"/>
    <p:sldId id="352" r:id="rId70"/>
    <p:sldId id="353" r:id="rId71"/>
    <p:sldId id="343" r:id="rId72"/>
    <p:sldId id="344" r:id="rId73"/>
    <p:sldId id="345" r:id="rId74"/>
    <p:sldId id="346" r:id="rId75"/>
    <p:sldId id="347" r:id="rId76"/>
    <p:sldId id="349" r:id="rId77"/>
    <p:sldId id="350" r:id="rId78"/>
    <p:sldId id="354" r:id="rId79"/>
    <p:sldId id="355" r:id="rId80"/>
    <p:sldId id="519" r:id="rId81"/>
    <p:sldId id="356" r:id="rId82"/>
    <p:sldId id="357" r:id="rId83"/>
    <p:sldId id="358" r:id="rId84"/>
    <p:sldId id="520" r:id="rId85"/>
    <p:sldId id="521" r:id="rId86"/>
    <p:sldId id="522" r:id="rId87"/>
    <p:sldId id="523" r:id="rId88"/>
    <p:sldId id="524" r:id="rId89"/>
    <p:sldId id="525" r:id="rId90"/>
    <p:sldId id="526" r:id="rId91"/>
    <p:sldId id="491" r:id="rId92"/>
    <p:sldId id="50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8A22A-05BD-4FB4-9CA5-4C4DCCB7517A}"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C28A2-8C84-4E55-8C5E-BCFD4022CEB3}" type="slidenum">
              <a:rPr lang="en-IN" smtClean="0"/>
              <a:t>‹#›</a:t>
            </a:fld>
            <a:endParaRPr lang="en-IN"/>
          </a:p>
        </p:txBody>
      </p:sp>
    </p:spTree>
    <p:extLst>
      <p:ext uri="{BB962C8B-B14F-4D97-AF65-F5344CB8AC3E}">
        <p14:creationId xmlns:p14="http://schemas.microsoft.com/office/powerpoint/2010/main" val="26714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B68C18-1BF1-F447-95ED-60EAAE35426E}" type="slidenum">
              <a:rPr lang="en-US" smtClean="0"/>
              <a:pPr/>
              <a:t>4</a:t>
            </a:fld>
            <a:endParaRPr lang="en-US"/>
          </a:p>
        </p:txBody>
      </p:sp>
    </p:spTree>
    <p:extLst>
      <p:ext uri="{BB962C8B-B14F-4D97-AF65-F5344CB8AC3E}">
        <p14:creationId xmlns:p14="http://schemas.microsoft.com/office/powerpoint/2010/main" val="215759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B98F-78F1-8645-8795-DDB246A35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8EFD78-2D73-7BDA-A9CD-9523B0FEA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4B48B7-E970-9312-AD59-1BE8696CC067}"/>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5" name="Footer Placeholder 4">
            <a:extLst>
              <a:ext uri="{FF2B5EF4-FFF2-40B4-BE49-F238E27FC236}">
                <a16:creationId xmlns:a16="http://schemas.microsoft.com/office/drawing/2014/main" id="{A39E36A7-5159-1012-E978-E583A87F9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98C39-1553-D38F-808C-85988CF90379}"/>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37305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EC32-B07D-9F3D-1BC8-F56EF664C0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E98AD-0AD1-F52A-5638-01F654611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E0423-83A5-1BFA-421F-F1D965593DD2}"/>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5" name="Footer Placeholder 4">
            <a:extLst>
              <a:ext uri="{FF2B5EF4-FFF2-40B4-BE49-F238E27FC236}">
                <a16:creationId xmlns:a16="http://schemas.microsoft.com/office/drawing/2014/main" id="{4EA7C8A9-E886-A62F-DE8E-9AF6B2669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F898B-DDD7-5FAC-2205-0F1682008031}"/>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75586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CEA8CB-277F-F6A0-6072-841054A50C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9D90E-13A2-B56D-B632-D0D57FDF1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DE008-C9D6-6574-EC39-7920230E94E1}"/>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5" name="Footer Placeholder 4">
            <a:extLst>
              <a:ext uri="{FF2B5EF4-FFF2-40B4-BE49-F238E27FC236}">
                <a16:creationId xmlns:a16="http://schemas.microsoft.com/office/drawing/2014/main" id="{28B9FA4E-9720-2851-E17E-B9BCA140F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29FC9-13BB-7BC3-F5EA-B9F72BA9C119}"/>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887772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28965559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pPr/>
              <a:t>6/14/2024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pPr/>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044718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F5F5F5"/>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57936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13984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122238"/>
            <a:ext cx="10363200" cy="36933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1219200" y="1646238"/>
            <a:ext cx="8534400" cy="1692771"/>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778240" y="6377940"/>
            <a:ext cx="2804160" cy="276999"/>
          </a:xfrm>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1219200" y="838200"/>
            <a:ext cx="8534400" cy="304800"/>
          </a:xfrm>
        </p:spPr>
        <p:txBody>
          <a:bodyPr>
            <a:normAutofit/>
          </a:bodyPr>
          <a:lstStyle>
            <a:lvl1pPr>
              <a:buNone/>
              <a:defRPr sz="1500">
                <a:latin typeface="Rockwell" pitchFamily="18" charset="0"/>
              </a:defRPr>
            </a:lvl1pPr>
          </a:lstStyle>
          <a:p>
            <a:pPr lvl="0"/>
            <a:r>
              <a:rPr lang="en-US" dirty="0"/>
              <a:t>Enter subtitle</a:t>
            </a:r>
          </a:p>
        </p:txBody>
      </p:sp>
    </p:spTree>
    <p:extLst>
      <p:ext uri="{BB962C8B-B14F-4D97-AF65-F5344CB8AC3E}">
        <p14:creationId xmlns:p14="http://schemas.microsoft.com/office/powerpoint/2010/main" val="186216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7CDA-E5DE-FA98-6232-AD68D6D38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6EB14-7DC1-1137-2462-B0B352DA4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2BD16-5AD0-E188-9887-8B2CCADD5C76}"/>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5" name="Footer Placeholder 4">
            <a:extLst>
              <a:ext uri="{FF2B5EF4-FFF2-40B4-BE49-F238E27FC236}">
                <a16:creationId xmlns:a16="http://schemas.microsoft.com/office/drawing/2014/main" id="{87B0B889-48B2-A8C6-689F-DA610B469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AF410-F620-242D-BA9E-682F014F9548}"/>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184957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99ED-F31E-782C-3530-874897057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3A0362-9B88-03F9-6E74-7C416B9A9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3D3B9-ACB4-0BD5-8B85-8D58D4D7E581}"/>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5" name="Footer Placeholder 4">
            <a:extLst>
              <a:ext uri="{FF2B5EF4-FFF2-40B4-BE49-F238E27FC236}">
                <a16:creationId xmlns:a16="http://schemas.microsoft.com/office/drawing/2014/main" id="{46DE6AEE-EFD1-FCD2-1A8E-4EDBCE771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BBC47-C43E-639E-93B2-95CA08C5CE2B}"/>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414802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737A-9D13-AE0A-2FE9-E7B07FD080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7510C4-81A9-EC05-8CF2-250D93CD4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D5F08B-080C-1FDF-78A9-291C43737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C8786E-5201-D680-4EB8-896CEA43E35F}"/>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6" name="Footer Placeholder 5">
            <a:extLst>
              <a:ext uri="{FF2B5EF4-FFF2-40B4-BE49-F238E27FC236}">
                <a16:creationId xmlns:a16="http://schemas.microsoft.com/office/drawing/2014/main" id="{625A339D-2A22-6B98-69EF-2F5F71B6D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FC331-0C3F-775F-E34E-5A798B7CC707}"/>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46129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A599-38B6-8C5D-73F6-97F359D798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76F1EA-CE1B-0028-6FE1-942794865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EB770-6D64-AEF0-0CF3-9207221545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88F266-D02D-AE98-AF3E-0B7DB1A00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6292E4-679B-2C94-FF87-7CF75F2EC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E1024-3DA9-55E7-B171-881DA7B208EE}"/>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8" name="Footer Placeholder 7">
            <a:extLst>
              <a:ext uri="{FF2B5EF4-FFF2-40B4-BE49-F238E27FC236}">
                <a16:creationId xmlns:a16="http://schemas.microsoft.com/office/drawing/2014/main" id="{8684EA07-107F-CDEC-DBEC-D9455448CE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230905-2471-0969-42F1-DE96C5A179BD}"/>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193391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1557-5D4A-9B13-FD24-0652B74376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834A2-B9D1-39A3-4D57-B78BF5F09913}"/>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4" name="Footer Placeholder 3">
            <a:extLst>
              <a:ext uri="{FF2B5EF4-FFF2-40B4-BE49-F238E27FC236}">
                <a16:creationId xmlns:a16="http://schemas.microsoft.com/office/drawing/2014/main" id="{70231C41-DE9A-2AC0-8803-3F76BD6A82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F4BE51-CCC9-88AB-330E-1326DC076481}"/>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85254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ECC87-D1D8-F067-1743-91902117EB7F}"/>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3" name="Footer Placeholder 2">
            <a:extLst>
              <a:ext uri="{FF2B5EF4-FFF2-40B4-BE49-F238E27FC236}">
                <a16:creationId xmlns:a16="http://schemas.microsoft.com/office/drawing/2014/main" id="{7FC7EDE5-21CA-715E-AB33-C47ECE860C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7746A1-1E55-8A88-9675-26722E766AE0}"/>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417033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14A6-48C6-E0EA-C43D-F9E5218DA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D2659-BD48-E16A-CC1F-16E1FEFE0C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43225B-3A55-3843-AA90-6FDCA12F2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B5563-05C9-62B8-CE1F-27F310035E80}"/>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6" name="Footer Placeholder 5">
            <a:extLst>
              <a:ext uri="{FF2B5EF4-FFF2-40B4-BE49-F238E27FC236}">
                <a16:creationId xmlns:a16="http://schemas.microsoft.com/office/drawing/2014/main" id="{92A8105D-5CE1-649A-C000-68869D0EF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0ECBAF-520F-F332-A67F-9A50A5A9D88E}"/>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93773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CC70-1945-B88F-8FA5-282A858B1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1E515A-518E-0A7F-ABFA-08D312BE4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743C18-7B14-EB77-DD22-34EEDC17D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9ADBE-2236-5008-4D4E-1170038AEB74}"/>
              </a:ext>
            </a:extLst>
          </p:cNvPr>
          <p:cNvSpPr>
            <a:spLocks noGrp="1"/>
          </p:cNvSpPr>
          <p:nvPr>
            <p:ph type="dt" sz="half" idx="10"/>
          </p:nvPr>
        </p:nvSpPr>
        <p:spPr/>
        <p:txBody>
          <a:bodyPr/>
          <a:lstStyle/>
          <a:p>
            <a:fld id="{08AE1866-5A7C-4309-A1AC-1730400C91DF}" type="datetimeFigureOut">
              <a:rPr lang="en-IN" smtClean="0"/>
              <a:t>14-06-2024</a:t>
            </a:fld>
            <a:endParaRPr lang="en-IN"/>
          </a:p>
        </p:txBody>
      </p:sp>
      <p:sp>
        <p:nvSpPr>
          <p:cNvPr id="6" name="Footer Placeholder 5">
            <a:extLst>
              <a:ext uri="{FF2B5EF4-FFF2-40B4-BE49-F238E27FC236}">
                <a16:creationId xmlns:a16="http://schemas.microsoft.com/office/drawing/2014/main" id="{434071A6-B8CF-1D80-A8C2-7DA359AB3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058314-1CFE-44FB-A3C0-727ED8F14C52}"/>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106370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F01E0-1E56-D18B-CEC2-1AD91AB10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A0350-7AE4-453D-2BBB-8C45E165A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27260-3529-1941-3608-4CEA6DCC3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E1866-5A7C-4309-A1AC-1730400C91DF}" type="datetimeFigureOut">
              <a:rPr lang="en-IN" smtClean="0"/>
              <a:t>14-06-2024</a:t>
            </a:fld>
            <a:endParaRPr lang="en-IN"/>
          </a:p>
        </p:txBody>
      </p:sp>
      <p:sp>
        <p:nvSpPr>
          <p:cNvPr id="5" name="Footer Placeholder 4">
            <a:extLst>
              <a:ext uri="{FF2B5EF4-FFF2-40B4-BE49-F238E27FC236}">
                <a16:creationId xmlns:a16="http://schemas.microsoft.com/office/drawing/2014/main" id="{1403F7A3-5C9E-6ED4-859B-2909834E3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94D54C-378E-500D-9FDB-52C52B061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11AEE-AE61-46CA-86A5-A5EC6232797C}" type="slidenum">
              <a:rPr lang="en-IN" smtClean="0"/>
              <a:t>‹#›</a:t>
            </a:fld>
            <a:endParaRPr lang="en-IN"/>
          </a:p>
        </p:txBody>
      </p:sp>
    </p:spTree>
    <p:extLst>
      <p:ext uri="{BB962C8B-B14F-4D97-AF65-F5344CB8AC3E}">
        <p14:creationId xmlns:p14="http://schemas.microsoft.com/office/powerpoint/2010/main" val="195158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sample.com/test/serverfile?uid=abc&amp;pwd=123"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sample.com/test/serverfil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5759670" y="1264197"/>
            <a:ext cx="6432330" cy="3762961"/>
          </a:xfrm>
        </p:spPr>
        <p:txBody>
          <a:bodyPr>
            <a:normAutofit fontScale="90000"/>
          </a:bodyPr>
          <a:lstStyle/>
          <a:p>
            <a:pPr algn="ctr">
              <a:lnSpc>
                <a:spcPct val="150000"/>
              </a:lnSpc>
            </a:pPr>
            <a:r>
              <a:rPr lang="en-IN" b="1" i="0" dirty="0"/>
              <a:t>21AIM63</a:t>
            </a:r>
            <a:br>
              <a:rPr lang="en-US" b="1" dirty="0"/>
            </a:br>
            <a:r>
              <a:rPr lang="en-US" b="1" dirty="0">
                <a:solidFill>
                  <a:srgbClr val="FFFF00"/>
                </a:solidFill>
              </a:rPr>
              <a:t>Web Technology</a:t>
            </a:r>
            <a:br>
              <a:rPr lang="en-US" b="1" dirty="0">
                <a:solidFill>
                  <a:srgbClr val="FFFF00"/>
                </a:solidFill>
              </a:rPr>
            </a:br>
            <a:r>
              <a:rPr lang="en-US" sz="1800" b="1" dirty="0">
                <a:solidFill>
                  <a:srgbClr val="FFFF00"/>
                </a:solidFill>
              </a:rPr>
              <a:t>Jimsha K Mathew</a:t>
            </a:r>
            <a:br>
              <a:rPr lang="en-US" sz="1800" b="1" dirty="0">
                <a:solidFill>
                  <a:srgbClr val="FFFF00"/>
                </a:solidFill>
              </a:rPr>
            </a:br>
            <a:r>
              <a:rPr lang="en-US" sz="1800" b="1" dirty="0">
                <a:solidFill>
                  <a:srgbClr val="FFFF00"/>
                </a:solidFill>
              </a:rPr>
              <a:t>SAP/AIML/NHCE</a:t>
            </a:r>
            <a:br>
              <a:rPr lang="en-US" dirty="0"/>
            </a:br>
            <a:endParaRPr lang="en-US" sz="4400" b="1" dirty="0">
              <a:solidFill>
                <a:srgbClr val="FF0000"/>
              </a:solidFill>
            </a:endParaRPr>
          </a:p>
        </p:txBody>
      </p:sp>
      <p:pic>
        <p:nvPicPr>
          <p:cNvPr id="1026" name="Picture 2" descr="What is Web Technology? - Study Metrials">
            <a:extLst>
              <a:ext uri="{FF2B5EF4-FFF2-40B4-BE49-F238E27FC236}">
                <a16:creationId xmlns:a16="http://schemas.microsoft.com/office/drawing/2014/main" id="{3929D5BF-DF29-F0BC-F5D0-FF23B877E4B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2257" b="12257"/>
          <a:stretch>
            <a:fillRect/>
          </a:stretch>
        </p:blipFill>
        <p:spPr bwMode="auto">
          <a:xfrm>
            <a:off x="204608" y="1067383"/>
            <a:ext cx="5021689" cy="494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1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1278" y="601249"/>
            <a:ext cx="9623725" cy="646331"/>
          </a:xfrm>
          <a:prstGeom prst="rect">
            <a:avLst/>
          </a:prstGeom>
        </p:spPr>
        <p:txBody>
          <a:bodyPr wrap="none">
            <a:spAutoFit/>
          </a:bodyPr>
          <a:lstStyle/>
          <a:p>
            <a:pPr algn="ctr"/>
            <a:r>
              <a:rPr lang="en-GB" sz="3600" b="1" dirty="0"/>
              <a:t>Difference Between =, ==, and === in JavaScript</a:t>
            </a:r>
            <a:endParaRPr lang="en-US" sz="2400" b="1" dirty="0"/>
          </a:p>
        </p:txBody>
      </p:sp>
      <p:sp>
        <p:nvSpPr>
          <p:cNvPr id="3" name="Rectangle 2"/>
          <p:cNvSpPr/>
          <p:nvPr/>
        </p:nvSpPr>
        <p:spPr>
          <a:xfrm>
            <a:off x="1161278" y="1247580"/>
            <a:ext cx="10740912" cy="4662815"/>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GB" b="1" dirty="0"/>
          </a:p>
          <a:p>
            <a:pPr marL="342900" indent="-342900">
              <a:lnSpc>
                <a:spcPct val="150000"/>
              </a:lnSpc>
              <a:buFont typeface="Wingdings" panose="05000000000000000000" pitchFamily="2" charset="2"/>
              <a:buChar char="q"/>
            </a:pPr>
            <a:r>
              <a:rPr lang="en-GB" b="1" dirty="0"/>
              <a:t>Equal to </a:t>
            </a:r>
            <a:r>
              <a:rPr lang="en-GB" b="1" dirty="0">
                <a:solidFill>
                  <a:srgbClr val="FF0000"/>
                </a:solidFill>
              </a:rPr>
              <a:t>(=) is an assignment operator</a:t>
            </a:r>
            <a:r>
              <a:rPr lang="en-GB" b="1" dirty="0"/>
              <a:t>, which sets the variable on the left of the = to the value of the expression that is on its right</a:t>
            </a:r>
          </a:p>
          <a:p>
            <a:pPr marL="342900" indent="-342900">
              <a:lnSpc>
                <a:spcPct val="150000"/>
              </a:lnSpc>
              <a:buFont typeface="Wingdings" panose="05000000000000000000" pitchFamily="2" charset="2"/>
              <a:buChar char="q"/>
            </a:pPr>
            <a:endParaRPr lang="en-GB" b="1" dirty="0"/>
          </a:p>
          <a:p>
            <a:pPr marL="342900" indent="-342900">
              <a:lnSpc>
                <a:spcPct val="150000"/>
              </a:lnSpc>
              <a:buFont typeface="Wingdings" panose="05000000000000000000" pitchFamily="2" charset="2"/>
              <a:buChar char="q"/>
            </a:pPr>
            <a:r>
              <a:rPr lang="en-GB" dirty="0">
                <a:solidFill>
                  <a:srgbClr val="FF0000"/>
                </a:solidFill>
              </a:rPr>
              <a:t>Double equals (==) is a comparison operator</a:t>
            </a:r>
            <a:r>
              <a:rPr lang="en-GB" dirty="0"/>
              <a:t>, which transforms the operands having the same type before comparison.</a:t>
            </a:r>
          </a:p>
          <a:p>
            <a:pPr marL="342900" indent="-342900">
              <a:lnSpc>
                <a:spcPct val="150000"/>
              </a:lnSpc>
              <a:buFont typeface="Wingdings" panose="05000000000000000000" pitchFamily="2" charset="2"/>
              <a:buChar char="q"/>
            </a:pPr>
            <a:endParaRPr lang="en-GB" b="1" dirty="0"/>
          </a:p>
          <a:p>
            <a:pPr marL="342900" indent="-342900">
              <a:lnSpc>
                <a:spcPct val="150000"/>
              </a:lnSpc>
              <a:buFont typeface="Wingdings" panose="05000000000000000000" pitchFamily="2" charset="2"/>
              <a:buChar char="q"/>
            </a:pPr>
            <a:r>
              <a:rPr lang="en-GB" dirty="0">
                <a:solidFill>
                  <a:srgbClr val="FF0000"/>
                </a:solidFill>
              </a:rPr>
              <a:t>=== (Triple equals) is a strict equality comparison operator in JavaScript, which </a:t>
            </a:r>
            <a:r>
              <a:rPr lang="en-GB" dirty="0"/>
              <a:t>returns false for the values which are not of a similar type. </a:t>
            </a:r>
          </a:p>
          <a:p>
            <a:pPr marL="342900" indent="-342900">
              <a:lnSpc>
                <a:spcPct val="150000"/>
              </a:lnSpc>
              <a:buFont typeface="Wingdings" panose="05000000000000000000" pitchFamily="2" charset="2"/>
              <a:buChar char="q"/>
            </a:pPr>
            <a:r>
              <a:rPr lang="en-GB" dirty="0"/>
              <a:t>This operator performs type casting for equality. </a:t>
            </a:r>
          </a:p>
          <a:p>
            <a:pPr marL="342900" indent="-342900">
              <a:lnSpc>
                <a:spcPct val="150000"/>
              </a:lnSpc>
              <a:buFont typeface="Wingdings" panose="05000000000000000000" pitchFamily="2" charset="2"/>
              <a:buChar char="q"/>
            </a:pPr>
            <a:r>
              <a:rPr lang="en-GB" dirty="0"/>
              <a:t>If we compare 2 with "2" using ===, then it will return a false value.</a:t>
            </a:r>
            <a:endParaRPr lang="en-IN" b="1" dirty="0"/>
          </a:p>
        </p:txBody>
      </p:sp>
    </p:spTree>
    <p:extLst>
      <p:ext uri="{BB962C8B-B14F-4D97-AF65-F5344CB8AC3E}">
        <p14:creationId xmlns:p14="http://schemas.microsoft.com/office/powerpoint/2010/main" val="161366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174" y="226495"/>
            <a:ext cx="9623725" cy="646331"/>
          </a:xfrm>
          <a:prstGeom prst="rect">
            <a:avLst/>
          </a:prstGeom>
        </p:spPr>
        <p:txBody>
          <a:bodyPr wrap="none">
            <a:spAutoFit/>
          </a:bodyPr>
          <a:lstStyle/>
          <a:p>
            <a:pPr algn="ctr"/>
            <a:r>
              <a:rPr lang="en-GB" sz="3600" b="1" dirty="0"/>
              <a:t>Difference Between =, ==, and === in JavaScript</a:t>
            </a:r>
            <a:endParaRPr lang="en-US" sz="2400" b="1" dirty="0"/>
          </a:p>
        </p:txBody>
      </p:sp>
      <p:graphicFrame>
        <p:nvGraphicFramePr>
          <p:cNvPr id="4" name="Table 3"/>
          <p:cNvGraphicFramePr>
            <a:graphicFrameLocks noGrp="1"/>
          </p:cNvGraphicFramePr>
          <p:nvPr/>
        </p:nvGraphicFramePr>
        <p:xfrm>
          <a:off x="344774" y="1009380"/>
          <a:ext cx="11392524" cy="5656263"/>
        </p:xfrm>
        <a:graphic>
          <a:graphicData uri="http://schemas.openxmlformats.org/drawingml/2006/table">
            <a:tbl>
              <a:tblPr/>
              <a:tblGrid>
                <a:gridCol w="3797508">
                  <a:extLst>
                    <a:ext uri="{9D8B030D-6E8A-4147-A177-3AD203B41FA5}">
                      <a16:colId xmlns:a16="http://schemas.microsoft.com/office/drawing/2014/main" val="2268187856"/>
                    </a:ext>
                  </a:extLst>
                </a:gridCol>
                <a:gridCol w="3797508">
                  <a:extLst>
                    <a:ext uri="{9D8B030D-6E8A-4147-A177-3AD203B41FA5}">
                      <a16:colId xmlns:a16="http://schemas.microsoft.com/office/drawing/2014/main" val="911639483"/>
                    </a:ext>
                  </a:extLst>
                </a:gridCol>
                <a:gridCol w="3797508">
                  <a:extLst>
                    <a:ext uri="{9D8B030D-6E8A-4147-A177-3AD203B41FA5}">
                      <a16:colId xmlns:a16="http://schemas.microsoft.com/office/drawing/2014/main" val="143201707"/>
                    </a:ext>
                  </a:extLst>
                </a:gridCol>
              </a:tblGrid>
              <a:tr h="286393">
                <a:tc>
                  <a:txBody>
                    <a:bodyPr/>
                    <a:lstStyle/>
                    <a:p>
                      <a:pPr algn="l" fontAlgn="ctr"/>
                      <a:r>
                        <a:rPr lang="en-IN" sz="1400" b="1">
                          <a:effectLst/>
                        </a:rPr>
                        <a:t>=</a:t>
                      </a:r>
                    </a:p>
                  </a:txBody>
                  <a:tcPr marL="71598" marR="71598" marT="35799" marB="35799"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400" b="1">
                          <a:effectLst/>
                        </a:rPr>
                        <a:t>==</a:t>
                      </a:r>
                    </a:p>
                  </a:txBody>
                  <a:tcPr marL="71598" marR="71598" marT="35799" marB="35799"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IN" sz="1400" b="1">
                          <a:effectLst/>
                        </a:rPr>
                        <a:t>===</a:t>
                      </a:r>
                    </a:p>
                  </a:txBody>
                  <a:tcPr marL="71598" marR="71598" marT="35799" marB="35799"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53707878"/>
                  </a:ext>
                </a:extLst>
              </a:tr>
              <a:tr h="1360367">
                <a:tc>
                  <a:txBody>
                    <a:bodyPr/>
                    <a:lstStyle/>
                    <a:p>
                      <a:pPr fontAlgn="ctr"/>
                      <a:r>
                        <a:rPr lang="en-GB" sz="1400" b="1" dirty="0">
                          <a:effectLst/>
                        </a:rPr>
                        <a:t>= in JavaScript is used for assigning values to a variable.</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GB" sz="1400" b="1" dirty="0">
                          <a:effectLst/>
                        </a:rPr>
                        <a:t>== in JavaScript is used for comparing two variables, but it ignores the datatype of variable.</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GB" sz="1400" b="1" dirty="0">
                          <a:effectLst/>
                        </a:rPr>
                        <a:t>=== is used for comparing two variables, but this operator also checks datatype and compares two values.</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37371335"/>
                  </a:ext>
                </a:extLst>
              </a:tr>
              <a:tr h="501188">
                <a:tc>
                  <a:txBody>
                    <a:bodyPr/>
                    <a:lstStyle/>
                    <a:p>
                      <a:pPr fontAlgn="ctr"/>
                      <a:r>
                        <a:rPr lang="en-GB" sz="1400" b="1">
                          <a:effectLst/>
                        </a:rPr>
                        <a:t>It is called as assignment operator</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GB" sz="1400" b="1">
                          <a:effectLst/>
                        </a:rPr>
                        <a:t>It is called as comparison operator</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GB" sz="1400" b="1">
                          <a:effectLst/>
                        </a:rPr>
                        <a:t>It is also called as comparison operator</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2875443"/>
                  </a:ext>
                </a:extLst>
              </a:tr>
              <a:tr h="715983">
                <a:tc>
                  <a:txBody>
                    <a:bodyPr/>
                    <a:lstStyle/>
                    <a:p>
                      <a:pPr fontAlgn="ctr"/>
                      <a:r>
                        <a:rPr lang="en-GB" sz="1400" b="1" dirty="0">
                          <a:effectLst/>
                        </a:rPr>
                        <a:t>The assignment operator can evaluate to the assigned value</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GB" sz="1400" b="1">
                          <a:effectLst/>
                        </a:rPr>
                        <a:t>Checks the equality of two operands without considering their type.</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GB" sz="1400" b="1">
                          <a:effectLst/>
                        </a:rPr>
                        <a:t>Compares equality of two operands with their types.</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54445902"/>
                  </a:ext>
                </a:extLst>
              </a:tr>
              <a:tr h="1145572">
                <a:tc>
                  <a:txBody>
                    <a:bodyPr/>
                    <a:lstStyle/>
                    <a:p>
                      <a:pPr fontAlgn="ctr"/>
                      <a:r>
                        <a:rPr lang="en-GB" sz="1400" b="1">
                          <a:effectLst/>
                        </a:rPr>
                        <a:t>It does not return true or false</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GB" sz="1400" b="1">
                          <a:effectLst/>
                        </a:rPr>
                        <a:t>Return true if the two operands are equal. It will return false if the two operands are not equal.</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a:r>
                        <a:rPr lang="en-GB" sz="1400" b="1">
                          <a:effectLst/>
                        </a:rPr>
                        <a:t>It returns true only if both values and data types are the same for the two variables.</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6620017"/>
                  </a:ext>
                </a:extLst>
              </a:tr>
              <a:tr h="715983">
                <a:tc>
                  <a:txBody>
                    <a:bodyPr/>
                    <a:lstStyle/>
                    <a:p>
                      <a:pPr fontAlgn="ctr"/>
                      <a:r>
                        <a:rPr lang="en-GB" sz="1400" b="1">
                          <a:effectLst/>
                        </a:rPr>
                        <a:t>= simply assign one value of variable to another one.</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GB" sz="1400" b="1">
                          <a:effectLst/>
                        </a:rPr>
                        <a:t>== make type correction based upon values of variables.</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GB" sz="1400" b="1">
                          <a:effectLst/>
                        </a:rPr>
                        <a:t>=== takes type of variable in consideration.</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67598158"/>
                  </a:ext>
                </a:extLst>
              </a:tr>
              <a:tr h="930777">
                <a:tc>
                  <a:txBody>
                    <a:bodyPr/>
                    <a:lstStyle/>
                    <a:p>
                      <a:pPr fontAlgn="ctr"/>
                      <a:r>
                        <a:rPr lang="en-GB" sz="1400" b="1">
                          <a:effectLst/>
                        </a:rPr>
                        <a:t>== will not compare the value of variables at all.</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ctr"/>
                      <a:r>
                        <a:rPr lang="en-GB" sz="1400" b="1" dirty="0">
                          <a:effectLst/>
                        </a:rPr>
                        <a:t>The == checks for equality only after doing necessary conversations.</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ctr"/>
                      <a:r>
                        <a:rPr lang="en-GB" sz="1400" b="1" dirty="0">
                          <a:effectLst/>
                        </a:rPr>
                        <a:t>If two variable values are not similar, then === will not perform any conversion.</a:t>
                      </a:r>
                    </a:p>
                  </a:txBody>
                  <a:tcPr marL="71598" marR="71598" marT="35799" marB="35799"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77696057"/>
                  </a:ext>
                </a:extLst>
              </a:tr>
            </a:tbl>
          </a:graphicData>
        </a:graphic>
      </p:graphicFrame>
    </p:spTree>
    <p:extLst>
      <p:ext uri="{BB962C8B-B14F-4D97-AF65-F5344CB8AC3E}">
        <p14:creationId xmlns:p14="http://schemas.microsoft.com/office/powerpoint/2010/main" val="316531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CCED1-0E6A-0370-292A-23AD16F5811E}"/>
              </a:ext>
            </a:extLst>
          </p:cNvPr>
          <p:cNvSpPr txBox="1"/>
          <p:nvPr/>
        </p:nvSpPr>
        <p:spPr>
          <a:xfrm>
            <a:off x="2952549" y="724921"/>
            <a:ext cx="6097604" cy="523220"/>
          </a:xfrm>
          <a:prstGeom prst="rect">
            <a:avLst/>
          </a:prstGeom>
          <a:noFill/>
        </p:spPr>
        <p:txBody>
          <a:bodyPr wrap="square">
            <a:spAutoFit/>
          </a:bodyPr>
          <a:lstStyle/>
          <a:p>
            <a:pPr algn="ctr"/>
            <a:r>
              <a:rPr lang="en-US" sz="2800" b="1" i="1" dirty="0">
                <a:solidFill>
                  <a:srgbClr val="FF0000"/>
                </a:solidFill>
                <a:effectLst/>
                <a:latin typeface="Times New Roman" panose="02020603050405020304" pitchFamily="18" charset="0"/>
                <a:ea typeface="Calibri" panose="020F0502020204030204" pitchFamily="34" charset="0"/>
              </a:rPr>
              <a:t>JavaScript Objects, </a:t>
            </a:r>
            <a:endParaRPr lang="en-IN" sz="2800" dirty="0">
              <a:solidFill>
                <a:srgbClr val="FF0000"/>
              </a:solidFill>
            </a:endParaRPr>
          </a:p>
        </p:txBody>
      </p:sp>
      <p:sp>
        <p:nvSpPr>
          <p:cNvPr id="4" name="TextBox 3">
            <a:extLst>
              <a:ext uri="{FF2B5EF4-FFF2-40B4-BE49-F238E27FC236}">
                <a16:creationId xmlns:a16="http://schemas.microsoft.com/office/drawing/2014/main" id="{69D8399B-82D2-9D0E-B69C-FD3A5472C9E4}"/>
              </a:ext>
            </a:extLst>
          </p:cNvPr>
          <p:cNvSpPr txBox="1"/>
          <p:nvPr/>
        </p:nvSpPr>
        <p:spPr>
          <a:xfrm>
            <a:off x="1258502" y="1501344"/>
            <a:ext cx="8540015" cy="1477328"/>
          </a:xfrm>
          <a:prstGeom prst="rect">
            <a:avLst/>
          </a:prstGeom>
          <a:noFill/>
        </p:spPr>
        <p:txBody>
          <a:bodyPr wrap="square">
            <a:spAutoFit/>
          </a:bodyPr>
          <a:lstStyle/>
          <a:p>
            <a:pPr marL="285750" indent="-285750" algn="just">
              <a:buFont typeface="Wingdings" panose="05000000000000000000" pitchFamily="2" charset="2"/>
              <a:buChar char="v"/>
            </a:pPr>
            <a:r>
              <a:rPr lang="en-US" b="0" i="0" dirty="0">
                <a:solidFill>
                  <a:srgbClr val="333333"/>
                </a:solidFill>
                <a:effectLst/>
                <a:latin typeface="inter-regular"/>
              </a:rPr>
              <a:t>A </a:t>
            </a:r>
            <a:r>
              <a:rPr lang="en-US" b="0" i="0" dirty="0" err="1">
                <a:solidFill>
                  <a:srgbClr val="333333"/>
                </a:solidFill>
                <a:effectLst/>
                <a:latin typeface="inter-regular"/>
              </a:rPr>
              <a:t>javaScript</a:t>
            </a:r>
            <a:r>
              <a:rPr lang="en-US" b="0" i="0" dirty="0">
                <a:solidFill>
                  <a:srgbClr val="333333"/>
                </a:solidFill>
                <a:effectLst/>
                <a:latin typeface="inter-regular"/>
              </a:rPr>
              <a:t> object is an entity having </a:t>
            </a:r>
            <a:r>
              <a:rPr lang="en-US" b="0" i="0" dirty="0">
                <a:solidFill>
                  <a:srgbClr val="FF0000"/>
                </a:solidFill>
                <a:effectLst/>
                <a:latin typeface="inter-regular"/>
              </a:rPr>
              <a:t>state and behavior </a:t>
            </a:r>
            <a:r>
              <a:rPr lang="en-US" b="0" i="0" dirty="0">
                <a:solidFill>
                  <a:srgbClr val="333333"/>
                </a:solidFill>
                <a:effectLst/>
                <a:latin typeface="inter-regular"/>
              </a:rPr>
              <a:t>(properties and method). For example: car, pen, bike, chair, glass, keyboard, monitor etc.</a:t>
            </a:r>
          </a:p>
          <a:p>
            <a:pPr marL="285750" indent="-285750" algn="just">
              <a:buFont typeface="Wingdings" panose="05000000000000000000" pitchFamily="2" charset="2"/>
              <a:buChar char="v"/>
            </a:pPr>
            <a:r>
              <a:rPr lang="en-US" b="0" i="0" dirty="0">
                <a:solidFill>
                  <a:srgbClr val="333333"/>
                </a:solidFill>
                <a:effectLst/>
                <a:latin typeface="inter-regular"/>
              </a:rPr>
              <a:t>JavaScript is an object-based language. Everything is an object in JavaScript.</a:t>
            </a:r>
          </a:p>
          <a:p>
            <a:pPr marL="285750" indent="-285750" algn="just">
              <a:buFont typeface="Wingdings" panose="05000000000000000000" pitchFamily="2" charset="2"/>
              <a:buChar char="v"/>
            </a:pPr>
            <a:r>
              <a:rPr lang="en-US" b="0" i="0" dirty="0">
                <a:solidFill>
                  <a:srgbClr val="333333"/>
                </a:solidFill>
                <a:effectLst/>
                <a:latin typeface="inter-regular"/>
              </a:rPr>
              <a:t>JavaScript is template based not class based. Here, we don't create class to get the object. But, we direct create objects.</a:t>
            </a:r>
          </a:p>
        </p:txBody>
      </p:sp>
      <p:sp>
        <p:nvSpPr>
          <p:cNvPr id="6" name="TextBox 5">
            <a:extLst>
              <a:ext uri="{FF2B5EF4-FFF2-40B4-BE49-F238E27FC236}">
                <a16:creationId xmlns:a16="http://schemas.microsoft.com/office/drawing/2014/main" id="{34EF0D57-4F87-6AD8-E9D3-099EE284709C}"/>
              </a:ext>
            </a:extLst>
          </p:cNvPr>
          <p:cNvSpPr txBox="1"/>
          <p:nvPr/>
        </p:nvSpPr>
        <p:spPr>
          <a:xfrm>
            <a:off x="478857" y="3105834"/>
            <a:ext cx="6097604" cy="646331"/>
          </a:xfrm>
          <a:prstGeom prst="rect">
            <a:avLst/>
          </a:prstGeom>
          <a:noFill/>
        </p:spPr>
        <p:txBody>
          <a:bodyPr wrap="square">
            <a:spAutoFit/>
          </a:bodyPr>
          <a:lstStyle/>
          <a:p>
            <a:pPr algn="just"/>
            <a:r>
              <a:rPr lang="en-US" b="0" i="0" dirty="0">
                <a:solidFill>
                  <a:srgbClr val="610B38"/>
                </a:solidFill>
                <a:effectLst/>
                <a:latin typeface="erdana"/>
              </a:rPr>
              <a:t>Creating Objects in JavaScript</a:t>
            </a:r>
          </a:p>
          <a:p>
            <a:pPr algn="just"/>
            <a:r>
              <a:rPr lang="en-US" b="0" i="0" dirty="0">
                <a:solidFill>
                  <a:srgbClr val="333333"/>
                </a:solidFill>
                <a:effectLst/>
                <a:latin typeface="inter-regular"/>
              </a:rPr>
              <a:t>There are 3 ways to create objects.</a:t>
            </a:r>
          </a:p>
        </p:txBody>
      </p:sp>
      <p:sp>
        <p:nvSpPr>
          <p:cNvPr id="8" name="TextBox 7">
            <a:extLst>
              <a:ext uri="{FF2B5EF4-FFF2-40B4-BE49-F238E27FC236}">
                <a16:creationId xmlns:a16="http://schemas.microsoft.com/office/drawing/2014/main" id="{E693B716-669C-C570-C556-2B0BA3B3FFE9}"/>
              </a:ext>
            </a:extLst>
          </p:cNvPr>
          <p:cNvSpPr txBox="1"/>
          <p:nvPr/>
        </p:nvSpPr>
        <p:spPr>
          <a:xfrm>
            <a:off x="950495" y="3879327"/>
            <a:ext cx="6097604" cy="1477328"/>
          </a:xfrm>
          <a:prstGeom prst="rect">
            <a:avLst/>
          </a:prstGeom>
          <a:noFill/>
        </p:spPr>
        <p:txBody>
          <a:bodyPr wrap="square">
            <a:spAutoFit/>
          </a:bodyPr>
          <a:lstStyle/>
          <a:p>
            <a:pPr algn="just">
              <a:buFont typeface="+mj-lt"/>
              <a:buAutoNum type="arabicPeriod"/>
            </a:pPr>
            <a:r>
              <a:rPr lang="en-US" b="0" i="0" dirty="0">
                <a:solidFill>
                  <a:srgbClr val="FF0000"/>
                </a:solidFill>
                <a:effectLst/>
                <a:latin typeface="inter-regular"/>
              </a:rPr>
              <a:t>By object literal</a:t>
            </a:r>
          </a:p>
          <a:p>
            <a:pPr algn="just">
              <a:buFont typeface="+mj-lt"/>
              <a:buAutoNum type="arabicPeriod"/>
            </a:pPr>
            <a:r>
              <a:rPr lang="en-US" b="0" i="0" dirty="0">
                <a:solidFill>
                  <a:srgbClr val="FF0000"/>
                </a:solidFill>
                <a:effectLst/>
                <a:latin typeface="inter-regular"/>
              </a:rPr>
              <a:t>By creating instance of Object directly (using new keyword)</a:t>
            </a:r>
          </a:p>
          <a:p>
            <a:pPr algn="just">
              <a:buFont typeface="+mj-lt"/>
              <a:buAutoNum type="arabicPeriod"/>
            </a:pPr>
            <a:r>
              <a:rPr lang="en-US" b="0" i="0" dirty="0">
                <a:solidFill>
                  <a:srgbClr val="FF0000"/>
                </a:solidFill>
                <a:effectLst/>
                <a:latin typeface="inter-regular"/>
              </a:rPr>
              <a:t>By using an object constructor (using new keyword)</a:t>
            </a:r>
          </a:p>
          <a:p>
            <a:br>
              <a:rPr lang="en-US" dirty="0">
                <a:solidFill>
                  <a:srgbClr val="FF0000"/>
                </a:solidFill>
              </a:rPr>
            </a:br>
            <a:endParaRPr lang="en-IN" dirty="0">
              <a:solidFill>
                <a:srgbClr val="FF0000"/>
              </a:solidFill>
            </a:endParaRPr>
          </a:p>
        </p:txBody>
      </p:sp>
      <p:sp>
        <p:nvSpPr>
          <p:cNvPr id="10" name="TextBox 9">
            <a:extLst>
              <a:ext uri="{FF2B5EF4-FFF2-40B4-BE49-F238E27FC236}">
                <a16:creationId xmlns:a16="http://schemas.microsoft.com/office/drawing/2014/main" id="{76107FAB-A015-BC59-9FC6-F2F6B829E701}"/>
              </a:ext>
            </a:extLst>
          </p:cNvPr>
          <p:cNvSpPr txBox="1"/>
          <p:nvPr/>
        </p:nvSpPr>
        <p:spPr>
          <a:xfrm>
            <a:off x="767614" y="4932750"/>
            <a:ext cx="9627669" cy="1200329"/>
          </a:xfrm>
          <a:prstGeom prst="rect">
            <a:avLst/>
          </a:prstGeom>
          <a:noFill/>
        </p:spPr>
        <p:txBody>
          <a:bodyPr wrap="square">
            <a:spAutoFit/>
          </a:bodyPr>
          <a:lstStyle/>
          <a:p>
            <a:pPr algn="just"/>
            <a:r>
              <a:rPr lang="en-US" b="0" i="0" dirty="0">
                <a:solidFill>
                  <a:srgbClr val="610B38"/>
                </a:solidFill>
                <a:effectLst/>
                <a:latin typeface="erdana"/>
              </a:rPr>
              <a:t>1) JavaScript Object by object literal</a:t>
            </a:r>
          </a:p>
          <a:p>
            <a:pPr algn="just"/>
            <a:r>
              <a:rPr lang="en-US" b="0" i="0" dirty="0">
                <a:solidFill>
                  <a:srgbClr val="333333"/>
                </a:solidFill>
                <a:effectLst/>
                <a:latin typeface="inter-regular"/>
              </a:rPr>
              <a:t>The syntax of creating object using object literal is given below:</a:t>
            </a:r>
          </a:p>
          <a:p>
            <a:pPr algn="just"/>
            <a:endParaRPr lang="en-US" dirty="0">
              <a:solidFill>
                <a:srgbClr val="333333"/>
              </a:solidFill>
              <a:latin typeface="inter-regular"/>
            </a:endParaRPr>
          </a:p>
          <a:p>
            <a:pPr algn="just"/>
            <a:r>
              <a:rPr lang="en-US" b="0" i="0" dirty="0">
                <a:solidFill>
                  <a:srgbClr val="FF0000"/>
                </a:solidFill>
                <a:effectLst/>
                <a:latin typeface="inter-regular"/>
              </a:rPr>
              <a:t>object={property1:value1,property2:value2.....</a:t>
            </a:r>
            <a:r>
              <a:rPr lang="en-US" b="0" i="0" dirty="0" err="1">
                <a:solidFill>
                  <a:srgbClr val="FF0000"/>
                </a:solidFill>
                <a:effectLst/>
                <a:latin typeface="inter-regular"/>
              </a:rPr>
              <a:t>propertyN:valueN</a:t>
            </a:r>
            <a:r>
              <a:rPr lang="en-US" b="0" i="0" dirty="0">
                <a:solidFill>
                  <a:srgbClr val="FF0000"/>
                </a:solidFill>
                <a:effectLst/>
                <a:latin typeface="inter-regular"/>
              </a:rPr>
              <a:t>}  </a:t>
            </a:r>
          </a:p>
        </p:txBody>
      </p:sp>
      <p:sp>
        <p:nvSpPr>
          <p:cNvPr id="12" name="TextBox 11">
            <a:extLst>
              <a:ext uri="{FF2B5EF4-FFF2-40B4-BE49-F238E27FC236}">
                <a16:creationId xmlns:a16="http://schemas.microsoft.com/office/drawing/2014/main" id="{1A036CC8-586D-363C-C137-7F419192B8BE}"/>
              </a:ext>
            </a:extLst>
          </p:cNvPr>
          <p:cNvSpPr txBox="1"/>
          <p:nvPr/>
        </p:nvSpPr>
        <p:spPr>
          <a:xfrm>
            <a:off x="7230980" y="3396528"/>
            <a:ext cx="4665845" cy="2031325"/>
          </a:xfrm>
          <a:prstGeom prst="rect">
            <a:avLst/>
          </a:prstGeom>
          <a:noFill/>
        </p:spPr>
        <p:txBody>
          <a:bodyPr wrap="square">
            <a:spAutoFit/>
          </a:bodyPr>
          <a:lstStyle/>
          <a:p>
            <a:pPr algn="just"/>
            <a:r>
              <a:rPr lang="en-IN" b="1" i="0" dirty="0">
                <a:solidFill>
                  <a:schemeClr val="accent6">
                    <a:lumMod val="50000"/>
                  </a:schemeClr>
                </a:solidFill>
                <a:effectLst/>
                <a:latin typeface="inter-regular"/>
              </a:rPr>
              <a:t>&lt;script&gt;</a:t>
            </a:r>
            <a:r>
              <a:rPr lang="en-IN" b="0" i="0" dirty="0">
                <a:solidFill>
                  <a:schemeClr val="accent6">
                    <a:lumMod val="50000"/>
                  </a:schemeClr>
                </a:solidFill>
                <a:effectLst/>
                <a:latin typeface="inter-regular"/>
              </a:rPr>
              <a:t>  </a:t>
            </a:r>
          </a:p>
          <a:p>
            <a:pPr algn="just"/>
            <a:r>
              <a:rPr lang="en-IN" b="0" i="0" dirty="0">
                <a:solidFill>
                  <a:schemeClr val="accent6">
                    <a:lumMod val="50000"/>
                  </a:schemeClr>
                </a:solidFill>
                <a:effectLst/>
                <a:latin typeface="inter-regular"/>
              </a:rPr>
              <a:t>emp={id:102,name:"Shyam Kumar",salary:40000} </a:t>
            </a:r>
          </a:p>
          <a:p>
            <a:pPr algn="just"/>
            <a:r>
              <a:rPr lang="en-IN" b="0" i="0" dirty="0">
                <a:solidFill>
                  <a:schemeClr val="accent6">
                    <a:lumMod val="50000"/>
                  </a:schemeClr>
                </a:solidFill>
                <a:effectLst/>
                <a:latin typeface="inter-regular"/>
              </a:rPr>
              <a:t> </a:t>
            </a:r>
          </a:p>
          <a:p>
            <a:pPr algn="just"/>
            <a:r>
              <a:rPr lang="en-IN" b="0" i="0" dirty="0" err="1">
                <a:solidFill>
                  <a:schemeClr val="accent6">
                    <a:lumMod val="50000"/>
                  </a:schemeClr>
                </a:solidFill>
                <a:effectLst/>
                <a:latin typeface="inter-regular"/>
              </a:rPr>
              <a:t>document.write</a:t>
            </a:r>
            <a:r>
              <a:rPr lang="en-IN" b="0" i="0" dirty="0">
                <a:solidFill>
                  <a:schemeClr val="accent6">
                    <a:lumMod val="50000"/>
                  </a:schemeClr>
                </a:solidFill>
                <a:effectLst/>
                <a:latin typeface="inter-regular"/>
              </a:rPr>
              <a:t>(emp.id+" "+emp.name+" "+</a:t>
            </a:r>
            <a:r>
              <a:rPr lang="en-IN" b="0" i="0" dirty="0" err="1">
                <a:solidFill>
                  <a:schemeClr val="accent6">
                    <a:lumMod val="50000"/>
                  </a:schemeClr>
                </a:solidFill>
                <a:effectLst/>
                <a:latin typeface="inter-regular"/>
              </a:rPr>
              <a:t>emp.salary</a:t>
            </a:r>
            <a:r>
              <a:rPr lang="en-IN" b="0" i="0" dirty="0">
                <a:solidFill>
                  <a:schemeClr val="accent6">
                    <a:lumMod val="50000"/>
                  </a:schemeClr>
                </a:solidFill>
                <a:effectLst/>
                <a:latin typeface="inter-regular"/>
              </a:rPr>
              <a:t>);  </a:t>
            </a:r>
          </a:p>
          <a:p>
            <a:pPr algn="just"/>
            <a:r>
              <a:rPr lang="en-IN" b="1" i="0" dirty="0">
                <a:solidFill>
                  <a:schemeClr val="accent6">
                    <a:lumMod val="50000"/>
                  </a:schemeClr>
                </a:solidFill>
                <a:effectLst/>
                <a:latin typeface="inter-regular"/>
              </a:rPr>
              <a:t>&lt;/script&gt;</a:t>
            </a:r>
            <a:r>
              <a:rPr lang="en-IN" b="0" i="0" dirty="0">
                <a:solidFill>
                  <a:schemeClr val="accent6">
                    <a:lumMod val="50000"/>
                  </a:schemeClr>
                </a:solidFill>
                <a:effectLst/>
                <a:latin typeface="inter-regular"/>
              </a:rPr>
              <a:t> </a:t>
            </a:r>
          </a:p>
        </p:txBody>
      </p:sp>
      <p:cxnSp>
        <p:nvCxnSpPr>
          <p:cNvPr id="14" name="Straight Connector 13">
            <a:extLst>
              <a:ext uri="{FF2B5EF4-FFF2-40B4-BE49-F238E27FC236}">
                <a16:creationId xmlns:a16="http://schemas.microsoft.com/office/drawing/2014/main" id="{1479AB1D-C8C7-3FEB-40F9-3B8F2C6033ED}"/>
              </a:ext>
            </a:extLst>
          </p:cNvPr>
          <p:cNvCxnSpPr>
            <a:cxnSpLocks/>
          </p:cNvCxnSpPr>
          <p:nvPr/>
        </p:nvCxnSpPr>
        <p:spPr>
          <a:xfrm>
            <a:off x="7048099" y="3465295"/>
            <a:ext cx="34892" cy="3070259"/>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FE76B0FA-ED15-6ED6-7605-5391D98C0F8B}"/>
              </a:ext>
            </a:extLst>
          </p:cNvPr>
          <p:cNvPicPr>
            <a:picLocks noChangeAspect="1"/>
          </p:cNvPicPr>
          <p:nvPr/>
        </p:nvPicPr>
        <p:blipFill>
          <a:blip r:embed="rId2"/>
          <a:stretch>
            <a:fillRect/>
          </a:stretch>
        </p:blipFill>
        <p:spPr>
          <a:xfrm>
            <a:off x="7365236" y="5874238"/>
            <a:ext cx="3104041" cy="799526"/>
          </a:xfrm>
          <a:prstGeom prst="rect">
            <a:avLst/>
          </a:prstGeom>
        </p:spPr>
      </p:pic>
    </p:spTree>
    <p:extLst>
      <p:ext uri="{BB962C8B-B14F-4D97-AF65-F5344CB8AC3E}">
        <p14:creationId xmlns:p14="http://schemas.microsoft.com/office/powerpoint/2010/main" val="426110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103A7-9AC1-1AC7-81A1-2A6BDD6C5F0F}"/>
              </a:ext>
            </a:extLst>
          </p:cNvPr>
          <p:cNvSpPr txBox="1"/>
          <p:nvPr/>
        </p:nvSpPr>
        <p:spPr>
          <a:xfrm>
            <a:off x="883118" y="563425"/>
            <a:ext cx="6643838" cy="1477328"/>
          </a:xfrm>
          <a:prstGeom prst="rect">
            <a:avLst/>
          </a:prstGeom>
          <a:noFill/>
        </p:spPr>
        <p:txBody>
          <a:bodyPr wrap="square">
            <a:spAutoFit/>
          </a:bodyPr>
          <a:lstStyle/>
          <a:p>
            <a:pPr algn="just"/>
            <a:r>
              <a:rPr lang="en-US" b="0" i="0" dirty="0">
                <a:solidFill>
                  <a:srgbClr val="610B38"/>
                </a:solidFill>
                <a:effectLst/>
                <a:latin typeface="erdana"/>
              </a:rPr>
              <a:t> 2. By creating instance of Object</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The syntax of creating object directly is given below:</a:t>
            </a:r>
          </a:p>
          <a:p>
            <a:pPr algn="just"/>
            <a:endParaRPr lang="en-US" b="0" i="0" dirty="0">
              <a:solidFill>
                <a:srgbClr val="333333"/>
              </a:solidFill>
              <a:effectLst/>
              <a:latin typeface="inter-regular"/>
            </a:endParaRPr>
          </a:p>
          <a:p>
            <a:pPr algn="just"/>
            <a:r>
              <a:rPr lang="en-US" b="0" i="0" dirty="0">
                <a:solidFill>
                  <a:srgbClr val="FF0000"/>
                </a:solidFill>
                <a:effectLst/>
                <a:latin typeface="inter-regular"/>
              </a:rPr>
              <a:t>var </a:t>
            </a:r>
            <a:r>
              <a:rPr lang="en-US" b="0" i="0" dirty="0" err="1">
                <a:solidFill>
                  <a:srgbClr val="FF0000"/>
                </a:solidFill>
                <a:effectLst/>
                <a:latin typeface="inter-regular"/>
              </a:rPr>
              <a:t>objectname</a:t>
            </a:r>
            <a:r>
              <a:rPr lang="en-US" b="0" i="0" dirty="0">
                <a:solidFill>
                  <a:srgbClr val="FF0000"/>
                </a:solidFill>
                <a:effectLst/>
                <a:latin typeface="inter-regular"/>
              </a:rPr>
              <a:t>=</a:t>
            </a:r>
            <a:r>
              <a:rPr lang="en-US" b="1" i="0" dirty="0">
                <a:solidFill>
                  <a:srgbClr val="FF0000"/>
                </a:solidFill>
                <a:effectLst/>
                <a:highlight>
                  <a:srgbClr val="FFFF00"/>
                </a:highlight>
                <a:latin typeface="inter-regular"/>
              </a:rPr>
              <a:t>new</a:t>
            </a:r>
            <a:r>
              <a:rPr lang="en-US" b="0" i="0" dirty="0">
                <a:solidFill>
                  <a:srgbClr val="FF0000"/>
                </a:solidFill>
                <a:effectLst/>
                <a:latin typeface="inter-regular"/>
              </a:rPr>
              <a:t> Object();  </a:t>
            </a:r>
          </a:p>
        </p:txBody>
      </p:sp>
      <p:sp>
        <p:nvSpPr>
          <p:cNvPr id="5" name="TextBox 4">
            <a:extLst>
              <a:ext uri="{FF2B5EF4-FFF2-40B4-BE49-F238E27FC236}">
                <a16:creationId xmlns:a16="http://schemas.microsoft.com/office/drawing/2014/main" id="{833FDD44-BA58-2966-9E8E-CB9227AD05B3}"/>
              </a:ext>
            </a:extLst>
          </p:cNvPr>
          <p:cNvSpPr txBox="1"/>
          <p:nvPr/>
        </p:nvSpPr>
        <p:spPr>
          <a:xfrm>
            <a:off x="1027497" y="2103989"/>
            <a:ext cx="6097604" cy="2585323"/>
          </a:xfrm>
          <a:prstGeom prst="rect">
            <a:avLst/>
          </a:prstGeom>
          <a:noFill/>
        </p:spPr>
        <p:txBody>
          <a:bodyPr wrap="square">
            <a:spAutoFit/>
          </a:bodyPr>
          <a:lstStyle/>
          <a:p>
            <a:pPr algn="just"/>
            <a:r>
              <a:rPr lang="en-IN" b="0" i="0" dirty="0">
                <a:solidFill>
                  <a:srgbClr val="333333"/>
                </a:solidFill>
                <a:effectLst/>
                <a:latin typeface="inter-regular"/>
              </a:rPr>
              <a:t>Let’s see the example of creating object directly.</a:t>
            </a:r>
          </a:p>
          <a:p>
            <a:pPr algn="just"/>
            <a:endParaRPr lang="en-IN" b="0" i="0" dirty="0">
              <a:solidFill>
                <a:srgbClr val="333333"/>
              </a:solidFill>
              <a:effectLst/>
              <a:latin typeface="inter-regular"/>
            </a:endParaRP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emp</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Object();  </a:t>
            </a:r>
          </a:p>
          <a:p>
            <a:pPr algn="just"/>
            <a:r>
              <a:rPr lang="en-IN" b="0" i="0" dirty="0">
                <a:solidFill>
                  <a:srgbClr val="FF0000"/>
                </a:solidFill>
                <a:effectLst/>
                <a:latin typeface="inter-regular"/>
              </a:rPr>
              <a:t>emp.id</a:t>
            </a:r>
            <a:r>
              <a:rPr lang="en-IN" b="0" i="0" dirty="0">
                <a:solidFill>
                  <a:srgbClr val="000000"/>
                </a:solidFill>
                <a:effectLst/>
                <a:latin typeface="inter-regular"/>
              </a:rPr>
              <a:t>=</a:t>
            </a:r>
            <a:r>
              <a:rPr lang="en-IN" b="0" i="0" dirty="0">
                <a:solidFill>
                  <a:srgbClr val="0000FF"/>
                </a:solidFill>
                <a:effectLst/>
                <a:latin typeface="inter-regular"/>
              </a:rPr>
              <a:t>101</a:t>
            </a:r>
            <a:r>
              <a:rPr lang="en-IN" b="0" i="0" dirty="0">
                <a:solidFill>
                  <a:srgbClr val="000000"/>
                </a:solidFill>
                <a:effectLst/>
                <a:latin typeface="inter-regular"/>
              </a:rPr>
              <a:t>;  </a:t>
            </a:r>
          </a:p>
          <a:p>
            <a:pPr algn="just"/>
            <a:r>
              <a:rPr lang="en-IN" b="0" i="0" dirty="0">
                <a:solidFill>
                  <a:srgbClr val="FF0000"/>
                </a:solidFill>
                <a:effectLst/>
                <a:latin typeface="inter-regular"/>
              </a:rPr>
              <a:t>emp.name</a:t>
            </a:r>
            <a:r>
              <a:rPr lang="en-IN" b="0" i="0" dirty="0">
                <a:solidFill>
                  <a:srgbClr val="000000"/>
                </a:solidFill>
                <a:effectLst/>
                <a:latin typeface="inter-regular"/>
              </a:rPr>
              <a:t>=</a:t>
            </a:r>
            <a:r>
              <a:rPr lang="en-IN" b="0" i="0" dirty="0">
                <a:solidFill>
                  <a:srgbClr val="0000FF"/>
                </a:solidFill>
                <a:effectLst/>
                <a:latin typeface="inter-regular"/>
              </a:rPr>
              <a:t>"Ravi Malik"</a:t>
            </a:r>
            <a:r>
              <a:rPr lang="en-IN" b="0" i="0" dirty="0">
                <a:solidFill>
                  <a:srgbClr val="000000"/>
                </a:solidFill>
                <a:effectLst/>
                <a:latin typeface="inter-regular"/>
              </a:rPr>
              <a:t>;  </a:t>
            </a:r>
          </a:p>
          <a:p>
            <a:pPr algn="just"/>
            <a:r>
              <a:rPr lang="en-IN" b="0" i="0" dirty="0" err="1">
                <a:solidFill>
                  <a:srgbClr val="FF0000"/>
                </a:solidFill>
                <a:effectLst/>
                <a:latin typeface="inter-regular"/>
              </a:rPr>
              <a:t>emp.salary</a:t>
            </a:r>
            <a:r>
              <a:rPr lang="en-IN" b="0" i="0" dirty="0">
                <a:solidFill>
                  <a:srgbClr val="000000"/>
                </a:solidFill>
                <a:effectLst/>
                <a:latin typeface="inter-regular"/>
              </a:rPr>
              <a:t>=</a:t>
            </a:r>
            <a:r>
              <a:rPr lang="en-IN" b="0" i="0" dirty="0">
                <a:solidFill>
                  <a:srgbClr val="0000FF"/>
                </a:solidFill>
                <a:effectLst/>
                <a:latin typeface="inter-regular"/>
              </a:rPr>
              <a:t>50000</a:t>
            </a:r>
            <a:r>
              <a:rPr lang="en-IN" b="0" i="0" dirty="0">
                <a:solidFill>
                  <a:srgbClr val="000000"/>
                </a:solidFill>
                <a:effectLst/>
                <a:latin typeface="inter-regular"/>
              </a:rPr>
              <a:t>;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(emp.id+" "+emp.name+" "+</a:t>
            </a:r>
            <a:r>
              <a:rPr lang="en-IN" b="0" i="0" dirty="0" err="1">
                <a:solidFill>
                  <a:srgbClr val="000000"/>
                </a:solidFill>
                <a:effectLst/>
                <a:latin typeface="inter-regular"/>
              </a:rPr>
              <a:t>emp.salary</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p:txBody>
      </p:sp>
      <p:pic>
        <p:nvPicPr>
          <p:cNvPr id="7" name="Picture 6">
            <a:extLst>
              <a:ext uri="{FF2B5EF4-FFF2-40B4-BE49-F238E27FC236}">
                <a16:creationId xmlns:a16="http://schemas.microsoft.com/office/drawing/2014/main" id="{29E73CF9-D4AC-354F-0534-2176C478D2B8}"/>
              </a:ext>
            </a:extLst>
          </p:cNvPr>
          <p:cNvPicPr>
            <a:picLocks noChangeAspect="1"/>
          </p:cNvPicPr>
          <p:nvPr/>
        </p:nvPicPr>
        <p:blipFill>
          <a:blip r:embed="rId2"/>
          <a:stretch>
            <a:fillRect/>
          </a:stretch>
        </p:blipFill>
        <p:spPr>
          <a:xfrm>
            <a:off x="8701238" y="3880406"/>
            <a:ext cx="3185644" cy="1346111"/>
          </a:xfrm>
          <a:prstGeom prst="rect">
            <a:avLst/>
          </a:prstGeom>
        </p:spPr>
      </p:pic>
    </p:spTree>
    <p:extLst>
      <p:ext uri="{BB962C8B-B14F-4D97-AF65-F5344CB8AC3E}">
        <p14:creationId xmlns:p14="http://schemas.microsoft.com/office/powerpoint/2010/main" val="72930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83B5A-A404-E6A7-0D3E-EEEB8E797482}"/>
              </a:ext>
            </a:extLst>
          </p:cNvPr>
          <p:cNvSpPr txBox="1"/>
          <p:nvPr/>
        </p:nvSpPr>
        <p:spPr>
          <a:xfrm>
            <a:off x="911993" y="394636"/>
            <a:ext cx="7384983" cy="5078313"/>
          </a:xfrm>
          <a:prstGeom prst="rect">
            <a:avLst/>
          </a:prstGeom>
          <a:noFill/>
        </p:spPr>
        <p:txBody>
          <a:bodyPr wrap="square">
            <a:spAutoFit/>
          </a:bodyPr>
          <a:lstStyle/>
          <a:p>
            <a:pPr algn="just"/>
            <a:r>
              <a:rPr lang="en-US" b="0" i="0" dirty="0">
                <a:solidFill>
                  <a:srgbClr val="610B38"/>
                </a:solidFill>
                <a:effectLst/>
                <a:latin typeface="erdana"/>
              </a:rPr>
              <a:t>3) By using an Object constructor</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Here, you need to create function with arguments. Each argument value can be assigned in the current object by using this keyword.</a:t>
            </a:r>
          </a:p>
          <a:p>
            <a:pPr algn="just"/>
            <a:r>
              <a:rPr lang="en-US" b="0" i="0" dirty="0">
                <a:solidFill>
                  <a:srgbClr val="333333"/>
                </a:solidFill>
                <a:effectLst/>
                <a:latin typeface="inter-regular"/>
              </a:rPr>
              <a:t>The </a:t>
            </a:r>
            <a:r>
              <a:rPr lang="en-US" b="1" i="0" dirty="0">
                <a:solidFill>
                  <a:srgbClr val="333333"/>
                </a:solidFill>
                <a:effectLst/>
                <a:latin typeface="inter-bold"/>
              </a:rPr>
              <a:t>this keyword</a:t>
            </a:r>
            <a:r>
              <a:rPr lang="en-US" b="0" i="0" dirty="0">
                <a:solidFill>
                  <a:srgbClr val="333333"/>
                </a:solidFill>
                <a:effectLst/>
                <a:latin typeface="inter-regular"/>
              </a:rPr>
              <a:t> refers to the current object.</a:t>
            </a:r>
          </a:p>
          <a:p>
            <a:pPr algn="just"/>
            <a:r>
              <a:rPr lang="en-US" b="0" i="0" dirty="0">
                <a:solidFill>
                  <a:srgbClr val="333333"/>
                </a:solidFill>
                <a:effectLst/>
                <a:latin typeface="inter-regular"/>
              </a:rPr>
              <a:t>The example of creating object by object constructor is given below.</a:t>
            </a:r>
          </a:p>
          <a:p>
            <a:pPr algn="just"/>
            <a:endParaRPr lang="en-US" b="1" i="0" dirty="0">
              <a:solidFill>
                <a:srgbClr val="006699"/>
              </a:solidFill>
              <a:effectLst/>
              <a:latin typeface="inter-regular"/>
            </a:endParaRP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r>
              <a:rPr lang="en-US" b="0" i="0" dirty="0">
                <a:solidFill>
                  <a:srgbClr val="000000"/>
                </a:solidFill>
                <a:effectLst/>
                <a:latin typeface="inter-regular"/>
              </a:rPr>
              <a:t>function emp(</a:t>
            </a:r>
            <a:r>
              <a:rPr lang="en-US" b="0" i="0" dirty="0" err="1">
                <a:solidFill>
                  <a:srgbClr val="000000"/>
                </a:solidFill>
                <a:effectLst/>
                <a:latin typeface="inter-regular"/>
              </a:rPr>
              <a:t>id,name,salary</a:t>
            </a:r>
            <a:r>
              <a:rPr lang="en-US" b="0" i="0" dirty="0">
                <a:solidFill>
                  <a:srgbClr val="000000"/>
                </a:solidFill>
                <a:effectLst/>
                <a:latin typeface="inter-regular"/>
              </a:rPr>
              <a:t>)</a:t>
            </a:r>
          </a:p>
          <a:p>
            <a:pPr algn="just"/>
            <a:r>
              <a:rPr lang="en-US" b="0" i="0" dirty="0">
                <a:solidFill>
                  <a:srgbClr val="000000"/>
                </a:solidFill>
                <a:effectLst/>
                <a:latin typeface="inter-regular"/>
              </a:rPr>
              <a:t>{  </a:t>
            </a:r>
          </a:p>
          <a:p>
            <a:pPr algn="just"/>
            <a:r>
              <a:rPr lang="en-US" b="0" i="0" dirty="0">
                <a:solidFill>
                  <a:srgbClr val="FF0000"/>
                </a:solidFill>
                <a:effectLst/>
                <a:latin typeface="inter-regular"/>
              </a:rPr>
              <a:t>this.id</a:t>
            </a:r>
            <a:r>
              <a:rPr lang="en-US" b="0" i="0" dirty="0">
                <a:solidFill>
                  <a:srgbClr val="000000"/>
                </a:solidFill>
                <a:effectLst/>
                <a:latin typeface="inter-regular"/>
              </a:rPr>
              <a:t>=id;  </a:t>
            </a:r>
          </a:p>
          <a:p>
            <a:pPr algn="just"/>
            <a:r>
              <a:rPr lang="en-US" b="0" i="0" dirty="0">
                <a:solidFill>
                  <a:srgbClr val="FF0000"/>
                </a:solidFill>
                <a:effectLst/>
                <a:latin typeface="inter-regular"/>
              </a:rPr>
              <a:t>this.name</a:t>
            </a:r>
            <a:r>
              <a:rPr lang="en-US" b="0" i="0" dirty="0">
                <a:solidFill>
                  <a:srgbClr val="000000"/>
                </a:solidFill>
                <a:effectLst/>
                <a:latin typeface="inter-regular"/>
              </a:rPr>
              <a:t>=name;  </a:t>
            </a:r>
          </a:p>
          <a:p>
            <a:pPr algn="just"/>
            <a:r>
              <a:rPr lang="en-US" b="0" i="0" dirty="0" err="1">
                <a:solidFill>
                  <a:srgbClr val="FF0000"/>
                </a:solidFill>
                <a:effectLst/>
                <a:latin typeface="inter-regular"/>
              </a:rPr>
              <a:t>this.salary</a:t>
            </a:r>
            <a:r>
              <a:rPr lang="en-US" b="0" i="0" dirty="0">
                <a:solidFill>
                  <a:srgbClr val="000000"/>
                </a:solidFill>
                <a:effectLst/>
                <a:latin typeface="inter-regular"/>
              </a:rPr>
              <a:t>=salary;  </a:t>
            </a:r>
          </a:p>
          <a:p>
            <a:pPr algn="just"/>
            <a:r>
              <a:rPr lang="en-US" b="0" i="0" dirty="0">
                <a:solidFill>
                  <a:srgbClr val="000000"/>
                </a:solidFill>
                <a:effectLst/>
                <a:latin typeface="inter-regular"/>
              </a:rPr>
              <a:t>}  </a:t>
            </a:r>
          </a:p>
          <a:p>
            <a:pPr algn="just"/>
            <a:r>
              <a:rPr lang="en-US" b="0" i="0" dirty="0">
                <a:solidFill>
                  <a:srgbClr val="FF0000"/>
                </a:solidFill>
                <a:effectLst/>
                <a:latin typeface="inter-regular"/>
              </a:rPr>
              <a:t>e</a:t>
            </a:r>
            <a:r>
              <a:rPr lang="en-US" b="0" i="0" dirty="0">
                <a:solidFill>
                  <a:srgbClr val="000000"/>
                </a:solidFill>
                <a:effectLst/>
                <a:latin typeface="inter-regular"/>
              </a:rPr>
              <a:t>=</a:t>
            </a:r>
            <a:r>
              <a:rPr lang="en-US" b="0" i="0" dirty="0">
                <a:solidFill>
                  <a:srgbClr val="0000FF"/>
                </a:solidFill>
                <a:effectLst/>
                <a:latin typeface="inter-regular"/>
              </a:rPr>
              <a:t>new</a:t>
            </a:r>
            <a:r>
              <a:rPr lang="en-US" b="0" i="0" dirty="0">
                <a:solidFill>
                  <a:srgbClr val="000000"/>
                </a:solidFill>
                <a:effectLst/>
                <a:latin typeface="inter-regular"/>
              </a:rPr>
              <a:t> emp(103,"Vimal Jaiswal",30000);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document.write</a:t>
            </a:r>
            <a:r>
              <a:rPr lang="en-US" b="0" i="0" dirty="0">
                <a:solidFill>
                  <a:srgbClr val="000000"/>
                </a:solidFill>
                <a:effectLst/>
                <a:latin typeface="inter-regular"/>
              </a:rPr>
              <a:t>(e.id+" "+e.name+" "+</a:t>
            </a:r>
            <a:r>
              <a:rPr lang="en-US" b="0" i="0" dirty="0" err="1">
                <a:solidFill>
                  <a:srgbClr val="000000"/>
                </a:solidFill>
                <a:effectLst/>
                <a:latin typeface="inter-regular"/>
              </a:rPr>
              <a:t>e.salary</a:t>
            </a:r>
            <a:r>
              <a:rPr lang="en-US" b="0" i="0" dirty="0">
                <a:solidFill>
                  <a:srgbClr val="000000"/>
                </a:solidFill>
                <a:effectLst/>
                <a:latin typeface="inter-regular"/>
              </a:rPr>
              <a:t>);  </a:t>
            </a: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p:txBody>
      </p:sp>
      <p:pic>
        <p:nvPicPr>
          <p:cNvPr id="5" name="Picture 4">
            <a:extLst>
              <a:ext uri="{FF2B5EF4-FFF2-40B4-BE49-F238E27FC236}">
                <a16:creationId xmlns:a16="http://schemas.microsoft.com/office/drawing/2014/main" id="{DB7700CC-ED02-46A6-2416-B8E834096FC7}"/>
              </a:ext>
            </a:extLst>
          </p:cNvPr>
          <p:cNvPicPr>
            <a:picLocks noChangeAspect="1"/>
          </p:cNvPicPr>
          <p:nvPr/>
        </p:nvPicPr>
        <p:blipFill>
          <a:blip r:embed="rId2"/>
          <a:stretch>
            <a:fillRect/>
          </a:stretch>
        </p:blipFill>
        <p:spPr>
          <a:xfrm>
            <a:off x="7930354" y="4189015"/>
            <a:ext cx="3349653" cy="1370562"/>
          </a:xfrm>
          <a:prstGeom prst="rect">
            <a:avLst/>
          </a:prstGeom>
        </p:spPr>
      </p:pic>
    </p:spTree>
    <p:extLst>
      <p:ext uri="{BB962C8B-B14F-4D97-AF65-F5344CB8AC3E}">
        <p14:creationId xmlns:p14="http://schemas.microsoft.com/office/powerpoint/2010/main" val="90692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C0A9-5B11-ADFE-BDDD-16305A74EAF3}"/>
              </a:ext>
            </a:extLst>
          </p:cNvPr>
          <p:cNvSpPr>
            <a:spLocks noGrp="1"/>
          </p:cNvSpPr>
          <p:nvPr>
            <p:ph type="title"/>
          </p:nvPr>
        </p:nvSpPr>
        <p:spPr/>
        <p:txBody>
          <a:bodyPr/>
          <a:lstStyle/>
          <a:p>
            <a:r>
              <a:rPr lang="en-US" dirty="0">
                <a:solidFill>
                  <a:srgbClr val="FF0000"/>
                </a:solidFill>
              </a:rPr>
              <a:t>JavaScript Syntax</a:t>
            </a:r>
          </a:p>
        </p:txBody>
      </p:sp>
      <p:sp>
        <p:nvSpPr>
          <p:cNvPr id="3" name="Content Placeholder 2">
            <a:extLst>
              <a:ext uri="{FF2B5EF4-FFF2-40B4-BE49-F238E27FC236}">
                <a16:creationId xmlns:a16="http://schemas.microsoft.com/office/drawing/2014/main" id="{FA2C1F4B-1303-F6EB-5786-80854A2D7B5A}"/>
              </a:ext>
            </a:extLst>
          </p:cNvPr>
          <p:cNvSpPr>
            <a:spLocks noGrp="1"/>
          </p:cNvSpPr>
          <p:nvPr>
            <p:ph idx="1"/>
          </p:nvPr>
        </p:nvSpPr>
        <p:spPr>
          <a:xfrm>
            <a:off x="587943" y="1565743"/>
            <a:ext cx="10515600" cy="4351338"/>
          </a:xfrm>
        </p:spPr>
        <p:txBody>
          <a:bodyPr>
            <a:no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JavaScript syntax is the set of rules, how JavaScript programs are constructed:</a:t>
            </a:r>
          </a:p>
          <a:p>
            <a:pPr marL="0" indent="0">
              <a:buNone/>
            </a:pPr>
            <a:r>
              <a:rPr lang="en-US" sz="1600" b="1" i="0" dirty="0">
                <a:solidFill>
                  <a:srgbClr val="FF0000"/>
                </a:solidFill>
                <a:effectLst/>
                <a:latin typeface="Times New Roman" panose="02020603050405020304" pitchFamily="18" charset="0"/>
                <a:cs typeface="Times New Roman" panose="02020603050405020304" pitchFamily="18" charset="0"/>
              </a:rPr>
              <a:t>JavaScript Values</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 JavaScript syntax defines two types of values:</a:t>
            </a:r>
          </a:p>
          <a:p>
            <a:pPr algn="l">
              <a:buFont typeface="Arial" panose="020B0604020202020204" pitchFamily="34" charset="0"/>
              <a:buChar char="•"/>
            </a:pPr>
            <a:r>
              <a:rPr lang="en-US" sz="1600" b="0" i="0" dirty="0">
                <a:solidFill>
                  <a:srgbClr val="FF0000"/>
                </a:solidFill>
                <a:effectLst/>
                <a:latin typeface="Times New Roman" panose="02020603050405020304" pitchFamily="18" charset="0"/>
                <a:cs typeface="Times New Roman" panose="02020603050405020304" pitchFamily="18" charset="0"/>
              </a:rPr>
              <a:t>Fixed values</a:t>
            </a:r>
          </a:p>
          <a:p>
            <a:pPr algn="l">
              <a:buFont typeface="Arial" panose="020B0604020202020204" pitchFamily="34" charset="0"/>
              <a:buChar char="•"/>
            </a:pPr>
            <a:r>
              <a:rPr lang="en-US" sz="1600" b="0" i="0" dirty="0">
                <a:solidFill>
                  <a:srgbClr val="FF0000"/>
                </a:solidFill>
                <a:effectLst/>
                <a:latin typeface="Times New Roman" panose="02020603050405020304" pitchFamily="18" charset="0"/>
                <a:cs typeface="Times New Roman" panose="02020603050405020304" pitchFamily="18" charset="0"/>
              </a:rPr>
              <a:t>Variable value</a:t>
            </a:r>
            <a:r>
              <a:rPr lang="en-US" sz="1600" b="0" i="0" dirty="0">
                <a:solidFill>
                  <a:srgbClr val="000000"/>
                </a:solidFill>
                <a:effectLst/>
                <a:latin typeface="Times New Roman" panose="02020603050405020304" pitchFamily="18" charset="0"/>
                <a:cs typeface="Times New Roman" panose="02020603050405020304" pitchFamily="18" charset="0"/>
              </a:rPr>
              <a:t>s</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Fixed values are called </a:t>
            </a:r>
            <a:r>
              <a:rPr lang="en-US" sz="1600" b="1" i="0" dirty="0">
                <a:solidFill>
                  <a:srgbClr val="000000"/>
                </a:solidFill>
                <a:effectLst/>
                <a:latin typeface="Times New Roman" panose="02020603050405020304" pitchFamily="18" charset="0"/>
                <a:cs typeface="Times New Roman" panose="02020603050405020304" pitchFamily="18" charset="0"/>
              </a:rPr>
              <a:t>Literals</a:t>
            </a:r>
            <a:r>
              <a:rPr lang="en-US" sz="1600" b="0" i="0" dirty="0">
                <a:solidFill>
                  <a:srgbClr val="000000"/>
                </a:solidFill>
                <a:effectLst/>
                <a:latin typeface="Times New Roman" panose="02020603050405020304" pitchFamily="18" charset="0"/>
                <a:cs typeface="Times New Roman" panose="02020603050405020304" pitchFamily="18" charset="0"/>
              </a:rPr>
              <a:t>. Eg:10.50,”NHCE”</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Variable values are called </a:t>
            </a:r>
            <a:r>
              <a:rPr lang="en-US" sz="1600" b="1" i="0" dirty="0">
                <a:solidFill>
                  <a:srgbClr val="000000"/>
                </a:solidFill>
                <a:effectLst/>
                <a:latin typeface="Times New Roman" panose="02020603050405020304" pitchFamily="18" charset="0"/>
                <a:cs typeface="Times New Roman" panose="02020603050405020304" pitchFamily="18" charset="0"/>
              </a:rPr>
              <a:t>Variables</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1600" b="0" i="0" dirty="0" err="1">
                <a:solidFill>
                  <a:srgbClr val="000000"/>
                </a:solidFill>
                <a:effectLst/>
                <a:latin typeface="Times New Roman" panose="02020603050405020304" pitchFamily="18" charset="0"/>
                <a:cs typeface="Times New Roman" panose="02020603050405020304" pitchFamily="18" charset="0"/>
              </a:rPr>
              <a:t>Eg</a:t>
            </a:r>
            <a:r>
              <a:rPr lang="en-US" sz="1600" b="0" i="0" dirty="0">
                <a:solidFill>
                  <a:srgbClr val="000000"/>
                </a:solidFill>
                <a:effectLst/>
                <a:latin typeface="Times New Roman" panose="02020603050405020304" pitchFamily="18" charset="0"/>
                <a:cs typeface="Times New Roman" panose="02020603050405020304" pitchFamily="18" charset="0"/>
              </a:rPr>
              <a:t>: let x; x=7;</a:t>
            </a:r>
          </a:p>
          <a:p>
            <a:pPr marL="0" indent="0">
              <a:buNone/>
            </a:pPr>
            <a:r>
              <a:rPr lang="en-US" sz="1600" b="1" dirty="0">
                <a:solidFill>
                  <a:srgbClr val="FF0000"/>
                </a:solidFill>
                <a:latin typeface="Times New Roman" panose="02020603050405020304" pitchFamily="18" charset="0"/>
                <a:cs typeface="Times New Roman" panose="02020603050405020304" pitchFamily="18" charset="0"/>
              </a:rPr>
              <a:t>JavaScript Operators</a:t>
            </a:r>
          </a:p>
          <a:p>
            <a:pPr marL="0" indent="0">
              <a:buNone/>
            </a:pPr>
            <a:r>
              <a:rPr lang="en-US" sz="1600" b="0" i="0" dirty="0">
                <a:solidFill>
                  <a:srgbClr val="000000"/>
                </a:solidFill>
                <a:effectLst/>
                <a:latin typeface="Times New Roman" panose="02020603050405020304" pitchFamily="18" charset="0"/>
                <a:cs typeface="Times New Roman" panose="02020603050405020304" pitchFamily="18" charset="0"/>
              </a:rPr>
              <a:t>JavaScript uses </a:t>
            </a:r>
            <a:r>
              <a:rPr lang="en-US" sz="1600" b="1" i="0" dirty="0">
                <a:solidFill>
                  <a:srgbClr val="000000"/>
                </a:solidFill>
                <a:effectLst/>
                <a:latin typeface="Times New Roman" panose="02020603050405020304" pitchFamily="18" charset="0"/>
                <a:cs typeface="Times New Roman" panose="02020603050405020304" pitchFamily="18" charset="0"/>
              </a:rPr>
              <a:t>arithmetic operators (+,-,*,/) to compute values</a:t>
            </a:r>
            <a:endParaRPr lang="en-US" sz="16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:(5+6)*10</a:t>
            </a:r>
          </a:p>
          <a:p>
            <a:pPr marL="0" indent="0">
              <a:buNone/>
            </a:pPr>
            <a:r>
              <a:rPr lang="en-US" sz="1600" b="1" dirty="0">
                <a:solidFill>
                  <a:srgbClr val="FF0000"/>
                </a:solidFill>
                <a:latin typeface="Times New Roman" panose="02020603050405020304" pitchFamily="18" charset="0"/>
                <a:cs typeface="Times New Roman" panose="02020603050405020304" pitchFamily="18" charset="0"/>
              </a:rPr>
              <a:t>JavaScript Expressions</a:t>
            </a:r>
          </a:p>
          <a:p>
            <a:pPr marL="0" indent="0">
              <a:buNone/>
            </a:pPr>
            <a:r>
              <a:rPr lang="en-US" sz="1600" dirty="0">
                <a:solidFill>
                  <a:srgbClr val="000000"/>
                </a:solidFill>
                <a:latin typeface="Times New Roman" panose="02020603050405020304" pitchFamily="18" charset="0"/>
                <a:cs typeface="Times New Roman" panose="02020603050405020304" pitchFamily="18" charset="0"/>
              </a:rPr>
              <a:t>An expression is a combination of values, variables, and operators, which computes to a value.</a:t>
            </a:r>
          </a:p>
          <a:p>
            <a:pPr marL="0" indent="0">
              <a:buNone/>
            </a:pP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x * </a:t>
            </a:r>
            <a:r>
              <a:rPr lang="en-US" sz="1600" b="0" i="0" dirty="0">
                <a:solidFill>
                  <a:srgbClr val="FF0000"/>
                </a:solidFill>
                <a:effectLst/>
                <a:latin typeface="Times New Roman" panose="02020603050405020304" pitchFamily="18" charset="0"/>
                <a:cs typeface="Times New Roman" panose="02020603050405020304" pitchFamily="18" charset="0"/>
              </a:rPr>
              <a:t>10</a:t>
            </a:r>
            <a:br>
              <a:rPr lang="en-US" sz="1600" dirty="0">
                <a:latin typeface="Times New Roman" panose="02020603050405020304" pitchFamily="18" charset="0"/>
                <a:cs typeface="Times New Roman" panose="02020603050405020304" pitchFamily="18" charset="0"/>
              </a:rPr>
            </a:br>
            <a:endParaRPr lang="en-US" sz="1600" dirty="0">
              <a:solidFill>
                <a:srgbClr val="000000"/>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9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46DF-FC65-AB9B-25F7-ED5387A59164}"/>
              </a:ext>
            </a:extLst>
          </p:cNvPr>
          <p:cNvSpPr>
            <a:spLocks noGrp="1"/>
          </p:cNvSpPr>
          <p:nvPr>
            <p:ph type="title"/>
          </p:nvPr>
        </p:nvSpPr>
        <p:spPr/>
        <p:txBody>
          <a:bodyPr/>
          <a:lstStyle/>
          <a:p>
            <a:r>
              <a:rPr lang="en-US"/>
              <a:t>JavaScript Syntax</a:t>
            </a:r>
            <a:endParaRPr lang="en-US" dirty="0"/>
          </a:p>
        </p:txBody>
      </p:sp>
      <p:sp>
        <p:nvSpPr>
          <p:cNvPr id="3" name="Content Placeholder 2">
            <a:extLst>
              <a:ext uri="{FF2B5EF4-FFF2-40B4-BE49-F238E27FC236}">
                <a16:creationId xmlns:a16="http://schemas.microsoft.com/office/drawing/2014/main" id="{F8FDEDB9-7A57-1300-4C14-4F38C4EEC80C}"/>
              </a:ext>
            </a:extLst>
          </p:cNvPr>
          <p:cNvSpPr>
            <a:spLocks noGrp="1"/>
          </p:cNvSpPr>
          <p:nvPr>
            <p:ph idx="1"/>
          </p:nvPr>
        </p:nvSpPr>
        <p:spPr/>
        <p:txBody>
          <a:bodyPr>
            <a:normAutofit fontScale="92500" lnSpcReduction="10000"/>
          </a:bodyPr>
          <a:lstStyle/>
          <a:p>
            <a:r>
              <a:rPr lang="en-US" b="1" i="0" dirty="0">
                <a:solidFill>
                  <a:srgbClr val="000000"/>
                </a:solidFill>
                <a:effectLst/>
                <a:latin typeface="Times New Roman" panose="02020603050405020304" pitchFamily="18" charset="0"/>
                <a:cs typeface="Times New Roman" panose="02020603050405020304" pitchFamily="18" charset="0"/>
              </a:rPr>
              <a:t>JavaScript Keywords</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JavaScript </a:t>
            </a:r>
            <a:r>
              <a:rPr lang="en-US" b="1" i="0" dirty="0">
                <a:solidFill>
                  <a:srgbClr val="000000"/>
                </a:solidFill>
                <a:effectLst/>
                <a:latin typeface="Times New Roman" panose="02020603050405020304" pitchFamily="18" charset="0"/>
                <a:cs typeface="Times New Roman" panose="02020603050405020304" pitchFamily="18" charset="0"/>
              </a:rPr>
              <a:t>keywords</a:t>
            </a:r>
            <a:r>
              <a:rPr lang="en-US" b="0" i="0" dirty="0">
                <a:solidFill>
                  <a:srgbClr val="000000"/>
                </a:solidFill>
                <a:effectLst/>
                <a:latin typeface="Times New Roman" panose="02020603050405020304" pitchFamily="18" charset="0"/>
                <a:cs typeface="Times New Roman" panose="02020603050405020304" pitchFamily="18" charset="0"/>
              </a:rPr>
              <a:t> are used to identify actions to be performed. The </a:t>
            </a:r>
            <a:r>
              <a:rPr lang="en-US" dirty="0" err="1">
                <a:solidFill>
                  <a:srgbClr val="FF0000"/>
                </a:solidFill>
                <a:latin typeface="Times New Roman" panose="02020603050405020304" pitchFamily="18" charset="0"/>
                <a:cs typeface="Times New Roman" panose="02020603050405020304" pitchFamily="18" charset="0"/>
              </a:rPr>
              <a:t>l</a:t>
            </a:r>
            <a:r>
              <a:rPr lang="en-US" b="1" i="0" dirty="0" err="1">
                <a:solidFill>
                  <a:srgbClr val="FF0000"/>
                </a:solidFill>
                <a:effectLst/>
                <a:latin typeface="Times New Roman" panose="02020603050405020304" pitchFamily="18" charset="0"/>
                <a:cs typeface="Times New Roman" panose="02020603050405020304" pitchFamily="18" charset="0"/>
              </a:rPr>
              <a:t>et,var</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keyword tells the browser to create variables:</a:t>
            </a:r>
          </a:p>
          <a:p>
            <a:pPr marL="0" indent="0">
              <a:buNone/>
            </a:pPr>
            <a:r>
              <a:rPr lang="es-ES" b="0" i="0" dirty="0" err="1">
                <a:solidFill>
                  <a:srgbClr val="0000CD"/>
                </a:solidFill>
                <a:effectLst/>
                <a:latin typeface="Times New Roman" panose="02020603050405020304" pitchFamily="18" charset="0"/>
                <a:cs typeface="Times New Roman" panose="02020603050405020304" pitchFamily="18" charset="0"/>
              </a:rPr>
              <a:t>Eg</a:t>
            </a:r>
            <a:r>
              <a:rPr lang="es-ES" b="0" i="0" dirty="0">
                <a:solidFill>
                  <a:srgbClr val="0000CD"/>
                </a:solidFill>
                <a:effectLst/>
                <a:latin typeface="Times New Roman" panose="02020603050405020304" pitchFamily="18" charset="0"/>
                <a:cs typeface="Times New Roman" panose="02020603050405020304" pitchFamily="18" charset="0"/>
              </a:rPr>
              <a:t>:</a:t>
            </a:r>
          </a:p>
          <a:p>
            <a:pPr marL="0" indent="0">
              <a:buNone/>
            </a:pPr>
            <a:r>
              <a:rPr lang="es-ES" b="0" i="0" dirty="0" err="1">
                <a:solidFill>
                  <a:srgbClr val="0000CD"/>
                </a:solidFill>
                <a:effectLst/>
                <a:latin typeface="Times New Roman" panose="02020603050405020304" pitchFamily="18" charset="0"/>
                <a:cs typeface="Times New Roman" panose="02020603050405020304" pitchFamily="18" charset="0"/>
              </a:rPr>
              <a:t>let</a:t>
            </a:r>
            <a:r>
              <a:rPr lang="es-ES" b="0" i="0" dirty="0">
                <a:solidFill>
                  <a:srgbClr val="000000"/>
                </a:solidFill>
                <a:effectLst/>
                <a:latin typeface="Times New Roman" panose="02020603050405020304" pitchFamily="18" charset="0"/>
                <a:cs typeface="Times New Roman" panose="02020603050405020304" pitchFamily="18" charset="0"/>
              </a:rPr>
              <a:t> x, y;</a:t>
            </a:r>
            <a:br>
              <a:rPr lang="es-ES" dirty="0">
                <a:latin typeface="Times New Roman" panose="02020603050405020304" pitchFamily="18" charset="0"/>
                <a:cs typeface="Times New Roman" panose="02020603050405020304" pitchFamily="18" charset="0"/>
              </a:rPr>
            </a:br>
            <a:r>
              <a:rPr lang="es-ES" b="0" i="0" dirty="0">
                <a:solidFill>
                  <a:srgbClr val="000000"/>
                </a:solidFill>
                <a:effectLst/>
                <a:latin typeface="Times New Roman" panose="02020603050405020304" pitchFamily="18" charset="0"/>
                <a:cs typeface="Times New Roman" panose="02020603050405020304" pitchFamily="18" charset="0"/>
              </a:rPr>
              <a:t>x = </a:t>
            </a:r>
            <a:r>
              <a:rPr lang="es-ES" b="0" i="0" dirty="0">
                <a:solidFill>
                  <a:srgbClr val="FF0000"/>
                </a:solidFill>
                <a:effectLst/>
                <a:latin typeface="Times New Roman" panose="02020603050405020304" pitchFamily="18" charset="0"/>
                <a:cs typeface="Times New Roman" panose="02020603050405020304" pitchFamily="18" charset="0"/>
              </a:rPr>
              <a:t>5</a:t>
            </a:r>
            <a:r>
              <a:rPr lang="es-ES" b="0" i="0" dirty="0">
                <a:solidFill>
                  <a:srgbClr val="000000"/>
                </a:solidFill>
                <a:effectLst/>
                <a:latin typeface="Times New Roman" panose="02020603050405020304" pitchFamily="18" charset="0"/>
                <a:cs typeface="Times New Roman" panose="02020603050405020304" pitchFamily="18" charset="0"/>
              </a:rPr>
              <a:t> + </a:t>
            </a:r>
            <a:r>
              <a:rPr lang="es-ES" b="0" i="0" dirty="0">
                <a:solidFill>
                  <a:srgbClr val="FF0000"/>
                </a:solidFill>
                <a:effectLst/>
                <a:latin typeface="Times New Roman" panose="02020603050405020304" pitchFamily="18" charset="0"/>
                <a:cs typeface="Times New Roman" panose="02020603050405020304" pitchFamily="18" charset="0"/>
              </a:rPr>
              <a:t>6</a:t>
            </a:r>
            <a:r>
              <a:rPr lang="es-ES" b="0" i="0" dirty="0">
                <a:solidFill>
                  <a:srgbClr val="000000"/>
                </a:solidFill>
                <a:effectLst/>
                <a:latin typeface="Times New Roman" panose="02020603050405020304" pitchFamily="18" charset="0"/>
                <a:cs typeface="Times New Roman" panose="02020603050405020304" pitchFamily="18" charset="0"/>
              </a:rPr>
              <a:t>;</a:t>
            </a:r>
            <a:br>
              <a:rPr lang="es-ES" dirty="0">
                <a:latin typeface="Times New Roman" panose="02020603050405020304" pitchFamily="18" charset="0"/>
                <a:cs typeface="Times New Roman" panose="02020603050405020304" pitchFamily="18" charset="0"/>
              </a:rPr>
            </a:br>
            <a:r>
              <a:rPr lang="es-ES" b="0" i="0" dirty="0">
                <a:solidFill>
                  <a:srgbClr val="000000"/>
                </a:solidFill>
                <a:effectLst/>
                <a:latin typeface="Times New Roman" panose="02020603050405020304" pitchFamily="18" charset="0"/>
                <a:cs typeface="Times New Roman" panose="02020603050405020304" pitchFamily="18" charset="0"/>
              </a:rPr>
              <a:t>y = x * </a:t>
            </a:r>
            <a:r>
              <a:rPr lang="es-ES" b="0" i="0" dirty="0">
                <a:solidFill>
                  <a:srgbClr val="FF0000"/>
                </a:solidFill>
                <a:effectLst/>
                <a:latin typeface="Times New Roman" panose="02020603050405020304" pitchFamily="18" charset="0"/>
                <a:cs typeface="Times New Roman" panose="02020603050405020304" pitchFamily="18" charset="0"/>
              </a:rPr>
              <a:t>10</a:t>
            </a:r>
            <a:r>
              <a:rPr lang="es-ES" b="0" i="0" dirty="0">
                <a:solidFill>
                  <a:srgbClr val="000000"/>
                </a:solidFill>
                <a:effectLst/>
                <a:latin typeface="Times New Roman" panose="02020603050405020304" pitchFamily="18" charset="0"/>
                <a:cs typeface="Times New Roman" panose="02020603050405020304" pitchFamily="18" charset="0"/>
              </a:rPr>
              <a:t>;</a:t>
            </a:r>
          </a:p>
          <a:p>
            <a:pPr marL="0" indent="0">
              <a:buNone/>
            </a:pPr>
            <a:r>
              <a:rPr lang="es-ES" dirty="0" err="1">
                <a:solidFill>
                  <a:srgbClr val="000000"/>
                </a:solidFill>
                <a:latin typeface="Times New Roman" panose="02020603050405020304" pitchFamily="18" charset="0"/>
                <a:cs typeface="Times New Roman" panose="02020603050405020304" pitchFamily="18" charset="0"/>
              </a:rPr>
              <a:t>Eg</a:t>
            </a:r>
            <a:r>
              <a:rPr lang="es-ES" dirty="0">
                <a:solidFill>
                  <a:srgbClr val="000000"/>
                </a:solidFill>
                <a:latin typeface="Times New Roman" panose="02020603050405020304" pitchFamily="18" charset="0"/>
                <a:cs typeface="Times New Roman" panose="02020603050405020304" pitchFamily="18" charset="0"/>
              </a:rPr>
              <a:t>:</a:t>
            </a:r>
          </a:p>
          <a:p>
            <a:pPr marL="0" indent="0">
              <a:buNone/>
            </a:pPr>
            <a:r>
              <a:rPr lang="es-ES" dirty="0" err="1">
                <a:solidFill>
                  <a:srgbClr val="000000"/>
                </a:solidFill>
                <a:latin typeface="Times New Roman" panose="02020603050405020304" pitchFamily="18" charset="0"/>
                <a:cs typeface="Times New Roman" panose="02020603050405020304" pitchFamily="18" charset="0"/>
              </a:rPr>
              <a:t>var</a:t>
            </a:r>
            <a:r>
              <a:rPr lang="es-ES" dirty="0">
                <a:solidFill>
                  <a:srgbClr val="000000"/>
                </a:solidFill>
                <a:latin typeface="Times New Roman" panose="02020603050405020304" pitchFamily="18" charset="0"/>
                <a:cs typeface="Times New Roman" panose="02020603050405020304" pitchFamily="18" charset="0"/>
              </a:rPr>
              <a:t> x, y;</a:t>
            </a:r>
            <a:br>
              <a:rPr lang="es-ES" dirty="0">
                <a:solidFill>
                  <a:srgbClr val="000000"/>
                </a:solidFill>
                <a:latin typeface="Times New Roman" panose="02020603050405020304" pitchFamily="18" charset="0"/>
                <a:cs typeface="Times New Roman" panose="02020603050405020304" pitchFamily="18" charset="0"/>
              </a:rPr>
            </a:br>
            <a:r>
              <a:rPr lang="es-ES" dirty="0">
                <a:solidFill>
                  <a:srgbClr val="000000"/>
                </a:solidFill>
                <a:latin typeface="Times New Roman" panose="02020603050405020304" pitchFamily="18" charset="0"/>
                <a:cs typeface="Times New Roman" panose="02020603050405020304" pitchFamily="18" charset="0"/>
              </a:rPr>
              <a:t>x = 5 + 6;</a:t>
            </a:r>
            <a:br>
              <a:rPr lang="es-ES" dirty="0">
                <a:solidFill>
                  <a:srgbClr val="000000"/>
                </a:solidFill>
                <a:latin typeface="Times New Roman" panose="02020603050405020304" pitchFamily="18" charset="0"/>
                <a:cs typeface="Times New Roman" panose="02020603050405020304" pitchFamily="18" charset="0"/>
              </a:rPr>
            </a:br>
            <a:r>
              <a:rPr lang="es-ES" dirty="0">
                <a:solidFill>
                  <a:srgbClr val="000000"/>
                </a:solidFill>
                <a:latin typeface="Times New Roman" panose="02020603050405020304" pitchFamily="18" charset="0"/>
                <a:cs typeface="Times New Roman" panose="02020603050405020304" pitchFamily="18" charset="0"/>
              </a:rPr>
              <a:t>y = x * 10;</a:t>
            </a:r>
            <a:endParaRPr lang="en-US"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25C27CD-FDEE-70D7-B2C0-797F7594D7D1}"/>
              </a:ext>
            </a:extLst>
          </p:cNvPr>
          <p:cNvPicPr>
            <a:picLocks noChangeAspect="1"/>
          </p:cNvPicPr>
          <p:nvPr/>
        </p:nvPicPr>
        <p:blipFill>
          <a:blip r:embed="rId2"/>
          <a:stretch>
            <a:fillRect/>
          </a:stretch>
        </p:blipFill>
        <p:spPr>
          <a:xfrm>
            <a:off x="3128210" y="4148968"/>
            <a:ext cx="8555872" cy="1696359"/>
          </a:xfrm>
          <a:prstGeom prst="rect">
            <a:avLst/>
          </a:prstGeom>
        </p:spPr>
      </p:pic>
    </p:spTree>
    <p:extLst>
      <p:ext uri="{BB962C8B-B14F-4D97-AF65-F5344CB8AC3E}">
        <p14:creationId xmlns:p14="http://schemas.microsoft.com/office/powerpoint/2010/main" val="39794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75A9-C3E9-D4F4-6C43-DAE49FC1E2DC}"/>
              </a:ext>
            </a:extLst>
          </p:cNvPr>
          <p:cNvSpPr>
            <a:spLocks noGrp="1"/>
          </p:cNvSpPr>
          <p:nvPr>
            <p:ph type="title"/>
          </p:nvPr>
        </p:nvSpPr>
        <p:spPr/>
        <p:txBody>
          <a:bodyPr/>
          <a:lstStyle/>
          <a:p>
            <a:r>
              <a:rPr lang="en-US" dirty="0"/>
              <a:t>JavaScript Syntax</a:t>
            </a:r>
          </a:p>
        </p:txBody>
      </p:sp>
      <p:sp>
        <p:nvSpPr>
          <p:cNvPr id="3" name="Content Placeholder 2">
            <a:extLst>
              <a:ext uri="{FF2B5EF4-FFF2-40B4-BE49-F238E27FC236}">
                <a16:creationId xmlns:a16="http://schemas.microsoft.com/office/drawing/2014/main" id="{F557021E-BDAD-B6FA-50E4-7536921FF0A3}"/>
              </a:ext>
            </a:extLst>
          </p:cNvPr>
          <p:cNvSpPr>
            <a:spLocks noGrp="1"/>
          </p:cNvSpPr>
          <p:nvPr>
            <p:ph idx="1"/>
          </p:nvPr>
        </p:nvSpPr>
        <p:spPr>
          <a:xfrm>
            <a:off x="838200" y="1304924"/>
            <a:ext cx="10515600" cy="5381625"/>
          </a:xfrm>
        </p:spPr>
        <p:txBody>
          <a:bodyPr>
            <a:normAutofit fontScale="55000" lnSpcReduction="20000"/>
          </a:bodyPr>
          <a:lstStyle/>
          <a:p>
            <a:r>
              <a:rPr lang="en-US" sz="3400" b="1" i="0" dirty="0">
                <a:solidFill>
                  <a:srgbClr val="FF0000"/>
                </a:solidFill>
                <a:effectLst/>
                <a:latin typeface="Times New Roman" panose="02020603050405020304" pitchFamily="18" charset="0"/>
                <a:cs typeface="Times New Roman" panose="02020603050405020304" pitchFamily="18" charset="0"/>
              </a:rPr>
              <a:t>JavaScript Comments</a:t>
            </a:r>
          </a:p>
          <a:p>
            <a:pPr marL="0" indent="0">
              <a:buNone/>
            </a:pPr>
            <a:r>
              <a:rPr lang="en-US" sz="3400" b="0" i="0" dirty="0">
                <a:solidFill>
                  <a:srgbClr val="000000"/>
                </a:solidFill>
                <a:effectLst/>
                <a:latin typeface="Times New Roman" panose="02020603050405020304" pitchFamily="18" charset="0"/>
                <a:cs typeface="Times New Roman" panose="02020603050405020304" pitchFamily="18" charset="0"/>
              </a:rPr>
              <a:t>Code after double slashes // or between /* and */ is treated as comment.</a:t>
            </a:r>
          </a:p>
          <a:p>
            <a:pPr marL="0" indent="0">
              <a:lnSpc>
                <a:spcPct val="100000"/>
              </a:lnSpc>
              <a:buNone/>
            </a:pPr>
            <a:r>
              <a:rPr lang="en-US" sz="3400" dirty="0" err="1">
                <a:solidFill>
                  <a:srgbClr val="000000"/>
                </a:solidFill>
                <a:latin typeface="Times New Roman" panose="02020603050405020304" pitchFamily="18" charset="0"/>
                <a:cs typeface="Times New Roman" panose="02020603050405020304" pitchFamily="18" charset="0"/>
              </a:rPr>
              <a:t>Eg:</a:t>
            </a:r>
            <a:r>
              <a:rPr lang="en-US" sz="3400" b="0" i="0" dirty="0" err="1">
                <a:solidFill>
                  <a:srgbClr val="0000CD"/>
                </a:solidFill>
                <a:effectLst/>
                <a:latin typeface="Times New Roman" panose="02020603050405020304" pitchFamily="18" charset="0"/>
                <a:cs typeface="Times New Roman" panose="02020603050405020304" pitchFamily="18" charset="0"/>
              </a:rPr>
              <a:t>let</a:t>
            </a:r>
            <a:r>
              <a:rPr lang="en-US" sz="3400" b="0" i="0" dirty="0">
                <a:solidFill>
                  <a:srgbClr val="000000"/>
                </a:solidFill>
                <a:effectLst/>
                <a:latin typeface="Times New Roman" panose="02020603050405020304" pitchFamily="18" charset="0"/>
                <a:cs typeface="Times New Roman" panose="02020603050405020304" pitchFamily="18" charset="0"/>
              </a:rPr>
              <a:t> x = </a:t>
            </a:r>
            <a:r>
              <a:rPr lang="en-US" sz="3400" b="0" i="0" dirty="0">
                <a:solidFill>
                  <a:srgbClr val="FF0000"/>
                </a:solidFill>
                <a:effectLst/>
                <a:latin typeface="Times New Roman" panose="02020603050405020304" pitchFamily="18" charset="0"/>
                <a:cs typeface="Times New Roman" panose="02020603050405020304" pitchFamily="18" charset="0"/>
              </a:rPr>
              <a:t>5</a:t>
            </a:r>
            <a:r>
              <a:rPr lang="en-US" sz="3400" b="0" i="0" dirty="0">
                <a:solidFill>
                  <a:srgbClr val="000000"/>
                </a:solidFill>
                <a:effectLst/>
                <a:latin typeface="Times New Roman" panose="02020603050405020304" pitchFamily="18" charset="0"/>
                <a:cs typeface="Times New Roman" panose="02020603050405020304" pitchFamily="18" charset="0"/>
              </a:rPr>
              <a:t>;   </a:t>
            </a:r>
            <a:r>
              <a:rPr lang="en-US" sz="3400" b="0" i="0" dirty="0">
                <a:solidFill>
                  <a:srgbClr val="008000"/>
                </a:solidFill>
                <a:effectLst/>
                <a:latin typeface="Times New Roman" panose="02020603050405020304" pitchFamily="18" charset="0"/>
                <a:cs typeface="Times New Roman" panose="02020603050405020304" pitchFamily="18" charset="0"/>
              </a:rPr>
              <a:t>// It will be executed</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a:t>
            </a:r>
            <a:r>
              <a:rPr lang="en-US" sz="3400" b="0" i="0" dirty="0">
                <a:solidFill>
                  <a:srgbClr val="008000"/>
                </a:solidFill>
                <a:effectLst/>
                <a:latin typeface="Times New Roman" panose="02020603050405020304" pitchFamily="18" charset="0"/>
                <a:cs typeface="Times New Roman" panose="02020603050405020304" pitchFamily="18" charset="0"/>
              </a:rPr>
              <a:t>// x = 6;   It will NOT be executed</a:t>
            </a:r>
          </a:p>
          <a:p>
            <a:pPr marL="0" indent="0">
              <a:lnSpc>
                <a:spcPct val="100000"/>
              </a:lnSpc>
              <a:buNone/>
            </a:pPr>
            <a:r>
              <a:rPr lang="en-US" sz="3400" b="1" i="0" dirty="0">
                <a:solidFill>
                  <a:srgbClr val="FF0000"/>
                </a:solidFill>
                <a:effectLst/>
                <a:latin typeface="Times New Roman" panose="02020603050405020304" pitchFamily="18" charset="0"/>
                <a:cs typeface="Times New Roman" panose="02020603050405020304" pitchFamily="18" charset="0"/>
              </a:rPr>
              <a:t>JavaScript Identifiers / Names</a:t>
            </a:r>
          </a:p>
          <a:p>
            <a:pPr marL="0" indent="0">
              <a:lnSpc>
                <a:spcPct val="100000"/>
              </a:lnSpc>
              <a:buNone/>
            </a:pPr>
            <a:r>
              <a:rPr lang="en-US" sz="3400" b="0" i="0" dirty="0">
                <a:solidFill>
                  <a:srgbClr val="000000"/>
                </a:solidFill>
                <a:effectLst/>
                <a:latin typeface="Times New Roman" panose="02020603050405020304" pitchFamily="18" charset="0"/>
                <a:cs typeface="Times New Roman" panose="02020603050405020304" pitchFamily="18" charset="0"/>
              </a:rPr>
              <a:t>Identifiers are JavaScript names. Identifiers are used to name variables and keywords, and functions</a:t>
            </a:r>
            <a:r>
              <a:rPr lang="en-US" sz="3400" b="1"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None/>
            </a:pPr>
            <a:r>
              <a:rPr lang="en-US" sz="3400" b="0" i="0" dirty="0">
                <a:solidFill>
                  <a:srgbClr val="000000"/>
                </a:solidFill>
                <a:effectLst/>
                <a:latin typeface="Times New Roman" panose="02020603050405020304" pitchFamily="18" charset="0"/>
                <a:cs typeface="Times New Roman" panose="02020603050405020304" pitchFamily="18" charset="0"/>
              </a:rPr>
              <a:t>A JavaScript name must begin with:</a:t>
            </a:r>
          </a:p>
          <a:p>
            <a:pPr algn="l">
              <a:buFont typeface="Arial" panose="020B0604020202020204" pitchFamily="34" charset="0"/>
              <a:buChar char="•"/>
            </a:pPr>
            <a:r>
              <a:rPr lang="en-US" sz="3400" b="0" i="0" dirty="0">
                <a:solidFill>
                  <a:srgbClr val="FF0000"/>
                </a:solidFill>
                <a:effectLst/>
                <a:latin typeface="Times New Roman" panose="02020603050405020304" pitchFamily="18" charset="0"/>
                <a:cs typeface="Times New Roman" panose="02020603050405020304" pitchFamily="18" charset="0"/>
              </a:rPr>
              <a:t>A letter (A-Z or a-z)</a:t>
            </a:r>
          </a:p>
          <a:p>
            <a:pPr algn="l">
              <a:buFont typeface="Arial" panose="020B0604020202020204" pitchFamily="34" charset="0"/>
              <a:buChar char="•"/>
            </a:pPr>
            <a:r>
              <a:rPr lang="en-US" sz="3400" b="0" i="0" dirty="0">
                <a:solidFill>
                  <a:srgbClr val="FF0000"/>
                </a:solidFill>
                <a:effectLst/>
                <a:latin typeface="Times New Roman" panose="02020603050405020304" pitchFamily="18" charset="0"/>
                <a:cs typeface="Times New Roman" panose="02020603050405020304" pitchFamily="18" charset="0"/>
              </a:rPr>
              <a:t>A dollar sign ($)</a:t>
            </a:r>
          </a:p>
          <a:p>
            <a:pPr algn="l">
              <a:buFont typeface="Arial" panose="020B0604020202020204" pitchFamily="34" charset="0"/>
              <a:buChar char="•"/>
            </a:pPr>
            <a:r>
              <a:rPr lang="en-US" sz="3400" b="0" i="0" dirty="0">
                <a:solidFill>
                  <a:srgbClr val="FF0000"/>
                </a:solidFill>
                <a:effectLst/>
                <a:latin typeface="Times New Roman" panose="02020603050405020304" pitchFamily="18" charset="0"/>
                <a:cs typeface="Times New Roman" panose="02020603050405020304" pitchFamily="18" charset="0"/>
              </a:rPr>
              <a:t>Or an underscore (_)</a:t>
            </a:r>
          </a:p>
          <a:p>
            <a:pPr marL="0" indent="0">
              <a:lnSpc>
                <a:spcPct val="100000"/>
              </a:lnSpc>
              <a:buNone/>
            </a:pPr>
            <a:r>
              <a:rPr lang="en-US" sz="3400" b="0" i="0" dirty="0">
                <a:solidFill>
                  <a:srgbClr val="000000"/>
                </a:solidFill>
                <a:effectLst/>
                <a:latin typeface="Times New Roman" panose="02020603050405020304" pitchFamily="18" charset="0"/>
                <a:cs typeface="Times New Roman" panose="02020603050405020304" pitchFamily="18" charset="0"/>
              </a:rPr>
              <a:t>Subsequent characters may be letters, digits, underscores, or dollar signs.</a:t>
            </a:r>
          </a:p>
          <a:p>
            <a:pPr marL="0" indent="0">
              <a:lnSpc>
                <a:spcPct val="100000"/>
              </a:lnSpc>
              <a:buNone/>
            </a:pPr>
            <a:r>
              <a:rPr lang="en-US" sz="3400" b="1" i="0" dirty="0">
                <a:solidFill>
                  <a:srgbClr val="FF0000"/>
                </a:solidFill>
                <a:effectLst/>
                <a:latin typeface="Times New Roman" panose="02020603050405020304" pitchFamily="18" charset="0"/>
                <a:cs typeface="Times New Roman" panose="02020603050405020304" pitchFamily="18" charset="0"/>
              </a:rPr>
              <a:t>JavaScript is Case Sensitive</a:t>
            </a:r>
          </a:p>
          <a:p>
            <a:pPr marL="0" indent="0">
              <a:lnSpc>
                <a:spcPct val="100000"/>
              </a:lnSpc>
              <a:buNone/>
            </a:pPr>
            <a:r>
              <a:rPr lang="en-US" sz="3400" b="0" i="0" dirty="0">
                <a:solidFill>
                  <a:srgbClr val="000000"/>
                </a:solidFill>
                <a:effectLst/>
                <a:latin typeface="Times New Roman" panose="02020603050405020304" pitchFamily="18" charset="0"/>
                <a:cs typeface="Times New Roman" panose="02020603050405020304" pitchFamily="18" charset="0"/>
              </a:rPr>
              <a:t>The variables </a:t>
            </a:r>
            <a:r>
              <a:rPr lang="en-US" sz="3400" b="0" i="0" dirty="0" err="1">
                <a:solidFill>
                  <a:srgbClr val="000000"/>
                </a:solidFill>
                <a:effectLst/>
                <a:latin typeface="Times New Roman" panose="02020603050405020304" pitchFamily="18" charset="0"/>
                <a:cs typeface="Times New Roman" panose="02020603050405020304" pitchFamily="18" charset="0"/>
              </a:rPr>
              <a:t>lastname</a:t>
            </a:r>
            <a:r>
              <a:rPr lang="en-US" sz="3400" b="0" i="0" dirty="0">
                <a:solidFill>
                  <a:srgbClr val="000000"/>
                </a:solidFill>
                <a:effectLst/>
                <a:latin typeface="Times New Roman" panose="02020603050405020304" pitchFamily="18" charset="0"/>
                <a:cs typeface="Times New Roman" panose="02020603050405020304" pitchFamily="18" charset="0"/>
              </a:rPr>
              <a:t> and </a:t>
            </a:r>
            <a:r>
              <a:rPr lang="en-US" sz="3400" b="0" i="0" dirty="0" err="1">
                <a:solidFill>
                  <a:srgbClr val="000000"/>
                </a:solidFill>
                <a:effectLst/>
                <a:latin typeface="Times New Roman" panose="02020603050405020304" pitchFamily="18" charset="0"/>
                <a:cs typeface="Times New Roman" panose="02020603050405020304" pitchFamily="18" charset="0"/>
              </a:rPr>
              <a:t>lastName</a:t>
            </a:r>
            <a:r>
              <a:rPr lang="en-US" sz="3400" b="0" i="0" dirty="0">
                <a:solidFill>
                  <a:srgbClr val="000000"/>
                </a:solidFill>
                <a:effectLst/>
                <a:latin typeface="Times New Roman" panose="02020603050405020304" pitchFamily="18" charset="0"/>
                <a:cs typeface="Times New Roman" panose="02020603050405020304" pitchFamily="18" charset="0"/>
              </a:rPr>
              <a:t> are two different variables</a:t>
            </a:r>
          </a:p>
          <a:p>
            <a:pPr marL="0" indent="0">
              <a:lnSpc>
                <a:spcPct val="100000"/>
              </a:lnSpc>
              <a:buNone/>
            </a:pPr>
            <a:r>
              <a:rPr lang="en-US" sz="3400" b="1" i="0" dirty="0">
                <a:solidFill>
                  <a:srgbClr val="FF0000"/>
                </a:solidFill>
                <a:effectLst/>
                <a:latin typeface="Times New Roman" panose="02020603050405020304" pitchFamily="18" charset="0"/>
                <a:cs typeface="Times New Roman" panose="02020603050405020304" pitchFamily="18" charset="0"/>
              </a:rPr>
              <a:t>JavaScript Character Set</a:t>
            </a:r>
          </a:p>
          <a:p>
            <a:pPr marL="0" indent="0">
              <a:lnSpc>
                <a:spcPct val="100000"/>
              </a:lnSpc>
              <a:buNone/>
            </a:pPr>
            <a:r>
              <a:rPr lang="en-US" sz="3400" b="0" i="0" dirty="0">
                <a:solidFill>
                  <a:srgbClr val="000000"/>
                </a:solidFill>
                <a:effectLst/>
                <a:latin typeface="Times New Roman" panose="02020603050405020304" pitchFamily="18" charset="0"/>
                <a:cs typeface="Times New Roman" panose="02020603050405020304" pitchFamily="18" charset="0"/>
              </a:rPr>
              <a:t>JavaScript uses the </a:t>
            </a:r>
            <a:r>
              <a:rPr lang="en-US" sz="3400" b="1" i="0" dirty="0">
                <a:solidFill>
                  <a:srgbClr val="000000"/>
                </a:solidFill>
                <a:effectLst/>
                <a:latin typeface="Times New Roman" panose="02020603050405020304" pitchFamily="18" charset="0"/>
                <a:cs typeface="Times New Roman" panose="02020603050405020304" pitchFamily="18" charset="0"/>
              </a:rPr>
              <a:t>Unicode</a:t>
            </a:r>
            <a:r>
              <a:rPr lang="en-US" sz="3400" b="0" i="0" dirty="0">
                <a:solidFill>
                  <a:srgbClr val="000000"/>
                </a:solidFill>
                <a:effectLst/>
                <a:latin typeface="Times New Roman" panose="02020603050405020304" pitchFamily="18" charset="0"/>
                <a:cs typeface="Times New Roman" panose="02020603050405020304" pitchFamily="18" charset="0"/>
              </a:rPr>
              <a:t> character set. Unicode covers (almost) all the characters, punctuations, and symbols in the world.</a:t>
            </a:r>
            <a:endParaRPr lang="en-US" sz="3400" b="1" i="0" dirty="0">
              <a:solidFill>
                <a:srgbClr val="000000"/>
              </a:solidFill>
              <a:effectLst/>
              <a:latin typeface="Times New Roman" panose="02020603050405020304" pitchFamily="18" charset="0"/>
              <a:cs typeface="Times New Roman" panose="02020603050405020304" pitchFamily="18" charset="0"/>
            </a:endParaRPr>
          </a:p>
          <a:p>
            <a:pPr marL="0" indent="0">
              <a:lnSpc>
                <a:spcPct val="100000"/>
              </a:lnSpc>
              <a:buNone/>
            </a:pP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55161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9253" y="289306"/>
            <a:ext cx="4288155" cy="513715"/>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00000"/>
                </a:solidFill>
                <a:latin typeface="Corbel"/>
                <a:cs typeface="Corbel"/>
              </a:rPr>
              <a:t>Doc</a:t>
            </a:r>
            <a:r>
              <a:rPr lang="en-US" sz="3200" b="1" spc="5" dirty="0">
                <a:solidFill>
                  <a:srgbClr val="000000"/>
                </a:solidFill>
                <a:latin typeface="Corbel"/>
                <a:cs typeface="Corbel"/>
              </a:rPr>
              <a:t>u</a:t>
            </a:r>
            <a:r>
              <a:rPr lang="en-US" sz="3200" b="1" spc="-5" dirty="0">
                <a:solidFill>
                  <a:srgbClr val="000000"/>
                </a:solidFill>
                <a:latin typeface="Corbel"/>
                <a:cs typeface="Corbel"/>
              </a:rPr>
              <a:t>men</a:t>
            </a:r>
            <a:r>
              <a:rPr lang="en-US" sz="3200" b="1" dirty="0">
                <a:solidFill>
                  <a:srgbClr val="000000"/>
                </a:solidFill>
                <a:latin typeface="Corbel"/>
                <a:cs typeface="Corbel"/>
              </a:rPr>
              <a:t>t</a:t>
            </a:r>
            <a:r>
              <a:rPr lang="en-US" sz="3200" b="1" spc="-155" dirty="0">
                <a:solidFill>
                  <a:srgbClr val="000000"/>
                </a:solidFill>
                <a:latin typeface="Corbel"/>
                <a:cs typeface="Corbel"/>
              </a:rPr>
              <a:t> </a:t>
            </a:r>
            <a:r>
              <a:rPr lang="en-US" sz="3200" b="1" spc="-5" dirty="0">
                <a:solidFill>
                  <a:srgbClr val="000000"/>
                </a:solidFill>
                <a:latin typeface="Corbel"/>
                <a:cs typeface="Corbel"/>
              </a:rPr>
              <a:t>Objec</a:t>
            </a:r>
            <a:r>
              <a:rPr lang="en-US" sz="3200" b="1" dirty="0">
                <a:solidFill>
                  <a:srgbClr val="000000"/>
                </a:solidFill>
                <a:latin typeface="Corbel"/>
                <a:cs typeface="Corbel"/>
              </a:rPr>
              <a:t>t</a:t>
            </a:r>
            <a:r>
              <a:rPr lang="en-US" sz="3200" b="1" spc="-15" dirty="0">
                <a:solidFill>
                  <a:srgbClr val="000000"/>
                </a:solidFill>
                <a:latin typeface="Corbel"/>
                <a:cs typeface="Corbel"/>
              </a:rPr>
              <a:t> </a:t>
            </a:r>
            <a:r>
              <a:rPr lang="en-US" sz="3200" b="1" spc="-5" dirty="0">
                <a:solidFill>
                  <a:srgbClr val="000000"/>
                </a:solidFill>
                <a:latin typeface="Corbel"/>
                <a:cs typeface="Corbel"/>
              </a:rPr>
              <a:t>Model</a:t>
            </a:r>
            <a:endParaRPr lang="en-US" sz="3200" dirty="0">
              <a:latin typeface="Corbel"/>
              <a:cs typeface="Corbel"/>
            </a:endParaRPr>
          </a:p>
        </p:txBody>
      </p:sp>
      <p:sp>
        <p:nvSpPr>
          <p:cNvPr id="3" name="object 3"/>
          <p:cNvSpPr txBox="1"/>
          <p:nvPr/>
        </p:nvSpPr>
        <p:spPr>
          <a:xfrm>
            <a:off x="509727" y="1227200"/>
            <a:ext cx="11301095" cy="5027017"/>
          </a:xfrm>
          <a:prstGeom prst="rect">
            <a:avLst/>
          </a:prstGeom>
        </p:spPr>
        <p:txBody>
          <a:bodyPr vert="horz" wrap="square" lIns="0" tIns="149860" rIns="0" bIns="0" rtlCol="0">
            <a:spAutoFit/>
          </a:bodyPr>
          <a:lstStyle/>
          <a:p>
            <a:pPr marL="299085" marR="0" lvl="0" indent="-287020" algn="l" defTabSz="914400" rtl="0" eaLnBrk="1" fontAlgn="auto" latinLnBrk="0" hangingPunct="1">
              <a:lnSpc>
                <a:spcPct val="100000"/>
              </a:lnSpc>
              <a:spcBef>
                <a:spcPts val="1180"/>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r>
              <a:rPr kumimoji="0" lang="en-US" sz="1800" i="0" u="none" strike="noStrike" kern="1200" cap="none" spc="-6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 Model</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(DOM) is</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programming</a:t>
            </a:r>
            <a:r>
              <a:rPr kumimoji="0" lang="en-US" sz="1800" i="0" u="none" strike="noStrike" kern="1200" cap="none" spc="3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interface</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HTML</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a:t>
            </a:r>
            <a:r>
              <a:rPr kumimoji="0" lang="en-US" sz="1800" i="0" u="none" strike="noStrike" kern="1200" cap="none" spc="-7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XML</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documents.</a:t>
            </a: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represents</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whole</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html</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The DOM</a:t>
            </a:r>
            <a:r>
              <a:rPr kumimoji="0" lang="en-US" sz="1800" i="0" u="none" strike="noStrike" kern="1200" cap="none" spc="1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is an</a:t>
            </a:r>
            <a:r>
              <a:rPr kumimoji="0" lang="en-US" sz="1800" i="0" u="none" strike="noStrike" kern="1200" cap="none" spc="1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object-oriented</a:t>
            </a:r>
            <a:r>
              <a:rPr kumimoji="0" lang="en-US" sz="1800" i="0" u="none" strike="noStrike" kern="1200" cap="none" spc="1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representation</a:t>
            </a:r>
            <a:r>
              <a:rPr kumimoji="0" lang="en-US" sz="1800" i="0" u="none" strike="noStrike" kern="1200" cap="none" spc="3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of</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1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web</a:t>
            </a: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page,</a:t>
            </a:r>
            <a:r>
              <a:rPr kumimoji="0" lang="en-US" sz="1800" i="0" u="none" strike="noStrike" kern="1200" cap="none" spc="1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which</a:t>
            </a:r>
            <a:r>
              <a:rPr kumimoji="0" lang="en-US" sz="1800" i="0" u="none" strike="noStrike" kern="1200" cap="none" spc="1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can be</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modified</a:t>
            </a:r>
            <a:r>
              <a:rPr kumimoji="0" lang="en-US" sz="1800" i="0" u="none" strike="noStrike" kern="1200" cap="none" spc="1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with</a:t>
            </a:r>
            <a:r>
              <a:rPr kumimoji="0" lang="en-US" sz="1800" i="0" u="none" strike="noStrike" kern="1200" cap="none" spc="2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a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scripting</a:t>
            </a:r>
            <a:r>
              <a:rPr kumimoji="0" lang="en-US" sz="1800" i="0" u="none" strike="noStrike" kern="1200" cap="none" spc="2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language</a:t>
            </a:r>
            <a:endPar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299085" marR="0" lvl="0" indent="0" algn="l" defTabSz="914400" rtl="0" eaLnBrk="1" fontAlgn="auto" latinLnBrk="0" hangingPunct="1">
              <a:lnSpc>
                <a:spcPct val="100000"/>
              </a:lnSpc>
              <a:spcBef>
                <a:spcPts val="1080"/>
              </a:spcBef>
              <a:spcAft>
                <a:spcPts val="0"/>
              </a:spcAft>
              <a:buClrTx/>
              <a:buSzTx/>
              <a:buFontTx/>
              <a:buNone/>
              <a:tabLst/>
              <a:defRPr/>
            </a:pP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such</a:t>
            </a:r>
            <a:r>
              <a:rPr kumimoji="0" lang="en-US" sz="1800" i="0" u="none" strike="noStrike" kern="1200" cap="none" spc="-3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as</a:t>
            </a:r>
            <a:r>
              <a:rPr kumimoji="0" lang="en-US" sz="1800" i="0" u="none" strike="noStrike" kern="1200" cap="none" spc="-45"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1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JavaScript.</a:t>
            </a:r>
            <a:endParaRPr kumimoji="0" lang="en-US" sz="1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When</a:t>
            </a: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html</a:t>
            </a:r>
            <a:r>
              <a:rPr kumimoji="0" lang="en-US" sz="1800" b="1"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a:t>
            </a: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loaded</a:t>
            </a:r>
            <a:r>
              <a:rPr kumimoji="0" lang="en-US" sz="1800" b="1"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a:t>
            </a: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a:t>
            </a: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browser,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it</a:t>
            </a: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becomes</a:t>
            </a:r>
            <a:r>
              <a:rPr kumimoji="0" lang="en-US" sz="1800" b="1"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a:t>
            </a: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r>
              <a:rPr kumimoji="0" lang="en-US" sz="1800" b="1"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a:t>
            </a: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It is</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root</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element</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that</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represents</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html document.</a:t>
            </a: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It</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has</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properties</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methods.</a:t>
            </a:r>
          </a:p>
          <a:p>
            <a:pPr marL="299085" marR="0" lvl="0" indent="-287020" algn="l" defTabSz="914400" rtl="0" eaLnBrk="1" fontAlgn="auto" latinLnBrk="0" hangingPunct="1">
              <a:lnSpc>
                <a:spcPct val="100000"/>
              </a:lnSpc>
              <a:spcBef>
                <a:spcPts val="1085"/>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With</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help</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 object,</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we</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can</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add</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dynamic</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content</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our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page.</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DOM</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 a</a:t>
            </a:r>
            <a:r>
              <a:rPr kumimoji="0" lang="en-US" sz="1800" i="0" u="none" strike="noStrike" kern="1200" cap="none" spc="-9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W3C </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(World</a:t>
            </a:r>
            <a:r>
              <a:rPr kumimoji="0" lang="en-US" sz="1800" i="0" u="none" strike="noStrike" kern="1200" cap="none" spc="-12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Wide</a:t>
            </a:r>
            <a:r>
              <a:rPr kumimoji="0" lang="en-US" sz="1800" i="0" u="none" strike="noStrike" kern="1200" cap="none" spc="-10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2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a:t>
            </a:r>
            <a:r>
              <a:rPr kumimoji="0" lang="en-US" sz="1800" i="0" u="none" strike="noStrike" kern="1200" cap="none" spc="-8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Consortium)</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standard.</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According</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a:t>
            </a:r>
            <a:r>
              <a:rPr kumimoji="0" lang="en-US" sz="1800" i="0" u="none" strike="noStrike" kern="1200" cap="none" spc="-8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W3C</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a:t>
            </a:r>
            <a:r>
              <a:rPr kumimoji="0" lang="en-US" sz="1800" i="0" u="none" strike="noStrike" kern="1200" cap="none" spc="-7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W3C</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r>
              <a:rPr kumimoji="0" lang="en-US" sz="1800" i="0" u="none" strike="noStrike" kern="1200" cap="none" spc="-7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Model</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(DOM)</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 a</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platform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language-neutral interface</a:t>
            </a:r>
            <a:r>
              <a:rPr kumimoji="0" lang="en-US" sz="1800" i="0" u="none" strike="noStrike" kern="1200" cap="none" spc="2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that</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99085" marR="0" lvl="0" indent="0" algn="l" defTabSz="914400" rtl="0" eaLnBrk="1" fontAlgn="auto" latinLnBrk="0" hangingPunct="1">
              <a:lnSpc>
                <a:spcPct val="100000"/>
              </a:lnSpc>
              <a:spcBef>
                <a:spcPts val="1080"/>
              </a:spcBef>
              <a:spcAft>
                <a:spcPts val="0"/>
              </a:spcAft>
              <a:buClrTx/>
              <a:buSzTx/>
              <a:buFontTx/>
              <a:buNone/>
              <a:tabLst/>
              <a:defRPr/>
            </a:pP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allows</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programs</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scripts</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to</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dynamically</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access and</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update</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content,</a:t>
            </a:r>
            <a:r>
              <a:rPr kumimoji="0" lang="en-US" sz="1800" i="0" u="none" strike="noStrike" kern="1200" cap="none" spc="3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structure,</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style</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p>
          <a:p>
            <a:pPr marL="299085" marR="0" lvl="0" indent="-287020" algn="l" defTabSz="914400" rtl="0" eaLnBrk="1" fontAlgn="auto" latinLnBrk="0" hangingPunct="1">
              <a:lnSpc>
                <a:spcPct val="100000"/>
              </a:lnSpc>
              <a:spcBef>
                <a:spcPts val="1080"/>
              </a:spcBef>
              <a:spcAft>
                <a:spcPts val="0"/>
              </a:spcAft>
              <a:buClrTx/>
              <a:buSzTx/>
              <a:buFont typeface="Wingdings"/>
              <a:buChar char=""/>
              <a:tabLst>
                <a:tab pos="299720" algn="l"/>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When a</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page</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loaded,</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browser</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creates</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a:t>
            </a:r>
            <a:r>
              <a:rPr kumimoji="0" lang="en-US" sz="1800" i="0" u="none" strike="noStrike" kern="1200" cap="none" spc="3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a:t>
            </a:r>
            <a:r>
              <a:rPr kumimoji="0" lang="en-US" sz="1800" i="0" u="none" strike="noStrike" kern="1200" cap="none" spc="-7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a:t>
            </a:r>
            <a:r>
              <a:rPr kumimoji="0" lang="en-US" sz="1800" i="0" u="none" strike="noStrike" kern="1200" cap="none" spc="2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Model</a:t>
            </a:r>
            <a:r>
              <a:rPr kumimoji="0" lang="en-US"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lang="en-US"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page.</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640" y="2365629"/>
            <a:ext cx="2995930" cy="3058795"/>
          </a:xfrm>
          <a:prstGeom prst="rect">
            <a:avLst/>
          </a:prstGeom>
        </p:spPr>
        <p:txBody>
          <a:bodyPr vert="horz" wrap="square" lIns="0" tIns="12700" rIns="0" bIns="0" rtlCol="0">
            <a:spAutoFit/>
          </a:bodyPr>
          <a:lstStyle/>
          <a:p>
            <a:pPr marL="299085" marR="46355" lvl="0" indent="-287020" algn="just" defTabSz="914400" rtl="0" eaLnBrk="1" fontAlgn="auto" latinLnBrk="0" hangingPunct="1">
              <a:lnSpc>
                <a:spcPct val="150000"/>
              </a:lnSpc>
              <a:spcBef>
                <a:spcPts val="100"/>
              </a:spcBef>
              <a:spcAft>
                <a:spcPts val="0"/>
              </a:spcAft>
              <a:buClrTx/>
              <a:buSzTx/>
              <a:buFont typeface="Wingdings"/>
              <a:buChar char=""/>
              <a:tabLst>
                <a:tab pos="299720" algn="l"/>
              </a:tabLst>
              <a:defRPr/>
            </a:pP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JavaScript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can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access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all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elements</a:t>
            </a:r>
            <a:r>
              <a:rPr kumimoji="0" sz="1800" i="0" u="none" strike="noStrike" kern="1200" cap="none" spc="-2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a:t>
            </a:r>
            <a:r>
              <a:rPr kumimoji="0" sz="1800" i="0" u="none" strike="noStrike" kern="1200" cap="none" spc="-1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webpage </a:t>
            </a:r>
            <a:r>
              <a:rPr kumimoji="0" sz="1800" i="0" u="none" strike="noStrike" kern="1200" cap="none" spc="-35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making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of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Document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 Model</a:t>
            </a:r>
            <a:r>
              <a:rPr kumimoji="0" sz="1800"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(DOM).</a:t>
            </a:r>
          </a:p>
          <a:p>
            <a:pPr marL="299085" marR="5080" lvl="0" indent="-287020" algn="just" defTabSz="914400" rtl="0" eaLnBrk="1" fontAlgn="auto" latinLnBrk="0" hangingPunct="1">
              <a:lnSpc>
                <a:spcPct val="150000"/>
              </a:lnSpc>
              <a:spcBef>
                <a:spcPts val="1200"/>
              </a:spcBef>
              <a:spcAft>
                <a:spcPts val="0"/>
              </a:spcAft>
              <a:buClrTx/>
              <a:buSzTx/>
              <a:buFont typeface="Wingdings"/>
              <a:buChar char=""/>
              <a:tabLst>
                <a:tab pos="299720" algn="l"/>
              </a:tabLst>
              <a:defRPr/>
            </a:pP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browser creates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DOM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webpage when </a:t>
            </a:r>
            <a:r>
              <a:rPr kumimoji="0" sz="1800" i="0" u="none" strike="noStrike" kern="1200" cap="none" spc="-36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page</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a:t>
            </a:r>
            <a:r>
              <a:rPr kumimoji="0" sz="180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loaded.</a:t>
            </a:r>
            <a:endParaRPr kumimoji="0"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1465580" y="481660"/>
            <a:ext cx="945134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0000"/>
                </a:solidFill>
                <a:latin typeface="Corbel"/>
                <a:cs typeface="Corbel"/>
              </a:rPr>
              <a:t>The</a:t>
            </a:r>
            <a:r>
              <a:rPr sz="3200" b="1" dirty="0">
                <a:solidFill>
                  <a:srgbClr val="000000"/>
                </a:solidFill>
                <a:latin typeface="Corbel"/>
                <a:cs typeface="Corbel"/>
              </a:rPr>
              <a:t> DOM</a:t>
            </a:r>
            <a:r>
              <a:rPr sz="3200" b="1" spc="5" dirty="0">
                <a:solidFill>
                  <a:srgbClr val="000000"/>
                </a:solidFill>
                <a:latin typeface="Corbel"/>
                <a:cs typeface="Corbel"/>
              </a:rPr>
              <a:t> </a:t>
            </a:r>
            <a:r>
              <a:rPr sz="3200" b="1" spc="-5" dirty="0">
                <a:solidFill>
                  <a:srgbClr val="000000"/>
                </a:solidFill>
                <a:latin typeface="Corbel"/>
                <a:cs typeface="Corbel"/>
              </a:rPr>
              <a:t>model</a:t>
            </a:r>
            <a:r>
              <a:rPr sz="3200" b="1" spc="-20" dirty="0">
                <a:solidFill>
                  <a:srgbClr val="000000"/>
                </a:solidFill>
                <a:latin typeface="Corbel"/>
                <a:cs typeface="Corbel"/>
              </a:rPr>
              <a:t> </a:t>
            </a:r>
            <a:r>
              <a:rPr sz="3200" b="1" dirty="0">
                <a:solidFill>
                  <a:srgbClr val="000000"/>
                </a:solidFill>
                <a:latin typeface="Corbel"/>
                <a:cs typeface="Corbel"/>
              </a:rPr>
              <a:t>is</a:t>
            </a:r>
            <a:r>
              <a:rPr sz="3200" b="1" spc="15" dirty="0">
                <a:solidFill>
                  <a:srgbClr val="000000"/>
                </a:solidFill>
                <a:latin typeface="Corbel"/>
                <a:cs typeface="Corbel"/>
              </a:rPr>
              <a:t> </a:t>
            </a:r>
            <a:r>
              <a:rPr sz="3200" b="1" spc="-5" dirty="0">
                <a:solidFill>
                  <a:srgbClr val="000000"/>
                </a:solidFill>
                <a:latin typeface="Corbel"/>
                <a:cs typeface="Corbel"/>
              </a:rPr>
              <a:t>created as</a:t>
            </a:r>
            <a:r>
              <a:rPr sz="3200" b="1" spc="5" dirty="0">
                <a:solidFill>
                  <a:srgbClr val="000000"/>
                </a:solidFill>
                <a:latin typeface="Corbel"/>
                <a:cs typeface="Corbel"/>
              </a:rPr>
              <a:t> </a:t>
            </a:r>
            <a:r>
              <a:rPr sz="3200" b="1" dirty="0">
                <a:solidFill>
                  <a:srgbClr val="000000"/>
                </a:solidFill>
                <a:latin typeface="Corbel"/>
                <a:cs typeface="Corbel"/>
              </a:rPr>
              <a:t>a</a:t>
            </a:r>
            <a:r>
              <a:rPr sz="3200" b="1" spc="15" dirty="0">
                <a:solidFill>
                  <a:srgbClr val="000000"/>
                </a:solidFill>
                <a:latin typeface="Corbel"/>
                <a:cs typeface="Corbel"/>
              </a:rPr>
              <a:t> </a:t>
            </a:r>
            <a:r>
              <a:rPr sz="3200" b="1" spc="-5" dirty="0">
                <a:solidFill>
                  <a:srgbClr val="000000"/>
                </a:solidFill>
                <a:latin typeface="Corbel"/>
                <a:cs typeface="Corbel"/>
              </a:rPr>
              <a:t>tree</a:t>
            </a:r>
            <a:r>
              <a:rPr sz="3200" b="1" dirty="0">
                <a:solidFill>
                  <a:srgbClr val="000000"/>
                </a:solidFill>
                <a:latin typeface="Corbel"/>
                <a:cs typeface="Corbel"/>
              </a:rPr>
              <a:t> of</a:t>
            </a:r>
            <a:r>
              <a:rPr sz="3200" b="1" spc="-5" dirty="0">
                <a:solidFill>
                  <a:srgbClr val="000000"/>
                </a:solidFill>
                <a:latin typeface="Corbel"/>
                <a:cs typeface="Corbel"/>
              </a:rPr>
              <a:t> </a:t>
            </a:r>
            <a:r>
              <a:rPr sz="3200" b="1" dirty="0">
                <a:solidFill>
                  <a:srgbClr val="000000"/>
                </a:solidFill>
                <a:latin typeface="Corbel"/>
                <a:cs typeface="Corbel"/>
              </a:rPr>
              <a:t>objects</a:t>
            </a:r>
            <a:r>
              <a:rPr sz="3200" b="1" spc="5" dirty="0">
                <a:solidFill>
                  <a:srgbClr val="000000"/>
                </a:solidFill>
                <a:latin typeface="Corbel"/>
                <a:cs typeface="Corbel"/>
              </a:rPr>
              <a:t> </a:t>
            </a:r>
            <a:r>
              <a:rPr sz="3200" b="1" spc="-20" dirty="0">
                <a:solidFill>
                  <a:srgbClr val="000000"/>
                </a:solidFill>
                <a:latin typeface="Corbel"/>
                <a:cs typeface="Corbel"/>
              </a:rPr>
              <a:t>like</a:t>
            </a:r>
            <a:r>
              <a:rPr sz="3200" b="1" dirty="0">
                <a:solidFill>
                  <a:srgbClr val="000000"/>
                </a:solidFill>
                <a:latin typeface="Corbel"/>
                <a:cs typeface="Corbel"/>
              </a:rPr>
              <a:t> </a:t>
            </a:r>
            <a:r>
              <a:rPr sz="3200" b="1" spc="-5" dirty="0">
                <a:solidFill>
                  <a:srgbClr val="000000"/>
                </a:solidFill>
                <a:latin typeface="Corbel"/>
                <a:cs typeface="Corbel"/>
              </a:rPr>
              <a:t>this</a:t>
            </a:r>
            <a:endParaRPr sz="3200">
              <a:latin typeface="Corbel"/>
              <a:cs typeface="Corbel"/>
            </a:endParaRPr>
          </a:p>
        </p:txBody>
      </p:sp>
      <p:pic>
        <p:nvPicPr>
          <p:cNvPr id="4" name="object 4"/>
          <p:cNvPicPr/>
          <p:nvPr/>
        </p:nvPicPr>
        <p:blipFill>
          <a:blip r:embed="rId2" cstate="print"/>
          <a:stretch>
            <a:fillRect/>
          </a:stretch>
        </p:blipFill>
        <p:spPr>
          <a:xfrm>
            <a:off x="3582923" y="1600200"/>
            <a:ext cx="8127492" cy="41483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3E5BE-AD4E-E30D-0DAE-72C1A5270DCC}"/>
              </a:ext>
            </a:extLst>
          </p:cNvPr>
          <p:cNvSpPr>
            <a:spLocks noGrp="1"/>
          </p:cNvSpPr>
          <p:nvPr>
            <p:ph type="sldNum" sz="quarter" idx="12"/>
          </p:nvPr>
        </p:nvSpPr>
        <p:spPr/>
        <p:txBody>
          <a:bodyPr/>
          <a:lstStyle/>
          <a:p>
            <a:fld id="{13D2E340-0663-474B-992C-9192B5C45E57}" type="slidenum">
              <a:rPr lang="en-US" noProof="0" smtClean="0"/>
              <a:pPr/>
              <a:t>2</a:t>
            </a:fld>
            <a:endParaRPr lang="en-US" noProof="0"/>
          </a:p>
        </p:txBody>
      </p:sp>
      <p:sp>
        <p:nvSpPr>
          <p:cNvPr id="5" name="TextBox 4">
            <a:extLst>
              <a:ext uri="{FF2B5EF4-FFF2-40B4-BE49-F238E27FC236}">
                <a16:creationId xmlns:a16="http://schemas.microsoft.com/office/drawing/2014/main" id="{4CFD4467-80A0-54F0-F133-4DE5A759FEC0}"/>
              </a:ext>
            </a:extLst>
          </p:cNvPr>
          <p:cNvSpPr txBox="1"/>
          <p:nvPr/>
        </p:nvSpPr>
        <p:spPr>
          <a:xfrm>
            <a:off x="972152" y="1221690"/>
            <a:ext cx="8568889" cy="369332"/>
          </a:xfrm>
          <a:prstGeom prst="rect">
            <a:avLst/>
          </a:prstGeom>
          <a:noFill/>
        </p:spPr>
        <p:txBody>
          <a:bodyPr wrap="square">
            <a:spAutoFit/>
          </a:bodyPr>
          <a:lstStyle/>
          <a:p>
            <a:pPr algn="ctr"/>
            <a:r>
              <a:rPr lang="en-US" sz="1800" b="1" i="1" dirty="0">
                <a:solidFill>
                  <a:srgbClr val="FF0000"/>
                </a:solidFill>
                <a:effectLst/>
                <a:latin typeface="Times New Roman" panose="02020603050405020304" pitchFamily="18" charset="0"/>
                <a:ea typeface="Calibri" panose="020F0502020204030204" pitchFamily="34" charset="0"/>
              </a:rPr>
              <a:t>MODULE-IV</a:t>
            </a:r>
            <a:endParaRPr lang="en-IN" b="1" dirty="0">
              <a:solidFill>
                <a:srgbClr val="FF0000"/>
              </a:solidFill>
            </a:endParaRPr>
          </a:p>
        </p:txBody>
      </p:sp>
      <p:sp>
        <p:nvSpPr>
          <p:cNvPr id="8" name="TextBox 7">
            <a:extLst>
              <a:ext uri="{FF2B5EF4-FFF2-40B4-BE49-F238E27FC236}">
                <a16:creationId xmlns:a16="http://schemas.microsoft.com/office/drawing/2014/main" id="{80552363-63E3-E5DD-A607-FF2324F2D6B4}"/>
              </a:ext>
            </a:extLst>
          </p:cNvPr>
          <p:cNvSpPr txBox="1"/>
          <p:nvPr/>
        </p:nvSpPr>
        <p:spPr>
          <a:xfrm>
            <a:off x="2207794" y="1887966"/>
            <a:ext cx="6097604" cy="369332"/>
          </a:xfrm>
          <a:prstGeom prst="rect">
            <a:avLst/>
          </a:prstGeom>
          <a:noFill/>
        </p:spPr>
        <p:txBody>
          <a:bodyPr wrap="square">
            <a:spAutoFit/>
          </a:bodyPr>
          <a:lstStyle/>
          <a:p>
            <a:pPr algn="ctr"/>
            <a:r>
              <a:rPr lang="en-US" sz="1800" b="1" i="1" dirty="0">
                <a:effectLst/>
                <a:latin typeface="Times New Roman" panose="02020603050405020304" pitchFamily="18" charset="0"/>
                <a:ea typeface="Calibri" panose="020F0502020204030204" pitchFamily="34" charset="0"/>
              </a:rPr>
              <a:t>JavaScript</a:t>
            </a:r>
            <a:endParaRPr lang="en-IN" b="1" dirty="0"/>
          </a:p>
        </p:txBody>
      </p:sp>
      <p:sp>
        <p:nvSpPr>
          <p:cNvPr id="4" name="TextBox 3">
            <a:extLst>
              <a:ext uri="{FF2B5EF4-FFF2-40B4-BE49-F238E27FC236}">
                <a16:creationId xmlns:a16="http://schemas.microsoft.com/office/drawing/2014/main" id="{D5251300-A66B-2559-038C-B001117AB886}"/>
              </a:ext>
            </a:extLst>
          </p:cNvPr>
          <p:cNvSpPr txBox="1"/>
          <p:nvPr/>
        </p:nvSpPr>
        <p:spPr>
          <a:xfrm>
            <a:off x="1556886" y="2846377"/>
            <a:ext cx="9646920" cy="1200329"/>
          </a:xfrm>
          <a:prstGeom prst="rect">
            <a:avLst/>
          </a:prstGeom>
          <a:noFill/>
        </p:spPr>
        <p:txBody>
          <a:bodyPr wrap="square">
            <a:spAutoFit/>
          </a:bodyPr>
          <a:lstStyle/>
          <a:p>
            <a:pPr algn="just"/>
            <a:r>
              <a:rPr lang="en-US" sz="1800" b="1" kern="0" dirty="0">
                <a:effectLst/>
                <a:latin typeface="Cambria" panose="02040503050406030204" pitchFamily="18" charset="0"/>
                <a:ea typeface="Calibri" panose="020F0502020204030204" pitchFamily="34" charset="0"/>
                <a:cs typeface="Times New Roman" panose="02020603050405020304" pitchFamily="18" charset="0"/>
              </a:rPr>
              <a:t>Client-Side Scripting, JavaScript Design Principles, Syntax, JavaScript Objects, The Document Object Model (DOM), JavaScript Events, Forms, Introduction to PHP, PHP Classes and Objects, Object-Oriented Overview, Classes and Objects in PHP, Error Handling and Validation, Errors and Exceptions.</a:t>
            </a:r>
            <a:endParaRPr lang="en-IN" b="1" dirty="0"/>
          </a:p>
        </p:txBody>
      </p:sp>
    </p:spTree>
    <p:extLst>
      <p:ext uri="{BB962C8B-B14F-4D97-AF65-F5344CB8AC3E}">
        <p14:creationId xmlns:p14="http://schemas.microsoft.com/office/powerpoint/2010/main" val="341997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7470" y="463372"/>
            <a:ext cx="420941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0000"/>
                </a:solidFill>
                <a:latin typeface="Corbel"/>
                <a:cs typeface="Corbel"/>
              </a:rPr>
              <a:t>T</a:t>
            </a:r>
            <a:r>
              <a:rPr sz="3200" b="1" spc="-15" dirty="0">
                <a:solidFill>
                  <a:srgbClr val="000000"/>
                </a:solidFill>
                <a:latin typeface="Corbel"/>
                <a:cs typeface="Corbel"/>
              </a:rPr>
              <a:t>h</a:t>
            </a:r>
            <a:r>
              <a:rPr sz="3200" b="1" dirty="0">
                <a:solidFill>
                  <a:srgbClr val="000000"/>
                </a:solidFill>
                <a:latin typeface="Corbel"/>
                <a:cs typeface="Corbel"/>
              </a:rPr>
              <a:t>e</a:t>
            </a:r>
            <a:r>
              <a:rPr sz="3200" b="1" spc="-180" dirty="0">
                <a:solidFill>
                  <a:srgbClr val="000000"/>
                </a:solidFill>
                <a:latin typeface="Corbel"/>
                <a:cs typeface="Corbel"/>
              </a:rPr>
              <a:t> </a:t>
            </a:r>
            <a:r>
              <a:rPr sz="3200" b="1" spc="-5" dirty="0">
                <a:solidFill>
                  <a:srgbClr val="000000"/>
                </a:solidFill>
                <a:latin typeface="Corbel"/>
                <a:cs typeface="Corbel"/>
              </a:rPr>
              <a:t>W3</a:t>
            </a:r>
            <a:r>
              <a:rPr sz="3200" b="1" dirty="0">
                <a:solidFill>
                  <a:srgbClr val="000000"/>
                </a:solidFill>
                <a:latin typeface="Corbel"/>
                <a:cs typeface="Corbel"/>
              </a:rPr>
              <a:t>C DOM </a:t>
            </a:r>
            <a:r>
              <a:rPr sz="3200" b="1" spc="-10" dirty="0">
                <a:solidFill>
                  <a:srgbClr val="000000"/>
                </a:solidFill>
                <a:latin typeface="Corbel"/>
                <a:cs typeface="Corbel"/>
              </a:rPr>
              <a:t>s</a:t>
            </a:r>
            <a:r>
              <a:rPr sz="3200" b="1" spc="-5" dirty="0">
                <a:solidFill>
                  <a:srgbClr val="000000"/>
                </a:solidFill>
                <a:latin typeface="Corbel"/>
                <a:cs typeface="Corbel"/>
              </a:rPr>
              <a:t>t</a:t>
            </a:r>
            <a:r>
              <a:rPr sz="3200" b="1" spc="-15" dirty="0">
                <a:solidFill>
                  <a:srgbClr val="000000"/>
                </a:solidFill>
                <a:latin typeface="Corbel"/>
                <a:cs typeface="Corbel"/>
              </a:rPr>
              <a:t>a</a:t>
            </a:r>
            <a:r>
              <a:rPr sz="3200" b="1" dirty="0">
                <a:solidFill>
                  <a:srgbClr val="000000"/>
                </a:solidFill>
                <a:latin typeface="Corbel"/>
                <a:cs typeface="Corbel"/>
              </a:rPr>
              <a:t>nd</a:t>
            </a:r>
            <a:r>
              <a:rPr sz="3200" b="1" spc="-15" dirty="0">
                <a:solidFill>
                  <a:srgbClr val="000000"/>
                </a:solidFill>
                <a:latin typeface="Corbel"/>
                <a:cs typeface="Corbel"/>
              </a:rPr>
              <a:t>a</a:t>
            </a:r>
            <a:r>
              <a:rPr sz="3200" b="1" dirty="0">
                <a:solidFill>
                  <a:srgbClr val="000000"/>
                </a:solidFill>
                <a:latin typeface="Corbel"/>
                <a:cs typeface="Corbel"/>
              </a:rPr>
              <a:t>rd</a:t>
            </a:r>
            <a:endParaRPr sz="3200">
              <a:latin typeface="Corbel"/>
              <a:cs typeface="Corbel"/>
            </a:endParaRPr>
          </a:p>
        </p:txBody>
      </p:sp>
      <p:sp>
        <p:nvSpPr>
          <p:cNvPr id="3" name="object 3"/>
          <p:cNvSpPr txBox="1"/>
          <p:nvPr/>
        </p:nvSpPr>
        <p:spPr>
          <a:xfrm>
            <a:off x="5691885" y="1259204"/>
            <a:ext cx="5905500" cy="4693920"/>
          </a:xfrm>
          <a:prstGeom prst="rect">
            <a:avLst/>
          </a:prstGeom>
        </p:spPr>
        <p:txBody>
          <a:bodyPr vert="horz" wrap="square" lIns="0" tIns="88900" rIns="0" bIns="0" rtlCol="0">
            <a:spAutoFit/>
          </a:bodyPr>
          <a:lstStyle/>
          <a:p>
            <a:pPr marL="76835" marR="0" lvl="0" indent="0" algn="l" defTabSz="914400" rtl="0" eaLnBrk="1" fontAlgn="auto" latinLnBrk="0" hangingPunct="1">
              <a:lnSpc>
                <a:spcPct val="100000"/>
              </a:lnSpc>
              <a:spcBef>
                <a:spcPts val="70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a:t>
            </a:r>
            <a:r>
              <a:rPr kumimoji="0" sz="1800" b="1" i="0" u="none" strike="noStrike" kern="1200" cap="none" spc="-9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W3C</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DOM</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standard</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is</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separated</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into</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3</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different</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parts: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363855" marR="0" lvl="0" indent="-287020" algn="l" defTabSz="914400" rtl="0" eaLnBrk="1" fontAlgn="auto" latinLnBrk="0" hangingPunct="1">
              <a:lnSpc>
                <a:spcPct val="100000"/>
              </a:lnSpc>
              <a:spcBef>
                <a:spcPts val="600"/>
              </a:spcBef>
              <a:spcAft>
                <a:spcPts val="0"/>
              </a:spcAft>
              <a:buClrTx/>
              <a:buSzTx/>
              <a:buFont typeface="Wingdings"/>
              <a:buChar char=""/>
              <a:tabLst>
                <a:tab pos="363855" algn="l"/>
              </a:tabLst>
              <a:defRPr/>
            </a:pPr>
            <a:r>
              <a:rPr kumimoji="0" sz="1800" b="1" i="0" u="none" strike="noStrike" kern="1200" cap="none" spc="-5" normalizeH="0" baseline="0" noProof="0" dirty="0">
                <a:ln>
                  <a:noFill/>
                </a:ln>
                <a:solidFill>
                  <a:srgbClr val="FF0000"/>
                </a:solidFill>
                <a:effectLst/>
                <a:uLnTx/>
                <a:uFillTx/>
                <a:latin typeface="Corbel"/>
                <a:ea typeface="+mn-ea"/>
                <a:cs typeface="Corbel"/>
              </a:rPr>
              <a:t>Core</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DOM</a:t>
            </a:r>
            <a:r>
              <a:rPr kumimoji="0" sz="1800" b="1" i="0" u="none" strike="noStrike" kern="1200" cap="none" spc="15"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srgbClr val="FF0000"/>
                </a:solidFill>
                <a:effectLst/>
                <a:uLnTx/>
                <a:uFillTx/>
                <a:latin typeface="Corbel"/>
                <a:ea typeface="+mn-ea"/>
                <a:cs typeface="Corbel"/>
              </a:rPr>
              <a:t>-</a:t>
            </a:r>
            <a:r>
              <a:rPr kumimoji="0" sz="1800" b="1" i="0" u="none" strike="noStrike" kern="1200" cap="none" spc="-5" normalizeH="0" baseline="0" noProof="0" dirty="0">
                <a:ln>
                  <a:noFill/>
                </a:ln>
                <a:solidFill>
                  <a:srgbClr val="FF0000"/>
                </a:solidFill>
                <a:effectLst/>
                <a:uLnTx/>
                <a:uFillTx/>
                <a:latin typeface="Corbel"/>
                <a:ea typeface="+mn-ea"/>
                <a:cs typeface="Corbel"/>
              </a:rPr>
              <a:t> standard </a:t>
            </a:r>
            <a:r>
              <a:rPr kumimoji="0" sz="1800" b="1" i="0" u="none" strike="noStrike" kern="1200" cap="none" spc="0" normalizeH="0" baseline="0" noProof="0" dirty="0">
                <a:ln>
                  <a:noFill/>
                </a:ln>
                <a:solidFill>
                  <a:srgbClr val="FF0000"/>
                </a:solidFill>
                <a:effectLst/>
                <a:uLnTx/>
                <a:uFillTx/>
                <a:latin typeface="Corbel"/>
                <a:ea typeface="+mn-ea"/>
                <a:cs typeface="Corbel"/>
              </a:rPr>
              <a:t>model</a:t>
            </a:r>
            <a:r>
              <a:rPr kumimoji="0" sz="1800" b="1" i="0" u="none" strike="noStrike" kern="1200" cap="none" spc="-15"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for </a:t>
            </a:r>
            <a:r>
              <a:rPr kumimoji="0" sz="1800" b="1" i="0" u="none" strike="noStrike" kern="1200" cap="none" spc="0" normalizeH="0" baseline="0" noProof="0" dirty="0">
                <a:ln>
                  <a:noFill/>
                </a:ln>
                <a:solidFill>
                  <a:srgbClr val="FF0000"/>
                </a:solidFill>
                <a:effectLst/>
                <a:uLnTx/>
                <a:uFillTx/>
                <a:latin typeface="Corbel"/>
                <a:ea typeface="+mn-ea"/>
                <a:cs typeface="Corbel"/>
              </a:rPr>
              <a:t>all</a:t>
            </a:r>
            <a:r>
              <a:rPr kumimoji="0" sz="1800" b="1" i="0" u="none" strike="noStrike" kern="1200" cap="none" spc="-15"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srgbClr val="FF0000"/>
                </a:solidFill>
                <a:effectLst/>
                <a:uLnTx/>
                <a:uFillTx/>
                <a:latin typeface="Corbel"/>
                <a:ea typeface="+mn-ea"/>
                <a:cs typeface="Corbel"/>
              </a:rPr>
              <a:t>document</a:t>
            </a:r>
            <a:r>
              <a:rPr kumimoji="0" sz="1800" b="1" i="0" u="none" strike="noStrike" kern="1200" cap="none" spc="-5" normalizeH="0" baseline="0" noProof="0" dirty="0">
                <a:ln>
                  <a:noFill/>
                </a:ln>
                <a:solidFill>
                  <a:srgbClr val="FF0000"/>
                </a:solidFill>
                <a:effectLst/>
                <a:uLnTx/>
                <a:uFillTx/>
                <a:latin typeface="Corbel"/>
                <a:ea typeface="+mn-ea"/>
                <a:cs typeface="Corbel"/>
              </a:rPr>
              <a:t> types</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363855" marR="0" lvl="0" indent="-287020" algn="l" defTabSz="914400" rtl="0" eaLnBrk="1" fontAlgn="auto" latinLnBrk="0" hangingPunct="1">
              <a:lnSpc>
                <a:spcPct val="100000"/>
              </a:lnSpc>
              <a:spcBef>
                <a:spcPts val="600"/>
              </a:spcBef>
              <a:spcAft>
                <a:spcPts val="0"/>
              </a:spcAft>
              <a:buClrTx/>
              <a:buSzTx/>
              <a:buFont typeface="Wingdings"/>
              <a:buChar char=""/>
              <a:tabLst>
                <a:tab pos="363855" algn="l"/>
              </a:tabLst>
              <a:defRPr/>
            </a:pPr>
            <a:r>
              <a:rPr kumimoji="0" sz="1800" b="1" i="0" u="none" strike="noStrike" kern="1200" cap="none" spc="-5" normalizeH="0" baseline="0" noProof="0" dirty="0">
                <a:ln>
                  <a:noFill/>
                </a:ln>
                <a:solidFill>
                  <a:srgbClr val="FF0000"/>
                </a:solidFill>
                <a:effectLst/>
                <a:uLnTx/>
                <a:uFillTx/>
                <a:latin typeface="Corbel"/>
                <a:ea typeface="+mn-ea"/>
                <a:cs typeface="Corbel"/>
              </a:rPr>
              <a:t>XML</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DOM</a:t>
            </a:r>
            <a:r>
              <a:rPr kumimoji="0" sz="1800" b="1" i="0" u="none" strike="noStrike" kern="1200" cap="none" spc="5"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standard model</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for</a:t>
            </a:r>
            <a:r>
              <a:rPr kumimoji="0" sz="1800" b="1" i="0" u="none" strike="noStrike" kern="1200" cap="none" spc="-6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XML </a:t>
            </a:r>
            <a:r>
              <a:rPr kumimoji="0" sz="1800" b="1" i="0" u="none" strike="noStrike" kern="1200" cap="none" spc="0" normalizeH="0" baseline="0" noProof="0" dirty="0">
                <a:ln>
                  <a:noFill/>
                </a:ln>
                <a:solidFill>
                  <a:srgbClr val="FF0000"/>
                </a:solidFill>
                <a:effectLst/>
                <a:uLnTx/>
                <a:uFillTx/>
                <a:latin typeface="Corbel"/>
                <a:ea typeface="+mn-ea"/>
                <a:cs typeface="Corbel"/>
              </a:rPr>
              <a:t>documents</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363855" marR="0" lvl="0" indent="-287020" algn="l" defTabSz="914400" rtl="0" eaLnBrk="1" fontAlgn="auto" latinLnBrk="0" hangingPunct="1">
              <a:lnSpc>
                <a:spcPct val="100000"/>
              </a:lnSpc>
              <a:spcBef>
                <a:spcPts val="600"/>
              </a:spcBef>
              <a:spcAft>
                <a:spcPts val="0"/>
              </a:spcAft>
              <a:buClrTx/>
              <a:buSzTx/>
              <a:buFont typeface="Wingdings"/>
              <a:buChar char=""/>
              <a:tabLst>
                <a:tab pos="363855" algn="l"/>
              </a:tabLst>
              <a:defRPr/>
            </a:pPr>
            <a:r>
              <a:rPr kumimoji="0" sz="1800" b="1" i="0" u="none" strike="noStrike" kern="1200" cap="none" spc="-5" normalizeH="0" baseline="0" noProof="0" dirty="0">
                <a:ln>
                  <a:noFill/>
                </a:ln>
                <a:solidFill>
                  <a:srgbClr val="FF0000"/>
                </a:solidFill>
                <a:effectLst/>
                <a:uLnTx/>
                <a:uFillTx/>
                <a:latin typeface="Corbel"/>
                <a:ea typeface="+mn-ea"/>
                <a:cs typeface="Corbel"/>
              </a:rPr>
              <a:t>HTML</a:t>
            </a:r>
            <a:r>
              <a:rPr kumimoji="0" sz="1800" b="1" i="0" u="none" strike="noStrike" kern="1200" cap="none" spc="-15"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DOM</a:t>
            </a:r>
            <a:r>
              <a:rPr kumimoji="0" sz="1800" b="1" i="0" u="none" strike="noStrike" kern="1200" cap="none" spc="15"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srgbClr val="FF0000"/>
                </a:solidFill>
                <a:effectLst/>
                <a:uLnTx/>
                <a:uFillTx/>
                <a:latin typeface="Corbel"/>
                <a:ea typeface="+mn-ea"/>
                <a:cs typeface="Corbel"/>
              </a:rPr>
              <a:t>-</a:t>
            </a:r>
            <a:r>
              <a:rPr kumimoji="0" sz="1800" b="1" i="0" u="none" strike="noStrike" kern="1200" cap="none" spc="-5" normalizeH="0" baseline="0" noProof="0" dirty="0">
                <a:ln>
                  <a:noFill/>
                </a:ln>
                <a:solidFill>
                  <a:srgbClr val="FF0000"/>
                </a:solidFill>
                <a:effectLst/>
                <a:uLnTx/>
                <a:uFillTx/>
                <a:latin typeface="Corbel"/>
                <a:ea typeface="+mn-ea"/>
                <a:cs typeface="Corbel"/>
              </a:rPr>
              <a:t> standard</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model for</a:t>
            </a:r>
            <a:r>
              <a:rPr kumimoji="0" sz="1800" b="1" i="0" u="none" strike="noStrike" kern="1200" cap="none" spc="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HTML</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srgbClr val="FF0000"/>
                </a:solidFill>
                <a:effectLst/>
                <a:uLnTx/>
                <a:uFillTx/>
                <a:latin typeface="Corbel"/>
                <a:ea typeface="+mn-ea"/>
                <a:cs typeface="Corbel"/>
              </a:rPr>
              <a:t>documents</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95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What</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is</a:t>
            </a:r>
            <a:r>
              <a:rPr kumimoji="0" sz="1800" b="1" i="0" u="none" strike="noStrike" kern="1200" cap="none" spc="-5" normalizeH="0" baseline="0" noProof="0" dirty="0">
                <a:ln>
                  <a:noFill/>
                </a:ln>
                <a:solidFill>
                  <a:prstClr val="black"/>
                </a:solidFill>
                <a:effectLst/>
                <a:uLnTx/>
                <a:uFillTx/>
                <a:latin typeface="Corbel"/>
                <a:ea typeface="+mn-ea"/>
                <a:cs typeface="Corbel"/>
              </a:rPr>
              <a:t> the HTML</a:t>
            </a:r>
            <a:r>
              <a:rPr kumimoji="0" sz="1800" b="1" i="0" u="none" strike="noStrike" kern="1200" cap="none" spc="-2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DOM?</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5080" lvl="0" indent="0" algn="l" defTabSz="914400" rtl="0" eaLnBrk="1" fontAlgn="auto" latinLnBrk="0" hangingPunct="1">
              <a:lnSpc>
                <a:spcPct val="100000"/>
              </a:lnSpc>
              <a:spcBef>
                <a:spcPts val="120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a:t>
            </a:r>
            <a:r>
              <a:rPr kumimoji="0" sz="1800" b="1" i="0" u="none" strike="noStrike" kern="1200" cap="none" spc="-5" normalizeH="0" baseline="0" noProof="0" dirty="0">
                <a:ln>
                  <a:noFill/>
                </a:ln>
                <a:solidFill>
                  <a:prstClr val="black"/>
                </a:solidFill>
                <a:effectLst/>
                <a:uLnTx/>
                <a:uFillTx/>
                <a:latin typeface="Corbel"/>
                <a:ea typeface="+mn-ea"/>
                <a:cs typeface="Corbel"/>
              </a:rPr>
              <a:t> HTML</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DOM</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is a</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standard</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object </a:t>
            </a:r>
            <a:r>
              <a:rPr kumimoji="0" sz="1800" b="1" i="0" u="none" strike="noStrike" kern="1200" cap="none" spc="-5" normalizeH="0" baseline="0" noProof="0" dirty="0">
                <a:ln>
                  <a:noFill/>
                </a:ln>
                <a:solidFill>
                  <a:prstClr val="black"/>
                </a:solidFill>
                <a:effectLst/>
                <a:uLnTx/>
                <a:uFillTx/>
                <a:latin typeface="Corbel"/>
                <a:ea typeface="+mn-ea"/>
                <a:cs typeface="Corbel"/>
              </a:rPr>
              <a:t>model </a:t>
            </a:r>
            <a:r>
              <a:rPr kumimoji="0" sz="1800" b="1" i="0" u="none" strike="noStrike" kern="1200" cap="none" spc="0" normalizeH="0" baseline="0" noProof="0" dirty="0">
                <a:ln>
                  <a:noFill/>
                </a:ln>
                <a:solidFill>
                  <a:prstClr val="black"/>
                </a:solidFill>
                <a:effectLst/>
                <a:uLnTx/>
                <a:uFillTx/>
                <a:latin typeface="Corbel"/>
                <a:ea typeface="+mn-ea"/>
                <a:cs typeface="Corbel"/>
              </a:rPr>
              <a:t>and </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programming</a:t>
            </a:r>
            <a:r>
              <a:rPr kumimoji="0" sz="1800" b="1" i="0" u="none" strike="noStrike" kern="1200" cap="none" spc="2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interface</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for</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HTML.</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It</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is a </a:t>
            </a:r>
            <a:r>
              <a:rPr kumimoji="0" sz="1800" b="1" i="0" u="none" strike="noStrike" kern="1200" cap="none" spc="-5" normalizeH="0" baseline="0" noProof="0" dirty="0">
                <a:ln>
                  <a:noFill/>
                </a:ln>
                <a:solidFill>
                  <a:prstClr val="black"/>
                </a:solidFill>
                <a:effectLst/>
                <a:uLnTx/>
                <a:uFillTx/>
                <a:latin typeface="Corbel"/>
                <a:ea typeface="+mn-ea"/>
                <a:cs typeface="Corbel"/>
              </a:rPr>
              <a:t>standard</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for </a:t>
            </a:r>
            <a:r>
              <a:rPr kumimoji="0" sz="1800" b="1" i="0" u="none" strike="noStrike" kern="1200" cap="none" spc="0" normalizeH="0" baseline="0" noProof="0" dirty="0">
                <a:ln>
                  <a:noFill/>
                </a:ln>
                <a:solidFill>
                  <a:prstClr val="black"/>
                </a:solidFill>
                <a:effectLst/>
                <a:uLnTx/>
                <a:uFillTx/>
                <a:latin typeface="Corbel"/>
                <a:ea typeface="+mn-ea"/>
                <a:cs typeface="Corbel"/>
              </a:rPr>
              <a:t>how</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to </a:t>
            </a:r>
            <a:r>
              <a:rPr kumimoji="0" sz="1800" b="1" i="0" u="none" strike="noStrike" kern="1200" cap="none" spc="-36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get,</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change,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add,</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or</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delete HTML</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elements. It</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defines: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0" lvl="0" indent="-287020" algn="l" defTabSz="914400" rtl="0" eaLnBrk="1" fontAlgn="auto" latinLnBrk="0" hangingPunct="1">
              <a:lnSpc>
                <a:spcPct val="100000"/>
              </a:lnSpc>
              <a:spcBef>
                <a:spcPts val="1205"/>
              </a:spcBef>
              <a:spcAft>
                <a:spcPts val="0"/>
              </a:spcAft>
              <a:buClrTx/>
              <a:buSzTx/>
              <a:buFont typeface="Wingdings"/>
              <a:buChar char=""/>
              <a:tabLst>
                <a:tab pos="299720"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HTML</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elements</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as</a:t>
            </a:r>
            <a:r>
              <a:rPr kumimoji="0" sz="1800" b="1" i="0" u="none" strike="noStrike" kern="1200" cap="none" spc="-5" normalizeH="0" baseline="0" noProof="0" dirty="0">
                <a:ln>
                  <a:noFill/>
                </a:ln>
                <a:solidFill>
                  <a:prstClr val="black"/>
                </a:solidFill>
                <a:effectLst/>
                <a:uLnTx/>
                <a:uFillTx/>
                <a:latin typeface="Corbel"/>
                <a:ea typeface="+mn-ea"/>
                <a:cs typeface="Corbel"/>
              </a:rPr>
              <a:t> objects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0" lvl="0" indent="-287020" algn="l" defTabSz="914400" rtl="0" eaLnBrk="1" fontAlgn="auto" latinLnBrk="0" hangingPunct="1">
              <a:lnSpc>
                <a:spcPct val="100000"/>
              </a:lnSpc>
              <a:spcBef>
                <a:spcPts val="1200"/>
              </a:spcBef>
              <a:spcAft>
                <a:spcPts val="0"/>
              </a:spcAft>
              <a:buClrTx/>
              <a:buSzTx/>
              <a:buFont typeface="Wingdings"/>
              <a:buChar char=""/>
              <a:tabLst>
                <a:tab pos="299720"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properties</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of</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all</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HTML</a:t>
            </a:r>
            <a:r>
              <a:rPr kumimoji="0" sz="1800" b="1" i="0" u="none" strike="noStrike" kern="1200" cap="none" spc="-2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0" lvl="0" indent="-287020" algn="l" defTabSz="914400" rtl="0" eaLnBrk="1" fontAlgn="auto" latinLnBrk="0" hangingPunct="1">
              <a:lnSpc>
                <a:spcPct val="100000"/>
              </a:lnSpc>
              <a:spcBef>
                <a:spcPts val="1200"/>
              </a:spcBef>
              <a:spcAft>
                <a:spcPts val="0"/>
              </a:spcAft>
              <a:buClrTx/>
              <a:buSzTx/>
              <a:buFont typeface="Wingdings"/>
              <a:buChar char=""/>
              <a:tabLst>
                <a:tab pos="299720" algn="l"/>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The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methods to</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access</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all</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HTML</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0" lvl="0" indent="-287020" algn="l" defTabSz="914400" rtl="0" eaLnBrk="1" fontAlgn="auto" latinLnBrk="0" hangingPunct="1">
              <a:lnSpc>
                <a:spcPct val="100000"/>
              </a:lnSpc>
              <a:spcBef>
                <a:spcPts val="1200"/>
              </a:spcBef>
              <a:spcAft>
                <a:spcPts val="0"/>
              </a:spcAft>
              <a:buClrTx/>
              <a:buSzTx/>
              <a:buFont typeface="Wingdings"/>
              <a:buChar char=""/>
              <a:tabLst>
                <a:tab pos="299720"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events</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for</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all</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HTML</a:t>
            </a:r>
            <a:r>
              <a:rPr kumimoji="0" sz="1800" b="1" i="0" u="none" strike="noStrike" kern="1200" cap="none" spc="-2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elements</a:t>
            </a:r>
            <a:endParaRPr kumimoji="0" sz="1800" b="0" i="0" u="none" strike="noStrike" kern="1200" cap="none" spc="0" normalizeH="0" baseline="0" noProof="0" dirty="0">
              <a:ln>
                <a:noFill/>
              </a:ln>
              <a:solidFill>
                <a:prstClr val="black"/>
              </a:solidFill>
              <a:effectLst/>
              <a:uLnTx/>
              <a:uFillTx/>
              <a:latin typeface="Corbel"/>
              <a:ea typeface="+mn-ea"/>
              <a:cs typeface="Corbel"/>
            </a:endParaRPr>
          </a:p>
        </p:txBody>
      </p:sp>
      <p:sp>
        <p:nvSpPr>
          <p:cNvPr id="4" name="object 4"/>
          <p:cNvSpPr txBox="1"/>
          <p:nvPr/>
        </p:nvSpPr>
        <p:spPr>
          <a:xfrm>
            <a:off x="694131" y="3489938"/>
            <a:ext cx="3941445" cy="2082800"/>
          </a:xfrm>
          <a:prstGeom prst="rect">
            <a:avLst/>
          </a:prstGeom>
        </p:spPr>
        <p:txBody>
          <a:bodyPr vert="horz" wrap="square" lIns="0" tIns="149225" rIns="0" bIns="0" rtlCol="0">
            <a:spAutoFit/>
          </a:bodyPr>
          <a:lstStyle/>
          <a:p>
            <a:pPr marL="299085" marR="0" lvl="0" indent="-287020" algn="l" defTabSz="914400" rtl="0" eaLnBrk="1" fontAlgn="auto" latinLnBrk="0" hangingPunct="1">
              <a:lnSpc>
                <a:spcPct val="100000"/>
              </a:lnSpc>
              <a:spcBef>
                <a:spcPts val="1175"/>
              </a:spcBef>
              <a:spcAft>
                <a:spcPts val="0"/>
              </a:spcAft>
              <a:buClrTx/>
              <a:buSzTx/>
              <a:buFont typeface="Wingdings"/>
              <a:buChar char=""/>
              <a:tabLst>
                <a:tab pos="299720" algn="l"/>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HTML</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DOM</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methods are</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actions</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you</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0" lvl="0" indent="0" algn="just" defTabSz="914400" rtl="0" eaLnBrk="1" fontAlgn="auto" latinLnBrk="0" hangingPunct="1">
              <a:lnSpc>
                <a:spcPct val="100000"/>
              </a:lnSpc>
              <a:spcBef>
                <a:spcPts val="108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can </a:t>
            </a:r>
            <a:r>
              <a:rPr kumimoji="0" sz="1800" b="1" i="0" u="none" strike="noStrike" kern="1200" cap="none" spc="-10" normalizeH="0" baseline="0" noProof="0" dirty="0">
                <a:ln>
                  <a:noFill/>
                </a:ln>
                <a:solidFill>
                  <a:prstClr val="black"/>
                </a:solidFill>
                <a:effectLst/>
                <a:uLnTx/>
                <a:uFillTx/>
                <a:latin typeface="Corbel"/>
                <a:ea typeface="+mn-ea"/>
                <a:cs typeface="Corbel"/>
              </a:rPr>
              <a:t>perform</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15" normalizeH="0" baseline="0" noProof="0" dirty="0">
                <a:ln>
                  <a:noFill/>
                </a:ln>
                <a:solidFill>
                  <a:prstClr val="black"/>
                </a:solidFill>
                <a:effectLst/>
                <a:uLnTx/>
                <a:uFillTx/>
                <a:latin typeface="Corbel"/>
                <a:ea typeface="+mn-ea"/>
                <a:cs typeface="Corbel"/>
              </a:rPr>
              <a:t>(on</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HTML</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Elements).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60960" lvl="0" indent="-287020" algn="just" defTabSz="914400" rtl="0" eaLnBrk="1" fontAlgn="auto" latinLnBrk="0" hangingPunct="1">
              <a:lnSpc>
                <a:spcPct val="150000"/>
              </a:lnSpc>
              <a:spcBef>
                <a:spcPts val="0"/>
              </a:spcBef>
              <a:spcAft>
                <a:spcPts val="0"/>
              </a:spcAft>
              <a:buClrTx/>
              <a:buSzTx/>
              <a:buFont typeface="Wingdings"/>
              <a:buChar char=""/>
              <a:tabLst>
                <a:tab pos="299720" algn="l"/>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HTML DOM properties are </a:t>
            </a:r>
            <a:r>
              <a:rPr kumimoji="0" sz="1800" b="1" i="0" u="none" strike="noStrike" kern="1200" cap="none" spc="0" normalizeH="0" baseline="0" noProof="0" dirty="0">
                <a:ln>
                  <a:noFill/>
                </a:ln>
                <a:solidFill>
                  <a:prstClr val="black"/>
                </a:solidFill>
                <a:effectLst/>
                <a:uLnTx/>
                <a:uFillTx/>
                <a:latin typeface="Corbel"/>
                <a:ea typeface="+mn-ea"/>
                <a:cs typeface="Corbel"/>
              </a:rPr>
              <a:t>values </a:t>
            </a:r>
            <a:r>
              <a:rPr kumimoji="0" sz="1800" b="1" i="0" u="none" strike="noStrike" kern="1200" cap="none" spc="-15" normalizeH="0" baseline="0" noProof="0" dirty="0">
                <a:ln>
                  <a:noFill/>
                </a:ln>
                <a:solidFill>
                  <a:prstClr val="black"/>
                </a:solidFill>
                <a:effectLst/>
                <a:uLnTx/>
                <a:uFillTx/>
                <a:latin typeface="Corbel"/>
                <a:ea typeface="+mn-ea"/>
                <a:cs typeface="Corbel"/>
              </a:rPr>
              <a:t>(of </a:t>
            </a:r>
            <a:r>
              <a:rPr kumimoji="0" sz="1800" b="1" i="0" u="none" strike="noStrike" kern="1200" cap="none" spc="-36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HTML </a:t>
            </a:r>
            <a:r>
              <a:rPr kumimoji="0" sz="1800" b="1" i="0" u="none" strike="noStrike" kern="1200" cap="none" spc="0" normalizeH="0" baseline="0" noProof="0" dirty="0">
                <a:ln>
                  <a:noFill/>
                </a:ln>
                <a:solidFill>
                  <a:prstClr val="black"/>
                </a:solidFill>
                <a:effectLst/>
                <a:uLnTx/>
                <a:uFillTx/>
                <a:latin typeface="Corbel"/>
                <a:ea typeface="+mn-ea"/>
                <a:cs typeface="Corbel"/>
              </a:rPr>
              <a:t>Elements) </a:t>
            </a:r>
            <a:r>
              <a:rPr kumimoji="0" sz="1800" b="1" i="0" u="none" strike="noStrike" kern="1200" cap="none" spc="-5" normalizeH="0" baseline="0" noProof="0" dirty="0">
                <a:ln>
                  <a:noFill/>
                </a:ln>
                <a:solidFill>
                  <a:prstClr val="black"/>
                </a:solidFill>
                <a:effectLst/>
                <a:uLnTx/>
                <a:uFillTx/>
                <a:latin typeface="Corbel"/>
                <a:ea typeface="+mn-ea"/>
                <a:cs typeface="Corbel"/>
              </a:rPr>
              <a:t>that </a:t>
            </a:r>
            <a:r>
              <a:rPr kumimoji="0" sz="1800" b="1" i="0" u="none" strike="noStrike" kern="1200" cap="none" spc="0" normalizeH="0" baseline="0" noProof="0" dirty="0">
                <a:ln>
                  <a:noFill/>
                </a:ln>
                <a:solidFill>
                  <a:prstClr val="black"/>
                </a:solidFill>
                <a:effectLst/>
                <a:uLnTx/>
                <a:uFillTx/>
                <a:latin typeface="Corbel"/>
                <a:ea typeface="+mn-ea"/>
                <a:cs typeface="Corbel"/>
              </a:rPr>
              <a:t>you can set or </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change.</a:t>
            </a:r>
            <a:endParaRPr kumimoji="0" sz="1800" b="0" i="0" u="none" strike="noStrike" kern="1200" cap="none" spc="0" normalizeH="0" baseline="0" noProof="0" dirty="0">
              <a:ln>
                <a:noFill/>
              </a:ln>
              <a:solidFill>
                <a:prstClr val="black"/>
              </a:solidFill>
              <a:effectLst/>
              <a:uLnTx/>
              <a:uFillTx/>
              <a:latin typeface="Corbel"/>
              <a:ea typeface="+mn-ea"/>
              <a:cs typeface="Corbel"/>
            </a:endParaRPr>
          </a:p>
        </p:txBody>
      </p:sp>
      <p:sp>
        <p:nvSpPr>
          <p:cNvPr id="5" name="object 5"/>
          <p:cNvSpPr txBox="1"/>
          <p:nvPr/>
        </p:nvSpPr>
        <p:spPr>
          <a:xfrm>
            <a:off x="694131" y="2040077"/>
            <a:ext cx="2881630" cy="1002665"/>
          </a:xfrm>
          <a:prstGeom prst="rect">
            <a:avLst/>
          </a:prstGeom>
        </p:spPr>
        <p:txBody>
          <a:bodyPr vert="horz" wrap="square" lIns="0" tIns="13335" rIns="0" bIns="0" rtlCol="0">
            <a:spAutoFit/>
          </a:bodyPr>
          <a:lstStyle/>
          <a:p>
            <a:pPr marL="12700" marR="5080" lvl="0" indent="0" algn="l" defTabSz="914400" rtl="0" eaLnBrk="1" fontAlgn="auto" latinLnBrk="0" hangingPunct="1">
              <a:lnSpc>
                <a:spcPct val="100000"/>
              </a:lnSpc>
              <a:spcBef>
                <a:spcPts val="105"/>
              </a:spcBef>
              <a:spcAft>
                <a:spcPts val="0"/>
              </a:spcAft>
              <a:buClrTx/>
              <a:buSzTx/>
              <a:buFontTx/>
              <a:buNone/>
              <a:tabLst/>
              <a:defRPr/>
            </a:pPr>
            <a:r>
              <a:rPr kumimoji="0" sz="3200" b="0" i="0" u="none" strike="noStrike" kern="1200" cap="none" spc="-5" normalizeH="0" baseline="0" noProof="0" dirty="0">
                <a:ln>
                  <a:noFill/>
                </a:ln>
                <a:solidFill>
                  <a:prstClr val="black"/>
                </a:solidFill>
                <a:effectLst/>
                <a:uLnTx/>
                <a:uFillTx/>
                <a:latin typeface="Corbel"/>
                <a:ea typeface="+mn-ea"/>
                <a:cs typeface="Corbel"/>
              </a:rPr>
              <a:t>Properties of </a:t>
            </a:r>
            <a:r>
              <a:rPr kumimoji="0" sz="3200" b="0" i="0" u="none" strike="noStrike" kern="1200" cap="none" spc="0" normalizeH="0" baseline="0" noProof="0" dirty="0">
                <a:ln>
                  <a:noFill/>
                </a:ln>
                <a:solidFill>
                  <a:prstClr val="black"/>
                </a:solidFill>
                <a:effectLst/>
                <a:uLnTx/>
                <a:uFillTx/>
                <a:latin typeface="Corbel"/>
                <a:ea typeface="+mn-ea"/>
                <a:cs typeface="Corbel"/>
              </a:rPr>
              <a:t> document</a:t>
            </a:r>
            <a:r>
              <a:rPr kumimoji="0" sz="3200" b="0" i="0" u="none" strike="noStrike" kern="1200" cap="none" spc="-65" normalizeH="0" baseline="0" noProof="0" dirty="0">
                <a:ln>
                  <a:noFill/>
                </a:ln>
                <a:solidFill>
                  <a:prstClr val="black"/>
                </a:solidFill>
                <a:effectLst/>
                <a:uLnTx/>
                <a:uFillTx/>
                <a:latin typeface="Corbel"/>
                <a:ea typeface="+mn-ea"/>
                <a:cs typeface="Corbel"/>
              </a:rPr>
              <a:t> </a:t>
            </a:r>
            <a:r>
              <a:rPr kumimoji="0" sz="3200" b="0" i="0" u="none" strike="noStrike" kern="1200" cap="none" spc="-5" normalizeH="0" baseline="0" noProof="0" dirty="0">
                <a:ln>
                  <a:noFill/>
                </a:ln>
                <a:solidFill>
                  <a:prstClr val="black"/>
                </a:solidFill>
                <a:effectLst/>
                <a:uLnTx/>
                <a:uFillTx/>
                <a:latin typeface="Corbel"/>
                <a:ea typeface="+mn-ea"/>
                <a:cs typeface="Corbel"/>
              </a:rPr>
              <a:t>object</a:t>
            </a:r>
            <a:endParaRPr kumimoji="0" sz="3200" b="0" i="0" u="none" strike="noStrike" kern="1200" cap="none" spc="0" normalizeH="0" baseline="0" noProof="0">
              <a:ln>
                <a:noFill/>
              </a:ln>
              <a:solidFill>
                <a:prstClr val="black"/>
              </a:solidFill>
              <a:effectLst/>
              <a:uLnTx/>
              <a:uFillTx/>
              <a:latin typeface="Corbel"/>
              <a:ea typeface="+mn-ea"/>
              <a:cs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9022" y="394207"/>
            <a:ext cx="623824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0000"/>
                </a:solidFill>
                <a:latin typeface="Corbel"/>
                <a:cs typeface="Corbel"/>
              </a:rPr>
              <a:t>Changing the HTML</a:t>
            </a:r>
            <a:r>
              <a:rPr sz="3200" b="1" spc="-120" dirty="0">
                <a:solidFill>
                  <a:srgbClr val="000000"/>
                </a:solidFill>
                <a:latin typeface="Corbel"/>
                <a:cs typeface="Corbel"/>
              </a:rPr>
              <a:t> </a:t>
            </a:r>
            <a:r>
              <a:rPr sz="3200" b="1" spc="-5" dirty="0">
                <a:solidFill>
                  <a:srgbClr val="000000"/>
                </a:solidFill>
                <a:latin typeface="Corbel"/>
                <a:cs typeface="Corbel"/>
              </a:rPr>
              <a:t>Output</a:t>
            </a:r>
            <a:r>
              <a:rPr sz="3200" b="1" spc="-95" dirty="0">
                <a:solidFill>
                  <a:srgbClr val="000000"/>
                </a:solidFill>
                <a:latin typeface="Corbel"/>
                <a:cs typeface="Corbel"/>
              </a:rPr>
              <a:t> </a:t>
            </a:r>
            <a:r>
              <a:rPr sz="3200" b="1" spc="-5" dirty="0">
                <a:solidFill>
                  <a:srgbClr val="000000"/>
                </a:solidFill>
                <a:latin typeface="Corbel"/>
                <a:cs typeface="Corbel"/>
              </a:rPr>
              <a:t>Stream</a:t>
            </a:r>
            <a:endParaRPr sz="3200">
              <a:latin typeface="Corbel"/>
              <a:cs typeface="Corbel"/>
            </a:endParaRPr>
          </a:p>
        </p:txBody>
      </p:sp>
      <p:sp>
        <p:nvSpPr>
          <p:cNvPr id="3" name="object 3"/>
          <p:cNvSpPr txBox="1"/>
          <p:nvPr/>
        </p:nvSpPr>
        <p:spPr>
          <a:xfrm>
            <a:off x="1161694" y="1105027"/>
            <a:ext cx="10115906" cy="505523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Corbel"/>
                <a:ea typeface="+mn-ea"/>
                <a:cs typeface="Corbel"/>
              </a:rPr>
              <a:t>Syntax</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to</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change the</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content</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of</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an</a:t>
            </a:r>
            <a:r>
              <a:rPr kumimoji="0" sz="1800" b="0" i="0" u="none" strike="noStrike" kern="1200" cap="none" spc="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HTML</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element:</a:t>
            </a:r>
          </a:p>
          <a:p>
            <a:pPr marL="12700" marR="5080" lvl="0" indent="2743200" algn="l" defTabSz="914400" rtl="0" eaLnBrk="1" fontAlgn="auto" latinLnBrk="0" hangingPunct="1">
              <a:lnSpc>
                <a:spcPct val="100000"/>
              </a:lnSpc>
              <a:spcBef>
                <a:spcPts val="0"/>
              </a:spcBef>
              <a:spcAft>
                <a:spcPts val="0"/>
              </a:spcAft>
              <a:buClrTx/>
              <a:buSzTx/>
              <a:buFontTx/>
              <a:buNone/>
              <a:tabLst/>
              <a:defRPr/>
            </a:pPr>
            <a:r>
              <a:rPr kumimoji="0" sz="1800" b="1" i="1" u="none" strike="noStrike" kern="1200" cap="none" spc="-5" normalizeH="0" baseline="0" noProof="0" dirty="0">
                <a:ln>
                  <a:noFill/>
                </a:ln>
                <a:solidFill>
                  <a:srgbClr val="C00000"/>
                </a:solidFill>
                <a:effectLst/>
                <a:highlight>
                  <a:srgbClr val="FFFF00"/>
                </a:highlight>
                <a:uLnTx/>
                <a:uFillTx/>
                <a:latin typeface="Corbel"/>
                <a:ea typeface="+mn-ea"/>
                <a:cs typeface="Corbel"/>
              </a:rPr>
              <a:t>document.getElementById(id).innerHTML</a:t>
            </a:r>
            <a:r>
              <a:rPr kumimoji="0" sz="1800" b="1" i="1" u="none" strike="noStrike" kern="1200" cap="none" spc="-20" normalizeH="0" baseline="0" noProof="0" dirty="0">
                <a:ln>
                  <a:noFill/>
                </a:ln>
                <a:solidFill>
                  <a:srgbClr val="C00000"/>
                </a:solidFill>
                <a:effectLst/>
                <a:highlight>
                  <a:srgbClr val="FFFF00"/>
                </a:highlight>
                <a:uLnTx/>
                <a:uFillTx/>
                <a:latin typeface="Corbel"/>
                <a:ea typeface="+mn-ea"/>
                <a:cs typeface="Corbel"/>
              </a:rPr>
              <a:t> </a:t>
            </a:r>
            <a:r>
              <a:rPr kumimoji="0" sz="1800" b="1" i="1" u="none" strike="noStrike" kern="1200" cap="none" spc="0" normalizeH="0" baseline="0" noProof="0" dirty="0">
                <a:ln>
                  <a:noFill/>
                </a:ln>
                <a:solidFill>
                  <a:srgbClr val="C00000"/>
                </a:solidFill>
                <a:effectLst/>
                <a:highlight>
                  <a:srgbClr val="FFFF00"/>
                </a:highlight>
                <a:uLnTx/>
                <a:uFillTx/>
                <a:latin typeface="Corbel"/>
                <a:ea typeface="+mn-ea"/>
                <a:cs typeface="Corbel"/>
              </a:rPr>
              <a:t>=</a:t>
            </a:r>
            <a:r>
              <a:rPr kumimoji="0" sz="1800" b="1" i="1" u="none" strike="noStrike" kern="1200" cap="none" spc="20" normalizeH="0" baseline="0" noProof="0" dirty="0">
                <a:ln>
                  <a:noFill/>
                </a:ln>
                <a:solidFill>
                  <a:srgbClr val="C00000"/>
                </a:solidFill>
                <a:effectLst/>
                <a:highlight>
                  <a:srgbClr val="FFFF00"/>
                </a:highlight>
                <a:uLnTx/>
                <a:uFillTx/>
                <a:latin typeface="Corbel"/>
                <a:ea typeface="+mn-ea"/>
                <a:cs typeface="Corbel"/>
              </a:rPr>
              <a:t> </a:t>
            </a:r>
            <a:r>
              <a:rPr kumimoji="0" sz="1800" b="1" i="1" u="none" strike="noStrike" kern="1200" cap="none" spc="-5" normalizeH="0" baseline="0" noProof="0" dirty="0">
                <a:ln>
                  <a:noFill/>
                </a:ln>
                <a:solidFill>
                  <a:srgbClr val="C00000"/>
                </a:solidFill>
                <a:effectLst/>
                <a:highlight>
                  <a:srgbClr val="FFFF00"/>
                </a:highlight>
                <a:uLnTx/>
                <a:uFillTx/>
                <a:latin typeface="Corbel"/>
                <a:ea typeface="+mn-ea"/>
                <a:cs typeface="Corbel"/>
              </a:rPr>
              <a:t>new</a:t>
            </a:r>
            <a:r>
              <a:rPr kumimoji="0" sz="1800" b="1" i="1" u="none" strike="noStrike" kern="1200" cap="none" spc="5" normalizeH="0" baseline="0" noProof="0" dirty="0">
                <a:ln>
                  <a:noFill/>
                </a:ln>
                <a:solidFill>
                  <a:srgbClr val="C00000"/>
                </a:solidFill>
                <a:effectLst/>
                <a:highlight>
                  <a:srgbClr val="FFFF00"/>
                </a:highlight>
                <a:uLnTx/>
                <a:uFillTx/>
                <a:latin typeface="Corbel"/>
                <a:ea typeface="+mn-ea"/>
                <a:cs typeface="Corbel"/>
              </a:rPr>
              <a:t> </a:t>
            </a:r>
            <a:r>
              <a:rPr kumimoji="0" sz="1800" b="1" i="1" u="none" strike="noStrike" kern="1200" cap="none" spc="-5" normalizeH="0" baseline="0" noProof="0" dirty="0">
                <a:ln>
                  <a:noFill/>
                </a:ln>
                <a:solidFill>
                  <a:srgbClr val="C00000"/>
                </a:solidFill>
                <a:effectLst/>
                <a:highlight>
                  <a:srgbClr val="FFFF00"/>
                </a:highlight>
                <a:uLnTx/>
                <a:uFillTx/>
                <a:latin typeface="Corbel"/>
                <a:ea typeface="+mn-ea"/>
                <a:cs typeface="Corbel"/>
              </a:rPr>
              <a:t>HTML</a:t>
            </a:r>
            <a:r>
              <a:rPr kumimoji="0" sz="1800" b="0" i="0" u="none" strike="noStrike" kern="1200" cap="none" spc="-5" normalizeH="0" baseline="0" noProof="0" dirty="0">
                <a:ln>
                  <a:noFill/>
                </a:ln>
                <a:solidFill>
                  <a:srgbClr val="C00000"/>
                </a:solidFill>
                <a:effectLst/>
                <a:highlight>
                  <a:srgbClr val="FFFF00"/>
                </a:highlight>
                <a:uLnTx/>
                <a:uFillTx/>
                <a:latin typeface="Corbel"/>
                <a:ea typeface="+mn-ea"/>
                <a:cs typeface="Corbel"/>
              </a:rPr>
              <a:t> </a:t>
            </a:r>
            <a:r>
              <a:rPr kumimoji="0" sz="1800" b="0" i="0" u="none" strike="noStrike" kern="1200" cap="none" spc="-345" normalizeH="0" baseline="0" noProof="0" dirty="0">
                <a:ln>
                  <a:noFill/>
                </a:ln>
                <a:solidFill>
                  <a:srgbClr val="C00000"/>
                </a:solidFill>
                <a:effectLst/>
                <a:highlight>
                  <a:srgbClr val="FFFF00"/>
                </a:highlight>
                <a:uLnTx/>
                <a:uFillTx/>
                <a:latin typeface="Corbel"/>
                <a:ea typeface="+mn-ea"/>
                <a:cs typeface="Corbel"/>
              </a:rPr>
              <a:t> </a:t>
            </a:r>
            <a:endParaRPr kumimoji="0" lang="en-US" sz="1800" b="0" i="0" u="none" strike="noStrike" kern="1200" cap="none" spc="-345" normalizeH="0" baseline="0" noProof="0" dirty="0">
              <a:ln>
                <a:noFill/>
              </a:ln>
              <a:solidFill>
                <a:srgbClr val="C00000"/>
              </a:solidFill>
              <a:effectLst/>
              <a:highlight>
                <a:srgbClr val="FFFF00"/>
              </a:highlight>
              <a:uLnTx/>
              <a:uFillTx/>
              <a:latin typeface="Corbel"/>
              <a:ea typeface="+mn-ea"/>
              <a:cs typeface="Corbel"/>
            </a:endParaRPr>
          </a:p>
          <a:p>
            <a:pPr marL="135255" marR="0" lvl="0" indent="0" algn="l" defTabSz="914400" rtl="0" eaLnBrk="1" fontAlgn="auto" latinLnBrk="0" hangingPunct="1">
              <a:lnSpc>
                <a:spcPct val="100000"/>
              </a:lnSpc>
              <a:spcBef>
                <a:spcPts val="0"/>
              </a:spcBef>
              <a:spcAft>
                <a:spcPts val="0"/>
              </a:spcAft>
              <a:buClrTx/>
              <a:buSzTx/>
              <a:buFontTx/>
              <a:buNone/>
              <a:tabLst/>
              <a:defRPr/>
            </a:pPr>
            <a:r>
              <a:rPr lang="en-US" b="1" i="1" spc="-5" dirty="0">
                <a:solidFill>
                  <a:prstClr val="black"/>
                </a:solidFill>
                <a:latin typeface="Corbel"/>
              </a:rPr>
              <a:t>Example:</a:t>
            </a:r>
          </a:p>
          <a:p>
            <a:pPr marL="135255"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&lt;!DOCTYPE html&gt;</a:t>
            </a:r>
          </a:p>
          <a:p>
            <a:pPr marL="135255"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&lt;html&gt;</a:t>
            </a:r>
          </a:p>
          <a:p>
            <a:pPr marL="135255"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&lt;body&gt;</a:t>
            </a:r>
          </a:p>
          <a:p>
            <a:pPr marL="135255"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&lt;h4&gt;Example - JavaScript can Change HTML&lt;/h4&gt;</a:t>
            </a:r>
          </a:p>
          <a:p>
            <a:pPr marL="135255"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&lt;p id="id-1"&gt;Engineering&lt;/p&gt;</a:t>
            </a:r>
          </a:p>
          <a:p>
            <a:pPr marL="135255" marR="0" lvl="0" indent="0" algn="l" defTabSz="914400" rtl="0" eaLnBrk="1" fontAlgn="auto" latinLnBrk="0" hangingPunct="1">
              <a:lnSpc>
                <a:spcPct val="100000"/>
              </a:lnSpc>
              <a:spcBef>
                <a:spcPts val="0"/>
              </a:spcBef>
              <a:spcAft>
                <a:spcPts val="0"/>
              </a:spcAft>
              <a:buClrTx/>
              <a:buSzTx/>
              <a:buFontTx/>
              <a:buNone/>
              <a:tabLst/>
              <a:defRPr/>
            </a:pPr>
            <a:r>
              <a:rPr i="1" spc="-5" dirty="0">
                <a:solidFill>
                  <a:srgbClr val="FF0000"/>
                </a:solidFill>
                <a:latin typeface="Corbel"/>
              </a:rPr>
              <a:t>&lt;script&gt;</a:t>
            </a:r>
          </a:p>
          <a:p>
            <a:pPr marL="592455" marR="0" lvl="0" indent="0" algn="l" defTabSz="914400" rtl="0" eaLnBrk="1" fontAlgn="auto" latinLnBrk="0" hangingPunct="1">
              <a:lnSpc>
                <a:spcPct val="100000"/>
              </a:lnSpc>
              <a:spcBef>
                <a:spcPts val="0"/>
              </a:spcBef>
              <a:spcAft>
                <a:spcPts val="0"/>
              </a:spcAft>
              <a:buClrTx/>
              <a:buSzTx/>
              <a:buFontTx/>
              <a:buNone/>
              <a:tabLst/>
              <a:defRPr/>
            </a:pPr>
            <a:r>
              <a:rPr i="1" spc="-5" dirty="0">
                <a:solidFill>
                  <a:srgbClr val="FF0000"/>
                </a:solidFill>
                <a:latin typeface="Corbel"/>
              </a:rPr>
              <a:t>document.getElementById("id-1").innerHTML = "Computer Engineering";</a:t>
            </a:r>
          </a:p>
          <a:p>
            <a:pPr marL="135255" marR="0" lvl="0" indent="0" algn="l" defTabSz="914400" rtl="0" eaLnBrk="1" fontAlgn="auto" latinLnBrk="0" hangingPunct="1">
              <a:lnSpc>
                <a:spcPct val="100000"/>
              </a:lnSpc>
              <a:spcBef>
                <a:spcPts val="0"/>
              </a:spcBef>
              <a:spcAft>
                <a:spcPts val="0"/>
              </a:spcAft>
              <a:buClrTx/>
              <a:buSzTx/>
              <a:buFontTx/>
              <a:buNone/>
              <a:tabLst/>
              <a:defRPr/>
            </a:pPr>
            <a:r>
              <a:rPr i="1" spc="-5" dirty="0">
                <a:solidFill>
                  <a:srgbClr val="FF0000"/>
                </a:solidFill>
                <a:latin typeface="Corbel"/>
              </a:rPr>
              <a:t>&lt;/script&gt;</a:t>
            </a:r>
          </a:p>
          <a:p>
            <a:pPr marL="135255"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&lt;/body&gt;</a:t>
            </a:r>
          </a:p>
          <a:p>
            <a:pPr marL="135255"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35255" marR="0" lvl="0" indent="0" algn="l" defTabSz="914400" rtl="0" eaLnBrk="1" fontAlgn="auto" latinLnBrk="0" hangingPunct="1">
              <a:lnSpc>
                <a:spcPct val="100000"/>
              </a:lnSpc>
              <a:spcBef>
                <a:spcPts val="128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Output</a:t>
            </a:r>
            <a:endParaRPr kumimoji="0" lang="en-IN" sz="1800" b="1" i="0" u="none" strike="noStrike" kern="1200" cap="none" spc="-5" normalizeH="0" baseline="0" noProof="0" dirty="0">
              <a:ln>
                <a:noFill/>
              </a:ln>
              <a:solidFill>
                <a:prstClr val="black"/>
              </a:solidFill>
              <a:effectLst/>
              <a:uLnTx/>
              <a:uFillTx/>
              <a:latin typeface="Corbel"/>
              <a:ea typeface="+mn-ea"/>
              <a:cs typeface="Corbel"/>
            </a:endParaRPr>
          </a:p>
          <a:p>
            <a:pPr marL="135255" marR="0" lvl="0" indent="0" algn="l" defTabSz="914400" rtl="0" eaLnBrk="1" fontAlgn="auto" latinLnBrk="0" hangingPunct="1">
              <a:lnSpc>
                <a:spcPct val="100000"/>
              </a:lnSpc>
              <a:spcBef>
                <a:spcPts val="1280"/>
              </a:spcBef>
              <a:spcAft>
                <a:spcPts val="0"/>
              </a:spcAft>
              <a:buClrTx/>
              <a:buSzTx/>
              <a:buFontTx/>
              <a:buNone/>
              <a:tabLst/>
              <a:defRPr/>
            </a:pPr>
            <a:r>
              <a:rPr lang="en-IN" i="1" spc="-5" dirty="0">
                <a:solidFill>
                  <a:srgbClr val="FF0000"/>
                </a:solidFill>
                <a:latin typeface="Corbel"/>
              </a:rPr>
              <a:t>Engineering</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35255" marR="4138295" lvl="0" indent="0" algn="l" defTabSz="914400" rtl="0" eaLnBrk="1" fontAlgn="auto" latinLnBrk="0" hangingPunct="1">
              <a:lnSpc>
                <a:spcPct val="100000"/>
              </a:lnSpc>
              <a:spcBef>
                <a:spcPts val="0"/>
              </a:spcBef>
              <a:spcAft>
                <a:spcPts val="0"/>
              </a:spcAft>
              <a:buClrTx/>
              <a:buSzTx/>
              <a:buFontTx/>
              <a:buNone/>
              <a:tabLst/>
              <a:defRPr/>
            </a:pPr>
            <a:r>
              <a:rPr i="1" spc="-5" dirty="0">
                <a:solidFill>
                  <a:srgbClr val="FF0000"/>
                </a:solidFill>
                <a:latin typeface="Corbel"/>
              </a:rPr>
              <a:t>Computer Engineering</a:t>
            </a:r>
          </a:p>
        </p:txBody>
      </p:sp>
    </p:spTree>
    <p:extLst>
      <p:ext uri="{BB962C8B-B14F-4D97-AF65-F5344CB8AC3E}">
        <p14:creationId xmlns:p14="http://schemas.microsoft.com/office/powerpoint/2010/main" val="272727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7588" y="602691"/>
            <a:ext cx="423164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0000"/>
                </a:solidFill>
                <a:latin typeface="Corbel"/>
                <a:cs typeface="Corbel"/>
              </a:rPr>
              <a:t>Finding HTML</a:t>
            </a:r>
            <a:r>
              <a:rPr sz="3200" b="1" spc="-15" dirty="0">
                <a:solidFill>
                  <a:srgbClr val="000000"/>
                </a:solidFill>
                <a:latin typeface="Corbel"/>
                <a:cs typeface="Corbel"/>
              </a:rPr>
              <a:t> </a:t>
            </a:r>
            <a:r>
              <a:rPr sz="3200" b="1" dirty="0">
                <a:solidFill>
                  <a:srgbClr val="000000"/>
                </a:solidFill>
                <a:latin typeface="Corbel"/>
                <a:cs typeface="Corbel"/>
              </a:rPr>
              <a:t>Elements</a:t>
            </a:r>
            <a:endParaRPr sz="3200">
              <a:latin typeface="Corbel"/>
              <a:cs typeface="Corbel"/>
            </a:endParaRPr>
          </a:p>
        </p:txBody>
      </p:sp>
      <p:graphicFrame>
        <p:nvGraphicFramePr>
          <p:cNvPr id="3" name="object 3"/>
          <p:cNvGraphicFramePr>
            <a:graphicFrameLocks noGrp="1"/>
          </p:cNvGraphicFramePr>
          <p:nvPr>
            <p:extLst>
              <p:ext uri="{D42A27DB-BD31-4B8C-83A1-F6EECF244321}">
                <p14:modId xmlns:p14="http://schemas.microsoft.com/office/powerpoint/2010/main" val="590795610"/>
              </p:ext>
            </p:extLst>
          </p:nvPr>
        </p:nvGraphicFramePr>
        <p:xfrm>
          <a:off x="1230071" y="1679829"/>
          <a:ext cx="9719309" cy="1731516"/>
        </p:xfrm>
        <a:graphic>
          <a:graphicData uri="http://schemas.openxmlformats.org/drawingml/2006/table">
            <a:tbl>
              <a:tblPr firstRow="1" bandRow="1">
                <a:tableStyleId>{2D5ABB26-0587-4C30-8999-92F81FD0307C}</a:tableStyleId>
              </a:tblPr>
              <a:tblGrid>
                <a:gridCol w="5861685">
                  <a:extLst>
                    <a:ext uri="{9D8B030D-6E8A-4147-A177-3AD203B41FA5}">
                      <a16:colId xmlns:a16="http://schemas.microsoft.com/office/drawing/2014/main" val="20000"/>
                    </a:ext>
                  </a:extLst>
                </a:gridCol>
                <a:gridCol w="3857624">
                  <a:extLst>
                    <a:ext uri="{9D8B030D-6E8A-4147-A177-3AD203B41FA5}">
                      <a16:colId xmlns:a16="http://schemas.microsoft.com/office/drawing/2014/main" val="20001"/>
                    </a:ext>
                  </a:extLst>
                </a:gridCol>
              </a:tblGrid>
              <a:tr h="432816">
                <a:tc>
                  <a:txBody>
                    <a:bodyPr/>
                    <a:lstStyle/>
                    <a:p>
                      <a:pPr marL="152400">
                        <a:lnSpc>
                          <a:spcPct val="100000"/>
                        </a:lnSpc>
                        <a:spcBef>
                          <a:spcPts val="530"/>
                        </a:spcBef>
                      </a:pPr>
                      <a:r>
                        <a:rPr sz="1800" b="1" spc="-5" dirty="0">
                          <a:solidFill>
                            <a:srgbClr val="FFFFFF"/>
                          </a:solidFill>
                          <a:latin typeface="Corbel"/>
                          <a:cs typeface="Corbel"/>
                        </a:rPr>
                        <a:t>Method</a:t>
                      </a:r>
                      <a:endParaRPr sz="1800">
                        <a:latin typeface="Corbel"/>
                        <a:cs typeface="Corbel"/>
                      </a:endParaRPr>
                    </a:p>
                  </a:txBody>
                  <a:tcPr marL="0" marR="0" marT="673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9EB7"/>
                    </a:solidFill>
                  </a:tcPr>
                </a:tc>
                <a:tc>
                  <a:txBody>
                    <a:bodyPr/>
                    <a:lstStyle/>
                    <a:p>
                      <a:pPr marL="76835">
                        <a:lnSpc>
                          <a:spcPct val="100000"/>
                        </a:lnSpc>
                        <a:spcBef>
                          <a:spcPts val="530"/>
                        </a:spcBef>
                      </a:pPr>
                      <a:r>
                        <a:rPr sz="1800" b="1" spc="-5" dirty="0">
                          <a:solidFill>
                            <a:srgbClr val="FFFFFF"/>
                          </a:solidFill>
                          <a:latin typeface="Corbel"/>
                          <a:cs typeface="Corbel"/>
                        </a:rPr>
                        <a:t>Description</a:t>
                      </a:r>
                      <a:endParaRPr sz="1800">
                        <a:latin typeface="Corbel"/>
                        <a:cs typeface="Corbel"/>
                      </a:endParaRPr>
                    </a:p>
                  </a:txBody>
                  <a:tcPr marL="0" marR="0" marT="673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9EB7"/>
                    </a:solidFill>
                  </a:tcPr>
                </a:tc>
                <a:extLst>
                  <a:ext uri="{0D108BD9-81ED-4DB2-BD59-A6C34878D82A}">
                    <a16:rowId xmlns:a16="http://schemas.microsoft.com/office/drawing/2014/main" val="10000"/>
                  </a:ext>
                </a:extLst>
              </a:tr>
              <a:tr h="432942">
                <a:tc>
                  <a:txBody>
                    <a:bodyPr/>
                    <a:lstStyle/>
                    <a:p>
                      <a:pPr marL="152400">
                        <a:lnSpc>
                          <a:spcPct val="100000"/>
                        </a:lnSpc>
                        <a:spcBef>
                          <a:spcPts val="530"/>
                        </a:spcBef>
                      </a:pPr>
                      <a:r>
                        <a:rPr sz="1800" b="1" spc="-5" dirty="0">
                          <a:solidFill>
                            <a:srgbClr val="FF0000"/>
                          </a:solidFill>
                          <a:latin typeface="Corbel"/>
                          <a:cs typeface="Corbel"/>
                        </a:rPr>
                        <a:t>document.getElementById(id)</a:t>
                      </a:r>
                      <a:endParaRPr sz="1800" dirty="0">
                        <a:solidFill>
                          <a:srgbClr val="FF0000"/>
                        </a:solidFill>
                        <a:latin typeface="Corbel"/>
                        <a:cs typeface="Corbel"/>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39EB7"/>
                    </a:solidFill>
                  </a:tcPr>
                </a:tc>
                <a:tc>
                  <a:txBody>
                    <a:bodyPr/>
                    <a:lstStyle/>
                    <a:p>
                      <a:pPr marL="76835">
                        <a:lnSpc>
                          <a:spcPct val="100000"/>
                        </a:lnSpc>
                        <a:spcBef>
                          <a:spcPts val="530"/>
                        </a:spcBef>
                      </a:pPr>
                      <a:r>
                        <a:rPr sz="1800" spc="-5" dirty="0">
                          <a:latin typeface="Corbel"/>
                          <a:cs typeface="Corbel"/>
                        </a:rPr>
                        <a:t>Find</a:t>
                      </a:r>
                      <a:r>
                        <a:rPr sz="1800" spc="-25" dirty="0">
                          <a:latin typeface="Corbel"/>
                          <a:cs typeface="Corbel"/>
                        </a:rPr>
                        <a:t> </a:t>
                      </a:r>
                      <a:r>
                        <a:rPr sz="1800" spc="-5" dirty="0">
                          <a:latin typeface="Corbel"/>
                          <a:cs typeface="Corbel"/>
                        </a:rPr>
                        <a:t>an </a:t>
                      </a:r>
                      <a:r>
                        <a:rPr sz="1800" dirty="0">
                          <a:latin typeface="Corbel"/>
                          <a:cs typeface="Corbel"/>
                        </a:rPr>
                        <a:t>element</a:t>
                      </a:r>
                      <a:r>
                        <a:rPr sz="1800" spc="-15" dirty="0">
                          <a:latin typeface="Corbel"/>
                          <a:cs typeface="Corbel"/>
                        </a:rPr>
                        <a:t> </a:t>
                      </a:r>
                      <a:r>
                        <a:rPr sz="1800" dirty="0">
                          <a:latin typeface="Corbel"/>
                          <a:cs typeface="Corbel"/>
                        </a:rPr>
                        <a:t>by</a:t>
                      </a:r>
                      <a:r>
                        <a:rPr sz="1800" spc="-10" dirty="0">
                          <a:latin typeface="Corbel"/>
                          <a:cs typeface="Corbel"/>
                        </a:rPr>
                        <a:t> </a:t>
                      </a:r>
                      <a:r>
                        <a:rPr sz="1800" dirty="0">
                          <a:latin typeface="Corbel"/>
                          <a:cs typeface="Corbel"/>
                        </a:rPr>
                        <a:t>element</a:t>
                      </a:r>
                      <a:r>
                        <a:rPr sz="1800" spc="-10" dirty="0">
                          <a:latin typeface="Corbel"/>
                          <a:cs typeface="Corbel"/>
                        </a:rPr>
                        <a:t> </a:t>
                      </a:r>
                      <a:r>
                        <a:rPr sz="1800" dirty="0">
                          <a:latin typeface="Corbel"/>
                          <a:cs typeface="Corbel"/>
                        </a:rPr>
                        <a:t>id</a:t>
                      </a:r>
                      <a:endParaRPr sz="1800">
                        <a:latin typeface="Corbel"/>
                        <a:cs typeface="Corbel"/>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FE6"/>
                    </a:solidFill>
                  </a:tcPr>
                </a:tc>
                <a:extLst>
                  <a:ext uri="{0D108BD9-81ED-4DB2-BD59-A6C34878D82A}">
                    <a16:rowId xmlns:a16="http://schemas.microsoft.com/office/drawing/2014/main" val="10001"/>
                  </a:ext>
                </a:extLst>
              </a:tr>
              <a:tr h="432815">
                <a:tc>
                  <a:txBody>
                    <a:bodyPr/>
                    <a:lstStyle/>
                    <a:p>
                      <a:pPr marL="152400">
                        <a:lnSpc>
                          <a:spcPct val="100000"/>
                        </a:lnSpc>
                        <a:spcBef>
                          <a:spcPts val="530"/>
                        </a:spcBef>
                      </a:pPr>
                      <a:r>
                        <a:rPr sz="1800" b="1" spc="-10" dirty="0">
                          <a:solidFill>
                            <a:srgbClr val="FF0000"/>
                          </a:solidFill>
                          <a:latin typeface="Corbel"/>
                          <a:cs typeface="Corbel"/>
                        </a:rPr>
                        <a:t>document.getElementsByTagName(name)</a:t>
                      </a:r>
                      <a:endParaRPr sz="1800" dirty="0">
                        <a:solidFill>
                          <a:srgbClr val="FF0000"/>
                        </a:solidFill>
                        <a:latin typeface="Corbel"/>
                        <a:cs typeface="Corbel"/>
                      </a:endParaRPr>
                    </a:p>
                  </a:txBody>
                  <a:tcPr marL="0" marR="0" marT="673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39EB7"/>
                    </a:solidFill>
                  </a:tcPr>
                </a:tc>
                <a:tc>
                  <a:txBody>
                    <a:bodyPr/>
                    <a:lstStyle/>
                    <a:p>
                      <a:pPr marL="76835">
                        <a:lnSpc>
                          <a:spcPct val="100000"/>
                        </a:lnSpc>
                        <a:spcBef>
                          <a:spcPts val="530"/>
                        </a:spcBef>
                      </a:pPr>
                      <a:r>
                        <a:rPr sz="1800" spc="-5" dirty="0">
                          <a:latin typeface="Corbel"/>
                          <a:cs typeface="Corbel"/>
                        </a:rPr>
                        <a:t>Find</a:t>
                      </a:r>
                      <a:r>
                        <a:rPr sz="1800" spc="-25" dirty="0">
                          <a:latin typeface="Corbel"/>
                          <a:cs typeface="Corbel"/>
                        </a:rPr>
                        <a:t> </a:t>
                      </a:r>
                      <a:r>
                        <a:rPr sz="1800" dirty="0">
                          <a:latin typeface="Corbel"/>
                          <a:cs typeface="Corbel"/>
                        </a:rPr>
                        <a:t>elements</a:t>
                      </a:r>
                      <a:r>
                        <a:rPr sz="1800" spc="-20" dirty="0">
                          <a:latin typeface="Corbel"/>
                          <a:cs typeface="Corbel"/>
                        </a:rPr>
                        <a:t> </a:t>
                      </a:r>
                      <a:r>
                        <a:rPr sz="1800" spc="-5" dirty="0">
                          <a:latin typeface="Corbel"/>
                          <a:cs typeface="Corbel"/>
                        </a:rPr>
                        <a:t>by</a:t>
                      </a:r>
                      <a:r>
                        <a:rPr sz="1800" dirty="0">
                          <a:latin typeface="Corbel"/>
                          <a:cs typeface="Corbel"/>
                        </a:rPr>
                        <a:t> </a:t>
                      </a:r>
                      <a:r>
                        <a:rPr sz="1800" spc="-5" dirty="0">
                          <a:latin typeface="Corbel"/>
                          <a:cs typeface="Corbel"/>
                        </a:rPr>
                        <a:t>tag</a:t>
                      </a:r>
                      <a:r>
                        <a:rPr sz="1800" spc="-15" dirty="0">
                          <a:latin typeface="Corbel"/>
                          <a:cs typeface="Corbel"/>
                        </a:rPr>
                        <a:t> </a:t>
                      </a:r>
                      <a:r>
                        <a:rPr sz="1800" spc="-5" dirty="0">
                          <a:latin typeface="Corbel"/>
                          <a:cs typeface="Corbel"/>
                        </a:rPr>
                        <a:t>name</a:t>
                      </a:r>
                      <a:endParaRPr sz="1800">
                        <a:latin typeface="Corbel"/>
                        <a:cs typeface="Corbel"/>
                      </a:endParaRPr>
                    </a:p>
                  </a:txBody>
                  <a:tcPr marL="0" marR="0" marT="673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FF3"/>
                    </a:solidFill>
                  </a:tcPr>
                </a:tc>
                <a:extLst>
                  <a:ext uri="{0D108BD9-81ED-4DB2-BD59-A6C34878D82A}">
                    <a16:rowId xmlns:a16="http://schemas.microsoft.com/office/drawing/2014/main" val="10002"/>
                  </a:ext>
                </a:extLst>
              </a:tr>
              <a:tr h="432943">
                <a:tc>
                  <a:txBody>
                    <a:bodyPr/>
                    <a:lstStyle/>
                    <a:p>
                      <a:pPr marL="152400">
                        <a:lnSpc>
                          <a:spcPct val="100000"/>
                        </a:lnSpc>
                        <a:spcBef>
                          <a:spcPts val="530"/>
                        </a:spcBef>
                      </a:pPr>
                      <a:r>
                        <a:rPr sz="1800" b="1" spc="-5" dirty="0">
                          <a:solidFill>
                            <a:srgbClr val="FF0000"/>
                          </a:solidFill>
                          <a:latin typeface="Corbel"/>
                          <a:cs typeface="Corbel"/>
                        </a:rPr>
                        <a:t>document.getElementsByClassName(name)</a:t>
                      </a:r>
                      <a:endParaRPr sz="1800" dirty="0">
                        <a:solidFill>
                          <a:srgbClr val="FF0000"/>
                        </a:solidFill>
                        <a:latin typeface="Corbel"/>
                        <a:cs typeface="Corbel"/>
                      </a:endParaRPr>
                    </a:p>
                  </a:txBody>
                  <a:tcPr marL="0" marR="0" marT="673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39EB7"/>
                    </a:solidFill>
                  </a:tcPr>
                </a:tc>
                <a:tc>
                  <a:txBody>
                    <a:bodyPr/>
                    <a:lstStyle/>
                    <a:p>
                      <a:pPr marL="76835">
                        <a:lnSpc>
                          <a:spcPct val="100000"/>
                        </a:lnSpc>
                        <a:spcBef>
                          <a:spcPts val="530"/>
                        </a:spcBef>
                      </a:pPr>
                      <a:r>
                        <a:rPr sz="1800" spc="-5" dirty="0">
                          <a:latin typeface="Corbel"/>
                          <a:cs typeface="Corbel"/>
                        </a:rPr>
                        <a:t>Find</a:t>
                      </a:r>
                      <a:r>
                        <a:rPr sz="1800" spc="-25" dirty="0">
                          <a:latin typeface="Corbel"/>
                          <a:cs typeface="Corbel"/>
                        </a:rPr>
                        <a:t> </a:t>
                      </a:r>
                      <a:r>
                        <a:rPr sz="1800" dirty="0">
                          <a:latin typeface="Corbel"/>
                          <a:cs typeface="Corbel"/>
                        </a:rPr>
                        <a:t>elements</a:t>
                      </a:r>
                      <a:r>
                        <a:rPr sz="1800" spc="-25" dirty="0">
                          <a:latin typeface="Corbel"/>
                          <a:cs typeface="Corbel"/>
                        </a:rPr>
                        <a:t> </a:t>
                      </a:r>
                      <a:r>
                        <a:rPr sz="1800" dirty="0">
                          <a:latin typeface="Corbel"/>
                          <a:cs typeface="Corbel"/>
                        </a:rPr>
                        <a:t>by</a:t>
                      </a:r>
                      <a:r>
                        <a:rPr sz="1800" spc="-5" dirty="0">
                          <a:latin typeface="Corbel"/>
                          <a:cs typeface="Corbel"/>
                        </a:rPr>
                        <a:t> class</a:t>
                      </a:r>
                      <a:r>
                        <a:rPr sz="1800" spc="-25" dirty="0">
                          <a:latin typeface="Corbel"/>
                          <a:cs typeface="Corbel"/>
                        </a:rPr>
                        <a:t> </a:t>
                      </a:r>
                      <a:r>
                        <a:rPr sz="1800" spc="-5" dirty="0">
                          <a:latin typeface="Corbel"/>
                          <a:cs typeface="Corbel"/>
                        </a:rPr>
                        <a:t>name</a:t>
                      </a:r>
                      <a:endParaRPr sz="1800" dirty="0">
                        <a:latin typeface="Corbel"/>
                        <a:cs typeface="Corbel"/>
                      </a:endParaRPr>
                    </a:p>
                  </a:txBody>
                  <a:tcPr marL="0" marR="0" marT="673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FE6"/>
                    </a:solidFill>
                  </a:tcPr>
                </a:tc>
                <a:extLst>
                  <a:ext uri="{0D108BD9-81ED-4DB2-BD59-A6C34878D82A}">
                    <a16:rowId xmlns:a16="http://schemas.microsoft.com/office/drawing/2014/main" val="10003"/>
                  </a:ext>
                </a:extLst>
              </a:tr>
            </a:tbl>
          </a:graphicData>
        </a:graphic>
      </p:graphicFrame>
      <p:sp>
        <p:nvSpPr>
          <p:cNvPr id="4" name="object 4"/>
          <p:cNvSpPr txBox="1"/>
          <p:nvPr/>
        </p:nvSpPr>
        <p:spPr>
          <a:xfrm>
            <a:off x="701446" y="3294426"/>
            <a:ext cx="11040745" cy="3223958"/>
          </a:xfrm>
          <a:prstGeom prst="rect">
            <a:avLst/>
          </a:prstGeom>
        </p:spPr>
        <p:txBody>
          <a:bodyPr vert="horz" wrap="square" lIns="0" tIns="233679" rIns="0" bIns="0" rtlCol="0">
            <a:spAutoFit/>
          </a:bodyPr>
          <a:lstStyle/>
          <a:p>
            <a:pPr marL="74295" marR="0" lvl="0" indent="0" algn="ctr" defTabSz="914400" rtl="0" eaLnBrk="1" fontAlgn="auto" latinLnBrk="0" hangingPunct="1">
              <a:lnSpc>
                <a:spcPct val="100000"/>
              </a:lnSpc>
              <a:spcBef>
                <a:spcPts val="1839"/>
              </a:spcBef>
              <a:spcAft>
                <a:spcPts val="0"/>
              </a:spcAft>
              <a:buClrTx/>
              <a:buSzTx/>
              <a:buFontTx/>
              <a:buNone/>
              <a:tabLst/>
              <a:defRPr/>
            </a:pPr>
            <a:r>
              <a:rPr kumimoji="0" sz="3200" b="1" i="0" u="none" strike="noStrike" kern="1200" cap="none" spc="0" normalizeH="0" baseline="0" noProof="0" dirty="0">
                <a:ln>
                  <a:noFill/>
                </a:ln>
                <a:solidFill>
                  <a:srgbClr val="FF0000"/>
                </a:solidFill>
                <a:effectLst/>
                <a:uLnTx/>
                <a:uFillTx/>
                <a:latin typeface="Corbel"/>
                <a:ea typeface="+mn-ea"/>
                <a:cs typeface="Corbel"/>
              </a:rPr>
              <a:t>getElementById,</a:t>
            </a:r>
            <a:r>
              <a:rPr kumimoji="0" sz="3200" b="1" i="0" u="none" strike="noStrike" kern="1200" cap="none" spc="-40" normalizeH="0" baseline="0" noProof="0" dirty="0">
                <a:ln>
                  <a:noFill/>
                </a:ln>
                <a:solidFill>
                  <a:srgbClr val="FF0000"/>
                </a:solidFill>
                <a:effectLst/>
                <a:uLnTx/>
                <a:uFillTx/>
                <a:latin typeface="Corbel"/>
                <a:ea typeface="+mn-ea"/>
                <a:cs typeface="Corbel"/>
              </a:rPr>
              <a:t> </a:t>
            </a:r>
            <a:r>
              <a:rPr kumimoji="0" sz="3200" b="1" i="0" u="none" strike="noStrike" kern="1200" cap="none" spc="-5" normalizeH="0" baseline="0" noProof="0" dirty="0">
                <a:ln>
                  <a:noFill/>
                </a:ln>
                <a:solidFill>
                  <a:srgbClr val="FF0000"/>
                </a:solidFill>
                <a:effectLst/>
                <a:uLnTx/>
                <a:uFillTx/>
                <a:latin typeface="Corbel"/>
                <a:ea typeface="+mn-ea"/>
                <a:cs typeface="Corbel"/>
              </a:rPr>
              <a:t>innerHTML</a:t>
            </a:r>
            <a:endParaRPr kumimoji="0" sz="3200" b="0" i="0" u="none" strike="noStrike" kern="1200" cap="none" spc="0" normalizeH="0" baseline="0" noProof="0" dirty="0">
              <a:ln>
                <a:noFill/>
              </a:ln>
              <a:solidFill>
                <a:srgbClr val="FF0000"/>
              </a:solidFill>
              <a:effectLst/>
              <a:uLnTx/>
              <a:uFillTx/>
              <a:latin typeface="Corbel"/>
              <a:ea typeface="+mn-ea"/>
              <a:cs typeface="Corbel"/>
            </a:endParaRPr>
          </a:p>
          <a:p>
            <a:pPr marL="299085" marR="0" lvl="0" indent="-287020" algn="l" defTabSz="914400" rtl="0" eaLnBrk="1" fontAlgn="auto" latinLnBrk="0" hangingPunct="1">
              <a:lnSpc>
                <a:spcPct val="100000"/>
              </a:lnSpc>
              <a:spcBef>
                <a:spcPts val="975"/>
              </a:spcBef>
              <a:spcAft>
                <a:spcPts val="0"/>
              </a:spcAft>
              <a:buClrTx/>
              <a:buSzTx/>
              <a:buFont typeface="Wingdings"/>
              <a:buChar char=""/>
              <a:tabLst>
                <a:tab pos="299720"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getElementById</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Method</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756285" marR="0" lvl="1" indent="-287020" algn="l" defTabSz="914400" rtl="0" eaLnBrk="1" fontAlgn="auto" latinLnBrk="0" hangingPunct="1">
              <a:lnSpc>
                <a:spcPct val="100000"/>
              </a:lnSpc>
              <a:spcBef>
                <a:spcPts val="1080"/>
              </a:spcBef>
              <a:spcAft>
                <a:spcPts val="0"/>
              </a:spcAft>
              <a:buClrTx/>
              <a:buSzTx/>
              <a:buFont typeface="Wingdings"/>
              <a:buChar char=""/>
              <a:tabLst>
                <a:tab pos="756920" algn="l"/>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The most</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common</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way</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to</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access</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an</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HTML</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is</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to</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use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the</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id</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of </a:t>
            </a:r>
            <a:r>
              <a:rPr kumimoji="0" sz="1800" b="1" i="0" u="none" strike="noStrike" kern="1200" cap="none" spc="-5" normalizeH="0" baseline="0" noProof="0" dirty="0">
                <a:ln>
                  <a:noFill/>
                </a:ln>
                <a:solidFill>
                  <a:prstClr val="black"/>
                </a:solidFill>
                <a:effectLst/>
                <a:uLnTx/>
                <a:uFillTx/>
                <a:latin typeface="Corbel"/>
                <a:ea typeface="+mn-ea"/>
                <a:cs typeface="Corbel"/>
              </a:rPr>
              <a:t>the</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0" lvl="0" indent="-287020" algn="l" defTabSz="914400" rtl="0" eaLnBrk="1" fontAlgn="auto" latinLnBrk="0" hangingPunct="1">
              <a:lnSpc>
                <a:spcPct val="100000"/>
              </a:lnSpc>
              <a:spcBef>
                <a:spcPts val="1085"/>
              </a:spcBef>
              <a:spcAft>
                <a:spcPts val="0"/>
              </a:spcAft>
              <a:buClrTx/>
              <a:buSzTx/>
              <a:buFont typeface="Wingdings"/>
              <a:buChar char=""/>
              <a:tabLst>
                <a:tab pos="299720"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a:t>
            </a:r>
            <a:r>
              <a:rPr kumimoji="0" sz="1800" b="1" i="0" u="none" strike="noStrike" kern="1200" cap="none" spc="-2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innerHTML</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Property</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756285" marR="0" lvl="1" indent="-287020" algn="l" defTabSz="914400" rtl="0" eaLnBrk="1" fontAlgn="auto" latinLnBrk="0" hangingPunct="1">
              <a:lnSpc>
                <a:spcPct val="100000"/>
              </a:lnSpc>
              <a:spcBef>
                <a:spcPts val="1080"/>
              </a:spcBef>
              <a:spcAft>
                <a:spcPts val="0"/>
              </a:spcAft>
              <a:buClrTx/>
              <a:buSzTx/>
              <a:buFont typeface="Wingdings"/>
              <a:buChar char=""/>
              <a:tabLst>
                <a:tab pos="756920"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 easiest</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way</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to</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get</a:t>
            </a:r>
            <a:r>
              <a:rPr kumimoji="0" sz="1800" b="1" i="0" u="none" strike="noStrike" kern="1200" cap="none" spc="15"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the</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uLnTx/>
                <a:uFillTx/>
                <a:latin typeface="Corbel"/>
                <a:ea typeface="+mn-ea"/>
                <a:cs typeface="Corbel"/>
              </a:rPr>
              <a:t>content</a:t>
            </a:r>
            <a:r>
              <a:rPr kumimoji="0" sz="1800" b="1" i="0" u="none" strike="noStrike" kern="1200" cap="none" spc="20"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srgbClr val="FF0000"/>
                </a:solidFill>
                <a:effectLst/>
                <a:uLnTx/>
                <a:uFillTx/>
                <a:latin typeface="Corbel"/>
                <a:ea typeface="+mn-ea"/>
                <a:cs typeface="Corbel"/>
              </a:rPr>
              <a:t>of </a:t>
            </a:r>
            <a:r>
              <a:rPr kumimoji="0" sz="1800" b="1" i="0" u="none" strike="noStrike" kern="1200" cap="none" spc="-5" normalizeH="0" baseline="0" noProof="0" dirty="0">
                <a:ln>
                  <a:noFill/>
                </a:ln>
                <a:solidFill>
                  <a:srgbClr val="FF0000"/>
                </a:solidFill>
                <a:effectLst/>
                <a:uLnTx/>
                <a:uFillTx/>
                <a:latin typeface="Corbel"/>
                <a:ea typeface="+mn-ea"/>
                <a:cs typeface="Corbel"/>
              </a:rPr>
              <a:t>an</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srgbClr val="FF0000"/>
                </a:solidFill>
                <a:effectLst/>
                <a:uLnTx/>
                <a:uFillTx/>
                <a:latin typeface="Corbel"/>
                <a:ea typeface="+mn-ea"/>
                <a:cs typeface="Corbel"/>
              </a:rPr>
              <a:t>element</a:t>
            </a:r>
            <a:r>
              <a:rPr kumimoji="0" sz="1800" b="1" i="0" u="none" strike="noStrike" kern="1200" cap="none" spc="10" normalizeH="0" baseline="0" noProof="0" dirty="0">
                <a:ln>
                  <a:noFill/>
                </a:ln>
                <a:solidFill>
                  <a:srgbClr val="FF0000"/>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is by </a:t>
            </a:r>
            <a:r>
              <a:rPr kumimoji="0" sz="1800" b="1" i="0" u="none" strike="noStrike" kern="1200" cap="none" spc="-5" normalizeH="0" baseline="0" noProof="0" dirty="0">
                <a:ln>
                  <a:noFill/>
                </a:ln>
                <a:solidFill>
                  <a:prstClr val="black"/>
                </a:solidFill>
                <a:effectLst/>
                <a:uLnTx/>
                <a:uFillTx/>
                <a:latin typeface="Corbel"/>
                <a:ea typeface="+mn-ea"/>
                <a:cs typeface="Corbel"/>
              </a:rPr>
              <a:t>using</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the</a:t>
            </a:r>
            <a:r>
              <a:rPr kumimoji="0" sz="1800" b="1" i="0" u="none" strike="noStrike" kern="1200" cap="none" spc="4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innerHTML</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15" normalizeH="0" baseline="0" noProof="0" dirty="0">
                <a:ln>
                  <a:noFill/>
                </a:ln>
                <a:solidFill>
                  <a:prstClr val="black"/>
                </a:solidFill>
                <a:effectLst/>
                <a:uLnTx/>
                <a:uFillTx/>
                <a:latin typeface="Corbel"/>
                <a:ea typeface="+mn-ea"/>
                <a:cs typeface="Corbel"/>
              </a:rPr>
              <a:t>property.</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756285" marR="0" lvl="1" indent="-287020" algn="l" defTabSz="914400" rtl="0" eaLnBrk="1" fontAlgn="auto" latinLnBrk="0" hangingPunct="1">
              <a:lnSpc>
                <a:spcPct val="100000"/>
              </a:lnSpc>
              <a:spcBef>
                <a:spcPts val="1080"/>
              </a:spcBef>
              <a:spcAft>
                <a:spcPts val="0"/>
              </a:spcAft>
              <a:buClrTx/>
              <a:buSzTx/>
              <a:buFont typeface="Wingdings"/>
              <a:buChar char=""/>
              <a:tabLst>
                <a:tab pos="756920"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The </a:t>
            </a:r>
            <a:r>
              <a:rPr kumimoji="0" sz="1800" b="1" i="0" u="none" strike="noStrike" kern="1200" cap="none" spc="-5" normalizeH="0" baseline="0" noProof="0" dirty="0">
                <a:ln>
                  <a:noFill/>
                </a:ln>
                <a:solidFill>
                  <a:prstClr val="black"/>
                </a:solidFill>
                <a:effectLst/>
                <a:uLnTx/>
                <a:uFillTx/>
                <a:latin typeface="Corbel"/>
                <a:ea typeface="+mn-ea"/>
                <a:cs typeface="Corbel"/>
              </a:rPr>
              <a:t>innerHTML</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property</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is</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useful</a:t>
            </a:r>
            <a:r>
              <a:rPr kumimoji="0" sz="1800" b="1" i="0" u="none" strike="noStrike" kern="1200" cap="none" spc="-2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for</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getting</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or</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replacing</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the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content</a:t>
            </a:r>
            <a:r>
              <a:rPr kumimoji="0" sz="1800" b="1" i="0" u="none" strike="noStrike" kern="1200" cap="none" spc="2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of </a:t>
            </a:r>
            <a:r>
              <a:rPr kumimoji="0" sz="1800" b="1" i="0" u="none" strike="noStrike" kern="1200" cap="none" spc="-5" normalizeH="0" baseline="0" noProof="0" dirty="0">
                <a:ln>
                  <a:noFill/>
                </a:ln>
                <a:solidFill>
                  <a:prstClr val="black"/>
                </a:solidFill>
                <a:effectLst/>
                <a:uLnTx/>
                <a:uFillTx/>
                <a:latin typeface="Corbel"/>
                <a:ea typeface="+mn-ea"/>
                <a:cs typeface="Corbel"/>
              </a:rPr>
              <a:t>HTML </a:t>
            </a:r>
            <a:r>
              <a:rPr kumimoji="0" sz="1800" b="1" i="0" u="none" strike="noStrike" kern="1200" cap="none" spc="0" normalizeH="0" baseline="0" noProof="0" dirty="0">
                <a:ln>
                  <a:noFill/>
                </a:ln>
                <a:solidFill>
                  <a:prstClr val="black"/>
                </a:solidFill>
                <a:effectLst/>
                <a:uLnTx/>
                <a:uFillTx/>
                <a:latin typeface="Corbel"/>
                <a:ea typeface="+mn-ea"/>
                <a:cs typeface="Corbel"/>
              </a:rPr>
              <a:t>elements.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756285" marR="0" lvl="1" indent="-287020" algn="l" defTabSz="914400" rtl="0" eaLnBrk="1" fontAlgn="auto" latinLnBrk="0" hangingPunct="1">
              <a:lnSpc>
                <a:spcPct val="100000"/>
              </a:lnSpc>
              <a:spcBef>
                <a:spcPts val="1080"/>
              </a:spcBef>
              <a:spcAft>
                <a:spcPts val="0"/>
              </a:spcAft>
              <a:buClrTx/>
              <a:buSzTx/>
              <a:buFont typeface="Wingdings"/>
              <a:buChar char=""/>
              <a:tabLst>
                <a:tab pos="756920" algn="l"/>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The</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innerHTML</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property</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can</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be </a:t>
            </a:r>
            <a:r>
              <a:rPr kumimoji="0" sz="1800" b="1" i="0" u="none" strike="noStrike" kern="1200" cap="none" spc="0" normalizeH="0" baseline="0" noProof="0" dirty="0">
                <a:ln>
                  <a:noFill/>
                </a:ln>
                <a:solidFill>
                  <a:prstClr val="black"/>
                </a:solidFill>
                <a:effectLst/>
                <a:uLnTx/>
                <a:uFillTx/>
                <a:latin typeface="Corbel"/>
                <a:ea typeface="+mn-ea"/>
                <a:cs typeface="Corbel"/>
              </a:rPr>
              <a:t>used</a:t>
            </a:r>
            <a:r>
              <a:rPr kumimoji="0" sz="1800" b="1" i="0" u="none" strike="noStrike" kern="1200" cap="none" spc="-5" normalizeH="0" baseline="0" noProof="0" dirty="0">
                <a:ln>
                  <a:noFill/>
                </a:ln>
                <a:solidFill>
                  <a:prstClr val="black"/>
                </a:solidFill>
                <a:effectLst/>
                <a:uLnTx/>
                <a:uFillTx/>
                <a:latin typeface="Corbel"/>
                <a:ea typeface="+mn-ea"/>
                <a:cs typeface="Corbel"/>
              </a:rPr>
              <a:t> to</a:t>
            </a:r>
            <a:r>
              <a:rPr kumimoji="0" sz="1800" b="1" i="0" u="none" strike="noStrike" kern="1200" cap="none" spc="1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get</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or</a:t>
            </a:r>
            <a:r>
              <a:rPr kumimoji="0" sz="1800" b="1" i="0" u="none" strike="noStrike" kern="1200" cap="none" spc="-5" normalizeH="0" baseline="0" noProof="0" dirty="0">
                <a:ln>
                  <a:noFill/>
                </a:ln>
                <a:solidFill>
                  <a:prstClr val="black"/>
                </a:solidFill>
                <a:effectLst/>
                <a:uLnTx/>
                <a:uFillTx/>
                <a:latin typeface="Corbel"/>
                <a:ea typeface="+mn-ea"/>
                <a:cs typeface="Corbel"/>
              </a:rPr>
              <a:t> change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any</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HTML</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element,</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including &lt;html&gt;</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and</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&lt;body&gt;.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p:txBody>
      </p:sp>
      <p:sp>
        <p:nvSpPr>
          <p:cNvPr id="5" name="object 5"/>
          <p:cNvSpPr txBox="1"/>
          <p:nvPr/>
        </p:nvSpPr>
        <p:spPr>
          <a:xfrm>
            <a:off x="1227226" y="1221994"/>
            <a:ext cx="581596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4149725" algn="l"/>
                <a:tab pos="4578985" algn="l"/>
              </a:tabLst>
              <a:defRPr/>
            </a:pPr>
            <a:r>
              <a:rPr kumimoji="0" sz="1800" b="1" i="0" u="none" strike="noStrike" kern="1200" cap="none" spc="0" normalizeH="0" baseline="0" noProof="0" dirty="0">
                <a:ln>
                  <a:noFill/>
                </a:ln>
                <a:solidFill>
                  <a:prstClr val="black"/>
                </a:solidFill>
                <a:effectLst/>
                <a:uLnTx/>
                <a:uFillTx/>
                <a:latin typeface="Corbel"/>
                <a:ea typeface="+mn-ea"/>
                <a:cs typeface="Corbel"/>
              </a:rPr>
              <a:t>Elements</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in </a:t>
            </a:r>
            <a:r>
              <a:rPr kumimoji="0" sz="1800" b="1" i="0" u="none" strike="noStrike" kern="1200" cap="none" spc="-5" normalizeH="0" baseline="0" noProof="0" dirty="0">
                <a:ln>
                  <a:noFill/>
                </a:ln>
                <a:solidFill>
                  <a:prstClr val="black"/>
                </a:solidFill>
                <a:effectLst/>
                <a:uLnTx/>
                <a:uFillTx/>
                <a:latin typeface="Corbel"/>
                <a:ea typeface="+mn-ea"/>
                <a:cs typeface="Corbel"/>
              </a:rPr>
              <a:t>the</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DOM </a:t>
            </a:r>
            <a:r>
              <a:rPr kumimoji="0" sz="1800" b="1" i="0" u="none" strike="noStrike" kern="1200" cap="none" spc="0" normalizeH="0" baseline="0" noProof="0" dirty="0">
                <a:ln>
                  <a:noFill/>
                </a:ln>
                <a:solidFill>
                  <a:prstClr val="black"/>
                </a:solidFill>
                <a:effectLst/>
                <a:uLnTx/>
                <a:uFillTx/>
                <a:latin typeface="Corbel"/>
                <a:ea typeface="+mn-ea"/>
                <a:cs typeface="Corbel"/>
              </a:rPr>
              <a:t>can</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be</a:t>
            </a:r>
            <a:r>
              <a:rPr kumimoji="0" sz="1800" b="1" i="0" u="none" strike="noStrike" kern="1200" cap="none" spc="-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selected</a:t>
            </a:r>
            <a:r>
              <a:rPr kumimoji="0" sz="1800" b="1" i="0" u="none" strike="noStrike" kern="1200" cap="none" spc="370"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by	</a:t>
            </a:r>
            <a:r>
              <a:rPr kumimoji="0" sz="1800" b="1" i="0" u="none" strike="noStrike" kern="1200" cap="none" spc="-20" normalizeH="0" baseline="0" noProof="0" dirty="0">
                <a:ln>
                  <a:noFill/>
                </a:ln>
                <a:solidFill>
                  <a:prstClr val="black"/>
                </a:solidFill>
                <a:effectLst/>
                <a:uLnTx/>
                <a:uFillTx/>
                <a:latin typeface="Corbel"/>
                <a:ea typeface="+mn-ea"/>
                <a:cs typeface="Corbel"/>
              </a:rPr>
              <a:t>ID,	</a:t>
            </a:r>
            <a:r>
              <a:rPr kumimoji="0" sz="1800" b="1" i="0" u="none" strike="noStrike" kern="1200" cap="none" spc="0" normalizeH="0" baseline="0" noProof="0" dirty="0">
                <a:ln>
                  <a:noFill/>
                </a:ln>
                <a:solidFill>
                  <a:prstClr val="black"/>
                </a:solidFill>
                <a:effectLst/>
                <a:uLnTx/>
                <a:uFillTx/>
                <a:latin typeface="Corbel"/>
                <a:ea typeface="+mn-ea"/>
                <a:cs typeface="Corbel"/>
              </a:rPr>
              <a:t>class,</a:t>
            </a:r>
            <a:r>
              <a:rPr kumimoji="0" sz="1800" b="1" i="0" u="none" strike="noStrike" kern="1200" cap="none" spc="-15" normalizeH="0" baseline="0" noProof="0" dirty="0">
                <a:ln>
                  <a:noFill/>
                </a:ln>
                <a:solidFill>
                  <a:prstClr val="black"/>
                </a:solidFill>
                <a:effectLst/>
                <a:uLnTx/>
                <a:uFillTx/>
                <a:latin typeface="Corbel"/>
                <a:ea typeface="+mn-ea"/>
                <a:cs typeface="Corbel"/>
              </a:rPr>
              <a:t> </a:t>
            </a:r>
            <a:r>
              <a:rPr kumimoji="0" sz="1800" b="1" i="0" u="none" strike="noStrike" kern="1200" cap="none" spc="0" normalizeH="0" baseline="0" noProof="0" dirty="0">
                <a:ln>
                  <a:noFill/>
                </a:ln>
                <a:solidFill>
                  <a:prstClr val="black"/>
                </a:solidFill>
                <a:effectLst/>
                <a:uLnTx/>
                <a:uFillTx/>
                <a:latin typeface="Corbel"/>
                <a:ea typeface="+mn-ea"/>
                <a:cs typeface="Corbel"/>
              </a:rPr>
              <a:t>or</a:t>
            </a:r>
            <a:r>
              <a:rPr kumimoji="0" sz="1800" b="1" i="0" u="none" strike="noStrike" kern="1200" cap="none" spc="315" normalizeH="0" baseline="0" noProof="0" dirty="0">
                <a:ln>
                  <a:noFill/>
                </a:ln>
                <a:solidFill>
                  <a:prstClr val="black"/>
                </a:solidFill>
                <a:effectLst/>
                <a:uLnTx/>
                <a:uFillTx/>
                <a:latin typeface="Corbel"/>
                <a:ea typeface="+mn-ea"/>
                <a:cs typeface="Corbel"/>
              </a:rPr>
              <a:t> </a:t>
            </a:r>
            <a:r>
              <a:rPr kumimoji="0" sz="1800" b="1" i="0" u="none" strike="noStrike" kern="1200" cap="none" spc="-5" normalizeH="0" baseline="0" noProof="0" dirty="0">
                <a:ln>
                  <a:noFill/>
                </a:ln>
                <a:solidFill>
                  <a:prstClr val="black"/>
                </a:solidFill>
                <a:effectLst/>
                <a:uLnTx/>
                <a:uFillTx/>
                <a:latin typeface="Corbel"/>
                <a:ea typeface="+mn-ea"/>
                <a:cs typeface="Corbel"/>
              </a:rPr>
              <a:t>tag</a:t>
            </a:r>
            <a:endParaRPr kumimoji="0" sz="1800" b="0" i="0" u="none" strike="noStrike" kern="1200" cap="none" spc="0" normalizeH="0" baseline="0" noProof="0">
              <a:ln>
                <a:noFill/>
              </a:ln>
              <a:solidFill>
                <a:prstClr val="black"/>
              </a:solidFill>
              <a:effectLst/>
              <a:uLnTx/>
              <a:uFillTx/>
              <a:latin typeface="Corbel"/>
              <a:ea typeface="+mn-ea"/>
              <a:cs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2828" y="792734"/>
            <a:ext cx="11230367" cy="6376104"/>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srgbClr val="C00000"/>
                </a:solidFill>
                <a:effectLst/>
                <a:uLnTx/>
                <a:uFillTx/>
                <a:latin typeface="Corbel"/>
                <a:ea typeface="+mn-ea"/>
                <a:cs typeface="Corbel"/>
              </a:rPr>
              <a:t>&lt;p</a:t>
            </a:r>
            <a:r>
              <a:rPr kumimoji="0" sz="1800" b="1" i="0" u="none" strike="noStrike" kern="1200" cap="none" spc="-10"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id="id-1"&gt;Engineers&lt;/p&gt;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C00000"/>
                </a:solidFill>
                <a:effectLst/>
                <a:uLnTx/>
                <a:uFillTx/>
                <a:latin typeface="Corbel"/>
                <a:ea typeface="+mn-ea"/>
                <a:cs typeface="Corbel"/>
              </a:rPr>
              <a:t>&lt;p id="id-2"&gt;Computer</a:t>
            </a:r>
            <a:r>
              <a:rPr kumimoji="0" sz="1800" b="1" i="0" u="none" strike="noStrike" kern="1200" cap="none" spc="-45"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Science</a:t>
            </a:r>
            <a:r>
              <a:rPr kumimoji="0" sz="1800" b="1" i="0" u="none" strike="noStrike" kern="1200" cap="none" spc="-10"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and Engineering&lt;/p&gt;</a:t>
            </a:r>
            <a:endParaRPr kumimoji="0" lang="en-IN" sz="1800" b="1" i="0" u="none" strike="noStrike" kern="1200" cap="none" spc="-5" normalizeH="0" baseline="0" noProof="0" dirty="0">
              <a:ln>
                <a:noFill/>
              </a:ln>
              <a:solidFill>
                <a:srgbClr val="C00000"/>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&lt;script&gt;</a:t>
            </a:r>
            <a:endParaRPr kumimoji="0" lang="en-IN" sz="1800" b="1" i="0" u="none" strike="noStrike" kern="1200" cap="none" spc="-5" normalizeH="0" baseline="0" noProof="0" dirty="0">
              <a:ln>
                <a:noFill/>
              </a:ln>
              <a:solidFill>
                <a:srgbClr val="006FC0"/>
              </a:solidFill>
              <a:effectLst/>
              <a:highlight>
                <a:srgbClr val="FFFF00"/>
              </a:highligh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highlight>
                <a:srgbClr val="FFFF00"/>
              </a:highlight>
              <a:uLnTx/>
              <a:uFillTx/>
              <a:latin typeface="Corbel"/>
              <a:ea typeface="+mn-ea"/>
              <a:cs typeface="Corbel"/>
            </a:endParaRPr>
          </a:p>
          <a:p>
            <a:pPr marL="469900" marR="372872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var</a:t>
            </a:r>
            <a:r>
              <a:rPr kumimoji="0" sz="1800" b="1" i="0" u="none" strike="noStrike" kern="1200" cap="none" spc="10" normalizeH="0" baseline="0" noProof="0" dirty="0">
                <a:ln>
                  <a:noFill/>
                </a:ln>
                <a:solidFill>
                  <a:srgbClr val="C0000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Element1</a:t>
            </a:r>
            <a:r>
              <a:rPr kumimoji="0" sz="1800" b="1" i="0" u="none" strike="noStrike" kern="1200" cap="none" spc="25" normalizeH="0" baseline="0" noProof="0" dirty="0">
                <a:ln>
                  <a:noFill/>
                </a:ln>
                <a:solidFill>
                  <a:srgbClr val="C0000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C00000"/>
                </a:solidFill>
                <a:effectLst/>
                <a:highlight>
                  <a:srgbClr val="FFFF00"/>
                </a:highlight>
                <a:uLnTx/>
                <a:uFillTx/>
                <a:latin typeface="Corbel"/>
                <a:ea typeface="+mn-ea"/>
                <a:cs typeface="Corbel"/>
              </a:rPr>
              <a:t>=</a:t>
            </a:r>
            <a:r>
              <a:rPr kumimoji="0" sz="1800" b="1" i="0" u="none" strike="noStrike" kern="1200" cap="none" spc="30" normalizeH="0" baseline="0" noProof="0" dirty="0">
                <a:ln>
                  <a:noFill/>
                </a:ln>
                <a:solidFill>
                  <a:srgbClr val="C0000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document.getElementById("id-1"); </a:t>
            </a:r>
            <a:endParaRPr kumimoji="0" lang="en-IN" sz="1800" b="1" i="0" u="none" strike="noStrike" kern="1200" cap="none" spc="-5" normalizeH="0" baseline="0" noProof="0" dirty="0">
              <a:ln>
                <a:noFill/>
              </a:ln>
              <a:solidFill>
                <a:srgbClr val="C00000"/>
              </a:solidFill>
              <a:effectLst/>
              <a:highlight>
                <a:srgbClr val="FFFF00"/>
              </a:highlight>
              <a:uLnTx/>
              <a:uFillTx/>
              <a:latin typeface="Corbel"/>
              <a:ea typeface="+mn-ea"/>
              <a:cs typeface="Corbel"/>
            </a:endParaRPr>
          </a:p>
          <a:p>
            <a:pPr marL="469900" marR="372872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355" normalizeH="0" baseline="0" noProof="0" dirty="0">
                <a:ln>
                  <a:noFill/>
                </a:ln>
                <a:solidFill>
                  <a:srgbClr val="C0000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var</a:t>
            </a:r>
            <a:r>
              <a:rPr kumimoji="0" sz="1800" b="1" i="0" u="none" strike="noStrike" kern="1200" cap="none" spc="10" normalizeH="0" baseline="0" noProof="0" dirty="0">
                <a:ln>
                  <a:noFill/>
                </a:ln>
                <a:solidFill>
                  <a:srgbClr val="C0000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Element2</a:t>
            </a:r>
            <a:r>
              <a:rPr kumimoji="0" sz="1800" b="1" i="0" u="none" strike="noStrike" kern="1200" cap="none" spc="35" normalizeH="0" baseline="0" noProof="0" dirty="0">
                <a:ln>
                  <a:noFill/>
                </a:ln>
                <a:solidFill>
                  <a:srgbClr val="C0000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C00000"/>
                </a:solidFill>
                <a:effectLst/>
                <a:highlight>
                  <a:srgbClr val="FFFF00"/>
                </a:highlight>
                <a:uLnTx/>
                <a:uFillTx/>
                <a:latin typeface="Corbel"/>
                <a:ea typeface="+mn-ea"/>
                <a:cs typeface="Corbel"/>
              </a:rPr>
              <a:t>=</a:t>
            </a:r>
            <a:r>
              <a:rPr kumimoji="0" sz="1800" b="1" i="0" u="none" strike="noStrike" kern="1200" cap="none" spc="35" normalizeH="0" baseline="0" noProof="0" dirty="0">
                <a:ln>
                  <a:noFill/>
                </a:ln>
                <a:solidFill>
                  <a:srgbClr val="C0000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document.getElementById("id-2");</a:t>
            </a:r>
            <a:endParaRPr kumimoji="0" lang="en-IN" sz="1800" b="1" i="0" u="none" strike="noStrike" kern="1200" cap="none" spc="-5" normalizeH="0" baseline="0" noProof="0" dirty="0">
              <a:ln>
                <a:noFill/>
              </a:ln>
              <a:solidFill>
                <a:srgbClr val="C00000"/>
              </a:solidFill>
              <a:effectLst/>
              <a:highlight>
                <a:srgbClr val="FFFF00"/>
              </a:highlight>
              <a:uLnTx/>
              <a:uFillTx/>
              <a:latin typeface="Corbel"/>
              <a:ea typeface="+mn-ea"/>
              <a:cs typeface="Corbel"/>
            </a:endParaRPr>
          </a:p>
          <a:p>
            <a:pPr marL="469900" marR="372872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highlight>
                <a:srgbClr val="FFFF00"/>
              </a:highlight>
              <a:uLnTx/>
              <a:uFillTx/>
              <a:latin typeface="Corbel"/>
              <a:ea typeface="+mn-ea"/>
              <a:cs typeface="Corbel"/>
            </a:endParaRPr>
          </a:p>
          <a:p>
            <a:pPr marL="469900" marR="508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10" normalizeH="0" baseline="0" noProof="0" dirty="0">
                <a:ln>
                  <a:noFill/>
                </a:ln>
                <a:solidFill>
                  <a:srgbClr val="006FC0"/>
                </a:solidFill>
                <a:effectLst/>
                <a:highlight>
                  <a:srgbClr val="FFFF00"/>
                </a:highlight>
                <a:uLnTx/>
                <a:uFillTx/>
                <a:latin typeface="Corbel"/>
                <a:ea typeface="+mn-ea"/>
                <a:cs typeface="Corbel"/>
              </a:rPr>
              <a:t>document.write("Welcome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to</a:t>
            </a:r>
            <a:r>
              <a:rPr kumimoji="0" sz="1800" b="1" i="0" u="none" strike="noStrike" kern="1200" cap="none" spc="15"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the</a:t>
            </a:r>
            <a:r>
              <a:rPr kumimoji="0" sz="1800" b="1" i="0" u="none" strike="noStrike" kern="1200" cap="none" spc="10"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world</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006FC0"/>
                </a:solidFill>
                <a:effectLst/>
                <a:highlight>
                  <a:srgbClr val="FFFF00"/>
                </a:highlight>
                <a:uLnTx/>
                <a:uFillTx/>
                <a:latin typeface="Corbel"/>
                <a:ea typeface="+mn-ea"/>
                <a:cs typeface="Corbel"/>
              </a:rPr>
              <a:t>of</a:t>
            </a:r>
            <a:r>
              <a:rPr kumimoji="0" sz="1800" b="1" i="0" u="none" strike="noStrike" kern="1200" cap="none" spc="10"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20"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Element1.innerHTML</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+"&lt;br/&gt;"); </a:t>
            </a:r>
            <a:endParaRPr kumimoji="0" lang="en-IN" sz="1800" b="1" i="0" u="none" strike="noStrike" kern="1200" cap="none" spc="-5" normalizeH="0" baseline="0" noProof="0" dirty="0">
              <a:ln>
                <a:noFill/>
              </a:ln>
              <a:solidFill>
                <a:srgbClr val="006FC0"/>
              </a:solidFill>
              <a:effectLst/>
              <a:highlight>
                <a:srgbClr val="FFFF00"/>
              </a:highlight>
              <a:uLnTx/>
              <a:uFillTx/>
              <a:latin typeface="Corbel"/>
              <a:ea typeface="+mn-ea"/>
              <a:cs typeface="Corbel"/>
            </a:endParaRPr>
          </a:p>
          <a:p>
            <a:pPr marL="469900" marR="508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10" normalizeH="0" baseline="0" noProof="0" dirty="0">
                <a:ln>
                  <a:noFill/>
                </a:ln>
                <a:solidFill>
                  <a:srgbClr val="006FC0"/>
                </a:solidFill>
                <a:effectLst/>
                <a:highlight>
                  <a:srgbClr val="FFFF00"/>
                </a:highlight>
                <a:uLnTx/>
                <a:uFillTx/>
                <a:latin typeface="Corbel"/>
                <a:ea typeface="+mn-ea"/>
                <a:cs typeface="Corbel"/>
              </a:rPr>
              <a:t>document.write("Welcome</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to</a:t>
            </a:r>
            <a:r>
              <a:rPr kumimoji="0" sz="1800" b="1" i="0" u="none" strike="noStrike" kern="1200" cap="none" spc="30"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the</a:t>
            </a:r>
            <a:r>
              <a:rPr kumimoji="0" sz="1800" b="1" i="0" u="none" strike="noStrike" kern="1200" cap="none" spc="25"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world</a:t>
            </a:r>
            <a:r>
              <a:rPr kumimoji="0" sz="1800" b="1" i="0" u="none" strike="noStrike" kern="1200" cap="none" spc="20"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006FC0"/>
                </a:solidFill>
                <a:effectLst/>
                <a:highlight>
                  <a:srgbClr val="FFFF00"/>
                </a:highlight>
                <a:uLnTx/>
                <a:uFillTx/>
                <a:latin typeface="Corbel"/>
                <a:ea typeface="+mn-ea"/>
                <a:cs typeface="Corbel"/>
              </a:rPr>
              <a:t>of</a:t>
            </a:r>
            <a:r>
              <a:rPr kumimoji="0" sz="1800" b="1" i="0" u="none" strike="noStrike" kern="1200" cap="none" spc="25"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006FC0"/>
                </a:solidFill>
                <a:effectLst/>
                <a:highlight>
                  <a:srgbClr val="FFFF00"/>
                </a:highlight>
                <a:uLnTx/>
                <a:uFillTx/>
                <a:latin typeface="Corbel"/>
                <a:ea typeface="+mn-ea"/>
                <a:cs typeface="Corbel"/>
              </a:rPr>
              <a:t>"</a:t>
            </a:r>
            <a:r>
              <a:rPr kumimoji="0" sz="1800" b="1" i="0" u="none" strike="noStrike" kern="1200" cap="none" spc="15"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006FC0"/>
                </a:solidFill>
                <a:effectLst/>
                <a:highlight>
                  <a:srgbClr val="FFFF00"/>
                </a:highlight>
                <a:uLnTx/>
                <a:uFillTx/>
                <a:latin typeface="Corbel"/>
                <a:ea typeface="+mn-ea"/>
                <a:cs typeface="Corbel"/>
              </a:rPr>
              <a:t>+</a:t>
            </a:r>
            <a:r>
              <a:rPr kumimoji="0" sz="1800" b="1" i="0" u="none" strike="noStrike" kern="1200" cap="none" spc="25" normalizeH="0" baseline="0" noProof="0" dirty="0">
                <a:ln>
                  <a:noFill/>
                </a:ln>
                <a:solidFill>
                  <a:srgbClr val="006FC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"&lt;b&gt;"+</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Element2.innerHTML</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+"&lt;b/&gt;&lt;br/&gt;"); </a:t>
            </a:r>
            <a:r>
              <a:rPr kumimoji="0" sz="1800" b="1" i="0" u="none" strike="noStrike" kern="1200" cap="none" spc="-355" normalizeH="0" baseline="0" noProof="0" dirty="0">
                <a:ln>
                  <a:noFill/>
                </a:ln>
                <a:solidFill>
                  <a:srgbClr val="006FC0"/>
                </a:solidFill>
                <a:effectLst/>
                <a:highlight>
                  <a:srgbClr val="FFFF00"/>
                </a:highlight>
                <a:uLnTx/>
                <a:uFillTx/>
                <a:latin typeface="Corbel"/>
                <a:ea typeface="+mn-ea"/>
                <a:cs typeface="Corbel"/>
              </a:rPr>
              <a:t> </a:t>
            </a:r>
            <a:endParaRPr kumimoji="0" lang="en-IN" sz="1800" b="1" i="0" u="none" strike="noStrike" kern="1200" cap="none" spc="-355" normalizeH="0" baseline="0" noProof="0" dirty="0">
              <a:ln>
                <a:noFill/>
              </a:ln>
              <a:solidFill>
                <a:srgbClr val="006FC0"/>
              </a:solidFill>
              <a:effectLst/>
              <a:highlight>
                <a:srgbClr val="FFFF00"/>
              </a:highlight>
              <a:uLnTx/>
              <a:uFillTx/>
              <a:latin typeface="Corbel"/>
              <a:ea typeface="+mn-ea"/>
              <a:cs typeface="Corbel"/>
            </a:endParaRPr>
          </a:p>
          <a:p>
            <a:pPr marL="469900" marR="5080">
              <a:defRPr/>
            </a:pPr>
            <a:endParaRPr kumimoji="0" lang="en-IN" sz="1800" b="1" i="0" u="none" strike="noStrike" kern="1200" cap="none" spc="-5" normalizeH="0" baseline="0" noProof="0" dirty="0">
              <a:ln>
                <a:noFill/>
              </a:ln>
              <a:solidFill>
                <a:srgbClr val="006FC0"/>
              </a:solidFill>
              <a:effectLst/>
              <a:highlight>
                <a:srgbClr val="FFFF00"/>
              </a:highlight>
              <a:uLnTx/>
              <a:uFillTx/>
              <a:latin typeface="Corbel"/>
              <a:ea typeface="+mn-ea"/>
              <a:cs typeface="Corbel"/>
            </a:endParaRPr>
          </a:p>
          <a:p>
            <a:pPr marL="469900" marR="5080">
              <a:defRPr/>
            </a:pPr>
            <a:r>
              <a:rPr kumimoji="0" lang="en-IN"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&lt;/script&gt;</a:t>
            </a:r>
          </a:p>
          <a:p>
            <a:pPr marL="469900" marR="5080" lvl="0" indent="0" algn="l" defTabSz="914400" rtl="0" eaLnBrk="1" fontAlgn="auto" latinLnBrk="0" hangingPunct="1">
              <a:lnSpc>
                <a:spcPct val="100000"/>
              </a:lnSpc>
              <a:spcBef>
                <a:spcPts val="0"/>
              </a:spcBef>
              <a:spcAft>
                <a:spcPts val="0"/>
              </a:spcAft>
              <a:buClrTx/>
              <a:buSzTx/>
              <a:buFontTx/>
              <a:buNone/>
              <a:tabLst/>
              <a:defRPr/>
            </a:pPr>
            <a:endParaRPr lang="en-IN" b="1" spc="-355" dirty="0">
              <a:solidFill>
                <a:srgbClr val="006FC0"/>
              </a:solidFill>
              <a:highlight>
                <a:srgbClr val="FFFF00"/>
              </a:highlight>
              <a:latin typeface="Corbel"/>
              <a:cs typeface="Corbel"/>
            </a:endParaRPr>
          </a:p>
          <a:p>
            <a:pPr marL="469900" marR="5080" lvl="0" indent="0" algn="l" defTabSz="914400" rtl="0" eaLnBrk="1" fontAlgn="auto" latinLnBrk="0" hangingPunct="1">
              <a:lnSpc>
                <a:spcPct val="100000"/>
              </a:lnSpc>
              <a:spcBef>
                <a:spcPts val="0"/>
              </a:spcBef>
              <a:spcAft>
                <a:spcPts val="0"/>
              </a:spcAft>
              <a:buClrTx/>
              <a:buSzTx/>
              <a:buFontTx/>
              <a:buNone/>
              <a:tabLst/>
              <a:defRPr/>
            </a:pPr>
            <a:endParaRPr kumimoji="0" sz="175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7030A0"/>
                </a:solidFill>
                <a:effectLst/>
                <a:uLnTx/>
                <a:uFillTx/>
                <a:latin typeface="Corbel"/>
                <a:ea typeface="+mn-ea"/>
                <a:cs typeface="Corbel"/>
              </a:rPr>
              <a:t>Output</a:t>
            </a:r>
            <a:endParaRPr kumimoji="0" lang="en-IN" sz="1800" b="1" i="0" u="none" strike="noStrike" kern="1200" cap="none" spc="-5" normalizeH="0" baseline="0" noProof="0" dirty="0">
              <a:ln>
                <a:noFill/>
              </a:ln>
              <a:solidFill>
                <a:srgbClr val="7030A0"/>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5" normalizeH="0" baseline="0" noProof="0" dirty="0">
                <a:ln>
                  <a:noFill/>
                </a:ln>
                <a:solidFill>
                  <a:srgbClr val="C00000"/>
                </a:solidFill>
                <a:effectLst/>
                <a:uLnTx/>
                <a:uFillTx/>
                <a:latin typeface="Corbel"/>
                <a:ea typeface="+mn-ea"/>
                <a:cs typeface="Corbel"/>
              </a:rPr>
              <a:t>Engineers</a:t>
            </a: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5" normalizeH="0" baseline="0" noProof="0" dirty="0">
                <a:ln>
                  <a:noFill/>
                </a:ln>
                <a:solidFill>
                  <a:srgbClr val="C00000"/>
                </a:solidFill>
                <a:effectLst/>
                <a:uLnTx/>
                <a:uFillTx/>
                <a:latin typeface="Corbel"/>
                <a:ea typeface="+mn-ea"/>
                <a:cs typeface="Corbel"/>
              </a:rPr>
              <a:t>Computer</a:t>
            </a:r>
            <a:r>
              <a:rPr kumimoji="0" lang="en-IN" sz="1800" b="1" i="0" u="none" strike="noStrike" kern="1200" cap="none" spc="-45" normalizeH="0" baseline="0" noProof="0" dirty="0">
                <a:ln>
                  <a:noFill/>
                </a:ln>
                <a:solidFill>
                  <a:srgbClr val="C00000"/>
                </a:solidFill>
                <a:effectLst/>
                <a:uLnTx/>
                <a:uFillTx/>
                <a:latin typeface="Corbel"/>
                <a:ea typeface="+mn-ea"/>
                <a:cs typeface="Corbel"/>
              </a:rPr>
              <a:t> </a:t>
            </a:r>
            <a:r>
              <a:rPr kumimoji="0" lang="en-IN" sz="1800" b="1" i="0" u="none" strike="noStrike" kern="1200" cap="none" spc="-5" normalizeH="0" baseline="0" noProof="0" dirty="0">
                <a:ln>
                  <a:noFill/>
                </a:ln>
                <a:solidFill>
                  <a:srgbClr val="C00000"/>
                </a:solidFill>
                <a:effectLst/>
                <a:uLnTx/>
                <a:uFillTx/>
                <a:latin typeface="Corbel"/>
                <a:ea typeface="+mn-ea"/>
                <a:cs typeface="Corbel"/>
              </a:rPr>
              <a:t>Science</a:t>
            </a:r>
            <a:r>
              <a:rPr kumimoji="0" lang="en-IN" sz="1800" b="1" i="0" u="none" strike="noStrike" kern="1200" cap="none" spc="-10" normalizeH="0" baseline="0" noProof="0" dirty="0">
                <a:ln>
                  <a:noFill/>
                </a:ln>
                <a:solidFill>
                  <a:srgbClr val="C00000"/>
                </a:solidFill>
                <a:effectLst/>
                <a:uLnTx/>
                <a:uFillTx/>
                <a:latin typeface="Corbel"/>
                <a:ea typeface="+mn-ea"/>
                <a:cs typeface="Corbel"/>
              </a:rPr>
              <a:t> </a:t>
            </a:r>
            <a:r>
              <a:rPr kumimoji="0" lang="en-IN" sz="1800" b="1" i="0" u="none" strike="noStrike" kern="1200" cap="none" spc="-5" normalizeH="0" baseline="0" noProof="0" dirty="0">
                <a:ln>
                  <a:noFill/>
                </a:ln>
                <a:solidFill>
                  <a:srgbClr val="C00000"/>
                </a:solidFill>
                <a:effectLst/>
                <a:uLnTx/>
                <a:uFillTx/>
                <a:latin typeface="Corbel"/>
                <a:ea typeface="+mn-ea"/>
                <a:cs typeface="Corbel"/>
              </a:rPr>
              <a:t>and Engineering</a:t>
            </a:r>
            <a:endParaRPr kumimoji="0" sz="1800" b="0" i="0" u="none" strike="noStrike" kern="1200" cap="none" spc="0" normalizeH="0" baseline="0" noProof="0" dirty="0">
              <a:ln>
                <a:noFill/>
              </a:ln>
              <a:solidFill>
                <a:srgbClr val="7030A0"/>
              </a:solidFill>
              <a:effectLst/>
              <a:uLnTx/>
              <a:uFillTx/>
              <a:latin typeface="Corbel"/>
              <a:ea typeface="+mn-ea"/>
              <a:cs typeface="Corbel"/>
            </a:endParaRPr>
          </a:p>
          <a:p>
            <a:pPr marL="12700" marR="6838315">
              <a:defRPr/>
            </a:pPr>
            <a:r>
              <a:rPr kumimoji="0" lang="en-US" sz="1800" b="1" i="0" u="none" strike="noStrike" kern="1200" cap="none" spc="-10" normalizeH="0" baseline="0" noProof="0" dirty="0">
                <a:ln>
                  <a:noFill/>
                </a:ln>
                <a:solidFill>
                  <a:srgbClr val="7030A0"/>
                </a:solidFill>
                <a:effectLst/>
                <a:uLnTx/>
                <a:uFillTx/>
                <a:latin typeface="Corbel"/>
                <a:ea typeface="+mn-ea"/>
                <a:cs typeface="Corbel"/>
              </a:rPr>
              <a:t>Welcome</a:t>
            </a:r>
            <a:r>
              <a:rPr kumimoji="0" lang="en-US" sz="1800" b="1" i="0" u="none" strike="noStrike" kern="1200" cap="none" spc="-15" normalizeH="0" baseline="0" noProof="0" dirty="0">
                <a:ln>
                  <a:noFill/>
                </a:ln>
                <a:solidFill>
                  <a:srgbClr val="7030A0"/>
                </a:solidFill>
                <a:effectLst/>
                <a:uLnTx/>
                <a:uFillTx/>
                <a:latin typeface="Corbel"/>
                <a:ea typeface="+mn-ea"/>
                <a:cs typeface="Corbel"/>
              </a:rPr>
              <a:t> </a:t>
            </a:r>
            <a:r>
              <a:rPr kumimoji="0" lang="en-US" sz="1800" b="1" i="0" u="none" strike="noStrike" kern="1200" cap="none" spc="-5" normalizeH="0" baseline="0" noProof="0" dirty="0">
                <a:ln>
                  <a:noFill/>
                </a:ln>
                <a:solidFill>
                  <a:srgbClr val="7030A0"/>
                </a:solidFill>
                <a:effectLst/>
                <a:uLnTx/>
                <a:uFillTx/>
                <a:latin typeface="Corbel"/>
                <a:ea typeface="+mn-ea"/>
                <a:cs typeface="Corbel"/>
              </a:rPr>
              <a:t>to</a:t>
            </a:r>
            <a:r>
              <a:rPr kumimoji="0" lang="en-US" sz="1800" b="1" i="0" u="none" strike="noStrike" kern="1200" cap="none" spc="5" normalizeH="0" baseline="0" noProof="0" dirty="0">
                <a:ln>
                  <a:noFill/>
                </a:ln>
                <a:solidFill>
                  <a:srgbClr val="7030A0"/>
                </a:solidFill>
                <a:effectLst/>
                <a:uLnTx/>
                <a:uFillTx/>
                <a:latin typeface="Corbel"/>
                <a:ea typeface="+mn-ea"/>
                <a:cs typeface="Corbel"/>
              </a:rPr>
              <a:t> </a:t>
            </a:r>
            <a:r>
              <a:rPr kumimoji="0" lang="en-US" sz="1800" b="1" i="0" u="none" strike="noStrike" kern="1200" cap="none" spc="-5" normalizeH="0" baseline="0" noProof="0" dirty="0">
                <a:ln>
                  <a:noFill/>
                </a:ln>
                <a:solidFill>
                  <a:srgbClr val="7030A0"/>
                </a:solidFill>
                <a:effectLst/>
                <a:uLnTx/>
                <a:uFillTx/>
                <a:latin typeface="Corbel"/>
                <a:ea typeface="+mn-ea"/>
                <a:cs typeface="Corbel"/>
              </a:rPr>
              <a:t>the</a:t>
            </a:r>
            <a:r>
              <a:rPr kumimoji="0" lang="en-US" sz="1800" b="1" i="0" u="none" strike="noStrike" kern="1200" cap="none" spc="10" normalizeH="0" baseline="0" noProof="0" dirty="0">
                <a:ln>
                  <a:noFill/>
                </a:ln>
                <a:solidFill>
                  <a:srgbClr val="7030A0"/>
                </a:solidFill>
                <a:effectLst/>
                <a:uLnTx/>
                <a:uFillTx/>
                <a:latin typeface="Corbel"/>
                <a:ea typeface="+mn-ea"/>
                <a:cs typeface="Corbel"/>
              </a:rPr>
              <a:t> </a:t>
            </a:r>
            <a:r>
              <a:rPr kumimoji="0" lang="en-US" sz="1800" b="1" i="0" u="none" strike="noStrike" kern="1200" cap="none" spc="-5" normalizeH="0" baseline="0" noProof="0" dirty="0">
                <a:ln>
                  <a:noFill/>
                </a:ln>
                <a:solidFill>
                  <a:srgbClr val="7030A0"/>
                </a:solidFill>
                <a:effectLst/>
                <a:uLnTx/>
                <a:uFillTx/>
                <a:latin typeface="Corbel"/>
                <a:ea typeface="+mn-ea"/>
                <a:cs typeface="Corbel"/>
              </a:rPr>
              <a:t>world</a:t>
            </a:r>
            <a:r>
              <a:rPr kumimoji="0" lang="en-US" sz="1800" b="1" i="0" u="none" strike="noStrike" kern="1200" cap="none" spc="0" normalizeH="0" baseline="0" noProof="0" dirty="0">
                <a:ln>
                  <a:noFill/>
                </a:ln>
                <a:solidFill>
                  <a:srgbClr val="7030A0"/>
                </a:solidFill>
                <a:effectLst/>
                <a:uLnTx/>
                <a:uFillTx/>
                <a:latin typeface="Corbel"/>
                <a:ea typeface="+mn-ea"/>
                <a:cs typeface="Corbel"/>
              </a:rPr>
              <a:t> of </a:t>
            </a:r>
            <a:r>
              <a:rPr kumimoji="0" lang="en-US" sz="1800" b="1" i="0" u="none" strike="noStrike" kern="1200" cap="none" spc="-5" normalizeH="0" baseline="0" noProof="0" dirty="0">
                <a:ln>
                  <a:noFill/>
                </a:ln>
                <a:solidFill>
                  <a:srgbClr val="7030A0"/>
                </a:solidFill>
                <a:effectLst/>
                <a:uLnTx/>
                <a:uFillTx/>
                <a:latin typeface="Corbel"/>
                <a:ea typeface="+mn-ea"/>
                <a:cs typeface="Corbel"/>
              </a:rPr>
              <a:t>Engineers</a:t>
            </a:r>
          </a:p>
          <a:p>
            <a:pPr marL="12700" marR="6838315">
              <a:defRPr/>
            </a:pPr>
            <a:endParaRPr kumimoji="0" lang="en-US" sz="1800" b="0" i="0" u="none" strike="noStrike" kern="1200" cap="none" spc="0" normalizeH="0" baseline="0" noProof="0" dirty="0">
              <a:ln>
                <a:noFill/>
              </a:ln>
              <a:solidFill>
                <a:srgbClr val="7030A0"/>
              </a:solidFill>
              <a:effectLst/>
              <a:uLnTx/>
              <a:uFillTx/>
              <a:latin typeface="Corbel"/>
              <a:ea typeface="+mn-ea"/>
              <a:cs typeface="Corbel"/>
            </a:endParaRPr>
          </a:p>
          <a:p>
            <a:pPr marL="12700" marR="6838315"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rbel"/>
                <a:ea typeface="+mn-ea"/>
                <a:cs typeface="Corbel"/>
              </a:rPr>
              <a:t> </a:t>
            </a:r>
            <a:r>
              <a:rPr kumimoji="0" sz="1800" b="1" i="0" u="none" strike="noStrike" kern="1200" cap="none" spc="-10" normalizeH="0" baseline="0" noProof="0" dirty="0">
                <a:ln>
                  <a:noFill/>
                </a:ln>
                <a:solidFill>
                  <a:srgbClr val="7030A0"/>
                </a:solidFill>
                <a:effectLst/>
                <a:uLnTx/>
                <a:uFillTx/>
                <a:latin typeface="Corbel"/>
                <a:ea typeface="+mn-ea"/>
                <a:cs typeface="Corbel"/>
              </a:rPr>
              <a:t>Welcome </a:t>
            </a:r>
            <a:r>
              <a:rPr kumimoji="0" sz="1800" b="1" i="0" u="none" strike="noStrike" kern="1200" cap="none" spc="-5" normalizeH="0" baseline="0" noProof="0" dirty="0">
                <a:ln>
                  <a:noFill/>
                </a:ln>
                <a:solidFill>
                  <a:srgbClr val="7030A0"/>
                </a:solidFill>
                <a:effectLst/>
                <a:uLnTx/>
                <a:uFillTx/>
                <a:latin typeface="Corbel"/>
                <a:ea typeface="+mn-ea"/>
                <a:cs typeface="Corbel"/>
              </a:rPr>
              <a:t>to</a:t>
            </a:r>
            <a:r>
              <a:rPr kumimoji="0" sz="1800" b="1" i="0" u="none" strike="noStrike" kern="1200" cap="none" spc="10" normalizeH="0" baseline="0" noProof="0" dirty="0">
                <a:ln>
                  <a:noFill/>
                </a:ln>
                <a:solidFill>
                  <a:srgbClr val="7030A0"/>
                </a:solidFill>
                <a:effectLst/>
                <a:uLnTx/>
                <a:uFillTx/>
                <a:latin typeface="Corbel"/>
                <a:ea typeface="+mn-ea"/>
                <a:cs typeface="Corbel"/>
              </a:rPr>
              <a:t> </a:t>
            </a:r>
            <a:r>
              <a:rPr kumimoji="0" sz="1800" b="1" i="0" u="none" strike="noStrike" kern="1200" cap="none" spc="-5" normalizeH="0" baseline="0" noProof="0" dirty="0">
                <a:ln>
                  <a:noFill/>
                </a:ln>
                <a:solidFill>
                  <a:srgbClr val="7030A0"/>
                </a:solidFill>
                <a:effectLst/>
                <a:uLnTx/>
                <a:uFillTx/>
                <a:latin typeface="Corbel"/>
                <a:ea typeface="+mn-ea"/>
                <a:cs typeface="Corbel"/>
              </a:rPr>
              <a:t>the</a:t>
            </a:r>
            <a:r>
              <a:rPr kumimoji="0" sz="1800" b="1" i="0" u="none" strike="noStrike" kern="1200" cap="none" spc="15" normalizeH="0" baseline="0" noProof="0" dirty="0">
                <a:ln>
                  <a:noFill/>
                </a:ln>
                <a:solidFill>
                  <a:srgbClr val="7030A0"/>
                </a:solidFill>
                <a:effectLst/>
                <a:uLnTx/>
                <a:uFillTx/>
                <a:latin typeface="Corbel"/>
                <a:ea typeface="+mn-ea"/>
                <a:cs typeface="Corbel"/>
              </a:rPr>
              <a:t> </a:t>
            </a:r>
            <a:r>
              <a:rPr kumimoji="0" sz="1800" b="1" i="0" u="none" strike="noStrike" kern="1200" cap="none" spc="-5" normalizeH="0" baseline="0" noProof="0" dirty="0">
                <a:ln>
                  <a:noFill/>
                </a:ln>
                <a:solidFill>
                  <a:srgbClr val="7030A0"/>
                </a:solidFill>
                <a:effectLst/>
                <a:uLnTx/>
                <a:uFillTx/>
                <a:latin typeface="Corbel"/>
                <a:ea typeface="+mn-ea"/>
                <a:cs typeface="Corbel"/>
              </a:rPr>
              <a:t>world</a:t>
            </a:r>
            <a:r>
              <a:rPr kumimoji="0" sz="1800" b="1" i="0" u="none" strike="noStrike" kern="1200" cap="none" spc="5" normalizeH="0" baseline="0" noProof="0" dirty="0">
                <a:ln>
                  <a:noFill/>
                </a:ln>
                <a:solidFill>
                  <a:srgbClr val="7030A0"/>
                </a:solidFill>
                <a:effectLst/>
                <a:uLnTx/>
                <a:uFillTx/>
                <a:latin typeface="Corbel"/>
                <a:ea typeface="+mn-ea"/>
                <a:cs typeface="Corbel"/>
              </a:rPr>
              <a:t> </a:t>
            </a:r>
            <a:r>
              <a:rPr kumimoji="0" sz="1800" b="1" i="0" u="none" strike="noStrike" kern="1200" cap="none" spc="0" normalizeH="0" baseline="0" noProof="0" dirty="0">
                <a:ln>
                  <a:noFill/>
                </a:ln>
                <a:solidFill>
                  <a:srgbClr val="7030A0"/>
                </a:solidFill>
                <a:effectLst/>
                <a:uLnTx/>
                <a:uFillTx/>
                <a:latin typeface="Corbel"/>
                <a:ea typeface="+mn-ea"/>
                <a:cs typeface="Corbel"/>
              </a:rPr>
              <a:t>of</a:t>
            </a:r>
            <a:r>
              <a:rPr kumimoji="0" sz="1800" b="1" i="0" u="none" strike="noStrike" kern="1200" cap="none" spc="-60" normalizeH="0" baseline="0" noProof="0" dirty="0">
                <a:ln>
                  <a:noFill/>
                </a:ln>
                <a:solidFill>
                  <a:srgbClr val="7030A0"/>
                </a:solidFill>
                <a:effectLst/>
                <a:uLnTx/>
                <a:uFillTx/>
                <a:latin typeface="Corbel"/>
                <a:ea typeface="+mn-ea"/>
                <a:cs typeface="Corbel"/>
              </a:rPr>
              <a:t> </a:t>
            </a:r>
            <a:r>
              <a:rPr kumimoji="0" sz="1800" b="1" i="0" u="none" strike="noStrike" kern="1200" cap="none" spc="0" normalizeH="0" baseline="0" noProof="0" dirty="0">
                <a:ln>
                  <a:noFill/>
                </a:ln>
                <a:solidFill>
                  <a:srgbClr val="7030A0"/>
                </a:solidFill>
                <a:effectLst/>
                <a:uLnTx/>
                <a:uFillTx/>
                <a:latin typeface="Corbel"/>
                <a:ea typeface="+mn-ea"/>
                <a:cs typeface="Corbel"/>
              </a:rPr>
              <a:t>Computer</a:t>
            </a:r>
            <a:r>
              <a:rPr kumimoji="0" sz="1800" b="1" i="0" u="none" strike="noStrike" kern="1200" cap="none" spc="-50" normalizeH="0" baseline="0" noProof="0" dirty="0">
                <a:ln>
                  <a:noFill/>
                </a:ln>
                <a:solidFill>
                  <a:srgbClr val="7030A0"/>
                </a:solidFill>
                <a:effectLst/>
                <a:uLnTx/>
                <a:uFillTx/>
                <a:latin typeface="Corbel"/>
                <a:ea typeface="+mn-ea"/>
                <a:cs typeface="Corbel"/>
              </a:rPr>
              <a:t> </a:t>
            </a:r>
            <a:r>
              <a:rPr kumimoji="0" sz="1800" b="1" i="0" u="none" strike="noStrike" kern="1200" cap="none" spc="0" normalizeH="0" baseline="0" noProof="0" dirty="0">
                <a:ln>
                  <a:noFill/>
                </a:ln>
                <a:solidFill>
                  <a:srgbClr val="7030A0"/>
                </a:solidFill>
                <a:effectLst/>
                <a:uLnTx/>
                <a:uFillTx/>
                <a:latin typeface="Corbel"/>
                <a:ea typeface="+mn-ea"/>
                <a:cs typeface="Corbel"/>
              </a:rPr>
              <a:t>Science and </a:t>
            </a:r>
            <a:r>
              <a:rPr kumimoji="0" sz="1800" b="1" i="0" u="none" strike="noStrike" kern="1200" cap="none" spc="-5" normalizeH="0" baseline="0" noProof="0" dirty="0">
                <a:ln>
                  <a:noFill/>
                </a:ln>
                <a:solidFill>
                  <a:srgbClr val="7030A0"/>
                </a:solidFill>
                <a:effectLst/>
                <a:uLnTx/>
                <a:uFillTx/>
                <a:latin typeface="Corbel"/>
                <a:ea typeface="+mn-ea"/>
                <a:cs typeface="Corbel"/>
              </a:rPr>
              <a:t>Engineering</a:t>
            </a:r>
            <a:endParaRPr kumimoji="0" lang="en-IN" sz="1800" b="1" i="0" u="none" strike="noStrike" kern="1200" cap="none" spc="-5" normalizeH="0" baseline="0" noProof="0" dirty="0">
              <a:ln>
                <a:noFill/>
              </a:ln>
              <a:solidFill>
                <a:srgbClr val="7030A0"/>
              </a:solidFill>
              <a:effectLst/>
              <a:uLnTx/>
              <a:uFillTx/>
              <a:latin typeface="Corbel"/>
              <a:ea typeface="+mn-ea"/>
              <a:cs typeface="Corbel"/>
            </a:endParaRPr>
          </a:p>
          <a:p>
            <a:pPr marL="12700" marR="6838315"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5" normalizeH="0" baseline="0" noProof="0" dirty="0">
              <a:ln>
                <a:noFill/>
              </a:ln>
              <a:solidFill>
                <a:srgbClr val="7030A0"/>
              </a:solidFill>
              <a:effectLst/>
              <a:uLnTx/>
              <a:uFillTx/>
              <a:latin typeface="Corbel"/>
              <a:ea typeface="+mn-ea"/>
              <a:cs typeface="Corbel"/>
            </a:endParaRPr>
          </a:p>
        </p:txBody>
      </p:sp>
      <p:sp>
        <p:nvSpPr>
          <p:cNvPr id="3" name="object 3"/>
          <p:cNvSpPr txBox="1">
            <a:spLocks noGrp="1"/>
          </p:cNvSpPr>
          <p:nvPr>
            <p:ph type="title"/>
          </p:nvPr>
        </p:nvSpPr>
        <p:spPr>
          <a:xfrm>
            <a:off x="3500373" y="279019"/>
            <a:ext cx="5140960" cy="513715"/>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0000"/>
                </a:solidFill>
                <a:latin typeface="Corbel"/>
                <a:cs typeface="Corbel"/>
              </a:rPr>
              <a:t>Finding</a:t>
            </a:r>
            <a:r>
              <a:rPr sz="3200" b="1" dirty="0">
                <a:solidFill>
                  <a:srgbClr val="000000"/>
                </a:solidFill>
                <a:latin typeface="Corbel"/>
                <a:cs typeface="Corbel"/>
              </a:rPr>
              <a:t> </a:t>
            </a:r>
            <a:r>
              <a:rPr sz="3200" b="1" spc="-5" dirty="0">
                <a:solidFill>
                  <a:srgbClr val="000000"/>
                </a:solidFill>
                <a:latin typeface="Corbel"/>
                <a:cs typeface="Corbel"/>
              </a:rPr>
              <a:t>HTML</a:t>
            </a:r>
            <a:r>
              <a:rPr sz="3200" b="1" spc="-10" dirty="0">
                <a:solidFill>
                  <a:srgbClr val="000000"/>
                </a:solidFill>
                <a:latin typeface="Corbel"/>
                <a:cs typeface="Corbel"/>
              </a:rPr>
              <a:t> </a:t>
            </a:r>
            <a:r>
              <a:rPr sz="3200" b="1" dirty="0">
                <a:solidFill>
                  <a:srgbClr val="000000"/>
                </a:solidFill>
                <a:latin typeface="Corbel"/>
                <a:cs typeface="Corbel"/>
              </a:rPr>
              <a:t>elements</a:t>
            </a:r>
            <a:r>
              <a:rPr sz="3200" b="1" spc="-20" dirty="0">
                <a:solidFill>
                  <a:srgbClr val="000000"/>
                </a:solidFill>
                <a:latin typeface="Corbel"/>
                <a:cs typeface="Corbel"/>
              </a:rPr>
              <a:t> </a:t>
            </a:r>
            <a:r>
              <a:rPr sz="3200" b="1" spc="-5" dirty="0">
                <a:solidFill>
                  <a:srgbClr val="000000"/>
                </a:solidFill>
                <a:latin typeface="Corbel"/>
                <a:cs typeface="Corbel"/>
              </a:rPr>
              <a:t>by </a:t>
            </a:r>
            <a:r>
              <a:rPr sz="3200" b="1" dirty="0">
                <a:solidFill>
                  <a:srgbClr val="000000"/>
                </a:solidFill>
                <a:latin typeface="Corbel"/>
                <a:cs typeface="Corbel"/>
              </a:rPr>
              <a:t>id</a:t>
            </a:r>
            <a:endParaRPr sz="3200">
              <a:latin typeface="Corbel"/>
              <a:cs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0373" y="279019"/>
            <a:ext cx="6471920" cy="513715"/>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0000"/>
                </a:solidFill>
                <a:latin typeface="Corbel"/>
                <a:cs typeface="Corbel"/>
              </a:rPr>
              <a:t>Finding</a:t>
            </a:r>
            <a:r>
              <a:rPr sz="3200" b="1" spc="5" dirty="0">
                <a:solidFill>
                  <a:srgbClr val="000000"/>
                </a:solidFill>
                <a:latin typeface="Corbel"/>
                <a:cs typeface="Corbel"/>
              </a:rPr>
              <a:t> </a:t>
            </a:r>
            <a:r>
              <a:rPr sz="3200" b="1" spc="-5" dirty="0">
                <a:solidFill>
                  <a:srgbClr val="000000"/>
                </a:solidFill>
                <a:latin typeface="Corbel"/>
                <a:cs typeface="Corbel"/>
              </a:rPr>
              <a:t>HTML</a:t>
            </a:r>
            <a:r>
              <a:rPr sz="3200" b="1" spc="-10" dirty="0">
                <a:solidFill>
                  <a:srgbClr val="000000"/>
                </a:solidFill>
                <a:latin typeface="Corbel"/>
                <a:cs typeface="Corbel"/>
              </a:rPr>
              <a:t> </a:t>
            </a:r>
            <a:r>
              <a:rPr sz="3200" b="1" dirty="0">
                <a:solidFill>
                  <a:srgbClr val="000000"/>
                </a:solidFill>
                <a:latin typeface="Corbel"/>
                <a:cs typeface="Corbel"/>
              </a:rPr>
              <a:t>elements</a:t>
            </a:r>
            <a:r>
              <a:rPr sz="3200" b="1" spc="-15" dirty="0">
                <a:solidFill>
                  <a:srgbClr val="000000"/>
                </a:solidFill>
                <a:latin typeface="Corbel"/>
                <a:cs typeface="Corbel"/>
              </a:rPr>
              <a:t> </a:t>
            </a:r>
            <a:r>
              <a:rPr sz="3200" b="1" spc="-5" dirty="0">
                <a:solidFill>
                  <a:srgbClr val="000000"/>
                </a:solidFill>
                <a:latin typeface="Corbel"/>
                <a:cs typeface="Corbel"/>
              </a:rPr>
              <a:t>by</a:t>
            </a:r>
            <a:r>
              <a:rPr sz="3200" b="1" spc="10" dirty="0">
                <a:solidFill>
                  <a:srgbClr val="000000"/>
                </a:solidFill>
                <a:latin typeface="Corbel"/>
                <a:cs typeface="Corbel"/>
              </a:rPr>
              <a:t> </a:t>
            </a:r>
            <a:r>
              <a:rPr sz="3200" b="1" spc="-5" dirty="0">
                <a:solidFill>
                  <a:srgbClr val="000000"/>
                </a:solidFill>
                <a:latin typeface="Corbel"/>
                <a:cs typeface="Corbel"/>
              </a:rPr>
              <a:t>tag name</a:t>
            </a:r>
            <a:endParaRPr sz="3200">
              <a:latin typeface="Corbel"/>
              <a:cs typeface="Corbel"/>
            </a:endParaRPr>
          </a:p>
        </p:txBody>
      </p:sp>
      <p:sp>
        <p:nvSpPr>
          <p:cNvPr id="3" name="object 3"/>
          <p:cNvSpPr txBox="1"/>
          <p:nvPr/>
        </p:nvSpPr>
        <p:spPr>
          <a:xfrm>
            <a:off x="579831" y="874521"/>
            <a:ext cx="8282940" cy="564578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&lt;p&gt;Computer</a:t>
            </a:r>
            <a:r>
              <a:rPr kumimoji="0" sz="1800" b="1" i="0" u="none" strike="noStrike" kern="1200" cap="none" spc="-55"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Science</a:t>
            </a:r>
            <a:r>
              <a:rPr kumimoji="0" sz="1800" b="1" i="0" u="none" strike="noStrike" kern="1200" cap="none" spc="-2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and</a:t>
            </a:r>
            <a:r>
              <a:rPr kumimoji="0" sz="1800" b="1" i="0" u="none" strike="noStrike" kern="1200" cap="none" spc="-1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Engineering&lt;/p&gt;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&lt;p&gt;Electronics Engineering&lt;/p&gt;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&lt;p&gt;Civil</a:t>
            </a:r>
            <a:r>
              <a:rPr kumimoji="0" sz="1800" b="1" i="0" u="none" strike="noStrike" kern="1200" cap="none" spc="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Engineering&lt;/p&gt;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srgbClr val="C00000"/>
                </a:solidFill>
                <a:effectLst/>
                <a:uLnTx/>
                <a:uFillTx/>
                <a:latin typeface="Corbel"/>
                <a:ea typeface="+mn-ea"/>
                <a:cs typeface="Corbel"/>
              </a:rPr>
              <a:t>&lt;p</a:t>
            </a:r>
            <a:r>
              <a:rPr kumimoji="0" sz="1800" b="1" i="0" u="none" strike="noStrike" kern="1200" cap="none" spc="-60"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id="id-1"&gt;&lt;/p&gt;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C00000"/>
                </a:solidFill>
                <a:effectLst/>
                <a:uLnTx/>
                <a:uFillTx/>
                <a:latin typeface="Corbel"/>
                <a:ea typeface="+mn-ea"/>
                <a:cs typeface="Corbel"/>
              </a:rPr>
              <a:t>&lt;p</a:t>
            </a:r>
            <a:r>
              <a:rPr kumimoji="0" sz="1800" b="1" i="0" u="none" strike="noStrike" kern="1200" cap="none" spc="-45"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id="id-2"&gt;&lt;/p&gt;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C00000"/>
                </a:solidFill>
                <a:effectLst/>
                <a:uLnTx/>
                <a:uFillTx/>
                <a:latin typeface="Corbel"/>
                <a:ea typeface="+mn-ea"/>
                <a:cs typeface="Corbel"/>
              </a:rPr>
              <a:t>&lt;p</a:t>
            </a:r>
            <a:r>
              <a:rPr kumimoji="0" sz="1800" b="1" i="0" u="none" strike="noStrike" kern="1200" cap="none" spc="-55"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id="id-3"&gt;&lt;/p&gt;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&lt;script&gt;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srgbClr val="006FC0"/>
                </a:solidFill>
                <a:effectLst/>
                <a:uLnTx/>
                <a:uFillTx/>
                <a:latin typeface="Corbel"/>
                <a:ea typeface="+mn-ea"/>
                <a:cs typeface="Corbel"/>
              </a:rPr>
              <a:t>var</a:t>
            </a:r>
            <a:r>
              <a:rPr kumimoji="0" sz="1800" b="1" i="0" u="none" strike="noStrike" kern="1200" cap="none" spc="-3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highlight>
                  <a:srgbClr val="FFFF00"/>
                </a:highlight>
                <a:uLnTx/>
                <a:uFillTx/>
                <a:latin typeface="Corbel"/>
                <a:ea typeface="+mn-ea"/>
                <a:cs typeface="Corbel"/>
              </a:rPr>
              <a:t>tag1</a:t>
            </a:r>
            <a:r>
              <a:rPr kumimoji="0" sz="1800" b="1" i="0" u="none" strike="noStrike" kern="1200" cap="none" spc="-10"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15"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document.getElementsByTagName("p");</a:t>
            </a:r>
            <a:endParaRPr kumimoji="0" sz="1800" b="0" i="0" u="none" strike="noStrike" kern="1200" cap="none" spc="0" normalizeH="0" baseline="0" noProof="0" dirty="0">
              <a:ln>
                <a:noFill/>
              </a:ln>
              <a:solidFill>
                <a:prstClr val="black"/>
              </a:solidFill>
              <a:effectLst/>
              <a:highlight>
                <a:srgbClr val="FFFF00"/>
              </a:highlight>
              <a:uLnTx/>
              <a:uFillTx/>
              <a:latin typeface="Corbel"/>
              <a:ea typeface="+mn-ea"/>
              <a:cs typeface="Corbel"/>
            </a:endParaRPr>
          </a:p>
          <a:p>
            <a:pPr marL="12700" marR="5080" lvl="0" indent="0" algn="just"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document.getElementById("id-1").innerHTML </a:t>
            </a:r>
            <a:r>
              <a:rPr kumimoji="0" sz="1800" b="1" i="0" u="none" strike="noStrike" kern="1200" cap="none" spc="0" normalizeH="0" baseline="0" noProof="0" dirty="0">
                <a:ln>
                  <a:noFill/>
                </a:ln>
                <a:solidFill>
                  <a:srgbClr val="006FC0"/>
                </a:solidFill>
                <a:effectLst/>
                <a:uLnTx/>
                <a:uFillTx/>
                <a:latin typeface="Corbel"/>
                <a:ea typeface="+mn-ea"/>
                <a:cs typeface="Corbel"/>
              </a:rPr>
              <a:t>= </a:t>
            </a:r>
            <a:r>
              <a:rPr kumimoji="0" sz="1800" b="1" i="0" u="none" strike="noStrike" kern="1200" cap="none" spc="-10" normalizeH="0" baseline="0" noProof="0" dirty="0">
                <a:ln>
                  <a:noFill/>
                </a:ln>
                <a:solidFill>
                  <a:srgbClr val="006FC0"/>
                </a:solidFill>
                <a:effectLst/>
                <a:uLnTx/>
                <a:uFillTx/>
                <a:latin typeface="Corbel"/>
                <a:ea typeface="+mn-ea"/>
                <a:cs typeface="Corbel"/>
              </a:rPr>
              <a:t>'Welcome </a:t>
            </a:r>
            <a:r>
              <a:rPr kumimoji="0" sz="1800" b="1" i="0" u="none" strike="noStrike" kern="1200" cap="none" spc="-5" normalizeH="0" baseline="0" noProof="0" dirty="0">
                <a:ln>
                  <a:noFill/>
                </a:ln>
                <a:solidFill>
                  <a:srgbClr val="006FC0"/>
                </a:solidFill>
                <a:effectLst/>
                <a:uLnTx/>
                <a:uFillTx/>
                <a:latin typeface="Corbel"/>
                <a:ea typeface="+mn-ea"/>
                <a:cs typeface="Corbel"/>
              </a:rPr>
              <a:t>to </a:t>
            </a:r>
            <a:r>
              <a:rPr kumimoji="0" sz="1800" b="1" i="0" u="none" strike="noStrike" kern="1200" cap="none" spc="0" normalizeH="0" baseline="0" noProof="0" dirty="0">
                <a:ln>
                  <a:noFill/>
                </a:ln>
                <a:solidFill>
                  <a:srgbClr val="006FC0"/>
                </a:solidFill>
                <a:effectLst/>
                <a:uLnTx/>
                <a:uFillTx/>
                <a:latin typeface="Corbel"/>
                <a:ea typeface="+mn-ea"/>
                <a:cs typeface="Corbel"/>
              </a:rPr>
              <a:t>' + </a:t>
            </a:r>
            <a:r>
              <a:rPr kumimoji="0" sz="1800" b="1" i="0" u="none" strike="noStrike" kern="1200" cap="none" spc="-5" normalizeH="0" baseline="0" noProof="0" dirty="0">
                <a:ln>
                  <a:noFill/>
                </a:ln>
                <a:solidFill>
                  <a:srgbClr val="C00000"/>
                </a:solidFill>
                <a:effectLst/>
                <a:uLnTx/>
                <a:uFillTx/>
                <a:latin typeface="Corbel"/>
                <a:ea typeface="+mn-ea"/>
                <a:cs typeface="Corbel"/>
              </a:rPr>
              <a:t>tag1[0].innerHTML</a:t>
            </a:r>
            <a:r>
              <a:rPr kumimoji="0" sz="1800" b="1" i="0" u="none" strike="noStrike" kern="1200" cap="none" spc="-5" normalizeH="0" baseline="0" noProof="0" dirty="0">
                <a:ln>
                  <a:noFill/>
                </a:ln>
                <a:solidFill>
                  <a:srgbClr val="006FC0"/>
                </a:solidFill>
                <a:effectLst/>
                <a:uLnTx/>
                <a:uFillTx/>
                <a:latin typeface="Corbel"/>
                <a:ea typeface="+mn-ea"/>
                <a:cs typeface="Corbel"/>
              </a:rPr>
              <a:t>; </a:t>
            </a:r>
            <a:r>
              <a:rPr kumimoji="0" sz="1800" b="1" i="0" u="none" strike="noStrike" kern="1200" cap="none" spc="-36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document.getElementById("id-2").innerHTML </a:t>
            </a:r>
            <a:r>
              <a:rPr kumimoji="0" sz="1800" b="1" i="0" u="none" strike="noStrike" kern="1200" cap="none" spc="0" normalizeH="0" baseline="0" noProof="0" dirty="0">
                <a:ln>
                  <a:noFill/>
                </a:ln>
                <a:solidFill>
                  <a:srgbClr val="006FC0"/>
                </a:solidFill>
                <a:effectLst/>
                <a:uLnTx/>
                <a:uFillTx/>
                <a:latin typeface="Corbel"/>
                <a:ea typeface="+mn-ea"/>
                <a:cs typeface="Corbel"/>
              </a:rPr>
              <a:t>= </a:t>
            </a:r>
            <a:r>
              <a:rPr kumimoji="0" sz="1800" b="1" i="0" u="none" strike="noStrike" kern="1200" cap="none" spc="-10" normalizeH="0" baseline="0" noProof="0" dirty="0">
                <a:ln>
                  <a:noFill/>
                </a:ln>
                <a:solidFill>
                  <a:srgbClr val="006FC0"/>
                </a:solidFill>
                <a:effectLst/>
                <a:uLnTx/>
                <a:uFillTx/>
                <a:latin typeface="Corbel"/>
                <a:ea typeface="+mn-ea"/>
                <a:cs typeface="Corbel"/>
              </a:rPr>
              <a:t>'Welcome </a:t>
            </a:r>
            <a:r>
              <a:rPr kumimoji="0" sz="1800" b="1" i="0" u="none" strike="noStrike" kern="1200" cap="none" spc="-5" normalizeH="0" baseline="0" noProof="0" dirty="0">
                <a:ln>
                  <a:noFill/>
                </a:ln>
                <a:solidFill>
                  <a:srgbClr val="006FC0"/>
                </a:solidFill>
                <a:effectLst/>
                <a:uLnTx/>
                <a:uFillTx/>
                <a:latin typeface="Corbel"/>
                <a:ea typeface="+mn-ea"/>
                <a:cs typeface="Corbel"/>
              </a:rPr>
              <a:t>to </a:t>
            </a:r>
            <a:r>
              <a:rPr kumimoji="0" sz="1800" b="1" i="0" u="none" strike="noStrike" kern="1200" cap="none" spc="0" normalizeH="0" baseline="0" noProof="0" dirty="0">
                <a:ln>
                  <a:noFill/>
                </a:ln>
                <a:solidFill>
                  <a:srgbClr val="006FC0"/>
                </a:solidFill>
                <a:effectLst/>
                <a:uLnTx/>
                <a:uFillTx/>
                <a:latin typeface="Corbel"/>
                <a:ea typeface="+mn-ea"/>
                <a:cs typeface="Corbel"/>
              </a:rPr>
              <a:t>' + </a:t>
            </a:r>
            <a:r>
              <a:rPr kumimoji="0" sz="1800" b="1" i="0" u="none" strike="noStrike" kern="1200" cap="none" spc="-5" normalizeH="0" baseline="0" noProof="0" dirty="0">
                <a:ln>
                  <a:noFill/>
                </a:ln>
                <a:solidFill>
                  <a:srgbClr val="C00000"/>
                </a:solidFill>
                <a:effectLst/>
                <a:uLnTx/>
                <a:uFillTx/>
                <a:latin typeface="Corbel"/>
                <a:ea typeface="+mn-ea"/>
                <a:cs typeface="Corbel"/>
              </a:rPr>
              <a:t>tag1[1].innerHTML</a:t>
            </a:r>
            <a:r>
              <a:rPr kumimoji="0" sz="1800" b="1" i="0" u="none" strike="noStrike" kern="1200" cap="none" spc="-5" normalizeH="0" baseline="0" noProof="0" dirty="0">
                <a:ln>
                  <a:noFill/>
                </a:ln>
                <a:solidFill>
                  <a:srgbClr val="006FC0"/>
                </a:solidFill>
                <a:effectLst/>
                <a:uLnTx/>
                <a:uFillTx/>
                <a:latin typeface="Corbel"/>
                <a:ea typeface="+mn-ea"/>
                <a:cs typeface="Corbel"/>
              </a:rPr>
              <a:t>; </a:t>
            </a:r>
            <a:r>
              <a:rPr kumimoji="0" sz="1800" b="1" i="0" u="none" strike="noStrike" kern="1200" cap="none" spc="-36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document.getElementById("id-3").innerHTML</a:t>
            </a:r>
            <a:r>
              <a:rPr kumimoji="0" sz="1800" b="1" i="0" u="none" strike="noStrike" kern="1200" cap="none" spc="4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15" normalizeH="0" baseline="0" noProof="0" dirty="0">
                <a:ln>
                  <a:noFill/>
                </a:ln>
                <a:solidFill>
                  <a:srgbClr val="006FC0"/>
                </a:solidFill>
                <a:effectLst/>
                <a:uLnTx/>
                <a:uFillTx/>
                <a:latin typeface="Corbel"/>
                <a:ea typeface="+mn-ea"/>
                <a:cs typeface="Corbel"/>
              </a:rPr>
              <a:t> </a:t>
            </a:r>
            <a:r>
              <a:rPr kumimoji="0" sz="1800" b="1" i="0" u="none" strike="noStrike" kern="1200" cap="none" spc="-10" normalizeH="0" baseline="0" noProof="0" dirty="0">
                <a:ln>
                  <a:noFill/>
                </a:ln>
                <a:solidFill>
                  <a:srgbClr val="006FC0"/>
                </a:solidFill>
                <a:effectLst/>
                <a:uLnTx/>
                <a:uFillTx/>
                <a:latin typeface="Corbel"/>
                <a:ea typeface="+mn-ea"/>
                <a:cs typeface="Corbel"/>
              </a:rPr>
              <a:t>'Welcome</a:t>
            </a:r>
            <a:r>
              <a:rPr kumimoji="0" sz="1800" b="1" i="0" u="none" strike="noStrike" kern="1200" cap="none" spc="-5" normalizeH="0" baseline="0" noProof="0" dirty="0">
                <a:ln>
                  <a:noFill/>
                </a:ln>
                <a:solidFill>
                  <a:srgbClr val="006FC0"/>
                </a:solidFill>
                <a:effectLst/>
                <a:uLnTx/>
                <a:uFillTx/>
                <a:latin typeface="Corbel"/>
                <a:ea typeface="+mn-ea"/>
                <a:cs typeface="Corbel"/>
              </a:rPr>
              <a:t> to</a:t>
            </a:r>
            <a:r>
              <a:rPr kumimoji="0" sz="1800" b="1" i="0" u="none" strike="noStrike" kern="1200" cap="none" spc="30"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1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25"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tag1[2].innerHTML</a:t>
            </a:r>
            <a:r>
              <a:rPr kumimoji="0" sz="1800" b="1" i="0" u="none" strike="noStrike" kern="1200" cap="none" spc="-5" normalizeH="0" baseline="0" noProof="0" dirty="0">
                <a:ln>
                  <a:noFill/>
                </a:ln>
                <a:solidFill>
                  <a:srgbClr val="006FC0"/>
                </a:solidFill>
                <a:effectLst/>
                <a:uLnTx/>
                <a:uFillTx/>
                <a:latin typeface="Corbel"/>
                <a:ea typeface="+mn-ea"/>
                <a:cs typeface="Corbel"/>
              </a:rPr>
              <a: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&lt;/script&gt;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26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Output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4951095"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orbel"/>
                <a:ea typeface="+mn-ea"/>
                <a:cs typeface="Corbel"/>
              </a:rPr>
              <a:t>Computer Science and Engineering </a:t>
            </a:r>
            <a:r>
              <a:rPr kumimoji="0" sz="1800" b="0" i="0" u="none" strike="noStrike" kern="1200" cap="none" spc="-35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Electronics</a:t>
            </a:r>
            <a:r>
              <a:rPr kumimoji="0" sz="1800" b="0" i="0" u="none" strike="noStrike" kern="1200" cap="none" spc="-4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Engineering</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orbel"/>
                <a:ea typeface="+mn-ea"/>
                <a:cs typeface="Corbel"/>
              </a:rPr>
              <a:t>Civil</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Engineering</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10" normalizeH="0" baseline="0" noProof="0" dirty="0">
                <a:ln>
                  <a:noFill/>
                </a:ln>
                <a:solidFill>
                  <a:prstClr val="black"/>
                </a:solidFill>
                <a:effectLst/>
                <a:uLnTx/>
                <a:uFillTx/>
                <a:latin typeface="Corbel"/>
                <a:ea typeface="+mn-ea"/>
                <a:cs typeface="Corbel"/>
              </a:rPr>
              <a:t>Welcome</a:t>
            </a:r>
            <a:r>
              <a:rPr kumimoji="0" sz="1800" b="0" i="0" u="none" strike="noStrike" kern="1200" cap="none" spc="-3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to</a:t>
            </a:r>
            <a:r>
              <a:rPr kumimoji="0" sz="1800" b="0" i="0" u="none" strike="noStrike" kern="1200" cap="none" spc="-7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Computer</a:t>
            </a:r>
            <a:r>
              <a:rPr kumimoji="0" sz="1800" b="0" i="0" u="none" strike="noStrike" kern="1200" cap="none" spc="-60"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Science</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and Engineering</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486029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10" normalizeH="0" baseline="0" noProof="0" dirty="0">
                <a:ln>
                  <a:noFill/>
                </a:ln>
                <a:solidFill>
                  <a:prstClr val="black"/>
                </a:solidFill>
                <a:effectLst/>
                <a:uLnTx/>
                <a:uFillTx/>
                <a:latin typeface="Corbel"/>
                <a:ea typeface="+mn-ea"/>
                <a:cs typeface="Corbel"/>
              </a:rPr>
              <a:t>Welcome </a:t>
            </a:r>
            <a:r>
              <a:rPr kumimoji="0" sz="1800" b="0" i="0" u="none" strike="noStrike" kern="1200" cap="none" spc="-5" normalizeH="0" baseline="0" noProof="0" dirty="0">
                <a:ln>
                  <a:noFill/>
                </a:ln>
                <a:solidFill>
                  <a:prstClr val="black"/>
                </a:solidFill>
                <a:effectLst/>
                <a:uLnTx/>
                <a:uFillTx/>
                <a:latin typeface="Corbel"/>
                <a:ea typeface="+mn-ea"/>
                <a:cs typeface="Corbel"/>
              </a:rPr>
              <a:t>to Electronics Engineering </a:t>
            </a:r>
            <a:r>
              <a:rPr kumimoji="0" sz="1800" b="0" i="0" u="none" strike="noStrike" kern="1200" cap="none" spc="-350" normalizeH="0" baseline="0" noProof="0" dirty="0">
                <a:ln>
                  <a:noFill/>
                </a:ln>
                <a:solidFill>
                  <a:prstClr val="black"/>
                </a:solidFill>
                <a:effectLst/>
                <a:uLnTx/>
                <a:uFillTx/>
                <a:latin typeface="Corbel"/>
                <a:ea typeface="+mn-ea"/>
                <a:cs typeface="Corbel"/>
              </a:rPr>
              <a:t> </a:t>
            </a:r>
            <a:r>
              <a:rPr kumimoji="0" sz="1800" b="0" i="0" u="none" strike="noStrike" kern="1200" cap="none" spc="-10" normalizeH="0" baseline="0" noProof="0" dirty="0">
                <a:ln>
                  <a:noFill/>
                </a:ln>
                <a:solidFill>
                  <a:prstClr val="black"/>
                </a:solidFill>
                <a:effectLst/>
                <a:uLnTx/>
                <a:uFillTx/>
                <a:latin typeface="Corbel"/>
                <a:ea typeface="+mn-ea"/>
                <a:cs typeface="Corbel"/>
              </a:rPr>
              <a:t>Welcome</a:t>
            </a:r>
            <a:r>
              <a:rPr kumimoji="0" sz="1800" b="0" i="0" u="none" strike="noStrike" kern="1200" cap="none" spc="-2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to</a:t>
            </a:r>
            <a:r>
              <a:rPr kumimoji="0" sz="1800" b="0" i="0" u="none" strike="noStrike" kern="1200" cap="none" spc="-6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Civil</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Engineering</a:t>
            </a:r>
            <a:endParaRPr kumimoji="0" sz="1800" b="0" i="0" u="none" strike="noStrike" kern="1200" cap="none" spc="0" normalizeH="0" baseline="0" noProof="0" dirty="0">
              <a:ln>
                <a:noFill/>
              </a:ln>
              <a:solidFill>
                <a:prstClr val="black"/>
              </a:solidFill>
              <a:effectLst/>
              <a:uLnTx/>
              <a:uFillTx/>
              <a:latin typeface="Corbel"/>
              <a:ea typeface="+mn-ea"/>
              <a:cs typeface="Corbel"/>
            </a:endParaRPr>
          </a:p>
        </p:txBody>
      </p:sp>
      <p:sp>
        <p:nvSpPr>
          <p:cNvPr id="5" name="TextBox 4">
            <a:extLst>
              <a:ext uri="{FF2B5EF4-FFF2-40B4-BE49-F238E27FC236}">
                <a16:creationId xmlns:a16="http://schemas.microsoft.com/office/drawing/2014/main" id="{7914989A-E33E-13E1-D003-AD2C5158C22F}"/>
              </a:ext>
            </a:extLst>
          </p:cNvPr>
          <p:cNvSpPr txBox="1"/>
          <p:nvPr/>
        </p:nvSpPr>
        <p:spPr>
          <a:xfrm>
            <a:off x="825366" y="351210"/>
            <a:ext cx="6097604" cy="369332"/>
          </a:xfrm>
          <a:prstGeom prst="rect">
            <a:avLst/>
          </a:prstGeom>
          <a:noFill/>
        </p:spPr>
        <p:txBody>
          <a:bodyPr wrap="square">
            <a:spAutoFit/>
          </a:bodyPr>
          <a:lstStyle/>
          <a:p>
            <a:r>
              <a:rPr kumimoji="0" lang="en-IN" sz="1800" b="1" i="0" u="none" strike="noStrike" kern="1200" cap="none" spc="-5" normalizeH="0" baseline="0" noProof="0" dirty="0" err="1">
                <a:ln>
                  <a:noFill/>
                </a:ln>
                <a:solidFill>
                  <a:srgbClr val="C00000"/>
                </a:solidFill>
                <a:effectLst/>
                <a:highlight>
                  <a:srgbClr val="FFFF00"/>
                </a:highlight>
                <a:uLnTx/>
                <a:uFillTx/>
                <a:latin typeface="Corbel"/>
                <a:ea typeface="+mn-ea"/>
                <a:cs typeface="Corbel"/>
              </a:rPr>
              <a:t>getElementsByTagName</a:t>
            </a:r>
            <a:r>
              <a:rPr kumimoji="0" lang="en-IN" sz="1800" b="1" i="0" u="none" strike="noStrike" kern="1200" cap="none" spc="-5" normalizeH="0" baseline="0" noProof="0" dirty="0">
                <a:ln>
                  <a:noFill/>
                </a:ln>
                <a:solidFill>
                  <a:srgbClr val="C00000"/>
                </a:solidFill>
                <a:effectLst/>
                <a:highlight>
                  <a:srgbClr val="FFFF00"/>
                </a:highlight>
                <a:uLnTx/>
                <a:uFillTx/>
                <a:latin typeface="Corbel"/>
                <a:ea typeface="+mn-ea"/>
                <a:cs typeface="Corbel"/>
              </a:rPr>
              <a:t>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3277" y="540207"/>
            <a:ext cx="6725920"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0000"/>
                </a:solidFill>
                <a:latin typeface="Corbel"/>
                <a:cs typeface="Corbel"/>
              </a:rPr>
              <a:t>Finding</a:t>
            </a:r>
            <a:r>
              <a:rPr sz="3200" b="1" spc="-5" dirty="0">
                <a:solidFill>
                  <a:srgbClr val="000000"/>
                </a:solidFill>
                <a:latin typeface="Corbel"/>
                <a:cs typeface="Corbel"/>
              </a:rPr>
              <a:t> </a:t>
            </a:r>
            <a:r>
              <a:rPr sz="3200" b="1" dirty="0">
                <a:solidFill>
                  <a:srgbClr val="000000"/>
                </a:solidFill>
                <a:latin typeface="Corbel"/>
                <a:cs typeface="Corbel"/>
              </a:rPr>
              <a:t>HTML</a:t>
            </a:r>
            <a:r>
              <a:rPr sz="3200" b="1" spc="10" dirty="0">
                <a:solidFill>
                  <a:srgbClr val="000000"/>
                </a:solidFill>
                <a:latin typeface="Corbel"/>
                <a:cs typeface="Corbel"/>
              </a:rPr>
              <a:t> </a:t>
            </a:r>
            <a:r>
              <a:rPr sz="3200" b="1" dirty="0">
                <a:solidFill>
                  <a:srgbClr val="000000"/>
                </a:solidFill>
                <a:latin typeface="Corbel"/>
                <a:cs typeface="Corbel"/>
              </a:rPr>
              <a:t>elements</a:t>
            </a:r>
            <a:r>
              <a:rPr sz="3200" b="1" spc="-10" dirty="0">
                <a:solidFill>
                  <a:srgbClr val="000000"/>
                </a:solidFill>
                <a:latin typeface="Corbel"/>
                <a:cs typeface="Corbel"/>
              </a:rPr>
              <a:t> </a:t>
            </a:r>
            <a:r>
              <a:rPr sz="3200" b="1" dirty="0">
                <a:solidFill>
                  <a:srgbClr val="000000"/>
                </a:solidFill>
                <a:latin typeface="Corbel"/>
                <a:cs typeface="Corbel"/>
              </a:rPr>
              <a:t>by</a:t>
            </a:r>
            <a:r>
              <a:rPr sz="3200" b="1" spc="-30" dirty="0">
                <a:solidFill>
                  <a:srgbClr val="000000"/>
                </a:solidFill>
                <a:latin typeface="Corbel"/>
                <a:cs typeface="Corbel"/>
              </a:rPr>
              <a:t> </a:t>
            </a:r>
            <a:r>
              <a:rPr sz="3200" b="1" spc="-5" dirty="0">
                <a:solidFill>
                  <a:srgbClr val="000000"/>
                </a:solidFill>
                <a:latin typeface="Corbel"/>
                <a:cs typeface="Corbel"/>
              </a:rPr>
              <a:t>class</a:t>
            </a:r>
            <a:r>
              <a:rPr sz="3200" b="1" spc="15" dirty="0">
                <a:solidFill>
                  <a:srgbClr val="000000"/>
                </a:solidFill>
                <a:latin typeface="Corbel"/>
                <a:cs typeface="Corbel"/>
              </a:rPr>
              <a:t> </a:t>
            </a:r>
            <a:r>
              <a:rPr sz="3200" b="1" spc="-5" dirty="0">
                <a:solidFill>
                  <a:srgbClr val="000000"/>
                </a:solidFill>
                <a:latin typeface="Corbel"/>
                <a:cs typeface="Corbel"/>
              </a:rPr>
              <a:t>name</a:t>
            </a:r>
            <a:endParaRPr sz="3200">
              <a:latin typeface="Corbel"/>
              <a:cs typeface="Corbel"/>
            </a:endParaRPr>
          </a:p>
        </p:txBody>
      </p:sp>
      <p:sp>
        <p:nvSpPr>
          <p:cNvPr id="3" name="object 3"/>
          <p:cNvSpPr txBox="1"/>
          <p:nvPr/>
        </p:nvSpPr>
        <p:spPr>
          <a:xfrm>
            <a:off x="579831" y="1226311"/>
            <a:ext cx="11098530" cy="4744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0" normalizeH="0" baseline="0" noProof="0" dirty="0">
                <a:ln>
                  <a:noFill/>
                </a:ln>
                <a:solidFill>
                  <a:srgbClr val="C00000"/>
                </a:solidFill>
                <a:effectLst/>
                <a:uLnTx/>
                <a:uFillTx/>
                <a:latin typeface="Corbel"/>
                <a:ea typeface="+mn-ea"/>
                <a:cs typeface="Corbel"/>
              </a:rPr>
              <a:t>&lt;p</a:t>
            </a:r>
            <a:r>
              <a:rPr kumimoji="0" sz="1800" b="1" i="0" u="none" strike="noStrike" kern="1200" cap="none" spc="-15"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class="class-1"&gt;Engineering&lt;/p&gt;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C00000"/>
                </a:solidFill>
                <a:effectLst/>
                <a:uLnTx/>
                <a:uFillTx/>
                <a:latin typeface="Corbel"/>
                <a:ea typeface="+mn-ea"/>
                <a:cs typeface="Corbel"/>
              </a:rPr>
              <a:t>&lt;p</a:t>
            </a:r>
            <a:r>
              <a:rPr kumimoji="0" sz="1800" b="1" i="0" u="none" strike="noStrike" kern="1200" cap="none" spc="10"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class="class-2"&gt;Computer&lt;/p&gt;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srgbClr val="006FC0"/>
                </a:solidFill>
                <a:effectLst/>
                <a:uLnTx/>
                <a:uFillTx/>
                <a:latin typeface="Corbel"/>
                <a:ea typeface="+mn-ea"/>
                <a:cs typeface="Corbel"/>
              </a:rPr>
              <a:t>&lt;p</a:t>
            </a:r>
            <a:r>
              <a:rPr kumimoji="0" sz="1800" b="1" i="0" u="none" strike="noStrike" kern="1200" cap="none" spc="-6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id="id-1"&gt;&lt;/p&gt;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&lt;p</a:t>
            </a:r>
            <a:r>
              <a:rPr kumimoji="0" sz="1800" b="1" i="0" u="none" strike="noStrike" kern="1200" cap="none" spc="-45"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id="id-2"&gt;&lt;/p&gt;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&lt;script&gt;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469900" marR="4721225"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var</a:t>
            </a:r>
            <a:r>
              <a:rPr kumimoji="0" sz="1800" b="1" i="0" u="none" strike="noStrike" kern="1200" cap="none" spc="2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class1</a:t>
            </a:r>
            <a:r>
              <a:rPr kumimoji="0" sz="1800" b="1" i="0" u="none" strike="noStrike" kern="1200" cap="none" spc="1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3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document.getElementsByClassName("class-1"); </a:t>
            </a:r>
            <a:r>
              <a:rPr kumimoji="0" sz="1800" b="1" i="0" u="none" strike="noStrike" kern="1200" cap="none" spc="-360" normalizeH="0" baseline="0" noProof="0" dirty="0">
                <a:ln>
                  <a:noFill/>
                </a:ln>
                <a:solidFill>
                  <a:srgbClr val="C0000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var</a:t>
            </a:r>
            <a:r>
              <a:rPr kumimoji="0" sz="1800" b="1" i="0" u="none" strike="noStrike" kern="1200" cap="none" spc="2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class2</a:t>
            </a:r>
            <a:r>
              <a:rPr kumimoji="0" sz="1800" b="1" i="0" u="none" strike="noStrike" kern="1200" cap="none" spc="20"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35"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document.getElementsByClassName("class-2");</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document.getElementById("id-1").innerHTML</a:t>
            </a:r>
            <a:r>
              <a:rPr kumimoji="0" sz="1800" b="1" i="0" u="none" strike="noStrike" kern="1200" cap="none" spc="40"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10" normalizeH="0" baseline="0" noProof="0" dirty="0">
                <a:ln>
                  <a:noFill/>
                </a:ln>
                <a:solidFill>
                  <a:srgbClr val="006FC0"/>
                </a:solidFill>
                <a:effectLst/>
                <a:uLnTx/>
                <a:uFillTx/>
                <a:latin typeface="Corbel"/>
                <a:ea typeface="+mn-ea"/>
                <a:cs typeface="Corbel"/>
              </a:rPr>
              <a:t> </a:t>
            </a:r>
            <a:r>
              <a:rPr kumimoji="0" sz="1800" b="1" i="0" u="none" strike="noStrike" kern="1200" cap="none" spc="-10" normalizeH="0" baseline="0" noProof="0" dirty="0">
                <a:ln>
                  <a:noFill/>
                </a:ln>
                <a:solidFill>
                  <a:srgbClr val="006FC0"/>
                </a:solidFill>
                <a:effectLst/>
                <a:uLnTx/>
                <a:uFillTx/>
                <a:latin typeface="Corbel"/>
                <a:ea typeface="+mn-ea"/>
                <a:cs typeface="Corbel"/>
              </a:rPr>
              <a:t>'Welcome</a:t>
            </a:r>
            <a:r>
              <a:rPr kumimoji="0" sz="1800" b="1" i="0" u="none" strike="noStrike" kern="1200" cap="none" spc="-5" normalizeH="0" baseline="0" noProof="0" dirty="0">
                <a:ln>
                  <a:noFill/>
                </a:ln>
                <a:solidFill>
                  <a:srgbClr val="006FC0"/>
                </a:solidFill>
                <a:effectLst/>
                <a:uLnTx/>
                <a:uFillTx/>
                <a:latin typeface="Corbel"/>
                <a:ea typeface="+mn-ea"/>
                <a:cs typeface="Corbel"/>
              </a:rPr>
              <a:t> to</a:t>
            </a:r>
            <a:r>
              <a:rPr kumimoji="0" sz="1800" b="1" i="0" u="none" strike="noStrike" kern="1200" cap="none" spc="2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10"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2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class1[0].innerHTML</a:t>
            </a:r>
            <a:r>
              <a:rPr kumimoji="0" sz="1800" b="1" i="0" u="none" strike="noStrike" kern="1200" cap="none" spc="-5" normalizeH="0" baseline="0" noProof="0" dirty="0">
                <a:ln>
                  <a:noFill/>
                </a:ln>
                <a:solidFill>
                  <a:srgbClr val="006FC0"/>
                </a:solidFill>
                <a:effectLst/>
                <a:uLnTx/>
                <a:uFillTx/>
                <a:latin typeface="Corbel"/>
                <a:ea typeface="+mn-ea"/>
                <a:cs typeface="Corbel"/>
              </a:rPr>
              <a: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document.getElementById("id-2").innerHTML</a:t>
            </a:r>
            <a:r>
              <a:rPr kumimoji="0" sz="1800" b="1" i="0" u="none" strike="noStrike" kern="1200" cap="none" spc="5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3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class2[0].innerHTML</a:t>
            </a:r>
            <a:r>
              <a:rPr kumimoji="0" sz="1800" b="1" i="0" u="none" strike="noStrike" kern="1200" cap="none" spc="-5" normalizeH="0" baseline="0" noProof="0" dirty="0">
                <a:ln>
                  <a:noFill/>
                </a:ln>
                <a:solidFill>
                  <a:srgbClr val="006FC0"/>
                </a:solidFill>
                <a:effectLst/>
                <a:uLnTx/>
                <a:uFillTx/>
                <a:latin typeface="Corbel"/>
                <a:ea typeface="+mn-ea"/>
                <a:cs typeface="Corbel"/>
              </a:rPr>
              <a:t>+"</a:t>
            </a:r>
            <a:r>
              <a:rPr kumimoji="0" sz="1800" b="1" i="0" u="none" strike="noStrike" kern="1200" cap="none" spc="-45"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Science</a:t>
            </a:r>
            <a:r>
              <a:rPr kumimoji="0" sz="1800" b="1" i="0" u="none" strike="noStrike" kern="1200" cap="none" spc="3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006FC0"/>
                </a:solidFill>
                <a:effectLst/>
                <a:uLnTx/>
                <a:uFillTx/>
                <a:latin typeface="Corbel"/>
                <a:ea typeface="+mn-ea"/>
                <a:cs typeface="Corbel"/>
              </a:rPr>
              <a:t>and</a:t>
            </a:r>
            <a:r>
              <a:rPr kumimoji="0" sz="1800" b="1" i="0" u="none" strike="noStrike" kern="1200" cap="none" spc="35" normalizeH="0" baseline="0" noProof="0" dirty="0">
                <a:ln>
                  <a:noFill/>
                </a:ln>
                <a:solidFill>
                  <a:srgbClr val="006FC0"/>
                </a:solidFill>
                <a:effectLst/>
                <a:uLnTx/>
                <a:uFillTx/>
                <a:latin typeface="Corbel"/>
                <a:ea typeface="+mn-ea"/>
                <a:cs typeface="Corbel"/>
              </a:rPr>
              <a:t> </a:t>
            </a:r>
            <a:r>
              <a:rPr kumimoji="0" sz="1800" b="1" i="0" u="none" strike="noStrike" kern="1200" cap="none" spc="0" normalizeH="0" baseline="0" noProof="0" dirty="0">
                <a:ln>
                  <a:noFill/>
                </a:ln>
                <a:solidFill>
                  <a:srgbClr val="006FC0"/>
                </a:solidFill>
                <a:effectLst/>
                <a:uLnTx/>
                <a:uFillTx/>
                <a:latin typeface="Corbel"/>
                <a:ea typeface="+mn-ea"/>
                <a:cs typeface="Corbel"/>
              </a:rPr>
              <a:t>"+</a:t>
            </a:r>
            <a:r>
              <a:rPr kumimoji="0" sz="1800" b="1" i="0" u="none" strike="noStrike" kern="1200" cap="none" spc="40" normalizeH="0" baseline="0" noProof="0" dirty="0">
                <a:ln>
                  <a:noFill/>
                </a:ln>
                <a:solidFill>
                  <a:srgbClr val="006FC0"/>
                </a:solidFill>
                <a:effectLst/>
                <a:uLnTx/>
                <a:uFillTx/>
                <a:latin typeface="Corbel"/>
                <a:ea typeface="+mn-ea"/>
                <a:cs typeface="Corbel"/>
              </a:rPr>
              <a:t> </a:t>
            </a:r>
            <a:r>
              <a:rPr kumimoji="0" sz="1800" b="1" i="0" u="none" strike="noStrike" kern="1200" cap="none" spc="-5" normalizeH="0" baseline="0" noProof="0" dirty="0">
                <a:ln>
                  <a:noFill/>
                </a:ln>
                <a:solidFill>
                  <a:srgbClr val="C00000"/>
                </a:solidFill>
                <a:effectLst/>
                <a:uLnTx/>
                <a:uFillTx/>
                <a:latin typeface="Corbel"/>
                <a:ea typeface="+mn-ea"/>
                <a:cs typeface="Corbel"/>
              </a:rPr>
              <a:t>class1[0].innerHTML</a:t>
            </a:r>
            <a:r>
              <a:rPr kumimoji="0" sz="1800" b="1" i="0" u="none" strike="noStrike" kern="1200" cap="none" spc="-5" normalizeH="0" baseline="0" noProof="0" dirty="0">
                <a:ln>
                  <a:noFill/>
                </a:ln>
                <a:solidFill>
                  <a:srgbClr val="006FC0"/>
                </a:solidFill>
                <a:effectLst/>
                <a:uLnTx/>
                <a:uFillTx/>
                <a:latin typeface="Corbel"/>
                <a:ea typeface="+mn-ea"/>
                <a:cs typeface="Corbel"/>
              </a:rPr>
              <a: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800" b="1" i="0" u="none" strike="noStrike" kern="1200" cap="none" spc="-5" normalizeH="0" baseline="0" noProof="0" dirty="0">
                <a:ln>
                  <a:noFill/>
                </a:ln>
                <a:solidFill>
                  <a:srgbClr val="006FC0"/>
                </a:solidFill>
                <a:effectLst/>
                <a:uLnTx/>
                <a:uFillTx/>
                <a:latin typeface="Corbel"/>
                <a:ea typeface="+mn-ea"/>
                <a:cs typeface="Corbel"/>
              </a:rPr>
              <a:t>&lt;/script&gt;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2050" b="0" i="0" u="none" strike="noStrike" kern="1200" cap="none" spc="0" normalizeH="0" baseline="0" noProof="0" dirty="0">
              <a:ln>
                <a:noFill/>
              </a:ln>
              <a:solidFill>
                <a:prstClr val="black"/>
              </a:solidFill>
              <a:effectLst/>
              <a:uLnTx/>
              <a:uFillTx/>
              <a:latin typeface="Corbel"/>
              <a:ea typeface="+mn-ea"/>
              <a:cs typeface="Corbel"/>
            </a:endParaRPr>
          </a:p>
          <a:p>
            <a:pPr marL="12700" marR="9933940" lvl="0" indent="0" algn="l" defTabSz="914400" rtl="0" eaLnBrk="1" fontAlgn="auto" latinLnBrk="0" hangingPunct="1">
              <a:lnSpc>
                <a:spcPct val="100000"/>
              </a:lnSpc>
              <a:spcBef>
                <a:spcPts val="5"/>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orbel"/>
                <a:ea typeface="+mn-ea"/>
                <a:cs typeface="Corbel"/>
              </a:rPr>
              <a:t>Output </a:t>
            </a:r>
            <a:r>
              <a:rPr kumimoji="0" sz="1800" b="1" i="0" u="none" strike="noStrike" kern="1200" cap="none" spc="0"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E</a:t>
            </a:r>
            <a:r>
              <a:rPr kumimoji="0" sz="1800" b="0" i="0" u="none" strike="noStrike" kern="1200" cap="none" spc="-5" normalizeH="0" baseline="0" noProof="0" dirty="0">
                <a:ln>
                  <a:noFill/>
                </a:ln>
                <a:solidFill>
                  <a:prstClr val="black"/>
                </a:solidFill>
                <a:effectLst/>
                <a:uLnTx/>
                <a:uFillTx/>
                <a:latin typeface="Corbel"/>
                <a:ea typeface="+mn-ea"/>
                <a:cs typeface="Corbel"/>
              </a:rPr>
              <a:t>n</a:t>
            </a:r>
            <a:r>
              <a:rPr kumimoji="0" sz="1800" b="0" i="0" u="none" strike="noStrike" kern="1200" cap="none" spc="5" normalizeH="0" baseline="0" noProof="0" dirty="0">
                <a:ln>
                  <a:noFill/>
                </a:ln>
                <a:solidFill>
                  <a:prstClr val="black"/>
                </a:solidFill>
                <a:effectLst/>
                <a:uLnTx/>
                <a:uFillTx/>
                <a:latin typeface="Corbel"/>
                <a:ea typeface="+mn-ea"/>
                <a:cs typeface="Corbel"/>
              </a:rPr>
              <a:t>g</a:t>
            </a:r>
            <a:r>
              <a:rPr kumimoji="0" sz="1800" b="0" i="0" u="none" strike="noStrike" kern="1200" cap="none" spc="0" normalizeH="0" baseline="0" noProof="0" dirty="0">
                <a:ln>
                  <a:noFill/>
                </a:ln>
                <a:solidFill>
                  <a:prstClr val="black"/>
                </a:solidFill>
                <a:effectLst/>
                <a:uLnTx/>
                <a:uFillTx/>
                <a:latin typeface="Corbel"/>
                <a:ea typeface="+mn-ea"/>
                <a:cs typeface="Corbel"/>
              </a:rPr>
              <a:t>in</a:t>
            </a:r>
            <a:r>
              <a:rPr kumimoji="0" sz="1800" b="0" i="0" u="none" strike="noStrike" kern="1200" cap="none" spc="5" normalizeH="0" baseline="0" noProof="0" dirty="0">
                <a:ln>
                  <a:noFill/>
                </a:ln>
                <a:solidFill>
                  <a:prstClr val="black"/>
                </a:solidFill>
                <a:effectLst/>
                <a:uLnTx/>
                <a:uFillTx/>
                <a:latin typeface="Corbel"/>
                <a:ea typeface="+mn-ea"/>
                <a:cs typeface="Corbel"/>
              </a:rPr>
              <a:t>e</a:t>
            </a:r>
            <a:r>
              <a:rPr kumimoji="0" sz="1800" b="0" i="0" u="none" strike="noStrike" kern="1200" cap="none" spc="0" normalizeH="0" baseline="0" noProof="0" dirty="0">
                <a:ln>
                  <a:noFill/>
                </a:ln>
                <a:solidFill>
                  <a:prstClr val="black"/>
                </a:solidFill>
                <a:effectLst/>
                <a:uLnTx/>
                <a:uFillTx/>
                <a:latin typeface="Corbel"/>
                <a:ea typeface="+mn-ea"/>
                <a:cs typeface="Corbel"/>
              </a:rPr>
              <a:t>ering  </a:t>
            </a:r>
            <a:r>
              <a:rPr kumimoji="0" sz="1800" b="0" i="0" u="none" strike="noStrike" kern="1200" cap="none" spc="-5" normalizeH="0" baseline="0" noProof="0" dirty="0">
                <a:ln>
                  <a:noFill/>
                </a:ln>
                <a:solidFill>
                  <a:prstClr val="black"/>
                </a:solidFill>
                <a:effectLst/>
                <a:uLnTx/>
                <a:uFillTx/>
                <a:latin typeface="Corbel"/>
                <a:ea typeface="+mn-ea"/>
                <a:cs typeface="Corbel"/>
              </a:rPr>
              <a:t>Computer</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10" normalizeH="0" baseline="0" noProof="0" dirty="0">
                <a:ln>
                  <a:noFill/>
                </a:ln>
                <a:solidFill>
                  <a:prstClr val="black"/>
                </a:solidFill>
                <a:effectLst/>
                <a:uLnTx/>
                <a:uFillTx/>
                <a:latin typeface="Corbel"/>
                <a:ea typeface="+mn-ea"/>
                <a:cs typeface="Corbel"/>
              </a:rPr>
              <a:t>Welcome</a:t>
            </a:r>
            <a:r>
              <a:rPr kumimoji="0" sz="1800" b="0" i="0" u="none" strike="noStrike" kern="1200" cap="none" spc="-3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to</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Engineering</a:t>
            </a: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orbel"/>
                <a:ea typeface="+mn-ea"/>
                <a:cs typeface="Corbel"/>
              </a:rPr>
              <a:t>Computer</a:t>
            </a:r>
            <a:r>
              <a:rPr kumimoji="0" sz="1800" b="0" i="0" u="none" strike="noStrike" kern="1200" cap="none" spc="-50"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Science</a:t>
            </a:r>
            <a:r>
              <a:rPr kumimoji="0" sz="1800" b="0" i="0" u="none" strike="noStrike" kern="1200" cap="none" spc="-30"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and</a:t>
            </a:r>
            <a:r>
              <a:rPr kumimoji="0" sz="1800" b="0" i="0" u="none" strike="noStrike" kern="1200" cap="none" spc="-3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Engineering</a:t>
            </a:r>
            <a:endParaRPr kumimoji="0" sz="1800" b="0" i="0" u="none" strike="noStrike" kern="1200" cap="none" spc="0" normalizeH="0" baseline="0" noProof="0" dirty="0">
              <a:ln>
                <a:noFill/>
              </a:ln>
              <a:solidFill>
                <a:prstClr val="black"/>
              </a:solidFill>
              <a:effectLst/>
              <a:uLnTx/>
              <a:uFillTx/>
              <a:latin typeface="Corbel"/>
              <a:ea typeface="+mn-ea"/>
              <a:cs typeface="Corbel"/>
            </a:endParaRPr>
          </a:p>
        </p:txBody>
      </p:sp>
      <p:sp>
        <p:nvSpPr>
          <p:cNvPr id="5" name="TextBox 4">
            <a:extLst>
              <a:ext uri="{FF2B5EF4-FFF2-40B4-BE49-F238E27FC236}">
                <a16:creationId xmlns:a16="http://schemas.microsoft.com/office/drawing/2014/main" id="{5207E78A-6E4A-C4D9-5CE8-564239847EB2}"/>
              </a:ext>
            </a:extLst>
          </p:cNvPr>
          <p:cNvSpPr txBox="1"/>
          <p:nvPr/>
        </p:nvSpPr>
        <p:spPr>
          <a:xfrm>
            <a:off x="161223" y="612716"/>
            <a:ext cx="6097604" cy="369332"/>
          </a:xfrm>
          <a:prstGeom prst="rect">
            <a:avLst/>
          </a:prstGeom>
          <a:noFill/>
        </p:spPr>
        <p:txBody>
          <a:bodyPr wrap="square">
            <a:spAutoFit/>
          </a:bodyPr>
          <a:lstStyle/>
          <a:p>
            <a:r>
              <a:rPr kumimoji="0" lang="en-IN" sz="1800" b="1" i="0" u="none" strike="noStrike" kern="1200" cap="none" spc="-5" normalizeH="0" baseline="0" noProof="0" dirty="0" err="1">
                <a:ln>
                  <a:noFill/>
                </a:ln>
                <a:solidFill>
                  <a:srgbClr val="C00000"/>
                </a:solidFill>
                <a:effectLst/>
                <a:uLnTx/>
                <a:uFillTx/>
                <a:latin typeface="Corbel"/>
                <a:ea typeface="+mn-ea"/>
                <a:cs typeface="Corbel"/>
              </a:rPr>
              <a:t>getElementsByClassName</a:t>
            </a:r>
            <a:r>
              <a:rPr kumimoji="0" lang="en-IN" sz="1800" b="1" i="0" u="none" strike="noStrike" kern="1200" cap="none" spc="-5" normalizeH="0" baseline="0" noProof="0" dirty="0">
                <a:ln>
                  <a:noFill/>
                </a:ln>
                <a:solidFill>
                  <a:srgbClr val="C00000"/>
                </a:solidFill>
                <a:effectLst/>
                <a:uLnTx/>
                <a:uFillTx/>
                <a:latin typeface="Corbel"/>
                <a:ea typeface="+mn-ea"/>
                <a:cs typeface="Corbel"/>
              </a:rPr>
              <a:t>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1453" y="446913"/>
            <a:ext cx="608774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0000"/>
                </a:solidFill>
                <a:latin typeface="Corbel"/>
                <a:cs typeface="Corbel"/>
              </a:rPr>
              <a:t>Ch</a:t>
            </a:r>
            <a:r>
              <a:rPr sz="3200" b="1" spc="-15" dirty="0">
                <a:solidFill>
                  <a:srgbClr val="000000"/>
                </a:solidFill>
                <a:latin typeface="Corbel"/>
                <a:cs typeface="Corbel"/>
              </a:rPr>
              <a:t>a</a:t>
            </a:r>
            <a:r>
              <a:rPr sz="3200" b="1" dirty="0">
                <a:solidFill>
                  <a:srgbClr val="000000"/>
                </a:solidFill>
                <a:latin typeface="Corbel"/>
                <a:cs typeface="Corbel"/>
              </a:rPr>
              <a:t>nging </a:t>
            </a:r>
            <a:r>
              <a:rPr sz="3200" b="1" spc="-5" dirty="0">
                <a:solidFill>
                  <a:srgbClr val="000000"/>
                </a:solidFill>
                <a:latin typeface="Corbel"/>
                <a:cs typeface="Corbel"/>
              </a:rPr>
              <a:t>th</a:t>
            </a:r>
            <a:r>
              <a:rPr sz="3200" b="1" dirty="0">
                <a:solidFill>
                  <a:srgbClr val="000000"/>
                </a:solidFill>
                <a:latin typeface="Corbel"/>
                <a:cs typeface="Corbel"/>
              </a:rPr>
              <a:t>e</a:t>
            </a:r>
            <a:r>
              <a:rPr sz="3200" b="1" spc="-220" dirty="0">
                <a:solidFill>
                  <a:srgbClr val="000000"/>
                </a:solidFill>
                <a:latin typeface="Corbel"/>
                <a:cs typeface="Corbel"/>
              </a:rPr>
              <a:t> </a:t>
            </a:r>
            <a:r>
              <a:rPr sz="3200" b="1" dirty="0">
                <a:solidFill>
                  <a:srgbClr val="000000"/>
                </a:solidFill>
                <a:latin typeface="Corbel"/>
                <a:cs typeface="Corbel"/>
              </a:rPr>
              <a:t>V</a:t>
            </a:r>
            <a:r>
              <a:rPr sz="3200" b="1" spc="-10" dirty="0">
                <a:solidFill>
                  <a:srgbClr val="000000"/>
                </a:solidFill>
                <a:latin typeface="Corbel"/>
                <a:cs typeface="Corbel"/>
              </a:rPr>
              <a:t>a</a:t>
            </a:r>
            <a:r>
              <a:rPr sz="3200" b="1" spc="-5" dirty="0">
                <a:solidFill>
                  <a:srgbClr val="000000"/>
                </a:solidFill>
                <a:latin typeface="Corbel"/>
                <a:cs typeface="Corbel"/>
              </a:rPr>
              <a:t>lu</a:t>
            </a:r>
            <a:r>
              <a:rPr sz="3200" b="1" dirty="0">
                <a:solidFill>
                  <a:srgbClr val="000000"/>
                </a:solidFill>
                <a:latin typeface="Corbel"/>
                <a:cs typeface="Corbel"/>
              </a:rPr>
              <a:t>e</a:t>
            </a:r>
            <a:r>
              <a:rPr sz="3200" b="1" spc="-5" dirty="0">
                <a:solidFill>
                  <a:srgbClr val="000000"/>
                </a:solidFill>
                <a:latin typeface="Corbel"/>
                <a:cs typeface="Corbel"/>
              </a:rPr>
              <a:t> </a:t>
            </a:r>
            <a:r>
              <a:rPr sz="3200" b="1" dirty="0">
                <a:solidFill>
                  <a:srgbClr val="000000"/>
                </a:solidFill>
                <a:latin typeface="Corbel"/>
                <a:cs typeface="Corbel"/>
              </a:rPr>
              <a:t>of an</a:t>
            </a:r>
            <a:r>
              <a:rPr sz="3200" b="1" spc="-130" dirty="0">
                <a:solidFill>
                  <a:srgbClr val="000000"/>
                </a:solidFill>
                <a:latin typeface="Corbel"/>
                <a:cs typeface="Corbel"/>
              </a:rPr>
              <a:t> </a:t>
            </a:r>
            <a:r>
              <a:rPr sz="3200" b="1" spc="-5" dirty="0">
                <a:solidFill>
                  <a:srgbClr val="000000"/>
                </a:solidFill>
                <a:latin typeface="Corbel"/>
                <a:cs typeface="Corbel"/>
              </a:rPr>
              <a:t>At</a:t>
            </a:r>
            <a:r>
              <a:rPr sz="3200" b="1" spc="-15" dirty="0">
                <a:solidFill>
                  <a:srgbClr val="000000"/>
                </a:solidFill>
                <a:latin typeface="Corbel"/>
                <a:cs typeface="Corbel"/>
              </a:rPr>
              <a:t>t</a:t>
            </a:r>
            <a:r>
              <a:rPr sz="3200" b="1" dirty="0">
                <a:solidFill>
                  <a:srgbClr val="000000"/>
                </a:solidFill>
                <a:latin typeface="Corbel"/>
                <a:cs typeface="Corbel"/>
              </a:rPr>
              <a:t>r</a:t>
            </a:r>
            <a:r>
              <a:rPr sz="3200" b="1" spc="-10" dirty="0">
                <a:solidFill>
                  <a:srgbClr val="000000"/>
                </a:solidFill>
                <a:latin typeface="Corbel"/>
                <a:cs typeface="Corbel"/>
              </a:rPr>
              <a:t>i</a:t>
            </a:r>
            <a:r>
              <a:rPr sz="3200" b="1" spc="-5" dirty="0">
                <a:solidFill>
                  <a:srgbClr val="000000"/>
                </a:solidFill>
                <a:latin typeface="Corbel"/>
                <a:cs typeface="Corbel"/>
              </a:rPr>
              <a:t>bute</a:t>
            </a:r>
            <a:endParaRPr sz="3200">
              <a:latin typeface="Corbel"/>
              <a:cs typeface="Corbel"/>
            </a:endParaRPr>
          </a:p>
        </p:txBody>
      </p:sp>
      <p:sp>
        <p:nvSpPr>
          <p:cNvPr id="3" name="object 3"/>
          <p:cNvSpPr txBox="1"/>
          <p:nvPr/>
        </p:nvSpPr>
        <p:spPr>
          <a:xfrm>
            <a:off x="1799905" y="1278441"/>
            <a:ext cx="8346727" cy="4895850"/>
          </a:xfrm>
          <a:prstGeom prst="rect">
            <a:avLst/>
          </a:prstGeom>
        </p:spPr>
        <p:txBody>
          <a:bodyPr vert="horz" wrap="square" lIns="0" tIns="149225" rIns="0" bIns="0" rtlCol="0">
            <a:spAutoFit/>
          </a:bodyPr>
          <a:lstStyle/>
          <a:p>
            <a:pPr marL="12700" marR="0" lvl="0" indent="0" algn="l" defTabSz="914400" rtl="0" eaLnBrk="1" fontAlgn="auto" latinLnBrk="0" hangingPunct="1">
              <a:lnSpc>
                <a:spcPct val="100000"/>
              </a:lnSpc>
              <a:spcBef>
                <a:spcPts val="1175"/>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Corbel"/>
                <a:ea typeface="+mn-ea"/>
                <a:cs typeface="Corbel"/>
              </a:rPr>
              <a:t>Syntax</a:t>
            </a:r>
            <a:r>
              <a:rPr kumimoji="0" sz="1800" b="0" i="0" u="none" strike="noStrike" kern="1200" cap="none" spc="-5" normalizeH="0" baseline="0" noProof="0" dirty="0">
                <a:ln>
                  <a:noFill/>
                </a:ln>
                <a:solidFill>
                  <a:prstClr val="black"/>
                </a:solidFill>
                <a:effectLst/>
                <a:uLnTx/>
                <a:uFillTx/>
                <a:latin typeface="Corbel"/>
                <a:ea typeface="+mn-ea"/>
                <a:cs typeface="Corbel"/>
              </a:rPr>
              <a:t> to</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change the</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value</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of</a:t>
            </a:r>
            <a:r>
              <a:rPr kumimoji="0" sz="1800" b="0" i="0" u="none" strike="noStrike" kern="1200" cap="none" spc="0" normalizeH="0" baseline="0" noProof="0" dirty="0">
                <a:ln>
                  <a:noFill/>
                </a:ln>
                <a:solidFill>
                  <a:prstClr val="black"/>
                </a:solidFill>
                <a:effectLst/>
                <a:uLnTx/>
                <a:uFillTx/>
                <a:latin typeface="Corbel"/>
                <a:ea typeface="+mn-ea"/>
                <a:cs typeface="Corbel"/>
              </a:rPr>
              <a:t> an</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HTML</a:t>
            </a:r>
            <a:r>
              <a:rPr kumimoji="0" sz="1800" b="0" i="0" u="none" strike="noStrike" kern="1200" cap="none" spc="-2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attribute:</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384300" marR="0" lvl="0" indent="0" algn="l" defTabSz="914400" rtl="0" eaLnBrk="1" fontAlgn="auto" latinLnBrk="0" hangingPunct="1">
              <a:lnSpc>
                <a:spcPct val="100000"/>
              </a:lnSpc>
              <a:spcBef>
                <a:spcPts val="1080"/>
              </a:spcBef>
              <a:spcAft>
                <a:spcPts val="0"/>
              </a:spcAft>
              <a:buClrTx/>
              <a:buSzTx/>
              <a:buFontTx/>
              <a:buNone/>
              <a:tabLst/>
              <a:defRPr/>
            </a:pPr>
            <a:r>
              <a:rPr kumimoji="0" sz="1800" b="0" i="0" u="none" strike="noStrike" kern="1200" cap="none" spc="-5" normalizeH="0" baseline="0" noProof="0" dirty="0">
                <a:ln>
                  <a:noFill/>
                </a:ln>
                <a:solidFill>
                  <a:srgbClr val="C00000"/>
                </a:solidFill>
                <a:effectLst/>
                <a:highlight>
                  <a:srgbClr val="FFFF00"/>
                </a:highlight>
                <a:uLnTx/>
                <a:uFillTx/>
                <a:latin typeface="Corbel"/>
                <a:ea typeface="+mn-ea"/>
                <a:cs typeface="Corbel"/>
              </a:rPr>
              <a:t>document.getElementById(id).attribute</a:t>
            </a:r>
            <a:r>
              <a:rPr kumimoji="0" sz="1800" b="0" i="0" u="none" strike="noStrike" kern="1200" cap="none" spc="-10" normalizeH="0" baseline="0" noProof="0" dirty="0">
                <a:ln>
                  <a:noFill/>
                </a:ln>
                <a:solidFill>
                  <a:srgbClr val="C00000"/>
                </a:solidFill>
                <a:effectLst/>
                <a:highlight>
                  <a:srgbClr val="FFFF00"/>
                </a:highlight>
                <a:uLnTx/>
                <a:uFillTx/>
                <a:latin typeface="Corbel"/>
                <a:ea typeface="+mn-ea"/>
                <a:cs typeface="Corbel"/>
              </a:rPr>
              <a:t> </a:t>
            </a:r>
            <a:r>
              <a:rPr kumimoji="0" sz="1800" b="0" i="0" u="none" strike="noStrike" kern="1200" cap="none" spc="0" normalizeH="0" baseline="0" noProof="0" dirty="0">
                <a:ln>
                  <a:noFill/>
                </a:ln>
                <a:solidFill>
                  <a:srgbClr val="C00000"/>
                </a:solidFill>
                <a:effectLst/>
                <a:highlight>
                  <a:srgbClr val="FFFF00"/>
                </a:highlight>
                <a:uLnTx/>
                <a:uFillTx/>
                <a:latin typeface="Corbel"/>
                <a:ea typeface="+mn-ea"/>
                <a:cs typeface="Corbel"/>
              </a:rPr>
              <a:t>=</a:t>
            </a:r>
            <a:r>
              <a:rPr kumimoji="0" sz="1800" b="0" i="0" u="none" strike="noStrike" kern="1200" cap="none" spc="10" normalizeH="0" baseline="0" noProof="0" dirty="0">
                <a:ln>
                  <a:noFill/>
                </a:ln>
                <a:solidFill>
                  <a:srgbClr val="C00000"/>
                </a:solidFill>
                <a:effectLst/>
                <a:highlight>
                  <a:srgbClr val="FFFF00"/>
                </a:highlight>
                <a:uLnTx/>
                <a:uFillTx/>
                <a:latin typeface="Corbel"/>
                <a:ea typeface="+mn-ea"/>
                <a:cs typeface="Corbel"/>
              </a:rPr>
              <a:t> </a:t>
            </a:r>
            <a:r>
              <a:rPr kumimoji="0" sz="1800" b="0" i="0" u="none" strike="noStrike" kern="1200" cap="none" spc="-5" normalizeH="0" baseline="0" noProof="0" dirty="0">
                <a:ln>
                  <a:noFill/>
                </a:ln>
                <a:solidFill>
                  <a:srgbClr val="C00000"/>
                </a:solidFill>
                <a:effectLst/>
                <a:highlight>
                  <a:srgbClr val="FFFF00"/>
                </a:highlight>
                <a:uLnTx/>
                <a:uFillTx/>
                <a:latin typeface="Corbel"/>
                <a:ea typeface="+mn-ea"/>
                <a:cs typeface="Corbel"/>
              </a:rPr>
              <a:t>new</a:t>
            </a:r>
            <a:r>
              <a:rPr kumimoji="0" sz="1800" b="0" i="0" u="none" strike="noStrike" kern="1200" cap="none" spc="20" normalizeH="0" baseline="0" noProof="0" dirty="0">
                <a:ln>
                  <a:noFill/>
                </a:ln>
                <a:solidFill>
                  <a:srgbClr val="C00000"/>
                </a:solidFill>
                <a:effectLst/>
                <a:highlight>
                  <a:srgbClr val="FFFF00"/>
                </a:highlight>
                <a:uLnTx/>
                <a:uFillTx/>
                <a:latin typeface="Corbel"/>
                <a:ea typeface="+mn-ea"/>
                <a:cs typeface="Corbel"/>
              </a:rPr>
              <a:t> </a:t>
            </a:r>
            <a:r>
              <a:rPr kumimoji="0" sz="1800" b="0" i="0" u="none" strike="noStrike" kern="1200" cap="none" spc="-5" normalizeH="0" baseline="0" noProof="0" dirty="0">
                <a:ln>
                  <a:noFill/>
                </a:ln>
                <a:solidFill>
                  <a:srgbClr val="C00000"/>
                </a:solidFill>
                <a:effectLst/>
                <a:highlight>
                  <a:srgbClr val="FFFF00"/>
                </a:highlight>
                <a:uLnTx/>
                <a:uFillTx/>
                <a:latin typeface="Corbel"/>
                <a:ea typeface="+mn-ea"/>
                <a:cs typeface="Corbel"/>
              </a:rPr>
              <a:t>value</a:t>
            </a:r>
            <a:endParaRPr kumimoji="0" sz="1800" b="0" i="0" u="none" strike="noStrike" kern="1200" cap="none" spc="0" normalizeH="0" baseline="0" noProof="0" dirty="0">
              <a:ln>
                <a:noFill/>
              </a:ln>
              <a:solidFill>
                <a:prstClr val="black"/>
              </a:solidFill>
              <a:effectLst/>
              <a:highlight>
                <a:srgbClr val="FFFF00"/>
              </a:highlight>
              <a:uLnTx/>
              <a:uFillTx/>
              <a:latin typeface="Corbel"/>
              <a:ea typeface="+mn-ea"/>
              <a:cs typeface="Corbel"/>
            </a:endParaRPr>
          </a:p>
          <a:p>
            <a:pPr marL="12700" marR="0" lvl="0" indent="0" algn="l" defTabSz="914400" rtl="0" eaLnBrk="1" fontAlgn="auto" latinLnBrk="0" hangingPunct="1">
              <a:lnSpc>
                <a:spcPct val="100000"/>
              </a:lnSpc>
              <a:spcBef>
                <a:spcPts val="108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orbel"/>
                <a:ea typeface="+mn-ea"/>
                <a:cs typeface="Corbel"/>
              </a:rPr>
              <a:t>This</a:t>
            </a:r>
            <a:r>
              <a:rPr kumimoji="0" sz="1800" b="0" i="0" u="none" strike="noStrike" kern="1200" cap="none" spc="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example</a:t>
            </a:r>
            <a:r>
              <a:rPr kumimoji="0" sz="1800" b="0" i="0" u="none" strike="noStrike" kern="1200" cap="none" spc="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changes </a:t>
            </a:r>
            <a:r>
              <a:rPr kumimoji="0" sz="1800" b="0" i="0" u="none" strike="noStrike" kern="1200" cap="none" spc="0" normalizeH="0" baseline="0" noProof="0" dirty="0">
                <a:ln>
                  <a:noFill/>
                </a:ln>
                <a:solidFill>
                  <a:prstClr val="black"/>
                </a:solidFill>
                <a:effectLst/>
                <a:uLnTx/>
                <a:uFillTx/>
                <a:latin typeface="Corbel"/>
                <a:ea typeface="+mn-ea"/>
                <a:cs typeface="Corbel"/>
              </a:rPr>
              <a:t>the </a:t>
            </a:r>
            <a:r>
              <a:rPr kumimoji="0" sz="1800" b="0" i="0" u="none" strike="noStrike" kern="1200" cap="none" spc="-5" normalizeH="0" baseline="0" noProof="0" dirty="0">
                <a:ln>
                  <a:noFill/>
                </a:ln>
                <a:solidFill>
                  <a:prstClr val="black"/>
                </a:solidFill>
                <a:effectLst/>
                <a:uLnTx/>
                <a:uFillTx/>
                <a:latin typeface="Corbel"/>
                <a:ea typeface="+mn-ea"/>
                <a:cs typeface="Corbel"/>
              </a:rPr>
              <a:t>value</a:t>
            </a:r>
            <a:r>
              <a:rPr kumimoji="0" sz="1800" b="0" i="0" u="none" strike="noStrike" kern="1200" cap="none" spc="2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of the</a:t>
            </a:r>
            <a:r>
              <a:rPr kumimoji="0" sz="1800" b="0" i="0" u="none" strike="noStrike" kern="1200" cap="none" spc="3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src</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attribute</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of </a:t>
            </a:r>
            <a:r>
              <a:rPr kumimoji="0" sz="1800" b="0" i="0" u="none" strike="noStrike" kern="1200" cap="none" spc="0" normalizeH="0" baseline="0" noProof="0" dirty="0">
                <a:ln>
                  <a:noFill/>
                </a:ln>
                <a:solidFill>
                  <a:prstClr val="black"/>
                </a:solidFill>
                <a:effectLst/>
                <a:uLnTx/>
                <a:uFillTx/>
                <a:latin typeface="Corbel"/>
                <a:ea typeface="+mn-ea"/>
                <a:cs typeface="Corbel"/>
              </a:rPr>
              <a:t>an</a:t>
            </a:r>
            <a:r>
              <a:rPr kumimoji="0" sz="1800" b="0" i="0" u="none" strike="noStrike" kern="1200" cap="none" spc="20"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&lt;img&gt;</a:t>
            </a:r>
            <a:r>
              <a:rPr kumimoji="0" sz="1800" b="0" i="0" u="none" strike="noStrike" kern="1200" cap="none" spc="-2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element:</a:t>
            </a:r>
          </a:p>
          <a:p>
            <a:pPr marL="0" marR="0" lvl="0" indent="0" algn="l" defTabSz="914400" rtl="0" eaLnBrk="1" fontAlgn="auto" latinLnBrk="0" hangingPunct="1">
              <a:lnSpc>
                <a:spcPct val="100000"/>
              </a:lnSpc>
              <a:spcBef>
                <a:spcPts val="15"/>
              </a:spcBef>
              <a:spcAft>
                <a:spcPts val="0"/>
              </a:spcAft>
              <a:buClrTx/>
              <a:buSzTx/>
              <a:buFontTx/>
              <a:buNone/>
              <a:tabLst/>
              <a:defRPr/>
            </a:pPr>
            <a:endParaRPr spc="-5" dirty="0">
              <a:solidFill>
                <a:prstClr val="black"/>
              </a:solidFill>
              <a:latin typeface="Corbe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spc="-5" dirty="0">
                <a:solidFill>
                  <a:prstClr val="black"/>
                </a:solidFill>
                <a:latin typeface="Corbel"/>
              </a:rPr>
              <a:t>&lt;!DOCTYPE html&gt;</a:t>
            </a:r>
          </a:p>
          <a:p>
            <a:pPr marL="12700"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&lt;html&gt;</a:t>
            </a:r>
          </a:p>
          <a:p>
            <a:pPr marL="12700"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&lt;body&gt;</a:t>
            </a:r>
          </a:p>
          <a:p>
            <a:pPr marL="0" marR="0" lvl="0" indent="0" algn="l" defTabSz="914400" rtl="0" eaLnBrk="1" fontAlgn="auto" latinLnBrk="0" hangingPunct="1">
              <a:lnSpc>
                <a:spcPct val="100000"/>
              </a:lnSpc>
              <a:spcBef>
                <a:spcPts val="20"/>
              </a:spcBef>
              <a:spcAft>
                <a:spcPts val="0"/>
              </a:spcAft>
              <a:buClrTx/>
              <a:buSzTx/>
              <a:buFontTx/>
              <a:buNone/>
              <a:tabLst/>
              <a:defRPr/>
            </a:pPr>
            <a:endParaRPr spc="-5" dirty="0">
              <a:solidFill>
                <a:prstClr val="black"/>
              </a:solidFill>
              <a:latin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&lt;img id="id-1" src="Images/image1.png"&gt;</a:t>
            </a:r>
          </a:p>
          <a:p>
            <a:pPr marL="0" marR="0" lvl="0" indent="0" algn="l" defTabSz="914400" rtl="0" eaLnBrk="1" fontAlgn="auto" latinLnBrk="0" hangingPunct="1">
              <a:lnSpc>
                <a:spcPct val="100000"/>
              </a:lnSpc>
              <a:spcBef>
                <a:spcPts val="30"/>
              </a:spcBef>
              <a:spcAft>
                <a:spcPts val="0"/>
              </a:spcAft>
              <a:buClrTx/>
              <a:buSzTx/>
              <a:buFontTx/>
              <a:buNone/>
              <a:tabLst/>
              <a:defRPr/>
            </a:pPr>
            <a:endParaRPr spc="-5" dirty="0">
              <a:solidFill>
                <a:prstClr val="black"/>
              </a:solidFill>
              <a:latin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i="1" spc="-5" dirty="0">
                <a:solidFill>
                  <a:srgbClr val="FF0000"/>
                </a:solidFill>
                <a:latin typeface="Corbel"/>
              </a:rPr>
              <a:t>&lt;script&gt;</a:t>
            </a:r>
          </a:p>
          <a:p>
            <a:pPr marL="469900" marR="0" lvl="0" indent="0" algn="l" defTabSz="914400" rtl="0" eaLnBrk="1" fontAlgn="auto" latinLnBrk="0" hangingPunct="1">
              <a:lnSpc>
                <a:spcPct val="100000"/>
              </a:lnSpc>
              <a:spcBef>
                <a:spcPts val="0"/>
              </a:spcBef>
              <a:spcAft>
                <a:spcPts val="0"/>
              </a:spcAft>
              <a:buClrTx/>
              <a:buSzTx/>
              <a:buFontTx/>
              <a:buNone/>
              <a:tabLst/>
              <a:defRPr/>
            </a:pPr>
            <a:r>
              <a:rPr i="1" spc="-5" dirty="0">
                <a:solidFill>
                  <a:srgbClr val="FF0000"/>
                </a:solidFill>
                <a:latin typeface="Corbel"/>
              </a:rPr>
              <a:t>document.getElementById("id-1").</a:t>
            </a:r>
            <a:r>
              <a:rPr i="1" spc="-5" dirty="0">
                <a:solidFill>
                  <a:srgbClr val="FF0000"/>
                </a:solidFill>
                <a:highlight>
                  <a:srgbClr val="FFFF00"/>
                </a:highlight>
                <a:latin typeface="Corbel"/>
              </a:rPr>
              <a:t>src </a:t>
            </a:r>
            <a:r>
              <a:rPr i="1" spc="-5" dirty="0">
                <a:solidFill>
                  <a:srgbClr val="FF0000"/>
                </a:solidFill>
                <a:latin typeface="Corbel"/>
              </a:rPr>
              <a:t>= "Images/image2.png";</a:t>
            </a:r>
          </a:p>
          <a:p>
            <a:pPr marL="12700" marR="0" lvl="0" indent="0" algn="l" defTabSz="914400" rtl="0" eaLnBrk="1" fontAlgn="auto" latinLnBrk="0" hangingPunct="1">
              <a:lnSpc>
                <a:spcPct val="100000"/>
              </a:lnSpc>
              <a:spcBef>
                <a:spcPts val="0"/>
              </a:spcBef>
              <a:spcAft>
                <a:spcPts val="0"/>
              </a:spcAft>
              <a:buClrTx/>
              <a:buSzTx/>
              <a:buFontTx/>
              <a:buNone/>
              <a:tabLst/>
              <a:defRPr/>
            </a:pPr>
            <a:r>
              <a:rPr i="1" spc="-5" dirty="0">
                <a:solidFill>
                  <a:srgbClr val="FF0000"/>
                </a:solidFill>
                <a:latin typeface="Corbel"/>
              </a:rPr>
              <a:t>&lt;/script&gt;</a:t>
            </a:r>
          </a:p>
          <a:p>
            <a:pPr marL="0" marR="0" lvl="0" indent="0" algn="l" defTabSz="914400" rtl="0" eaLnBrk="1" fontAlgn="auto" latinLnBrk="0" hangingPunct="1">
              <a:lnSpc>
                <a:spcPct val="100000"/>
              </a:lnSpc>
              <a:spcBef>
                <a:spcPts val="20"/>
              </a:spcBef>
              <a:spcAft>
                <a:spcPts val="0"/>
              </a:spcAft>
              <a:buClrTx/>
              <a:buSzTx/>
              <a:buFontTx/>
              <a:buNone/>
              <a:tabLst/>
              <a:defRPr/>
            </a:pPr>
            <a:endParaRPr spc="-5" dirty="0">
              <a:solidFill>
                <a:prstClr val="black"/>
              </a:solidFill>
              <a:latin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spc="-5" dirty="0">
                <a:solidFill>
                  <a:prstClr val="black"/>
                </a:solidFill>
                <a:latin typeface="Corbel"/>
              </a:rPr>
              <a:t>&lt;/body&gt;</a:t>
            </a:r>
          </a:p>
          <a:p>
            <a:pPr marL="12700" marR="0" lvl="0" indent="0" algn="l" defTabSz="914400" rtl="0" eaLnBrk="1" fontAlgn="auto" latinLnBrk="0" hangingPunct="1">
              <a:lnSpc>
                <a:spcPct val="100000"/>
              </a:lnSpc>
              <a:spcBef>
                <a:spcPts val="5"/>
              </a:spcBef>
              <a:spcAft>
                <a:spcPts val="0"/>
              </a:spcAft>
              <a:buClrTx/>
              <a:buSzTx/>
              <a:buFontTx/>
              <a:buNone/>
              <a:tabLst/>
              <a:defRPr/>
            </a:pPr>
            <a:r>
              <a:rPr spc="-5" dirty="0">
                <a:solidFill>
                  <a:prstClr val="black"/>
                </a:solidFill>
                <a:latin typeface="Corbel"/>
              </a:rPr>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6964" y="418845"/>
            <a:ext cx="383984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0000"/>
                </a:solidFill>
                <a:latin typeface="Corbel"/>
                <a:cs typeface="Corbel"/>
              </a:rPr>
              <a:t>Changing</a:t>
            </a:r>
            <a:r>
              <a:rPr sz="3200" b="1" spc="-25" dirty="0">
                <a:solidFill>
                  <a:srgbClr val="000000"/>
                </a:solidFill>
                <a:latin typeface="Corbel"/>
                <a:cs typeface="Corbel"/>
              </a:rPr>
              <a:t> </a:t>
            </a:r>
            <a:r>
              <a:rPr sz="3200" b="1" spc="-5" dirty="0">
                <a:solidFill>
                  <a:srgbClr val="000000"/>
                </a:solidFill>
                <a:latin typeface="Corbel"/>
                <a:cs typeface="Corbel"/>
              </a:rPr>
              <a:t>HTML</a:t>
            </a:r>
            <a:r>
              <a:rPr sz="3200" b="1" spc="-80" dirty="0">
                <a:solidFill>
                  <a:srgbClr val="000000"/>
                </a:solidFill>
                <a:latin typeface="Corbel"/>
                <a:cs typeface="Corbel"/>
              </a:rPr>
              <a:t> </a:t>
            </a:r>
            <a:r>
              <a:rPr sz="3200" b="1" spc="-5" dirty="0">
                <a:solidFill>
                  <a:srgbClr val="000000"/>
                </a:solidFill>
                <a:latin typeface="Corbel"/>
                <a:cs typeface="Corbel"/>
              </a:rPr>
              <a:t>Style</a:t>
            </a:r>
            <a:endParaRPr sz="3200">
              <a:latin typeface="Corbel"/>
              <a:cs typeface="Corbel"/>
            </a:endParaRPr>
          </a:p>
        </p:txBody>
      </p:sp>
      <p:sp>
        <p:nvSpPr>
          <p:cNvPr id="3" name="object 3"/>
          <p:cNvSpPr txBox="1"/>
          <p:nvPr/>
        </p:nvSpPr>
        <p:spPr>
          <a:xfrm>
            <a:off x="1557662" y="1248116"/>
            <a:ext cx="8436570" cy="5237331"/>
          </a:xfrm>
          <a:prstGeom prst="rect">
            <a:avLst/>
          </a:prstGeom>
        </p:spPr>
        <p:txBody>
          <a:bodyPr vert="horz" wrap="square" lIns="0" tIns="12700" rIns="0" bIns="0" rtlCol="0">
            <a:spAutoFit/>
          </a:bodyPr>
          <a:lstStyle/>
          <a:p>
            <a:pPr marL="469900" marR="5080" lvl="0" indent="-45720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effectLst/>
                <a:uLnTx/>
                <a:uFillTx/>
                <a:latin typeface="Corbel"/>
                <a:ea typeface="+mn-ea"/>
                <a:cs typeface="Corbel"/>
              </a:rPr>
              <a:t>Syntax</a:t>
            </a:r>
            <a:r>
              <a:rPr kumimoji="0" sz="1800" b="0" i="0" u="none" strike="noStrike" kern="1200" cap="none" spc="-5" normalizeH="0" baseline="0" noProof="0" dirty="0">
                <a:ln>
                  <a:noFill/>
                </a:ln>
                <a:effectLst/>
                <a:uLnTx/>
                <a:uFillTx/>
                <a:latin typeface="Corbel"/>
                <a:ea typeface="+mn-ea"/>
                <a:cs typeface="Corbel"/>
              </a:rPr>
              <a:t> to</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change the</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style</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of</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0" normalizeH="0" baseline="0" noProof="0" dirty="0">
                <a:ln>
                  <a:noFill/>
                </a:ln>
                <a:effectLst/>
                <a:uLnTx/>
                <a:uFillTx/>
                <a:latin typeface="Corbel"/>
                <a:ea typeface="+mn-ea"/>
                <a:cs typeface="Corbel"/>
              </a:rPr>
              <a:t>an</a:t>
            </a:r>
            <a:r>
              <a:rPr kumimoji="0" sz="1800" b="0" i="0" u="none" strike="noStrike" kern="1200" cap="none" spc="5"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HTML</a:t>
            </a:r>
            <a:r>
              <a:rPr kumimoji="0" sz="1800" b="0" i="0" u="none" strike="noStrike" kern="1200" cap="none" spc="30" normalizeH="0" baseline="0" noProof="0" dirty="0">
                <a:ln>
                  <a:noFill/>
                </a:ln>
                <a:effectLst/>
                <a:uLnTx/>
                <a:uFillTx/>
                <a:latin typeface="Corbel"/>
                <a:ea typeface="+mn-ea"/>
                <a:cs typeface="Corbel"/>
              </a:rPr>
              <a:t> </a:t>
            </a:r>
            <a:r>
              <a:rPr kumimoji="0" sz="1800" b="0" i="0" u="none" strike="noStrike" kern="1200" cap="none" spc="0" normalizeH="0" baseline="0" noProof="0" dirty="0">
                <a:ln>
                  <a:noFill/>
                </a:ln>
                <a:effectLst/>
                <a:uLnTx/>
                <a:uFillTx/>
                <a:latin typeface="Corbel"/>
                <a:ea typeface="+mn-ea"/>
                <a:cs typeface="Corbel"/>
              </a:rPr>
              <a:t>element: </a:t>
            </a:r>
            <a:r>
              <a:rPr kumimoji="0" sz="1800" b="0" i="0" u="none" strike="noStrike" kern="1200" cap="none" spc="5" normalizeH="0" baseline="0" noProof="0" dirty="0">
                <a:ln>
                  <a:noFill/>
                </a:ln>
                <a:effectLst/>
                <a:uLnTx/>
                <a:uFillTx/>
                <a:latin typeface="Corbel"/>
                <a:ea typeface="+mn-ea"/>
                <a:cs typeface="Corbel"/>
              </a:rPr>
              <a:t> </a:t>
            </a:r>
            <a:r>
              <a:rPr kumimoji="0" sz="1800" b="1" i="0" u="none" strike="noStrike" kern="1200" cap="none" spc="-5" normalizeH="0" baseline="0" noProof="0" dirty="0">
                <a:ln>
                  <a:noFill/>
                </a:ln>
                <a:solidFill>
                  <a:srgbClr val="FF0000"/>
                </a:solidFill>
                <a:effectLst/>
                <a:highlight>
                  <a:srgbClr val="FFFF00"/>
                </a:highlight>
                <a:uLnTx/>
                <a:uFillTx/>
                <a:latin typeface="Corbel"/>
                <a:ea typeface="+mn-ea"/>
                <a:cs typeface="Corbel"/>
              </a:rPr>
              <a:t>document.getElementById(id).style.property</a:t>
            </a:r>
            <a:r>
              <a:rPr kumimoji="0" sz="1800" b="1" i="0" u="none" strike="noStrike" kern="1200" cap="none" spc="-20" normalizeH="0" baseline="0" noProof="0" dirty="0">
                <a:ln>
                  <a:noFill/>
                </a:ln>
                <a:solidFill>
                  <a:srgbClr val="FF0000"/>
                </a:solidFill>
                <a:effectLst/>
                <a:highlight>
                  <a:srgbClr val="FFFF00"/>
                </a:highlight>
                <a:uLnTx/>
                <a:uFillTx/>
                <a:latin typeface="Corbel"/>
                <a:ea typeface="+mn-ea"/>
                <a:cs typeface="Corbel"/>
              </a:rPr>
              <a:t> </a:t>
            </a:r>
            <a:r>
              <a:rPr kumimoji="0" sz="1800" b="1" i="0" u="none" strike="noStrike" kern="1200" cap="none" spc="0" normalizeH="0" baseline="0" noProof="0" dirty="0">
                <a:ln>
                  <a:noFill/>
                </a:ln>
                <a:solidFill>
                  <a:srgbClr val="FF0000"/>
                </a:solidFill>
                <a:effectLst/>
                <a:highlight>
                  <a:srgbClr val="FFFF00"/>
                </a:highlight>
                <a:uLnTx/>
                <a:uFillTx/>
                <a:latin typeface="Corbel"/>
                <a:ea typeface="+mn-ea"/>
                <a:cs typeface="Corbel"/>
              </a:rPr>
              <a:t>=</a:t>
            </a:r>
            <a:r>
              <a:rPr kumimoji="0" sz="1800" b="1" i="0" u="none" strike="noStrike" kern="1200" cap="none" spc="20" normalizeH="0" baseline="0" noProof="0" dirty="0">
                <a:ln>
                  <a:noFill/>
                </a:ln>
                <a:solidFill>
                  <a:srgbClr val="FF000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FF0000"/>
                </a:solidFill>
                <a:effectLst/>
                <a:highlight>
                  <a:srgbClr val="FFFF00"/>
                </a:highlight>
                <a:uLnTx/>
                <a:uFillTx/>
                <a:latin typeface="Corbel"/>
                <a:ea typeface="+mn-ea"/>
                <a:cs typeface="Corbel"/>
              </a:rPr>
              <a:t>new</a:t>
            </a:r>
            <a:r>
              <a:rPr kumimoji="0" sz="1800" b="1" i="0" u="none" strike="noStrike" kern="1200" cap="none" spc="25" normalizeH="0" baseline="0" noProof="0" dirty="0">
                <a:ln>
                  <a:noFill/>
                </a:ln>
                <a:solidFill>
                  <a:srgbClr val="FF0000"/>
                </a:solidFill>
                <a:effectLst/>
                <a:highlight>
                  <a:srgbClr val="FFFF00"/>
                </a:highlight>
                <a:uLnTx/>
                <a:uFillTx/>
                <a:latin typeface="Corbel"/>
                <a:ea typeface="+mn-ea"/>
                <a:cs typeface="Corbel"/>
              </a:rPr>
              <a:t> </a:t>
            </a:r>
            <a:r>
              <a:rPr kumimoji="0" sz="1800" b="1" i="0" u="none" strike="noStrike" kern="1200" cap="none" spc="-5" normalizeH="0" baseline="0" noProof="0" dirty="0">
                <a:ln>
                  <a:noFill/>
                </a:ln>
                <a:solidFill>
                  <a:srgbClr val="FF0000"/>
                </a:solidFill>
                <a:effectLst/>
                <a:highlight>
                  <a:srgbClr val="FFFF00"/>
                </a:highlight>
                <a:uLnTx/>
                <a:uFillTx/>
                <a:latin typeface="Corbel"/>
                <a:ea typeface="+mn-ea"/>
                <a:cs typeface="Corbel"/>
              </a:rPr>
              <a:t>style</a:t>
            </a:r>
            <a:endParaRPr kumimoji="0" sz="1800" b="1" i="0" u="none" strike="noStrike" kern="1200" cap="none" spc="0" normalizeH="0" baseline="0" noProof="0" dirty="0">
              <a:ln>
                <a:noFill/>
              </a:ln>
              <a:solidFill>
                <a:srgbClr val="FF0000"/>
              </a:solidFill>
              <a:effectLst/>
              <a:highlight>
                <a:srgbClr val="FFFF00"/>
              </a:highlight>
              <a:uLnTx/>
              <a:uFillTx/>
              <a:latin typeface="Corbel"/>
              <a:ea typeface="+mn-ea"/>
              <a:cs typeface="Corbel"/>
            </a:endParaRPr>
          </a:p>
          <a:p>
            <a:pPr marL="0" marR="0" lvl="0" indent="0" algn="l" defTabSz="914400" rtl="0" eaLnBrk="1" fontAlgn="auto" latinLnBrk="0" hangingPunct="1">
              <a:lnSpc>
                <a:spcPct val="100000"/>
              </a:lnSpc>
              <a:spcBef>
                <a:spcPts val="20"/>
              </a:spcBef>
              <a:spcAft>
                <a:spcPts val="0"/>
              </a:spcAft>
              <a:buClrTx/>
              <a:buSzTx/>
              <a:buFontTx/>
              <a:buNone/>
              <a:tabLst/>
              <a:defRPr/>
            </a:pPr>
            <a:endParaRPr kumimoji="0" sz="1750" b="0" i="0" u="none" strike="noStrike" kern="1200" cap="none" spc="0" normalizeH="0" baseline="0" noProof="0" dirty="0">
              <a:ln>
                <a:noFill/>
              </a:ln>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effectLst/>
                <a:uLnTx/>
                <a:uFillTx/>
                <a:latin typeface="Corbel"/>
                <a:ea typeface="+mn-ea"/>
                <a:cs typeface="Corbel"/>
              </a:rPr>
              <a:t>The</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0" normalizeH="0" baseline="0" noProof="0" dirty="0">
                <a:ln>
                  <a:noFill/>
                </a:ln>
                <a:effectLst/>
                <a:uLnTx/>
                <a:uFillTx/>
                <a:latin typeface="Corbel"/>
                <a:ea typeface="+mn-ea"/>
                <a:cs typeface="Corbel"/>
              </a:rPr>
              <a:t>following</a:t>
            </a:r>
            <a:r>
              <a:rPr kumimoji="0" sz="1800" b="0" i="0" u="none" strike="noStrike" kern="1200" cap="none" spc="-20" normalizeH="0" baseline="0" noProof="0" dirty="0">
                <a:ln>
                  <a:noFill/>
                </a:ln>
                <a:effectLst/>
                <a:uLnTx/>
                <a:uFillTx/>
                <a:latin typeface="Corbel"/>
                <a:ea typeface="+mn-ea"/>
                <a:cs typeface="Corbel"/>
              </a:rPr>
              <a:t> </a:t>
            </a:r>
            <a:r>
              <a:rPr kumimoji="0" sz="1800" b="0" i="0" u="none" strike="noStrike" kern="1200" cap="none" spc="0" normalizeH="0" baseline="0" noProof="0" dirty="0">
                <a:ln>
                  <a:noFill/>
                </a:ln>
                <a:effectLst/>
                <a:uLnTx/>
                <a:uFillTx/>
                <a:latin typeface="Corbel"/>
                <a:ea typeface="+mn-ea"/>
                <a:cs typeface="Corbel"/>
              </a:rPr>
              <a:t>example</a:t>
            </a:r>
            <a:r>
              <a:rPr kumimoji="0" sz="1800" b="0" i="0" u="none" strike="noStrike" kern="1200" cap="none" spc="5"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changes</a:t>
            </a:r>
            <a:r>
              <a:rPr kumimoji="0" sz="1800" b="0" i="0" u="none" strike="noStrike" kern="1200" cap="none" spc="0"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the</a:t>
            </a:r>
            <a:r>
              <a:rPr kumimoji="0" sz="1800" b="0" i="0" u="none" strike="noStrike" kern="1200" cap="none" spc="15"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style</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of</a:t>
            </a:r>
            <a:r>
              <a:rPr kumimoji="0" sz="1800" b="0" i="0" u="none" strike="noStrike" kern="1200" cap="none" spc="0" normalizeH="0" baseline="0" noProof="0" dirty="0">
                <a:ln>
                  <a:noFill/>
                </a:ln>
                <a:effectLst/>
                <a:uLnTx/>
                <a:uFillTx/>
                <a:latin typeface="Corbel"/>
                <a:ea typeface="+mn-ea"/>
                <a:cs typeface="Corbel"/>
              </a:rPr>
              <a:t> a</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0" normalizeH="0" baseline="0" noProof="0" dirty="0">
                <a:ln>
                  <a:noFill/>
                </a:ln>
                <a:effectLst/>
                <a:uLnTx/>
                <a:uFillTx/>
                <a:latin typeface="Corbel"/>
                <a:ea typeface="+mn-ea"/>
                <a:cs typeface="Corbel"/>
              </a:rPr>
              <a:t>&lt;p&gt; element:</a:t>
            </a: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sz="1750" b="0" i="0" u="none" strike="noStrike" kern="1200" cap="none" spc="0" normalizeH="0" baseline="0" noProof="0" dirty="0">
              <a:ln>
                <a:noFill/>
              </a:ln>
              <a:effectLst/>
              <a:uLnTx/>
              <a:uFillTx/>
              <a:latin typeface="Corbel"/>
              <a:ea typeface="+mn-ea"/>
              <a:cs typeface="Corbe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800" b="0" i="0" u="none" strike="noStrike" kern="1200" cap="none" spc="-5" normalizeH="0" baseline="0" noProof="0" dirty="0">
                <a:ln>
                  <a:noFill/>
                </a:ln>
                <a:effectLst/>
                <a:uLnTx/>
                <a:uFillTx/>
                <a:latin typeface="Corbel"/>
                <a:ea typeface="+mn-ea"/>
                <a:cs typeface="Corbel"/>
              </a:rPr>
              <a:t>&lt;html&gt;</a:t>
            </a:r>
            <a:endParaRPr kumimoji="0" sz="1800" b="0" i="0" u="none" strike="noStrike" kern="1200" cap="none" spc="0" normalizeH="0" baseline="0" noProof="0" dirty="0">
              <a:ln>
                <a:noFill/>
              </a:ln>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effectLst/>
                <a:uLnTx/>
                <a:uFillTx/>
                <a:latin typeface="Corbel"/>
                <a:ea typeface="+mn-ea"/>
                <a:cs typeface="Corbel"/>
              </a:rPr>
              <a:t>&lt;body&gt;</a:t>
            </a:r>
            <a:endParaRPr kumimoji="0" sz="1800" b="0" i="0" u="none" strike="noStrike" kern="1200" cap="none" spc="0" normalizeH="0" baseline="0" noProof="0" dirty="0">
              <a:ln>
                <a:noFill/>
              </a:ln>
              <a:effectLst/>
              <a:uLnTx/>
              <a:uFillTx/>
              <a:latin typeface="Corbel"/>
              <a:ea typeface="+mn-ea"/>
              <a:cs typeface="Corbel"/>
            </a:endParaRPr>
          </a:p>
          <a:p>
            <a:pPr marL="0" marR="0" lvl="0" indent="0" algn="l" defTabSz="914400" rtl="0" eaLnBrk="1" fontAlgn="auto" latinLnBrk="0" hangingPunct="1">
              <a:lnSpc>
                <a:spcPct val="100000"/>
              </a:lnSpc>
              <a:spcBef>
                <a:spcPts val="20"/>
              </a:spcBef>
              <a:spcAft>
                <a:spcPts val="0"/>
              </a:spcAft>
              <a:buClrTx/>
              <a:buSzTx/>
              <a:buFontTx/>
              <a:buNone/>
              <a:tabLst/>
              <a:defRPr/>
            </a:pPr>
            <a:endParaRPr kumimoji="0" sz="1750" b="0" i="0" u="none" strike="noStrike" kern="1200" cap="none" spc="0" normalizeH="0" baseline="0" noProof="0" dirty="0">
              <a:ln>
                <a:noFill/>
              </a:ln>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effectLst/>
                <a:uLnTx/>
                <a:uFillTx/>
                <a:latin typeface="Corbel"/>
                <a:ea typeface="+mn-ea"/>
                <a:cs typeface="Corbel"/>
              </a:rPr>
              <a:t>&lt;p</a:t>
            </a:r>
            <a:r>
              <a:rPr kumimoji="0" sz="1800" b="0" i="0" u="none" strike="noStrike" kern="1200" cap="none" spc="-15"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id="id-1"&gt;Computer</a:t>
            </a:r>
            <a:r>
              <a:rPr kumimoji="0" sz="1800" b="0" i="0" u="none" strike="noStrike" kern="1200" cap="none" spc="-40" normalizeH="0" baseline="0" noProof="0" dirty="0">
                <a:ln>
                  <a:noFill/>
                </a:ln>
                <a:effectLst/>
                <a:uLnTx/>
                <a:uFillTx/>
                <a:latin typeface="Corbel"/>
                <a:ea typeface="+mn-ea"/>
                <a:cs typeface="Corbel"/>
              </a:rPr>
              <a:t> </a:t>
            </a:r>
            <a:r>
              <a:rPr kumimoji="0" sz="1800" b="0" i="0" u="none" strike="noStrike" kern="1200" cap="none" spc="0" normalizeH="0" baseline="0" noProof="0" dirty="0">
                <a:ln>
                  <a:noFill/>
                </a:ln>
                <a:effectLst/>
                <a:uLnTx/>
                <a:uFillTx/>
                <a:latin typeface="Corbel"/>
                <a:ea typeface="+mn-ea"/>
                <a:cs typeface="Corbel"/>
              </a:rPr>
              <a:t>Science</a:t>
            </a:r>
            <a:r>
              <a:rPr kumimoji="0" sz="1800" b="0" i="0" u="none" strike="noStrike" kern="1200" cap="none" spc="-10"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and</a:t>
            </a:r>
            <a:r>
              <a:rPr kumimoji="0" sz="1800" b="0" i="0" u="none" strike="noStrike" kern="1200" cap="none" spc="0" normalizeH="0" baseline="0" noProof="0" dirty="0">
                <a:ln>
                  <a:noFill/>
                </a:ln>
                <a:effectLst/>
                <a:uLnTx/>
                <a:uFillTx/>
                <a:latin typeface="Corbel"/>
                <a:ea typeface="+mn-ea"/>
                <a:cs typeface="Corbel"/>
              </a:rPr>
              <a:t> </a:t>
            </a:r>
            <a:r>
              <a:rPr kumimoji="0" sz="1800" b="0" i="0" u="none" strike="noStrike" kern="1200" cap="none" spc="-5" normalizeH="0" baseline="0" noProof="0" dirty="0">
                <a:ln>
                  <a:noFill/>
                </a:ln>
                <a:effectLst/>
                <a:uLnTx/>
                <a:uFillTx/>
                <a:latin typeface="Corbel"/>
                <a:ea typeface="+mn-ea"/>
                <a:cs typeface="Corbel"/>
              </a:rPr>
              <a:t>Engineering&lt;/p&gt;</a:t>
            </a:r>
            <a:endParaRPr kumimoji="0" sz="1800" b="0" i="0" u="none" strike="noStrike" kern="1200" cap="none" spc="0" normalizeH="0" baseline="0" noProof="0" dirty="0">
              <a:ln>
                <a:noFill/>
              </a:ln>
              <a:effectLst/>
              <a:uLnTx/>
              <a:uFillTx/>
              <a:latin typeface="Corbel"/>
              <a:ea typeface="+mn-ea"/>
              <a:cs typeface="Corbel"/>
            </a:endParaRP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sz="1750" b="0" i="0" u="none" strike="noStrike" kern="1200" cap="none" spc="0" normalizeH="0" baseline="0" noProof="0" dirty="0">
              <a:ln>
                <a:noFill/>
              </a:ln>
              <a:effectLst/>
              <a:uLnTx/>
              <a:uFillTx/>
              <a:latin typeface="Corbel"/>
              <a:ea typeface="+mn-ea"/>
              <a:cs typeface="Corbe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800" b="0" i="0" u="none" strike="noStrike" kern="1200" cap="none" spc="0" normalizeH="0" baseline="0" noProof="0" dirty="0">
                <a:ln>
                  <a:noFill/>
                </a:ln>
                <a:solidFill>
                  <a:srgbClr val="FF0000"/>
                </a:solidFill>
                <a:effectLst/>
                <a:uLnTx/>
                <a:uFillTx/>
                <a:latin typeface="Corbel"/>
                <a:ea typeface="+mn-ea"/>
                <a:cs typeface="Corbel"/>
              </a:rPr>
              <a:t>&lt;script&gt;</a:t>
            </a: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0000"/>
                </a:solidFill>
                <a:effectLst/>
                <a:uLnTx/>
                <a:uFillTx/>
                <a:latin typeface="Corbel"/>
                <a:ea typeface="+mn-ea"/>
                <a:cs typeface="Corbel"/>
              </a:rPr>
              <a:t>document.getElementById("id-1").</a:t>
            </a:r>
            <a:r>
              <a:rPr kumimoji="0" sz="1800" b="0" i="0" u="none" strike="noStrike" kern="1200" cap="none" spc="-5" normalizeH="0" baseline="0" noProof="0" dirty="0">
                <a:ln>
                  <a:noFill/>
                </a:ln>
                <a:solidFill>
                  <a:srgbClr val="FF0000"/>
                </a:solidFill>
                <a:effectLst/>
                <a:highlight>
                  <a:srgbClr val="FFFF00"/>
                </a:highlight>
                <a:uLnTx/>
                <a:uFillTx/>
                <a:latin typeface="Corbel"/>
                <a:ea typeface="+mn-ea"/>
                <a:cs typeface="Corbel"/>
              </a:rPr>
              <a:t>style.color</a:t>
            </a:r>
            <a:r>
              <a:rPr kumimoji="0" sz="1800" b="0" i="0" u="none" strike="noStrike" kern="1200" cap="none" spc="-25" normalizeH="0" baseline="0" noProof="0" dirty="0">
                <a:ln>
                  <a:noFill/>
                </a:ln>
                <a:solidFill>
                  <a:srgbClr val="FF0000"/>
                </a:solidFill>
                <a:effectLst/>
                <a:highlight>
                  <a:srgbClr val="FFFF00"/>
                </a:highligh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"red";</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solidFill>
                  <a:srgbClr val="FF0000"/>
                </a:solidFill>
                <a:effectLst/>
                <a:uLnTx/>
                <a:uFillTx/>
                <a:latin typeface="Corbel"/>
                <a:ea typeface="+mn-ea"/>
                <a:cs typeface="Corbel"/>
              </a:rPr>
              <a:t>&lt;/script&gt;</a:t>
            </a: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sz="1750" b="0" i="0" u="none" strike="noStrike" kern="1200" cap="none" spc="0" normalizeH="0" baseline="0" noProof="0" dirty="0">
              <a:ln>
                <a:noFill/>
              </a:ln>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effectLst/>
                <a:uLnTx/>
                <a:uFillTx/>
                <a:latin typeface="Corbel"/>
                <a:ea typeface="+mn-ea"/>
                <a:cs typeface="Corbel"/>
              </a:rPr>
              <a:t>&lt;/body&gt;</a:t>
            </a:r>
            <a:endParaRPr kumimoji="0" sz="1800" b="0" i="0" u="none" strike="noStrike" kern="1200" cap="none" spc="0" normalizeH="0" baseline="0" noProof="0" dirty="0">
              <a:ln>
                <a:noFill/>
              </a:ln>
              <a:effectLst/>
              <a:uLnTx/>
              <a:uFillTx/>
              <a:latin typeface="Corbel"/>
              <a:ea typeface="+mn-ea"/>
              <a:cs typeface="Corbel"/>
            </a:endParaRPr>
          </a:p>
          <a:p>
            <a:pPr marL="12700" marR="508127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effectLst/>
                <a:uLnTx/>
                <a:uFillTx/>
                <a:latin typeface="Corbel"/>
                <a:ea typeface="+mn-ea"/>
                <a:cs typeface="Corbel"/>
              </a:rPr>
              <a:t>&lt;/html&gt;</a:t>
            </a:r>
            <a:endParaRPr kumimoji="0" lang="en-US" sz="1800" b="0" i="0" u="none" strike="noStrike" kern="1200" cap="none" spc="0" normalizeH="0" baseline="0" noProof="0" dirty="0">
              <a:ln>
                <a:noFill/>
              </a:ln>
              <a:effectLst/>
              <a:uLnTx/>
              <a:uFillTx/>
              <a:latin typeface="Corbel"/>
              <a:ea typeface="+mn-ea"/>
              <a:cs typeface="Corbel"/>
            </a:endParaRPr>
          </a:p>
          <a:p>
            <a:pPr marL="12700" marR="508127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orbel"/>
              <a:ea typeface="+mn-ea"/>
              <a:cs typeface="Corbel"/>
            </a:endParaRPr>
          </a:p>
          <a:p>
            <a:pPr marL="12700" marR="508127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effectLst/>
                <a:uLnTx/>
                <a:uFillTx/>
                <a:latin typeface="Corbel"/>
                <a:ea typeface="+mn-ea"/>
                <a:cs typeface="Corbel"/>
              </a:rPr>
              <a:t>  Output</a:t>
            </a: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0000"/>
                </a:solidFill>
                <a:effectLst/>
                <a:uLnTx/>
                <a:uFillTx/>
                <a:latin typeface="Corbel"/>
                <a:ea typeface="+mn-ea"/>
                <a:cs typeface="Corbel"/>
              </a:rPr>
              <a:t>Computer</a:t>
            </a:r>
            <a:r>
              <a:rPr kumimoji="0" sz="1800" b="0" i="0" u="none" strike="noStrike" kern="1200" cap="none" spc="-45"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Science</a:t>
            </a:r>
            <a:r>
              <a:rPr kumimoji="0" sz="1800" b="0" i="0" u="none" strike="noStrike" kern="1200" cap="none" spc="-2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and Engineering</a:t>
            </a:r>
            <a:endParaRPr kumimoji="0" sz="1800" b="0" i="0" u="none" strike="noStrike" kern="1200" cap="none" spc="0" normalizeH="0" baseline="0" noProof="0" dirty="0">
              <a:ln>
                <a:noFill/>
              </a:ln>
              <a:solidFill>
                <a:srgbClr val="FF0000"/>
              </a:solidFill>
              <a:effectLst/>
              <a:uLnTx/>
              <a:uFillTx/>
              <a:latin typeface="Corbel"/>
              <a:ea typeface="+mn-ea"/>
              <a:cs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6849" y="308769"/>
            <a:ext cx="3971925" cy="505267"/>
          </a:xfrm>
          <a:prstGeom prst="rect">
            <a:avLst/>
          </a:prstGeom>
        </p:spPr>
        <p:txBody>
          <a:bodyPr vert="horz" wrap="square" lIns="0" tIns="12700" rIns="0" bIns="0" rtlCol="0">
            <a:spAutoFit/>
          </a:bodyPr>
          <a:lstStyle/>
          <a:p>
            <a:pPr marL="12700">
              <a:lnSpc>
                <a:spcPct val="100000"/>
              </a:lnSpc>
              <a:spcBef>
                <a:spcPts val="100"/>
              </a:spcBef>
            </a:pPr>
            <a:r>
              <a:rPr lang="en-US" sz="3200" b="1" spc="-70" dirty="0">
                <a:solidFill>
                  <a:srgbClr val="000000"/>
                </a:solidFill>
                <a:latin typeface="Corbel"/>
                <a:cs typeface="Corbel"/>
              </a:rPr>
              <a:t>JavaScript</a:t>
            </a:r>
            <a:r>
              <a:rPr sz="3200" b="1" spc="-70" dirty="0">
                <a:solidFill>
                  <a:srgbClr val="000000"/>
                </a:solidFill>
                <a:latin typeface="Corbel"/>
                <a:cs typeface="Corbel"/>
              </a:rPr>
              <a:t> </a:t>
            </a:r>
            <a:r>
              <a:rPr sz="3200" b="1" dirty="0">
                <a:solidFill>
                  <a:srgbClr val="000000"/>
                </a:solidFill>
                <a:latin typeface="Corbel"/>
                <a:cs typeface="Corbel"/>
              </a:rPr>
              <a:t>Events</a:t>
            </a:r>
            <a:endParaRPr sz="3200" dirty="0">
              <a:latin typeface="Corbel"/>
              <a:cs typeface="Corbel"/>
            </a:endParaRPr>
          </a:p>
        </p:txBody>
      </p:sp>
      <p:sp>
        <p:nvSpPr>
          <p:cNvPr id="3" name="object 3"/>
          <p:cNvSpPr txBox="1"/>
          <p:nvPr/>
        </p:nvSpPr>
        <p:spPr>
          <a:xfrm>
            <a:off x="1064767" y="823121"/>
            <a:ext cx="8633460" cy="5773420"/>
          </a:xfrm>
          <a:prstGeom prst="rect">
            <a:avLst/>
          </a:prstGeom>
        </p:spPr>
        <p:txBody>
          <a:bodyPr vert="horz" wrap="square" lIns="0" tIns="89535" rIns="0" bIns="0" rtlCol="0">
            <a:spAutoFit/>
          </a:bodyPr>
          <a:lstStyle/>
          <a:p>
            <a:pPr marL="299085" marR="0" lvl="0" indent="-287020" algn="l" defTabSz="914400" rtl="0" eaLnBrk="1" fontAlgn="auto" latinLnBrk="0" hangingPunct="1">
              <a:lnSpc>
                <a:spcPct val="100000"/>
              </a:lnSpc>
              <a:spcBef>
                <a:spcPts val="705"/>
              </a:spcBef>
              <a:spcAft>
                <a:spcPts val="0"/>
              </a:spcAft>
              <a:buClrTx/>
              <a:buSzTx/>
              <a:buFont typeface="Wingdings"/>
              <a:buChar char=""/>
              <a:tabLst>
                <a:tab pos="299720" algn="l"/>
              </a:tabLst>
              <a:defRPr/>
            </a:pPr>
            <a:r>
              <a:rPr kumimoji="0" sz="1800" b="0" i="0" u="none" strike="noStrike" kern="1200" cap="none" spc="-5" normalizeH="0" baseline="0" noProof="0" dirty="0">
                <a:ln>
                  <a:noFill/>
                </a:ln>
                <a:solidFill>
                  <a:prstClr val="black"/>
                </a:solidFill>
                <a:effectLst/>
                <a:uLnTx/>
                <a:uFillTx/>
                <a:latin typeface="Corbel"/>
                <a:ea typeface="+mn-ea"/>
                <a:cs typeface="Corbel"/>
              </a:rPr>
              <a:t>The</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HTML</a:t>
            </a:r>
            <a:r>
              <a:rPr kumimoji="0" sz="1800" b="0" i="0" u="none" strike="noStrike" kern="1200" cap="none" spc="0" normalizeH="0" baseline="0" noProof="0" dirty="0">
                <a:ln>
                  <a:noFill/>
                </a:ln>
                <a:solidFill>
                  <a:prstClr val="black"/>
                </a:solidFill>
                <a:effectLst/>
                <a:uLnTx/>
                <a:uFillTx/>
                <a:latin typeface="Corbel"/>
                <a:ea typeface="+mn-ea"/>
                <a:cs typeface="Corbel"/>
              </a:rPr>
              <a:t> DOM </a:t>
            </a:r>
            <a:r>
              <a:rPr kumimoji="0" sz="1800" b="0" i="0" u="none" strike="noStrike" kern="1200" cap="none" spc="-5" normalizeH="0" baseline="0" noProof="0" dirty="0">
                <a:ln>
                  <a:noFill/>
                </a:ln>
                <a:solidFill>
                  <a:prstClr val="black"/>
                </a:solidFill>
                <a:effectLst/>
                <a:uLnTx/>
                <a:uFillTx/>
                <a:latin typeface="Corbel"/>
                <a:ea typeface="+mn-ea"/>
                <a:cs typeface="Corbel"/>
              </a:rPr>
              <a:t>allows</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you</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to</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execute</a:t>
            </a:r>
            <a:r>
              <a:rPr kumimoji="0" sz="1800" b="0" i="0" u="none" strike="noStrike" kern="1200" cap="none" spc="-5" normalizeH="0" baseline="0" noProof="0" dirty="0">
                <a:ln>
                  <a:noFill/>
                </a:ln>
                <a:solidFill>
                  <a:prstClr val="black"/>
                </a:solidFill>
                <a:effectLst/>
                <a:uLnTx/>
                <a:uFillTx/>
                <a:latin typeface="Corbel"/>
                <a:ea typeface="+mn-ea"/>
                <a:cs typeface="Corbel"/>
              </a:rPr>
              <a:t> code</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when</a:t>
            </a:r>
            <a:r>
              <a:rPr kumimoji="0" sz="1800" b="0" i="0" u="none" strike="noStrike" kern="1200" cap="none" spc="1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an</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event</a:t>
            </a:r>
            <a:r>
              <a:rPr kumimoji="0" sz="1800" b="0" i="0" u="none" strike="noStrike" kern="1200" cap="none" spc="0" normalizeH="0" baseline="0" noProof="0" dirty="0">
                <a:ln>
                  <a:noFill/>
                </a:ln>
                <a:solidFill>
                  <a:prstClr val="black"/>
                </a:solidFill>
                <a:effectLst/>
                <a:uLnTx/>
                <a:uFillTx/>
                <a:latin typeface="Corbel"/>
                <a:ea typeface="+mn-ea"/>
                <a:cs typeface="Corbel"/>
              </a:rPr>
              <a:t> </a:t>
            </a:r>
            <a:r>
              <a:rPr kumimoji="0" sz="1800" b="0" i="0" u="none" strike="noStrike" kern="1200" cap="none" spc="-10" normalizeH="0" baseline="0" noProof="0" dirty="0">
                <a:ln>
                  <a:noFill/>
                </a:ln>
                <a:solidFill>
                  <a:prstClr val="black"/>
                </a:solidFill>
                <a:effectLst/>
                <a:uLnTx/>
                <a:uFillTx/>
                <a:latin typeface="Corbel"/>
                <a:ea typeface="+mn-ea"/>
                <a:cs typeface="Corbel"/>
              </a:rPr>
              <a:t>occurs.</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299085" marR="0" lvl="0" indent="-287020" algn="l" defTabSz="914400" rtl="0" eaLnBrk="1" fontAlgn="auto" latinLnBrk="0" hangingPunct="1">
              <a:lnSpc>
                <a:spcPct val="100000"/>
              </a:lnSpc>
              <a:spcBef>
                <a:spcPts val="600"/>
              </a:spcBef>
              <a:spcAft>
                <a:spcPts val="0"/>
              </a:spcAft>
              <a:buClrTx/>
              <a:buSzTx/>
              <a:buFont typeface="Wingdings"/>
              <a:buChar char=""/>
              <a:tabLst>
                <a:tab pos="299720" algn="l"/>
              </a:tabLst>
              <a:defRPr/>
            </a:pPr>
            <a:r>
              <a:rPr kumimoji="0" sz="1800" b="0" i="0" u="none" strike="noStrike" kern="1200" cap="none" spc="-5" normalizeH="0" baseline="0" noProof="0" dirty="0">
                <a:ln>
                  <a:noFill/>
                </a:ln>
                <a:solidFill>
                  <a:prstClr val="black"/>
                </a:solidFill>
                <a:effectLst/>
                <a:uLnTx/>
                <a:uFillTx/>
                <a:latin typeface="Corbel"/>
                <a:ea typeface="+mn-ea"/>
                <a:cs typeface="Corbel"/>
              </a:rPr>
              <a:t>Events</a:t>
            </a:r>
            <a:r>
              <a:rPr kumimoji="0" sz="1800" b="0" i="0" u="none" strike="noStrike" kern="1200" cap="none" spc="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are</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generated</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by </a:t>
            </a:r>
            <a:r>
              <a:rPr kumimoji="0" sz="1800" b="0" i="0" u="none" strike="noStrike" kern="1200" cap="none" spc="-5" normalizeH="0" baseline="0" noProof="0" dirty="0">
                <a:ln>
                  <a:noFill/>
                </a:ln>
                <a:solidFill>
                  <a:prstClr val="black"/>
                </a:solidFill>
                <a:effectLst/>
                <a:uLnTx/>
                <a:uFillTx/>
                <a:latin typeface="Corbel"/>
                <a:ea typeface="+mn-ea"/>
                <a:cs typeface="Corbel"/>
              </a:rPr>
              <a:t>the</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browser</a:t>
            </a:r>
            <a:r>
              <a:rPr kumimoji="0" sz="1800" b="0" i="0" u="none" strike="noStrike" kern="1200" cap="none" spc="0" normalizeH="0" baseline="0" noProof="0" dirty="0">
                <a:ln>
                  <a:noFill/>
                </a:ln>
                <a:solidFill>
                  <a:prstClr val="black"/>
                </a:solidFill>
                <a:effectLst/>
                <a:uLnTx/>
                <a:uFillTx/>
                <a:latin typeface="Corbel"/>
                <a:ea typeface="+mn-ea"/>
                <a:cs typeface="Corbel"/>
              </a:rPr>
              <a:t> when</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"things</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happen"</a:t>
            </a:r>
            <a:r>
              <a:rPr kumimoji="0" sz="1800" b="0" i="0" u="none" strike="noStrike" kern="1200" cap="none" spc="-10" normalizeH="0" baseline="0" noProof="0" dirty="0">
                <a:ln>
                  <a:noFill/>
                </a:ln>
                <a:solidFill>
                  <a:prstClr val="black"/>
                </a:solidFill>
                <a:effectLst/>
                <a:uLnTx/>
                <a:uFillTx/>
                <a:latin typeface="Corbel"/>
                <a:ea typeface="+mn-ea"/>
                <a:cs typeface="Corbel"/>
              </a:rPr>
              <a:t> </a:t>
            </a:r>
            <a:r>
              <a:rPr kumimoji="0" sz="1800" b="0" i="0" u="none" strike="noStrike" kern="1200" cap="none" spc="-5" normalizeH="0" baseline="0" noProof="0" dirty="0">
                <a:ln>
                  <a:noFill/>
                </a:ln>
                <a:solidFill>
                  <a:prstClr val="black"/>
                </a:solidFill>
                <a:effectLst/>
                <a:uLnTx/>
                <a:uFillTx/>
                <a:latin typeface="Corbel"/>
                <a:ea typeface="+mn-ea"/>
                <a:cs typeface="Corbel"/>
              </a:rPr>
              <a:t>to HTML</a:t>
            </a:r>
            <a:r>
              <a:rPr kumimoji="0" sz="1800" b="0" i="0" u="none" strike="noStrike" kern="1200" cap="none" spc="5" normalizeH="0" baseline="0" noProof="0" dirty="0">
                <a:ln>
                  <a:noFill/>
                </a:ln>
                <a:solidFill>
                  <a:prstClr val="black"/>
                </a:solidFill>
                <a:effectLst/>
                <a:uLnTx/>
                <a:uFillTx/>
                <a:latin typeface="Corbel"/>
                <a:ea typeface="+mn-ea"/>
                <a:cs typeface="Corbel"/>
              </a:rPr>
              <a:t> </a:t>
            </a:r>
            <a:r>
              <a:rPr kumimoji="0" sz="1800" b="0" i="0" u="none" strike="noStrike" kern="1200" cap="none" spc="0" normalizeH="0" baseline="0" noProof="0" dirty="0">
                <a:ln>
                  <a:noFill/>
                </a:ln>
                <a:solidFill>
                  <a:prstClr val="black"/>
                </a:solidFill>
                <a:effectLst/>
                <a:uLnTx/>
                <a:uFillTx/>
                <a:latin typeface="Corbel"/>
                <a:ea typeface="+mn-ea"/>
                <a:cs typeface="Corbel"/>
              </a:rPr>
              <a:t>elements:</a:t>
            </a:r>
          </a:p>
          <a:p>
            <a:pPr marL="469900" marR="0" lvl="0" indent="-457200" algn="l" defTabSz="914400" rtl="0" eaLnBrk="1" fontAlgn="auto" latinLnBrk="0" hangingPunct="1">
              <a:lnSpc>
                <a:spcPct val="100000"/>
              </a:lnSpc>
              <a:spcBef>
                <a:spcPts val="600"/>
              </a:spcBef>
              <a:spcAft>
                <a:spcPts val="0"/>
              </a:spcAft>
              <a:buClrTx/>
              <a:buSzTx/>
              <a:buFont typeface="Wingdings"/>
              <a:buChar char=""/>
              <a:tabLst>
                <a:tab pos="469265" algn="l"/>
                <a:tab pos="469900" algn="l"/>
              </a:tabLst>
              <a:defRPr/>
            </a:pPr>
            <a:r>
              <a:rPr kumimoji="0" sz="1800" b="0" i="0" u="none" strike="noStrike" kern="1200" cap="none" spc="0" normalizeH="0" baseline="0" noProof="0" dirty="0">
                <a:ln>
                  <a:noFill/>
                </a:ln>
                <a:solidFill>
                  <a:srgbClr val="FF0000"/>
                </a:solidFill>
                <a:effectLst/>
                <a:uLnTx/>
                <a:uFillTx/>
                <a:latin typeface="Corbel"/>
                <a:ea typeface="+mn-ea"/>
                <a:cs typeface="Corbel"/>
              </a:rPr>
              <a:t>When</a:t>
            </a:r>
            <a:r>
              <a:rPr kumimoji="0" sz="1800" b="0" i="0" u="none" strike="noStrike" kern="1200" cap="none" spc="-5"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a</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user</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clicks</a:t>
            </a:r>
            <a:r>
              <a:rPr kumimoji="0" sz="1800" b="0" i="0" u="none" strike="noStrike" kern="1200" cap="none" spc="-5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the</a:t>
            </a:r>
            <a:r>
              <a:rPr kumimoji="0" sz="1800" b="0" i="0" u="none" strike="noStrike" kern="1200" cap="none" spc="0" normalizeH="0" baseline="0" noProof="0" dirty="0">
                <a:ln>
                  <a:noFill/>
                </a:ln>
                <a:solidFill>
                  <a:srgbClr val="FF0000"/>
                </a:solidFill>
                <a:effectLst/>
                <a:uLnTx/>
                <a:uFillTx/>
                <a:latin typeface="Corbel"/>
                <a:ea typeface="+mn-ea"/>
                <a:cs typeface="Corbel"/>
              </a:rPr>
              <a:t> mouse</a:t>
            </a:r>
          </a:p>
          <a:p>
            <a:pPr marL="469900" marR="0" lvl="0" indent="-457200" algn="l" defTabSz="914400" rtl="0" eaLnBrk="1" fontAlgn="auto" latinLnBrk="0" hangingPunct="1">
              <a:lnSpc>
                <a:spcPct val="100000"/>
              </a:lnSpc>
              <a:spcBef>
                <a:spcPts val="600"/>
              </a:spcBef>
              <a:spcAft>
                <a:spcPts val="0"/>
              </a:spcAft>
              <a:buClrTx/>
              <a:buSzTx/>
              <a:buFont typeface="Wingdings"/>
              <a:buChar char=""/>
              <a:tabLst>
                <a:tab pos="469265" algn="l"/>
                <a:tab pos="469900" algn="l"/>
              </a:tabLst>
              <a:defRPr/>
            </a:pPr>
            <a:r>
              <a:rPr kumimoji="0" sz="1800" b="0" i="0" u="none" strike="noStrike" kern="1200" cap="none" spc="0" normalizeH="0" baseline="0" noProof="0" dirty="0">
                <a:ln>
                  <a:noFill/>
                </a:ln>
                <a:solidFill>
                  <a:srgbClr val="FF0000"/>
                </a:solidFill>
                <a:effectLst/>
                <a:uLnTx/>
                <a:uFillTx/>
                <a:latin typeface="Corbel"/>
                <a:ea typeface="+mn-ea"/>
                <a:cs typeface="Corbel"/>
              </a:rPr>
              <a:t>When</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a</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web</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page</a:t>
            </a:r>
            <a:r>
              <a:rPr kumimoji="0" sz="1800" b="0" i="0" u="none" strike="noStrike" kern="1200" cap="none" spc="-2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has</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loaded</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469900" marR="0" lvl="0" indent="-457200" algn="l" defTabSz="914400" rtl="0" eaLnBrk="1" fontAlgn="auto" latinLnBrk="0" hangingPunct="1">
              <a:lnSpc>
                <a:spcPct val="100000"/>
              </a:lnSpc>
              <a:spcBef>
                <a:spcPts val="600"/>
              </a:spcBef>
              <a:spcAft>
                <a:spcPts val="0"/>
              </a:spcAft>
              <a:buClrTx/>
              <a:buSzTx/>
              <a:buFont typeface="Wingdings"/>
              <a:buChar char=""/>
              <a:tabLst>
                <a:tab pos="469265" algn="l"/>
                <a:tab pos="469900" algn="l"/>
              </a:tabLst>
              <a:defRPr/>
            </a:pPr>
            <a:r>
              <a:rPr kumimoji="0" sz="1800" b="0" i="0" u="none" strike="noStrike" kern="1200" cap="none" spc="-5" normalizeH="0" baseline="0" noProof="0" dirty="0">
                <a:ln>
                  <a:noFill/>
                </a:ln>
                <a:solidFill>
                  <a:srgbClr val="FF0000"/>
                </a:solidFill>
                <a:effectLst/>
                <a:uLnTx/>
                <a:uFillTx/>
                <a:latin typeface="Corbel"/>
                <a:ea typeface="+mn-ea"/>
                <a:cs typeface="Corbel"/>
              </a:rPr>
              <a:t>When</a:t>
            </a:r>
            <a:r>
              <a:rPr kumimoji="0" sz="1800" b="0" i="0" u="none" strike="noStrike" kern="1200" cap="none" spc="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an</a:t>
            </a:r>
            <a:r>
              <a:rPr kumimoji="0" sz="1800" b="0" i="0" u="none" strike="noStrike" kern="1200" cap="none" spc="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image has</a:t>
            </a:r>
            <a:r>
              <a:rPr kumimoji="0" sz="1800" b="0" i="0" u="none" strike="noStrike" kern="1200" cap="none" spc="5"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been</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loaded</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469900" marR="0" lvl="0" indent="-457200" algn="l" defTabSz="914400" rtl="0" eaLnBrk="1" fontAlgn="auto" latinLnBrk="0" hangingPunct="1">
              <a:lnSpc>
                <a:spcPct val="100000"/>
              </a:lnSpc>
              <a:spcBef>
                <a:spcPts val="600"/>
              </a:spcBef>
              <a:spcAft>
                <a:spcPts val="0"/>
              </a:spcAft>
              <a:buClrTx/>
              <a:buSzTx/>
              <a:buFont typeface="Wingdings"/>
              <a:buChar char=""/>
              <a:tabLst>
                <a:tab pos="469265" algn="l"/>
                <a:tab pos="469900" algn="l"/>
              </a:tabLst>
              <a:defRPr/>
            </a:pPr>
            <a:r>
              <a:rPr kumimoji="0" sz="1800" b="0" i="0" u="none" strike="noStrike" kern="1200" cap="none" spc="0" normalizeH="0" baseline="0" noProof="0" dirty="0">
                <a:ln>
                  <a:noFill/>
                </a:ln>
                <a:solidFill>
                  <a:srgbClr val="FF0000"/>
                </a:solidFill>
                <a:effectLst/>
                <a:uLnTx/>
                <a:uFillTx/>
                <a:latin typeface="Corbel"/>
                <a:ea typeface="+mn-ea"/>
                <a:cs typeface="Corbel"/>
              </a:rPr>
              <a:t>When </a:t>
            </a:r>
            <a:r>
              <a:rPr kumimoji="0" sz="1800" b="0" i="0" u="none" strike="noStrike" kern="1200" cap="none" spc="-5" normalizeH="0" baseline="0" noProof="0" dirty="0">
                <a:ln>
                  <a:noFill/>
                </a:ln>
                <a:solidFill>
                  <a:srgbClr val="FF0000"/>
                </a:solidFill>
                <a:effectLst/>
                <a:uLnTx/>
                <a:uFillTx/>
                <a:latin typeface="Corbel"/>
                <a:ea typeface="+mn-ea"/>
                <a:cs typeface="Corbel"/>
              </a:rPr>
              <a:t>the</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mouse</a:t>
            </a:r>
            <a:r>
              <a:rPr kumimoji="0" sz="1800" b="0" i="0" u="none" strike="noStrike" kern="1200" cap="none" spc="-5" normalizeH="0" baseline="0" noProof="0" dirty="0">
                <a:ln>
                  <a:noFill/>
                </a:ln>
                <a:solidFill>
                  <a:srgbClr val="FF0000"/>
                </a:solidFill>
                <a:effectLst/>
                <a:uLnTx/>
                <a:uFillTx/>
                <a:latin typeface="Corbel"/>
                <a:ea typeface="+mn-ea"/>
                <a:cs typeface="Corbel"/>
              </a:rPr>
              <a:t> moves</a:t>
            </a:r>
            <a:r>
              <a:rPr kumimoji="0" sz="1800" b="0" i="0" u="none" strike="noStrike" kern="1200" cap="none" spc="5"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over an</a:t>
            </a:r>
            <a:r>
              <a:rPr kumimoji="0" sz="1800" b="0" i="0" u="none" strike="noStrike" kern="1200" cap="none" spc="0" normalizeH="0" baseline="0" noProof="0" dirty="0">
                <a:ln>
                  <a:noFill/>
                </a:ln>
                <a:solidFill>
                  <a:srgbClr val="FF0000"/>
                </a:solidFill>
                <a:effectLst/>
                <a:uLnTx/>
                <a:uFillTx/>
                <a:latin typeface="Corbel"/>
                <a:ea typeface="+mn-ea"/>
                <a:cs typeface="Corbel"/>
              </a:rPr>
              <a:t> element</a:t>
            </a:r>
          </a:p>
          <a:p>
            <a:pPr marL="469900" marR="0" lvl="0" indent="-457200" algn="l" defTabSz="914400" rtl="0" eaLnBrk="1" fontAlgn="auto" latinLnBrk="0" hangingPunct="1">
              <a:lnSpc>
                <a:spcPct val="100000"/>
              </a:lnSpc>
              <a:spcBef>
                <a:spcPts val="600"/>
              </a:spcBef>
              <a:spcAft>
                <a:spcPts val="0"/>
              </a:spcAft>
              <a:buClrTx/>
              <a:buSzTx/>
              <a:buFont typeface="Wingdings"/>
              <a:buChar char=""/>
              <a:tabLst>
                <a:tab pos="469265" algn="l"/>
                <a:tab pos="469900" algn="l"/>
              </a:tabLst>
              <a:defRPr/>
            </a:pPr>
            <a:r>
              <a:rPr kumimoji="0" sz="1800" b="0" i="0" u="none" strike="noStrike" kern="1200" cap="none" spc="0" normalizeH="0" baseline="0" noProof="0" dirty="0">
                <a:ln>
                  <a:noFill/>
                </a:ln>
                <a:solidFill>
                  <a:srgbClr val="FF0000"/>
                </a:solidFill>
                <a:effectLst/>
                <a:uLnTx/>
                <a:uFillTx/>
                <a:latin typeface="Corbel"/>
                <a:ea typeface="+mn-ea"/>
                <a:cs typeface="Corbel"/>
              </a:rPr>
              <a:t>When</a:t>
            </a:r>
            <a:r>
              <a:rPr kumimoji="0" sz="1800" b="0" i="0" u="none" strike="noStrike" kern="1200" cap="none" spc="-5" normalizeH="0" baseline="0" noProof="0" dirty="0">
                <a:ln>
                  <a:noFill/>
                </a:ln>
                <a:solidFill>
                  <a:srgbClr val="FF0000"/>
                </a:solidFill>
                <a:effectLst/>
                <a:uLnTx/>
                <a:uFillTx/>
                <a:latin typeface="Corbel"/>
                <a:ea typeface="+mn-ea"/>
                <a:cs typeface="Corbel"/>
              </a:rPr>
              <a:t> an </a:t>
            </a:r>
            <a:r>
              <a:rPr kumimoji="0" sz="1800" b="0" i="0" u="none" strike="noStrike" kern="1200" cap="none" spc="0" normalizeH="0" baseline="0" noProof="0" dirty="0">
                <a:ln>
                  <a:noFill/>
                </a:ln>
                <a:solidFill>
                  <a:srgbClr val="FF0000"/>
                </a:solidFill>
                <a:effectLst/>
                <a:uLnTx/>
                <a:uFillTx/>
                <a:latin typeface="Corbel"/>
                <a:ea typeface="+mn-ea"/>
                <a:cs typeface="Corbel"/>
              </a:rPr>
              <a:t>input</a:t>
            </a:r>
            <a:r>
              <a:rPr kumimoji="0" sz="1800" b="0" i="0" u="none" strike="noStrike" kern="1200" cap="none" spc="-25"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field</a:t>
            </a:r>
            <a:r>
              <a:rPr kumimoji="0" sz="1800" b="0" i="0" u="none" strike="noStrike" kern="1200" cap="none" spc="-3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is</a:t>
            </a:r>
            <a:r>
              <a:rPr kumimoji="0" sz="1800" b="0" i="0" u="none" strike="noStrike" kern="1200" cap="none" spc="-2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changed</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469900" marR="0" lvl="0" indent="-457200" algn="l" defTabSz="914400" rtl="0" eaLnBrk="1" fontAlgn="auto" latinLnBrk="0" hangingPunct="1">
              <a:lnSpc>
                <a:spcPct val="100000"/>
              </a:lnSpc>
              <a:spcBef>
                <a:spcPts val="600"/>
              </a:spcBef>
              <a:spcAft>
                <a:spcPts val="0"/>
              </a:spcAft>
              <a:buClrTx/>
              <a:buSzTx/>
              <a:buFont typeface="Wingdings"/>
              <a:buChar char=""/>
              <a:tabLst>
                <a:tab pos="469265" algn="l"/>
                <a:tab pos="469900" algn="l"/>
              </a:tabLst>
              <a:defRPr/>
            </a:pPr>
            <a:r>
              <a:rPr kumimoji="0" sz="1800" b="0" i="0" u="none" strike="noStrike" kern="1200" cap="none" spc="0" normalizeH="0" baseline="0" noProof="0" dirty="0">
                <a:ln>
                  <a:noFill/>
                </a:ln>
                <a:solidFill>
                  <a:srgbClr val="FF0000"/>
                </a:solidFill>
                <a:effectLst/>
                <a:uLnTx/>
                <a:uFillTx/>
                <a:latin typeface="Corbel"/>
                <a:ea typeface="+mn-ea"/>
                <a:cs typeface="Corbel"/>
              </a:rPr>
              <a:t>When </a:t>
            </a:r>
            <a:r>
              <a:rPr kumimoji="0" sz="1800" b="0" i="0" u="none" strike="noStrike" kern="1200" cap="none" spc="-5" normalizeH="0" baseline="0" noProof="0" dirty="0">
                <a:ln>
                  <a:noFill/>
                </a:ln>
                <a:solidFill>
                  <a:srgbClr val="FF0000"/>
                </a:solidFill>
                <a:effectLst/>
                <a:uLnTx/>
                <a:uFillTx/>
                <a:latin typeface="Corbel"/>
                <a:ea typeface="+mn-ea"/>
                <a:cs typeface="Corbel"/>
              </a:rPr>
              <a:t>an HTML</a:t>
            </a:r>
            <a:r>
              <a:rPr kumimoji="0" sz="1800" b="0" i="0" u="none" strike="noStrike" kern="1200" cap="none" spc="0" normalizeH="0" baseline="0" noProof="0" dirty="0">
                <a:ln>
                  <a:noFill/>
                </a:ln>
                <a:solidFill>
                  <a:srgbClr val="FF0000"/>
                </a:solidFill>
                <a:effectLst/>
                <a:uLnTx/>
                <a:uFillTx/>
                <a:latin typeface="Corbel"/>
                <a:ea typeface="+mn-ea"/>
                <a:cs typeface="Corbel"/>
              </a:rPr>
              <a:t> form</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is</a:t>
            </a:r>
            <a:r>
              <a:rPr kumimoji="0" sz="1800" b="0" i="0" u="none" strike="noStrike" kern="1200" cap="none" spc="-20" normalizeH="0" baseline="0" noProof="0" dirty="0">
                <a:ln>
                  <a:noFill/>
                </a:ln>
                <a:solidFill>
                  <a:srgbClr val="FF0000"/>
                </a:solidFill>
                <a:effectLst/>
                <a:uLnTx/>
                <a:uFillTx/>
                <a:latin typeface="Corbel"/>
                <a:ea typeface="+mn-ea"/>
                <a:cs typeface="Corbel"/>
              </a:rPr>
              <a:t> </a:t>
            </a:r>
            <a:r>
              <a:rPr kumimoji="0" sz="1800" b="0" i="0" u="none" strike="noStrike" kern="1200" cap="none" spc="-5" normalizeH="0" baseline="0" noProof="0" dirty="0">
                <a:ln>
                  <a:noFill/>
                </a:ln>
                <a:solidFill>
                  <a:srgbClr val="FF0000"/>
                </a:solidFill>
                <a:effectLst/>
                <a:uLnTx/>
                <a:uFillTx/>
                <a:latin typeface="Corbel"/>
                <a:ea typeface="+mn-ea"/>
                <a:cs typeface="Corbel"/>
              </a:rPr>
              <a:t>submitted</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469900" marR="0" lvl="0" indent="-457200" algn="l" defTabSz="914400" rtl="0" eaLnBrk="1" fontAlgn="auto" latinLnBrk="0" hangingPunct="1">
              <a:lnSpc>
                <a:spcPct val="100000"/>
              </a:lnSpc>
              <a:spcBef>
                <a:spcPts val="600"/>
              </a:spcBef>
              <a:spcAft>
                <a:spcPts val="0"/>
              </a:spcAft>
              <a:buClrTx/>
              <a:buSzTx/>
              <a:buFont typeface="Wingdings"/>
              <a:buChar char=""/>
              <a:tabLst>
                <a:tab pos="469265" algn="l"/>
                <a:tab pos="469900" algn="l"/>
              </a:tabLst>
              <a:defRPr/>
            </a:pPr>
            <a:r>
              <a:rPr kumimoji="0" sz="1800" b="0" i="0" u="none" strike="noStrike" kern="1200" cap="none" spc="-5" normalizeH="0" baseline="0" noProof="0" dirty="0">
                <a:ln>
                  <a:noFill/>
                </a:ln>
                <a:solidFill>
                  <a:srgbClr val="FF0000"/>
                </a:solidFill>
                <a:effectLst/>
                <a:uLnTx/>
                <a:uFillTx/>
                <a:latin typeface="Corbel"/>
                <a:ea typeface="+mn-ea"/>
                <a:cs typeface="Corbel"/>
              </a:rPr>
              <a:t>When</a:t>
            </a:r>
            <a:r>
              <a:rPr kumimoji="0" sz="1800" b="0" i="0" u="none" strike="noStrike" kern="1200" cap="none" spc="0" normalizeH="0" baseline="0" noProof="0" dirty="0">
                <a:ln>
                  <a:noFill/>
                </a:ln>
                <a:solidFill>
                  <a:srgbClr val="FF0000"/>
                </a:solidFill>
                <a:effectLst/>
                <a:uLnTx/>
                <a:uFillTx/>
                <a:latin typeface="Corbel"/>
                <a:ea typeface="+mn-ea"/>
                <a:cs typeface="Corbel"/>
              </a:rPr>
              <a:t> a</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user</a:t>
            </a:r>
            <a:r>
              <a:rPr kumimoji="0" sz="1800" b="0" i="0" u="none" strike="noStrike" kern="1200" cap="none" spc="-10" normalizeH="0" baseline="0" noProof="0" dirty="0">
                <a:ln>
                  <a:noFill/>
                </a:ln>
                <a:solidFill>
                  <a:srgbClr val="FF0000"/>
                </a:solidFill>
                <a:effectLst/>
                <a:uLnTx/>
                <a:uFillTx/>
                <a:latin typeface="Corbel"/>
                <a:ea typeface="+mn-ea"/>
                <a:cs typeface="Corbel"/>
              </a:rPr>
              <a:t> strokes</a:t>
            </a:r>
            <a:r>
              <a:rPr kumimoji="0" sz="1800" b="0" i="0" u="none" strike="noStrike" kern="1200" cap="none" spc="-20" normalizeH="0" baseline="0" noProof="0" dirty="0">
                <a:ln>
                  <a:noFill/>
                </a:ln>
                <a:solidFill>
                  <a:srgbClr val="FF0000"/>
                </a:solidFill>
                <a:effectLst/>
                <a:uLnTx/>
                <a:uFillTx/>
                <a:latin typeface="Corbel"/>
                <a:ea typeface="+mn-ea"/>
                <a:cs typeface="Corbel"/>
              </a:rPr>
              <a:t> </a:t>
            </a:r>
            <a:r>
              <a:rPr kumimoji="0" sz="1800" b="0" i="0" u="none" strike="noStrike" kern="1200" cap="none" spc="0" normalizeH="0" baseline="0" noProof="0" dirty="0">
                <a:ln>
                  <a:noFill/>
                </a:ln>
                <a:solidFill>
                  <a:srgbClr val="FF0000"/>
                </a:solidFill>
                <a:effectLst/>
                <a:uLnTx/>
                <a:uFillTx/>
                <a:latin typeface="Corbel"/>
                <a:ea typeface="+mn-ea"/>
                <a:cs typeface="Corbel"/>
              </a:rPr>
              <a:t>a</a:t>
            </a:r>
            <a:r>
              <a:rPr kumimoji="0" sz="1800" b="0" i="0" u="none" strike="noStrike" kern="1200" cap="none" spc="-10" normalizeH="0" baseline="0" noProof="0" dirty="0">
                <a:ln>
                  <a:noFill/>
                </a:ln>
                <a:solidFill>
                  <a:srgbClr val="FF0000"/>
                </a:solidFill>
                <a:effectLst/>
                <a:uLnTx/>
                <a:uFillTx/>
                <a:latin typeface="Corbel"/>
                <a:ea typeface="+mn-ea"/>
                <a:cs typeface="Corbel"/>
              </a:rPr>
              <a:t> </a:t>
            </a:r>
            <a:r>
              <a:rPr kumimoji="0" sz="1800" b="0" i="0" u="none" strike="noStrike" kern="1200" cap="none" spc="-20" normalizeH="0" baseline="0" noProof="0" dirty="0">
                <a:ln>
                  <a:noFill/>
                </a:ln>
                <a:solidFill>
                  <a:srgbClr val="FF0000"/>
                </a:solidFill>
                <a:effectLst/>
                <a:uLnTx/>
                <a:uFillTx/>
                <a:latin typeface="Corbel"/>
                <a:ea typeface="+mn-ea"/>
                <a:cs typeface="Corbel"/>
              </a:rPr>
              <a:t>key</a:t>
            </a:r>
            <a:endParaRPr kumimoji="0" sz="1800" b="0" i="0" u="none" strike="noStrike" kern="1200" cap="none" spc="0" normalizeH="0" baseline="0" noProof="0" dirty="0">
              <a:ln>
                <a:noFill/>
              </a:ln>
              <a:solidFill>
                <a:srgbClr val="FF0000"/>
              </a:solidFill>
              <a:effectLst/>
              <a:uLnTx/>
              <a:uFillTx/>
              <a:latin typeface="Corbel"/>
              <a:ea typeface="+mn-ea"/>
              <a:cs typeface="Corbel"/>
            </a:endParaRPr>
          </a:p>
          <a:p>
            <a:pPr marL="12700" marR="0" lvl="0" indent="0" algn="l" defTabSz="914400" rtl="0" eaLnBrk="1" fontAlgn="auto" latinLnBrk="0" hangingPunct="1">
              <a:lnSpc>
                <a:spcPct val="100000"/>
              </a:lnSpc>
              <a:spcBef>
                <a:spcPts val="965"/>
              </a:spcBef>
              <a:spcAft>
                <a:spcPts val="0"/>
              </a:spcAft>
              <a:buClrTx/>
              <a:buSzTx/>
              <a:buFontTx/>
              <a:buNone/>
              <a:tabLst/>
              <a:defRPr/>
            </a:pPr>
            <a:r>
              <a:rPr kumimoji="0" sz="1800" b="0" i="0" u="none" strike="noStrike" kern="1200" cap="none" spc="-5" normalizeH="0" baseline="0" noProof="0" dirty="0">
                <a:ln>
                  <a:noFill/>
                </a:ln>
                <a:solidFill>
                  <a:srgbClr val="006FC0"/>
                </a:solidFill>
                <a:effectLst/>
                <a:uLnTx/>
                <a:uFillTx/>
                <a:latin typeface="Corbel"/>
                <a:ea typeface="+mn-ea"/>
                <a:cs typeface="Corbel"/>
              </a:rPr>
              <a:t>&lt;!DOCTYPE</a:t>
            </a:r>
            <a:r>
              <a:rPr kumimoji="0" sz="1800" b="0" i="0" u="none" strike="noStrike" kern="1200" cap="none" spc="-40" normalizeH="0" baseline="0" noProof="0" dirty="0">
                <a:ln>
                  <a:noFill/>
                </a:ln>
                <a:solidFill>
                  <a:srgbClr val="006FC0"/>
                </a:solidFill>
                <a:effectLst/>
                <a:uLnTx/>
                <a:uFillTx/>
                <a:latin typeface="Corbel"/>
                <a:ea typeface="+mn-ea"/>
                <a:cs typeface="Corbel"/>
              </a:rPr>
              <a:t> </a:t>
            </a:r>
            <a:r>
              <a:rPr kumimoji="0" sz="1800" b="0" i="0" u="none" strike="noStrike" kern="1200" cap="none" spc="-5" normalizeH="0" baseline="0" noProof="0" dirty="0">
                <a:ln>
                  <a:noFill/>
                </a:ln>
                <a:solidFill>
                  <a:srgbClr val="006FC0"/>
                </a:solidFill>
                <a:effectLst/>
                <a:uLnTx/>
                <a:uFillTx/>
                <a:latin typeface="Corbel"/>
                <a:ea typeface="+mn-ea"/>
                <a:cs typeface="Corbel"/>
              </a:rPr>
              <a:t>html&gt;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006FC0"/>
                </a:solidFill>
                <a:effectLst/>
                <a:uLnTx/>
                <a:uFillTx/>
                <a:latin typeface="Corbel"/>
                <a:ea typeface="+mn-ea"/>
                <a:cs typeface="Corbel"/>
              </a:rPr>
              <a:t>&lt;html&gt;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800" b="0" i="0" u="none" strike="noStrike" kern="1200" cap="none" spc="-5" normalizeH="0" baseline="0" noProof="0" dirty="0">
                <a:ln>
                  <a:noFill/>
                </a:ln>
                <a:solidFill>
                  <a:srgbClr val="006FC0"/>
                </a:solidFill>
                <a:effectLst/>
                <a:uLnTx/>
                <a:uFillTx/>
                <a:latin typeface="Corbel"/>
                <a:ea typeface="+mn-ea"/>
                <a:cs typeface="Corbel"/>
              </a:rPr>
              <a:t>&lt;body&gt;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006FC0"/>
                </a:solidFill>
                <a:effectLst/>
                <a:uLnTx/>
                <a:uFillTx/>
                <a:latin typeface="Corbel"/>
                <a:ea typeface="+mn-ea"/>
                <a:cs typeface="Corbel"/>
              </a:rPr>
              <a:t>&lt;h1 id="id-1"&gt;Computer</a:t>
            </a:r>
            <a:r>
              <a:rPr kumimoji="0" sz="1800" b="0" i="0" u="none" strike="noStrike" kern="1200" cap="none" spc="-50" normalizeH="0" baseline="0" noProof="0" dirty="0">
                <a:ln>
                  <a:noFill/>
                </a:ln>
                <a:solidFill>
                  <a:srgbClr val="006FC0"/>
                </a:solidFill>
                <a:effectLst/>
                <a:uLnTx/>
                <a:uFillTx/>
                <a:latin typeface="Corbel"/>
                <a:ea typeface="+mn-ea"/>
                <a:cs typeface="Corbel"/>
              </a:rPr>
              <a:t> </a:t>
            </a:r>
            <a:r>
              <a:rPr kumimoji="0" sz="1800" b="0" i="0" u="none" strike="noStrike" kern="1200" cap="none" spc="0" normalizeH="0" baseline="0" noProof="0" dirty="0">
                <a:ln>
                  <a:noFill/>
                </a:ln>
                <a:solidFill>
                  <a:srgbClr val="006FC0"/>
                </a:solidFill>
                <a:effectLst/>
                <a:uLnTx/>
                <a:uFillTx/>
                <a:latin typeface="Corbel"/>
                <a:ea typeface="+mn-ea"/>
                <a:cs typeface="Corbel"/>
              </a:rPr>
              <a:t>Science&lt;/h1&gt;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469900" marR="0" lvl="0" indent="0" algn="l" defTabSz="914400" rtl="0" eaLnBrk="1" fontAlgn="auto" latinLnBrk="0" hangingPunct="1">
              <a:lnSpc>
                <a:spcPct val="100000"/>
              </a:lnSpc>
              <a:spcBef>
                <a:spcPts val="0"/>
              </a:spcBef>
              <a:spcAft>
                <a:spcPts val="0"/>
              </a:spcAft>
              <a:buClrTx/>
              <a:buSzTx/>
              <a:buFontTx/>
              <a:buNone/>
              <a:tabLst>
                <a:tab pos="2755900" algn="l"/>
              </a:tabLst>
              <a:defRPr/>
            </a:pPr>
            <a:r>
              <a:rPr kumimoji="0" sz="1800" b="0" i="0" u="none" strike="noStrike" kern="1200" cap="none" spc="0" normalizeH="0" baseline="0" noProof="0" dirty="0">
                <a:ln>
                  <a:noFill/>
                </a:ln>
                <a:solidFill>
                  <a:srgbClr val="C00000"/>
                </a:solidFill>
                <a:effectLst/>
                <a:uLnTx/>
                <a:uFillTx/>
                <a:latin typeface="Corbel"/>
                <a:ea typeface="+mn-ea"/>
                <a:cs typeface="Corbel"/>
              </a:rPr>
              <a:t>&lt;button</a:t>
            </a:r>
            <a:r>
              <a:rPr kumimoji="0" sz="1800" b="0" i="0" u="none" strike="noStrike" kern="1200" cap="none" spc="5" normalizeH="0" baseline="0" noProof="0" dirty="0">
                <a:ln>
                  <a:noFill/>
                </a:ln>
                <a:solidFill>
                  <a:srgbClr val="C00000"/>
                </a:solidFill>
                <a:effectLst/>
                <a:uLnTx/>
                <a:uFillTx/>
                <a:latin typeface="Corbel"/>
                <a:ea typeface="+mn-ea"/>
                <a:cs typeface="Corbel"/>
              </a:rPr>
              <a:t> </a:t>
            </a:r>
            <a:r>
              <a:rPr kumimoji="0" sz="1800" b="0" i="0" u="none" strike="noStrike" kern="1200" cap="none" spc="-5" normalizeH="0" baseline="0" noProof="0" dirty="0">
                <a:ln>
                  <a:noFill/>
                </a:ln>
                <a:solidFill>
                  <a:srgbClr val="C00000"/>
                </a:solidFill>
                <a:effectLst/>
                <a:uLnTx/>
                <a:uFillTx/>
                <a:latin typeface="Corbel"/>
                <a:ea typeface="+mn-ea"/>
                <a:cs typeface="Corbel"/>
              </a:rPr>
              <a:t>type="button“	</a:t>
            </a:r>
            <a:r>
              <a:rPr kumimoji="0" sz="1800" b="0" i="0" u="none" strike="noStrike" kern="1200" cap="none" spc="-5" normalizeH="0" baseline="0" noProof="0" dirty="0">
                <a:ln>
                  <a:noFill/>
                </a:ln>
                <a:solidFill>
                  <a:srgbClr val="C00000"/>
                </a:solidFill>
                <a:effectLst/>
                <a:highlight>
                  <a:srgbClr val="FFFF00"/>
                </a:highlight>
                <a:uLnTx/>
                <a:uFillTx/>
                <a:latin typeface="Corbel"/>
                <a:ea typeface="+mn-ea"/>
                <a:cs typeface="Corbel"/>
              </a:rPr>
              <a:t>onclick</a:t>
            </a:r>
            <a:r>
              <a:rPr kumimoji="0" sz="1800" b="0" i="0" u="none" strike="noStrike" kern="1200" cap="none" spc="-5" normalizeH="0" baseline="0" noProof="0" dirty="0">
                <a:ln>
                  <a:noFill/>
                </a:ln>
                <a:solidFill>
                  <a:srgbClr val="C00000"/>
                </a:solidFill>
                <a:effectLst/>
                <a:uLnTx/>
                <a:uFillTx/>
                <a:latin typeface="Corbel"/>
                <a:ea typeface="+mn-ea"/>
                <a:cs typeface="Corbel"/>
              </a:rPr>
              <a:t>="document.getElementById('id-1').style.color</a:t>
            </a:r>
            <a:r>
              <a:rPr kumimoji="0" sz="1800" b="0" i="0" u="none" strike="noStrike" kern="1200" cap="none" spc="-15" normalizeH="0" baseline="0" noProof="0" dirty="0">
                <a:ln>
                  <a:noFill/>
                </a:ln>
                <a:solidFill>
                  <a:srgbClr val="C00000"/>
                </a:solidFill>
                <a:effectLst/>
                <a:uLnTx/>
                <a:uFillTx/>
                <a:latin typeface="Corbel"/>
                <a:ea typeface="+mn-ea"/>
                <a:cs typeface="Corbel"/>
              </a:rPr>
              <a:t> </a:t>
            </a:r>
            <a:r>
              <a:rPr kumimoji="0" sz="1800" b="0" i="0" u="none" strike="noStrike" kern="1200" cap="none" spc="0" normalizeH="0" baseline="0" noProof="0" dirty="0">
                <a:ln>
                  <a:noFill/>
                </a:ln>
                <a:solidFill>
                  <a:srgbClr val="C00000"/>
                </a:solidFill>
                <a:effectLst/>
                <a:uLnTx/>
                <a:uFillTx/>
                <a:latin typeface="Corbel"/>
                <a:ea typeface="+mn-ea"/>
                <a:cs typeface="Corbel"/>
              </a:rPr>
              <a:t>=</a:t>
            </a:r>
            <a:r>
              <a:rPr kumimoji="0" sz="1800" b="0" i="0" u="none" strike="noStrike" kern="1200" cap="none" spc="40" normalizeH="0" baseline="0" noProof="0" dirty="0">
                <a:ln>
                  <a:noFill/>
                </a:ln>
                <a:solidFill>
                  <a:srgbClr val="C00000"/>
                </a:solidFill>
                <a:effectLst/>
                <a:uLnTx/>
                <a:uFillTx/>
                <a:latin typeface="Corbel"/>
                <a:ea typeface="+mn-ea"/>
                <a:cs typeface="Corbel"/>
              </a:rPr>
              <a:t> </a:t>
            </a:r>
            <a:r>
              <a:rPr kumimoji="0" sz="1800" b="0" i="0" u="none" strike="noStrike" kern="1200" cap="none" spc="-5" normalizeH="0" baseline="0" noProof="0" dirty="0">
                <a:ln>
                  <a:noFill/>
                </a:ln>
                <a:solidFill>
                  <a:srgbClr val="C00000"/>
                </a:solidFill>
                <a:effectLst/>
                <a:uLnTx/>
                <a:uFillTx/>
                <a:latin typeface="Corbel"/>
                <a:ea typeface="+mn-ea"/>
                <a:cs typeface="Corbel"/>
              </a:rPr>
              <a:t>'red’”&gt;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C00000"/>
                </a:solidFill>
                <a:effectLst/>
                <a:uLnTx/>
                <a:uFillTx/>
                <a:latin typeface="Corbel"/>
                <a:ea typeface="+mn-ea"/>
                <a:cs typeface="Corbel"/>
              </a:rPr>
              <a:t>Click</a:t>
            </a:r>
            <a:r>
              <a:rPr kumimoji="0" sz="1800" b="0" i="0" u="none" strike="noStrike" kern="1200" cap="none" spc="-20" normalizeH="0" baseline="0" noProof="0" dirty="0">
                <a:ln>
                  <a:noFill/>
                </a:ln>
                <a:solidFill>
                  <a:srgbClr val="C00000"/>
                </a:solidFill>
                <a:effectLst/>
                <a:uLnTx/>
                <a:uFillTx/>
                <a:latin typeface="Corbel"/>
                <a:ea typeface="+mn-ea"/>
                <a:cs typeface="Corbel"/>
              </a:rPr>
              <a:t> </a:t>
            </a:r>
            <a:r>
              <a:rPr kumimoji="0" sz="1800" b="0" i="0" u="none" strike="noStrike" kern="1200" cap="none" spc="-5" normalizeH="0" baseline="0" noProof="0" dirty="0">
                <a:ln>
                  <a:noFill/>
                </a:ln>
                <a:solidFill>
                  <a:srgbClr val="C00000"/>
                </a:solidFill>
                <a:effectLst/>
                <a:uLnTx/>
                <a:uFillTx/>
                <a:latin typeface="Corbel"/>
                <a:ea typeface="+mn-ea"/>
                <a:cs typeface="Corbel"/>
              </a:rPr>
              <a:t>Here</a:t>
            </a:r>
            <a:r>
              <a:rPr kumimoji="0" sz="1800" b="0" i="0" u="none" strike="noStrike" kern="1200" cap="none" spc="-15" normalizeH="0" baseline="0" noProof="0" dirty="0">
                <a:ln>
                  <a:noFill/>
                </a:ln>
                <a:solidFill>
                  <a:srgbClr val="C00000"/>
                </a:solidFill>
                <a:effectLst/>
                <a:uLnTx/>
                <a:uFillTx/>
                <a:latin typeface="Corbel"/>
                <a:ea typeface="+mn-ea"/>
                <a:cs typeface="Corbel"/>
              </a:rPr>
              <a:t> </a:t>
            </a:r>
            <a:r>
              <a:rPr kumimoji="0" sz="1800" b="0" i="0" u="none" strike="noStrike" kern="1200" cap="none" spc="-5" normalizeH="0" baseline="0" noProof="0" dirty="0">
                <a:ln>
                  <a:noFill/>
                </a:ln>
                <a:solidFill>
                  <a:srgbClr val="C00000"/>
                </a:solidFill>
                <a:effectLst/>
                <a:uLnTx/>
                <a:uFillTx/>
                <a:latin typeface="Corbel"/>
                <a:ea typeface="+mn-ea"/>
                <a:cs typeface="Corbel"/>
              </a:rPr>
              <a:t>to</a:t>
            </a:r>
            <a:r>
              <a:rPr kumimoji="0" sz="1800" b="0" i="0" u="none" strike="noStrike" kern="1200" cap="none" spc="-70" normalizeH="0" baseline="0" noProof="0" dirty="0">
                <a:ln>
                  <a:noFill/>
                </a:ln>
                <a:solidFill>
                  <a:srgbClr val="C00000"/>
                </a:solidFill>
                <a:effectLst/>
                <a:uLnTx/>
                <a:uFillTx/>
                <a:latin typeface="Corbel"/>
                <a:ea typeface="+mn-ea"/>
                <a:cs typeface="Corbel"/>
              </a:rPr>
              <a:t> </a:t>
            </a:r>
            <a:r>
              <a:rPr kumimoji="0" sz="1800" b="0" i="0" u="none" strike="noStrike" kern="1200" cap="none" spc="-5" normalizeH="0" baseline="0" noProof="0" dirty="0">
                <a:ln>
                  <a:noFill/>
                </a:ln>
                <a:solidFill>
                  <a:srgbClr val="C00000"/>
                </a:solidFill>
                <a:effectLst/>
                <a:uLnTx/>
                <a:uFillTx/>
                <a:latin typeface="Corbel"/>
                <a:ea typeface="+mn-ea"/>
                <a:cs typeface="Corbel"/>
              </a:rPr>
              <a:t>Change</a:t>
            </a:r>
            <a:r>
              <a:rPr kumimoji="0" sz="1800" b="0" i="0" u="none" strike="noStrike" kern="1200" cap="none" spc="-65" normalizeH="0" baseline="0" noProof="0" dirty="0">
                <a:ln>
                  <a:noFill/>
                </a:ln>
                <a:solidFill>
                  <a:srgbClr val="C00000"/>
                </a:solidFill>
                <a:effectLst/>
                <a:uLnTx/>
                <a:uFillTx/>
                <a:latin typeface="Corbel"/>
                <a:ea typeface="+mn-ea"/>
                <a:cs typeface="Corbel"/>
              </a:rPr>
              <a:t> </a:t>
            </a:r>
            <a:r>
              <a:rPr kumimoji="0" sz="1800" b="0" i="0" u="none" strike="noStrike" kern="1200" cap="none" spc="-5" normalizeH="0" baseline="0" noProof="0" dirty="0">
                <a:ln>
                  <a:noFill/>
                </a:ln>
                <a:solidFill>
                  <a:srgbClr val="C00000"/>
                </a:solidFill>
                <a:effectLst/>
                <a:uLnTx/>
                <a:uFillTx/>
                <a:latin typeface="Corbel"/>
                <a:ea typeface="+mn-ea"/>
                <a:cs typeface="Corbel"/>
              </a:rPr>
              <a:t>Colour&lt;/button&gt;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006FC0"/>
                </a:solidFill>
                <a:effectLst/>
                <a:uLnTx/>
                <a:uFillTx/>
                <a:latin typeface="Corbel"/>
                <a:ea typeface="+mn-ea"/>
                <a:cs typeface="Corbel"/>
              </a:rPr>
              <a:t>&lt;/body&gt;</a:t>
            </a:r>
            <a:endParaRPr kumimoji="0" sz="1800" b="0" i="0" u="none" strike="noStrike" kern="1200" cap="none" spc="0" normalizeH="0" baseline="0" noProof="0" dirty="0">
              <a:ln>
                <a:noFill/>
              </a:ln>
              <a:solidFill>
                <a:prstClr val="black"/>
              </a:solidFill>
              <a:effectLst/>
              <a:uLnTx/>
              <a:uFillTx/>
              <a:latin typeface="Corbel"/>
              <a:ea typeface="+mn-ea"/>
              <a:cs typeface="Corbel"/>
            </a:endParaRPr>
          </a:p>
          <a:p>
            <a:pPr marL="12700" marR="7870825"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solidFill>
                  <a:srgbClr val="006FC0"/>
                </a:solidFill>
                <a:effectLst/>
                <a:uLnTx/>
                <a:uFillTx/>
                <a:latin typeface="Corbel"/>
                <a:ea typeface="+mn-ea"/>
                <a:cs typeface="Corbel"/>
              </a:rPr>
              <a:t>&lt;/html&gt;  Output</a:t>
            </a:r>
            <a:endParaRPr kumimoji="0" sz="1800" b="0" i="0" u="none" strike="noStrike" kern="1200" cap="none" spc="0" normalizeH="0" baseline="0" noProof="0" dirty="0">
              <a:ln>
                <a:noFill/>
              </a:ln>
              <a:solidFill>
                <a:prstClr val="black"/>
              </a:solidFill>
              <a:effectLst/>
              <a:uLnTx/>
              <a:uFillTx/>
              <a:latin typeface="Corbel"/>
              <a:ea typeface="+mn-ea"/>
              <a:cs typeface="Corbel"/>
            </a:endParaRPr>
          </a:p>
        </p:txBody>
      </p:sp>
      <p:pic>
        <p:nvPicPr>
          <p:cNvPr id="4" name="object 4"/>
          <p:cNvPicPr/>
          <p:nvPr/>
        </p:nvPicPr>
        <p:blipFill>
          <a:blip r:embed="rId2" cstate="print"/>
          <a:stretch>
            <a:fillRect/>
          </a:stretch>
        </p:blipFill>
        <p:spPr>
          <a:xfrm>
            <a:off x="9425686" y="1290909"/>
            <a:ext cx="2090927" cy="670560"/>
          </a:xfrm>
          <a:prstGeom prst="rect">
            <a:avLst/>
          </a:prstGeom>
        </p:spPr>
      </p:pic>
      <p:pic>
        <p:nvPicPr>
          <p:cNvPr id="5" name="object 5"/>
          <p:cNvPicPr/>
          <p:nvPr/>
        </p:nvPicPr>
        <p:blipFill>
          <a:blip r:embed="rId3" cstate="print"/>
          <a:stretch>
            <a:fillRect/>
          </a:stretch>
        </p:blipFill>
        <p:spPr>
          <a:xfrm>
            <a:off x="9511030" y="3099816"/>
            <a:ext cx="2005583" cy="65836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ABBD-A10E-CF95-C679-7198DD7C016C}"/>
              </a:ext>
            </a:extLst>
          </p:cNvPr>
          <p:cNvSpPr>
            <a:spLocks noGrp="1"/>
          </p:cNvSpPr>
          <p:nvPr>
            <p:ph type="title"/>
          </p:nvPr>
        </p:nvSpPr>
        <p:spPr/>
        <p:txBody>
          <a:bodyPr/>
          <a:lstStyle/>
          <a:p>
            <a:r>
              <a:rPr lang="en-US" dirty="0"/>
              <a:t>JavaScript Events</a:t>
            </a:r>
          </a:p>
        </p:txBody>
      </p:sp>
      <p:sp>
        <p:nvSpPr>
          <p:cNvPr id="3" name="Content Placeholder 2">
            <a:extLst>
              <a:ext uri="{FF2B5EF4-FFF2-40B4-BE49-F238E27FC236}">
                <a16:creationId xmlns:a16="http://schemas.microsoft.com/office/drawing/2014/main" id="{6B2F034D-C82E-819E-424E-934715A30987}"/>
              </a:ext>
            </a:extLst>
          </p:cNvPr>
          <p:cNvSpPr>
            <a:spLocks noGrp="1"/>
          </p:cNvSpPr>
          <p:nvPr>
            <p:ph idx="1"/>
          </p:nvPr>
        </p:nvSpPr>
        <p:spPr/>
        <p:txBody>
          <a:bodyPr/>
          <a:lstStyle/>
          <a:p>
            <a:r>
              <a:rPr lang="en-US" b="0" i="0" dirty="0">
                <a:solidFill>
                  <a:srgbClr val="610B4B"/>
                </a:solidFill>
                <a:effectLst/>
                <a:latin typeface="erdana"/>
              </a:rPr>
              <a:t>Mouse events:</a:t>
            </a:r>
          </a:p>
          <a:p>
            <a:endParaRPr lang="en-US" dirty="0"/>
          </a:p>
        </p:txBody>
      </p:sp>
      <p:graphicFrame>
        <p:nvGraphicFramePr>
          <p:cNvPr id="4" name="Table 3">
            <a:extLst>
              <a:ext uri="{FF2B5EF4-FFF2-40B4-BE49-F238E27FC236}">
                <a16:creationId xmlns:a16="http://schemas.microsoft.com/office/drawing/2014/main" id="{376740EB-C647-8DF2-C46D-ADF7B0A0366B}"/>
              </a:ext>
            </a:extLst>
          </p:cNvPr>
          <p:cNvGraphicFramePr>
            <a:graphicFrameLocks noGrp="1"/>
          </p:cNvGraphicFramePr>
          <p:nvPr>
            <p:extLst>
              <p:ext uri="{D42A27DB-BD31-4B8C-83A1-F6EECF244321}">
                <p14:modId xmlns:p14="http://schemas.microsoft.com/office/powerpoint/2010/main" val="825799856"/>
              </p:ext>
            </p:extLst>
          </p:nvPr>
        </p:nvGraphicFramePr>
        <p:xfrm>
          <a:off x="838200" y="2389239"/>
          <a:ext cx="10272252" cy="4040770"/>
        </p:xfrm>
        <a:graphic>
          <a:graphicData uri="http://schemas.openxmlformats.org/drawingml/2006/table">
            <a:tbl>
              <a:tblPr/>
              <a:tblGrid>
                <a:gridCol w="3424084">
                  <a:extLst>
                    <a:ext uri="{9D8B030D-6E8A-4147-A177-3AD203B41FA5}">
                      <a16:colId xmlns:a16="http://schemas.microsoft.com/office/drawing/2014/main" val="337696587"/>
                    </a:ext>
                  </a:extLst>
                </a:gridCol>
                <a:gridCol w="3424084">
                  <a:extLst>
                    <a:ext uri="{9D8B030D-6E8A-4147-A177-3AD203B41FA5}">
                      <a16:colId xmlns:a16="http://schemas.microsoft.com/office/drawing/2014/main" val="3193096624"/>
                    </a:ext>
                  </a:extLst>
                </a:gridCol>
                <a:gridCol w="3424084">
                  <a:extLst>
                    <a:ext uri="{9D8B030D-6E8A-4147-A177-3AD203B41FA5}">
                      <a16:colId xmlns:a16="http://schemas.microsoft.com/office/drawing/2014/main" val="1204413414"/>
                    </a:ext>
                  </a:extLst>
                </a:gridCol>
              </a:tblGrid>
              <a:tr h="295916">
                <a:tc>
                  <a:txBody>
                    <a:bodyPr/>
                    <a:lstStyle/>
                    <a:p>
                      <a:pPr algn="l" fontAlgn="t"/>
                      <a:r>
                        <a:rPr lang="en-US" sz="1800">
                          <a:solidFill>
                            <a:srgbClr val="000000"/>
                          </a:solidFill>
                          <a:effectLst/>
                          <a:latin typeface="times new roman" panose="02020603050405020304" pitchFamily="18" charset="0"/>
                        </a:rPr>
                        <a:t>Event Performed</a:t>
                      </a:r>
                    </a:p>
                  </a:txBody>
                  <a:tcPr marL="67990" marR="67990" marT="67990" marB="67990">
                    <a:lnL w="7620" cap="flat" cmpd="sng" algn="ctr">
                      <a:solidFill>
                        <a:srgbClr val="109E60"/>
                      </a:solidFill>
                      <a:prstDash val="solid"/>
                      <a:round/>
                      <a:headEnd type="none" w="med" len="med"/>
                      <a:tailEnd type="none" w="med" len="med"/>
                    </a:lnL>
                    <a:lnR w="7620" cap="flat" cmpd="sng" algn="ctr">
                      <a:solidFill>
                        <a:srgbClr val="109E60"/>
                      </a:solidFill>
                      <a:prstDash val="solid"/>
                      <a:round/>
                      <a:headEnd type="none" w="med" len="med"/>
                      <a:tailEnd type="none" w="med" len="med"/>
                    </a:lnR>
                    <a:lnT w="7620" cap="flat" cmpd="sng" algn="ctr">
                      <a:solidFill>
                        <a:srgbClr val="109E6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Event Handler</a:t>
                      </a:r>
                    </a:p>
                  </a:txBody>
                  <a:tcPr marL="67990" marR="67990" marT="67990" marB="67990">
                    <a:lnL w="7620" cap="flat" cmpd="sng" algn="ctr">
                      <a:solidFill>
                        <a:srgbClr val="109E60"/>
                      </a:solidFill>
                      <a:prstDash val="solid"/>
                      <a:round/>
                      <a:headEnd type="none" w="med" len="med"/>
                      <a:tailEnd type="none" w="med" len="med"/>
                    </a:lnL>
                    <a:lnR w="7620" cap="flat" cmpd="sng" algn="ctr">
                      <a:solidFill>
                        <a:srgbClr val="109E60"/>
                      </a:solidFill>
                      <a:prstDash val="solid"/>
                      <a:round/>
                      <a:headEnd type="none" w="med" len="med"/>
                      <a:tailEnd type="none" w="med" len="med"/>
                    </a:lnR>
                    <a:lnT w="7620" cap="flat" cmpd="sng" algn="ctr">
                      <a:solidFill>
                        <a:srgbClr val="109E6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67990" marR="67990" marT="67990" marB="67990">
                    <a:lnL w="7620" cap="flat" cmpd="sng" algn="ctr">
                      <a:solidFill>
                        <a:srgbClr val="109E60"/>
                      </a:solidFill>
                      <a:prstDash val="solid"/>
                      <a:round/>
                      <a:headEnd type="none" w="med" len="med"/>
                      <a:tailEnd type="none" w="med" len="med"/>
                    </a:lnL>
                    <a:lnR w="7620" cap="flat" cmpd="sng" algn="ctr">
                      <a:solidFill>
                        <a:srgbClr val="109E60"/>
                      </a:solidFill>
                      <a:prstDash val="solid"/>
                      <a:round/>
                      <a:headEnd type="none" w="med" len="med"/>
                      <a:tailEnd type="none" w="med" len="med"/>
                    </a:lnR>
                    <a:lnT w="7620" cap="flat" cmpd="sng" algn="ctr">
                      <a:solidFill>
                        <a:srgbClr val="109E6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9156682"/>
                  </a:ext>
                </a:extLst>
              </a:tr>
              <a:tr h="434010">
                <a:tc>
                  <a:txBody>
                    <a:bodyPr/>
                    <a:lstStyle/>
                    <a:p>
                      <a:pPr algn="just" fontAlgn="t"/>
                      <a:r>
                        <a:rPr lang="en-US" sz="1800">
                          <a:solidFill>
                            <a:srgbClr val="333333"/>
                          </a:solidFill>
                          <a:effectLst/>
                          <a:latin typeface="inter-regular"/>
                        </a:rPr>
                        <a:t>click</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dirty="0">
                          <a:solidFill>
                            <a:srgbClr val="FF0000"/>
                          </a:solidFill>
                          <a:effectLst/>
                          <a:latin typeface="inter-regular"/>
                        </a:rPr>
                        <a:t>onclick</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When mouse click on an element</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45561942"/>
                  </a:ext>
                </a:extLst>
              </a:tr>
              <a:tr h="611560">
                <a:tc>
                  <a:txBody>
                    <a:bodyPr/>
                    <a:lstStyle/>
                    <a:p>
                      <a:pPr algn="just" fontAlgn="t"/>
                      <a:r>
                        <a:rPr lang="en-US" sz="1800" dirty="0">
                          <a:solidFill>
                            <a:srgbClr val="333333"/>
                          </a:solidFill>
                          <a:effectLst/>
                          <a:latin typeface="inter-regular"/>
                        </a:rPr>
                        <a:t>mouseover</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dirty="0" err="1">
                          <a:solidFill>
                            <a:srgbClr val="FF0000"/>
                          </a:solidFill>
                          <a:effectLst/>
                          <a:latin typeface="inter-regular"/>
                        </a:rPr>
                        <a:t>onmouseover</a:t>
                      </a:r>
                      <a:endParaRPr lang="en-US" sz="1800" b="1" dirty="0">
                        <a:solidFill>
                          <a:srgbClr val="FF0000"/>
                        </a:solidFill>
                        <a:effectLst/>
                        <a:latin typeface="inter-regular"/>
                      </a:endParaRP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When the cursor of the mouse comes over the element</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5015187"/>
                  </a:ext>
                </a:extLst>
              </a:tr>
              <a:tr h="611560">
                <a:tc>
                  <a:txBody>
                    <a:bodyPr/>
                    <a:lstStyle/>
                    <a:p>
                      <a:pPr algn="just" fontAlgn="t"/>
                      <a:r>
                        <a:rPr lang="en-US" sz="1800">
                          <a:solidFill>
                            <a:srgbClr val="333333"/>
                          </a:solidFill>
                          <a:effectLst/>
                          <a:latin typeface="inter-regular"/>
                        </a:rPr>
                        <a:t>mouseout</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dirty="0" err="1">
                          <a:solidFill>
                            <a:srgbClr val="FF0000"/>
                          </a:solidFill>
                          <a:effectLst/>
                          <a:latin typeface="inter-regular"/>
                        </a:rPr>
                        <a:t>onmouseout</a:t>
                      </a:r>
                      <a:endParaRPr lang="en-US" sz="1800" b="1" dirty="0">
                        <a:solidFill>
                          <a:srgbClr val="FF0000"/>
                        </a:solidFill>
                        <a:effectLst/>
                        <a:latin typeface="inter-regular"/>
                      </a:endParaRP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When the cursor of the mouse leaves an element</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58206774"/>
                  </a:ext>
                </a:extLst>
              </a:tr>
              <a:tr h="611560">
                <a:tc>
                  <a:txBody>
                    <a:bodyPr/>
                    <a:lstStyle/>
                    <a:p>
                      <a:pPr algn="just" fontAlgn="t"/>
                      <a:r>
                        <a:rPr lang="en-US" sz="1800">
                          <a:solidFill>
                            <a:srgbClr val="333333"/>
                          </a:solidFill>
                          <a:effectLst/>
                          <a:latin typeface="inter-regular"/>
                        </a:rPr>
                        <a:t>mousedown</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dirty="0" err="1">
                          <a:solidFill>
                            <a:srgbClr val="FF0000"/>
                          </a:solidFill>
                          <a:effectLst/>
                          <a:latin typeface="inter-regular"/>
                        </a:rPr>
                        <a:t>onmousedown</a:t>
                      </a:r>
                      <a:endParaRPr lang="en-US" sz="1800" b="1" dirty="0">
                        <a:solidFill>
                          <a:srgbClr val="FF0000"/>
                        </a:solidFill>
                        <a:effectLst/>
                        <a:latin typeface="inter-regular"/>
                      </a:endParaRP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When the mouse button is pressed over the element</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9528653"/>
                  </a:ext>
                </a:extLst>
              </a:tr>
              <a:tr h="611560">
                <a:tc>
                  <a:txBody>
                    <a:bodyPr/>
                    <a:lstStyle/>
                    <a:p>
                      <a:pPr algn="just" fontAlgn="t"/>
                      <a:r>
                        <a:rPr lang="en-US" sz="1800">
                          <a:solidFill>
                            <a:srgbClr val="333333"/>
                          </a:solidFill>
                          <a:effectLst/>
                          <a:latin typeface="inter-regular"/>
                        </a:rPr>
                        <a:t>mouseup</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1" dirty="0" err="1">
                          <a:solidFill>
                            <a:srgbClr val="FF0000"/>
                          </a:solidFill>
                          <a:effectLst/>
                          <a:latin typeface="inter-regular"/>
                        </a:rPr>
                        <a:t>onmouseup</a:t>
                      </a:r>
                      <a:endParaRPr lang="en-US" sz="1800" b="1" dirty="0">
                        <a:solidFill>
                          <a:srgbClr val="FF0000"/>
                        </a:solidFill>
                        <a:effectLst/>
                        <a:latin typeface="inter-regular"/>
                      </a:endParaRP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When the mouse button is released over the element</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3865176"/>
                  </a:ext>
                </a:extLst>
              </a:tr>
              <a:tr h="611560">
                <a:tc>
                  <a:txBody>
                    <a:bodyPr/>
                    <a:lstStyle/>
                    <a:p>
                      <a:pPr algn="just" fontAlgn="t"/>
                      <a:r>
                        <a:rPr lang="en-US" sz="1800">
                          <a:solidFill>
                            <a:srgbClr val="333333"/>
                          </a:solidFill>
                          <a:effectLst/>
                          <a:latin typeface="inter-regular"/>
                        </a:rPr>
                        <a:t>mousemove</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1" dirty="0" err="1">
                          <a:solidFill>
                            <a:srgbClr val="FF0000"/>
                          </a:solidFill>
                          <a:effectLst/>
                          <a:latin typeface="inter-regular"/>
                        </a:rPr>
                        <a:t>onmousemove</a:t>
                      </a:r>
                      <a:endParaRPr lang="en-US" sz="1800" b="1" dirty="0">
                        <a:solidFill>
                          <a:srgbClr val="FF0000"/>
                        </a:solidFill>
                        <a:effectLst/>
                        <a:latin typeface="inter-regular"/>
                      </a:endParaRP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When the mouse movement takes place.</a:t>
                      </a:r>
                    </a:p>
                  </a:txBody>
                  <a:tcPr marL="45326" marR="45326" marT="45326" marB="45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75294939"/>
                  </a:ext>
                </a:extLst>
              </a:tr>
            </a:tbl>
          </a:graphicData>
        </a:graphic>
      </p:graphicFrame>
    </p:spTree>
    <p:extLst>
      <p:ext uri="{BB962C8B-B14F-4D97-AF65-F5344CB8AC3E}">
        <p14:creationId xmlns:p14="http://schemas.microsoft.com/office/powerpoint/2010/main" val="116389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249750" y="601249"/>
            <a:ext cx="7446782" cy="646331"/>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black"/>
                </a:solidFill>
                <a:effectLst/>
                <a:uLnTx/>
                <a:uFillTx/>
                <a:latin typeface="Corbel"/>
                <a:ea typeface="+mn-ea"/>
                <a:cs typeface="+mn-cs"/>
              </a:rPr>
              <a:t>Client-side vs. Server-side JavaScript</a:t>
            </a:r>
            <a:endParaRPr kumimoji="0" lang="en-US" sz="2400" b="1" i="0" u="none" strike="noStrike" kern="1200" cap="none" spc="0" normalizeH="0" baseline="0" noProof="0" dirty="0">
              <a:ln>
                <a:noFill/>
              </a:ln>
              <a:solidFill>
                <a:prstClr val="black"/>
              </a:solidFill>
              <a:effectLst/>
              <a:uLnTx/>
              <a:uFillTx/>
              <a:latin typeface="Corbel"/>
              <a:ea typeface="+mn-ea"/>
              <a:cs typeface="+mn-cs"/>
            </a:endParaRPr>
          </a:p>
        </p:txBody>
      </p:sp>
      <p:sp>
        <p:nvSpPr>
          <p:cNvPr id="2" name="Rectangle 1"/>
          <p:cNvSpPr/>
          <p:nvPr/>
        </p:nvSpPr>
        <p:spPr>
          <a:xfrm>
            <a:off x="1000664" y="1720840"/>
            <a:ext cx="10765766" cy="3338735"/>
          </a:xfrm>
          <a:prstGeom prst="rect">
            <a:avLst/>
          </a:prstGeom>
        </p:spPr>
        <p:txBody>
          <a:bodyPr wrap="square">
            <a:spAutoFit/>
          </a:bodyPr>
          <a:lstStyle/>
          <a:p>
            <a:pPr marL="285750" marR="0" lvl="0" indent="-285750" algn="l" defTabSz="457200" rtl="0" eaLnBrk="1" fontAlgn="auto" latinLnBrk="0" hangingPunct="1">
              <a:lnSpc>
                <a:spcPct val="200000"/>
              </a:lnSpc>
              <a:spcBef>
                <a:spcPts val="0"/>
              </a:spcBef>
              <a:spcAft>
                <a:spcPts val="0"/>
              </a:spcAft>
              <a:buClrTx/>
              <a:buSzTx/>
              <a:buFont typeface="Wingdings" panose="05000000000000000000" pitchFamily="2" charset="2"/>
              <a:buChar char="q"/>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JavaScript can run on both web browsers and servers. </a:t>
            </a:r>
          </a:p>
          <a:p>
            <a:pPr marL="285750" marR="0" lvl="0" indent="-285750" algn="l" defTabSz="457200" rtl="0" eaLnBrk="1" fontAlgn="auto" latinLnBrk="0" hangingPunct="1">
              <a:lnSpc>
                <a:spcPct val="200000"/>
              </a:lnSpc>
              <a:spcBef>
                <a:spcPts val="0"/>
              </a:spcBef>
              <a:spcAft>
                <a:spcPts val="0"/>
              </a:spcAft>
              <a:buClrTx/>
              <a:buSzTx/>
              <a:buFont typeface="Wingdings" panose="05000000000000000000" pitchFamily="2" charset="2"/>
              <a:buChar char="q"/>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When JavaScript is used on a web page, it is executed in the user’s computers’ web browsers. </a:t>
            </a:r>
          </a:p>
          <a:p>
            <a:pPr marL="285750" marR="0" lvl="0" indent="-285750" algn="l" defTabSz="457200" rtl="0" eaLnBrk="1" fontAlgn="auto" latinLnBrk="0" hangingPunct="1">
              <a:lnSpc>
                <a:spcPct val="200000"/>
              </a:lnSpc>
              <a:spcBef>
                <a:spcPts val="0"/>
              </a:spcBef>
              <a:spcAft>
                <a:spcPts val="0"/>
              </a:spcAft>
              <a:buClrTx/>
              <a:buSzTx/>
              <a:buFont typeface="Wingdings" panose="05000000000000000000" pitchFamily="2" charset="2"/>
              <a:buChar char="q"/>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In this case, JavaScript works as a client-side language.</a:t>
            </a:r>
          </a:p>
          <a:p>
            <a:pPr marL="285750" marR="0" lvl="0" indent="-285750" algn="l" defTabSz="457200" rtl="0" eaLnBrk="1" fontAlgn="auto" latinLnBrk="0" hangingPunct="1">
              <a:lnSpc>
                <a:spcPct val="200000"/>
              </a:lnSpc>
              <a:spcBef>
                <a:spcPts val="0"/>
              </a:spcBef>
              <a:spcAft>
                <a:spcPts val="0"/>
              </a:spcAft>
              <a:buClrTx/>
              <a:buSzTx/>
              <a:buFont typeface="Wingdings" panose="05000000000000000000" pitchFamily="2" charset="2"/>
              <a:buChar char="q"/>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A popular JavaScript server-side environment is Node.js. </a:t>
            </a:r>
          </a:p>
          <a:p>
            <a:pPr marL="285750" marR="0" lvl="0" indent="-285750" algn="l" defTabSz="457200" rtl="0" eaLnBrk="1" fontAlgn="auto" latinLnBrk="0" hangingPunct="1">
              <a:lnSpc>
                <a:spcPct val="200000"/>
              </a:lnSpc>
              <a:spcBef>
                <a:spcPts val="0"/>
              </a:spcBef>
              <a:spcAft>
                <a:spcPts val="0"/>
              </a:spcAft>
              <a:buClrTx/>
              <a:buSzTx/>
              <a:buFont typeface="Wingdings" panose="05000000000000000000" pitchFamily="2" charset="2"/>
              <a:buChar char="q"/>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Unlike client-side JavaScript, server-side JavaScript executes on the server that allows you to access databases, file systems, etc.</a:t>
            </a:r>
          </a:p>
        </p:txBody>
      </p:sp>
    </p:spTree>
    <p:extLst>
      <p:ext uri="{BB962C8B-B14F-4D97-AF65-F5344CB8AC3E}">
        <p14:creationId xmlns:p14="http://schemas.microsoft.com/office/powerpoint/2010/main" val="1774501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E176E-4A11-5EFF-6AB1-4B00F91CAA34}"/>
              </a:ext>
            </a:extLst>
          </p:cNvPr>
          <p:cNvSpPr txBox="1"/>
          <p:nvPr/>
        </p:nvSpPr>
        <p:spPr>
          <a:xfrm>
            <a:off x="1393257" y="516865"/>
            <a:ext cx="7192478" cy="4801314"/>
          </a:xfrm>
          <a:prstGeom prst="rect">
            <a:avLst/>
          </a:prstGeom>
          <a:noFill/>
        </p:spPr>
        <p:txBody>
          <a:bodyPr wrap="square">
            <a:spAutoFit/>
          </a:bodyPr>
          <a:lstStyle/>
          <a:p>
            <a:pPr algn="just"/>
            <a:r>
              <a:rPr lang="en-IN" b="1" i="0" dirty="0">
                <a:solidFill>
                  <a:srgbClr val="FF0000"/>
                </a:solidFill>
                <a:effectLst/>
                <a:highlight>
                  <a:srgbClr val="FFFF00"/>
                </a:highlight>
                <a:latin typeface="erdana"/>
              </a:rPr>
              <a:t>Click Event</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r>
              <a:rPr lang="en-IN" b="0" i="0" dirty="0" err="1">
                <a:solidFill>
                  <a:srgbClr val="000000"/>
                </a:solidFill>
                <a:effectLst/>
                <a:latin typeface="inter-regular"/>
              </a:rPr>
              <a:t>Javascript</a:t>
            </a:r>
            <a:r>
              <a:rPr lang="en-IN" b="0" i="0" dirty="0">
                <a:solidFill>
                  <a:srgbClr val="000000"/>
                </a:solidFill>
                <a:effectLst/>
                <a:latin typeface="inter-regular"/>
              </a:rPr>
              <a:t> Events </a:t>
            </a:r>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language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function </a:t>
            </a:r>
            <a:r>
              <a:rPr lang="en-IN" b="0" i="0" dirty="0" err="1">
                <a:solidFill>
                  <a:srgbClr val="000000"/>
                </a:solidFill>
                <a:effectLst/>
                <a:latin typeface="inter-regular"/>
              </a:rPr>
              <a:t>clickevent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document.write</a:t>
            </a:r>
            <a:r>
              <a:rPr lang="en-IN" b="0" i="0" dirty="0">
                <a:solidFill>
                  <a:srgbClr val="000000"/>
                </a:solidFill>
                <a:effectLst/>
                <a:latin typeface="inter-regular"/>
              </a:rPr>
              <a:t>("This is </a:t>
            </a:r>
            <a:r>
              <a:rPr lang="en-IN" dirty="0">
                <a:solidFill>
                  <a:srgbClr val="000000"/>
                </a:solidFill>
                <a:latin typeface="inter-regular"/>
              </a:rPr>
              <a:t>ME!!!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&lt;form&gt;</a:t>
            </a:r>
            <a:r>
              <a:rPr lang="en-IN" b="0" i="0" dirty="0">
                <a:solidFill>
                  <a:srgbClr val="000000"/>
                </a:solidFill>
                <a:effectLst/>
                <a:latin typeface="inter-regular"/>
              </a:rPr>
              <a:t>  </a:t>
            </a:r>
          </a:p>
          <a:p>
            <a:pPr algn="just"/>
            <a:r>
              <a:rPr lang="en-IN" b="1" i="0" dirty="0">
                <a:solidFill>
                  <a:srgbClr val="006699"/>
                </a:solidFill>
                <a:effectLst/>
                <a:latin typeface="inter-regular"/>
              </a:rPr>
              <a:t>&lt;</a:t>
            </a:r>
            <a:r>
              <a:rPr lang="en-IN" b="1" i="0" dirty="0" err="1">
                <a:solidFill>
                  <a:srgbClr val="006699"/>
                </a:solidFill>
                <a:effectLst/>
                <a:latin typeface="inter-regular"/>
              </a:rPr>
              <a:t>input</a:t>
            </a:r>
            <a:r>
              <a:rPr lang="en-IN" b="0" i="0" dirty="0" err="1">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button"</a:t>
            </a:r>
            <a:r>
              <a:rPr lang="en-IN" dirty="0" err="1">
                <a:solidFill>
                  <a:srgbClr val="000000"/>
                </a:solidFill>
                <a:latin typeface="inter-regular"/>
              </a:rPr>
              <a:t>value</a:t>
            </a:r>
            <a:r>
              <a:rPr lang="en-IN" dirty="0">
                <a:solidFill>
                  <a:srgbClr val="000000"/>
                </a:solidFill>
                <a:latin typeface="inter-regular"/>
              </a:rPr>
              <a:t>=“who’s this?” </a:t>
            </a:r>
            <a:r>
              <a:rPr lang="en-IN" b="0" i="0" dirty="0">
                <a:solidFill>
                  <a:srgbClr val="FF0000"/>
                </a:solidFill>
                <a:effectLst/>
                <a:highlight>
                  <a:srgbClr val="FFFF00"/>
                </a:highlight>
                <a:latin typeface="inter-regular"/>
              </a:rPr>
              <a:t>onclick</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clickevent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1" i="0" dirty="0">
                <a:solidFill>
                  <a:srgbClr val="006699"/>
                </a:solidFill>
                <a:effectLst/>
                <a:latin typeface="inter-regular"/>
              </a:rPr>
              <a:t>&lt;/form&gt;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p:txBody>
      </p:sp>
      <p:pic>
        <p:nvPicPr>
          <p:cNvPr id="5" name="Picture 4">
            <a:extLst>
              <a:ext uri="{FF2B5EF4-FFF2-40B4-BE49-F238E27FC236}">
                <a16:creationId xmlns:a16="http://schemas.microsoft.com/office/drawing/2014/main" id="{3362B0C0-0A74-D677-17B2-CC3DDE496940}"/>
              </a:ext>
            </a:extLst>
          </p:cNvPr>
          <p:cNvPicPr>
            <a:picLocks noChangeAspect="1"/>
          </p:cNvPicPr>
          <p:nvPr/>
        </p:nvPicPr>
        <p:blipFill>
          <a:blip r:embed="rId2"/>
          <a:stretch>
            <a:fillRect/>
          </a:stretch>
        </p:blipFill>
        <p:spPr>
          <a:xfrm>
            <a:off x="8676204" y="1359884"/>
            <a:ext cx="1900357" cy="950179"/>
          </a:xfrm>
          <a:prstGeom prst="rect">
            <a:avLst/>
          </a:prstGeom>
        </p:spPr>
      </p:pic>
      <p:pic>
        <p:nvPicPr>
          <p:cNvPr id="9" name="Picture 8">
            <a:extLst>
              <a:ext uri="{FF2B5EF4-FFF2-40B4-BE49-F238E27FC236}">
                <a16:creationId xmlns:a16="http://schemas.microsoft.com/office/drawing/2014/main" id="{5F8B7A69-59FD-8697-41E9-EF9E009DE49F}"/>
              </a:ext>
            </a:extLst>
          </p:cNvPr>
          <p:cNvPicPr>
            <a:picLocks noChangeAspect="1"/>
          </p:cNvPicPr>
          <p:nvPr/>
        </p:nvPicPr>
        <p:blipFill>
          <a:blip r:embed="rId3"/>
          <a:stretch>
            <a:fillRect/>
          </a:stretch>
        </p:blipFill>
        <p:spPr>
          <a:xfrm>
            <a:off x="8859183" y="2738504"/>
            <a:ext cx="2307163" cy="1073100"/>
          </a:xfrm>
          <a:prstGeom prst="rect">
            <a:avLst/>
          </a:prstGeom>
        </p:spPr>
      </p:pic>
    </p:spTree>
    <p:extLst>
      <p:ext uri="{BB962C8B-B14F-4D97-AF65-F5344CB8AC3E}">
        <p14:creationId xmlns:p14="http://schemas.microsoft.com/office/powerpoint/2010/main" val="1611496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C67F3-15F1-D69C-C271-A54D9ECF8EC8}"/>
              </a:ext>
            </a:extLst>
          </p:cNvPr>
          <p:cNvSpPr txBox="1"/>
          <p:nvPr/>
        </p:nvSpPr>
        <p:spPr>
          <a:xfrm>
            <a:off x="1566511" y="507240"/>
            <a:ext cx="6865220" cy="5078313"/>
          </a:xfrm>
          <a:prstGeom prst="rect">
            <a:avLst/>
          </a:prstGeom>
          <a:noFill/>
        </p:spPr>
        <p:txBody>
          <a:bodyPr wrap="square">
            <a:spAutoFit/>
          </a:bodyPr>
          <a:lstStyle/>
          <a:p>
            <a:pPr algn="just"/>
            <a:r>
              <a:rPr lang="en-IN" b="1" i="0" dirty="0" err="1">
                <a:solidFill>
                  <a:srgbClr val="FF0000"/>
                </a:solidFill>
                <a:effectLst/>
                <a:highlight>
                  <a:srgbClr val="FFFF00"/>
                </a:highlight>
                <a:latin typeface="erdana"/>
              </a:rPr>
              <a:t>MouseOver</a:t>
            </a:r>
            <a:r>
              <a:rPr lang="en-IN" b="1" i="0" dirty="0">
                <a:solidFill>
                  <a:srgbClr val="FF0000"/>
                </a:solidFill>
                <a:effectLst/>
                <a:highlight>
                  <a:srgbClr val="FFFF00"/>
                </a:highlight>
                <a:latin typeface="erdana"/>
              </a:rPr>
              <a:t> Event</a:t>
            </a:r>
          </a:p>
          <a:p>
            <a:pPr algn="just"/>
            <a:endParaRPr lang="en-IN" b="1" i="0" dirty="0">
              <a:solidFill>
                <a:srgbClr val="FF0000"/>
              </a:solidFill>
              <a:effectLst/>
              <a:highlight>
                <a:srgbClr val="FFFF00"/>
              </a:highlight>
              <a:latin typeface="erdana"/>
            </a:endParaRP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&lt;h1&gt;</a:t>
            </a:r>
            <a:r>
              <a:rPr lang="en-IN" b="0" i="0" dirty="0">
                <a:solidFill>
                  <a:srgbClr val="000000"/>
                </a:solidFill>
                <a:effectLst/>
                <a:latin typeface="inter-regular"/>
              </a:rPr>
              <a:t> </a:t>
            </a:r>
            <a:r>
              <a:rPr lang="en-IN" b="0" i="0" dirty="0" err="1">
                <a:solidFill>
                  <a:srgbClr val="000000"/>
                </a:solidFill>
                <a:effectLst/>
                <a:latin typeface="inter-regular"/>
              </a:rPr>
              <a:t>Javascript</a:t>
            </a:r>
            <a:r>
              <a:rPr lang="en-IN" b="0" i="0" dirty="0">
                <a:solidFill>
                  <a:srgbClr val="000000"/>
                </a:solidFill>
                <a:effectLst/>
                <a:latin typeface="inter-regular"/>
              </a:rPr>
              <a:t> Events </a:t>
            </a:r>
            <a:r>
              <a:rPr lang="en-IN" b="1" i="0" dirty="0">
                <a:solidFill>
                  <a:srgbClr val="006699"/>
                </a:solidFill>
                <a:effectLst/>
                <a:latin typeface="inter-regular"/>
              </a:rPr>
              <a:t>&lt;/h1&gt;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language</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function </a:t>
            </a:r>
            <a:r>
              <a:rPr lang="en-IN" b="0" i="0" dirty="0" err="1">
                <a:solidFill>
                  <a:srgbClr val="000000"/>
                </a:solidFill>
                <a:effectLst/>
                <a:latin typeface="inter-regular"/>
              </a:rPr>
              <a:t>mouseoverevent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alert("This is ME!!!");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&lt;p</a:t>
            </a:r>
            <a:r>
              <a:rPr lang="en-IN" b="0" i="0" dirty="0">
                <a:solidFill>
                  <a:srgbClr val="000000"/>
                </a:solidFill>
                <a:effectLst/>
                <a:latin typeface="inter-regular"/>
              </a:rPr>
              <a:t> </a:t>
            </a:r>
            <a:r>
              <a:rPr lang="en-IN" b="0" i="0" dirty="0" err="1">
                <a:solidFill>
                  <a:srgbClr val="FF0000"/>
                </a:solidFill>
                <a:effectLst/>
                <a:highlight>
                  <a:srgbClr val="FFFF00"/>
                </a:highlight>
                <a:latin typeface="inter-regular"/>
              </a:rPr>
              <a:t>onmouseover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mouseoverevent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Keep cursor over me</a:t>
            </a:r>
            <a:r>
              <a:rPr lang="en-IN" b="1" i="0" dirty="0">
                <a:solidFill>
                  <a:srgbClr val="006699"/>
                </a:solidFill>
                <a:effectLst/>
                <a:latin typeface="inter-regular"/>
              </a:rPr>
              <a:t>&lt;/p&gt;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p:txBody>
      </p:sp>
    </p:spTree>
    <p:extLst>
      <p:ext uri="{BB962C8B-B14F-4D97-AF65-F5344CB8AC3E}">
        <p14:creationId xmlns:p14="http://schemas.microsoft.com/office/powerpoint/2010/main" val="2757216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7185-A883-8708-8E28-DBCF079D1826}"/>
              </a:ext>
            </a:extLst>
          </p:cNvPr>
          <p:cNvSpPr>
            <a:spLocks noGrp="1"/>
          </p:cNvSpPr>
          <p:nvPr>
            <p:ph type="title"/>
          </p:nvPr>
        </p:nvSpPr>
        <p:spPr/>
        <p:txBody>
          <a:bodyPr/>
          <a:lstStyle/>
          <a:p>
            <a:r>
              <a:rPr lang="en-US" b="0" i="0" dirty="0">
                <a:solidFill>
                  <a:srgbClr val="610B4B"/>
                </a:solidFill>
                <a:effectLst/>
                <a:latin typeface="erdana"/>
              </a:rPr>
              <a:t>Keyboard events:</a:t>
            </a:r>
            <a:br>
              <a:rPr lang="en-US" b="0" i="0" dirty="0">
                <a:solidFill>
                  <a:srgbClr val="610B4B"/>
                </a:solidFill>
                <a:effectLst/>
                <a:latin typeface="erdana"/>
              </a:rPr>
            </a:br>
            <a:endParaRPr lang="en-US" dirty="0"/>
          </a:p>
        </p:txBody>
      </p:sp>
      <p:graphicFrame>
        <p:nvGraphicFramePr>
          <p:cNvPr id="4" name="Content Placeholder 3">
            <a:extLst>
              <a:ext uri="{FF2B5EF4-FFF2-40B4-BE49-F238E27FC236}">
                <a16:creationId xmlns:a16="http://schemas.microsoft.com/office/drawing/2014/main" id="{A7214B3A-914D-388D-0A1A-0065F5BA3057}"/>
              </a:ext>
            </a:extLst>
          </p:cNvPr>
          <p:cNvGraphicFramePr>
            <a:graphicFrameLocks noGrp="1"/>
          </p:cNvGraphicFramePr>
          <p:nvPr>
            <p:ph idx="1"/>
            <p:extLst>
              <p:ext uri="{D42A27DB-BD31-4B8C-83A1-F6EECF244321}">
                <p14:modId xmlns:p14="http://schemas.microsoft.com/office/powerpoint/2010/main" val="2750259956"/>
              </p:ext>
            </p:extLst>
          </p:nvPr>
        </p:nvGraphicFramePr>
        <p:xfrm>
          <a:off x="838200" y="1825625"/>
          <a:ext cx="10515600" cy="1127760"/>
        </p:xfrm>
        <a:graphic>
          <a:graphicData uri="http://schemas.openxmlformats.org/drawingml/2006/table">
            <a:tbl>
              <a:tblPr/>
              <a:tblGrid>
                <a:gridCol w="3505200">
                  <a:extLst>
                    <a:ext uri="{9D8B030D-6E8A-4147-A177-3AD203B41FA5}">
                      <a16:colId xmlns:a16="http://schemas.microsoft.com/office/drawing/2014/main" val="272993988"/>
                    </a:ext>
                  </a:extLst>
                </a:gridCol>
                <a:gridCol w="3505200">
                  <a:extLst>
                    <a:ext uri="{9D8B030D-6E8A-4147-A177-3AD203B41FA5}">
                      <a16:colId xmlns:a16="http://schemas.microsoft.com/office/drawing/2014/main" val="459526388"/>
                    </a:ext>
                  </a:extLst>
                </a:gridCol>
                <a:gridCol w="3505200">
                  <a:extLst>
                    <a:ext uri="{9D8B030D-6E8A-4147-A177-3AD203B41FA5}">
                      <a16:colId xmlns:a16="http://schemas.microsoft.com/office/drawing/2014/main" val="3048736949"/>
                    </a:ext>
                  </a:extLst>
                </a:gridCol>
              </a:tblGrid>
              <a:tr h="0">
                <a:tc>
                  <a:txBody>
                    <a:bodyPr/>
                    <a:lstStyle/>
                    <a:p>
                      <a:pPr algn="l" fontAlgn="t"/>
                      <a:r>
                        <a:rPr lang="en-US">
                          <a:solidFill>
                            <a:srgbClr val="000000"/>
                          </a:solidFill>
                          <a:effectLst/>
                          <a:latin typeface="times new roman" panose="02020603050405020304" pitchFamily="18" charset="0"/>
                        </a:rPr>
                        <a:t>Event Performed</a:t>
                      </a:r>
                    </a:p>
                  </a:txBody>
                  <a:tcPr marT="91440" marB="91440">
                    <a:lnL w="7620" cap="flat" cmpd="sng" algn="ctr">
                      <a:solidFill>
                        <a:srgbClr val="F0D52F"/>
                      </a:solidFill>
                      <a:prstDash val="solid"/>
                      <a:round/>
                      <a:headEnd type="none" w="med" len="med"/>
                      <a:tailEnd type="none" w="med" len="med"/>
                    </a:lnL>
                    <a:lnR w="7620" cap="flat" cmpd="sng" algn="ctr">
                      <a:solidFill>
                        <a:srgbClr val="F0D52F"/>
                      </a:solidFill>
                      <a:prstDash val="solid"/>
                      <a:round/>
                      <a:headEnd type="none" w="med" len="med"/>
                      <a:tailEnd type="none" w="med" len="med"/>
                    </a:lnR>
                    <a:lnT w="7620" cap="flat" cmpd="sng" algn="ctr">
                      <a:solidFill>
                        <a:srgbClr val="F0D52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Event Handler</a:t>
                      </a:r>
                    </a:p>
                  </a:txBody>
                  <a:tcPr marT="91440" marB="91440">
                    <a:lnL w="7620" cap="flat" cmpd="sng" algn="ctr">
                      <a:solidFill>
                        <a:srgbClr val="F0D52F"/>
                      </a:solidFill>
                      <a:prstDash val="solid"/>
                      <a:round/>
                      <a:headEnd type="none" w="med" len="med"/>
                      <a:tailEnd type="none" w="med" len="med"/>
                    </a:lnL>
                    <a:lnR w="7620" cap="flat" cmpd="sng" algn="ctr">
                      <a:solidFill>
                        <a:srgbClr val="F0D52F"/>
                      </a:solidFill>
                      <a:prstDash val="solid"/>
                      <a:round/>
                      <a:headEnd type="none" w="med" len="med"/>
                      <a:tailEnd type="none" w="med" len="med"/>
                    </a:lnR>
                    <a:lnT w="7620" cap="flat" cmpd="sng" algn="ctr">
                      <a:solidFill>
                        <a:srgbClr val="F0D52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T="91440" marB="91440">
                    <a:lnL w="7620" cap="flat" cmpd="sng" algn="ctr">
                      <a:solidFill>
                        <a:srgbClr val="F0D52F"/>
                      </a:solidFill>
                      <a:prstDash val="solid"/>
                      <a:round/>
                      <a:headEnd type="none" w="med" len="med"/>
                      <a:tailEnd type="none" w="med" len="med"/>
                    </a:lnL>
                    <a:lnR w="7620" cap="flat" cmpd="sng" algn="ctr">
                      <a:solidFill>
                        <a:srgbClr val="F0D52F"/>
                      </a:solidFill>
                      <a:prstDash val="solid"/>
                      <a:round/>
                      <a:headEnd type="none" w="med" len="med"/>
                      <a:tailEnd type="none" w="med" len="med"/>
                    </a:lnR>
                    <a:lnT w="7620" cap="flat" cmpd="sng" algn="ctr">
                      <a:solidFill>
                        <a:srgbClr val="F0D52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53079961"/>
                  </a:ext>
                </a:extLst>
              </a:tr>
              <a:tr h="0">
                <a:tc>
                  <a:txBody>
                    <a:bodyPr/>
                    <a:lstStyle/>
                    <a:p>
                      <a:pPr algn="just" fontAlgn="t"/>
                      <a:r>
                        <a:rPr lang="en-US" dirty="0" err="1">
                          <a:solidFill>
                            <a:srgbClr val="333333"/>
                          </a:solidFill>
                          <a:effectLst/>
                          <a:latin typeface="inter-regular"/>
                        </a:rPr>
                        <a:t>Keydown</a:t>
                      </a:r>
                      <a:r>
                        <a:rPr lang="en-US" dirty="0">
                          <a:solidFill>
                            <a:srgbClr val="333333"/>
                          </a:solidFill>
                          <a:effectLst/>
                          <a:latin typeface="inter-regular"/>
                        </a:rPr>
                        <a:t> &amp; </a:t>
                      </a:r>
                      <a:r>
                        <a:rPr lang="en-US" dirty="0" err="1">
                          <a:solidFill>
                            <a:srgbClr val="333333"/>
                          </a:solidFill>
                          <a:effectLst/>
                          <a:latin typeface="inter-regular"/>
                        </a:rPr>
                        <a:t>Keyup</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1" dirty="0" err="1">
                          <a:solidFill>
                            <a:srgbClr val="FF0000"/>
                          </a:solidFill>
                          <a:effectLst/>
                          <a:latin typeface="inter-regular"/>
                        </a:rPr>
                        <a:t>onkeydown</a:t>
                      </a:r>
                      <a:r>
                        <a:rPr lang="en-US" b="1" dirty="0">
                          <a:solidFill>
                            <a:srgbClr val="FF0000"/>
                          </a:solidFill>
                          <a:effectLst/>
                          <a:latin typeface="inter-regular"/>
                        </a:rPr>
                        <a:t> &amp; </a:t>
                      </a:r>
                      <a:r>
                        <a:rPr lang="en-US" b="1" dirty="0" err="1">
                          <a:solidFill>
                            <a:srgbClr val="FF0000"/>
                          </a:solidFill>
                          <a:effectLst/>
                          <a:latin typeface="inter-regular"/>
                        </a:rPr>
                        <a:t>onkeyup</a:t>
                      </a:r>
                      <a:endParaRPr lang="en-US" b="1" dirty="0">
                        <a:solidFill>
                          <a:srgbClr val="FF0000"/>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When the user press and then release the key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804343"/>
                  </a:ext>
                </a:extLst>
              </a:tr>
            </a:tbl>
          </a:graphicData>
        </a:graphic>
      </p:graphicFrame>
    </p:spTree>
    <p:extLst>
      <p:ext uri="{BB962C8B-B14F-4D97-AF65-F5344CB8AC3E}">
        <p14:creationId xmlns:p14="http://schemas.microsoft.com/office/powerpoint/2010/main" val="4263461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F061BA-606C-418C-5626-5B759A31CEBE}"/>
              </a:ext>
            </a:extLst>
          </p:cNvPr>
          <p:cNvSpPr txBox="1"/>
          <p:nvPr/>
        </p:nvSpPr>
        <p:spPr>
          <a:xfrm>
            <a:off x="1460633" y="439863"/>
            <a:ext cx="6097604" cy="5355312"/>
          </a:xfrm>
          <a:prstGeom prst="rect">
            <a:avLst/>
          </a:prstGeom>
          <a:noFill/>
        </p:spPr>
        <p:txBody>
          <a:bodyPr wrap="square">
            <a:spAutoFit/>
          </a:bodyPr>
          <a:lstStyle/>
          <a:p>
            <a:pPr algn="just"/>
            <a:r>
              <a:rPr lang="en-IN" b="1" i="0" dirty="0" err="1">
                <a:solidFill>
                  <a:srgbClr val="610B4B"/>
                </a:solidFill>
                <a:effectLst/>
                <a:latin typeface="erdana"/>
              </a:rPr>
              <a:t>Keydown</a:t>
            </a:r>
            <a:r>
              <a:rPr lang="en-IN" b="1" i="0" dirty="0">
                <a:solidFill>
                  <a:srgbClr val="610B4B"/>
                </a:solidFill>
                <a:effectLst/>
                <a:latin typeface="erdana"/>
              </a:rPr>
              <a:t> Event</a:t>
            </a:r>
          </a:p>
          <a:p>
            <a:pPr algn="just"/>
            <a:endParaRPr lang="en-IN" b="1" i="0" dirty="0">
              <a:solidFill>
                <a:srgbClr val="610B4B"/>
              </a:solidFill>
              <a:effectLst/>
              <a:latin typeface="erdana"/>
            </a:endParaRP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r>
              <a:rPr lang="en-IN" b="0" i="0" dirty="0" err="1">
                <a:solidFill>
                  <a:srgbClr val="000000"/>
                </a:solidFill>
                <a:effectLst/>
                <a:latin typeface="inter-regular"/>
              </a:rPr>
              <a:t>Javascript</a:t>
            </a:r>
            <a:r>
              <a:rPr lang="en-IN" b="0" i="0" dirty="0">
                <a:solidFill>
                  <a:srgbClr val="000000"/>
                </a:solidFill>
                <a:effectLst/>
                <a:latin typeface="inter-regular"/>
              </a:rPr>
              <a:t> Events</a:t>
            </a:r>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&lt;h2&gt;</a:t>
            </a:r>
            <a:r>
              <a:rPr lang="en-IN" b="0" i="0" dirty="0">
                <a:solidFill>
                  <a:srgbClr val="000000"/>
                </a:solidFill>
                <a:effectLst/>
                <a:latin typeface="inter-regular"/>
              </a:rPr>
              <a:t> Enter something here</a:t>
            </a:r>
            <a:r>
              <a:rPr lang="en-IN" b="1" i="0" dirty="0">
                <a:solidFill>
                  <a:srgbClr val="006699"/>
                </a:solidFill>
                <a:effectLst/>
                <a:latin typeface="inter-regular"/>
              </a:rPr>
              <a:t>&lt;/h2&gt;</a:t>
            </a:r>
            <a:r>
              <a:rPr lang="en-IN" b="0" i="0" dirty="0">
                <a:solidFill>
                  <a:srgbClr val="000000"/>
                </a:solidFill>
                <a:effectLst/>
                <a:latin typeface="inter-regular"/>
              </a:rPr>
              <a:t>  </a:t>
            </a:r>
          </a:p>
          <a:p>
            <a:pPr algn="just"/>
            <a:r>
              <a:rPr lang="en-IN" b="1" i="0" dirty="0">
                <a:solidFill>
                  <a:srgbClr val="006699"/>
                </a:solidFill>
                <a:effectLst/>
                <a:latin typeface="inter-regular"/>
              </a:rPr>
              <a:t>&lt;input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a:solidFill>
                  <a:srgbClr val="000000"/>
                </a:solidFill>
                <a:effectLst/>
                <a:latin typeface="inter-regular"/>
              </a:rPr>
              <a:t> </a:t>
            </a:r>
            <a:r>
              <a:rPr lang="en-IN" b="0" i="0" dirty="0">
                <a:solidFill>
                  <a:srgbClr val="FF0000"/>
                </a:solidFill>
                <a:effectLst/>
                <a:latin typeface="inter-regular"/>
              </a:rPr>
              <a:t>id</a:t>
            </a:r>
            <a:r>
              <a:rPr lang="en-IN" b="0" i="0" dirty="0">
                <a:solidFill>
                  <a:srgbClr val="000000"/>
                </a:solidFill>
                <a:effectLst/>
                <a:latin typeface="inter-regular"/>
              </a:rPr>
              <a:t>=</a:t>
            </a:r>
            <a:r>
              <a:rPr lang="en-IN" b="0" i="0" dirty="0">
                <a:solidFill>
                  <a:srgbClr val="0000FF"/>
                </a:solidFill>
                <a:effectLst/>
                <a:latin typeface="inter-regular"/>
              </a:rPr>
              <a:t>"input1"</a:t>
            </a:r>
            <a:r>
              <a:rPr lang="en-IN" b="0" i="0" dirty="0">
                <a:solidFill>
                  <a:srgbClr val="000000"/>
                </a:solidFill>
                <a:effectLst/>
                <a:latin typeface="inter-regular"/>
              </a:rPr>
              <a:t> </a:t>
            </a:r>
            <a:r>
              <a:rPr lang="en-IN" b="0" i="0" dirty="0" err="1">
                <a:solidFill>
                  <a:srgbClr val="FF0000"/>
                </a:solidFill>
                <a:effectLst/>
                <a:highlight>
                  <a:srgbClr val="FFFF00"/>
                </a:highlight>
                <a:latin typeface="inter-regular"/>
              </a:rPr>
              <a:t>onkeydown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keydownevent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function </a:t>
            </a:r>
            <a:r>
              <a:rPr lang="en-IN" b="0" i="0" dirty="0" err="1">
                <a:solidFill>
                  <a:srgbClr val="000000"/>
                </a:solidFill>
                <a:effectLst/>
                <a:latin typeface="inter-regular"/>
              </a:rPr>
              <a:t>keydownevent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document.getElementById</a:t>
            </a:r>
            <a:r>
              <a:rPr lang="en-IN" b="0" i="0" dirty="0">
                <a:solidFill>
                  <a:srgbClr val="000000"/>
                </a:solidFill>
                <a:effectLst/>
                <a:latin typeface="inter-regular"/>
              </a:rPr>
              <a:t>("input1");  </a:t>
            </a:r>
          </a:p>
          <a:p>
            <a:pPr algn="just"/>
            <a:r>
              <a:rPr lang="en-IN" b="0" i="0" dirty="0">
                <a:solidFill>
                  <a:srgbClr val="000000"/>
                </a:solidFill>
                <a:effectLst/>
                <a:latin typeface="inter-regular"/>
              </a:rPr>
              <a:t>        alert("Pressed a key");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p:txBody>
      </p:sp>
      <p:pic>
        <p:nvPicPr>
          <p:cNvPr id="5" name="Picture 4">
            <a:extLst>
              <a:ext uri="{FF2B5EF4-FFF2-40B4-BE49-F238E27FC236}">
                <a16:creationId xmlns:a16="http://schemas.microsoft.com/office/drawing/2014/main" id="{9509FD23-B1D9-F8A4-94A9-F6068FAFA6E9}"/>
              </a:ext>
            </a:extLst>
          </p:cNvPr>
          <p:cNvPicPr>
            <a:picLocks noChangeAspect="1"/>
          </p:cNvPicPr>
          <p:nvPr/>
        </p:nvPicPr>
        <p:blipFill>
          <a:blip r:embed="rId2"/>
          <a:stretch>
            <a:fillRect/>
          </a:stretch>
        </p:blipFill>
        <p:spPr>
          <a:xfrm>
            <a:off x="7721866" y="99373"/>
            <a:ext cx="4121362" cy="1450294"/>
          </a:xfrm>
          <a:prstGeom prst="rect">
            <a:avLst/>
          </a:prstGeom>
        </p:spPr>
      </p:pic>
    </p:spTree>
    <p:extLst>
      <p:ext uri="{BB962C8B-B14F-4D97-AF65-F5344CB8AC3E}">
        <p14:creationId xmlns:p14="http://schemas.microsoft.com/office/powerpoint/2010/main" val="340600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44FC-3825-AE0E-BD20-B3B7987843AF}"/>
              </a:ext>
            </a:extLst>
          </p:cNvPr>
          <p:cNvSpPr>
            <a:spLocks noGrp="1"/>
          </p:cNvSpPr>
          <p:nvPr>
            <p:ph type="title"/>
          </p:nvPr>
        </p:nvSpPr>
        <p:spPr>
          <a:xfrm>
            <a:off x="838200" y="556995"/>
            <a:ext cx="10515600" cy="1133693"/>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5200" b="0" i="0" u="none" strike="noStrike" cap="none" normalizeH="0" baseline="0">
                <a:ln>
                  <a:noFill/>
                </a:ln>
                <a:effectLst/>
                <a:latin typeface="erdana"/>
              </a:rPr>
              <a:t>Window/Document events</a:t>
            </a:r>
          </a:p>
          <a:p>
            <a:pPr marL="0" marR="0" lvl="0" indent="0" defTabSz="914400" rtl="0" eaLnBrk="0" fontAlgn="base" latinLnBrk="0" hangingPunct="0">
              <a:spcBef>
                <a:spcPct val="0"/>
              </a:spcBef>
              <a:spcAft>
                <a:spcPct val="0"/>
              </a:spcAft>
              <a:buClrTx/>
              <a:buSzTx/>
              <a:buFontTx/>
              <a:buNone/>
              <a:tabLst/>
            </a:pPr>
            <a:endParaRPr kumimoji="0" lang="en-US" altLang="en-US" sz="5200" b="0" i="0" u="none" strike="noStrike" cap="none" normalizeH="0" baseline="0">
              <a:ln>
                <a:noFill/>
              </a:ln>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18D07B08-6A65-88A1-B2CD-2BB6D42004AD}"/>
              </a:ext>
            </a:extLst>
          </p:cNvPr>
          <p:cNvGraphicFramePr>
            <a:graphicFrameLocks noGrp="1"/>
          </p:cNvGraphicFramePr>
          <p:nvPr>
            <p:ph idx="1"/>
            <p:extLst>
              <p:ext uri="{D42A27DB-BD31-4B8C-83A1-F6EECF244321}">
                <p14:modId xmlns:p14="http://schemas.microsoft.com/office/powerpoint/2010/main" val="2781616639"/>
              </p:ext>
            </p:extLst>
          </p:nvPr>
        </p:nvGraphicFramePr>
        <p:xfrm>
          <a:off x="838200" y="2291795"/>
          <a:ext cx="10515602" cy="3419000"/>
        </p:xfrm>
        <a:graphic>
          <a:graphicData uri="http://schemas.openxmlformats.org/drawingml/2006/table">
            <a:tbl>
              <a:tblPr/>
              <a:tblGrid>
                <a:gridCol w="3444972">
                  <a:extLst>
                    <a:ext uri="{9D8B030D-6E8A-4147-A177-3AD203B41FA5}">
                      <a16:colId xmlns:a16="http://schemas.microsoft.com/office/drawing/2014/main" val="3703685163"/>
                    </a:ext>
                  </a:extLst>
                </a:gridCol>
                <a:gridCol w="3444972">
                  <a:extLst>
                    <a:ext uri="{9D8B030D-6E8A-4147-A177-3AD203B41FA5}">
                      <a16:colId xmlns:a16="http://schemas.microsoft.com/office/drawing/2014/main" val="4177306590"/>
                    </a:ext>
                  </a:extLst>
                </a:gridCol>
                <a:gridCol w="3625658">
                  <a:extLst>
                    <a:ext uri="{9D8B030D-6E8A-4147-A177-3AD203B41FA5}">
                      <a16:colId xmlns:a16="http://schemas.microsoft.com/office/drawing/2014/main" val="3045069742"/>
                    </a:ext>
                  </a:extLst>
                </a:gridCol>
              </a:tblGrid>
              <a:tr h="584260">
                <a:tc>
                  <a:txBody>
                    <a:bodyPr/>
                    <a:lstStyle/>
                    <a:p>
                      <a:pPr algn="l" fontAlgn="t">
                        <a:spcBef>
                          <a:spcPts val="0"/>
                        </a:spcBef>
                        <a:spcAft>
                          <a:spcPts val="0"/>
                        </a:spcAft>
                      </a:pPr>
                      <a:r>
                        <a:rPr lang="en-US" sz="2100" b="0" i="0" u="none" strike="noStrike">
                          <a:solidFill>
                            <a:srgbClr val="000000"/>
                          </a:solidFill>
                          <a:effectLst/>
                          <a:latin typeface="times new roman" panose="02020603050405020304" pitchFamily="18" charset="0"/>
                        </a:rPr>
                        <a:t>Event Performed</a:t>
                      </a:r>
                      <a:endParaRPr lang="en-US" sz="2100" b="0" i="0" u="none" strike="noStrike">
                        <a:effectLst/>
                        <a:latin typeface="Arial" panose="020B0604020202020204" pitchFamily="34" charset="0"/>
                      </a:endParaRPr>
                    </a:p>
                  </a:txBody>
                  <a:tcPr marL="108196" marR="108196" marT="108196" marB="108196">
                    <a:lnL w="7620" cap="flat" cmpd="sng" algn="ctr">
                      <a:solidFill>
                        <a:srgbClr val="F0BA34"/>
                      </a:solidFill>
                      <a:prstDash val="solid"/>
                      <a:round/>
                      <a:headEnd type="none" w="med" len="med"/>
                      <a:tailEnd type="none" w="med" len="med"/>
                    </a:lnL>
                    <a:lnR w="7620" cap="flat" cmpd="sng" algn="ctr">
                      <a:solidFill>
                        <a:srgbClr val="F0BA34"/>
                      </a:solidFill>
                      <a:prstDash val="solid"/>
                      <a:round/>
                      <a:headEnd type="none" w="med" len="med"/>
                      <a:tailEnd type="none" w="med" len="med"/>
                    </a:lnR>
                    <a:lnT w="7620" cap="flat" cmpd="sng" algn="ctr">
                      <a:solidFill>
                        <a:srgbClr val="F0BA3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US" sz="2100" b="0" i="0" u="none" strike="noStrike">
                          <a:solidFill>
                            <a:srgbClr val="000000"/>
                          </a:solidFill>
                          <a:effectLst/>
                          <a:latin typeface="times new roman" panose="02020603050405020304" pitchFamily="18" charset="0"/>
                        </a:rPr>
                        <a:t>Event Handler</a:t>
                      </a:r>
                      <a:endParaRPr lang="en-US" sz="2100" b="0" i="0" u="none" strike="noStrike">
                        <a:effectLst/>
                        <a:latin typeface="Arial" panose="020B0604020202020204" pitchFamily="34" charset="0"/>
                      </a:endParaRPr>
                    </a:p>
                  </a:txBody>
                  <a:tcPr marL="108196" marR="108196" marT="108196" marB="108196">
                    <a:lnL w="7620" cap="flat" cmpd="sng" algn="ctr">
                      <a:solidFill>
                        <a:srgbClr val="F0BA34"/>
                      </a:solidFill>
                      <a:prstDash val="solid"/>
                      <a:round/>
                      <a:headEnd type="none" w="med" len="med"/>
                      <a:tailEnd type="none" w="med" len="med"/>
                    </a:lnL>
                    <a:lnR w="7620" cap="flat" cmpd="sng" algn="ctr">
                      <a:solidFill>
                        <a:srgbClr val="F0BA34"/>
                      </a:solidFill>
                      <a:prstDash val="solid"/>
                      <a:round/>
                      <a:headEnd type="none" w="med" len="med"/>
                      <a:tailEnd type="none" w="med" len="med"/>
                    </a:lnR>
                    <a:lnT w="7620" cap="flat" cmpd="sng" algn="ctr">
                      <a:solidFill>
                        <a:srgbClr val="F0BA3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US" sz="2100" b="0" i="0" u="none" strike="noStrike">
                          <a:solidFill>
                            <a:srgbClr val="000000"/>
                          </a:solidFill>
                          <a:effectLst/>
                          <a:latin typeface="times new roman" panose="02020603050405020304" pitchFamily="18" charset="0"/>
                        </a:rPr>
                        <a:t>Description</a:t>
                      </a:r>
                      <a:endParaRPr lang="en-US" sz="2100" b="0" i="0" u="none" strike="noStrike">
                        <a:effectLst/>
                        <a:latin typeface="Arial" panose="020B0604020202020204" pitchFamily="34" charset="0"/>
                      </a:endParaRPr>
                    </a:p>
                  </a:txBody>
                  <a:tcPr marL="108196" marR="108196" marT="108196" marB="108196">
                    <a:lnL w="7620" cap="flat" cmpd="sng" algn="ctr">
                      <a:solidFill>
                        <a:srgbClr val="F0BA34"/>
                      </a:solidFill>
                      <a:prstDash val="solid"/>
                      <a:round/>
                      <a:headEnd type="none" w="med" len="med"/>
                      <a:tailEnd type="none" w="med" len="med"/>
                    </a:lnL>
                    <a:lnR w="7620" cap="flat" cmpd="sng" algn="ctr">
                      <a:solidFill>
                        <a:srgbClr val="F0BA34"/>
                      </a:solidFill>
                      <a:prstDash val="solid"/>
                      <a:round/>
                      <a:headEnd type="none" w="med" len="med"/>
                      <a:tailEnd type="none" w="med" len="med"/>
                    </a:lnR>
                    <a:lnT w="7620" cap="flat" cmpd="sng" algn="ctr">
                      <a:solidFill>
                        <a:srgbClr val="F0BA3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78776888"/>
                  </a:ext>
                </a:extLst>
              </a:tr>
              <a:tr h="836717">
                <a:tc>
                  <a:txBody>
                    <a:bodyPr/>
                    <a:lstStyle/>
                    <a:p>
                      <a:pPr algn="just" fontAlgn="t">
                        <a:spcBef>
                          <a:spcPts val="0"/>
                        </a:spcBef>
                        <a:spcAft>
                          <a:spcPts val="0"/>
                        </a:spcAft>
                      </a:pPr>
                      <a:r>
                        <a:rPr lang="en-US" sz="2100" b="0" i="0" u="none" strike="noStrike">
                          <a:solidFill>
                            <a:srgbClr val="333333"/>
                          </a:solidFill>
                          <a:effectLst/>
                          <a:latin typeface="inter-regular"/>
                        </a:rPr>
                        <a:t>load</a:t>
                      </a:r>
                      <a:endParaRPr lang="en-US" sz="2100" b="0" i="0" u="none" strike="noStrike">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noFill/>
                  </a:tcPr>
                </a:tc>
                <a:tc>
                  <a:txBody>
                    <a:bodyPr/>
                    <a:lstStyle/>
                    <a:p>
                      <a:pPr algn="just" fontAlgn="t">
                        <a:spcBef>
                          <a:spcPts val="0"/>
                        </a:spcBef>
                        <a:spcAft>
                          <a:spcPts val="0"/>
                        </a:spcAft>
                      </a:pPr>
                      <a:r>
                        <a:rPr lang="en-US" sz="2100" b="1" i="0" u="none" strike="noStrike" dirty="0">
                          <a:solidFill>
                            <a:srgbClr val="FF0000"/>
                          </a:solidFill>
                          <a:effectLst/>
                          <a:latin typeface="inter-regular"/>
                        </a:rPr>
                        <a:t>onload</a:t>
                      </a:r>
                      <a:endParaRPr lang="en-US" sz="2100" b="1" i="0" u="none" strike="noStrike" dirty="0">
                        <a:solidFill>
                          <a:srgbClr val="FF0000"/>
                        </a:solidFill>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noFill/>
                  </a:tcPr>
                </a:tc>
                <a:tc>
                  <a:txBody>
                    <a:bodyPr/>
                    <a:lstStyle/>
                    <a:p>
                      <a:pPr algn="just" fontAlgn="t">
                        <a:spcBef>
                          <a:spcPts val="0"/>
                        </a:spcBef>
                        <a:spcAft>
                          <a:spcPts val="0"/>
                        </a:spcAft>
                      </a:pPr>
                      <a:r>
                        <a:rPr lang="en-US" sz="2100" b="0" i="0" u="none" strike="noStrike">
                          <a:solidFill>
                            <a:srgbClr val="333333"/>
                          </a:solidFill>
                          <a:effectLst/>
                          <a:latin typeface="inter-regular"/>
                        </a:rPr>
                        <a:t>When the browser finishes the loading of the page</a:t>
                      </a:r>
                      <a:endParaRPr lang="en-US" sz="2100" b="0" i="0" u="none" strike="noStrike">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589099081"/>
                  </a:ext>
                </a:extLst>
              </a:tr>
              <a:tr h="1161306">
                <a:tc>
                  <a:txBody>
                    <a:bodyPr/>
                    <a:lstStyle/>
                    <a:p>
                      <a:pPr algn="just" fontAlgn="t">
                        <a:spcBef>
                          <a:spcPts val="0"/>
                        </a:spcBef>
                        <a:spcAft>
                          <a:spcPts val="0"/>
                        </a:spcAft>
                      </a:pPr>
                      <a:r>
                        <a:rPr lang="en-US" sz="2100" b="0" i="0" u="none" strike="noStrike">
                          <a:solidFill>
                            <a:srgbClr val="333333"/>
                          </a:solidFill>
                          <a:effectLst/>
                          <a:latin typeface="inter-regular"/>
                        </a:rPr>
                        <a:t>unload</a:t>
                      </a:r>
                      <a:endParaRPr lang="en-US" sz="2100" b="0" i="0" u="none" strike="noStrike">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2100" b="1" i="0" u="none" strike="noStrike" dirty="0" err="1">
                          <a:solidFill>
                            <a:srgbClr val="FF0000"/>
                          </a:solidFill>
                          <a:effectLst/>
                          <a:latin typeface="inter-regular"/>
                        </a:rPr>
                        <a:t>onunload</a:t>
                      </a:r>
                      <a:endParaRPr lang="en-US" sz="2100" b="1" i="0" u="none" strike="noStrike" dirty="0">
                        <a:solidFill>
                          <a:srgbClr val="FF0000"/>
                        </a:solidFill>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2100" b="0" i="0" u="none" strike="noStrike">
                          <a:solidFill>
                            <a:srgbClr val="333333"/>
                          </a:solidFill>
                          <a:effectLst/>
                          <a:latin typeface="inter-regular"/>
                        </a:rPr>
                        <a:t>When the visitor leaves the current webpage, the browser unloads it</a:t>
                      </a:r>
                      <a:endParaRPr lang="en-US" sz="2100" b="0" i="0" u="none" strike="noStrike">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67769095"/>
                  </a:ext>
                </a:extLst>
              </a:tr>
              <a:tr h="836717">
                <a:tc>
                  <a:txBody>
                    <a:bodyPr/>
                    <a:lstStyle/>
                    <a:p>
                      <a:pPr algn="just" fontAlgn="t">
                        <a:spcBef>
                          <a:spcPts val="0"/>
                        </a:spcBef>
                        <a:spcAft>
                          <a:spcPts val="0"/>
                        </a:spcAft>
                      </a:pPr>
                      <a:r>
                        <a:rPr lang="en-US" sz="2100" b="0" i="0" u="none" strike="noStrike">
                          <a:solidFill>
                            <a:srgbClr val="333333"/>
                          </a:solidFill>
                          <a:effectLst/>
                          <a:latin typeface="inter-regular"/>
                        </a:rPr>
                        <a:t>resize</a:t>
                      </a:r>
                      <a:endParaRPr lang="en-US" sz="2100" b="0" i="0" u="none" strike="noStrike">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noFill/>
                  </a:tcPr>
                </a:tc>
                <a:tc>
                  <a:txBody>
                    <a:bodyPr/>
                    <a:lstStyle/>
                    <a:p>
                      <a:pPr algn="just" fontAlgn="t">
                        <a:spcBef>
                          <a:spcPts val="0"/>
                        </a:spcBef>
                        <a:spcAft>
                          <a:spcPts val="0"/>
                        </a:spcAft>
                      </a:pPr>
                      <a:r>
                        <a:rPr lang="en-US" sz="2100" b="1" i="0" u="none" strike="noStrike" dirty="0" err="1">
                          <a:solidFill>
                            <a:srgbClr val="FF0000"/>
                          </a:solidFill>
                          <a:effectLst/>
                          <a:latin typeface="inter-regular"/>
                        </a:rPr>
                        <a:t>onresize</a:t>
                      </a:r>
                      <a:endParaRPr lang="en-US" sz="2100" b="1" i="0" u="none" strike="noStrike" dirty="0">
                        <a:solidFill>
                          <a:srgbClr val="FF0000"/>
                        </a:solidFill>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noFill/>
                  </a:tcPr>
                </a:tc>
                <a:tc>
                  <a:txBody>
                    <a:bodyPr/>
                    <a:lstStyle/>
                    <a:p>
                      <a:pPr algn="just" fontAlgn="t">
                        <a:spcBef>
                          <a:spcPts val="0"/>
                        </a:spcBef>
                        <a:spcAft>
                          <a:spcPts val="0"/>
                        </a:spcAft>
                      </a:pPr>
                      <a:r>
                        <a:rPr lang="en-US" sz="2100" b="0" i="0" u="none" strike="noStrike" dirty="0">
                          <a:solidFill>
                            <a:srgbClr val="333333"/>
                          </a:solidFill>
                          <a:effectLst/>
                          <a:latin typeface="inter-regular"/>
                        </a:rPr>
                        <a:t>When the visitor resizes the window of the browser</a:t>
                      </a:r>
                      <a:endParaRPr lang="en-US" sz="2100" b="0" i="0" u="none" strike="noStrike" dirty="0">
                        <a:effectLst/>
                        <a:latin typeface="Arial" panose="020B0604020202020204" pitchFamily="34" charset="0"/>
                      </a:endParaRPr>
                    </a:p>
                  </a:txBody>
                  <a:tcPr marL="72131" marR="72131" marT="72131" marB="721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4001951044"/>
                  </a:ext>
                </a:extLst>
              </a:tr>
            </a:tbl>
          </a:graphicData>
        </a:graphic>
      </p:graphicFrame>
    </p:spTree>
    <p:extLst>
      <p:ext uri="{BB962C8B-B14F-4D97-AF65-F5344CB8AC3E}">
        <p14:creationId xmlns:p14="http://schemas.microsoft.com/office/powerpoint/2010/main" val="4176404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F818D-FA66-D552-6127-C65DC41A8CEF}"/>
              </a:ext>
            </a:extLst>
          </p:cNvPr>
          <p:cNvSpPr txBox="1"/>
          <p:nvPr/>
        </p:nvSpPr>
        <p:spPr>
          <a:xfrm>
            <a:off x="902369" y="625966"/>
            <a:ext cx="6097604" cy="3693319"/>
          </a:xfrm>
          <a:prstGeom prst="rect">
            <a:avLst/>
          </a:prstGeom>
          <a:noFill/>
        </p:spPr>
        <p:txBody>
          <a:bodyPr wrap="square">
            <a:spAutoFit/>
          </a:bodyPr>
          <a:lstStyle/>
          <a:p>
            <a:pPr algn="just"/>
            <a:r>
              <a:rPr lang="en-US" b="1" i="0" dirty="0">
                <a:solidFill>
                  <a:srgbClr val="610B4B"/>
                </a:solidFill>
                <a:effectLst/>
                <a:latin typeface="erdana"/>
              </a:rPr>
              <a:t>Load event</a:t>
            </a:r>
          </a:p>
          <a:p>
            <a:pPr algn="just"/>
            <a:endParaRPr lang="en-US" b="1" i="0" dirty="0">
              <a:solidFill>
                <a:srgbClr val="610B4B"/>
              </a:solidFill>
              <a:effectLst/>
              <a:latin typeface="erdana"/>
            </a:endParaRPr>
          </a:p>
          <a:p>
            <a:pPr algn="just"/>
            <a:r>
              <a:rPr lang="en-US" b="1" i="0" dirty="0">
                <a:solidFill>
                  <a:srgbClr val="006699"/>
                </a:solidFill>
                <a:effectLst/>
                <a:latin typeface="inter-regular"/>
              </a:rPr>
              <a:t>&lt;html&gt;</a:t>
            </a:r>
            <a:r>
              <a:rPr lang="en-US" b="0" i="0" dirty="0">
                <a:solidFill>
                  <a:srgbClr val="000000"/>
                </a:solidFill>
                <a:effectLst/>
                <a:latin typeface="inter-regular"/>
              </a:rPr>
              <a:t>  </a:t>
            </a:r>
          </a:p>
          <a:p>
            <a:pPr algn="just"/>
            <a:r>
              <a:rPr lang="en-US" b="1" i="0" dirty="0">
                <a:solidFill>
                  <a:srgbClr val="006699"/>
                </a:solidFill>
                <a:effectLst/>
                <a:latin typeface="inter-regular"/>
              </a:rPr>
              <a:t>&lt;head&gt;</a:t>
            </a:r>
            <a:r>
              <a:rPr lang="en-US" b="0" i="0" dirty="0" err="1">
                <a:solidFill>
                  <a:srgbClr val="000000"/>
                </a:solidFill>
                <a:effectLst/>
                <a:latin typeface="inter-regular"/>
              </a:rPr>
              <a:t>Javascript</a:t>
            </a:r>
            <a:r>
              <a:rPr lang="en-US" b="0" i="0" dirty="0">
                <a:solidFill>
                  <a:srgbClr val="000000"/>
                </a:solidFill>
                <a:effectLst/>
                <a:latin typeface="inter-regular"/>
              </a:rPr>
              <a:t> Events</a:t>
            </a:r>
            <a:r>
              <a:rPr lang="en-US" b="1" i="0" dirty="0">
                <a:solidFill>
                  <a:srgbClr val="006699"/>
                </a:solidFill>
                <a:effectLst/>
                <a:latin typeface="inter-regular"/>
              </a:rPr>
              <a:t>&lt;/head&gt;</a:t>
            </a:r>
            <a:r>
              <a:rPr lang="en-US" b="0" i="0" dirty="0">
                <a:solidFill>
                  <a:srgbClr val="000000"/>
                </a:solidFill>
                <a:effectLst/>
                <a:latin typeface="inter-regular"/>
              </a:rPr>
              <a:t>  </a:t>
            </a:r>
          </a:p>
          <a:p>
            <a:pPr algn="just"/>
            <a:r>
              <a:rPr lang="en-US" b="1" i="0" dirty="0">
                <a:solidFill>
                  <a:srgbClr val="006699"/>
                </a:solidFill>
                <a:effectLst/>
                <a:latin typeface="inter-regular"/>
              </a:rPr>
              <a:t>&lt;/</a:t>
            </a:r>
            <a:r>
              <a:rPr lang="en-US" b="1" i="0" dirty="0" err="1">
                <a:solidFill>
                  <a:srgbClr val="006699"/>
                </a:solidFill>
                <a:effectLst/>
                <a:latin typeface="inter-regular"/>
              </a:rPr>
              <a:t>br</a:t>
            </a:r>
            <a:r>
              <a:rPr lang="en-US" b="1" i="0" dirty="0">
                <a:solidFill>
                  <a:srgbClr val="006699"/>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&lt;body</a:t>
            </a:r>
            <a:r>
              <a:rPr lang="en-US" b="0" i="0" dirty="0">
                <a:solidFill>
                  <a:srgbClr val="000000"/>
                </a:solidFill>
                <a:effectLst/>
                <a:latin typeface="inter-regular"/>
              </a:rPr>
              <a:t> </a:t>
            </a:r>
            <a:r>
              <a:rPr lang="en-US" b="0" i="0" dirty="0">
                <a:solidFill>
                  <a:srgbClr val="FF0000"/>
                </a:solidFill>
                <a:effectLst/>
                <a:highlight>
                  <a:srgbClr val="FFFF00"/>
                </a:highlight>
                <a:latin typeface="inter-regular"/>
              </a:rPr>
              <a:t>onload</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window.alert</a:t>
            </a:r>
            <a:r>
              <a:rPr lang="en-US" b="0" i="0" dirty="0">
                <a:solidFill>
                  <a:srgbClr val="0000FF"/>
                </a:solidFill>
                <a:effectLst/>
                <a:latin typeface="inter-regular"/>
              </a:rPr>
              <a:t>('Page successfully loaded');"</a:t>
            </a:r>
            <a:r>
              <a:rPr lang="en-US" b="1" i="0" dirty="0">
                <a:solidFill>
                  <a:srgbClr val="006699"/>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document.write</a:t>
            </a:r>
            <a:r>
              <a:rPr lang="en-US" b="0" i="0" dirty="0">
                <a:solidFill>
                  <a:srgbClr val="000000"/>
                </a:solidFill>
                <a:effectLst/>
                <a:latin typeface="inter-regular"/>
              </a:rPr>
              <a:t>("The page is loaded successfully");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r>
              <a:rPr lang="en-US" b="1" i="0" dirty="0">
                <a:solidFill>
                  <a:srgbClr val="006699"/>
                </a:solidFill>
                <a:effectLst/>
                <a:latin typeface="inter-regular"/>
              </a:rPr>
              <a:t>&lt;/body&gt;</a:t>
            </a:r>
            <a:r>
              <a:rPr lang="en-US" b="0" i="0" dirty="0">
                <a:solidFill>
                  <a:srgbClr val="000000"/>
                </a:solidFill>
                <a:effectLst/>
                <a:latin typeface="inter-regular"/>
              </a:rPr>
              <a:t>  </a:t>
            </a:r>
          </a:p>
          <a:p>
            <a:pPr algn="just"/>
            <a:r>
              <a:rPr lang="en-US" b="1" i="0" dirty="0">
                <a:solidFill>
                  <a:srgbClr val="006699"/>
                </a:solidFill>
                <a:effectLst/>
                <a:latin typeface="inter-regular"/>
              </a:rPr>
              <a:t>&lt;/html&gt;</a:t>
            </a:r>
            <a:r>
              <a:rPr lang="en-US" b="0" i="0" dirty="0">
                <a:solidFill>
                  <a:srgbClr val="000000"/>
                </a:solidFill>
                <a:effectLst/>
                <a:latin typeface="inter-regular"/>
              </a:rPr>
              <a:t>  </a:t>
            </a:r>
          </a:p>
        </p:txBody>
      </p:sp>
      <p:pic>
        <p:nvPicPr>
          <p:cNvPr id="5" name="Picture 4">
            <a:extLst>
              <a:ext uri="{FF2B5EF4-FFF2-40B4-BE49-F238E27FC236}">
                <a16:creationId xmlns:a16="http://schemas.microsoft.com/office/drawing/2014/main" id="{1961F411-AD14-E2D6-4FBE-23E86624FFC0}"/>
              </a:ext>
            </a:extLst>
          </p:cNvPr>
          <p:cNvPicPr>
            <a:picLocks noChangeAspect="1"/>
          </p:cNvPicPr>
          <p:nvPr/>
        </p:nvPicPr>
        <p:blipFill>
          <a:blip r:embed="rId2"/>
          <a:stretch>
            <a:fillRect/>
          </a:stretch>
        </p:blipFill>
        <p:spPr>
          <a:xfrm>
            <a:off x="7228030" y="753892"/>
            <a:ext cx="4184865" cy="749339"/>
          </a:xfrm>
          <a:prstGeom prst="rect">
            <a:avLst/>
          </a:prstGeom>
        </p:spPr>
      </p:pic>
    </p:spTree>
    <p:extLst>
      <p:ext uri="{BB962C8B-B14F-4D97-AF65-F5344CB8AC3E}">
        <p14:creationId xmlns:p14="http://schemas.microsoft.com/office/powerpoint/2010/main" val="1007695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5E41C6E-0C98-91F7-3A3E-2D523097E489}"/>
              </a:ext>
            </a:extLst>
          </p:cNvPr>
          <p:cNvGraphicFramePr>
            <a:graphicFrameLocks noGrp="1"/>
          </p:cNvGraphicFramePr>
          <p:nvPr>
            <p:extLst>
              <p:ext uri="{D42A27DB-BD31-4B8C-83A1-F6EECF244321}">
                <p14:modId xmlns:p14="http://schemas.microsoft.com/office/powerpoint/2010/main" val="3485537921"/>
              </p:ext>
            </p:extLst>
          </p:nvPr>
        </p:nvGraphicFramePr>
        <p:xfrm>
          <a:off x="2222538" y="1149764"/>
          <a:ext cx="7518228" cy="5164409"/>
        </p:xfrm>
        <a:graphic>
          <a:graphicData uri="http://schemas.openxmlformats.org/drawingml/2006/table">
            <a:tbl>
              <a:tblPr/>
              <a:tblGrid>
                <a:gridCol w="2506076">
                  <a:extLst>
                    <a:ext uri="{9D8B030D-6E8A-4147-A177-3AD203B41FA5}">
                      <a16:colId xmlns:a16="http://schemas.microsoft.com/office/drawing/2014/main" val="2796634735"/>
                    </a:ext>
                  </a:extLst>
                </a:gridCol>
                <a:gridCol w="2506076">
                  <a:extLst>
                    <a:ext uri="{9D8B030D-6E8A-4147-A177-3AD203B41FA5}">
                      <a16:colId xmlns:a16="http://schemas.microsoft.com/office/drawing/2014/main" val="4046345708"/>
                    </a:ext>
                  </a:extLst>
                </a:gridCol>
                <a:gridCol w="2506076">
                  <a:extLst>
                    <a:ext uri="{9D8B030D-6E8A-4147-A177-3AD203B41FA5}">
                      <a16:colId xmlns:a16="http://schemas.microsoft.com/office/drawing/2014/main" val="2411184365"/>
                    </a:ext>
                  </a:extLst>
                </a:gridCol>
              </a:tblGrid>
              <a:tr h="632636">
                <a:tc>
                  <a:txBody>
                    <a:bodyPr/>
                    <a:lstStyle/>
                    <a:p>
                      <a:pPr algn="l" fontAlgn="t"/>
                      <a:r>
                        <a:rPr lang="en-IN" sz="2000">
                          <a:solidFill>
                            <a:srgbClr val="000000"/>
                          </a:solidFill>
                          <a:effectLst/>
                          <a:latin typeface="times new roman" panose="02020603050405020304" pitchFamily="18" charset="0"/>
                        </a:rPr>
                        <a:t>Event Performed</a:t>
                      </a:r>
                    </a:p>
                  </a:txBody>
                  <a:tcPr marL="60324" marR="60324" marT="60324" marB="60324">
                    <a:lnL w="6350" cap="flat" cmpd="sng" algn="ctr">
                      <a:solidFill>
                        <a:srgbClr val="00C4D1"/>
                      </a:solidFill>
                      <a:prstDash val="solid"/>
                      <a:round/>
                      <a:headEnd type="none" w="med" len="med"/>
                      <a:tailEnd type="none" w="med" len="med"/>
                    </a:lnL>
                    <a:lnR w="6350" cap="flat" cmpd="sng" algn="ctr">
                      <a:solidFill>
                        <a:srgbClr val="00C4D1"/>
                      </a:solidFill>
                      <a:prstDash val="solid"/>
                      <a:round/>
                      <a:headEnd type="none" w="med" len="med"/>
                      <a:tailEnd type="none" w="med" len="med"/>
                    </a:lnR>
                    <a:lnT w="6350" cap="flat" cmpd="sng" algn="ctr">
                      <a:solidFill>
                        <a:srgbClr val="00C4D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Event Handler</a:t>
                      </a:r>
                    </a:p>
                  </a:txBody>
                  <a:tcPr marL="60324" marR="60324" marT="60324" marB="60324">
                    <a:lnL w="6350" cap="flat" cmpd="sng" algn="ctr">
                      <a:solidFill>
                        <a:srgbClr val="00C4D1"/>
                      </a:solidFill>
                      <a:prstDash val="solid"/>
                      <a:round/>
                      <a:headEnd type="none" w="med" len="med"/>
                      <a:tailEnd type="none" w="med" len="med"/>
                    </a:lnL>
                    <a:lnR w="6350" cap="flat" cmpd="sng" algn="ctr">
                      <a:solidFill>
                        <a:srgbClr val="00C4D1"/>
                      </a:solidFill>
                      <a:prstDash val="solid"/>
                      <a:round/>
                      <a:headEnd type="none" w="med" len="med"/>
                      <a:tailEnd type="none" w="med" len="med"/>
                    </a:lnR>
                    <a:lnT w="6350" cap="flat" cmpd="sng" algn="ctr">
                      <a:solidFill>
                        <a:srgbClr val="00C4D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Description</a:t>
                      </a:r>
                    </a:p>
                  </a:txBody>
                  <a:tcPr marL="60324" marR="60324" marT="60324" marB="60324">
                    <a:lnL w="6350" cap="flat" cmpd="sng" algn="ctr">
                      <a:solidFill>
                        <a:srgbClr val="00C4D1"/>
                      </a:solidFill>
                      <a:prstDash val="solid"/>
                      <a:round/>
                      <a:headEnd type="none" w="med" len="med"/>
                      <a:tailEnd type="none" w="med" len="med"/>
                    </a:lnL>
                    <a:lnR w="6350" cap="flat" cmpd="sng" algn="ctr">
                      <a:solidFill>
                        <a:srgbClr val="00C4D1"/>
                      </a:solidFill>
                      <a:prstDash val="solid"/>
                      <a:round/>
                      <a:headEnd type="none" w="med" len="med"/>
                      <a:tailEnd type="none" w="med" len="med"/>
                    </a:lnR>
                    <a:lnT w="6350" cap="flat" cmpd="sng" algn="ctr">
                      <a:solidFill>
                        <a:srgbClr val="00C4D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04135017"/>
                  </a:ext>
                </a:extLst>
              </a:tr>
              <a:tr h="1081897">
                <a:tc>
                  <a:txBody>
                    <a:bodyPr/>
                    <a:lstStyle/>
                    <a:p>
                      <a:pPr algn="just" fontAlgn="t"/>
                      <a:r>
                        <a:rPr lang="en-IN" sz="2000">
                          <a:solidFill>
                            <a:srgbClr val="333333"/>
                          </a:solidFill>
                          <a:effectLst/>
                          <a:latin typeface="inter-regular"/>
                        </a:rPr>
                        <a:t>focus</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1" dirty="0" err="1">
                          <a:solidFill>
                            <a:srgbClr val="FF0000"/>
                          </a:solidFill>
                          <a:effectLst/>
                          <a:latin typeface="inter-regular"/>
                        </a:rPr>
                        <a:t>onfocus</a:t>
                      </a:r>
                      <a:endParaRPr lang="en-IN" sz="2000" b="1" dirty="0">
                        <a:solidFill>
                          <a:srgbClr val="FF0000"/>
                        </a:solidFill>
                        <a:effectLst/>
                        <a:latin typeface="inter-regular"/>
                      </a:endParaRP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When the user focuses on an element</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6860523"/>
                  </a:ext>
                </a:extLst>
              </a:tr>
              <a:tr h="834345">
                <a:tc>
                  <a:txBody>
                    <a:bodyPr/>
                    <a:lstStyle/>
                    <a:p>
                      <a:pPr algn="just" fontAlgn="t"/>
                      <a:r>
                        <a:rPr lang="en-IN" sz="2000">
                          <a:solidFill>
                            <a:srgbClr val="333333"/>
                          </a:solidFill>
                          <a:effectLst/>
                          <a:latin typeface="inter-regular"/>
                        </a:rPr>
                        <a:t>submit</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b="1" dirty="0" err="1">
                          <a:solidFill>
                            <a:srgbClr val="FF0000"/>
                          </a:solidFill>
                          <a:effectLst/>
                          <a:latin typeface="inter-regular"/>
                        </a:rPr>
                        <a:t>onsubmit</a:t>
                      </a:r>
                      <a:endParaRPr lang="en-IN" sz="2000" b="1" dirty="0">
                        <a:solidFill>
                          <a:srgbClr val="FF0000"/>
                        </a:solidFill>
                        <a:effectLst/>
                        <a:latin typeface="inter-regular"/>
                      </a:endParaRP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When the user submits the form</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31773983"/>
                  </a:ext>
                </a:extLst>
              </a:tr>
              <a:tr h="1134040">
                <a:tc>
                  <a:txBody>
                    <a:bodyPr/>
                    <a:lstStyle/>
                    <a:p>
                      <a:pPr algn="just" fontAlgn="t"/>
                      <a:r>
                        <a:rPr lang="en-IN" sz="2000">
                          <a:solidFill>
                            <a:srgbClr val="333333"/>
                          </a:solidFill>
                          <a:effectLst/>
                          <a:latin typeface="inter-regular"/>
                        </a:rPr>
                        <a:t>blur</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1" dirty="0" err="1">
                          <a:solidFill>
                            <a:srgbClr val="FF0000"/>
                          </a:solidFill>
                          <a:effectLst/>
                          <a:latin typeface="inter-regular"/>
                        </a:rPr>
                        <a:t>onblur</a:t>
                      </a:r>
                      <a:endParaRPr lang="en-IN" sz="2000" b="1" dirty="0">
                        <a:solidFill>
                          <a:srgbClr val="FF0000"/>
                        </a:solidFill>
                        <a:effectLst/>
                        <a:latin typeface="inter-regular"/>
                      </a:endParaRP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When the focus is away from a form element</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96162020"/>
                  </a:ext>
                </a:extLst>
              </a:tr>
              <a:tr h="1481491">
                <a:tc>
                  <a:txBody>
                    <a:bodyPr/>
                    <a:lstStyle/>
                    <a:p>
                      <a:pPr algn="just" fontAlgn="t"/>
                      <a:r>
                        <a:rPr lang="en-IN" sz="2000">
                          <a:solidFill>
                            <a:srgbClr val="333333"/>
                          </a:solidFill>
                          <a:effectLst/>
                          <a:latin typeface="inter-regular"/>
                        </a:rPr>
                        <a:t>change</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b="1" dirty="0" err="1">
                          <a:solidFill>
                            <a:srgbClr val="FF0000"/>
                          </a:solidFill>
                          <a:effectLst/>
                          <a:latin typeface="inter-regular"/>
                        </a:rPr>
                        <a:t>onchange</a:t>
                      </a:r>
                      <a:endParaRPr lang="en-IN" sz="2000" b="1" dirty="0">
                        <a:solidFill>
                          <a:srgbClr val="FF0000"/>
                        </a:solidFill>
                        <a:effectLst/>
                        <a:latin typeface="inter-regular"/>
                      </a:endParaRP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When the user modifies or changes the value of a form element</a:t>
                      </a:r>
                    </a:p>
                  </a:txBody>
                  <a:tcPr marL="40216" marR="40216" marT="40216" marB="4021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2959668"/>
                  </a:ext>
                </a:extLst>
              </a:tr>
            </a:tbl>
          </a:graphicData>
        </a:graphic>
      </p:graphicFrame>
      <p:sp>
        <p:nvSpPr>
          <p:cNvPr id="3" name="Rectangle 1">
            <a:extLst>
              <a:ext uri="{FF2B5EF4-FFF2-40B4-BE49-F238E27FC236}">
                <a16:creationId xmlns:a16="http://schemas.microsoft.com/office/drawing/2014/main" id="{68B4315C-ED40-BA57-B534-EA15CEFD63CE}"/>
              </a:ext>
            </a:extLst>
          </p:cNvPr>
          <p:cNvSpPr>
            <a:spLocks noChangeArrowheads="1"/>
          </p:cNvSpPr>
          <p:nvPr/>
        </p:nvSpPr>
        <p:spPr bwMode="auto">
          <a:xfrm>
            <a:off x="2222539" y="920504"/>
            <a:ext cx="6757319"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610B4B"/>
                </a:solidFill>
                <a:effectLst/>
                <a:latin typeface="erdana"/>
              </a:rPr>
              <a:t>Form events: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2439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87C9D-ADDA-9E66-2CD0-2C95B0973692}"/>
              </a:ext>
            </a:extLst>
          </p:cNvPr>
          <p:cNvSpPr txBox="1"/>
          <p:nvPr/>
        </p:nvSpPr>
        <p:spPr>
          <a:xfrm>
            <a:off x="1576137" y="784238"/>
            <a:ext cx="6097604" cy="4801314"/>
          </a:xfrm>
          <a:prstGeom prst="rect">
            <a:avLst/>
          </a:prstGeom>
          <a:noFill/>
        </p:spPr>
        <p:txBody>
          <a:bodyPr wrap="square">
            <a:spAutoFit/>
          </a:bodyPr>
          <a:lstStyle/>
          <a:p>
            <a:r>
              <a:rPr lang="en-IN" b="0" i="0" dirty="0">
                <a:solidFill>
                  <a:srgbClr val="0000CD"/>
                </a:solidFill>
                <a:effectLst/>
                <a:latin typeface="system-ui"/>
              </a:rPr>
              <a:t>&lt;</a:t>
            </a:r>
            <a:r>
              <a:rPr lang="en-IN" b="0" i="0" dirty="0">
                <a:solidFill>
                  <a:srgbClr val="A52A2A"/>
                </a:solidFill>
                <a:effectLst/>
                <a:latin typeface="system-ui"/>
              </a:rPr>
              <a:t>!DOCTYPE</a:t>
            </a:r>
            <a:r>
              <a:rPr lang="en-IN" b="0" i="0" dirty="0">
                <a:solidFill>
                  <a:srgbClr val="FF0000"/>
                </a:solidFill>
                <a:effectLst/>
                <a:latin typeface="system-ui"/>
              </a:rPr>
              <a:t> html</a:t>
            </a:r>
            <a:r>
              <a:rPr lang="en-IN" b="0" i="0" dirty="0">
                <a:solidFill>
                  <a:srgbClr val="0000CD"/>
                </a:solidFill>
                <a:effectLst/>
                <a:latin typeface="system-ui"/>
              </a:rPr>
              <a:t>&gt;</a:t>
            </a:r>
            <a:br>
              <a:rPr lang="en-IN" dirty="0"/>
            </a:br>
            <a:br>
              <a:rPr lang="en-IN" dirty="0"/>
            </a:br>
            <a:r>
              <a:rPr lang="en-IN" b="0" i="0" dirty="0">
                <a:solidFill>
                  <a:srgbClr val="0000CD"/>
                </a:solidFill>
                <a:effectLst/>
                <a:latin typeface="system-ui"/>
              </a:rPr>
              <a:t>&lt;</a:t>
            </a:r>
            <a:r>
              <a:rPr lang="en-IN" b="0" i="0" dirty="0">
                <a:solidFill>
                  <a:srgbClr val="A52A2A"/>
                </a:solidFill>
                <a:effectLst/>
                <a:latin typeface="system-ui"/>
              </a:rPr>
              <a:t>head</a:t>
            </a:r>
            <a:r>
              <a:rPr lang="en-IN" b="0" i="0" dirty="0">
                <a:solidFill>
                  <a:srgbClr val="0000CD"/>
                </a:solidFill>
                <a:effectLst/>
                <a:latin typeface="system-ui"/>
              </a:rPr>
              <a:t>&gt;</a:t>
            </a:r>
            <a:br>
              <a:rPr lang="en-IN" dirty="0"/>
            </a:br>
            <a:r>
              <a:rPr lang="en-IN" b="0" i="0" dirty="0">
                <a:solidFill>
                  <a:srgbClr val="0000CD"/>
                </a:solidFill>
                <a:effectLst/>
                <a:latin typeface="system-ui"/>
              </a:rPr>
              <a:t>&lt;</a:t>
            </a:r>
            <a:r>
              <a:rPr lang="en-IN" b="0" i="0" dirty="0">
                <a:solidFill>
                  <a:srgbClr val="A52A2A"/>
                </a:solidFill>
                <a:effectLst/>
                <a:latin typeface="system-ui"/>
              </a:rPr>
              <a:t>meta</a:t>
            </a:r>
            <a:r>
              <a:rPr lang="en-IN" b="0" i="0" dirty="0">
                <a:solidFill>
                  <a:srgbClr val="FF0000"/>
                </a:solidFill>
                <a:effectLst/>
                <a:latin typeface="system-ui"/>
              </a:rPr>
              <a:t> charset</a:t>
            </a:r>
            <a:r>
              <a:rPr lang="en-IN" b="0" i="0" dirty="0">
                <a:solidFill>
                  <a:srgbClr val="0000CD"/>
                </a:solidFill>
                <a:effectLst/>
                <a:latin typeface="system-ui"/>
              </a:rPr>
              <a:t>="UTF-8"&gt;</a:t>
            </a:r>
            <a:br>
              <a:rPr lang="en-IN" dirty="0"/>
            </a:br>
            <a:r>
              <a:rPr lang="en-IN" b="0" i="0" dirty="0">
                <a:solidFill>
                  <a:srgbClr val="0000CD"/>
                </a:solidFill>
                <a:effectLst/>
                <a:latin typeface="system-ui"/>
              </a:rPr>
              <a:t>&lt;</a:t>
            </a:r>
            <a:r>
              <a:rPr lang="en-IN" b="0" i="0" dirty="0">
                <a:solidFill>
                  <a:srgbClr val="A52A2A"/>
                </a:solidFill>
                <a:effectLst/>
                <a:latin typeface="system-ui"/>
              </a:rPr>
              <a:t>title</a:t>
            </a:r>
            <a:r>
              <a:rPr lang="en-IN" b="0" i="0" dirty="0">
                <a:solidFill>
                  <a:srgbClr val="0000CD"/>
                </a:solidFill>
                <a:effectLst/>
                <a:latin typeface="system-ui"/>
              </a:rPr>
              <a:t>&gt;</a:t>
            </a:r>
            <a:r>
              <a:rPr lang="en-IN" b="0" i="0" dirty="0">
                <a:solidFill>
                  <a:srgbClr val="000000"/>
                </a:solidFill>
                <a:effectLst/>
                <a:latin typeface="system-ui"/>
              </a:rPr>
              <a:t> JavaScript Handling the Focus Event </a:t>
            </a:r>
            <a:r>
              <a:rPr lang="en-IN" b="0" i="0" dirty="0">
                <a:solidFill>
                  <a:srgbClr val="0000CD"/>
                </a:solidFill>
                <a:effectLst/>
                <a:latin typeface="system-ui"/>
              </a:rPr>
              <a:t>&lt;</a:t>
            </a:r>
            <a:r>
              <a:rPr lang="en-IN" b="0" i="0" dirty="0">
                <a:solidFill>
                  <a:srgbClr val="A52A2A"/>
                </a:solidFill>
                <a:effectLst/>
                <a:latin typeface="system-ui"/>
              </a:rPr>
              <a:t>/title</a:t>
            </a:r>
            <a:r>
              <a:rPr lang="en-IN" b="0" i="0" dirty="0">
                <a:solidFill>
                  <a:srgbClr val="0000CD"/>
                </a:solidFill>
                <a:effectLst/>
                <a:latin typeface="system-ui"/>
              </a:rPr>
              <a:t>&gt;</a:t>
            </a:r>
            <a:br>
              <a:rPr lang="en-IN" dirty="0"/>
            </a:br>
            <a:r>
              <a:rPr lang="en-IN" b="0" i="0" dirty="0">
                <a:solidFill>
                  <a:srgbClr val="0000CD"/>
                </a:solidFill>
                <a:effectLst/>
                <a:latin typeface="system-ui"/>
              </a:rPr>
              <a:t>&lt;</a:t>
            </a:r>
            <a:r>
              <a:rPr lang="en-IN" b="0" i="0" dirty="0">
                <a:solidFill>
                  <a:srgbClr val="A52A2A"/>
                </a:solidFill>
                <a:effectLst/>
                <a:latin typeface="system-ui"/>
              </a:rPr>
              <a:t>/head</a:t>
            </a:r>
            <a:r>
              <a:rPr lang="en-IN" b="0" i="0" dirty="0">
                <a:solidFill>
                  <a:srgbClr val="0000CD"/>
                </a:solidFill>
                <a:effectLst/>
                <a:latin typeface="system-ui"/>
              </a:rPr>
              <a:t>&gt;</a:t>
            </a:r>
            <a:br>
              <a:rPr lang="en-IN" dirty="0"/>
            </a:br>
            <a:r>
              <a:rPr lang="en-IN" b="0" i="0" dirty="0">
                <a:solidFill>
                  <a:srgbClr val="0000CD"/>
                </a:solidFill>
                <a:effectLst/>
                <a:latin typeface="system-ui"/>
              </a:rPr>
              <a:t>&lt;</a:t>
            </a:r>
            <a:r>
              <a:rPr lang="en-IN" b="0" i="0" dirty="0">
                <a:solidFill>
                  <a:srgbClr val="A52A2A"/>
                </a:solidFill>
                <a:effectLst/>
                <a:latin typeface="system-ui"/>
              </a:rPr>
              <a:t>body</a:t>
            </a:r>
            <a:r>
              <a:rPr lang="en-IN" b="0" i="0" dirty="0">
                <a:solidFill>
                  <a:srgbClr val="0000CD"/>
                </a:solidFill>
                <a:effectLst/>
                <a:latin typeface="system-ui"/>
              </a:rPr>
              <a:t>&gt;</a:t>
            </a:r>
            <a:br>
              <a:rPr lang="en-IN" dirty="0"/>
            </a:br>
            <a:r>
              <a:rPr lang="en-IN" b="0" i="0" dirty="0">
                <a:solidFill>
                  <a:srgbClr val="0000CD"/>
                </a:solidFill>
                <a:effectLst/>
                <a:latin typeface="system-ui"/>
              </a:rPr>
              <a:t>&lt;</a:t>
            </a:r>
            <a:r>
              <a:rPr lang="en-IN" b="0" i="0" dirty="0">
                <a:solidFill>
                  <a:srgbClr val="A52A2A"/>
                </a:solidFill>
                <a:effectLst/>
                <a:latin typeface="system-ui"/>
              </a:rPr>
              <a:t>script</a:t>
            </a:r>
            <a:r>
              <a:rPr lang="en-IN" b="0" i="0" dirty="0">
                <a:solidFill>
                  <a:srgbClr val="0000CD"/>
                </a:solidFill>
                <a:effectLst/>
                <a:latin typeface="system-ui"/>
              </a:rPr>
              <a:t>&gt;</a:t>
            </a:r>
            <a:br>
              <a:rPr lang="en-IN" b="0" i="0" dirty="0">
                <a:solidFill>
                  <a:srgbClr val="000000"/>
                </a:solidFill>
                <a:effectLst/>
                <a:latin typeface="system-ui"/>
              </a:rPr>
            </a:br>
            <a:r>
              <a:rPr lang="en-IN" b="0" i="0" dirty="0">
                <a:solidFill>
                  <a:srgbClr val="0000CD"/>
                </a:solidFill>
                <a:effectLst/>
                <a:latin typeface="system-ui"/>
              </a:rPr>
              <a:t>function</a:t>
            </a:r>
            <a:r>
              <a:rPr lang="en-IN" b="0" i="0" dirty="0">
                <a:solidFill>
                  <a:srgbClr val="000000"/>
                </a:solidFill>
                <a:effectLst/>
                <a:latin typeface="system-ui"/>
              </a:rPr>
              <a:t> </a:t>
            </a:r>
            <a:r>
              <a:rPr lang="en-IN" b="0" i="0" dirty="0" err="1">
                <a:solidFill>
                  <a:srgbClr val="000000"/>
                </a:solidFill>
                <a:effectLst/>
                <a:latin typeface="system-ui"/>
              </a:rPr>
              <a:t>highlightInput</a:t>
            </a:r>
            <a:r>
              <a:rPr lang="en-IN" b="0" i="0" dirty="0">
                <a:solidFill>
                  <a:srgbClr val="000000"/>
                </a:solidFill>
                <a:effectLst/>
                <a:latin typeface="system-ui"/>
              </a:rPr>
              <a:t>(elm)</a:t>
            </a:r>
          </a:p>
          <a:p>
            <a:r>
              <a:rPr lang="en-IN" b="0" i="0" dirty="0">
                <a:solidFill>
                  <a:srgbClr val="000000"/>
                </a:solidFill>
                <a:effectLst/>
                <a:latin typeface="system-ui"/>
              </a:rPr>
              <a:t>{</a:t>
            </a:r>
            <a:br>
              <a:rPr lang="en-IN" b="0" i="0" dirty="0">
                <a:solidFill>
                  <a:srgbClr val="000000"/>
                </a:solidFill>
                <a:effectLst/>
                <a:latin typeface="system-ui"/>
              </a:rPr>
            </a:br>
            <a:r>
              <a:rPr lang="en-IN" b="0" i="0" dirty="0" err="1">
                <a:solidFill>
                  <a:srgbClr val="000000"/>
                </a:solidFill>
                <a:effectLst/>
                <a:latin typeface="system-ui"/>
              </a:rPr>
              <a:t>elm.style.background</a:t>
            </a:r>
            <a:r>
              <a:rPr lang="en-IN" b="0" i="0" dirty="0">
                <a:solidFill>
                  <a:srgbClr val="000000"/>
                </a:solidFill>
                <a:effectLst/>
                <a:latin typeface="system-ui"/>
              </a:rPr>
              <a:t> = </a:t>
            </a:r>
            <a:r>
              <a:rPr lang="en-IN" b="0" i="0" dirty="0">
                <a:solidFill>
                  <a:srgbClr val="A52A2A"/>
                </a:solidFill>
                <a:effectLst/>
                <a:latin typeface="system-ui"/>
              </a:rPr>
              <a:t>"</a:t>
            </a:r>
            <a:r>
              <a:rPr lang="en-IN" b="0" i="0" dirty="0" err="1">
                <a:solidFill>
                  <a:srgbClr val="A52A2A"/>
                </a:solidFill>
                <a:effectLst/>
                <a:latin typeface="system-ui"/>
              </a:rPr>
              <a:t>lightgreen</a:t>
            </a:r>
            <a:r>
              <a:rPr lang="en-IN" b="0" i="0" dirty="0">
                <a:solidFill>
                  <a:srgbClr val="A52A2A"/>
                </a:solidFill>
                <a:effectLst/>
                <a:latin typeface="system-ui"/>
              </a:rPr>
              <a:t>"</a:t>
            </a:r>
            <a:r>
              <a:rPr lang="en-IN" b="0" i="0" dirty="0">
                <a:solidFill>
                  <a:srgbClr val="000000"/>
                </a:solidFill>
                <a:effectLst/>
                <a:latin typeface="system-ui"/>
              </a:rPr>
              <a:t>;</a:t>
            </a:r>
            <a:br>
              <a:rPr lang="en-IN" b="0" i="0" dirty="0">
                <a:solidFill>
                  <a:srgbClr val="000000"/>
                </a:solidFill>
                <a:effectLst/>
                <a:latin typeface="system-ui"/>
              </a:rPr>
            </a:br>
            <a:r>
              <a:rPr lang="en-IN" b="0" i="0" dirty="0">
                <a:solidFill>
                  <a:srgbClr val="000000"/>
                </a:solidFill>
                <a:effectLst/>
                <a:latin typeface="system-ui"/>
              </a:rPr>
              <a:t>} </a:t>
            </a:r>
            <a:br>
              <a:rPr lang="en-IN" b="0" i="0" dirty="0">
                <a:solidFill>
                  <a:srgbClr val="000000"/>
                </a:solidFill>
                <a:effectLst/>
                <a:latin typeface="system-ui"/>
              </a:rPr>
            </a:br>
            <a:r>
              <a:rPr lang="en-IN" b="0" i="0" dirty="0">
                <a:solidFill>
                  <a:srgbClr val="0000CD"/>
                </a:solidFill>
                <a:effectLst/>
                <a:latin typeface="system-ui"/>
              </a:rPr>
              <a:t>&lt;</a:t>
            </a:r>
            <a:r>
              <a:rPr lang="en-IN" b="0" i="0" dirty="0">
                <a:solidFill>
                  <a:srgbClr val="A52A2A"/>
                </a:solidFill>
                <a:effectLst/>
                <a:latin typeface="system-ui"/>
              </a:rPr>
              <a:t>/script</a:t>
            </a:r>
            <a:r>
              <a:rPr lang="en-IN" b="0" i="0" dirty="0">
                <a:solidFill>
                  <a:srgbClr val="0000CD"/>
                </a:solidFill>
                <a:effectLst/>
                <a:latin typeface="system-ui"/>
              </a:rPr>
              <a:t>&gt;</a:t>
            </a:r>
            <a:br>
              <a:rPr lang="en-IN" dirty="0"/>
            </a:br>
            <a:r>
              <a:rPr lang="en-IN" b="0" i="0" dirty="0">
                <a:solidFill>
                  <a:srgbClr val="0000CD"/>
                </a:solidFill>
                <a:effectLst/>
                <a:latin typeface="system-ui"/>
              </a:rPr>
              <a:t>&lt;</a:t>
            </a:r>
            <a:r>
              <a:rPr lang="en-IN" b="0" i="0" dirty="0">
                <a:solidFill>
                  <a:srgbClr val="A52A2A"/>
                </a:solidFill>
                <a:effectLst/>
                <a:latin typeface="system-ui"/>
              </a:rPr>
              <a:t>input</a:t>
            </a:r>
            <a:r>
              <a:rPr lang="en-IN" b="0" i="0" dirty="0">
                <a:solidFill>
                  <a:srgbClr val="FF0000"/>
                </a:solidFill>
                <a:effectLst/>
                <a:latin typeface="system-ui"/>
              </a:rPr>
              <a:t> type</a:t>
            </a:r>
            <a:r>
              <a:rPr lang="en-IN" b="0" i="0" dirty="0">
                <a:solidFill>
                  <a:srgbClr val="0000CD"/>
                </a:solidFill>
                <a:effectLst/>
                <a:latin typeface="system-ui"/>
              </a:rPr>
              <a:t>="text"</a:t>
            </a:r>
            <a:r>
              <a:rPr lang="en-IN" b="0" i="0" dirty="0">
                <a:solidFill>
                  <a:srgbClr val="FF0000"/>
                </a:solidFill>
                <a:effectLst/>
                <a:latin typeface="system-ui"/>
              </a:rPr>
              <a:t> </a:t>
            </a:r>
            <a:r>
              <a:rPr lang="en-IN" b="0" i="0" dirty="0" err="1">
                <a:solidFill>
                  <a:srgbClr val="FF0000"/>
                </a:solidFill>
                <a:effectLst/>
                <a:highlight>
                  <a:srgbClr val="FFFF00"/>
                </a:highlight>
                <a:latin typeface="system-ui"/>
              </a:rPr>
              <a:t>onfocus</a:t>
            </a:r>
            <a:r>
              <a:rPr lang="en-IN" b="0" i="0" dirty="0">
                <a:solidFill>
                  <a:srgbClr val="0000CD"/>
                </a:solidFill>
                <a:effectLst/>
                <a:latin typeface="system-ui"/>
              </a:rPr>
              <a:t>="</a:t>
            </a:r>
            <a:r>
              <a:rPr lang="en-IN" b="0" i="0" dirty="0" err="1">
                <a:solidFill>
                  <a:srgbClr val="0000CD"/>
                </a:solidFill>
                <a:effectLst/>
                <a:latin typeface="system-ui"/>
              </a:rPr>
              <a:t>highlightInput</a:t>
            </a:r>
            <a:r>
              <a:rPr lang="en-IN" b="0" i="0" dirty="0">
                <a:solidFill>
                  <a:srgbClr val="0000CD"/>
                </a:solidFill>
                <a:effectLst/>
                <a:latin typeface="system-ui"/>
              </a:rPr>
              <a:t>(this)"&gt;</a:t>
            </a:r>
            <a:br>
              <a:rPr lang="en-IN" dirty="0"/>
            </a:br>
            <a:r>
              <a:rPr lang="en-IN" b="0" i="0" dirty="0">
                <a:solidFill>
                  <a:srgbClr val="0000CD"/>
                </a:solidFill>
                <a:effectLst/>
                <a:latin typeface="system-ui"/>
              </a:rPr>
              <a:t>&lt;</a:t>
            </a:r>
            <a:r>
              <a:rPr lang="en-IN" b="0" i="0" dirty="0">
                <a:solidFill>
                  <a:srgbClr val="A52A2A"/>
                </a:solidFill>
                <a:effectLst/>
                <a:latin typeface="system-ui"/>
              </a:rPr>
              <a:t>button</a:t>
            </a:r>
            <a:r>
              <a:rPr lang="en-IN" b="0" i="0" dirty="0">
                <a:solidFill>
                  <a:srgbClr val="FF0000"/>
                </a:solidFill>
                <a:effectLst/>
                <a:latin typeface="system-ui"/>
              </a:rPr>
              <a:t> type</a:t>
            </a:r>
            <a:r>
              <a:rPr lang="en-IN" b="0" i="0" dirty="0">
                <a:solidFill>
                  <a:srgbClr val="0000CD"/>
                </a:solidFill>
                <a:effectLst/>
                <a:latin typeface="system-ui"/>
              </a:rPr>
              <a:t>="button"&gt;</a:t>
            </a:r>
            <a:r>
              <a:rPr lang="en-IN" b="0" i="0" dirty="0">
                <a:solidFill>
                  <a:srgbClr val="000000"/>
                </a:solidFill>
                <a:effectLst/>
                <a:latin typeface="system-ui"/>
              </a:rPr>
              <a:t>Button</a:t>
            </a:r>
            <a:r>
              <a:rPr lang="en-IN" b="0" i="0" dirty="0">
                <a:solidFill>
                  <a:srgbClr val="0000CD"/>
                </a:solidFill>
                <a:effectLst/>
                <a:latin typeface="system-ui"/>
              </a:rPr>
              <a:t>&lt;</a:t>
            </a:r>
            <a:r>
              <a:rPr lang="en-IN" b="0" i="0" dirty="0">
                <a:solidFill>
                  <a:srgbClr val="A52A2A"/>
                </a:solidFill>
                <a:effectLst/>
                <a:latin typeface="system-ui"/>
              </a:rPr>
              <a:t>/button</a:t>
            </a:r>
            <a:r>
              <a:rPr lang="en-IN" b="0" i="0" dirty="0">
                <a:solidFill>
                  <a:srgbClr val="0000CD"/>
                </a:solidFill>
                <a:effectLst/>
                <a:latin typeface="system-ui"/>
              </a:rPr>
              <a:t>&gt;</a:t>
            </a:r>
            <a:br>
              <a:rPr lang="en-IN" dirty="0"/>
            </a:br>
            <a:r>
              <a:rPr lang="en-IN" b="0" i="0" dirty="0">
                <a:solidFill>
                  <a:srgbClr val="0000CD"/>
                </a:solidFill>
                <a:effectLst/>
                <a:latin typeface="system-ui"/>
              </a:rPr>
              <a:t>&lt;</a:t>
            </a:r>
            <a:r>
              <a:rPr lang="en-IN" b="0" i="0" dirty="0">
                <a:solidFill>
                  <a:srgbClr val="A52A2A"/>
                </a:solidFill>
                <a:effectLst/>
                <a:latin typeface="system-ui"/>
              </a:rPr>
              <a:t>/body</a:t>
            </a:r>
            <a:r>
              <a:rPr lang="en-IN" b="0" i="0" dirty="0">
                <a:solidFill>
                  <a:srgbClr val="0000CD"/>
                </a:solidFill>
                <a:effectLst/>
                <a:latin typeface="system-ui"/>
              </a:rPr>
              <a:t>&gt;</a:t>
            </a:r>
            <a:br>
              <a:rPr lang="en-IN" dirty="0"/>
            </a:br>
            <a:r>
              <a:rPr lang="en-IN" b="0" i="0" dirty="0">
                <a:solidFill>
                  <a:srgbClr val="0000CD"/>
                </a:solidFill>
                <a:effectLst/>
                <a:latin typeface="system-ui"/>
              </a:rPr>
              <a:t>&lt;</a:t>
            </a:r>
            <a:r>
              <a:rPr lang="en-IN" b="0" i="0" dirty="0">
                <a:solidFill>
                  <a:srgbClr val="A52A2A"/>
                </a:solidFill>
                <a:effectLst/>
                <a:latin typeface="system-ui"/>
              </a:rPr>
              <a:t>/html</a:t>
            </a:r>
            <a:r>
              <a:rPr lang="en-IN" b="0" i="0" dirty="0">
                <a:solidFill>
                  <a:srgbClr val="0000CD"/>
                </a:solidFill>
                <a:effectLst/>
                <a:latin typeface="system-ui"/>
              </a:rPr>
              <a:t>&gt;</a:t>
            </a:r>
            <a:endParaRPr lang="en-IN" dirty="0"/>
          </a:p>
        </p:txBody>
      </p:sp>
      <p:pic>
        <p:nvPicPr>
          <p:cNvPr id="5" name="Picture 4">
            <a:extLst>
              <a:ext uri="{FF2B5EF4-FFF2-40B4-BE49-F238E27FC236}">
                <a16:creationId xmlns:a16="http://schemas.microsoft.com/office/drawing/2014/main" id="{16D1B7A5-E424-F24A-7E4C-78C67595CF98}"/>
              </a:ext>
            </a:extLst>
          </p:cNvPr>
          <p:cNvPicPr>
            <a:picLocks noChangeAspect="1"/>
          </p:cNvPicPr>
          <p:nvPr/>
        </p:nvPicPr>
        <p:blipFill>
          <a:blip r:embed="rId2"/>
          <a:stretch>
            <a:fillRect/>
          </a:stretch>
        </p:blipFill>
        <p:spPr>
          <a:xfrm>
            <a:off x="8239429" y="1696170"/>
            <a:ext cx="2489328" cy="1732830"/>
          </a:xfrm>
          <a:prstGeom prst="rect">
            <a:avLst/>
          </a:prstGeom>
        </p:spPr>
      </p:pic>
    </p:spTree>
    <p:extLst>
      <p:ext uri="{BB962C8B-B14F-4D97-AF65-F5344CB8AC3E}">
        <p14:creationId xmlns:p14="http://schemas.microsoft.com/office/powerpoint/2010/main" val="575162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652826" y="601249"/>
            <a:ext cx="4640630" cy="646331"/>
          </a:xfrm>
          <a:prstGeom prst="rect">
            <a:avLst/>
          </a:prstGeom>
        </p:spPr>
        <p:txBody>
          <a:bodyPr wrap="none">
            <a:spAutoFit/>
          </a:bodyPr>
          <a:lstStyle/>
          <a:p>
            <a:pPr algn="ctr"/>
            <a:r>
              <a:rPr lang="en-GB" sz="3600" b="1" dirty="0"/>
              <a:t>Bulb ON/OFF Program</a:t>
            </a:r>
            <a:endParaRPr lang="en-US" sz="2400" b="1" dirty="0"/>
          </a:p>
        </p:txBody>
      </p:sp>
      <p:sp>
        <p:nvSpPr>
          <p:cNvPr id="2" name="Rectangle 1"/>
          <p:cNvSpPr/>
          <p:nvPr/>
        </p:nvSpPr>
        <p:spPr>
          <a:xfrm>
            <a:off x="1000664" y="1720840"/>
            <a:ext cx="8578051" cy="4524315"/>
          </a:xfrm>
          <a:prstGeom prst="rect">
            <a:avLst/>
          </a:prstGeom>
        </p:spPr>
        <p:txBody>
          <a:bodyPr wrap="square">
            <a:spAutoFit/>
          </a:bodyPr>
          <a:lstStyle/>
          <a:p>
            <a:r>
              <a:rPr lang="en-GB" b="1" dirty="0"/>
              <a:t>&lt;!DOCTYPE html&gt;</a:t>
            </a:r>
          </a:p>
          <a:p>
            <a:r>
              <a:rPr lang="en-GB" b="1" dirty="0"/>
              <a:t>&lt;html&gt;</a:t>
            </a:r>
          </a:p>
          <a:p>
            <a:r>
              <a:rPr lang="en-GB" b="1" dirty="0"/>
              <a:t>&lt;body&gt;</a:t>
            </a:r>
          </a:p>
          <a:p>
            <a:endParaRPr lang="en-GB" b="1" dirty="0"/>
          </a:p>
          <a:p>
            <a:r>
              <a:rPr lang="en-GB" b="1" dirty="0"/>
              <a:t>&lt;h2&gt;Bulb ON/OFF&lt;/h2&gt;</a:t>
            </a:r>
          </a:p>
          <a:p>
            <a:r>
              <a:rPr lang="en-GB" b="1" dirty="0"/>
              <a:t>&lt;script&gt;</a:t>
            </a:r>
          </a:p>
          <a:p>
            <a:r>
              <a:rPr lang="en-GB" b="1" dirty="0"/>
              <a:t>&lt;button </a:t>
            </a:r>
            <a:r>
              <a:rPr lang="en-GB" b="1" dirty="0" err="1"/>
              <a:t>onclick</a:t>
            </a:r>
            <a:r>
              <a:rPr lang="en-GB" b="1" dirty="0"/>
              <a:t>="</a:t>
            </a:r>
            <a:r>
              <a:rPr lang="en-GB" b="1" dirty="0" err="1"/>
              <a:t>document.getElementById</a:t>
            </a:r>
            <a:r>
              <a:rPr lang="en-GB" b="1" dirty="0"/>
              <a:t>('</a:t>
            </a:r>
            <a:r>
              <a:rPr lang="en-GB" b="1" dirty="0" err="1"/>
              <a:t>myImage</a:t>
            </a:r>
            <a:r>
              <a:rPr lang="en-GB" b="1" dirty="0"/>
              <a:t>').</a:t>
            </a:r>
            <a:r>
              <a:rPr lang="en-GB" b="1" dirty="0" err="1"/>
              <a:t>src</a:t>
            </a:r>
            <a:r>
              <a:rPr lang="en-GB" b="1" dirty="0"/>
              <a:t>='pic_bulbon.gif'"&gt;ON&lt;/button&gt;</a:t>
            </a:r>
          </a:p>
          <a:p>
            <a:endParaRPr lang="en-GB" b="1" dirty="0"/>
          </a:p>
          <a:p>
            <a:r>
              <a:rPr lang="en-GB" b="1" dirty="0"/>
              <a:t>&lt;</a:t>
            </a:r>
            <a:r>
              <a:rPr lang="en-GB" b="1" dirty="0" err="1"/>
              <a:t>img</a:t>
            </a:r>
            <a:r>
              <a:rPr lang="en-GB" b="1" dirty="0"/>
              <a:t> id="</a:t>
            </a:r>
            <a:r>
              <a:rPr lang="en-GB" b="1" dirty="0" err="1"/>
              <a:t>myImage</a:t>
            </a:r>
            <a:r>
              <a:rPr lang="en-GB" b="1" dirty="0"/>
              <a:t>" </a:t>
            </a:r>
            <a:r>
              <a:rPr lang="en-GB" b="1" dirty="0" err="1"/>
              <a:t>src</a:t>
            </a:r>
            <a:r>
              <a:rPr lang="en-GB" b="1" dirty="0"/>
              <a:t>="pic_bulboff.gif" style="width:100px"&gt;</a:t>
            </a:r>
          </a:p>
          <a:p>
            <a:endParaRPr lang="en-GB" b="1" dirty="0"/>
          </a:p>
          <a:p>
            <a:r>
              <a:rPr lang="en-GB" b="1" dirty="0"/>
              <a:t>&lt;button </a:t>
            </a:r>
            <a:r>
              <a:rPr lang="en-GB" b="1" dirty="0" err="1"/>
              <a:t>onclick</a:t>
            </a:r>
            <a:r>
              <a:rPr lang="en-GB" b="1" dirty="0"/>
              <a:t>="</a:t>
            </a:r>
            <a:r>
              <a:rPr lang="en-GB" b="1" dirty="0" err="1"/>
              <a:t>document.getElementById</a:t>
            </a:r>
            <a:r>
              <a:rPr lang="en-GB" b="1" dirty="0"/>
              <a:t>('</a:t>
            </a:r>
            <a:r>
              <a:rPr lang="en-GB" b="1" dirty="0" err="1"/>
              <a:t>myImage</a:t>
            </a:r>
            <a:r>
              <a:rPr lang="en-GB" b="1" dirty="0"/>
              <a:t>').</a:t>
            </a:r>
            <a:r>
              <a:rPr lang="en-GB" b="1" dirty="0" err="1"/>
              <a:t>src</a:t>
            </a:r>
            <a:r>
              <a:rPr lang="en-GB" b="1" dirty="0"/>
              <a:t>='pic_bulboff.gif'"&gt;OFF&lt;/button&gt;</a:t>
            </a:r>
          </a:p>
          <a:p>
            <a:r>
              <a:rPr lang="en-GB" b="1"/>
              <a:t>&lt;/script&gt;</a:t>
            </a:r>
            <a:endParaRPr lang="en-GB" b="1" dirty="0"/>
          </a:p>
          <a:p>
            <a:r>
              <a:rPr lang="en-GB" b="1" dirty="0"/>
              <a:t>&lt;/body&gt;</a:t>
            </a:r>
          </a:p>
          <a:p>
            <a:r>
              <a:rPr lang="en-GB" b="1" dirty="0"/>
              <a:t>&lt;/html&gt;</a:t>
            </a:r>
          </a:p>
        </p:txBody>
      </p:sp>
      <p:pic>
        <p:nvPicPr>
          <p:cNvPr id="3" name="Picture 2"/>
          <p:cNvPicPr>
            <a:picLocks noChangeAspect="1"/>
          </p:cNvPicPr>
          <p:nvPr/>
        </p:nvPicPr>
        <p:blipFill>
          <a:blip r:embed="rId2"/>
          <a:stretch>
            <a:fillRect/>
          </a:stretch>
        </p:blipFill>
        <p:spPr>
          <a:xfrm>
            <a:off x="9764888" y="1639847"/>
            <a:ext cx="1905000" cy="2343150"/>
          </a:xfrm>
          <a:prstGeom prst="rect">
            <a:avLst/>
          </a:prstGeom>
        </p:spPr>
      </p:pic>
    </p:spTree>
    <p:extLst>
      <p:ext uri="{BB962C8B-B14F-4D97-AF65-F5344CB8AC3E}">
        <p14:creationId xmlns:p14="http://schemas.microsoft.com/office/powerpoint/2010/main" val="2706765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F863-296F-032C-F097-9429D5C51C88}"/>
              </a:ext>
            </a:extLst>
          </p:cNvPr>
          <p:cNvSpPr>
            <a:spLocks noGrp="1"/>
          </p:cNvSpPr>
          <p:nvPr>
            <p:ph type="title"/>
          </p:nvPr>
        </p:nvSpPr>
        <p:spPr>
          <a:xfrm>
            <a:off x="838200" y="365125"/>
            <a:ext cx="10515600" cy="668545"/>
          </a:xfrm>
        </p:spPr>
        <p:txBody>
          <a:bodyPr>
            <a:normAutofit fontScale="90000"/>
          </a:bodyPr>
          <a:lstStyle/>
          <a:p>
            <a:r>
              <a:rPr lang="en-US" dirty="0"/>
              <a:t>Forms in </a:t>
            </a:r>
            <a:r>
              <a:rPr lang="en-US" dirty="0" err="1"/>
              <a:t>Javascript</a:t>
            </a:r>
            <a:endParaRPr lang="en-US" dirty="0"/>
          </a:p>
        </p:txBody>
      </p:sp>
      <p:sp>
        <p:nvSpPr>
          <p:cNvPr id="3" name="Content Placeholder 2">
            <a:extLst>
              <a:ext uri="{FF2B5EF4-FFF2-40B4-BE49-F238E27FC236}">
                <a16:creationId xmlns:a16="http://schemas.microsoft.com/office/drawing/2014/main" id="{27B3062E-6BB8-7131-1BA1-D3882D6B6027}"/>
              </a:ext>
            </a:extLst>
          </p:cNvPr>
          <p:cNvSpPr>
            <a:spLocks noGrp="1"/>
          </p:cNvSpPr>
          <p:nvPr>
            <p:ph idx="1"/>
          </p:nvPr>
        </p:nvSpPr>
        <p:spPr>
          <a:xfrm>
            <a:off x="838200" y="1139687"/>
            <a:ext cx="10134600" cy="5037276"/>
          </a:xfrm>
        </p:spPr>
        <p:txBody>
          <a:bodyPr>
            <a:normAutofit fontScale="77500" lnSpcReduction="20000"/>
          </a:bodyPr>
          <a:lstStyle/>
          <a:p>
            <a:pPr algn="just">
              <a:buFont typeface="Arial" panose="020B0604020202020204" pitchFamily="34" charset="0"/>
              <a:buChar char="•"/>
            </a:pPr>
            <a:r>
              <a:rPr lang="en-US" b="1" i="0" dirty="0">
                <a:solidFill>
                  <a:srgbClr val="000000"/>
                </a:solidFill>
                <a:effectLst/>
                <a:latin typeface="inter-regular"/>
              </a:rPr>
              <a:t>Form name </a:t>
            </a:r>
            <a:r>
              <a:rPr lang="en-US" b="0" i="0" dirty="0">
                <a:solidFill>
                  <a:srgbClr val="000000"/>
                </a:solidFill>
                <a:effectLst/>
                <a:latin typeface="inter-regular"/>
              </a:rPr>
              <a:t>tag is used to define the name of the form. The name of the form here is "</a:t>
            </a:r>
            <a:r>
              <a:rPr lang="en-US" b="0" i="0" dirty="0" err="1">
                <a:solidFill>
                  <a:srgbClr val="000000"/>
                </a:solidFill>
                <a:effectLst/>
                <a:latin typeface="inter-regular"/>
              </a:rPr>
              <a:t>Login_form</a:t>
            </a:r>
            <a:r>
              <a:rPr lang="en-US" b="0" i="0" dirty="0">
                <a:solidFill>
                  <a:srgbClr val="000000"/>
                </a:solidFill>
                <a:effectLst/>
                <a:latin typeface="inter-regular"/>
              </a:rPr>
              <a:t>". This name will be referenced in the JavaScript form.</a:t>
            </a:r>
          </a:p>
          <a:p>
            <a:pPr algn="just">
              <a:buFont typeface="Arial" panose="020B0604020202020204" pitchFamily="34" charset="0"/>
              <a:buChar char="•"/>
            </a:pPr>
            <a:r>
              <a:rPr lang="en-US" b="0" i="0" dirty="0">
                <a:solidFill>
                  <a:srgbClr val="000000"/>
                </a:solidFill>
                <a:effectLst/>
                <a:latin typeface="inter-regular"/>
              </a:rPr>
              <a:t>The action tag defines the action, and the browser will take to tackle the form when it is submitted. Here, we have taken no action.</a:t>
            </a:r>
          </a:p>
          <a:p>
            <a:pPr algn="just">
              <a:buFont typeface="Arial" panose="020B0604020202020204" pitchFamily="34" charset="0"/>
              <a:buChar char="•"/>
            </a:pPr>
            <a:r>
              <a:rPr lang="en-US" b="0" i="0" dirty="0">
                <a:solidFill>
                  <a:srgbClr val="000000"/>
                </a:solidFill>
                <a:effectLst/>
                <a:latin typeface="inter-regular"/>
              </a:rPr>
              <a:t>The method to take action can be either </a:t>
            </a:r>
            <a:r>
              <a:rPr lang="en-US" b="1" i="0" dirty="0">
                <a:solidFill>
                  <a:srgbClr val="000000"/>
                </a:solidFill>
                <a:effectLst/>
                <a:latin typeface="inter-bold"/>
              </a:rPr>
              <a:t>post</a:t>
            </a:r>
            <a:r>
              <a:rPr lang="en-US" b="0" i="0" dirty="0">
                <a:solidFill>
                  <a:srgbClr val="000000"/>
                </a:solidFill>
                <a:effectLst/>
                <a:latin typeface="inter-regular"/>
              </a:rPr>
              <a:t> or </a:t>
            </a:r>
            <a:r>
              <a:rPr lang="en-US" b="1" i="0" dirty="0">
                <a:solidFill>
                  <a:srgbClr val="000000"/>
                </a:solidFill>
                <a:effectLst/>
                <a:latin typeface="inter-bold"/>
              </a:rPr>
              <a:t>get</a:t>
            </a:r>
            <a:r>
              <a:rPr lang="en-US" b="0" i="0" dirty="0">
                <a:solidFill>
                  <a:srgbClr val="000000"/>
                </a:solidFill>
                <a:effectLst/>
                <a:latin typeface="inter-regular"/>
              </a:rPr>
              <a:t>, which is used when the form is to be submitted to the server. Both types of methods have their own properties and rules.</a:t>
            </a:r>
          </a:p>
          <a:p>
            <a:pPr algn="just">
              <a:buFont typeface="Arial" panose="020B0604020202020204" pitchFamily="34" charset="0"/>
              <a:buChar char="•"/>
            </a:pPr>
            <a:r>
              <a:rPr lang="en-US" b="0" i="0" dirty="0">
                <a:solidFill>
                  <a:srgbClr val="000000"/>
                </a:solidFill>
                <a:effectLst/>
                <a:latin typeface="inter-regular"/>
              </a:rPr>
              <a:t>The input type tag defines the type of inputs we want to create in our form. Here, we have used input type as 'text', which means we will input values as text in the textbox.</a:t>
            </a:r>
          </a:p>
          <a:p>
            <a:pPr algn="just">
              <a:buFont typeface="Arial" panose="020B0604020202020204" pitchFamily="34" charset="0"/>
              <a:buChar char="•"/>
            </a:pPr>
            <a:r>
              <a:rPr lang="en-US" b="0" i="0" dirty="0">
                <a:solidFill>
                  <a:srgbClr val="000000"/>
                </a:solidFill>
                <a:effectLst/>
                <a:latin typeface="inter-regular"/>
              </a:rPr>
              <a:t>Next, we have taken input type as 'password' and the input value will be password.</a:t>
            </a:r>
          </a:p>
          <a:p>
            <a:pPr algn="just">
              <a:buFont typeface="Arial" panose="020B0604020202020204" pitchFamily="34" charset="0"/>
              <a:buChar char="•"/>
            </a:pPr>
            <a:r>
              <a:rPr lang="en-US" b="0" i="0" dirty="0">
                <a:solidFill>
                  <a:srgbClr val="000000"/>
                </a:solidFill>
                <a:effectLst/>
                <a:latin typeface="inter-regular"/>
              </a:rPr>
              <a:t>Next, we have taken input type as 'button' where on clicking, we get the value of the form and get displayed.</a:t>
            </a:r>
          </a:p>
          <a:p>
            <a:pPr algn="just">
              <a:buFont typeface="Arial" panose="020B0604020202020204" pitchFamily="34" charset="0"/>
              <a:buChar char="•"/>
            </a:pPr>
            <a:r>
              <a:rPr lang="en-US" b="1" i="0" dirty="0">
                <a:solidFill>
                  <a:srgbClr val="FF0000"/>
                </a:solidFill>
                <a:effectLst/>
                <a:latin typeface="inter-bold"/>
              </a:rPr>
              <a:t>submit ():</a:t>
            </a:r>
            <a:r>
              <a:rPr lang="en-US" b="0" i="0" dirty="0">
                <a:solidFill>
                  <a:srgbClr val="FF0000"/>
                </a:solidFill>
                <a:effectLst/>
                <a:latin typeface="inter-regular"/>
              </a:rPr>
              <a:t> </a:t>
            </a:r>
            <a:r>
              <a:rPr lang="en-US" b="0" i="0" dirty="0">
                <a:solidFill>
                  <a:srgbClr val="000000"/>
                </a:solidFill>
                <a:effectLst/>
                <a:latin typeface="inter-regular"/>
              </a:rPr>
              <a:t>The method is used to submit the form.</a:t>
            </a:r>
          </a:p>
          <a:p>
            <a:pPr algn="just">
              <a:buFont typeface="Arial" panose="020B0604020202020204" pitchFamily="34" charset="0"/>
              <a:buChar char="•"/>
            </a:pPr>
            <a:r>
              <a:rPr lang="en-US" b="1" i="0" dirty="0">
                <a:solidFill>
                  <a:srgbClr val="FF0000"/>
                </a:solidFill>
                <a:effectLst/>
                <a:latin typeface="inter-bold"/>
              </a:rPr>
              <a:t>reset ():</a:t>
            </a:r>
            <a:r>
              <a:rPr lang="en-US" b="0" i="0" dirty="0">
                <a:solidFill>
                  <a:srgbClr val="FF0000"/>
                </a:solidFill>
                <a:effectLst/>
                <a:latin typeface="inter-regular"/>
              </a:rPr>
              <a:t> </a:t>
            </a:r>
            <a:r>
              <a:rPr lang="en-US" b="0" i="0" dirty="0">
                <a:solidFill>
                  <a:srgbClr val="000000"/>
                </a:solidFill>
                <a:effectLst/>
                <a:latin typeface="inter-regular"/>
              </a:rPr>
              <a:t>The method is used to reset the form values.</a:t>
            </a: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0032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553256" y="369779"/>
            <a:ext cx="5229509" cy="646331"/>
          </a:xfrm>
          <a:prstGeom prst="rect">
            <a:avLst/>
          </a:prstGeom>
        </p:spPr>
        <p:txBody>
          <a:bodyPr wrap="none">
            <a:spAutoFit/>
          </a:bodyPr>
          <a:lstStyle/>
          <a:p>
            <a:pPr algn="ctr"/>
            <a:r>
              <a:rPr lang="en-GB" sz="3600" b="1" dirty="0"/>
              <a:t>What Can JavaScript Do? </a:t>
            </a:r>
            <a:endParaRPr lang="en-US" sz="2400" b="1" dirty="0"/>
          </a:p>
        </p:txBody>
      </p:sp>
      <p:sp>
        <p:nvSpPr>
          <p:cNvPr id="2" name="Rectangle 1"/>
          <p:cNvSpPr/>
          <p:nvPr/>
        </p:nvSpPr>
        <p:spPr>
          <a:xfrm>
            <a:off x="2086180" y="1775828"/>
            <a:ext cx="7852299" cy="2092881"/>
          </a:xfrm>
          <a:prstGeom prst="rect">
            <a:avLst/>
          </a:prstGeom>
        </p:spPr>
        <p:txBody>
          <a:bodyPr wrap="square">
            <a:spAutoFit/>
          </a:bodyPr>
          <a:lstStyle/>
          <a:p>
            <a:pPr marL="285750" indent="-285750">
              <a:spcAft>
                <a:spcPts val="1200"/>
              </a:spcAft>
              <a:buFont typeface="Wingdings" panose="05000000000000000000" pitchFamily="2" charset="2"/>
              <a:buChar char="q"/>
            </a:pPr>
            <a:r>
              <a:rPr lang="en-IN" b="1" dirty="0"/>
              <a:t>JavaScript Can Change HTML Content</a:t>
            </a:r>
          </a:p>
          <a:p>
            <a:pPr marL="285750" indent="-285750">
              <a:spcAft>
                <a:spcPts val="1200"/>
              </a:spcAft>
              <a:buFont typeface="Wingdings" panose="05000000000000000000" pitchFamily="2" charset="2"/>
              <a:buChar char="q"/>
            </a:pPr>
            <a:r>
              <a:rPr lang="en-GB" b="1" dirty="0"/>
              <a:t>JavaScript Can Change HTML Attribute Values</a:t>
            </a:r>
          </a:p>
          <a:p>
            <a:pPr marL="285750" indent="-285750">
              <a:spcAft>
                <a:spcPts val="1200"/>
              </a:spcAft>
              <a:buFont typeface="Wingdings" panose="05000000000000000000" pitchFamily="2" charset="2"/>
              <a:buChar char="q"/>
            </a:pPr>
            <a:r>
              <a:rPr lang="en-GB" b="1" dirty="0"/>
              <a:t>JavaScript Can Change HTML Styles (CSS)</a:t>
            </a:r>
          </a:p>
          <a:p>
            <a:pPr marL="285750" indent="-285750">
              <a:spcAft>
                <a:spcPts val="1200"/>
              </a:spcAft>
              <a:buFont typeface="Wingdings" panose="05000000000000000000" pitchFamily="2" charset="2"/>
              <a:buChar char="q"/>
            </a:pPr>
            <a:r>
              <a:rPr lang="en-GB" b="1" dirty="0"/>
              <a:t>JavaScript Can Hide HTML Elements</a:t>
            </a:r>
          </a:p>
          <a:p>
            <a:pPr marL="285750" indent="-285750">
              <a:spcAft>
                <a:spcPts val="1200"/>
              </a:spcAft>
              <a:buFont typeface="Wingdings" panose="05000000000000000000" pitchFamily="2" charset="2"/>
              <a:buChar char="q"/>
            </a:pPr>
            <a:r>
              <a:rPr lang="en-GB" b="1" dirty="0"/>
              <a:t>JavaScript Can Show HTML Elements</a:t>
            </a:r>
          </a:p>
        </p:txBody>
      </p:sp>
    </p:spTree>
    <p:extLst>
      <p:ext uri="{BB962C8B-B14F-4D97-AF65-F5344CB8AC3E}">
        <p14:creationId xmlns:p14="http://schemas.microsoft.com/office/powerpoint/2010/main" val="1679997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4070"/>
            <a:ext cx="10515600" cy="5752893"/>
          </a:xfrm>
        </p:spPr>
        <p:txBody>
          <a:bodyPr>
            <a:normAutofit fontScale="62500" lnSpcReduction="20000"/>
          </a:bodyPr>
          <a:lstStyle/>
          <a:p>
            <a:pPr marL="0" indent="0">
              <a:buNone/>
            </a:pPr>
            <a:r>
              <a:rPr lang="en-IN" dirty="0"/>
              <a:t>&lt;html&gt;</a:t>
            </a:r>
          </a:p>
          <a:p>
            <a:pPr marL="0" indent="0">
              <a:buNone/>
            </a:pPr>
            <a:r>
              <a:rPr lang="en-IN" dirty="0"/>
              <a:t>&lt;body&gt;</a:t>
            </a:r>
          </a:p>
          <a:p>
            <a:pPr marL="0" indent="0">
              <a:buNone/>
            </a:pPr>
            <a:r>
              <a:rPr lang="en-IN" b="1" dirty="0"/>
              <a:t>&lt;form name</a:t>
            </a:r>
            <a:r>
              <a:rPr lang="en-IN" dirty="0"/>
              <a:t>=“login”  </a:t>
            </a:r>
            <a:r>
              <a:rPr lang="en-IN" dirty="0" err="1"/>
              <a:t>onsubmit</a:t>
            </a:r>
            <a:r>
              <a:rPr lang="en-IN" dirty="0"/>
              <a:t>=“</a:t>
            </a:r>
            <a:r>
              <a:rPr lang="en-IN" dirty="0" err="1"/>
              <a:t>submitform</a:t>
            </a:r>
            <a:r>
              <a:rPr lang="en-IN" dirty="0"/>
              <a:t>()”&gt;</a:t>
            </a:r>
          </a:p>
          <a:p>
            <a:pPr marL="0" indent="0">
              <a:buNone/>
            </a:pPr>
            <a:r>
              <a:rPr lang="en-IN" dirty="0"/>
              <a:t>&lt;label&gt;Username:&lt;/label&gt;</a:t>
            </a:r>
          </a:p>
          <a:p>
            <a:pPr marL="0" indent="0">
              <a:buNone/>
            </a:pPr>
            <a:r>
              <a:rPr lang="en-IN" dirty="0"/>
              <a:t>&lt;input type="text" id="username" name="username"&gt;</a:t>
            </a:r>
          </a:p>
          <a:p>
            <a:pPr marL="0" indent="0">
              <a:buNone/>
            </a:pPr>
            <a:r>
              <a:rPr lang="en-US" dirty="0"/>
              <a:t>&lt;</a:t>
            </a:r>
            <a:r>
              <a:rPr lang="en-US" dirty="0" err="1"/>
              <a:t>br</a:t>
            </a:r>
            <a:r>
              <a:rPr lang="en-US" dirty="0"/>
              <a:t>&gt;</a:t>
            </a:r>
            <a:endParaRPr lang="en-IN" dirty="0"/>
          </a:p>
          <a:p>
            <a:pPr marL="0" indent="0">
              <a:buNone/>
            </a:pPr>
            <a:r>
              <a:rPr lang="en-IN" dirty="0"/>
              <a:t>&lt;label&gt;password"&gt;Password:&lt;/label&gt;</a:t>
            </a:r>
          </a:p>
          <a:p>
            <a:pPr marL="0" indent="0">
              <a:buNone/>
            </a:pPr>
            <a:r>
              <a:rPr lang="en-IN" dirty="0"/>
              <a:t>&lt;input type="password" id="password" name="password"&gt;</a:t>
            </a:r>
          </a:p>
          <a:p>
            <a:pPr marL="0" indent="0">
              <a:buNone/>
            </a:pPr>
            <a:r>
              <a:rPr lang="en-IN" dirty="0"/>
              <a:t>&lt;</a:t>
            </a:r>
            <a:r>
              <a:rPr lang="en-IN" dirty="0" err="1"/>
              <a:t>br</a:t>
            </a:r>
            <a:r>
              <a:rPr lang="en-IN" dirty="0"/>
              <a:t>&gt;</a:t>
            </a:r>
          </a:p>
          <a:p>
            <a:pPr marL="0" indent="0">
              <a:buNone/>
            </a:pPr>
            <a:r>
              <a:rPr lang="en-IN" dirty="0"/>
              <a:t>&lt;input type="submit" value="Login"&gt;</a:t>
            </a:r>
          </a:p>
          <a:p>
            <a:pPr marL="0" indent="0">
              <a:buNone/>
            </a:pPr>
            <a:r>
              <a:rPr lang="en-IN" dirty="0"/>
              <a:t>&lt;input type=“reset“ value=“Reset"&gt;</a:t>
            </a:r>
          </a:p>
          <a:p>
            <a:pPr marL="0" indent="0">
              <a:buNone/>
            </a:pPr>
            <a:r>
              <a:rPr lang="en-IN" dirty="0"/>
              <a:t>&lt;/form&gt;</a:t>
            </a:r>
          </a:p>
          <a:p>
            <a:pPr marL="0" indent="0">
              <a:buNone/>
            </a:pPr>
            <a:r>
              <a:rPr lang="en-US" dirty="0"/>
              <a:t>&lt;script&gt;</a:t>
            </a:r>
          </a:p>
          <a:p>
            <a:pPr marL="0" indent="0">
              <a:buNone/>
            </a:pPr>
            <a:r>
              <a:rPr lang="en-US" dirty="0"/>
              <a:t>Function </a:t>
            </a:r>
            <a:r>
              <a:rPr lang="en-US" dirty="0" err="1"/>
              <a:t>submitform</a:t>
            </a:r>
            <a:r>
              <a:rPr lang="en-US" dirty="0"/>
              <a:t>()</a:t>
            </a:r>
          </a:p>
          <a:p>
            <a:pPr marL="0" indent="0">
              <a:buNone/>
            </a:pPr>
            <a:r>
              <a:rPr lang="en-US" dirty="0"/>
              <a:t>{</a:t>
            </a:r>
          </a:p>
          <a:p>
            <a:pPr marL="0" indent="0">
              <a:buNone/>
            </a:pPr>
            <a:r>
              <a:rPr lang="en-US" dirty="0"/>
              <a:t>alert(“login successfully”);</a:t>
            </a:r>
          </a:p>
          <a:p>
            <a:pPr marL="0" indent="0">
              <a:buNone/>
            </a:pPr>
            <a:r>
              <a:rPr lang="en-US" dirty="0"/>
              <a:t>}</a:t>
            </a:r>
            <a:endParaRPr lang="en-IN" dirty="0"/>
          </a:p>
          <a:p>
            <a:pPr marL="0" indent="0">
              <a:buNone/>
            </a:pPr>
            <a:r>
              <a:rPr lang="en-US" dirty="0"/>
              <a:t>&lt;/script&gt;&lt;/body&gt;&lt;/html&gt;</a:t>
            </a:r>
            <a:endParaRPr lang="en-IN" dirty="0"/>
          </a:p>
        </p:txBody>
      </p:sp>
    </p:spTree>
    <p:extLst>
      <p:ext uri="{BB962C8B-B14F-4D97-AF65-F5344CB8AC3E}">
        <p14:creationId xmlns:p14="http://schemas.microsoft.com/office/powerpoint/2010/main" val="1496612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8704-3006-4FDA-A66E-416521872F6B}"/>
              </a:ext>
            </a:extLst>
          </p:cNvPr>
          <p:cNvSpPr>
            <a:spLocks noGrp="1"/>
          </p:cNvSpPr>
          <p:nvPr>
            <p:ph type="title"/>
          </p:nvPr>
        </p:nvSpPr>
        <p:spPr>
          <a:xfrm>
            <a:off x="838200" y="365126"/>
            <a:ext cx="10515600" cy="483014"/>
          </a:xfrm>
        </p:spPr>
        <p:txBody>
          <a:bodyPr>
            <a:noAutofit/>
          </a:bodyPr>
          <a:lstStyle/>
          <a:p>
            <a:r>
              <a:rPr lang="en-US" sz="3600" b="1" dirty="0"/>
              <a:t>Form Get &amp; Post Actions</a:t>
            </a:r>
            <a:endParaRPr lang="en-IN" sz="3600" b="1" dirty="0"/>
          </a:p>
        </p:txBody>
      </p:sp>
      <p:sp>
        <p:nvSpPr>
          <p:cNvPr id="3" name="Content Placeholder 2">
            <a:extLst>
              <a:ext uri="{FF2B5EF4-FFF2-40B4-BE49-F238E27FC236}">
                <a16:creationId xmlns:a16="http://schemas.microsoft.com/office/drawing/2014/main" id="{547E7EBC-B574-46A3-8A25-7E09117B3324}"/>
              </a:ext>
            </a:extLst>
          </p:cNvPr>
          <p:cNvSpPr>
            <a:spLocks noGrp="1"/>
          </p:cNvSpPr>
          <p:nvPr>
            <p:ph idx="1"/>
          </p:nvPr>
        </p:nvSpPr>
        <p:spPr>
          <a:xfrm>
            <a:off x="838200" y="1060174"/>
            <a:ext cx="10730948" cy="5565913"/>
          </a:xfrm>
        </p:spPr>
        <p:txBody>
          <a:bodyPr>
            <a:normAutofit fontScale="85000" lnSpcReduction="20000"/>
          </a:bodyPr>
          <a:lstStyle/>
          <a:p>
            <a:pPr algn="just"/>
            <a:r>
              <a:rPr lang="en-US" dirty="0"/>
              <a:t>When you need </a:t>
            </a:r>
            <a:r>
              <a:rPr lang="en-US" b="1" dirty="0"/>
              <a:t>to pass some information </a:t>
            </a:r>
            <a:r>
              <a:rPr lang="en-US" dirty="0"/>
              <a:t>from your </a:t>
            </a:r>
            <a:r>
              <a:rPr lang="en-US" b="1" dirty="0"/>
              <a:t>browser </a:t>
            </a:r>
            <a:r>
              <a:rPr lang="en-US" dirty="0"/>
              <a:t>to</a:t>
            </a:r>
            <a:r>
              <a:rPr lang="en-US" b="1" dirty="0"/>
              <a:t> web server</a:t>
            </a:r>
            <a:r>
              <a:rPr lang="en-US" dirty="0"/>
              <a:t> and ultimately to your backend program.</a:t>
            </a:r>
          </a:p>
          <a:p>
            <a:pPr algn="just"/>
            <a:r>
              <a:rPr lang="en-US" dirty="0"/>
              <a:t>The browser uses two methods to pass this information to  web server.</a:t>
            </a:r>
          </a:p>
          <a:p>
            <a:pPr algn="just"/>
            <a:r>
              <a:rPr lang="en-US" dirty="0"/>
              <a:t>These methods are </a:t>
            </a:r>
            <a:r>
              <a:rPr lang="en-US" b="1" dirty="0"/>
              <a:t>GET method </a:t>
            </a:r>
            <a:r>
              <a:rPr lang="en-US" dirty="0"/>
              <a:t>and </a:t>
            </a:r>
            <a:r>
              <a:rPr lang="en-US" b="1" dirty="0"/>
              <a:t>POST method</a:t>
            </a:r>
            <a:r>
              <a:rPr lang="en-US" dirty="0"/>
              <a:t>.</a:t>
            </a:r>
          </a:p>
          <a:p>
            <a:pPr algn="just"/>
            <a:r>
              <a:rPr lang="en-US" b="1" dirty="0"/>
              <a:t>GET method:</a:t>
            </a:r>
          </a:p>
          <a:p>
            <a:pPr algn="just"/>
            <a:r>
              <a:rPr lang="en-US" dirty="0"/>
              <a:t>The GET method sends the </a:t>
            </a:r>
            <a:r>
              <a:rPr lang="en-US" b="1" dirty="0"/>
              <a:t>encoded user information appended to the page request.</a:t>
            </a:r>
          </a:p>
          <a:p>
            <a:pPr algn="just"/>
            <a:r>
              <a:rPr lang="en-US" dirty="0"/>
              <a:t>The page and the encoded information are separated by the </a:t>
            </a:r>
            <a:r>
              <a:rPr lang="en-US" b="1" dirty="0"/>
              <a:t>?</a:t>
            </a:r>
            <a:r>
              <a:rPr lang="en-US" dirty="0"/>
              <a:t> Character as follows:</a:t>
            </a:r>
          </a:p>
          <a:p>
            <a:pPr algn="just"/>
            <a:r>
              <a:rPr lang="en-US" dirty="0">
                <a:solidFill>
                  <a:srgbClr val="FF0000"/>
                </a:solidFill>
              </a:rPr>
              <a:t>http://www.sample.com/hello? key1=value1 &amp; key2=value2</a:t>
            </a:r>
          </a:p>
          <a:p>
            <a:pPr algn="just"/>
            <a:r>
              <a:rPr lang="en-US" dirty="0"/>
              <a:t>The GET method is the </a:t>
            </a:r>
            <a:r>
              <a:rPr lang="en-US" b="1" dirty="0"/>
              <a:t>default method </a:t>
            </a:r>
            <a:r>
              <a:rPr lang="en-US" dirty="0"/>
              <a:t>to pass information from browser to webserver and it produces a long string that appears in your browsers location :box.</a:t>
            </a:r>
          </a:p>
          <a:p>
            <a:pPr algn="just"/>
            <a:r>
              <a:rPr lang="en-US" dirty="0"/>
              <a:t>The </a:t>
            </a:r>
            <a:r>
              <a:rPr lang="en-US" b="1" dirty="0"/>
              <a:t>GET  method </a:t>
            </a:r>
            <a:r>
              <a:rPr lang="en-US" dirty="0"/>
              <a:t>should not be used if you have </a:t>
            </a:r>
            <a:r>
              <a:rPr lang="en-US" b="1" dirty="0"/>
              <a:t>password </a:t>
            </a:r>
            <a:r>
              <a:rPr lang="en-US" dirty="0"/>
              <a:t>or other </a:t>
            </a:r>
            <a:r>
              <a:rPr lang="en-US" b="1" dirty="0"/>
              <a:t>sensitive information</a:t>
            </a:r>
            <a:r>
              <a:rPr lang="en-US" dirty="0"/>
              <a:t> to pass to the server. For </a:t>
            </a:r>
            <a:r>
              <a:rPr lang="en-US" dirty="0" err="1"/>
              <a:t>eg</a:t>
            </a:r>
            <a:r>
              <a:rPr lang="en-US" dirty="0"/>
              <a:t>:</a:t>
            </a:r>
          </a:p>
          <a:p>
            <a:pPr algn="just"/>
            <a:r>
              <a:rPr lang="en-US" dirty="0">
                <a:solidFill>
                  <a:srgbClr val="FF0000"/>
                </a:solidFill>
                <a:hlinkClick r:id="rId2">
                  <a:extLst>
                    <a:ext uri="{A12FA001-AC4F-418D-AE19-62706E023703}">
                      <ahyp:hlinkClr xmlns:ahyp="http://schemas.microsoft.com/office/drawing/2018/hyperlinkcolor" val="tx"/>
                    </a:ext>
                  </a:extLst>
                </a:hlinkClick>
              </a:rPr>
              <a:t>http://www.sample.com/test/serverfile? </a:t>
            </a:r>
            <a:r>
              <a:rPr lang="en-US" dirty="0" err="1">
                <a:solidFill>
                  <a:srgbClr val="FF0000"/>
                </a:solidFill>
                <a:hlinkClick r:id="rId2">
                  <a:extLst>
                    <a:ext uri="{A12FA001-AC4F-418D-AE19-62706E023703}">
                      <ahyp:hlinkClr xmlns:ahyp="http://schemas.microsoft.com/office/drawing/2018/hyperlinkcolor" val="tx"/>
                    </a:ext>
                  </a:extLst>
                </a:hlinkClick>
              </a:rPr>
              <a:t>uid</a:t>
            </a:r>
            <a:r>
              <a:rPr lang="en-US" dirty="0">
                <a:solidFill>
                  <a:srgbClr val="FF0000"/>
                </a:solidFill>
                <a:hlinkClick r:id="rId2">
                  <a:extLst>
                    <a:ext uri="{A12FA001-AC4F-418D-AE19-62706E023703}">
                      <ahyp:hlinkClr xmlns:ahyp="http://schemas.microsoft.com/office/drawing/2018/hyperlinkcolor" val="tx"/>
                    </a:ext>
                  </a:extLst>
                </a:hlinkClick>
              </a:rPr>
              <a:t>=</a:t>
            </a:r>
            <a:r>
              <a:rPr lang="en-US" dirty="0" err="1">
                <a:solidFill>
                  <a:srgbClr val="FF0000"/>
                </a:solidFill>
                <a:hlinkClick r:id="rId2">
                  <a:extLst>
                    <a:ext uri="{A12FA001-AC4F-418D-AE19-62706E023703}">
                      <ahyp:hlinkClr xmlns:ahyp="http://schemas.microsoft.com/office/drawing/2018/hyperlinkcolor" val="tx"/>
                    </a:ext>
                  </a:extLst>
                </a:hlinkClick>
              </a:rPr>
              <a:t>abc</a:t>
            </a:r>
            <a:r>
              <a:rPr lang="en-US" dirty="0">
                <a:solidFill>
                  <a:srgbClr val="FF0000"/>
                </a:solidFill>
                <a:hlinkClick r:id="rId2">
                  <a:extLst>
                    <a:ext uri="{A12FA001-AC4F-418D-AE19-62706E023703}">
                      <ahyp:hlinkClr xmlns:ahyp="http://schemas.microsoft.com/office/drawing/2018/hyperlinkcolor" val="tx"/>
                    </a:ext>
                  </a:extLst>
                </a:hlinkClick>
              </a:rPr>
              <a:t> &amp; </a:t>
            </a:r>
            <a:r>
              <a:rPr lang="en-US" dirty="0" err="1">
                <a:solidFill>
                  <a:srgbClr val="FF0000"/>
                </a:solidFill>
                <a:hlinkClick r:id="rId2">
                  <a:extLst>
                    <a:ext uri="{A12FA001-AC4F-418D-AE19-62706E023703}">
                      <ahyp:hlinkClr xmlns:ahyp="http://schemas.microsoft.com/office/drawing/2018/hyperlinkcolor" val="tx"/>
                    </a:ext>
                  </a:extLst>
                </a:hlinkClick>
              </a:rPr>
              <a:t>pwd</a:t>
            </a:r>
            <a:r>
              <a:rPr lang="en-US" dirty="0">
                <a:solidFill>
                  <a:srgbClr val="FF0000"/>
                </a:solidFill>
                <a:hlinkClick r:id="rId2">
                  <a:extLst>
                    <a:ext uri="{A12FA001-AC4F-418D-AE19-62706E023703}">
                      <ahyp:hlinkClr xmlns:ahyp="http://schemas.microsoft.com/office/drawing/2018/hyperlinkcolor" val="tx"/>
                    </a:ext>
                  </a:extLst>
                </a:hlinkClick>
              </a:rPr>
              <a:t>=123</a:t>
            </a:r>
            <a:r>
              <a:rPr lang="en-US" dirty="0">
                <a:solidFill>
                  <a:srgbClr val="FF0000"/>
                </a:solidFill>
              </a:rPr>
              <a:t>.</a:t>
            </a:r>
          </a:p>
          <a:p>
            <a:pPr algn="just"/>
            <a:r>
              <a:rPr lang="en-US" dirty="0"/>
              <a:t>Servlet handles this type of request using </a:t>
            </a:r>
            <a:r>
              <a:rPr lang="en-US" dirty="0" err="1"/>
              <a:t>doGet</a:t>
            </a:r>
            <a:r>
              <a:rPr lang="en-US" dirty="0"/>
              <a:t>() method.</a:t>
            </a:r>
          </a:p>
          <a:p>
            <a:endParaRPr lang="en-IN" dirty="0"/>
          </a:p>
        </p:txBody>
      </p:sp>
    </p:spTree>
    <p:extLst>
      <p:ext uri="{BB962C8B-B14F-4D97-AF65-F5344CB8AC3E}">
        <p14:creationId xmlns:p14="http://schemas.microsoft.com/office/powerpoint/2010/main" val="3559601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E6D2-261E-4AAC-8BA0-F194E6F91F24}"/>
              </a:ext>
            </a:extLst>
          </p:cNvPr>
          <p:cNvSpPr>
            <a:spLocks noGrp="1"/>
          </p:cNvSpPr>
          <p:nvPr>
            <p:ph type="title"/>
          </p:nvPr>
        </p:nvSpPr>
        <p:spPr>
          <a:xfrm>
            <a:off x="838200" y="365125"/>
            <a:ext cx="10515600" cy="522771"/>
          </a:xfrm>
        </p:spPr>
        <p:txBody>
          <a:bodyPr>
            <a:normAutofit fontScale="90000"/>
          </a:bodyPr>
          <a:lstStyle/>
          <a:p>
            <a:r>
              <a:rPr lang="en-US" dirty="0"/>
              <a:t>POST method</a:t>
            </a:r>
            <a:endParaRPr lang="en-IN" dirty="0"/>
          </a:p>
        </p:txBody>
      </p:sp>
      <p:sp>
        <p:nvSpPr>
          <p:cNvPr id="3" name="Content Placeholder 2">
            <a:extLst>
              <a:ext uri="{FF2B5EF4-FFF2-40B4-BE49-F238E27FC236}">
                <a16:creationId xmlns:a16="http://schemas.microsoft.com/office/drawing/2014/main" id="{828855A5-EFD9-4B59-B85E-BB94106DD512}"/>
              </a:ext>
            </a:extLst>
          </p:cNvPr>
          <p:cNvSpPr>
            <a:spLocks noGrp="1"/>
          </p:cNvSpPr>
          <p:nvPr>
            <p:ph idx="1"/>
          </p:nvPr>
        </p:nvSpPr>
        <p:spPr>
          <a:xfrm>
            <a:off x="838200" y="1253330"/>
            <a:ext cx="10903226" cy="5094461"/>
          </a:xfrm>
        </p:spPr>
        <p:txBody>
          <a:bodyPr>
            <a:normAutofit fontScale="92500" lnSpcReduction="20000"/>
          </a:bodyPr>
          <a:lstStyle/>
          <a:p>
            <a:pPr algn="just"/>
            <a:r>
              <a:rPr lang="en-US" dirty="0"/>
              <a:t>It is a more reliable method of </a:t>
            </a:r>
            <a:r>
              <a:rPr lang="en-US" b="1" dirty="0"/>
              <a:t>passing information </a:t>
            </a:r>
            <a:r>
              <a:rPr lang="en-US" dirty="0"/>
              <a:t>to a backend program.</a:t>
            </a:r>
          </a:p>
          <a:p>
            <a:pPr algn="just"/>
            <a:r>
              <a:rPr lang="en-US" dirty="0"/>
              <a:t>In the POST method, the URL visible to the user is just</a:t>
            </a:r>
          </a:p>
          <a:p>
            <a:pPr marL="0" indent="0" algn="ctr">
              <a:buNone/>
            </a:pPr>
            <a:r>
              <a:rPr lang="en-US" dirty="0">
                <a:solidFill>
                  <a:srgbClr val="FF0000"/>
                </a:solidFill>
                <a:hlinkClick r:id="rId2">
                  <a:extLst>
                    <a:ext uri="{A12FA001-AC4F-418D-AE19-62706E023703}">
                      <ahyp:hlinkClr xmlns:ahyp="http://schemas.microsoft.com/office/drawing/2018/hyperlinkcolor" val="tx"/>
                    </a:ext>
                  </a:extLst>
                </a:hlinkClick>
              </a:rPr>
              <a:t>http://www.sample.com/test/serverfile</a:t>
            </a:r>
            <a:r>
              <a:rPr lang="en-US" dirty="0"/>
              <a:t>,</a:t>
            </a:r>
          </a:p>
          <a:p>
            <a:pPr algn="just"/>
            <a:r>
              <a:rPr lang="en-US" dirty="0"/>
              <a:t>This packages the information in exactly the same way as GET method ,but instead of sending it as a text string after ? in the URL; it sends it as a separate message.</a:t>
            </a:r>
          </a:p>
          <a:p>
            <a:pPr algn="just"/>
            <a:r>
              <a:rPr lang="en-US" dirty="0"/>
              <a:t>This message comes to the backend program in the form of the standard input which we can parse and use for our processing.</a:t>
            </a:r>
          </a:p>
          <a:p>
            <a:pPr algn="just"/>
            <a:r>
              <a:rPr lang="en-US" dirty="0"/>
              <a:t>Servlet handles this type of request using </a:t>
            </a:r>
            <a:r>
              <a:rPr lang="en-US" b="1" dirty="0" err="1"/>
              <a:t>doPost</a:t>
            </a:r>
            <a:r>
              <a:rPr lang="en-US" b="1" dirty="0"/>
              <a:t>() </a:t>
            </a:r>
            <a:r>
              <a:rPr lang="en-US" dirty="0"/>
              <a:t>method.</a:t>
            </a:r>
          </a:p>
          <a:p>
            <a:pPr algn="just"/>
            <a:r>
              <a:rPr lang="en-US" dirty="0"/>
              <a:t>When the client submit the form by using the </a:t>
            </a:r>
            <a:r>
              <a:rPr lang="en-US" b="1" dirty="0"/>
              <a:t>GET method</a:t>
            </a:r>
            <a:r>
              <a:rPr lang="en-US" dirty="0"/>
              <a:t>, the servlets </a:t>
            </a:r>
            <a:r>
              <a:rPr lang="en-US" b="1" dirty="0" err="1"/>
              <a:t>doGet</a:t>
            </a:r>
            <a:r>
              <a:rPr lang="en-US" b="1" dirty="0"/>
              <a:t>() method is called to process the request</a:t>
            </a:r>
            <a:r>
              <a:rPr lang="en-US" dirty="0"/>
              <a:t>.</a:t>
            </a:r>
          </a:p>
          <a:p>
            <a:pPr algn="just"/>
            <a:r>
              <a:rPr lang="en-US" dirty="0"/>
              <a:t>When the client submit the form by using the </a:t>
            </a:r>
            <a:r>
              <a:rPr lang="en-US" b="1" dirty="0"/>
              <a:t>POST method</a:t>
            </a:r>
            <a:r>
              <a:rPr lang="en-US" dirty="0"/>
              <a:t>, the servlets </a:t>
            </a:r>
            <a:r>
              <a:rPr lang="en-US" b="1" dirty="0" err="1"/>
              <a:t>doPost</a:t>
            </a:r>
            <a:r>
              <a:rPr lang="en-US" b="1" dirty="0"/>
              <a:t>() method is called to process the request</a:t>
            </a:r>
            <a:r>
              <a:rPr lang="en-US" dirty="0"/>
              <a: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13388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36A5-9B25-45D1-A8C3-769F1720F1B0}"/>
              </a:ext>
            </a:extLst>
          </p:cNvPr>
          <p:cNvSpPr>
            <a:spLocks noGrp="1"/>
          </p:cNvSpPr>
          <p:nvPr>
            <p:ph type="title"/>
          </p:nvPr>
        </p:nvSpPr>
        <p:spPr>
          <a:xfrm>
            <a:off x="838200" y="365125"/>
            <a:ext cx="10515600" cy="562527"/>
          </a:xfrm>
        </p:spPr>
        <p:txBody>
          <a:bodyPr>
            <a:normAutofit fontScale="90000"/>
          </a:bodyPr>
          <a:lstStyle/>
          <a:p>
            <a:r>
              <a:rPr lang="en-IN" dirty="0"/>
              <a:t>Built-in Objects</a:t>
            </a:r>
          </a:p>
        </p:txBody>
      </p:sp>
      <p:sp>
        <p:nvSpPr>
          <p:cNvPr id="3" name="Content Placeholder 2">
            <a:extLst>
              <a:ext uri="{FF2B5EF4-FFF2-40B4-BE49-F238E27FC236}">
                <a16:creationId xmlns:a16="http://schemas.microsoft.com/office/drawing/2014/main" id="{EA47E178-2AAA-408D-9D78-AE65A89386D3}"/>
              </a:ext>
            </a:extLst>
          </p:cNvPr>
          <p:cNvSpPr>
            <a:spLocks noGrp="1"/>
          </p:cNvSpPr>
          <p:nvPr>
            <p:ph idx="1"/>
          </p:nvPr>
        </p:nvSpPr>
        <p:spPr>
          <a:xfrm>
            <a:off x="1845365" y="1567897"/>
            <a:ext cx="7417904" cy="3401668"/>
          </a:xfrm>
        </p:spPr>
        <p:txBody>
          <a:bodyPr>
            <a:normAutofit/>
          </a:bodyPr>
          <a:lstStyle/>
          <a:p>
            <a:pPr algn="just"/>
            <a:r>
              <a:rPr lang="en-IN" dirty="0"/>
              <a:t>JavaScript built-in objects are :</a:t>
            </a:r>
          </a:p>
          <a:p>
            <a:pPr algn="just"/>
            <a:r>
              <a:rPr lang="en-IN" dirty="0"/>
              <a:t>Array</a:t>
            </a:r>
          </a:p>
          <a:p>
            <a:pPr algn="just"/>
            <a:r>
              <a:rPr lang="en-US" dirty="0"/>
              <a:t>String </a:t>
            </a:r>
            <a:endParaRPr lang="en-IN" dirty="0"/>
          </a:p>
        </p:txBody>
      </p:sp>
    </p:spTree>
    <p:extLst>
      <p:ext uri="{BB962C8B-B14F-4D97-AF65-F5344CB8AC3E}">
        <p14:creationId xmlns:p14="http://schemas.microsoft.com/office/powerpoint/2010/main" val="368157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904-D061-490D-9194-025500CD21B2}"/>
              </a:ext>
            </a:extLst>
          </p:cNvPr>
          <p:cNvSpPr>
            <a:spLocks noGrp="1"/>
          </p:cNvSpPr>
          <p:nvPr>
            <p:ph type="title"/>
          </p:nvPr>
        </p:nvSpPr>
        <p:spPr>
          <a:xfrm>
            <a:off x="838200" y="365125"/>
            <a:ext cx="10515600" cy="430005"/>
          </a:xfrm>
        </p:spPr>
        <p:txBody>
          <a:bodyPr>
            <a:normAutofit fontScale="90000"/>
          </a:bodyPr>
          <a:lstStyle/>
          <a:p>
            <a:r>
              <a:rPr lang="en-IN" dirty="0"/>
              <a:t>Array object</a:t>
            </a:r>
          </a:p>
        </p:txBody>
      </p:sp>
      <p:sp>
        <p:nvSpPr>
          <p:cNvPr id="3" name="Content Placeholder 2">
            <a:extLst>
              <a:ext uri="{FF2B5EF4-FFF2-40B4-BE49-F238E27FC236}">
                <a16:creationId xmlns:a16="http://schemas.microsoft.com/office/drawing/2014/main" id="{71440858-71B4-4725-BB3C-E5EE6B187EF6}"/>
              </a:ext>
            </a:extLst>
          </p:cNvPr>
          <p:cNvSpPr>
            <a:spLocks noGrp="1"/>
          </p:cNvSpPr>
          <p:nvPr>
            <p:ph idx="1"/>
          </p:nvPr>
        </p:nvSpPr>
        <p:spPr>
          <a:xfrm>
            <a:off x="838200" y="1139687"/>
            <a:ext cx="10515600" cy="5194852"/>
          </a:xfrm>
        </p:spPr>
        <p:txBody>
          <a:bodyPr>
            <a:normAutofit/>
          </a:bodyPr>
          <a:lstStyle/>
          <a:p>
            <a:pPr algn="just"/>
            <a:r>
              <a:rPr lang="en-IN" dirty="0"/>
              <a:t>The Array object is used to store a set of values in a single variable name. We define an array object with the </a:t>
            </a:r>
            <a:r>
              <a:rPr lang="en-IN" b="1" dirty="0"/>
              <a:t>new</a:t>
            </a:r>
            <a:r>
              <a:rPr lang="en-IN" dirty="0"/>
              <a:t> keyword.</a:t>
            </a:r>
          </a:p>
          <a:p>
            <a:pPr algn="just"/>
            <a:r>
              <a:rPr lang="en-IN" dirty="0"/>
              <a:t>It has many </a:t>
            </a:r>
            <a:r>
              <a:rPr lang="en-IN" b="1" dirty="0"/>
              <a:t>methods</a:t>
            </a:r>
            <a:r>
              <a:rPr lang="en-IN" dirty="0"/>
              <a:t> that allows us to manipulate the values stored.</a:t>
            </a:r>
          </a:p>
          <a:p>
            <a:pPr algn="just"/>
            <a:r>
              <a:rPr lang="en-IN" dirty="0"/>
              <a:t>If we want to create an array of 10 elements then we can write,</a:t>
            </a:r>
          </a:p>
          <a:p>
            <a:pPr algn="just"/>
            <a:r>
              <a:rPr lang="en-IN" b="1" dirty="0"/>
              <a:t>           </a:t>
            </a:r>
            <a:r>
              <a:rPr lang="en-IN" b="1" dirty="0" err="1"/>
              <a:t>var</a:t>
            </a:r>
            <a:r>
              <a:rPr lang="en-IN" b="1" dirty="0"/>
              <a:t> </a:t>
            </a:r>
            <a:r>
              <a:rPr lang="en-IN" b="1" dirty="0" err="1"/>
              <a:t>ar</a:t>
            </a:r>
            <a:r>
              <a:rPr lang="en-IN" b="1" dirty="0"/>
              <a:t>=new Array(10);</a:t>
            </a:r>
          </a:p>
          <a:p>
            <a:pPr algn="just"/>
            <a:r>
              <a:rPr lang="en-IN" dirty="0"/>
              <a:t>Using </a:t>
            </a:r>
            <a:r>
              <a:rPr lang="en-IN" b="1" dirty="0"/>
              <a:t>new</a:t>
            </a:r>
            <a:r>
              <a:rPr lang="en-IN" dirty="0"/>
              <a:t> operator we can allocate the memory dynamically for the arrays.</a:t>
            </a:r>
          </a:p>
          <a:p>
            <a:pPr algn="just"/>
            <a:r>
              <a:rPr lang="en-IN" dirty="0"/>
              <a:t>Here </a:t>
            </a:r>
            <a:r>
              <a:rPr lang="en-IN" b="1" dirty="0" err="1"/>
              <a:t>ar</a:t>
            </a:r>
            <a:r>
              <a:rPr lang="en-IN" dirty="0"/>
              <a:t> denotes the name of the array.</a:t>
            </a:r>
          </a:p>
          <a:p>
            <a:pPr algn="just"/>
            <a:r>
              <a:rPr lang="en-IN" dirty="0"/>
              <a:t>We can also create the array as:</a:t>
            </a:r>
          </a:p>
          <a:p>
            <a:pPr lvl="1" algn="just"/>
            <a:r>
              <a:rPr lang="en-IN" b="1" dirty="0"/>
              <a:t>var </a:t>
            </a:r>
            <a:r>
              <a:rPr lang="en-IN" b="1" dirty="0" err="1"/>
              <a:t>ar</a:t>
            </a:r>
            <a:r>
              <a:rPr lang="en-IN" b="1" dirty="0"/>
              <a:t>=new Array(10,20,30,40,50);</a:t>
            </a:r>
          </a:p>
          <a:p>
            <a:endParaRPr lang="en-IN" dirty="0"/>
          </a:p>
          <a:p>
            <a:endParaRPr lang="en-IN" dirty="0"/>
          </a:p>
        </p:txBody>
      </p:sp>
    </p:spTree>
    <p:extLst>
      <p:ext uri="{BB962C8B-B14F-4D97-AF65-F5344CB8AC3E}">
        <p14:creationId xmlns:p14="http://schemas.microsoft.com/office/powerpoint/2010/main" val="349669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8BE4-4C16-4363-90A4-1723F90EE99F}"/>
              </a:ext>
            </a:extLst>
          </p:cNvPr>
          <p:cNvSpPr>
            <a:spLocks noGrp="1"/>
          </p:cNvSpPr>
          <p:nvPr>
            <p:ph type="title"/>
          </p:nvPr>
        </p:nvSpPr>
        <p:spPr>
          <a:xfrm>
            <a:off x="838200" y="365126"/>
            <a:ext cx="10515600" cy="469762"/>
          </a:xfrm>
        </p:spPr>
        <p:txBody>
          <a:bodyPr>
            <a:normAutofit fontScale="90000"/>
          </a:bodyPr>
          <a:lstStyle/>
          <a:p>
            <a:r>
              <a:rPr lang="en-IN" b="1" dirty="0"/>
              <a:t>Array Methods</a:t>
            </a:r>
          </a:p>
        </p:txBody>
      </p:sp>
      <p:sp>
        <p:nvSpPr>
          <p:cNvPr id="3" name="Content Placeholder 2">
            <a:extLst>
              <a:ext uri="{FF2B5EF4-FFF2-40B4-BE49-F238E27FC236}">
                <a16:creationId xmlns:a16="http://schemas.microsoft.com/office/drawing/2014/main" id="{544BE90C-C02E-42AA-8DCB-D0C5019C9C6E}"/>
              </a:ext>
            </a:extLst>
          </p:cNvPr>
          <p:cNvSpPr>
            <a:spLocks noGrp="1"/>
          </p:cNvSpPr>
          <p:nvPr>
            <p:ph idx="1"/>
          </p:nvPr>
        </p:nvSpPr>
        <p:spPr>
          <a:xfrm>
            <a:off x="838200" y="1253330"/>
            <a:ext cx="10515600" cy="5239543"/>
          </a:xfrm>
        </p:spPr>
        <p:txBody>
          <a:bodyPr>
            <a:normAutofit fontScale="85000" lnSpcReduction="20000"/>
          </a:bodyPr>
          <a:lstStyle/>
          <a:p>
            <a:r>
              <a:rPr lang="en-IN" b="1" dirty="0"/>
              <a:t>Push():-</a:t>
            </a:r>
          </a:p>
          <a:p>
            <a:r>
              <a:rPr lang="en-IN" dirty="0"/>
              <a:t>add new elements to the end of an array and returns the </a:t>
            </a:r>
            <a:r>
              <a:rPr lang="en-IN" b="1" dirty="0"/>
              <a:t>new</a:t>
            </a:r>
            <a:r>
              <a:rPr lang="en-IN" dirty="0"/>
              <a:t> </a:t>
            </a:r>
            <a:r>
              <a:rPr lang="en-IN" b="1" dirty="0"/>
              <a:t>length</a:t>
            </a:r>
            <a:r>
              <a:rPr lang="en-IN" dirty="0"/>
              <a:t>.</a:t>
            </a:r>
          </a:p>
          <a:p>
            <a:r>
              <a:rPr lang="en-IN" dirty="0"/>
              <a:t>For </a:t>
            </a:r>
            <a:r>
              <a:rPr lang="en-IN" dirty="0" err="1"/>
              <a:t>eg</a:t>
            </a:r>
            <a:r>
              <a:rPr lang="en-IN" dirty="0"/>
              <a:t>:</a:t>
            </a:r>
          </a:p>
          <a:p>
            <a:r>
              <a:rPr lang="en-IN" dirty="0" err="1"/>
              <a:t>var</a:t>
            </a:r>
            <a:r>
              <a:rPr lang="en-IN" dirty="0"/>
              <a:t> </a:t>
            </a:r>
            <a:r>
              <a:rPr lang="en-IN" dirty="0" err="1"/>
              <a:t>num</a:t>
            </a:r>
            <a:r>
              <a:rPr lang="en-IN" dirty="0"/>
              <a:t>=[1,2,3,4,5];</a:t>
            </a:r>
          </a:p>
          <a:p>
            <a:r>
              <a:rPr lang="en-IN" dirty="0" err="1"/>
              <a:t>document.write</a:t>
            </a:r>
            <a:r>
              <a:rPr lang="en-IN" dirty="0"/>
              <a:t>(</a:t>
            </a:r>
            <a:r>
              <a:rPr lang="en-IN" dirty="0" err="1"/>
              <a:t>num.push</a:t>
            </a:r>
            <a:r>
              <a:rPr lang="en-IN" dirty="0"/>
              <a:t>(6,7));	 //return 7</a:t>
            </a:r>
          </a:p>
          <a:p>
            <a:r>
              <a:rPr lang="en-IN" dirty="0" err="1"/>
              <a:t>document.write</a:t>
            </a:r>
            <a:r>
              <a:rPr lang="en-IN" dirty="0"/>
              <a:t>(</a:t>
            </a:r>
            <a:r>
              <a:rPr lang="en-IN" dirty="0" err="1"/>
              <a:t>num</a:t>
            </a:r>
            <a:r>
              <a:rPr lang="en-IN" dirty="0"/>
              <a:t>);		//return 1,2,3,4,5,6,7</a:t>
            </a:r>
          </a:p>
          <a:p>
            <a:r>
              <a:rPr lang="en-IN" b="1" dirty="0"/>
              <a:t>Pop():-</a:t>
            </a:r>
          </a:p>
          <a:p>
            <a:r>
              <a:rPr lang="en-IN" dirty="0"/>
              <a:t>removes the last element.</a:t>
            </a:r>
          </a:p>
          <a:p>
            <a:r>
              <a:rPr lang="en-IN" dirty="0"/>
              <a:t>Returns the </a:t>
            </a:r>
            <a:r>
              <a:rPr lang="en-IN" dirty="0" err="1"/>
              <a:t>poped</a:t>
            </a:r>
            <a:r>
              <a:rPr lang="en-IN" dirty="0"/>
              <a:t> element.</a:t>
            </a:r>
          </a:p>
          <a:p>
            <a:r>
              <a:rPr lang="en-IN" dirty="0"/>
              <a:t>For </a:t>
            </a:r>
            <a:r>
              <a:rPr lang="en-IN" dirty="0" err="1"/>
              <a:t>eg</a:t>
            </a:r>
            <a:r>
              <a:rPr lang="en-IN" dirty="0"/>
              <a:t>:</a:t>
            </a:r>
          </a:p>
          <a:p>
            <a:r>
              <a:rPr lang="en-IN" dirty="0"/>
              <a:t>Var </a:t>
            </a:r>
            <a:r>
              <a:rPr lang="en-IN" dirty="0" err="1"/>
              <a:t>num</a:t>
            </a:r>
            <a:r>
              <a:rPr lang="en-IN" dirty="0"/>
              <a:t>=[1,2,3,4,5];</a:t>
            </a:r>
          </a:p>
          <a:p>
            <a:r>
              <a:rPr lang="en-IN" dirty="0" err="1"/>
              <a:t>document.write</a:t>
            </a:r>
            <a:r>
              <a:rPr lang="en-IN" dirty="0"/>
              <a:t>(</a:t>
            </a:r>
            <a:r>
              <a:rPr lang="en-IN" dirty="0" err="1"/>
              <a:t>num.pop</a:t>
            </a:r>
            <a:r>
              <a:rPr lang="en-IN" dirty="0"/>
              <a:t>());	 //5</a:t>
            </a:r>
          </a:p>
          <a:p>
            <a:r>
              <a:rPr lang="en-IN" dirty="0" err="1"/>
              <a:t>document.write</a:t>
            </a:r>
            <a:r>
              <a:rPr lang="en-IN" dirty="0"/>
              <a:t>(</a:t>
            </a:r>
            <a:r>
              <a:rPr lang="en-IN" dirty="0" err="1"/>
              <a:t>num</a:t>
            </a:r>
            <a:r>
              <a:rPr lang="en-IN" dirty="0"/>
              <a:t>);			//return 1,2,3,4</a:t>
            </a:r>
          </a:p>
          <a:p>
            <a:endParaRPr lang="en-IN" dirty="0"/>
          </a:p>
        </p:txBody>
      </p:sp>
    </p:spTree>
    <p:extLst>
      <p:ext uri="{BB962C8B-B14F-4D97-AF65-F5344CB8AC3E}">
        <p14:creationId xmlns:p14="http://schemas.microsoft.com/office/powerpoint/2010/main" val="785640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7467D-A7E6-4988-B788-D7DBCE81BCD6}"/>
              </a:ext>
            </a:extLst>
          </p:cNvPr>
          <p:cNvSpPr>
            <a:spLocks noGrp="1"/>
          </p:cNvSpPr>
          <p:nvPr>
            <p:ph idx="1"/>
          </p:nvPr>
        </p:nvSpPr>
        <p:spPr>
          <a:xfrm>
            <a:off x="838200" y="636103"/>
            <a:ext cx="10515600" cy="5830957"/>
          </a:xfrm>
        </p:spPr>
        <p:txBody>
          <a:bodyPr>
            <a:normAutofit fontScale="92500" lnSpcReduction="20000"/>
          </a:bodyPr>
          <a:lstStyle/>
          <a:p>
            <a:r>
              <a:rPr lang="en-IN" b="1" dirty="0"/>
              <a:t>Shift():-</a:t>
            </a:r>
          </a:p>
          <a:p>
            <a:r>
              <a:rPr lang="en-IN" dirty="0"/>
              <a:t>Remove the first element from an array and returns the removed element .</a:t>
            </a:r>
          </a:p>
          <a:p>
            <a:r>
              <a:rPr lang="en-IN" dirty="0"/>
              <a:t>For </a:t>
            </a:r>
            <a:r>
              <a:rPr lang="en-IN" dirty="0" err="1"/>
              <a:t>eg</a:t>
            </a:r>
            <a:r>
              <a:rPr lang="en-IN" dirty="0"/>
              <a:t>:</a:t>
            </a:r>
          </a:p>
          <a:p>
            <a:r>
              <a:rPr lang="en-IN" dirty="0"/>
              <a:t>Var </a:t>
            </a:r>
            <a:r>
              <a:rPr lang="en-IN" dirty="0" err="1"/>
              <a:t>num</a:t>
            </a:r>
            <a:r>
              <a:rPr lang="en-IN" dirty="0"/>
              <a:t>=[1,2,3,4,5];</a:t>
            </a:r>
          </a:p>
          <a:p>
            <a:r>
              <a:rPr lang="en-IN" dirty="0" err="1"/>
              <a:t>document.write</a:t>
            </a:r>
            <a:r>
              <a:rPr lang="en-IN" dirty="0"/>
              <a:t>(</a:t>
            </a:r>
            <a:r>
              <a:rPr lang="en-IN" dirty="0" err="1"/>
              <a:t>num.shift</a:t>
            </a:r>
            <a:r>
              <a:rPr lang="en-IN" dirty="0"/>
              <a:t>());	 	// return 1</a:t>
            </a:r>
          </a:p>
          <a:p>
            <a:r>
              <a:rPr lang="en-IN" dirty="0" err="1"/>
              <a:t>document.write</a:t>
            </a:r>
            <a:r>
              <a:rPr lang="en-IN" dirty="0"/>
              <a:t>(</a:t>
            </a:r>
            <a:r>
              <a:rPr lang="en-IN" dirty="0" err="1"/>
              <a:t>num</a:t>
            </a:r>
            <a:r>
              <a:rPr lang="en-IN" dirty="0"/>
              <a:t>);				//2,3,4,5</a:t>
            </a:r>
          </a:p>
          <a:p>
            <a:endParaRPr lang="en-IN" b="1" dirty="0"/>
          </a:p>
          <a:p>
            <a:r>
              <a:rPr lang="en-IN" b="1" dirty="0"/>
              <a:t>Splice ():-</a:t>
            </a:r>
          </a:p>
          <a:p>
            <a:r>
              <a:rPr lang="en-IN" dirty="0"/>
              <a:t>To add or remove array elements.</a:t>
            </a:r>
          </a:p>
          <a:p>
            <a:r>
              <a:rPr lang="en-IN" dirty="0"/>
              <a:t>Syntax for adding elements to an array:</a:t>
            </a:r>
          </a:p>
          <a:p>
            <a:pPr lvl="1"/>
            <a:r>
              <a:rPr lang="en-IN" dirty="0" err="1"/>
              <a:t>Arrayname.splice</a:t>
            </a:r>
            <a:r>
              <a:rPr lang="en-IN" dirty="0"/>
              <a:t>(index,0,elt1,elt2…</a:t>
            </a:r>
            <a:r>
              <a:rPr lang="en-IN" dirty="0" err="1"/>
              <a:t>eltN</a:t>
            </a:r>
            <a:r>
              <a:rPr lang="en-IN" dirty="0"/>
              <a:t>)</a:t>
            </a:r>
          </a:p>
          <a:p>
            <a:r>
              <a:rPr lang="en-IN" dirty="0"/>
              <a:t>Index-&gt;position from which elements to be added.</a:t>
            </a:r>
          </a:p>
          <a:p>
            <a:r>
              <a:rPr lang="en-IN" dirty="0"/>
              <a:t>0-&gt;no. elements to be removed</a:t>
            </a:r>
          </a:p>
          <a:p>
            <a:r>
              <a:rPr lang="en-IN" dirty="0"/>
              <a:t>Elt1,elt2….</a:t>
            </a:r>
            <a:r>
              <a:rPr lang="en-IN" dirty="0" err="1"/>
              <a:t>eltn</a:t>
            </a:r>
            <a:r>
              <a:rPr lang="en-IN" dirty="0"/>
              <a:t>-elements to be added.</a:t>
            </a:r>
          </a:p>
          <a:p>
            <a:endParaRPr lang="en-IN" dirty="0"/>
          </a:p>
        </p:txBody>
      </p:sp>
    </p:spTree>
    <p:extLst>
      <p:ext uri="{BB962C8B-B14F-4D97-AF65-F5344CB8AC3E}">
        <p14:creationId xmlns:p14="http://schemas.microsoft.com/office/powerpoint/2010/main" val="35551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161B-C056-44AE-914C-893850446CD8}"/>
              </a:ext>
            </a:extLst>
          </p:cNvPr>
          <p:cNvSpPr>
            <a:spLocks noGrp="1"/>
          </p:cNvSpPr>
          <p:nvPr>
            <p:ph type="title"/>
          </p:nvPr>
        </p:nvSpPr>
        <p:spPr>
          <a:xfrm>
            <a:off x="838200" y="365126"/>
            <a:ext cx="10515600" cy="304109"/>
          </a:xfrm>
        </p:spPr>
        <p:txBody>
          <a:bodyPr>
            <a:normAutofit fontScale="90000"/>
          </a:bodyPr>
          <a:lstStyle/>
          <a:p>
            <a:r>
              <a:rPr lang="en-IN" dirty="0"/>
              <a:t>Splice()</a:t>
            </a:r>
          </a:p>
        </p:txBody>
      </p:sp>
      <p:sp>
        <p:nvSpPr>
          <p:cNvPr id="3" name="Content Placeholder 2">
            <a:extLst>
              <a:ext uri="{FF2B5EF4-FFF2-40B4-BE49-F238E27FC236}">
                <a16:creationId xmlns:a16="http://schemas.microsoft.com/office/drawing/2014/main" id="{38B7E429-0B23-4677-9D7F-7B30C89CDA5E}"/>
              </a:ext>
            </a:extLst>
          </p:cNvPr>
          <p:cNvSpPr>
            <a:spLocks noGrp="1"/>
          </p:cNvSpPr>
          <p:nvPr>
            <p:ph idx="1"/>
          </p:nvPr>
        </p:nvSpPr>
        <p:spPr>
          <a:xfrm>
            <a:off x="838200" y="1192696"/>
            <a:ext cx="10515600" cy="4996069"/>
          </a:xfrm>
        </p:spPr>
        <p:txBody>
          <a:bodyPr>
            <a:normAutofit lnSpcReduction="10000"/>
          </a:bodyPr>
          <a:lstStyle/>
          <a:p>
            <a:r>
              <a:rPr lang="en-IN" dirty="0"/>
              <a:t>Syntax for removing elements from an array:</a:t>
            </a:r>
          </a:p>
          <a:p>
            <a:r>
              <a:rPr lang="en-IN" dirty="0" err="1"/>
              <a:t>Arrayname.splice</a:t>
            </a:r>
            <a:r>
              <a:rPr lang="en-IN" dirty="0"/>
              <a:t>(</a:t>
            </a:r>
            <a:r>
              <a:rPr lang="en-IN" dirty="0" err="1"/>
              <a:t>index,Number</a:t>
            </a:r>
            <a:r>
              <a:rPr lang="en-IN" dirty="0"/>
              <a:t>)</a:t>
            </a:r>
          </a:p>
          <a:p>
            <a:r>
              <a:rPr lang="en-IN" dirty="0"/>
              <a:t>Index-&gt;position from which elements to be removed.</a:t>
            </a:r>
          </a:p>
          <a:p>
            <a:r>
              <a:rPr lang="en-IN" dirty="0"/>
              <a:t>Number-&gt;no. elements to be removed.</a:t>
            </a:r>
          </a:p>
          <a:p>
            <a:r>
              <a:rPr lang="en-IN" dirty="0"/>
              <a:t>For </a:t>
            </a:r>
            <a:r>
              <a:rPr lang="en-IN" dirty="0" err="1"/>
              <a:t>eg</a:t>
            </a:r>
            <a:r>
              <a:rPr lang="en-IN" dirty="0"/>
              <a:t>:</a:t>
            </a:r>
          </a:p>
          <a:p>
            <a:r>
              <a:rPr lang="en-IN" dirty="0"/>
              <a:t>Var </a:t>
            </a:r>
            <a:r>
              <a:rPr lang="en-IN" dirty="0" err="1"/>
              <a:t>num</a:t>
            </a:r>
            <a:r>
              <a:rPr lang="en-IN" dirty="0"/>
              <a:t>=[1,2,3,4,5];</a:t>
            </a:r>
          </a:p>
          <a:p>
            <a:r>
              <a:rPr lang="en-IN" dirty="0" err="1"/>
              <a:t>num.splice</a:t>
            </a:r>
            <a:r>
              <a:rPr lang="en-IN" dirty="0"/>
              <a:t>(2,0,10,20,30);</a:t>
            </a:r>
          </a:p>
          <a:p>
            <a:r>
              <a:rPr lang="en-IN" dirty="0" err="1"/>
              <a:t>document.write</a:t>
            </a:r>
            <a:r>
              <a:rPr lang="en-IN" dirty="0"/>
              <a:t>(</a:t>
            </a:r>
            <a:r>
              <a:rPr lang="en-IN" dirty="0" err="1"/>
              <a:t>num</a:t>
            </a:r>
            <a:r>
              <a:rPr lang="en-IN" dirty="0"/>
              <a:t>);	 	// 1,2,10,20,30,3,4,5</a:t>
            </a:r>
          </a:p>
          <a:p>
            <a:r>
              <a:rPr lang="en-IN" dirty="0" err="1"/>
              <a:t>num.splice</a:t>
            </a:r>
            <a:r>
              <a:rPr lang="en-IN" dirty="0"/>
              <a:t> (2,3);</a:t>
            </a:r>
          </a:p>
          <a:p>
            <a:r>
              <a:rPr lang="en-IN" dirty="0" err="1"/>
              <a:t>document.write</a:t>
            </a:r>
            <a:r>
              <a:rPr lang="en-IN" dirty="0"/>
              <a:t>(</a:t>
            </a:r>
            <a:r>
              <a:rPr lang="en-IN" dirty="0" err="1"/>
              <a:t>num</a:t>
            </a:r>
            <a:r>
              <a:rPr lang="en-IN" dirty="0"/>
              <a:t>);           //1,2,3,4,5</a:t>
            </a:r>
          </a:p>
        </p:txBody>
      </p:sp>
    </p:spTree>
    <p:extLst>
      <p:ext uri="{BB962C8B-B14F-4D97-AF65-F5344CB8AC3E}">
        <p14:creationId xmlns:p14="http://schemas.microsoft.com/office/powerpoint/2010/main" val="3632977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3F96E-43DA-43FC-A94D-5EE51677DEEE}"/>
              </a:ext>
            </a:extLst>
          </p:cNvPr>
          <p:cNvSpPr>
            <a:spLocks noGrp="1"/>
          </p:cNvSpPr>
          <p:nvPr>
            <p:ph idx="1"/>
          </p:nvPr>
        </p:nvSpPr>
        <p:spPr>
          <a:xfrm>
            <a:off x="838200" y="814243"/>
            <a:ext cx="10515600" cy="5361269"/>
          </a:xfrm>
        </p:spPr>
        <p:txBody>
          <a:bodyPr>
            <a:normAutofit lnSpcReduction="10000"/>
          </a:bodyPr>
          <a:lstStyle/>
          <a:p>
            <a:r>
              <a:rPr lang="en-IN" b="1" dirty="0"/>
              <a:t>Sort():</a:t>
            </a:r>
          </a:p>
          <a:p>
            <a:r>
              <a:rPr lang="en-IN" dirty="0"/>
              <a:t>Sort() method is used to arrange the array elements in some order.</a:t>
            </a:r>
          </a:p>
          <a:p>
            <a:r>
              <a:rPr lang="en-IN" dirty="0"/>
              <a:t>By </a:t>
            </a:r>
            <a:r>
              <a:rPr lang="en-IN" dirty="0" err="1"/>
              <a:t>default,sort</a:t>
            </a:r>
            <a:r>
              <a:rPr lang="en-IN" dirty="0"/>
              <a:t>() method follows the ascending order.</a:t>
            </a:r>
          </a:p>
          <a:p>
            <a:r>
              <a:rPr lang="en-IN" dirty="0" err="1"/>
              <a:t>var</a:t>
            </a:r>
            <a:r>
              <a:rPr lang="en-IN" dirty="0"/>
              <a:t> </a:t>
            </a:r>
            <a:r>
              <a:rPr lang="en-IN" dirty="0" err="1"/>
              <a:t>ar</a:t>
            </a:r>
            <a:r>
              <a:rPr lang="en-IN" dirty="0"/>
              <a:t>=[2,1,3,7,5];</a:t>
            </a:r>
          </a:p>
          <a:p>
            <a:r>
              <a:rPr lang="en-US" dirty="0" err="1"/>
              <a:t>var</a:t>
            </a:r>
            <a:r>
              <a:rPr lang="en-US" dirty="0"/>
              <a:t> res=</a:t>
            </a:r>
            <a:r>
              <a:rPr lang="en-US" dirty="0" err="1"/>
              <a:t>ar.sort</a:t>
            </a:r>
            <a:r>
              <a:rPr lang="en-US" dirty="0"/>
              <a:t>();</a:t>
            </a:r>
            <a:endParaRPr lang="en-IN" dirty="0"/>
          </a:p>
          <a:p>
            <a:r>
              <a:rPr lang="en-IN" dirty="0" err="1"/>
              <a:t>document.write</a:t>
            </a:r>
            <a:r>
              <a:rPr lang="en-IN" dirty="0"/>
              <a:t>(res);	</a:t>
            </a:r>
          </a:p>
          <a:p>
            <a:endParaRPr lang="en-US" b="1" dirty="0"/>
          </a:p>
          <a:p>
            <a:r>
              <a:rPr lang="en-US" b="1" dirty="0"/>
              <a:t>Reverse():</a:t>
            </a:r>
          </a:p>
          <a:p>
            <a:r>
              <a:rPr lang="en-US" dirty="0"/>
              <a:t>The reverse method reverses the elements in an array</a:t>
            </a:r>
          </a:p>
          <a:p>
            <a:r>
              <a:rPr lang="en-IN" dirty="0" err="1"/>
              <a:t>var</a:t>
            </a:r>
            <a:r>
              <a:rPr lang="en-IN" dirty="0"/>
              <a:t> fruits=[“</a:t>
            </a:r>
            <a:r>
              <a:rPr lang="en-IN" dirty="0" err="1"/>
              <a:t>orange”,“apple”,”grapes”,”banana</a:t>
            </a:r>
            <a:r>
              <a:rPr lang="en-IN" dirty="0"/>
              <a:t>”];</a:t>
            </a:r>
          </a:p>
          <a:p>
            <a:r>
              <a:rPr lang="en-US" dirty="0" err="1"/>
              <a:t>document.write</a:t>
            </a:r>
            <a:r>
              <a:rPr lang="en-US" dirty="0"/>
              <a:t>( </a:t>
            </a:r>
            <a:r>
              <a:rPr lang="en-US" dirty="0" err="1"/>
              <a:t>fruits.reverse</a:t>
            </a:r>
            <a:r>
              <a:rPr lang="en-US" dirty="0"/>
              <a:t>());</a:t>
            </a:r>
            <a:endParaRPr lang="en-IN" dirty="0"/>
          </a:p>
          <a:p>
            <a:endParaRPr lang="en-IN" dirty="0"/>
          </a:p>
        </p:txBody>
      </p:sp>
    </p:spTree>
    <p:extLst>
      <p:ext uri="{BB962C8B-B14F-4D97-AF65-F5344CB8AC3E}">
        <p14:creationId xmlns:p14="http://schemas.microsoft.com/office/powerpoint/2010/main" val="836080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A6D8-C27E-F1C1-E6F5-FF836FDEBA18}"/>
              </a:ext>
            </a:extLst>
          </p:cNvPr>
          <p:cNvSpPr>
            <a:spLocks noGrp="1"/>
          </p:cNvSpPr>
          <p:nvPr>
            <p:ph type="title"/>
          </p:nvPr>
        </p:nvSpPr>
        <p:spPr/>
        <p:txBody>
          <a:bodyPr/>
          <a:lstStyle/>
          <a:p>
            <a:r>
              <a:rPr lang="en-US" sz="4400" b="1" dirty="0">
                <a:latin typeface="Times New Roman" panose="02020603050405020304" pitchFamily="18" charset="0"/>
              </a:rPr>
              <a:t>Introduction to Server-Side Development with PHP</a:t>
            </a:r>
            <a:endParaRPr lang="en-US" dirty="0"/>
          </a:p>
        </p:txBody>
      </p:sp>
      <p:sp>
        <p:nvSpPr>
          <p:cNvPr id="3" name="Content Placeholder 2">
            <a:extLst>
              <a:ext uri="{FF2B5EF4-FFF2-40B4-BE49-F238E27FC236}">
                <a16:creationId xmlns:a16="http://schemas.microsoft.com/office/drawing/2014/main" id="{9CF75596-28A3-0D34-C93A-ED0ABD7C63F8}"/>
              </a:ext>
            </a:extLst>
          </p:cNvPr>
          <p:cNvSpPr>
            <a:spLocks noGrp="1"/>
          </p:cNvSpPr>
          <p:nvPr>
            <p:ph idx="1"/>
          </p:nvPr>
        </p:nvSpPr>
        <p:spPr/>
        <p:txBody>
          <a:bodyPr>
            <a:normAutofit fontScale="92500" lnSpcReduction="10000"/>
          </a:bodyPr>
          <a:lstStyle/>
          <a:p>
            <a:r>
              <a:rPr lang="en-US" b="0" i="0" dirty="0">
                <a:solidFill>
                  <a:srgbClr val="000000"/>
                </a:solidFill>
                <a:effectLst/>
                <a:latin typeface="Times New Roman" panose="02020603050405020304" pitchFamily="18" charset="0"/>
                <a:cs typeface="Times New Roman" panose="02020603050405020304" pitchFamily="18" charset="0"/>
              </a:rPr>
              <a:t>PHP is an acronym for "PHP: Hypertext Preprocessor”</a:t>
            </a:r>
          </a:p>
          <a:p>
            <a:r>
              <a:rPr lang="en-US" dirty="0">
                <a:solidFill>
                  <a:srgbClr val="000000"/>
                </a:solidFill>
                <a:latin typeface="Times New Roman" panose="02020603050405020304" pitchFamily="18" charset="0"/>
                <a:cs typeface="Times New Roman" panose="02020603050405020304" pitchFamily="18" charset="0"/>
              </a:rPr>
              <a:t>Originally PHP was short for “Personal Home Page” but over time it evolved to include that in its recursive current expansion “PHP: Hypertext Preprocessor”.</a:t>
            </a:r>
          </a:p>
          <a:p>
            <a:r>
              <a:rPr lang="en-US" b="0" i="0" dirty="0">
                <a:solidFill>
                  <a:srgbClr val="000000"/>
                </a:solidFill>
                <a:effectLst/>
                <a:latin typeface="Times New Roman" panose="02020603050405020304" pitchFamily="18" charset="0"/>
                <a:cs typeface="Times New Roman" panose="02020603050405020304" pitchFamily="18" charset="0"/>
              </a:rPr>
              <a:t>It is a </a:t>
            </a:r>
            <a:r>
              <a:rPr lang="en-US" b="0" i="0" dirty="0">
                <a:solidFill>
                  <a:srgbClr val="FF0000"/>
                </a:solidFill>
                <a:effectLst/>
                <a:latin typeface="Times New Roman" panose="02020603050405020304" pitchFamily="18" charset="0"/>
                <a:cs typeface="Times New Roman" panose="02020603050405020304" pitchFamily="18" charset="0"/>
              </a:rPr>
              <a:t>widely-used, open source scripting language.</a:t>
            </a:r>
          </a:p>
          <a:p>
            <a:r>
              <a:rPr lang="en-US" dirty="0">
                <a:solidFill>
                  <a:srgbClr val="000000"/>
                </a:solidFill>
                <a:latin typeface="Times New Roman" panose="02020603050405020304" pitchFamily="18" charset="0"/>
                <a:cs typeface="Times New Roman" panose="02020603050405020304" pitchFamily="18" charset="0"/>
              </a:rPr>
              <a:t>Server-side scripting languages interpret scripts on the server side rather than client-side (like JavaScript)</a:t>
            </a:r>
          </a:p>
          <a:p>
            <a:r>
              <a:rPr lang="en-US" b="0" i="0" dirty="0">
                <a:solidFill>
                  <a:srgbClr val="FF0000"/>
                </a:solidFill>
                <a:effectLst/>
                <a:latin typeface="Times New Roman" panose="02020603050405020304" pitchFamily="18" charset="0"/>
                <a:cs typeface="Times New Roman" panose="02020603050405020304" pitchFamily="18" charset="0"/>
              </a:rPr>
              <a:t>PHP code is executed on the server, and the result is returned to the browser as plain HTML</a:t>
            </a:r>
          </a:p>
          <a:p>
            <a:r>
              <a:rPr lang="en-US" b="0" i="0" dirty="0">
                <a:solidFill>
                  <a:srgbClr val="000000"/>
                </a:solidFill>
                <a:effectLst/>
                <a:latin typeface="Times New Roman" panose="02020603050405020304" pitchFamily="18" charset="0"/>
                <a:cs typeface="Times New Roman" panose="02020603050405020304" pitchFamily="18" charset="0"/>
              </a:rPr>
              <a:t>PHP files can contain text, HTML, CSS, JavaScript, and PHP code</a:t>
            </a:r>
          </a:p>
          <a:p>
            <a:r>
              <a:rPr lang="en-US" b="0" i="0" dirty="0">
                <a:solidFill>
                  <a:srgbClr val="000000"/>
                </a:solidFill>
                <a:effectLst/>
                <a:latin typeface="Times New Roman" panose="02020603050405020304" pitchFamily="18" charset="0"/>
                <a:cs typeface="Times New Roman" panose="02020603050405020304" pitchFamily="18" charset="0"/>
              </a:rPr>
              <a:t>PHP files have </a:t>
            </a:r>
            <a:r>
              <a:rPr lang="en-US" b="0" i="0" dirty="0">
                <a:solidFill>
                  <a:srgbClr val="FF0000"/>
                </a:solidFill>
                <a:effectLst/>
                <a:latin typeface="Times New Roman" panose="02020603050405020304" pitchFamily="18" charset="0"/>
                <a:cs typeface="Times New Roman" panose="02020603050405020304" pitchFamily="18" charset="0"/>
              </a:rPr>
              <a:t>extension .</a:t>
            </a:r>
            <a:r>
              <a:rPr lang="en-US" b="0" i="0" dirty="0" err="1">
                <a:solidFill>
                  <a:srgbClr val="FF0000"/>
                </a:solidFill>
                <a:effectLst/>
                <a:latin typeface="Times New Roman" panose="02020603050405020304" pitchFamily="18" charset="0"/>
                <a:cs typeface="Times New Roman" panose="02020603050405020304" pitchFamily="18" charset="0"/>
              </a:rPr>
              <a:t>php</a:t>
            </a:r>
            <a:endParaRPr lang="en-US" b="0" i="0" dirty="0">
              <a:solidFill>
                <a:srgbClr val="FF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50477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006365" y="601249"/>
            <a:ext cx="5933547" cy="646331"/>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black"/>
                </a:solidFill>
                <a:effectLst/>
                <a:uLnTx/>
                <a:uFillTx/>
                <a:latin typeface="Corbel"/>
                <a:ea typeface="+mn-ea"/>
                <a:cs typeface="+mn-cs"/>
              </a:rPr>
              <a:t>A Simple JavaScript Program</a:t>
            </a:r>
            <a:endParaRPr kumimoji="0" lang="en-US" sz="2400" b="1" i="0" u="none" strike="noStrike" kern="1200" cap="none" spc="0" normalizeH="0" baseline="0" noProof="0" dirty="0">
              <a:ln>
                <a:noFill/>
              </a:ln>
              <a:solidFill>
                <a:prstClr val="black"/>
              </a:solidFill>
              <a:effectLst/>
              <a:uLnTx/>
              <a:uFillTx/>
              <a:latin typeface="Corbel"/>
              <a:ea typeface="+mn-ea"/>
              <a:cs typeface="+mn-cs"/>
            </a:endParaRPr>
          </a:p>
        </p:txBody>
      </p:sp>
      <p:sp>
        <p:nvSpPr>
          <p:cNvPr id="2" name="Rectangle 1"/>
          <p:cNvSpPr/>
          <p:nvPr/>
        </p:nvSpPr>
        <p:spPr>
          <a:xfrm>
            <a:off x="1000664" y="1720840"/>
            <a:ext cx="10765766" cy="437042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&lt;html&gt;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&lt;head&gt;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	&lt;title&gt;My First JavaScript code!!!&lt;/title&gt;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	&lt;</a:t>
            </a:r>
            <a:r>
              <a:rPr kumimoji="0" lang="en-GB" sz="1800" b="1" i="0" u="none" strike="noStrike" kern="1200" cap="none" spc="0" normalizeH="0" baseline="0" noProof="0" dirty="0">
                <a:ln>
                  <a:noFill/>
                </a:ln>
                <a:solidFill>
                  <a:srgbClr val="FF0000"/>
                </a:solidFill>
                <a:effectLst/>
                <a:uLnTx/>
                <a:uFillTx/>
                <a:latin typeface="Corbel"/>
                <a:ea typeface="+mn-ea"/>
                <a:cs typeface="+mn-cs"/>
              </a:rPr>
              <a:t>script type="text/</a:t>
            </a:r>
            <a:r>
              <a:rPr kumimoji="0" lang="en-GB" sz="1800" b="1" i="0" u="none" strike="noStrike" kern="1200" cap="none" spc="0" normalizeH="0" baseline="0" noProof="0" dirty="0" err="1">
                <a:ln>
                  <a:noFill/>
                </a:ln>
                <a:solidFill>
                  <a:srgbClr val="FF0000"/>
                </a:solidFill>
                <a:effectLst/>
                <a:uLnTx/>
                <a:uFillTx/>
                <a:latin typeface="Corbel"/>
                <a:ea typeface="+mn-ea"/>
                <a:cs typeface="+mn-cs"/>
              </a:rPr>
              <a:t>javascript</a:t>
            </a:r>
            <a:r>
              <a:rPr kumimoji="0" lang="en-GB" sz="1800" b="1" i="0" u="none" strike="noStrike" kern="1200" cap="none" spc="0" normalizeH="0" baseline="0" noProof="0" dirty="0">
                <a:ln>
                  <a:noFill/>
                </a:ln>
                <a:solidFill>
                  <a:srgbClr val="FF0000"/>
                </a:solidFill>
                <a:effectLst/>
                <a:uLnTx/>
                <a:uFillTx/>
                <a:latin typeface="Corbel"/>
                <a:ea typeface="+mn-ea"/>
                <a:cs typeface="+mn-cs"/>
              </a:rPr>
              <a:t>"&gt;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srgbClr val="FF0000"/>
                </a:solidFill>
                <a:effectLst/>
                <a:uLnTx/>
                <a:uFillTx/>
                <a:latin typeface="Corbel"/>
                <a:ea typeface="+mn-ea"/>
                <a:cs typeface="+mn-cs"/>
              </a:rPr>
              <a:t>		alert(“New Horizon College of Engineering");</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srgbClr val="FF0000"/>
                </a:solidFill>
                <a:effectLst/>
                <a:uLnTx/>
                <a:uFillTx/>
                <a:latin typeface="Corbel"/>
                <a:ea typeface="+mn-ea"/>
                <a:cs typeface="+mn-cs"/>
              </a:rPr>
              <a:t>	&lt;/script&gt;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&lt;/head&gt;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&lt;body&gt;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&lt;/body&gt;</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orbel"/>
                <a:ea typeface="+mn-ea"/>
                <a:cs typeface="+mn-cs"/>
              </a:rPr>
              <a:t>&lt;/html&gt;</a:t>
            </a:r>
          </a:p>
        </p:txBody>
      </p:sp>
    </p:spTree>
    <p:extLst>
      <p:ext uri="{BB962C8B-B14F-4D97-AF65-F5344CB8AC3E}">
        <p14:creationId xmlns:p14="http://schemas.microsoft.com/office/powerpoint/2010/main" val="3259492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004-DF1E-A490-A8CA-B01CFAB37D97}"/>
              </a:ext>
            </a:extLst>
          </p:cNvPr>
          <p:cNvSpPr>
            <a:spLocks noGrp="1"/>
          </p:cNvSpPr>
          <p:nvPr>
            <p:ph type="title"/>
          </p:nvPr>
        </p:nvSpPr>
        <p:spPr/>
        <p:txBody>
          <a:bodyPr/>
          <a:lstStyle/>
          <a:p>
            <a:r>
              <a:rPr lang="en-US" sz="4400" b="1" dirty="0">
                <a:latin typeface="Times New Roman" panose="02020603050405020304" pitchFamily="18" charset="0"/>
              </a:rPr>
              <a:t>Introduction to Server-Side Development with PHP</a:t>
            </a:r>
            <a:endParaRPr lang="en-US" dirty="0"/>
          </a:p>
        </p:txBody>
      </p:sp>
      <p:sp>
        <p:nvSpPr>
          <p:cNvPr id="3" name="Content Placeholder 2">
            <a:extLst>
              <a:ext uri="{FF2B5EF4-FFF2-40B4-BE49-F238E27FC236}">
                <a16:creationId xmlns:a16="http://schemas.microsoft.com/office/drawing/2014/main" id="{D483AA91-B6F1-0CFA-1028-612DA8D822CD}"/>
              </a:ext>
            </a:extLst>
          </p:cNvPr>
          <p:cNvSpPr>
            <a:spLocks noGrp="1"/>
          </p:cNvSpPr>
          <p:nvPr>
            <p:ph idx="1"/>
          </p:nvPr>
        </p:nvSpPr>
        <p:spPr/>
        <p:txBody>
          <a:bodyPr/>
          <a:lstStyle/>
          <a:p>
            <a:r>
              <a:rPr lang="en-US" b="0" i="0" dirty="0">
                <a:solidFill>
                  <a:srgbClr val="5F5F5F"/>
                </a:solidFill>
                <a:effectLst/>
                <a:latin typeface="Inter"/>
              </a:rPr>
              <a:t>Current users of PHP include Joomla, Wikipedia, Yahoo!, Tumblr, and Slack.</a:t>
            </a:r>
          </a:p>
          <a:p>
            <a:r>
              <a:rPr lang="en-US" b="0" i="0" dirty="0">
                <a:solidFill>
                  <a:srgbClr val="5F5F5F"/>
                </a:solidFill>
                <a:effectLst/>
                <a:latin typeface="Inter"/>
              </a:rPr>
              <a:t>Since PHP is a dynamically typed language,</a:t>
            </a:r>
            <a:r>
              <a:rPr lang="en-US" b="1" i="0" dirty="0">
                <a:effectLst/>
                <a:latin typeface="Inter"/>
              </a:rPr>
              <a:t> </a:t>
            </a:r>
            <a:r>
              <a:rPr lang="en-US" b="1" i="0" dirty="0">
                <a:solidFill>
                  <a:srgbClr val="FF0000"/>
                </a:solidFill>
                <a:effectLst/>
                <a:latin typeface="Inter"/>
              </a:rPr>
              <a:t>it’s also highly flexible</a:t>
            </a:r>
            <a:r>
              <a:rPr lang="en-US" b="0" i="0" dirty="0">
                <a:solidFill>
                  <a:srgbClr val="FF0000"/>
                </a:solidFill>
                <a:effectLst/>
                <a:latin typeface="Inter"/>
              </a:rPr>
              <a:t>.</a:t>
            </a:r>
            <a:endParaRPr lang="en-US" dirty="0">
              <a:solidFill>
                <a:srgbClr val="FF0000"/>
              </a:solidFill>
              <a:latin typeface="Inter"/>
            </a:endParaRPr>
          </a:p>
          <a:p>
            <a:r>
              <a:rPr lang="en-US" b="0" i="0" dirty="0">
                <a:solidFill>
                  <a:srgbClr val="5F5F5F"/>
                </a:solidFill>
                <a:effectLst/>
                <a:latin typeface="Inter"/>
              </a:rPr>
              <a:t>It integrates with all the popular databases including </a:t>
            </a:r>
            <a:r>
              <a:rPr lang="en-US" b="0" i="0" dirty="0">
                <a:solidFill>
                  <a:srgbClr val="FF0000"/>
                </a:solidFill>
                <a:effectLst/>
                <a:latin typeface="Inter"/>
              </a:rPr>
              <a:t>MySQL, Postgres, Oracle, and MS SQL Server</a:t>
            </a:r>
          </a:p>
          <a:p>
            <a:r>
              <a:rPr lang="en-US" b="0" i="0" dirty="0">
                <a:solidFill>
                  <a:srgbClr val="000000"/>
                </a:solidFill>
                <a:effectLst/>
                <a:latin typeface="Verdana" panose="020B0604030504040204" pitchFamily="34" charset="0"/>
              </a:rPr>
              <a:t>PHP runs on various platforms</a:t>
            </a:r>
            <a:r>
              <a:rPr lang="fr-FR" b="0" i="0" dirty="0">
                <a:solidFill>
                  <a:srgbClr val="000000"/>
                </a:solidFill>
                <a:effectLst/>
                <a:latin typeface="Verdana" panose="020B0604030504040204" pitchFamily="34" charset="0"/>
              </a:rPr>
              <a:t>(</a:t>
            </a:r>
            <a:r>
              <a:rPr lang="fr-FR" b="0" i="0" dirty="0">
                <a:solidFill>
                  <a:srgbClr val="FF0000"/>
                </a:solidFill>
                <a:effectLst/>
                <a:latin typeface="Verdana" panose="020B0604030504040204" pitchFamily="34" charset="0"/>
              </a:rPr>
              <a:t>Windows, Linux, Unix, Mac OS X, etc.</a:t>
            </a:r>
            <a:r>
              <a:rPr lang="fr-FR" b="0" i="0" dirty="0">
                <a:solidFill>
                  <a:srgbClr val="000000"/>
                </a:solidFill>
                <a:effectLst/>
                <a:latin typeface="Verdana" panose="020B0604030504040204" pitchFamily="34" charset="0"/>
              </a:rPr>
              <a:t>)</a:t>
            </a:r>
            <a:endParaRPr lang="en-US" dirty="0">
              <a:solidFill>
                <a:srgbClr val="5F5F5F"/>
              </a:solidFill>
              <a:latin typeface="Inter"/>
            </a:endParaRPr>
          </a:p>
          <a:p>
            <a:r>
              <a:rPr lang="en-US" b="0" i="0" dirty="0">
                <a:solidFill>
                  <a:srgbClr val="5F5F5F"/>
                </a:solidFill>
                <a:effectLst/>
                <a:latin typeface="Inter"/>
              </a:rPr>
              <a:t>PHP can handle a wide range of data types.</a:t>
            </a:r>
            <a:endParaRPr lang="en-US" dirty="0"/>
          </a:p>
        </p:txBody>
      </p:sp>
    </p:spTree>
    <p:extLst>
      <p:ext uri="{BB962C8B-B14F-4D97-AF65-F5344CB8AC3E}">
        <p14:creationId xmlns:p14="http://schemas.microsoft.com/office/powerpoint/2010/main" val="2413297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07-9845-1A49-230B-B9DFA1781D3D}"/>
              </a:ext>
            </a:extLst>
          </p:cNvPr>
          <p:cNvSpPr>
            <a:spLocks noGrp="1"/>
          </p:cNvSpPr>
          <p:nvPr>
            <p:ph type="title"/>
          </p:nvPr>
        </p:nvSpPr>
        <p:spPr/>
        <p:txBody>
          <a:bodyPr/>
          <a:lstStyle/>
          <a:p>
            <a:r>
              <a:rPr lang="en-US" sz="4400" b="1" dirty="0">
                <a:latin typeface="Times New Roman" panose="02020603050405020304" pitchFamily="18" charset="0"/>
              </a:rPr>
              <a:t>what is Server-Side Development</a:t>
            </a:r>
            <a:endParaRPr lang="en-US" dirty="0"/>
          </a:p>
        </p:txBody>
      </p:sp>
      <p:sp>
        <p:nvSpPr>
          <p:cNvPr id="3" name="Content Placeholder 2">
            <a:extLst>
              <a:ext uri="{FF2B5EF4-FFF2-40B4-BE49-F238E27FC236}">
                <a16:creationId xmlns:a16="http://schemas.microsoft.com/office/drawing/2014/main" id="{D8130533-A949-616D-BEEB-8415BACB9D7E}"/>
              </a:ext>
            </a:extLst>
          </p:cNvPr>
          <p:cNvSpPr>
            <a:spLocks noGrp="1"/>
          </p:cNvSpPr>
          <p:nvPr>
            <p:ph idx="1"/>
          </p:nvPr>
        </p:nvSpPr>
        <p:spPr/>
        <p:txBody>
          <a:bodyPr>
            <a:normAutofit lnSpcReduction="10000"/>
          </a:bodyPr>
          <a:lstStyle/>
          <a:p>
            <a:r>
              <a:rPr lang="en-US" b="1" dirty="0">
                <a:latin typeface="Times New Roman" panose="02020603050405020304" pitchFamily="18" charset="0"/>
              </a:rPr>
              <a:t>Server side Programming</a:t>
            </a:r>
          </a:p>
          <a:p>
            <a:pPr marL="0" indent="0">
              <a:buNone/>
            </a:pPr>
            <a:r>
              <a:rPr lang="en-US" b="1" dirty="0">
                <a:latin typeface="Times New Roman" panose="02020603050405020304" pitchFamily="18" charset="0"/>
              </a:rPr>
              <a:t>-</a:t>
            </a:r>
            <a:r>
              <a:rPr lang="en-US" b="0" i="0" dirty="0">
                <a:solidFill>
                  <a:srgbClr val="FF0000"/>
                </a:solidFill>
                <a:effectLst/>
                <a:latin typeface="Nunito" pitchFamily="2" charset="0"/>
              </a:rPr>
              <a:t>program that runs on server dealing with the generation of content of web page</a:t>
            </a:r>
          </a:p>
          <a:p>
            <a:pPr marL="514350" indent="-514350">
              <a:buAutoNum type="arabicParenR"/>
            </a:pPr>
            <a:r>
              <a:rPr lang="en-US" b="0" i="0" dirty="0">
                <a:solidFill>
                  <a:srgbClr val="273239"/>
                </a:solidFill>
                <a:effectLst/>
                <a:latin typeface="Nunito" pitchFamily="2" charset="0"/>
              </a:rPr>
              <a:t>Querying the database</a:t>
            </a:r>
            <a:br>
              <a:rPr lang="en-US" dirty="0"/>
            </a:br>
            <a:r>
              <a:rPr lang="en-US" b="0" i="0" dirty="0">
                <a:solidFill>
                  <a:srgbClr val="273239"/>
                </a:solidFill>
                <a:effectLst/>
                <a:latin typeface="Nunito" pitchFamily="2" charset="0"/>
              </a:rPr>
              <a:t>2) Operations over databases</a:t>
            </a:r>
            <a:br>
              <a:rPr lang="en-US" dirty="0"/>
            </a:br>
            <a:r>
              <a:rPr lang="en-US" b="0" i="0" dirty="0">
                <a:solidFill>
                  <a:srgbClr val="273239"/>
                </a:solidFill>
                <a:effectLst/>
                <a:latin typeface="Nunito" pitchFamily="2" charset="0"/>
              </a:rPr>
              <a:t>3) Access/Write a file on server.</a:t>
            </a:r>
            <a:br>
              <a:rPr lang="en-US" dirty="0"/>
            </a:br>
            <a:r>
              <a:rPr lang="en-US" b="0" i="0" dirty="0">
                <a:solidFill>
                  <a:srgbClr val="273239"/>
                </a:solidFill>
                <a:effectLst/>
                <a:latin typeface="Nunito" pitchFamily="2" charset="0"/>
              </a:rPr>
              <a:t>4) Interact with other servers.</a:t>
            </a:r>
            <a:br>
              <a:rPr lang="en-US" dirty="0"/>
            </a:br>
            <a:r>
              <a:rPr lang="en-US" b="0" i="0" dirty="0">
                <a:solidFill>
                  <a:srgbClr val="273239"/>
                </a:solidFill>
                <a:effectLst/>
                <a:latin typeface="Nunito" pitchFamily="2" charset="0"/>
              </a:rPr>
              <a:t>5) Structure web applications.</a:t>
            </a:r>
            <a:br>
              <a:rPr lang="en-US" dirty="0"/>
            </a:br>
            <a:r>
              <a:rPr lang="en-US" b="0" i="0" dirty="0">
                <a:solidFill>
                  <a:srgbClr val="273239"/>
                </a:solidFill>
                <a:effectLst/>
                <a:latin typeface="Nunito" pitchFamily="2" charset="0"/>
              </a:rPr>
              <a:t>6) Process user input. </a:t>
            </a:r>
          </a:p>
          <a:p>
            <a:pPr marL="0" indent="0">
              <a:buNone/>
            </a:pPr>
            <a:r>
              <a:rPr lang="en-US" b="0" i="0" dirty="0">
                <a:solidFill>
                  <a:srgbClr val="273239"/>
                </a:solidFill>
                <a:effectLst/>
                <a:latin typeface="Nunito" pitchFamily="2" charset="0"/>
              </a:rPr>
              <a:t>For example if user input is a text in search box, run a search algorithm on data stored on server and send the results.</a:t>
            </a:r>
            <a:endParaRPr lang="en-US" dirty="0"/>
          </a:p>
        </p:txBody>
      </p:sp>
    </p:spTree>
    <p:extLst>
      <p:ext uri="{BB962C8B-B14F-4D97-AF65-F5344CB8AC3E}">
        <p14:creationId xmlns:p14="http://schemas.microsoft.com/office/powerpoint/2010/main" val="3853519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91-CFE8-F0B1-2FF6-129DCF78FEC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dirty="0">
                <a:solidFill>
                  <a:schemeClr val="tx1"/>
                </a:solidFill>
                <a:latin typeface="+mj-lt"/>
                <a:ea typeface="+mj-ea"/>
                <a:cs typeface="+mj-cs"/>
              </a:rPr>
              <a:t>what is Server-Side Development</a:t>
            </a:r>
            <a:endParaRPr lang="en-US" sz="4800" kern="1200" dirty="0">
              <a:solidFill>
                <a:schemeClr val="tx1"/>
              </a:solidFill>
              <a:latin typeface="+mj-lt"/>
              <a:ea typeface="+mj-ea"/>
              <a:cs typeface="+mj-cs"/>
            </a:endParaRPr>
          </a:p>
        </p:txBody>
      </p:sp>
      <p:sp>
        <p:nvSpPr>
          <p:cNvPr id="10" name="TextBox 9">
            <a:extLst>
              <a:ext uri="{FF2B5EF4-FFF2-40B4-BE49-F238E27FC236}">
                <a16:creationId xmlns:a16="http://schemas.microsoft.com/office/drawing/2014/main" id="{EC93F9C5-06BA-8A4B-0085-189570369855}"/>
              </a:ext>
            </a:extLst>
          </p:cNvPr>
          <p:cNvSpPr txBox="1"/>
          <p:nvPr/>
        </p:nvSpPr>
        <p:spPr>
          <a:xfrm>
            <a:off x="690317" y="2389218"/>
            <a:ext cx="4530898" cy="3639450"/>
          </a:xfrm>
          <a:prstGeom prst="rect">
            <a:avLst/>
          </a:prstGeom>
        </p:spPr>
        <p:txBody>
          <a:bodyPr vert="horz" lIns="91440" tIns="45720" rIns="91440" bIns="45720" rtlCol="0" anchor="ctr">
            <a:noAutofit/>
          </a:bodyPr>
          <a:lstStyle/>
          <a:p>
            <a:pPr indent="-228600" algn="just">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First, any web user is required to </a:t>
            </a:r>
            <a:r>
              <a:rPr lang="en-US" sz="1600" b="1" i="0" dirty="0">
                <a:effectLst/>
                <a:latin typeface="Times New Roman" panose="02020603050405020304" pitchFamily="18" charset="0"/>
                <a:cs typeface="Times New Roman" panose="02020603050405020304" pitchFamily="18" charset="0"/>
              </a:rPr>
              <a:t>type the URL of the web page in the address bar</a:t>
            </a:r>
            <a:r>
              <a:rPr lang="en-US" sz="1600" b="0" i="0" dirty="0">
                <a:effectLst/>
                <a:latin typeface="Times New Roman" panose="02020603050405020304" pitchFamily="18" charset="0"/>
                <a:cs typeface="Times New Roman" panose="02020603050405020304" pitchFamily="18" charset="0"/>
              </a:rPr>
              <a:t> of your web browser.</a:t>
            </a:r>
          </a:p>
          <a:p>
            <a:pPr indent="-228600" algn="just">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With the help of the URL, your </a:t>
            </a:r>
            <a:r>
              <a:rPr lang="en-US" sz="1600" b="1" i="0" dirty="0">
                <a:effectLst/>
                <a:latin typeface="Times New Roman" panose="02020603050405020304" pitchFamily="18" charset="0"/>
                <a:cs typeface="Times New Roman" panose="02020603050405020304" pitchFamily="18" charset="0"/>
              </a:rPr>
              <a:t>web browser will fetch the IP address of your domain</a:t>
            </a:r>
            <a:r>
              <a:rPr lang="en-US" sz="1600" b="0" i="0" dirty="0">
                <a:effectLst/>
                <a:latin typeface="Times New Roman" panose="02020603050405020304" pitchFamily="18" charset="0"/>
                <a:cs typeface="Times New Roman" panose="02020603050405020304" pitchFamily="18" charset="0"/>
              </a:rPr>
              <a:t> name either by converting the URL via DNS (Domain Name System) or by looking for the IP in cache memory. The IP address will direct your browser to the web server.</a:t>
            </a:r>
          </a:p>
          <a:p>
            <a:pPr indent="-228600" algn="just">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After making the connection, the </a:t>
            </a:r>
            <a:r>
              <a:rPr lang="en-US" sz="1600" b="1" i="0" dirty="0">
                <a:effectLst/>
                <a:latin typeface="Times New Roman" panose="02020603050405020304" pitchFamily="18" charset="0"/>
                <a:cs typeface="Times New Roman" panose="02020603050405020304" pitchFamily="18" charset="0"/>
              </a:rPr>
              <a:t>web browser will request for the web page from the web server</a:t>
            </a:r>
            <a:r>
              <a:rPr lang="en-US" sz="1600" b="0" i="0" dirty="0">
                <a:effectLst/>
                <a:latin typeface="Times New Roman" panose="02020603050405020304" pitchFamily="18" charset="0"/>
                <a:cs typeface="Times New Roman" panose="02020603050405020304" pitchFamily="18" charset="0"/>
              </a:rPr>
              <a:t> with the help of an HTTP request.</a:t>
            </a:r>
          </a:p>
          <a:p>
            <a:pPr indent="-228600" algn="just">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As soon as the web server receives this request, it immediately </a:t>
            </a:r>
            <a:r>
              <a:rPr lang="en-US" sz="1600" b="1" i="0" dirty="0">
                <a:effectLst/>
                <a:latin typeface="Times New Roman" panose="02020603050405020304" pitchFamily="18" charset="0"/>
                <a:cs typeface="Times New Roman" panose="02020603050405020304" pitchFamily="18" charset="0"/>
              </a:rPr>
              <a:t>responds by sending back the requested page</a:t>
            </a:r>
            <a:r>
              <a:rPr lang="en-US" sz="1600" b="0" i="0" dirty="0">
                <a:effectLst/>
                <a:latin typeface="Times New Roman" panose="02020603050405020304" pitchFamily="18" charset="0"/>
                <a:cs typeface="Times New Roman" panose="02020603050405020304" pitchFamily="18" charset="0"/>
              </a:rPr>
              <a:t> or file to the web browser HTTP.</a:t>
            </a:r>
          </a:p>
          <a:p>
            <a:pPr indent="-228600" algn="just">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If the web page requested by the </a:t>
            </a:r>
            <a:r>
              <a:rPr lang="en-US" sz="1600" b="1" i="0" dirty="0">
                <a:effectLst/>
                <a:latin typeface="Times New Roman" panose="02020603050405020304" pitchFamily="18" charset="0"/>
                <a:cs typeface="Times New Roman" panose="02020603050405020304" pitchFamily="18" charset="0"/>
              </a:rPr>
              <a:t>browser does not exist or if there occurs some error in the process</a:t>
            </a:r>
            <a:r>
              <a:rPr lang="en-US" sz="1600" b="0" i="0" dirty="0">
                <a:effectLst/>
                <a:latin typeface="Times New Roman" panose="02020603050405020304" pitchFamily="18" charset="0"/>
                <a:cs typeface="Times New Roman" panose="02020603050405020304" pitchFamily="18" charset="0"/>
              </a:rPr>
              <a:t>, the web server will return an error message.</a:t>
            </a:r>
          </a:p>
          <a:p>
            <a:pPr indent="-228600" algn="just">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If there occurs no error, the browser will successfully display the webpage.</a:t>
            </a:r>
          </a:p>
        </p:txBody>
      </p:sp>
      <p:pic>
        <p:nvPicPr>
          <p:cNvPr id="4" name="Content Placeholder 3" descr="A diagram of a web server&#10;&#10;Description automatically generated">
            <a:extLst>
              <a:ext uri="{FF2B5EF4-FFF2-40B4-BE49-F238E27FC236}">
                <a16:creationId xmlns:a16="http://schemas.microsoft.com/office/drawing/2014/main" id="{2600EF29-D1C0-AC91-B0BB-A449B66A266D}"/>
              </a:ext>
            </a:extLst>
          </p:cNvPr>
          <p:cNvPicPr>
            <a:picLocks noChangeAspect="1"/>
          </p:cNvPicPr>
          <p:nvPr/>
        </p:nvPicPr>
        <p:blipFill>
          <a:blip r:embed="rId2"/>
          <a:stretch>
            <a:fillRect/>
          </a:stretch>
        </p:blipFill>
        <p:spPr>
          <a:xfrm>
            <a:off x="5911532" y="3626776"/>
            <a:ext cx="5150277" cy="1429202"/>
          </a:xfrm>
          <a:prstGeom prst="rect">
            <a:avLst/>
          </a:prstGeom>
        </p:spPr>
      </p:pic>
    </p:spTree>
    <p:extLst>
      <p:ext uri="{BB962C8B-B14F-4D97-AF65-F5344CB8AC3E}">
        <p14:creationId xmlns:p14="http://schemas.microsoft.com/office/powerpoint/2010/main" val="1333031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26B2-416D-B2C5-F909-6E0CBB275BB7}"/>
              </a:ext>
            </a:extLst>
          </p:cNvPr>
          <p:cNvSpPr>
            <a:spLocks noGrp="1"/>
          </p:cNvSpPr>
          <p:nvPr>
            <p:ph type="title"/>
          </p:nvPr>
        </p:nvSpPr>
        <p:spPr/>
        <p:txBody>
          <a:bodyPr/>
          <a:lstStyle/>
          <a:p>
            <a:r>
              <a:rPr lang="en-US" sz="4400" b="1" dirty="0">
                <a:latin typeface="Times New Roman" panose="02020603050405020304" pitchFamily="18" charset="0"/>
              </a:rPr>
              <a:t>A Web Server’s Responsibilities</a:t>
            </a:r>
            <a:endParaRPr lang="en-US" dirty="0"/>
          </a:p>
        </p:txBody>
      </p:sp>
      <p:sp>
        <p:nvSpPr>
          <p:cNvPr id="3" name="Content Placeholder 2">
            <a:extLst>
              <a:ext uri="{FF2B5EF4-FFF2-40B4-BE49-F238E27FC236}">
                <a16:creationId xmlns:a16="http://schemas.microsoft.com/office/drawing/2014/main" id="{45DD736D-109A-4054-5FC3-A790FC37F4FC}"/>
              </a:ext>
            </a:extLst>
          </p:cNvPr>
          <p:cNvSpPr>
            <a:spLocks noGrp="1"/>
          </p:cNvSpPr>
          <p:nvPr>
            <p:ph idx="1"/>
          </p:nvPr>
        </p:nvSpPr>
        <p:spPr/>
        <p:txBody>
          <a:bodyPr>
            <a:normAutofit lnSpcReduction="10000"/>
          </a:bodyPr>
          <a:lstStyle/>
          <a:p>
            <a:pPr algn="just"/>
            <a:r>
              <a:rPr lang="en-US" sz="2400" b="0" i="0" dirty="0">
                <a:solidFill>
                  <a:srgbClr val="000000"/>
                </a:solidFill>
                <a:effectLst/>
                <a:latin typeface="arial" panose="020B0604020202020204" pitchFamily="34" charset="0"/>
              </a:rPr>
              <a:t>Listens to client request continuously (HTTP Request).</a:t>
            </a:r>
          </a:p>
          <a:p>
            <a:pPr algn="just"/>
            <a:r>
              <a:rPr lang="en-US" sz="2400" b="0" i="0" dirty="0">
                <a:solidFill>
                  <a:srgbClr val="000000"/>
                </a:solidFill>
                <a:effectLst/>
                <a:latin typeface="arial" panose="020B0604020202020204" pitchFamily="34" charset="0"/>
              </a:rPr>
              <a:t> Traps and takes client generated HTTP Request.</a:t>
            </a:r>
          </a:p>
          <a:p>
            <a:pPr algn="just"/>
            <a:r>
              <a:rPr lang="en-US" sz="2400" b="0" i="0" dirty="0">
                <a:solidFill>
                  <a:srgbClr val="000000"/>
                </a:solidFill>
                <a:effectLst/>
                <a:latin typeface="arial" panose="020B0604020202020204" pitchFamily="34" charset="0"/>
              </a:rPr>
              <a:t> Passes the HTTP request to an appropriate web resource program of web application (deployed web application).</a:t>
            </a:r>
          </a:p>
          <a:p>
            <a:pPr algn="just"/>
            <a:r>
              <a:rPr lang="en-US" sz="2400" b="0" i="0" dirty="0">
                <a:solidFill>
                  <a:srgbClr val="000000"/>
                </a:solidFill>
                <a:effectLst/>
                <a:latin typeface="arial" panose="020B0604020202020204" pitchFamily="34" charset="0"/>
              </a:rPr>
              <a:t> Provides container software to execute server side programs (web resource programs)</a:t>
            </a:r>
          </a:p>
          <a:p>
            <a:pPr algn="just"/>
            <a:r>
              <a:rPr lang="en-US" sz="2400" b="0" i="0" dirty="0">
                <a:solidFill>
                  <a:srgbClr val="000000"/>
                </a:solidFill>
                <a:effectLst/>
                <a:latin typeface="arial" panose="020B0604020202020204" pitchFamily="34" charset="0"/>
              </a:rPr>
              <a:t>Gathers output generated by web resource programs.</a:t>
            </a:r>
          </a:p>
          <a:p>
            <a:pPr algn="just"/>
            <a:r>
              <a:rPr lang="en-US" sz="2400" b="0" i="0" dirty="0">
                <a:solidFill>
                  <a:srgbClr val="000000"/>
                </a:solidFill>
                <a:effectLst/>
                <a:latin typeface="arial" panose="020B0604020202020204" pitchFamily="34" charset="0"/>
              </a:rPr>
              <a:t>Passes output of web resource programs to browser window as http response in the form of web page.</a:t>
            </a:r>
          </a:p>
          <a:p>
            <a:pPr algn="just"/>
            <a:r>
              <a:rPr lang="en-US" sz="2400" b="0" i="0" dirty="0">
                <a:solidFill>
                  <a:srgbClr val="000000"/>
                </a:solidFill>
                <a:effectLst/>
                <a:latin typeface="arial" panose="020B0604020202020204" pitchFamily="34" charset="0"/>
              </a:rPr>
              <a:t>Provide environment to deploy manage and to </a:t>
            </a:r>
            <a:r>
              <a:rPr lang="en-US" sz="2400" b="0" i="0" dirty="0" err="1">
                <a:solidFill>
                  <a:srgbClr val="000000"/>
                </a:solidFill>
                <a:effectLst/>
                <a:latin typeface="arial" panose="020B0604020202020204" pitchFamily="34" charset="0"/>
              </a:rPr>
              <a:t>undeploy</a:t>
            </a:r>
            <a:r>
              <a:rPr lang="en-US" sz="2400" b="0" i="0" dirty="0">
                <a:solidFill>
                  <a:srgbClr val="000000"/>
                </a:solidFill>
                <a:effectLst/>
                <a:latin typeface="arial" panose="020B0604020202020204" pitchFamily="34" charset="0"/>
              </a:rPr>
              <a:t> the web application.</a:t>
            </a:r>
          </a:p>
          <a:p>
            <a:endParaRPr lang="en-US" dirty="0"/>
          </a:p>
        </p:txBody>
      </p:sp>
    </p:spTree>
    <p:extLst>
      <p:ext uri="{BB962C8B-B14F-4D97-AF65-F5344CB8AC3E}">
        <p14:creationId xmlns:p14="http://schemas.microsoft.com/office/powerpoint/2010/main" val="3417867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C9BC-EE86-E7E0-9E0F-1EC779D8A3EC}"/>
              </a:ext>
            </a:extLst>
          </p:cNvPr>
          <p:cNvSpPr>
            <a:spLocks noGrp="1"/>
          </p:cNvSpPr>
          <p:nvPr>
            <p:ph type="title"/>
          </p:nvPr>
        </p:nvSpPr>
        <p:spPr/>
        <p:txBody>
          <a:bodyPr/>
          <a:lstStyle/>
          <a:p>
            <a:r>
              <a:rPr lang="en-US" sz="4400" b="1" dirty="0">
                <a:latin typeface="Times New Roman" panose="02020603050405020304" pitchFamily="18" charset="0"/>
              </a:rPr>
              <a:t>Quick Tour of PHP</a:t>
            </a:r>
            <a:endParaRPr lang="en-US" dirty="0"/>
          </a:p>
        </p:txBody>
      </p:sp>
      <p:sp>
        <p:nvSpPr>
          <p:cNvPr id="3" name="Content Placeholder 2">
            <a:extLst>
              <a:ext uri="{FF2B5EF4-FFF2-40B4-BE49-F238E27FC236}">
                <a16:creationId xmlns:a16="http://schemas.microsoft.com/office/drawing/2014/main" id="{974A8193-D1D8-A05B-4535-503F6837AAE0}"/>
              </a:ext>
            </a:extLst>
          </p:cNvPr>
          <p:cNvSpPr>
            <a:spLocks noGrp="1"/>
          </p:cNvSpPr>
          <p:nvPr>
            <p:ph idx="1"/>
          </p:nvPr>
        </p:nvSpPr>
        <p:spPr/>
        <p:txBody>
          <a:bodyPr>
            <a:normAutofit fontScale="55000" lnSpcReduction="20000"/>
          </a:bodyPr>
          <a:lstStyle/>
          <a:p>
            <a:r>
              <a:rPr lang="en-US" b="0" i="0" dirty="0">
                <a:solidFill>
                  <a:srgbClr val="333333"/>
                </a:solidFill>
                <a:effectLst/>
                <a:latin typeface="Times New Roman" panose="02020603050405020304" pitchFamily="18" charset="0"/>
                <a:cs typeface="Times New Roman" panose="02020603050405020304" pitchFamily="18" charset="0"/>
              </a:rPr>
              <a:t>PHP file contains HTML tags and some PHP scripting code.</a:t>
            </a:r>
          </a:p>
          <a:p>
            <a:r>
              <a:rPr lang="en-US" b="0" i="0" dirty="0">
                <a:solidFill>
                  <a:srgbClr val="333333"/>
                </a:solidFill>
                <a:effectLst/>
                <a:latin typeface="Times New Roman" panose="02020603050405020304" pitchFamily="18" charset="0"/>
                <a:cs typeface="Times New Roman" panose="02020603050405020304" pitchFamily="18" charset="0"/>
              </a:rPr>
              <a:t>To  create a file , write HTML tags + PHP code and save this file with .</a:t>
            </a:r>
            <a:r>
              <a:rPr lang="en-US" b="0" i="0" dirty="0" err="1">
                <a:solidFill>
                  <a:srgbClr val="333333"/>
                </a:solidFill>
                <a:effectLst/>
                <a:latin typeface="Times New Roman" panose="02020603050405020304" pitchFamily="18" charset="0"/>
                <a:cs typeface="Times New Roman" panose="02020603050405020304" pitchFamily="18" charset="0"/>
              </a:rPr>
              <a:t>php</a:t>
            </a:r>
            <a:r>
              <a:rPr lang="en-US" b="0" i="0" dirty="0">
                <a:solidFill>
                  <a:srgbClr val="333333"/>
                </a:solidFill>
                <a:effectLst/>
                <a:latin typeface="Times New Roman" panose="02020603050405020304" pitchFamily="18" charset="0"/>
                <a:cs typeface="Times New Roman" panose="02020603050405020304" pitchFamily="18" charset="0"/>
              </a:rPr>
              <a:t> extension. PHP statements ends with semicolon (;).</a:t>
            </a:r>
          </a:p>
          <a:p>
            <a:r>
              <a:rPr lang="en-US" b="0" i="0" dirty="0">
                <a:solidFill>
                  <a:srgbClr val="333333"/>
                </a:solidFill>
                <a:effectLst/>
                <a:latin typeface="Times New Roman" panose="02020603050405020304" pitchFamily="18" charset="0"/>
                <a:cs typeface="Times New Roman" panose="02020603050405020304" pitchFamily="18" charset="0"/>
              </a:rPr>
              <a:t>All PHP code goes between the </a:t>
            </a:r>
            <a:r>
              <a:rPr lang="en-US" b="0" i="0" dirty="0" err="1">
                <a:solidFill>
                  <a:srgbClr val="333333"/>
                </a:solidFill>
                <a:effectLst/>
                <a:latin typeface="Times New Roman" panose="02020603050405020304" pitchFamily="18" charset="0"/>
                <a:cs typeface="Times New Roman" panose="02020603050405020304" pitchFamily="18" charset="0"/>
              </a:rPr>
              <a:t>php</a:t>
            </a:r>
            <a:r>
              <a:rPr lang="en-US" b="0" i="0" dirty="0">
                <a:solidFill>
                  <a:srgbClr val="333333"/>
                </a:solidFill>
                <a:effectLst/>
                <a:latin typeface="Times New Roman" panose="02020603050405020304" pitchFamily="18" charset="0"/>
                <a:cs typeface="Times New Roman" panose="02020603050405020304" pitchFamily="18" charset="0"/>
              </a:rPr>
              <a:t> tag. It starts with &lt;?</a:t>
            </a:r>
            <a:r>
              <a:rPr lang="en-US" b="0" i="0" dirty="0" err="1">
                <a:solidFill>
                  <a:srgbClr val="333333"/>
                </a:solidFill>
                <a:effectLst/>
                <a:latin typeface="Times New Roman" panose="02020603050405020304" pitchFamily="18" charset="0"/>
                <a:cs typeface="Times New Roman" panose="02020603050405020304" pitchFamily="18" charset="0"/>
              </a:rPr>
              <a:t>php</a:t>
            </a:r>
            <a:r>
              <a:rPr lang="en-US" b="0" i="0" dirty="0">
                <a:solidFill>
                  <a:srgbClr val="333333"/>
                </a:solidFill>
                <a:effectLst/>
                <a:latin typeface="Times New Roman" panose="02020603050405020304" pitchFamily="18" charset="0"/>
                <a:cs typeface="Times New Roman" panose="02020603050405020304" pitchFamily="18" charset="0"/>
              </a:rPr>
              <a:t> and ends with </a:t>
            </a:r>
            <a:r>
              <a:rPr lang="en-US" b="0" i="0" dirty="0">
                <a:solidFill>
                  <a:srgbClr val="333333"/>
                </a:solidFill>
                <a:effectLst/>
                <a:latin typeface="inter-regular"/>
              </a:rPr>
              <a:t>?&gt;</a:t>
            </a:r>
          </a:p>
          <a:p>
            <a:pPr marL="0" indent="0" algn="just">
              <a:buNone/>
            </a:pPr>
            <a:r>
              <a:rPr lang="en-US" b="1" i="0" dirty="0">
                <a:solidFill>
                  <a:srgbClr val="FF0000"/>
                </a:solidFill>
                <a:effectLst/>
                <a:latin typeface="inter-regular"/>
              </a:rPr>
              <a:t>&lt;?</a:t>
            </a:r>
            <a:r>
              <a:rPr lang="en-US" b="1" i="0" dirty="0" err="1">
                <a:solidFill>
                  <a:srgbClr val="FF0000"/>
                </a:solidFill>
                <a:effectLst/>
                <a:latin typeface="inter-regular"/>
              </a:rPr>
              <a:t>php</a:t>
            </a:r>
            <a:r>
              <a:rPr lang="en-US" b="0" i="0" dirty="0">
                <a:solidFill>
                  <a:srgbClr val="FF0000"/>
                </a:solidFill>
                <a:effectLst/>
                <a:latin typeface="inter-regular"/>
              </a:rPr>
              <a:t>   </a:t>
            </a:r>
          </a:p>
          <a:p>
            <a:pPr marL="0" indent="0" algn="just">
              <a:buNone/>
            </a:pPr>
            <a:r>
              <a:rPr lang="en-US" b="0" i="0" dirty="0">
                <a:solidFill>
                  <a:srgbClr val="FF0000"/>
                </a:solidFill>
                <a:effectLst/>
                <a:latin typeface="inter-regular"/>
              </a:rPr>
              <a:t>//your code here  </a:t>
            </a:r>
          </a:p>
          <a:p>
            <a:pPr marL="0" indent="0" algn="just">
              <a:buNone/>
            </a:pPr>
            <a:r>
              <a:rPr lang="en-US" b="1" i="0" dirty="0">
                <a:solidFill>
                  <a:srgbClr val="FF0000"/>
                </a:solidFill>
                <a:effectLst/>
                <a:latin typeface="inter-regular"/>
              </a:rPr>
              <a:t>?&gt;</a:t>
            </a:r>
            <a:r>
              <a:rPr lang="en-US" b="0" i="0" dirty="0">
                <a:solidFill>
                  <a:srgbClr val="FF0000"/>
                </a:solidFill>
                <a:effectLst/>
                <a:latin typeface="inter-regular"/>
              </a:rPr>
              <a:t>  </a:t>
            </a:r>
          </a:p>
          <a:p>
            <a:pPr marL="0" indent="0" algn="just">
              <a:buNone/>
            </a:pPr>
            <a:r>
              <a:rPr lang="en-US" dirty="0">
                <a:solidFill>
                  <a:srgbClr val="000000"/>
                </a:solidFill>
                <a:latin typeface="inter-regular"/>
              </a:rPr>
              <a:t>           Example:</a:t>
            </a:r>
          </a:p>
          <a:p>
            <a:pPr marL="0" indent="0" algn="just">
              <a:buNone/>
            </a:pPr>
            <a:r>
              <a:rPr lang="en-US" b="1" i="0" dirty="0">
                <a:solidFill>
                  <a:srgbClr val="006699"/>
                </a:solidFill>
                <a:effectLst/>
                <a:latin typeface="inter-regular"/>
              </a:rPr>
              <a:t>&lt;html&gt;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&lt;body&gt;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&lt;?</a:t>
            </a:r>
            <a:r>
              <a:rPr lang="en-US" b="1" i="0" dirty="0" err="1">
                <a:solidFill>
                  <a:srgbClr val="006699"/>
                </a:solidFill>
                <a:effectLst/>
                <a:latin typeface="inter-regular"/>
              </a:rPr>
              <a: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a:t>
            </a:r>
            <a:r>
              <a:rPr lang="en-US" b="1" i="0" dirty="0">
                <a:solidFill>
                  <a:srgbClr val="006699"/>
                </a:solidFill>
                <a:effectLst/>
                <a:latin typeface="inter-regular"/>
              </a:rPr>
              <a:t>&lt;h2&gt;</a:t>
            </a:r>
            <a:r>
              <a:rPr lang="en-US" b="0" i="0" dirty="0">
                <a:solidFill>
                  <a:srgbClr val="000000"/>
                </a:solidFill>
                <a:effectLst/>
                <a:latin typeface="inter-regular"/>
              </a:rPr>
              <a:t>Hello First PHP</a:t>
            </a:r>
            <a:r>
              <a:rPr lang="en-US" b="1" i="0" dirty="0">
                <a:solidFill>
                  <a:srgbClr val="006699"/>
                </a:solidFill>
                <a:effectLst/>
                <a:latin typeface="inter-regular"/>
              </a:rPr>
              <a:t>&lt;/h2&gt;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&lt;/body&gt;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&lt;/html&gt;</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339014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509F-6887-DF0D-6141-132E11DC7195}"/>
              </a:ext>
            </a:extLst>
          </p:cNvPr>
          <p:cNvSpPr>
            <a:spLocks noGrp="1"/>
          </p:cNvSpPr>
          <p:nvPr>
            <p:ph type="title"/>
          </p:nvPr>
        </p:nvSpPr>
        <p:spPr/>
        <p:txBody>
          <a:bodyPr/>
          <a:lstStyle/>
          <a:p>
            <a:r>
              <a:rPr lang="en-US" b="0" i="0" dirty="0">
                <a:solidFill>
                  <a:srgbClr val="610B38"/>
                </a:solidFill>
                <a:effectLst/>
                <a:latin typeface="erdana"/>
              </a:rPr>
              <a:t>PHP Echo</a:t>
            </a:r>
            <a:endParaRPr lang="en-US" dirty="0"/>
          </a:p>
        </p:txBody>
      </p:sp>
      <p:sp>
        <p:nvSpPr>
          <p:cNvPr id="3" name="Content Placeholder 2">
            <a:extLst>
              <a:ext uri="{FF2B5EF4-FFF2-40B4-BE49-F238E27FC236}">
                <a16:creationId xmlns:a16="http://schemas.microsoft.com/office/drawing/2014/main" id="{8AD823C1-AA11-6875-0C36-077CC70C56C8}"/>
              </a:ext>
            </a:extLst>
          </p:cNvPr>
          <p:cNvSpPr>
            <a:spLocks noGrp="1"/>
          </p:cNvSpPr>
          <p:nvPr>
            <p:ph idx="1"/>
          </p:nvPr>
        </p:nvSpPr>
        <p:spPr/>
        <p:txBody>
          <a:bodyPr>
            <a:normAutofit fontScale="55000" lnSpcReduction="20000"/>
          </a:bodyPr>
          <a:lstStyle/>
          <a:p>
            <a:r>
              <a:rPr lang="en-US" b="0" i="0" dirty="0">
                <a:solidFill>
                  <a:srgbClr val="333333"/>
                </a:solidFill>
                <a:effectLst/>
                <a:latin typeface="inter-regular"/>
              </a:rPr>
              <a:t>PHP echo statement can be used to print the string, multi-line strings, escaping characters, variable, array, etc.</a:t>
            </a:r>
          </a:p>
          <a:p>
            <a:pPr algn="just">
              <a:buFont typeface="Arial" panose="020B0604020202020204" pitchFamily="34" charset="0"/>
              <a:buChar char="•"/>
            </a:pPr>
            <a:r>
              <a:rPr lang="en-US" b="0" i="0" dirty="0">
                <a:solidFill>
                  <a:srgbClr val="000000"/>
                </a:solidFill>
                <a:effectLst/>
                <a:latin typeface="inter-regular"/>
              </a:rPr>
              <a:t>echo is a statement, which is used to display the output.</a:t>
            </a:r>
          </a:p>
          <a:p>
            <a:pPr algn="just">
              <a:buFont typeface="Arial" panose="020B0604020202020204" pitchFamily="34" charset="0"/>
              <a:buChar char="•"/>
            </a:pPr>
            <a:r>
              <a:rPr lang="en-US" b="0" i="0" dirty="0">
                <a:solidFill>
                  <a:srgbClr val="000000"/>
                </a:solidFill>
                <a:effectLst/>
                <a:latin typeface="inter-regular"/>
              </a:rPr>
              <a:t>echo can be used with or without parentheses: echo(), and echo.</a:t>
            </a:r>
          </a:p>
          <a:p>
            <a:pPr algn="just">
              <a:buFont typeface="Arial" panose="020B0604020202020204" pitchFamily="34" charset="0"/>
              <a:buChar char="•"/>
            </a:pPr>
            <a:r>
              <a:rPr lang="en-US" b="0" i="0" dirty="0">
                <a:solidFill>
                  <a:srgbClr val="000000"/>
                </a:solidFill>
                <a:effectLst/>
                <a:latin typeface="inter-regular"/>
              </a:rPr>
              <a:t>echo does not return any value.</a:t>
            </a:r>
          </a:p>
          <a:p>
            <a:pPr algn="just">
              <a:buFont typeface="Arial" panose="020B0604020202020204" pitchFamily="34" charset="0"/>
              <a:buChar char="•"/>
            </a:pPr>
            <a:r>
              <a:rPr lang="en-US" b="0" i="0" dirty="0">
                <a:solidFill>
                  <a:srgbClr val="000000"/>
                </a:solidFill>
                <a:effectLst/>
                <a:latin typeface="inter-regular"/>
              </a:rPr>
              <a:t>We can pass multiple strings separated by a comma (,) in echo.</a:t>
            </a:r>
          </a:p>
          <a:p>
            <a:pPr algn="just">
              <a:buFont typeface="Arial" panose="020B0604020202020204" pitchFamily="34" charset="0"/>
              <a:buChar char="•"/>
            </a:pPr>
            <a:r>
              <a:rPr lang="en-US" b="0" i="0" dirty="0">
                <a:solidFill>
                  <a:srgbClr val="000000"/>
                </a:solidFill>
                <a:effectLst/>
                <a:latin typeface="inter-regular"/>
              </a:rPr>
              <a:t>echo is faster than the print statement.</a:t>
            </a:r>
          </a:p>
          <a:p>
            <a:r>
              <a:rPr lang="en-US" dirty="0">
                <a:solidFill>
                  <a:srgbClr val="333333"/>
                </a:solidFill>
                <a:latin typeface="inter-regular"/>
              </a:rPr>
              <a:t>Example:</a:t>
            </a:r>
          </a:p>
          <a:p>
            <a:pPr marL="0" indent="0" algn="just">
              <a:buNone/>
            </a:pPr>
            <a:r>
              <a:rPr lang="en-US" b="1" i="0" dirty="0">
                <a:solidFill>
                  <a:srgbClr val="FF0000"/>
                </a:solidFill>
                <a:effectLst/>
                <a:latin typeface="inter-regular"/>
              </a:rPr>
              <a:t>&lt;?</a:t>
            </a:r>
            <a:r>
              <a:rPr lang="en-US" b="1" i="0" dirty="0" err="1">
                <a:solidFill>
                  <a:srgbClr val="FF0000"/>
                </a:solidFill>
                <a:effectLst/>
                <a:latin typeface="inter-regular"/>
              </a:rPr>
              <a:t>php</a:t>
            </a:r>
            <a:r>
              <a:rPr lang="en-US" b="0" i="0" dirty="0">
                <a:solidFill>
                  <a:srgbClr val="FF0000"/>
                </a:solidFill>
                <a:effectLst/>
                <a:latin typeface="inter-regular"/>
              </a:rPr>
              <a:t>  </a:t>
            </a:r>
          </a:p>
          <a:p>
            <a:pPr marL="0" indent="0" algn="just">
              <a:buNone/>
            </a:pPr>
            <a:r>
              <a:rPr lang="en-US" b="0" i="0" dirty="0">
                <a:solidFill>
                  <a:srgbClr val="FF0000"/>
                </a:solidFill>
                <a:effectLst/>
                <a:latin typeface="inter-regular"/>
              </a:rPr>
              <a:t>echo "Hello by PHP echo  </a:t>
            </a:r>
          </a:p>
          <a:p>
            <a:pPr marL="0" indent="0" algn="just">
              <a:buNone/>
            </a:pPr>
            <a:r>
              <a:rPr lang="en-US" b="0" i="0" dirty="0">
                <a:solidFill>
                  <a:srgbClr val="FF0000"/>
                </a:solidFill>
                <a:effectLst/>
                <a:latin typeface="inter-regular"/>
              </a:rPr>
              <a:t>this is multi line  </a:t>
            </a:r>
          </a:p>
          <a:p>
            <a:pPr marL="0" indent="0" algn="just">
              <a:buNone/>
            </a:pPr>
            <a:r>
              <a:rPr lang="en-US" b="0" i="0" dirty="0">
                <a:solidFill>
                  <a:srgbClr val="FF0000"/>
                </a:solidFill>
                <a:effectLst/>
                <a:latin typeface="inter-regular"/>
              </a:rPr>
              <a:t>text printed by   </a:t>
            </a:r>
          </a:p>
          <a:p>
            <a:pPr marL="0" indent="0" algn="just">
              <a:buNone/>
            </a:pPr>
            <a:r>
              <a:rPr lang="en-US" b="0" i="0" dirty="0">
                <a:solidFill>
                  <a:srgbClr val="FF0000"/>
                </a:solidFill>
                <a:effectLst/>
                <a:latin typeface="inter-regular"/>
              </a:rPr>
              <a:t>PHP echo statement  </a:t>
            </a:r>
          </a:p>
          <a:p>
            <a:pPr marL="0" indent="0" algn="just">
              <a:buNone/>
            </a:pPr>
            <a:r>
              <a:rPr lang="en-US" b="0" i="0" dirty="0">
                <a:solidFill>
                  <a:srgbClr val="FF0000"/>
                </a:solidFill>
                <a:effectLst/>
                <a:latin typeface="inter-regular"/>
              </a:rPr>
              <a:t>";  </a:t>
            </a:r>
          </a:p>
          <a:p>
            <a:pPr marL="0" indent="0" algn="just">
              <a:buNone/>
            </a:pPr>
            <a:r>
              <a:rPr lang="en-US" b="1" i="0" dirty="0">
                <a:solidFill>
                  <a:srgbClr val="FF0000"/>
                </a:solidFill>
                <a:effectLst/>
                <a:latin typeface="inter-regular"/>
              </a:rPr>
              <a:t>?&gt;</a:t>
            </a:r>
            <a:r>
              <a:rPr lang="en-US" b="0" i="0" dirty="0">
                <a:solidFill>
                  <a:srgbClr val="FF0000"/>
                </a:solidFill>
                <a:effectLst/>
                <a:latin typeface="inter-regular"/>
              </a:rPr>
              <a:t>  </a:t>
            </a:r>
          </a:p>
          <a:p>
            <a:endParaRPr lang="en-US" dirty="0"/>
          </a:p>
        </p:txBody>
      </p:sp>
    </p:spTree>
    <p:extLst>
      <p:ext uri="{BB962C8B-B14F-4D97-AF65-F5344CB8AC3E}">
        <p14:creationId xmlns:p14="http://schemas.microsoft.com/office/powerpoint/2010/main" val="4160587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53-3B12-3D58-527D-251D8FA0DF5D}"/>
              </a:ext>
            </a:extLst>
          </p:cNvPr>
          <p:cNvSpPr>
            <a:spLocks noGrp="1"/>
          </p:cNvSpPr>
          <p:nvPr>
            <p:ph type="title"/>
          </p:nvPr>
        </p:nvSpPr>
        <p:spPr/>
        <p:txBody>
          <a:bodyPr/>
          <a:lstStyle/>
          <a:p>
            <a:r>
              <a:rPr lang="en-US" b="0" i="0" dirty="0">
                <a:solidFill>
                  <a:srgbClr val="610B38"/>
                </a:solidFill>
                <a:effectLst/>
                <a:latin typeface="erdana"/>
              </a:rPr>
              <a:t>PHP Variables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FD1F8B62-B2BF-8EE0-09E2-58A4199E3609}"/>
              </a:ext>
            </a:extLst>
          </p:cNvPr>
          <p:cNvSpPr>
            <a:spLocks noGrp="1"/>
          </p:cNvSpPr>
          <p:nvPr>
            <p:ph idx="1"/>
          </p:nvPr>
        </p:nvSpPr>
        <p:spPr>
          <a:xfrm>
            <a:off x="838200" y="1120877"/>
            <a:ext cx="10515600" cy="5056086"/>
          </a:xfrm>
        </p:spPr>
        <p:txBody>
          <a:bodyPr>
            <a:normAutofit fontScale="85000" lnSpcReduction="20000"/>
          </a:bodyPr>
          <a:lstStyle/>
          <a:p>
            <a:r>
              <a:rPr lang="en-US" b="0" i="0" dirty="0">
                <a:solidFill>
                  <a:srgbClr val="333333"/>
                </a:solidFill>
                <a:effectLst/>
                <a:latin typeface="inter-regular"/>
              </a:rPr>
              <a:t>variable is declared using a </a:t>
            </a:r>
            <a:r>
              <a:rPr lang="en-US" b="1" i="0" dirty="0">
                <a:solidFill>
                  <a:srgbClr val="333333"/>
                </a:solidFill>
                <a:effectLst/>
                <a:latin typeface="inter-bold"/>
              </a:rPr>
              <a:t>$ sign</a:t>
            </a:r>
            <a:r>
              <a:rPr lang="en-US" b="0" i="0" dirty="0">
                <a:solidFill>
                  <a:srgbClr val="333333"/>
                </a:solidFill>
                <a:effectLst/>
                <a:latin typeface="inter-regular"/>
              </a:rPr>
              <a:t> followed by the variable name</a:t>
            </a:r>
          </a:p>
          <a:p>
            <a:pPr algn="just">
              <a:buFont typeface="Arial" panose="020B0604020202020204" pitchFamily="34" charset="0"/>
              <a:buChar char="•"/>
            </a:pPr>
            <a:r>
              <a:rPr lang="en-US" b="0" i="0" dirty="0">
                <a:solidFill>
                  <a:srgbClr val="000000"/>
                </a:solidFill>
                <a:effectLst/>
                <a:latin typeface="inter-regular"/>
              </a:rPr>
              <a:t>we do not need to declare the data types of the variables. It automatically analyzes the values and makes conversions to its correct datatype.</a:t>
            </a:r>
          </a:p>
          <a:p>
            <a:pPr algn="just">
              <a:buFont typeface="Arial" panose="020B0604020202020204" pitchFamily="34" charset="0"/>
              <a:buChar char="•"/>
            </a:pPr>
            <a:r>
              <a:rPr lang="en-US" b="0" i="0" dirty="0">
                <a:solidFill>
                  <a:srgbClr val="000000"/>
                </a:solidFill>
                <a:effectLst/>
                <a:latin typeface="inter-regular"/>
              </a:rPr>
              <a:t>After declaring a variable, it can be reused throughout the code.</a:t>
            </a:r>
          </a:p>
          <a:p>
            <a:pPr algn="just">
              <a:buFont typeface="Arial" panose="020B0604020202020204" pitchFamily="34" charset="0"/>
              <a:buChar char="•"/>
            </a:pPr>
            <a:r>
              <a:rPr lang="en-US" b="0" i="0" dirty="0">
                <a:solidFill>
                  <a:srgbClr val="000000"/>
                </a:solidFill>
                <a:effectLst/>
                <a:latin typeface="inter-regular"/>
              </a:rPr>
              <a:t>Assignment Operator (=) is used to assign the value to a variable.</a:t>
            </a:r>
          </a:p>
          <a:p>
            <a:pPr marL="0" indent="0">
              <a:buNone/>
            </a:pPr>
            <a:r>
              <a:rPr lang="en-US" b="0" i="0" dirty="0">
                <a:solidFill>
                  <a:srgbClr val="000000"/>
                </a:solidFill>
                <a:effectLst/>
                <a:latin typeface="inter-regular"/>
              </a:rPr>
              <a:t>                                            $</a:t>
            </a:r>
            <a:r>
              <a:rPr lang="en-US" b="0" i="0" dirty="0" err="1">
                <a:solidFill>
                  <a:srgbClr val="FF0000"/>
                </a:solidFill>
                <a:effectLst/>
                <a:latin typeface="inter-regular"/>
              </a:rPr>
              <a:t>variablename</a:t>
            </a:r>
            <a:r>
              <a:rPr lang="en-US" b="0" i="0" dirty="0">
                <a:solidFill>
                  <a:srgbClr val="000000"/>
                </a:solidFill>
                <a:effectLst/>
                <a:latin typeface="inter-regular"/>
              </a:rPr>
              <a:t>=</a:t>
            </a:r>
            <a:r>
              <a:rPr lang="en-US" b="0" i="0" dirty="0">
                <a:solidFill>
                  <a:srgbClr val="0000FF"/>
                </a:solidFill>
                <a:effectLst/>
                <a:latin typeface="inter-regular"/>
              </a:rPr>
              <a:t>value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It can only contain alpha-numeric character and underscore (A-z, 0-9, _).</a:t>
            </a:r>
          </a:p>
          <a:p>
            <a:pPr algn="just">
              <a:buFont typeface="Arial" panose="020B0604020202020204" pitchFamily="34" charset="0"/>
              <a:buChar char="•"/>
            </a:pPr>
            <a:r>
              <a:rPr lang="en-US" b="0" i="0" dirty="0">
                <a:solidFill>
                  <a:srgbClr val="000000"/>
                </a:solidFill>
                <a:effectLst/>
                <a:latin typeface="inter-regular"/>
              </a:rPr>
              <a:t>A variable name must start with a letter or underscore (_) character.</a:t>
            </a:r>
          </a:p>
          <a:p>
            <a:pPr algn="just">
              <a:buFont typeface="Arial" panose="020B0604020202020204" pitchFamily="34" charset="0"/>
              <a:buChar char="•"/>
            </a:pPr>
            <a:r>
              <a:rPr lang="en-US" b="0" i="0" dirty="0">
                <a:solidFill>
                  <a:srgbClr val="000000"/>
                </a:solidFill>
                <a:effectLst/>
                <a:latin typeface="inter-regular"/>
              </a:rPr>
              <a:t>A PHP variable name cannot contain spaces.</a:t>
            </a:r>
          </a:p>
          <a:p>
            <a:pPr algn="just">
              <a:buFont typeface="Arial" panose="020B0604020202020204" pitchFamily="34" charset="0"/>
              <a:buChar char="•"/>
            </a:pPr>
            <a:r>
              <a:rPr lang="en-US" b="0" i="0" dirty="0">
                <a:solidFill>
                  <a:srgbClr val="000000"/>
                </a:solidFill>
                <a:effectLst/>
                <a:latin typeface="inter-regular"/>
              </a:rPr>
              <a:t>One thing to be kept in mind that the variable name cannot start with a number or special symbols.</a:t>
            </a:r>
          </a:p>
          <a:p>
            <a:pPr algn="just">
              <a:buFont typeface="Arial" panose="020B0604020202020204" pitchFamily="34" charset="0"/>
              <a:buChar char="•"/>
            </a:pPr>
            <a:r>
              <a:rPr lang="en-US" b="0" i="0" dirty="0">
                <a:solidFill>
                  <a:srgbClr val="000000"/>
                </a:solidFill>
                <a:effectLst/>
                <a:latin typeface="inter-regular"/>
              </a:rPr>
              <a:t>PHP variables are case-sensitive, so $name and $NAME both are treated as different variable.</a:t>
            </a:r>
          </a:p>
          <a:p>
            <a:pPr marL="0" indent="0">
              <a:buNone/>
            </a:pPr>
            <a:r>
              <a:rPr lang="en-US" b="0" i="0" dirty="0">
                <a:solidFill>
                  <a:srgbClr val="000000"/>
                </a:solidFill>
                <a:effectLst/>
                <a:latin typeface="inter-regular"/>
              </a:rPr>
              <a:t> </a:t>
            </a:r>
            <a:endParaRPr lang="en-US" dirty="0"/>
          </a:p>
        </p:txBody>
      </p:sp>
    </p:spTree>
    <p:extLst>
      <p:ext uri="{BB962C8B-B14F-4D97-AF65-F5344CB8AC3E}">
        <p14:creationId xmlns:p14="http://schemas.microsoft.com/office/powerpoint/2010/main" val="1297036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F9760-463C-5CBC-537C-1E52C1890914}"/>
              </a:ext>
            </a:extLst>
          </p:cNvPr>
          <p:cNvSpPr>
            <a:spLocks noGrp="1"/>
          </p:cNvSpPr>
          <p:nvPr>
            <p:ph idx="1"/>
          </p:nvPr>
        </p:nvSpPr>
        <p:spPr>
          <a:xfrm>
            <a:off x="1074174" y="1860038"/>
            <a:ext cx="10515600" cy="4351338"/>
          </a:xfrm>
        </p:spPr>
        <p:txBody>
          <a:bodyPr>
            <a:normAutofit lnSpcReduction="10000"/>
          </a:bodyPr>
          <a:lstStyle/>
          <a:p>
            <a:r>
              <a:rPr lang="en-US" dirty="0"/>
              <a:t>Example:</a:t>
            </a:r>
          </a:p>
          <a:p>
            <a:pPr marL="0" indent="0" algn="just">
              <a:buNone/>
            </a:pPr>
            <a:r>
              <a:rPr lang="en-US" b="1" i="0" dirty="0">
                <a:solidFill>
                  <a:srgbClr val="006699"/>
                </a:solidFill>
                <a:effectLst/>
                <a:latin typeface="inter-regular"/>
              </a:rPr>
              <a:t>&lt;?</a:t>
            </a:r>
            <a:r>
              <a:rPr lang="en-US" b="1" i="0" dirty="0" err="1">
                <a:solidFill>
                  <a:srgbClr val="006699"/>
                </a:solidFill>
                <a:effectLst/>
                <a:latin typeface="inter-regular"/>
              </a:rPr>
              <a: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0" i="0" dirty="0">
                <a:solidFill>
                  <a:srgbClr val="FF0000"/>
                </a:solidFill>
                <a:effectLst/>
                <a:latin typeface="inter-regular"/>
              </a:rPr>
              <a:t>str</a:t>
            </a:r>
            <a:r>
              <a:rPr lang="en-US" b="0" i="0" dirty="0">
                <a:solidFill>
                  <a:srgbClr val="000000"/>
                </a:solidFill>
                <a:effectLst/>
                <a:latin typeface="inter-regular"/>
              </a:rPr>
              <a:t>=</a:t>
            </a:r>
            <a:r>
              <a:rPr lang="en-US" b="0" i="0" dirty="0">
                <a:solidFill>
                  <a:srgbClr val="0000FF"/>
                </a:solidFill>
                <a:effectLst/>
                <a:latin typeface="inter-regular"/>
              </a:rPr>
              <a:t>"hello string"</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0" i="0" dirty="0">
                <a:solidFill>
                  <a:srgbClr val="FF0000"/>
                </a:solidFill>
                <a:effectLst/>
                <a:latin typeface="inter-regular"/>
              </a:rPr>
              <a:t>x</a:t>
            </a:r>
            <a:r>
              <a:rPr lang="en-US" b="0" i="0" dirty="0">
                <a:solidFill>
                  <a:srgbClr val="000000"/>
                </a:solidFill>
                <a:effectLst/>
                <a:latin typeface="inter-regular"/>
              </a:rPr>
              <a:t>=</a:t>
            </a:r>
            <a:r>
              <a:rPr lang="en-US" b="0" i="0" dirty="0">
                <a:solidFill>
                  <a:srgbClr val="0000FF"/>
                </a:solidFill>
                <a:effectLst/>
                <a:latin typeface="inter-regular"/>
              </a:rPr>
              <a:t>200</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0" i="0" dirty="0">
                <a:solidFill>
                  <a:srgbClr val="FF0000"/>
                </a:solidFill>
                <a:effectLst/>
                <a:latin typeface="inter-regular"/>
              </a:rPr>
              <a:t>y</a:t>
            </a:r>
            <a:r>
              <a:rPr lang="en-US" b="0" i="0" dirty="0">
                <a:solidFill>
                  <a:srgbClr val="000000"/>
                </a:solidFill>
                <a:effectLst/>
                <a:latin typeface="inter-regular"/>
              </a:rPr>
              <a:t>=</a:t>
            </a:r>
            <a:r>
              <a:rPr lang="en-US" b="0" i="0" dirty="0">
                <a:solidFill>
                  <a:srgbClr val="0000FF"/>
                </a:solidFill>
                <a:effectLst/>
                <a:latin typeface="inter-regular"/>
              </a:rPr>
              <a:t>44</a:t>
            </a:r>
            <a:r>
              <a:rPr lang="en-US" b="0" i="0" dirty="0">
                <a:solidFill>
                  <a:srgbClr val="000000"/>
                </a:solidFill>
                <a:effectLst/>
                <a:latin typeface="inter-regular"/>
              </a:rPr>
              <a:t>.6;  </a:t>
            </a:r>
          </a:p>
          <a:p>
            <a:pPr marL="0" indent="0" algn="just">
              <a:buNone/>
            </a:pPr>
            <a:r>
              <a:rPr lang="en-US" b="0" i="0" dirty="0">
                <a:solidFill>
                  <a:srgbClr val="000000"/>
                </a:solidFill>
                <a:effectLst/>
                <a:latin typeface="inter-regular"/>
              </a:rPr>
              <a:t>echo "string is: $str </a:t>
            </a:r>
            <a:r>
              <a:rPr lang="en-US" b="1" i="0" dirty="0">
                <a:solidFill>
                  <a:srgbClr val="006699"/>
                </a:solidFill>
                <a:effectLst/>
                <a:latin typeface="inter-regular"/>
              </a:rPr>
              <a:t>&lt;</a:t>
            </a:r>
            <a:r>
              <a:rPr lang="en-US" b="1" i="0" dirty="0" err="1">
                <a:solidFill>
                  <a:srgbClr val="006699"/>
                </a:solidFill>
                <a:effectLst/>
                <a:latin typeface="inter-regular"/>
              </a:rPr>
              <a:t>br</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"integer is: $x </a:t>
            </a:r>
            <a:r>
              <a:rPr lang="en-US" b="1" i="0" dirty="0">
                <a:solidFill>
                  <a:srgbClr val="006699"/>
                </a:solidFill>
                <a:effectLst/>
                <a:latin typeface="inter-regular"/>
              </a:rPr>
              <a:t>&lt;</a:t>
            </a:r>
            <a:r>
              <a:rPr lang="en-US" b="1" i="0" dirty="0" err="1">
                <a:solidFill>
                  <a:srgbClr val="006699"/>
                </a:solidFill>
                <a:effectLst/>
                <a:latin typeface="inter-regular"/>
              </a:rPr>
              <a:t>br</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"float is: $y </a:t>
            </a:r>
            <a:r>
              <a:rPr lang="en-US" b="1" i="0" dirty="0">
                <a:solidFill>
                  <a:srgbClr val="006699"/>
                </a:solidFill>
                <a:effectLst/>
                <a:latin typeface="inter-regular"/>
              </a:rPr>
              <a:t>&lt;</a:t>
            </a:r>
            <a:r>
              <a:rPr lang="en-US" b="1" i="0" dirty="0" err="1">
                <a:solidFill>
                  <a:srgbClr val="006699"/>
                </a:solidFill>
                <a:effectLst/>
                <a:latin typeface="inter-regular"/>
              </a:rPr>
              <a:t>br</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?&gt;</a:t>
            </a:r>
            <a:r>
              <a:rPr lang="en-US" b="0" i="0" dirty="0">
                <a:solidFill>
                  <a:srgbClr val="000000"/>
                </a:solidFill>
                <a:effectLst/>
                <a:latin typeface="inter-regular"/>
              </a:rPr>
              <a:t>  </a:t>
            </a:r>
          </a:p>
          <a:p>
            <a:pPr marL="0" indent="0">
              <a:buNone/>
            </a:pPr>
            <a:endParaRPr lang="en-US" dirty="0"/>
          </a:p>
        </p:txBody>
      </p:sp>
      <p:sp>
        <p:nvSpPr>
          <p:cNvPr id="7" name="Rectangle 3">
            <a:extLst>
              <a:ext uri="{FF2B5EF4-FFF2-40B4-BE49-F238E27FC236}">
                <a16:creationId xmlns:a16="http://schemas.microsoft.com/office/drawing/2014/main" id="{F5861EB1-028A-FBFB-53DB-BCE83C338F64}"/>
              </a:ext>
            </a:extLst>
          </p:cNvPr>
          <p:cNvSpPr>
            <a:spLocks noChangeArrowheads="1"/>
          </p:cNvSpPr>
          <p:nvPr/>
        </p:nvSpPr>
        <p:spPr bwMode="auto">
          <a:xfrm>
            <a:off x="6096000" y="3373455"/>
            <a:ext cx="309716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35559"/>
                </a:solidFill>
                <a:effectLst/>
                <a:latin typeface="Arial Unicode MS"/>
              </a:rPr>
              <a:t>string is: hello string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35559"/>
                </a:solidFill>
                <a:effectLst/>
                <a:latin typeface="Arial Unicode MS"/>
              </a:rPr>
              <a:t> integer is: 200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35559"/>
                </a:solidFill>
                <a:effectLst/>
                <a:latin typeface="Arial Unicode MS"/>
              </a:rPr>
              <a:t>float is: 44.6</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37453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03AC-53C6-E79E-F045-185FA267D530}"/>
              </a:ext>
            </a:extLst>
          </p:cNvPr>
          <p:cNvSpPr>
            <a:spLocks noGrp="1"/>
          </p:cNvSpPr>
          <p:nvPr>
            <p:ph type="title"/>
          </p:nvPr>
        </p:nvSpPr>
        <p:spPr/>
        <p:txBody>
          <a:bodyPr/>
          <a:lstStyle/>
          <a:p>
            <a:r>
              <a:rPr lang="en-US" b="0" i="0" dirty="0">
                <a:solidFill>
                  <a:srgbClr val="610B38"/>
                </a:solidFill>
                <a:effectLst/>
                <a:latin typeface="erdana"/>
              </a:rPr>
              <a:t>PHP Data Types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AD284E65-FC7B-7207-3DDC-BA108F7B2428}"/>
              </a:ext>
            </a:extLst>
          </p:cNvPr>
          <p:cNvSpPr>
            <a:spLocks noGrp="1"/>
          </p:cNvSpPr>
          <p:nvPr>
            <p:ph idx="1"/>
          </p:nvPr>
        </p:nvSpPr>
        <p:spPr/>
        <p:txBody>
          <a:bodyPr>
            <a:normAutofit/>
          </a:bodyPr>
          <a:lstStyle/>
          <a:p>
            <a:r>
              <a:rPr lang="en-US" b="0" i="0" dirty="0">
                <a:solidFill>
                  <a:srgbClr val="333333"/>
                </a:solidFill>
                <a:effectLst/>
                <a:latin typeface="inter-regular"/>
              </a:rPr>
              <a:t>PHP data types are used to hold different types of data or values. PHP supports 8 primitive data types that can be categorized further in 3 types:</a:t>
            </a:r>
          </a:p>
          <a:p>
            <a:pPr algn="just">
              <a:buFont typeface="+mj-lt"/>
              <a:buAutoNum type="arabicPeriod"/>
            </a:pPr>
            <a:r>
              <a:rPr lang="en-US" sz="2400" b="0" i="0" dirty="0">
                <a:solidFill>
                  <a:srgbClr val="000000"/>
                </a:solidFill>
                <a:effectLst/>
                <a:latin typeface="inter-regular"/>
              </a:rPr>
              <a:t>Scalar Types (predefined)</a:t>
            </a:r>
          </a:p>
          <a:p>
            <a:pPr algn="just">
              <a:buFont typeface="+mj-lt"/>
              <a:buAutoNum type="arabicPeriod"/>
            </a:pPr>
            <a:r>
              <a:rPr lang="en-US" sz="2400" b="0" i="0" dirty="0">
                <a:solidFill>
                  <a:srgbClr val="000000"/>
                </a:solidFill>
                <a:effectLst/>
                <a:latin typeface="inter-regular"/>
              </a:rPr>
              <a:t>Compound Types (user-defined)</a:t>
            </a:r>
          </a:p>
          <a:p>
            <a:pPr algn="just">
              <a:buFont typeface="+mj-lt"/>
              <a:buAutoNum type="arabicPeriod"/>
            </a:pPr>
            <a:r>
              <a:rPr lang="en-US" sz="2400" b="0" i="0" dirty="0">
                <a:solidFill>
                  <a:srgbClr val="000000"/>
                </a:solidFill>
                <a:effectLst/>
                <a:latin typeface="inter-regular"/>
              </a:rPr>
              <a:t>Special Types</a:t>
            </a:r>
          </a:p>
          <a:p>
            <a:pPr marL="0" indent="0">
              <a:buNone/>
            </a:pPr>
            <a:endParaRPr lang="en-US" dirty="0"/>
          </a:p>
        </p:txBody>
      </p:sp>
      <p:graphicFrame>
        <p:nvGraphicFramePr>
          <p:cNvPr id="4" name="Table 3">
            <a:extLst>
              <a:ext uri="{FF2B5EF4-FFF2-40B4-BE49-F238E27FC236}">
                <a16:creationId xmlns:a16="http://schemas.microsoft.com/office/drawing/2014/main" id="{D430590D-33E2-9AEA-0F04-2CDE57ABAC64}"/>
              </a:ext>
            </a:extLst>
          </p:cNvPr>
          <p:cNvGraphicFramePr>
            <a:graphicFrameLocks noGrp="1"/>
          </p:cNvGraphicFramePr>
          <p:nvPr/>
        </p:nvGraphicFramePr>
        <p:xfrm>
          <a:off x="5391150" y="2997200"/>
          <a:ext cx="6636363" cy="3294064"/>
        </p:xfrm>
        <a:graphic>
          <a:graphicData uri="http://schemas.openxmlformats.org/drawingml/2006/table">
            <a:tbl>
              <a:tblPr firstRow="1" bandRow="1">
                <a:tableStyleId>{5C22544A-7EE6-4342-B048-85BDC9FD1C3A}</a:tableStyleId>
              </a:tblPr>
              <a:tblGrid>
                <a:gridCol w="2212121">
                  <a:extLst>
                    <a:ext uri="{9D8B030D-6E8A-4147-A177-3AD203B41FA5}">
                      <a16:colId xmlns:a16="http://schemas.microsoft.com/office/drawing/2014/main" val="4241923312"/>
                    </a:ext>
                  </a:extLst>
                </a:gridCol>
                <a:gridCol w="2212121">
                  <a:extLst>
                    <a:ext uri="{9D8B030D-6E8A-4147-A177-3AD203B41FA5}">
                      <a16:colId xmlns:a16="http://schemas.microsoft.com/office/drawing/2014/main" val="4150205376"/>
                    </a:ext>
                  </a:extLst>
                </a:gridCol>
                <a:gridCol w="2212121">
                  <a:extLst>
                    <a:ext uri="{9D8B030D-6E8A-4147-A177-3AD203B41FA5}">
                      <a16:colId xmlns:a16="http://schemas.microsoft.com/office/drawing/2014/main" val="2385953989"/>
                    </a:ext>
                  </a:extLst>
                </a:gridCol>
              </a:tblGrid>
              <a:tr h="496993">
                <a:tc>
                  <a:txBody>
                    <a:bodyPr/>
                    <a:lstStyle/>
                    <a:p>
                      <a:r>
                        <a:rPr lang="en-US" b="0" i="0" dirty="0">
                          <a:solidFill>
                            <a:srgbClr val="610B4B"/>
                          </a:solidFill>
                          <a:effectLst/>
                          <a:latin typeface="erdana"/>
                        </a:rPr>
                        <a:t>Scalar Types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Compound Types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Special Types</a:t>
                      </a:r>
                    </a:p>
                    <a:p>
                      <a:endParaRPr lang="en-US" dirty="0"/>
                    </a:p>
                  </a:txBody>
                  <a:tcPr/>
                </a:tc>
                <a:extLst>
                  <a:ext uri="{0D108BD9-81ED-4DB2-BD59-A6C34878D82A}">
                    <a16:rowId xmlns:a16="http://schemas.microsoft.com/office/drawing/2014/main" val="1811621697"/>
                  </a:ext>
                </a:extLst>
              </a:tr>
              <a:tr h="1636922">
                <a:tc>
                  <a:txBody>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333333"/>
                          </a:solidFill>
                          <a:effectLst/>
                          <a:uLnTx/>
                          <a:uFillTx/>
                          <a:latin typeface="inter-regular"/>
                          <a:ea typeface="+mn-ea"/>
                          <a:cs typeface="+mn-cs"/>
                        </a:rPr>
                        <a:t>boolean</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333333"/>
                          </a:solidFill>
                          <a:effectLst/>
                          <a:uLnTx/>
                          <a:uFillTx/>
                          <a:latin typeface="inter-regular"/>
                          <a:ea typeface="+mn-ea"/>
                          <a:cs typeface="+mn-cs"/>
                        </a:rPr>
                        <a:t>integer</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333333"/>
                          </a:solidFill>
                          <a:effectLst/>
                          <a:uLnTx/>
                          <a:uFillTx/>
                          <a:latin typeface="inter-regular"/>
                          <a:ea typeface="+mn-ea"/>
                          <a:cs typeface="+mn-cs"/>
                        </a:rPr>
                        <a:t>float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333333"/>
                          </a:solidFill>
                          <a:effectLst/>
                          <a:uLnTx/>
                          <a:uFillTx/>
                          <a:latin typeface="inter-regular"/>
                          <a:ea typeface="+mn-ea"/>
                          <a:cs typeface="+mn-cs"/>
                        </a:rPr>
                        <a:t>string</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333333"/>
                        </a:solidFill>
                        <a:effectLst/>
                        <a:uLnTx/>
                        <a:uFillTx/>
                        <a:latin typeface="inter-regular"/>
                        <a:ea typeface="+mn-ea"/>
                        <a:cs typeface="+mn-cs"/>
                      </a:endParaRPr>
                    </a:p>
                  </a:txBody>
                  <a:tcPr/>
                </a:tc>
                <a:tc>
                  <a:txBody>
                    <a:bodyPr/>
                    <a:lstStyle/>
                    <a:p>
                      <a:r>
                        <a:rPr lang="en-US" dirty="0"/>
                        <a:t>Array</a:t>
                      </a:r>
                    </a:p>
                    <a:p>
                      <a:r>
                        <a:rPr lang="en-US" dirty="0"/>
                        <a:t>Object</a:t>
                      </a:r>
                    </a:p>
                  </a:txBody>
                  <a:tcPr/>
                </a:tc>
                <a:tc>
                  <a:txBody>
                    <a:bodyPr/>
                    <a:lstStyle/>
                    <a:p>
                      <a:r>
                        <a:rPr lang="en-US" sz="1800" b="0" i="0" u="none" strike="noStrike" kern="1200" dirty="0">
                          <a:solidFill>
                            <a:schemeClr val="dk1"/>
                          </a:solidFill>
                          <a:effectLst/>
                          <a:latin typeface="+mn-lt"/>
                          <a:ea typeface="+mn-ea"/>
                          <a:cs typeface="+mn-cs"/>
                        </a:rPr>
                        <a:t>resource</a:t>
                      </a:r>
                      <a:endParaRPr lang="en-US" sz="1800" b="0" i="0" kern="1200" dirty="0">
                        <a:solidFill>
                          <a:schemeClr val="dk1"/>
                        </a:solidFill>
                        <a:effectLst/>
                        <a:latin typeface="+mn-lt"/>
                        <a:ea typeface="+mn-ea"/>
                        <a:cs typeface="+mn-cs"/>
                      </a:endParaRPr>
                    </a:p>
                    <a:p>
                      <a:r>
                        <a:rPr lang="en-US" sz="1800" b="0" i="0" u="none" strike="noStrike" kern="1200" dirty="0">
                          <a:solidFill>
                            <a:schemeClr val="dk1"/>
                          </a:solidFill>
                          <a:effectLst/>
                          <a:latin typeface="+mn-lt"/>
                          <a:ea typeface="+mn-ea"/>
                          <a:cs typeface="+mn-cs"/>
                        </a:rPr>
                        <a:t>NULL</a:t>
                      </a:r>
                      <a:endParaRPr lang="en-US" sz="1800" b="0" i="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3536522703"/>
                  </a:ext>
                </a:extLst>
              </a:tr>
              <a:tr h="545784">
                <a:tc gridSpan="3">
                  <a:txBody>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333333"/>
                        </a:solidFill>
                        <a:effectLst/>
                        <a:uLnTx/>
                        <a:uFillTx/>
                        <a:latin typeface="inter-regular"/>
                        <a:ea typeface="+mn-ea"/>
                        <a:cs typeface="+mn-cs"/>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03195438"/>
                  </a:ext>
                </a:extLst>
              </a:tr>
            </a:tbl>
          </a:graphicData>
        </a:graphic>
      </p:graphicFrame>
    </p:spTree>
    <p:extLst>
      <p:ext uri="{BB962C8B-B14F-4D97-AF65-F5344CB8AC3E}">
        <p14:creationId xmlns:p14="http://schemas.microsoft.com/office/powerpoint/2010/main" val="2009693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03ECB-86DF-5A7F-5DD5-DFBD710A47E5}"/>
              </a:ext>
            </a:extLst>
          </p:cNvPr>
          <p:cNvSpPr>
            <a:spLocks noGrp="1"/>
          </p:cNvSpPr>
          <p:nvPr>
            <p:ph idx="1"/>
          </p:nvPr>
        </p:nvSpPr>
        <p:spPr/>
        <p:txBody>
          <a:bodyPr>
            <a:normAutofit fontScale="70000" lnSpcReduction="20000"/>
          </a:bodyPr>
          <a:lstStyle/>
          <a:p>
            <a:r>
              <a:rPr lang="en-US" b="0" i="0" dirty="0">
                <a:solidFill>
                  <a:srgbClr val="610B4B"/>
                </a:solidFill>
                <a:effectLst/>
                <a:latin typeface="erdana"/>
              </a:rPr>
              <a:t>PHP Boolean</a:t>
            </a:r>
          </a:p>
          <a:p>
            <a:pPr marL="0" indent="0">
              <a:buNone/>
            </a:pPr>
            <a:r>
              <a:rPr lang="en-US" dirty="0"/>
              <a:t>-</a:t>
            </a:r>
            <a:r>
              <a:rPr lang="en-US" b="0" i="0" dirty="0">
                <a:solidFill>
                  <a:srgbClr val="333333"/>
                </a:solidFill>
                <a:effectLst/>
                <a:latin typeface="inter-regular"/>
              </a:rPr>
              <a:t> It holds only two values: </a:t>
            </a:r>
            <a:r>
              <a:rPr lang="en-US" b="1" i="0" dirty="0">
                <a:solidFill>
                  <a:srgbClr val="333333"/>
                </a:solidFill>
                <a:effectLst/>
                <a:latin typeface="inter-bold"/>
              </a:rPr>
              <a:t>TRUE (1)</a:t>
            </a:r>
            <a:r>
              <a:rPr lang="en-US" b="0" i="0" dirty="0">
                <a:solidFill>
                  <a:srgbClr val="333333"/>
                </a:solidFill>
                <a:effectLst/>
                <a:latin typeface="inter-regular"/>
              </a:rPr>
              <a:t> or </a:t>
            </a:r>
            <a:r>
              <a:rPr lang="en-US" b="1" i="0" dirty="0">
                <a:solidFill>
                  <a:srgbClr val="333333"/>
                </a:solidFill>
                <a:effectLst/>
                <a:latin typeface="inter-bold"/>
              </a:rPr>
              <a:t>FALSE (0)</a:t>
            </a:r>
            <a:r>
              <a:rPr lang="en-US" b="0" i="0" dirty="0">
                <a:solidFill>
                  <a:srgbClr val="333333"/>
                </a:solidFill>
                <a:effectLst/>
                <a:latin typeface="inter-regular"/>
              </a:rPr>
              <a:t>.</a:t>
            </a:r>
          </a:p>
          <a:p>
            <a:pPr marL="0" indent="0">
              <a:buNone/>
            </a:pPr>
            <a:r>
              <a:rPr lang="en-US" b="0" i="0" dirty="0">
                <a:solidFill>
                  <a:srgbClr val="610B4B"/>
                </a:solidFill>
                <a:effectLst/>
                <a:latin typeface="erdana"/>
              </a:rPr>
              <a:t>PHP Integer</a:t>
            </a:r>
          </a:p>
          <a:p>
            <a:pPr marL="0" indent="0">
              <a:buNone/>
            </a:pPr>
            <a:r>
              <a:rPr lang="en-US" dirty="0"/>
              <a:t>-</a:t>
            </a:r>
            <a:r>
              <a:rPr lang="en-US" b="0" i="0" dirty="0">
                <a:solidFill>
                  <a:srgbClr val="333333"/>
                </a:solidFill>
                <a:effectLst/>
                <a:latin typeface="inter-regular"/>
              </a:rPr>
              <a:t>numeric data with a negative or positive sign.</a:t>
            </a:r>
            <a:r>
              <a:rPr lang="en-US" b="0" i="0" dirty="0">
                <a:solidFill>
                  <a:srgbClr val="000000"/>
                </a:solidFill>
                <a:effectLst/>
                <a:latin typeface="inter-regular"/>
              </a:rPr>
              <a:t> </a:t>
            </a:r>
            <a:r>
              <a:rPr lang="en-US" b="0" i="0" dirty="0" err="1">
                <a:solidFill>
                  <a:srgbClr val="000000"/>
                </a:solidFill>
                <a:effectLst/>
                <a:latin typeface="inter-regular"/>
              </a:rPr>
              <a:t>Eg</a:t>
            </a:r>
            <a:r>
              <a:rPr lang="en-US" b="0" i="0" dirty="0">
                <a:solidFill>
                  <a:srgbClr val="000000"/>
                </a:solidFill>
                <a:effectLst/>
                <a:latin typeface="inter-regular"/>
              </a:rPr>
              <a:t>: $dec1 = 34;</a:t>
            </a:r>
          </a:p>
          <a:p>
            <a:pPr marL="0" indent="0">
              <a:buNone/>
            </a:pPr>
            <a:r>
              <a:rPr lang="en-US" b="0" i="0" dirty="0">
                <a:solidFill>
                  <a:srgbClr val="610B4B"/>
                </a:solidFill>
                <a:effectLst/>
                <a:latin typeface="erdana"/>
              </a:rPr>
              <a:t>PHP Float</a:t>
            </a:r>
          </a:p>
          <a:p>
            <a:pPr marL="0" indent="0">
              <a:buNone/>
            </a:pPr>
            <a:r>
              <a:rPr lang="en-US" b="0" i="0" dirty="0">
                <a:solidFill>
                  <a:srgbClr val="333333"/>
                </a:solidFill>
                <a:effectLst/>
                <a:latin typeface="inter-regular"/>
              </a:rPr>
              <a:t>number with a decimal point.</a:t>
            </a:r>
            <a:r>
              <a:rPr lang="en-US" b="0" i="0" dirty="0">
                <a:solidFill>
                  <a:srgbClr val="000000"/>
                </a:solidFill>
                <a:effectLst/>
                <a:latin typeface="inter-regular"/>
              </a:rPr>
              <a:t> $n1 = 19.34;  </a:t>
            </a:r>
            <a:endParaRPr lang="en-US" dirty="0">
              <a:solidFill>
                <a:srgbClr val="000000"/>
              </a:solidFill>
              <a:latin typeface="inter-regular"/>
            </a:endParaRPr>
          </a:p>
          <a:p>
            <a:pPr marL="0" indent="0">
              <a:buNone/>
            </a:pPr>
            <a:r>
              <a:rPr lang="en-US" b="0" i="0" dirty="0">
                <a:solidFill>
                  <a:srgbClr val="610B4B"/>
                </a:solidFill>
                <a:effectLst/>
                <a:latin typeface="erdana"/>
              </a:rPr>
              <a:t>PHP String</a:t>
            </a:r>
          </a:p>
          <a:p>
            <a:pPr marL="0" indent="0">
              <a:buNone/>
            </a:pPr>
            <a:r>
              <a:rPr lang="en-US" dirty="0">
                <a:solidFill>
                  <a:srgbClr val="000000"/>
                </a:solidFill>
                <a:latin typeface="inter-regular"/>
              </a:rPr>
              <a:t>-</a:t>
            </a:r>
            <a:r>
              <a:rPr lang="en-US" b="0" i="0" dirty="0">
                <a:solidFill>
                  <a:srgbClr val="333333"/>
                </a:solidFill>
                <a:effectLst/>
                <a:latin typeface="inter-regular"/>
              </a:rPr>
              <a:t>String values must be enclosed either within </a:t>
            </a:r>
            <a:r>
              <a:rPr lang="en-US" b="1" i="0" dirty="0">
                <a:solidFill>
                  <a:srgbClr val="333333"/>
                </a:solidFill>
                <a:effectLst/>
                <a:latin typeface="inter-bold"/>
              </a:rPr>
              <a:t>single quotes</a:t>
            </a:r>
            <a:r>
              <a:rPr lang="en-US" b="0" i="0" dirty="0">
                <a:solidFill>
                  <a:srgbClr val="333333"/>
                </a:solidFill>
                <a:effectLst/>
                <a:latin typeface="inter-regular"/>
              </a:rPr>
              <a:t> or in </a:t>
            </a:r>
            <a:r>
              <a:rPr lang="en-US" b="1" i="0" dirty="0">
                <a:solidFill>
                  <a:srgbClr val="333333"/>
                </a:solidFill>
                <a:effectLst/>
                <a:latin typeface="inter-bold"/>
              </a:rPr>
              <a:t>double quotes </a:t>
            </a:r>
            <a:r>
              <a:rPr lang="en-US" b="0" i="0" dirty="0">
                <a:solidFill>
                  <a:srgbClr val="000000"/>
                </a:solidFill>
                <a:effectLst/>
                <a:latin typeface="inter-regular"/>
              </a:rPr>
              <a:t> $College = </a:t>
            </a:r>
            <a:r>
              <a:rPr lang="en-US" b="0" i="0" dirty="0">
                <a:solidFill>
                  <a:srgbClr val="0000FF"/>
                </a:solidFill>
                <a:effectLst/>
                <a:latin typeface="inter-regular"/>
              </a:rPr>
              <a:t>“NHCE"</a:t>
            </a:r>
            <a:r>
              <a:rPr lang="en-US" b="0" i="0" dirty="0">
                <a:solidFill>
                  <a:srgbClr val="000000"/>
                </a:solidFill>
                <a:effectLst/>
                <a:latin typeface="inter-regular"/>
              </a:rPr>
              <a:t>;  </a:t>
            </a:r>
          </a:p>
          <a:p>
            <a:pPr marL="0" indent="0">
              <a:buNone/>
            </a:pPr>
            <a:r>
              <a:rPr lang="en-US" b="0" i="0" dirty="0">
                <a:solidFill>
                  <a:srgbClr val="610B4B"/>
                </a:solidFill>
                <a:effectLst/>
                <a:latin typeface="erdana"/>
              </a:rPr>
              <a:t>PHP Array</a:t>
            </a:r>
          </a:p>
          <a:p>
            <a:pPr marL="0" indent="0">
              <a:buNone/>
            </a:pPr>
            <a:r>
              <a:rPr lang="en-US" b="0" i="0" dirty="0">
                <a:solidFill>
                  <a:srgbClr val="333333"/>
                </a:solidFill>
                <a:effectLst/>
                <a:latin typeface="inter-regular"/>
              </a:rPr>
              <a:t>array is a compound data type. It can store multiple values of same data type in a single variable. </a:t>
            </a:r>
            <a:r>
              <a:rPr lang="en-US" b="0" i="0" dirty="0">
                <a:solidFill>
                  <a:srgbClr val="000000"/>
                </a:solidFill>
                <a:effectLst/>
                <a:latin typeface="inter-regular"/>
              </a:rPr>
              <a:t>$bikes = </a:t>
            </a:r>
            <a:r>
              <a:rPr lang="en-US" b="1" i="0" dirty="0">
                <a:solidFill>
                  <a:srgbClr val="006699"/>
                </a:solidFill>
                <a:effectLst/>
                <a:latin typeface="inter-regular"/>
              </a:rPr>
              <a:t>array</a:t>
            </a:r>
            <a:r>
              <a:rPr lang="en-US" b="0" i="0" dirty="0">
                <a:solidFill>
                  <a:srgbClr val="000000"/>
                </a:solidFill>
                <a:effectLst/>
                <a:latin typeface="inter-regular"/>
              </a:rPr>
              <a:t> (</a:t>
            </a:r>
            <a:r>
              <a:rPr lang="en-US" b="0" i="0" dirty="0">
                <a:solidFill>
                  <a:srgbClr val="0000FF"/>
                </a:solidFill>
                <a:effectLst/>
                <a:latin typeface="inter-regular"/>
              </a:rPr>
              <a:t>"Royal Enfield"</a:t>
            </a:r>
            <a:r>
              <a:rPr lang="en-US" b="0" i="0" dirty="0">
                <a:solidFill>
                  <a:srgbClr val="000000"/>
                </a:solidFill>
                <a:effectLst/>
                <a:latin typeface="inter-regular"/>
              </a:rPr>
              <a:t>, </a:t>
            </a:r>
            <a:r>
              <a:rPr lang="en-US" b="0" i="0" dirty="0">
                <a:solidFill>
                  <a:srgbClr val="0000FF"/>
                </a:solidFill>
                <a:effectLst/>
                <a:latin typeface="inter-regular"/>
              </a:rPr>
              <a:t>"Yamaha"</a:t>
            </a:r>
            <a:r>
              <a:rPr lang="en-US" b="0" i="0" dirty="0">
                <a:solidFill>
                  <a:srgbClr val="000000"/>
                </a:solidFill>
                <a:effectLst/>
                <a:latin typeface="inter-regular"/>
              </a:rPr>
              <a:t>, </a:t>
            </a:r>
            <a:r>
              <a:rPr lang="en-US" b="0" i="0" dirty="0">
                <a:solidFill>
                  <a:srgbClr val="0000FF"/>
                </a:solidFill>
                <a:effectLst/>
                <a:latin typeface="inter-regular"/>
              </a:rPr>
              <a:t>"KTM"</a:t>
            </a:r>
            <a:r>
              <a:rPr lang="en-US" b="0" i="0" dirty="0">
                <a:solidFill>
                  <a:srgbClr val="000000"/>
                </a:solidFill>
                <a:effectLst/>
                <a:latin typeface="inter-regular"/>
              </a:rPr>
              <a:t>);  </a:t>
            </a:r>
          </a:p>
          <a:p>
            <a:pPr marL="0" indent="0">
              <a:buNone/>
            </a:pPr>
            <a:r>
              <a:rPr lang="en-US" b="0" i="0" dirty="0">
                <a:solidFill>
                  <a:srgbClr val="333333"/>
                </a:solidFill>
                <a:effectLst/>
                <a:latin typeface="inter-regular"/>
              </a:rPr>
              <a:t>. </a:t>
            </a:r>
            <a:endParaRPr lang="en-US" dirty="0"/>
          </a:p>
        </p:txBody>
      </p:sp>
    </p:spTree>
    <p:extLst>
      <p:ext uri="{BB962C8B-B14F-4D97-AF65-F5344CB8AC3E}">
        <p14:creationId xmlns:p14="http://schemas.microsoft.com/office/powerpoint/2010/main" val="272155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892026" y="601249"/>
            <a:ext cx="4162230" cy="646331"/>
          </a:xfrm>
          <a:prstGeom prst="rect">
            <a:avLst/>
          </a:prstGeom>
        </p:spPr>
        <p:txBody>
          <a:bodyPr wrap="none">
            <a:spAutoFit/>
          </a:bodyPr>
          <a:lstStyle/>
          <a:p>
            <a:pPr algn="ctr"/>
            <a:r>
              <a:rPr lang="en-GB" sz="3600" b="1" dirty="0"/>
              <a:t>JavaScript Variables</a:t>
            </a:r>
            <a:endParaRPr lang="en-US" sz="2400" b="1" dirty="0"/>
          </a:p>
        </p:txBody>
      </p:sp>
      <p:sp>
        <p:nvSpPr>
          <p:cNvPr id="2" name="Rectangle 1"/>
          <p:cNvSpPr/>
          <p:nvPr/>
        </p:nvSpPr>
        <p:spPr>
          <a:xfrm>
            <a:off x="1000664" y="1720840"/>
            <a:ext cx="10765766" cy="923330"/>
          </a:xfrm>
          <a:prstGeom prst="rect">
            <a:avLst/>
          </a:prstGeom>
        </p:spPr>
        <p:txBody>
          <a:bodyPr wrap="square">
            <a:spAutoFit/>
          </a:bodyPr>
          <a:lstStyle/>
          <a:p>
            <a:pPr marL="285750" indent="-285750">
              <a:buFont typeface="Wingdings" panose="05000000000000000000" pitchFamily="2" charset="2"/>
              <a:buChar char="q"/>
            </a:pPr>
            <a:r>
              <a:rPr lang="en-GB" b="1" dirty="0"/>
              <a:t>Declare Variables in JavaScript: </a:t>
            </a:r>
          </a:p>
          <a:p>
            <a:pPr marL="285750" indent="-285750">
              <a:buFont typeface="Wingdings" panose="05000000000000000000" pitchFamily="2" charset="2"/>
              <a:buChar char="q"/>
            </a:pPr>
            <a:r>
              <a:rPr lang="en-GB" dirty="0"/>
              <a:t>the keyword </a:t>
            </a:r>
            <a:r>
              <a:rPr lang="en-GB" b="1" dirty="0" err="1">
                <a:solidFill>
                  <a:srgbClr val="FF0000"/>
                </a:solidFill>
              </a:rPr>
              <a:t>var</a:t>
            </a:r>
            <a:r>
              <a:rPr lang="en-GB" dirty="0"/>
              <a:t> to declare a variable. </a:t>
            </a:r>
          </a:p>
          <a:p>
            <a:pPr marL="285750" indent="-285750">
              <a:buFont typeface="Wingdings" panose="05000000000000000000" pitchFamily="2" charset="2"/>
              <a:buChar char="q"/>
            </a:pPr>
            <a:r>
              <a:rPr lang="en-GB" dirty="0"/>
              <a:t>For example: </a:t>
            </a:r>
            <a:r>
              <a:rPr lang="en-GB" b="1" dirty="0" err="1"/>
              <a:t>var</a:t>
            </a:r>
            <a:r>
              <a:rPr lang="en-GB" b="1" dirty="0"/>
              <a:t> name; </a:t>
            </a:r>
          </a:p>
        </p:txBody>
      </p:sp>
      <p:sp>
        <p:nvSpPr>
          <p:cNvPr id="4" name="Rectangle 3"/>
          <p:cNvSpPr/>
          <p:nvPr/>
        </p:nvSpPr>
        <p:spPr>
          <a:xfrm>
            <a:off x="1165554" y="3083304"/>
            <a:ext cx="9342549" cy="1477328"/>
          </a:xfrm>
          <a:prstGeom prst="rect">
            <a:avLst/>
          </a:prstGeom>
        </p:spPr>
        <p:txBody>
          <a:bodyPr wrap="square">
            <a:spAutoFit/>
          </a:bodyPr>
          <a:lstStyle/>
          <a:p>
            <a:pPr marL="285750" indent="-285750">
              <a:buFont typeface="Wingdings" panose="05000000000000000000" pitchFamily="2" charset="2"/>
              <a:buChar char="q"/>
            </a:pPr>
            <a:r>
              <a:rPr lang="en-GB" dirty="0"/>
              <a:t>Assign a Value to the Variable. </a:t>
            </a:r>
          </a:p>
          <a:p>
            <a:pPr marL="285750" indent="-285750">
              <a:buFont typeface="Wingdings" panose="05000000000000000000" pitchFamily="2" charset="2"/>
              <a:buChar char="q"/>
            </a:pPr>
            <a:r>
              <a:rPr lang="en-GB" dirty="0"/>
              <a:t>Example   </a:t>
            </a:r>
            <a:r>
              <a:rPr lang="en-GB" dirty="0">
                <a:solidFill>
                  <a:srgbClr val="FF0000"/>
                </a:solidFill>
              </a:rPr>
              <a:t>var name = “JKM";</a:t>
            </a:r>
          </a:p>
          <a:p>
            <a:r>
              <a:rPr lang="en-GB" b="1" dirty="0">
                <a:solidFill>
                  <a:srgbClr val="FF0000"/>
                </a:solidFill>
              </a:rPr>
              <a:t>                         OR</a:t>
            </a:r>
          </a:p>
          <a:p>
            <a:r>
              <a:rPr lang="en-GB" dirty="0"/>
              <a:t>                      </a:t>
            </a:r>
            <a:r>
              <a:rPr lang="en-GB" dirty="0">
                <a:solidFill>
                  <a:schemeClr val="accent1">
                    <a:lumMod val="50000"/>
                  </a:schemeClr>
                </a:solidFill>
              </a:rPr>
              <a:t>var name;</a:t>
            </a:r>
          </a:p>
          <a:p>
            <a:r>
              <a:rPr lang="en-GB" dirty="0">
                <a:solidFill>
                  <a:schemeClr val="accent1">
                    <a:lumMod val="50000"/>
                  </a:schemeClr>
                </a:solidFill>
              </a:rPr>
              <a:t>                    name = “JKM"; </a:t>
            </a:r>
            <a:endParaRPr lang="en-IN" dirty="0">
              <a:solidFill>
                <a:schemeClr val="accent1">
                  <a:lumMod val="50000"/>
                </a:schemeClr>
              </a:solidFill>
            </a:endParaRPr>
          </a:p>
        </p:txBody>
      </p:sp>
    </p:spTree>
    <p:extLst>
      <p:ext uri="{BB962C8B-B14F-4D97-AF65-F5344CB8AC3E}">
        <p14:creationId xmlns:p14="http://schemas.microsoft.com/office/powerpoint/2010/main" val="1186267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844D4-4C10-56BF-41B4-FF6396A08188}"/>
              </a:ext>
            </a:extLst>
          </p:cNvPr>
          <p:cNvSpPr>
            <a:spLocks noGrp="1"/>
          </p:cNvSpPr>
          <p:nvPr>
            <p:ph idx="1"/>
          </p:nvPr>
        </p:nvSpPr>
        <p:spPr/>
        <p:txBody>
          <a:bodyPr>
            <a:normAutofit fontScale="85000" lnSpcReduction="20000"/>
          </a:bodyPr>
          <a:lstStyle/>
          <a:p>
            <a:r>
              <a:rPr lang="en-US" b="0" i="0" dirty="0">
                <a:solidFill>
                  <a:srgbClr val="610B4B"/>
                </a:solidFill>
                <a:effectLst/>
                <a:latin typeface="erdana"/>
              </a:rPr>
              <a:t>PHP Resource</a:t>
            </a:r>
          </a:p>
          <a:p>
            <a:r>
              <a:rPr lang="en-US" b="0" i="0" dirty="0">
                <a:solidFill>
                  <a:srgbClr val="333333"/>
                </a:solidFill>
                <a:effectLst/>
                <a:latin typeface="inter-regular"/>
              </a:rPr>
              <a:t>Resources are not the exact data type in PHP. Basically, </a:t>
            </a:r>
            <a:r>
              <a:rPr lang="en-US" b="0" i="0" dirty="0">
                <a:solidFill>
                  <a:srgbClr val="FF0000"/>
                </a:solidFill>
                <a:effectLst/>
                <a:latin typeface="inter-regular"/>
              </a:rPr>
              <a:t>these are used to store some function calls or references to external PHP resources.</a:t>
            </a:r>
            <a:r>
              <a:rPr lang="en-US" b="0" i="0" dirty="0">
                <a:solidFill>
                  <a:srgbClr val="333333"/>
                </a:solidFill>
                <a:effectLst/>
                <a:latin typeface="inter-regular"/>
              </a:rPr>
              <a:t> </a:t>
            </a:r>
            <a:r>
              <a:rPr lang="en-US" b="1" i="0" dirty="0">
                <a:solidFill>
                  <a:srgbClr val="333333"/>
                </a:solidFill>
                <a:effectLst/>
                <a:latin typeface="inter-bold"/>
              </a:rPr>
              <a:t>For example</a:t>
            </a:r>
            <a:r>
              <a:rPr lang="en-US" b="0" i="0" dirty="0">
                <a:solidFill>
                  <a:srgbClr val="333333"/>
                </a:solidFill>
                <a:effectLst/>
                <a:latin typeface="inter-regular"/>
              </a:rPr>
              <a:t> - a database call. It is an external resource.</a:t>
            </a:r>
          </a:p>
          <a:p>
            <a:r>
              <a:rPr lang="en-US" b="0" i="0" dirty="0">
                <a:solidFill>
                  <a:srgbClr val="610B4B"/>
                </a:solidFill>
                <a:effectLst/>
                <a:latin typeface="erdana"/>
              </a:rPr>
              <a:t>PHP Null</a:t>
            </a:r>
          </a:p>
          <a:p>
            <a:pPr algn="just"/>
            <a:r>
              <a:rPr lang="en-US" b="0" i="0" dirty="0">
                <a:solidFill>
                  <a:srgbClr val="333333"/>
                </a:solidFill>
                <a:effectLst/>
                <a:latin typeface="inter-regular"/>
              </a:rPr>
              <a:t>Null is a special data type that has only one value: </a:t>
            </a:r>
            <a:r>
              <a:rPr lang="en-US" b="1" i="0" dirty="0">
                <a:solidFill>
                  <a:srgbClr val="333333"/>
                </a:solidFill>
                <a:effectLst/>
                <a:latin typeface="inter-bold"/>
              </a:rPr>
              <a:t>NULL</a:t>
            </a:r>
            <a:r>
              <a:rPr lang="en-US" b="0" i="0" dirty="0">
                <a:solidFill>
                  <a:srgbClr val="333333"/>
                </a:solidFill>
                <a:effectLst/>
                <a:latin typeface="inter-regular"/>
              </a:rPr>
              <a:t>. There is a convention of writing it in capital letters as it is case sensitive.</a:t>
            </a:r>
          </a:p>
          <a:p>
            <a:pPr algn="just"/>
            <a:r>
              <a:rPr lang="en-US" b="0" i="0" dirty="0">
                <a:solidFill>
                  <a:srgbClr val="333333"/>
                </a:solidFill>
                <a:effectLst/>
                <a:latin typeface="inter-regular"/>
              </a:rPr>
              <a:t>The special type of data type NULL defined a variable with no value.</a:t>
            </a: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nl</a:t>
            </a:r>
            <a:r>
              <a:rPr lang="en-US" b="0" i="0" dirty="0">
                <a:solidFill>
                  <a:srgbClr val="000000"/>
                </a:solidFill>
                <a:effectLst/>
                <a:latin typeface="inter-regular"/>
              </a:rPr>
              <a:t> = NULL;  </a:t>
            </a:r>
          </a:p>
          <a:p>
            <a:pPr marL="0" indent="0" algn="just">
              <a:buNone/>
            </a:pPr>
            <a:r>
              <a:rPr lang="en-US" b="0" i="0" dirty="0">
                <a:solidFill>
                  <a:srgbClr val="000000"/>
                </a:solidFill>
                <a:effectLst/>
                <a:latin typeface="inter-regular"/>
              </a:rPr>
              <a:t>    echo $</a:t>
            </a:r>
            <a:r>
              <a:rPr lang="en-US" b="0" i="0" dirty="0" err="1">
                <a:solidFill>
                  <a:srgbClr val="000000"/>
                </a:solidFill>
                <a:effectLst/>
                <a:latin typeface="inter-regular"/>
              </a:rPr>
              <a:t>nl</a:t>
            </a:r>
            <a:r>
              <a:rPr lang="en-US" b="0" i="0" dirty="0">
                <a:solidFill>
                  <a:srgbClr val="000000"/>
                </a:solidFill>
                <a:effectLst/>
                <a:latin typeface="inter-regular"/>
              </a:rPr>
              <a:t>;   </a:t>
            </a:r>
            <a:r>
              <a:rPr lang="en-US" b="0" i="0" dirty="0">
                <a:solidFill>
                  <a:srgbClr val="008200"/>
                </a:solidFill>
                <a:effectLst/>
                <a:latin typeface="inter-regular"/>
              </a:rPr>
              <a:t>//it will not give any output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?&gt;  </a:t>
            </a:r>
          </a:p>
          <a:p>
            <a:endParaRPr lang="en-US" dirty="0"/>
          </a:p>
        </p:txBody>
      </p:sp>
    </p:spTree>
    <p:extLst>
      <p:ext uri="{BB962C8B-B14F-4D97-AF65-F5344CB8AC3E}">
        <p14:creationId xmlns:p14="http://schemas.microsoft.com/office/powerpoint/2010/main" val="786566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842A-AFFB-3004-0286-A39A070A9909}"/>
              </a:ext>
            </a:extLst>
          </p:cNvPr>
          <p:cNvSpPr>
            <a:spLocks noGrp="1"/>
          </p:cNvSpPr>
          <p:nvPr>
            <p:ph type="title"/>
          </p:nvPr>
        </p:nvSpPr>
        <p:spPr/>
        <p:txBody>
          <a:bodyPr/>
          <a:lstStyle/>
          <a:p>
            <a:r>
              <a:rPr lang="en-US" sz="4400" b="1" dirty="0">
                <a:latin typeface="Times New Roman" panose="02020603050405020304" pitchFamily="18" charset="0"/>
              </a:rPr>
              <a:t>Program Control, Functions</a:t>
            </a:r>
            <a:endParaRPr lang="en-US" dirty="0"/>
          </a:p>
        </p:txBody>
      </p:sp>
      <p:sp>
        <p:nvSpPr>
          <p:cNvPr id="3" name="Content Placeholder 2">
            <a:extLst>
              <a:ext uri="{FF2B5EF4-FFF2-40B4-BE49-F238E27FC236}">
                <a16:creationId xmlns:a16="http://schemas.microsoft.com/office/drawing/2014/main" id="{5FDBC72F-6C9F-1A8D-D48C-6A947E6379CA}"/>
              </a:ext>
            </a:extLst>
          </p:cNvPr>
          <p:cNvSpPr>
            <a:spLocks noGrp="1"/>
          </p:cNvSpPr>
          <p:nvPr>
            <p:ph idx="1"/>
          </p:nvPr>
        </p:nvSpPr>
        <p:spPr/>
        <p:txBody>
          <a:bodyPr>
            <a:normAutofit fontScale="62500" lnSpcReduction="20000"/>
          </a:bodyPr>
          <a:lstStyle/>
          <a:p>
            <a:r>
              <a:rPr lang="en-US" b="0" i="0" dirty="0">
                <a:solidFill>
                  <a:srgbClr val="333333"/>
                </a:solidFill>
                <a:effectLst/>
                <a:latin typeface="inter-regular"/>
              </a:rPr>
              <a:t>PHP function is a piece of code that can be reused many times. It can take input as argument list and return value. There are thousands of built-in functions in PHP.</a:t>
            </a:r>
          </a:p>
          <a:p>
            <a:r>
              <a:rPr lang="en-US" dirty="0">
                <a:solidFill>
                  <a:srgbClr val="333333"/>
                </a:solidFill>
                <a:latin typeface="inter-regular"/>
              </a:rPr>
              <a:t>Syntax</a:t>
            </a:r>
            <a:endParaRPr lang="en-US" b="0" i="0" dirty="0">
              <a:solidFill>
                <a:srgbClr val="333333"/>
              </a:solidFill>
              <a:effectLst/>
              <a:latin typeface="inter-regular"/>
            </a:endParaRPr>
          </a:p>
          <a:p>
            <a:pPr marL="0" indent="0" algn="just">
              <a:buNone/>
            </a:pPr>
            <a:r>
              <a:rPr lang="en-US" b="1" i="0" dirty="0">
                <a:solidFill>
                  <a:srgbClr val="006699"/>
                </a:solidFill>
                <a:effectLst/>
                <a:latin typeface="inter-regular"/>
              </a:rPr>
              <a:t>function</a:t>
            </a:r>
            <a:r>
              <a:rPr lang="en-US" b="0" i="0" dirty="0">
                <a:solidFill>
                  <a:srgbClr val="000000"/>
                </a:solidFill>
                <a:effectLst/>
                <a:latin typeface="inter-regular"/>
              </a:rPr>
              <a:t> </a:t>
            </a:r>
            <a:r>
              <a:rPr lang="en-US" b="0" i="0" dirty="0" err="1">
                <a:solidFill>
                  <a:srgbClr val="000000"/>
                </a:solidFill>
                <a:effectLst/>
                <a:latin typeface="inter-regular"/>
              </a:rPr>
              <a:t>functionname</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//code to be executed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dirty="0">
                <a:solidFill>
                  <a:srgbClr val="000000"/>
                </a:solidFill>
                <a:latin typeface="inter-regular"/>
              </a:rPr>
              <a:t>Example</a:t>
            </a: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function</a:t>
            </a:r>
            <a:r>
              <a:rPr lang="en-US" b="0" i="0" dirty="0">
                <a:solidFill>
                  <a:srgbClr val="000000"/>
                </a:solidFill>
                <a:effectLst/>
                <a:latin typeface="inter-regular"/>
              </a:rPr>
              <a:t> </a:t>
            </a:r>
            <a:r>
              <a:rPr lang="en-US" b="0" i="0" dirty="0" err="1">
                <a:solidFill>
                  <a:srgbClr val="000000"/>
                </a:solidFill>
                <a:effectLst/>
                <a:latin typeface="inter-regular"/>
              </a:rPr>
              <a:t>sayHello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a:t>
            </a:r>
            <a:r>
              <a:rPr lang="en-US" b="0" i="0" dirty="0">
                <a:solidFill>
                  <a:srgbClr val="0000FF"/>
                </a:solidFill>
                <a:effectLst/>
                <a:latin typeface="inter-regular"/>
              </a:rPr>
              <a:t>"Hello PHP Function"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sayHello</a:t>
            </a:r>
            <a:r>
              <a:rPr lang="en-US" b="0" i="0" dirty="0">
                <a:solidFill>
                  <a:srgbClr val="000000"/>
                </a:solidFill>
                <a:effectLst/>
                <a:latin typeface="inter-regular"/>
              </a:rPr>
              <a:t>();</a:t>
            </a:r>
            <a:r>
              <a:rPr lang="en-US" b="0" i="0" dirty="0">
                <a:solidFill>
                  <a:srgbClr val="008200"/>
                </a:solidFill>
                <a:effectLst/>
                <a:latin typeface="inter-regular"/>
              </a:rPr>
              <a:t>//calling function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?&gt;  </a:t>
            </a:r>
          </a:p>
          <a:p>
            <a:pPr marL="0" indent="0" algn="just">
              <a:buNone/>
            </a:pPr>
            <a:r>
              <a:rPr lang="en-US" b="0" i="0" dirty="0">
                <a:solidFill>
                  <a:srgbClr val="000000"/>
                </a:solidFill>
                <a:effectLst/>
                <a:latin typeface="inter-regular"/>
              </a:rPr>
              <a:t>Output:                  </a:t>
            </a:r>
            <a:r>
              <a:rPr lang="en-US" b="0" i="0" dirty="0">
                <a:solidFill>
                  <a:srgbClr val="535559"/>
                </a:solidFill>
                <a:effectLst/>
                <a:latin typeface="inter-regular"/>
              </a:rPr>
              <a:t>Hello PHP Function</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656664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7BB52-F42F-EB4F-7E30-7580F0265AE9}"/>
              </a:ext>
            </a:extLst>
          </p:cNvPr>
          <p:cNvSpPr>
            <a:spLocks noGrp="1"/>
          </p:cNvSpPr>
          <p:nvPr>
            <p:ph idx="1"/>
          </p:nvPr>
        </p:nvSpPr>
        <p:spPr>
          <a:xfrm>
            <a:off x="828675" y="1825625"/>
            <a:ext cx="10515600" cy="4351338"/>
          </a:xfrm>
        </p:spPr>
        <p:txBody>
          <a:bodyPr>
            <a:normAutofit fontScale="92500" lnSpcReduction="10000"/>
          </a:bodyPr>
          <a:lstStyle/>
          <a:p>
            <a:r>
              <a:rPr lang="en-US" b="0" i="0" dirty="0">
                <a:solidFill>
                  <a:srgbClr val="333333"/>
                </a:solidFill>
                <a:effectLst/>
                <a:latin typeface="inter-regular"/>
              </a:rPr>
              <a:t>PHP supports </a:t>
            </a:r>
            <a:r>
              <a:rPr lang="en-US" b="1" i="0" dirty="0">
                <a:solidFill>
                  <a:srgbClr val="333333"/>
                </a:solidFill>
                <a:effectLst/>
                <a:latin typeface="inter-bold"/>
              </a:rPr>
              <a:t>Call by Value</a:t>
            </a:r>
            <a:r>
              <a:rPr lang="en-US" b="0" i="0" dirty="0">
                <a:solidFill>
                  <a:srgbClr val="333333"/>
                </a:solidFill>
                <a:effectLst/>
                <a:latin typeface="inter-regular"/>
              </a:rPr>
              <a:t> (default), </a:t>
            </a:r>
            <a:r>
              <a:rPr lang="en-US" b="1" i="0" dirty="0">
                <a:solidFill>
                  <a:srgbClr val="333333"/>
                </a:solidFill>
                <a:effectLst/>
                <a:latin typeface="inter-bold"/>
              </a:rPr>
              <a:t>Call by Reference</a:t>
            </a:r>
            <a:r>
              <a:rPr lang="en-US" b="0" i="0" dirty="0">
                <a:solidFill>
                  <a:srgbClr val="333333"/>
                </a:solidFill>
                <a:effectLst/>
                <a:latin typeface="inter-regular"/>
              </a:rPr>
              <a:t>, </a:t>
            </a:r>
            <a:r>
              <a:rPr lang="en-US" b="1" i="0" dirty="0">
                <a:solidFill>
                  <a:srgbClr val="333333"/>
                </a:solidFill>
                <a:effectLst/>
                <a:latin typeface="inter-bold"/>
              </a:rPr>
              <a:t>Default argument values</a:t>
            </a:r>
            <a:r>
              <a:rPr lang="en-US" b="0" i="0" dirty="0">
                <a:solidFill>
                  <a:srgbClr val="333333"/>
                </a:solidFill>
                <a:effectLst/>
                <a:latin typeface="inter-regular"/>
              </a:rPr>
              <a:t> and </a:t>
            </a:r>
            <a:r>
              <a:rPr lang="en-US" b="1" i="0" dirty="0">
                <a:solidFill>
                  <a:srgbClr val="333333"/>
                </a:solidFill>
                <a:effectLst/>
                <a:latin typeface="inter-bold"/>
              </a:rPr>
              <a:t>Variable-length argument list</a:t>
            </a:r>
            <a:r>
              <a:rPr lang="en-US" b="0" i="0" dirty="0">
                <a:solidFill>
                  <a:srgbClr val="333333"/>
                </a:solidFill>
                <a:effectLst/>
                <a:latin typeface="inter-regular"/>
              </a:rPr>
              <a:t>.</a:t>
            </a: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function</a:t>
            </a:r>
            <a:r>
              <a:rPr lang="en-US" b="0" i="0" dirty="0">
                <a:solidFill>
                  <a:srgbClr val="000000"/>
                </a:solidFill>
                <a:effectLst/>
                <a:latin typeface="inter-regular"/>
              </a:rPr>
              <a:t> </a:t>
            </a:r>
            <a:r>
              <a:rPr lang="en-US" b="0" i="0" dirty="0" err="1">
                <a:solidFill>
                  <a:srgbClr val="000000"/>
                </a:solidFill>
                <a:effectLst/>
                <a:latin typeface="inter-regular"/>
              </a:rPr>
              <a:t>sayHello</a:t>
            </a:r>
            <a:r>
              <a:rPr lang="en-US" b="0" i="0" dirty="0">
                <a:solidFill>
                  <a:srgbClr val="000000"/>
                </a:solidFill>
                <a:effectLst/>
                <a:latin typeface="inter-regular"/>
              </a:rPr>
              <a:t>($name){  </a:t>
            </a:r>
          </a:p>
          <a:p>
            <a:pPr marL="0" indent="0" algn="just">
              <a:buNone/>
            </a:pPr>
            <a:r>
              <a:rPr lang="en-US" b="0" i="0" dirty="0">
                <a:solidFill>
                  <a:srgbClr val="000000"/>
                </a:solidFill>
                <a:effectLst/>
                <a:latin typeface="inter-regular"/>
              </a:rPr>
              <a:t>echo </a:t>
            </a:r>
            <a:r>
              <a:rPr lang="en-US" b="0" i="0" dirty="0">
                <a:solidFill>
                  <a:srgbClr val="0000FF"/>
                </a:solidFill>
                <a:effectLst/>
                <a:latin typeface="inter-regular"/>
              </a:rPr>
              <a:t>"Hello $name&lt;</a:t>
            </a:r>
            <a:r>
              <a:rPr lang="en-US" b="0" i="0" dirty="0" err="1">
                <a:solidFill>
                  <a:srgbClr val="0000FF"/>
                </a:solidFill>
                <a:effectLst/>
                <a:latin typeface="inter-regular"/>
              </a:rPr>
              <a:t>br</a:t>
            </a:r>
            <a:r>
              <a:rPr lang="en-US" b="0" i="0" dirty="0">
                <a:solidFill>
                  <a:srgbClr val="0000FF"/>
                </a:solidFill>
                <a:effectLst/>
                <a:latin typeface="inter-regular"/>
              </a:rPr>
              <a:t>/&gt;"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sayHello</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Sonoo</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sayHello</a:t>
            </a:r>
            <a:r>
              <a:rPr lang="en-US" b="0" i="0" dirty="0">
                <a:solidFill>
                  <a:srgbClr val="000000"/>
                </a:solidFill>
                <a:effectLst/>
                <a:latin typeface="inter-regular"/>
              </a:rPr>
              <a:t>(</a:t>
            </a:r>
            <a:r>
              <a:rPr lang="en-US" b="0" i="0" dirty="0">
                <a:solidFill>
                  <a:srgbClr val="0000FF"/>
                </a:solidFill>
                <a:effectLst/>
                <a:latin typeface="inter-regular"/>
              </a:rPr>
              <a:t>"Vimal"</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sayHello</a:t>
            </a:r>
            <a:r>
              <a:rPr lang="en-US" b="0" i="0" dirty="0">
                <a:solidFill>
                  <a:srgbClr val="000000"/>
                </a:solidFill>
                <a:effectLst/>
                <a:latin typeface="inter-regular"/>
              </a:rPr>
              <a:t>(</a:t>
            </a:r>
            <a:r>
              <a:rPr lang="en-US" b="0" i="0" dirty="0">
                <a:solidFill>
                  <a:srgbClr val="0000FF"/>
                </a:solidFill>
                <a:effectLst/>
                <a:latin typeface="inter-regular"/>
              </a:rPr>
              <a:t>"John"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?&gt;  </a:t>
            </a:r>
          </a:p>
          <a:p>
            <a:pPr marL="0" indent="0" algn="just">
              <a:buNone/>
            </a:pPr>
            <a:endParaRPr lang="en-US" b="0" i="0" dirty="0">
              <a:solidFill>
                <a:srgbClr val="000000"/>
              </a:solidFill>
              <a:effectLst/>
              <a:latin typeface="inter-regular"/>
            </a:endParaRPr>
          </a:p>
          <a:p>
            <a:endParaRPr lang="en-US" dirty="0"/>
          </a:p>
        </p:txBody>
      </p:sp>
      <p:sp>
        <p:nvSpPr>
          <p:cNvPr id="4" name="Rectangle 1">
            <a:extLst>
              <a:ext uri="{FF2B5EF4-FFF2-40B4-BE49-F238E27FC236}">
                <a16:creationId xmlns:a16="http://schemas.microsoft.com/office/drawing/2014/main" id="{63E79442-2E2F-73F2-DA4F-AF2F50E1B230}"/>
              </a:ext>
            </a:extLst>
          </p:cNvPr>
          <p:cNvSpPr>
            <a:spLocks noChangeArrowheads="1"/>
          </p:cNvSpPr>
          <p:nvPr/>
        </p:nvSpPr>
        <p:spPr bwMode="auto">
          <a:xfrm>
            <a:off x="5334000" y="4401234"/>
            <a:ext cx="38296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Hello </a:t>
            </a:r>
            <a:r>
              <a:rPr kumimoji="0" lang="en-US" altLang="en-US" sz="1200" b="0" i="0" u="none" strike="noStrike" cap="none" normalizeH="0" baseline="0" dirty="0" err="1">
                <a:ln>
                  <a:noFill/>
                </a:ln>
                <a:solidFill>
                  <a:srgbClr val="535559"/>
                </a:solidFill>
                <a:effectLst/>
                <a:latin typeface="Arial Unicode MS"/>
              </a:rPr>
              <a:t>Sonoo</a:t>
            </a:r>
            <a:r>
              <a:rPr kumimoji="0" lang="en-US" altLang="en-US" sz="1200" b="0" i="0" u="none" strike="noStrike" cap="none" normalizeH="0" baseline="0" dirty="0">
                <a:ln>
                  <a:noFill/>
                </a:ln>
                <a:solidFill>
                  <a:srgbClr val="535559"/>
                </a:solidFill>
                <a:effectLst/>
                <a:latin typeface="Arial Unicode MS"/>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Hello Vimal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Hello John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566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0E5E-E4C9-F63E-B804-6FE9BC9BA6C3}"/>
              </a:ext>
            </a:extLst>
          </p:cNvPr>
          <p:cNvSpPr>
            <a:spLocks noGrp="1"/>
          </p:cNvSpPr>
          <p:nvPr>
            <p:ph type="title"/>
          </p:nvPr>
        </p:nvSpPr>
        <p:spPr/>
        <p:txBody>
          <a:bodyPr/>
          <a:lstStyle/>
          <a:p>
            <a:r>
              <a:rPr lang="en-US" b="0" i="0" dirty="0">
                <a:solidFill>
                  <a:srgbClr val="610B38"/>
                </a:solidFill>
                <a:effectLst/>
                <a:latin typeface="erdana"/>
              </a:rPr>
              <a:t>PHP Call By Reference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72838D23-AED0-7249-27EE-68FD46410265}"/>
              </a:ext>
            </a:extLst>
          </p:cNvPr>
          <p:cNvSpPr>
            <a:spLocks noGrp="1"/>
          </p:cNvSpPr>
          <p:nvPr>
            <p:ph idx="1"/>
          </p:nvPr>
        </p:nvSpPr>
        <p:spPr/>
        <p:txBody>
          <a:bodyPr>
            <a:normAutofit fontScale="70000" lnSpcReduction="20000"/>
          </a:bodyPr>
          <a:lstStyle/>
          <a:p>
            <a:pPr algn="just">
              <a:buFont typeface="+mj-lt"/>
              <a:buAutoNum type="arabicPeriod"/>
            </a:pPr>
            <a:r>
              <a:rPr lang="en-US" b="0" i="0" dirty="0">
                <a:solidFill>
                  <a:srgbClr val="333333"/>
                </a:solidFill>
                <a:effectLst/>
                <a:latin typeface="inter-regular"/>
              </a:rPr>
              <a:t>To pass value as a reference, you need to use ampersand (&amp;) symbol before the argument name.</a:t>
            </a:r>
            <a:endParaRPr lang="en-US" b="0" i="0" dirty="0">
              <a:solidFill>
                <a:srgbClr val="000000"/>
              </a:solidFill>
              <a:effectLst/>
              <a:latin typeface="inter-regular"/>
            </a:endParaRPr>
          </a:p>
          <a:p>
            <a:pPr algn="just">
              <a:buFont typeface="+mj-lt"/>
              <a:buAutoNum type="arabicPeriod"/>
            </a:pP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function</a:t>
            </a:r>
            <a:r>
              <a:rPr lang="en-US" b="0" i="0" dirty="0">
                <a:solidFill>
                  <a:srgbClr val="000000"/>
                </a:solidFill>
                <a:effectLst/>
                <a:latin typeface="inter-regular"/>
              </a:rPr>
              <a:t> adder(&amp;$str2)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$str2 .= </a:t>
            </a:r>
            <a:r>
              <a:rPr lang="en-US" b="0" i="0" dirty="0">
                <a:solidFill>
                  <a:srgbClr val="0000FF"/>
                </a:solidFill>
                <a:effectLst/>
                <a:latin typeface="inter-regular"/>
              </a:rPr>
              <a:t>'Call By Reference'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$str = </a:t>
            </a:r>
            <a:r>
              <a:rPr lang="en-US" b="0" i="0" dirty="0">
                <a:solidFill>
                  <a:srgbClr val="0000FF"/>
                </a:solidFill>
                <a:effectLst/>
                <a:latin typeface="inter-regular"/>
              </a:rPr>
              <a:t>'Hello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adder($str);  </a:t>
            </a:r>
          </a:p>
          <a:p>
            <a:pPr marL="0" indent="0" algn="just">
              <a:buNone/>
            </a:pPr>
            <a:r>
              <a:rPr lang="en-US" b="0" i="0" dirty="0">
                <a:solidFill>
                  <a:srgbClr val="000000"/>
                </a:solidFill>
                <a:effectLst/>
                <a:latin typeface="inter-regular"/>
              </a:rPr>
              <a:t>echo $str;  </a:t>
            </a:r>
          </a:p>
          <a:p>
            <a:pPr marL="0" indent="0" algn="just">
              <a:buNone/>
            </a:pPr>
            <a:r>
              <a:rPr lang="en-US" b="0" i="0" dirty="0">
                <a:solidFill>
                  <a:srgbClr val="000000"/>
                </a:solidFill>
                <a:effectLst/>
                <a:latin typeface="inter-regular"/>
              </a:rPr>
              <a:t>?&gt; </a:t>
            </a:r>
          </a:p>
          <a:p>
            <a:pPr marL="0" indent="0" algn="just">
              <a:buNone/>
            </a:pPr>
            <a:r>
              <a:rPr lang="en-US" dirty="0">
                <a:solidFill>
                  <a:srgbClr val="000000"/>
                </a:solidFill>
                <a:latin typeface="inter-regular"/>
              </a:rPr>
              <a:t>Output:</a:t>
            </a:r>
          </a:p>
          <a:p>
            <a:pPr marL="0" indent="0" algn="just">
              <a:buNone/>
            </a:pPr>
            <a:endParaRPr lang="en-US" b="0" i="0" dirty="0">
              <a:solidFill>
                <a:srgbClr val="000000"/>
              </a:solidFill>
              <a:effectLst/>
              <a:latin typeface="inter-regular"/>
            </a:endParaRPr>
          </a:p>
          <a:p>
            <a:endParaRPr lang="en-US" dirty="0"/>
          </a:p>
        </p:txBody>
      </p:sp>
      <p:sp>
        <p:nvSpPr>
          <p:cNvPr id="4" name="Rectangle 1">
            <a:extLst>
              <a:ext uri="{FF2B5EF4-FFF2-40B4-BE49-F238E27FC236}">
                <a16:creationId xmlns:a16="http://schemas.microsoft.com/office/drawing/2014/main" id="{832C7C8F-F831-C82C-4AB9-9C7BD561D56C}"/>
              </a:ext>
            </a:extLst>
          </p:cNvPr>
          <p:cNvSpPr>
            <a:spLocks noChangeArrowheads="1"/>
          </p:cNvSpPr>
          <p:nvPr/>
        </p:nvSpPr>
        <p:spPr bwMode="auto">
          <a:xfrm>
            <a:off x="4758812" y="4151719"/>
            <a:ext cx="56437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Hello Call By Reference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64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B2CF-53DF-E5DF-6A4C-1BB4B92B4E2A}"/>
              </a:ext>
            </a:extLst>
          </p:cNvPr>
          <p:cNvSpPr>
            <a:spLocks noGrp="1"/>
          </p:cNvSpPr>
          <p:nvPr>
            <p:ph type="title"/>
          </p:nvPr>
        </p:nvSpPr>
        <p:spPr/>
        <p:txBody>
          <a:bodyPr/>
          <a:lstStyle/>
          <a:p>
            <a:r>
              <a:rPr lang="en-US" b="0" i="0" dirty="0">
                <a:solidFill>
                  <a:srgbClr val="610B38"/>
                </a:solidFill>
                <a:effectLst/>
                <a:latin typeface="erdana"/>
              </a:rPr>
              <a:t>Default Argument Value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871A009D-4A7C-EB16-D2F5-74E4CD485A1A}"/>
              </a:ext>
            </a:extLst>
          </p:cNvPr>
          <p:cNvSpPr>
            <a:spLocks noGrp="1"/>
          </p:cNvSpPr>
          <p:nvPr>
            <p:ph idx="1"/>
          </p:nvPr>
        </p:nvSpPr>
        <p:spPr>
          <a:xfrm>
            <a:off x="838199" y="1825625"/>
            <a:ext cx="10651285" cy="4351338"/>
          </a:xfrm>
        </p:spPr>
        <p:txBody>
          <a:bodyPr>
            <a:normAutofit fontScale="92500" lnSpcReduction="10000"/>
          </a:bodyPr>
          <a:lstStyle/>
          <a:p>
            <a:r>
              <a:rPr lang="en-US" b="0" i="0" dirty="0">
                <a:solidFill>
                  <a:srgbClr val="333333"/>
                </a:solidFill>
                <a:effectLst/>
                <a:latin typeface="inter-regular"/>
              </a:rPr>
              <a:t>We can specify a default argument value in function. While calling PHP function if you don't specify any argument, it will take the default argument.</a:t>
            </a: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function</a:t>
            </a:r>
            <a:r>
              <a:rPr lang="en-US" b="0" i="0" dirty="0">
                <a:solidFill>
                  <a:srgbClr val="000000"/>
                </a:solidFill>
                <a:effectLst/>
                <a:latin typeface="inter-regular"/>
              </a:rPr>
              <a:t> </a:t>
            </a:r>
            <a:r>
              <a:rPr lang="en-US" b="0" i="0" dirty="0" err="1">
                <a:solidFill>
                  <a:srgbClr val="000000"/>
                </a:solidFill>
                <a:effectLst/>
                <a:latin typeface="inter-regular"/>
              </a:rPr>
              <a:t>sayHello</a:t>
            </a:r>
            <a:r>
              <a:rPr lang="en-US" b="0" i="0" dirty="0">
                <a:solidFill>
                  <a:srgbClr val="000000"/>
                </a:solidFill>
                <a:effectLst/>
                <a:latin typeface="inter-regular"/>
              </a:rPr>
              <a:t>($name=</a:t>
            </a:r>
            <a:r>
              <a:rPr lang="en-US" b="0" i="0" dirty="0">
                <a:solidFill>
                  <a:srgbClr val="0000FF"/>
                </a:solidFill>
                <a:effectLst/>
                <a:latin typeface="inter-regular"/>
              </a:rPr>
              <a:t>"</a:t>
            </a:r>
            <a:r>
              <a:rPr lang="en-US" b="0" i="0" dirty="0" err="1">
                <a:solidFill>
                  <a:srgbClr val="0000FF"/>
                </a:solidFill>
                <a:effectLst/>
                <a:latin typeface="inter-regular"/>
              </a:rPr>
              <a:t>Sonoo</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a:t>
            </a:r>
            <a:r>
              <a:rPr lang="en-US" b="0" i="0" dirty="0">
                <a:solidFill>
                  <a:srgbClr val="0000FF"/>
                </a:solidFill>
                <a:effectLst/>
                <a:latin typeface="inter-regular"/>
              </a:rPr>
              <a:t>"Hello $name&lt;</a:t>
            </a:r>
            <a:r>
              <a:rPr lang="en-US" b="0" i="0" dirty="0" err="1">
                <a:solidFill>
                  <a:srgbClr val="0000FF"/>
                </a:solidFill>
                <a:effectLst/>
                <a:latin typeface="inter-regular"/>
              </a:rPr>
              <a:t>br</a:t>
            </a:r>
            <a:r>
              <a:rPr lang="en-US" b="0" i="0" dirty="0">
                <a:solidFill>
                  <a:srgbClr val="0000FF"/>
                </a:solidFill>
                <a:effectLst/>
                <a:latin typeface="inter-regular"/>
              </a:rPr>
              <a:t>/&gt;"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sayHello</a:t>
            </a:r>
            <a:r>
              <a:rPr lang="en-US" b="0" i="0" dirty="0">
                <a:solidFill>
                  <a:srgbClr val="000000"/>
                </a:solidFill>
                <a:effectLst/>
                <a:latin typeface="inter-regular"/>
              </a:rPr>
              <a:t>(</a:t>
            </a:r>
            <a:r>
              <a:rPr lang="en-US" b="0" i="0" dirty="0">
                <a:solidFill>
                  <a:srgbClr val="0000FF"/>
                </a:solidFill>
                <a:effectLst/>
                <a:latin typeface="inter-regular"/>
              </a:rPr>
              <a:t>"Rajesh"</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sayHello</a:t>
            </a:r>
            <a:r>
              <a:rPr lang="en-US" b="0" i="0" dirty="0">
                <a:solidFill>
                  <a:srgbClr val="000000"/>
                </a:solidFill>
                <a:effectLst/>
                <a:latin typeface="inter-regular"/>
              </a:rPr>
              <a:t>();</a:t>
            </a:r>
            <a:r>
              <a:rPr lang="en-US" b="0" i="0" dirty="0">
                <a:solidFill>
                  <a:srgbClr val="008200"/>
                </a:solidFill>
                <a:effectLst/>
                <a:latin typeface="inter-regular"/>
              </a:rPr>
              <a:t>//passing no value</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sayHello</a:t>
            </a:r>
            <a:r>
              <a:rPr lang="en-US" b="0" i="0" dirty="0">
                <a:solidFill>
                  <a:srgbClr val="000000"/>
                </a:solidFill>
                <a:effectLst/>
                <a:latin typeface="inter-regular"/>
              </a:rPr>
              <a:t>(</a:t>
            </a:r>
            <a:r>
              <a:rPr lang="en-US" b="0" i="0" dirty="0">
                <a:solidFill>
                  <a:srgbClr val="0000FF"/>
                </a:solidFill>
                <a:effectLst/>
                <a:latin typeface="inter-regular"/>
              </a:rPr>
              <a:t>"John"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?&gt;  </a:t>
            </a:r>
          </a:p>
          <a:p>
            <a:endParaRPr lang="en-US" dirty="0"/>
          </a:p>
        </p:txBody>
      </p:sp>
      <p:sp>
        <p:nvSpPr>
          <p:cNvPr id="4" name="Rectangle 1">
            <a:extLst>
              <a:ext uri="{FF2B5EF4-FFF2-40B4-BE49-F238E27FC236}">
                <a16:creationId xmlns:a16="http://schemas.microsoft.com/office/drawing/2014/main" id="{96FC0A87-05C8-0BB1-B028-B2D548AF5A4F}"/>
              </a:ext>
            </a:extLst>
          </p:cNvPr>
          <p:cNvSpPr>
            <a:spLocks noChangeArrowheads="1"/>
          </p:cNvSpPr>
          <p:nvPr/>
        </p:nvSpPr>
        <p:spPr bwMode="auto">
          <a:xfrm>
            <a:off x="4972665" y="3729378"/>
            <a:ext cx="80354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Hello Rajesh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Hello </a:t>
            </a:r>
            <a:r>
              <a:rPr kumimoji="0" lang="en-US" altLang="en-US" sz="1200" b="0" i="0" u="none" strike="noStrike" cap="none" normalizeH="0" baseline="0" dirty="0" err="1">
                <a:ln>
                  <a:noFill/>
                </a:ln>
                <a:solidFill>
                  <a:srgbClr val="535559"/>
                </a:solidFill>
                <a:effectLst/>
                <a:latin typeface="Arial Unicode MS"/>
              </a:rPr>
              <a:t>Sonoo</a:t>
            </a:r>
            <a:r>
              <a:rPr kumimoji="0" lang="en-US" altLang="en-US" sz="1200" b="0" i="0" u="none" strike="noStrike" cap="none" normalizeH="0" baseline="0" dirty="0">
                <a:ln>
                  <a:noFill/>
                </a:ln>
                <a:solidFill>
                  <a:srgbClr val="535559"/>
                </a:solidFill>
                <a:effectLst/>
                <a:latin typeface="Arial Unicode MS"/>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Hello John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57714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73C7-9B04-F742-3A4E-6819EAD65FA0}"/>
              </a:ext>
            </a:extLst>
          </p:cNvPr>
          <p:cNvSpPr>
            <a:spLocks noGrp="1"/>
          </p:cNvSpPr>
          <p:nvPr>
            <p:ph type="title"/>
          </p:nvPr>
        </p:nvSpPr>
        <p:spPr/>
        <p:txBody>
          <a:bodyPr/>
          <a:lstStyle/>
          <a:p>
            <a:r>
              <a:rPr lang="en-US" b="0" i="0" dirty="0">
                <a:solidFill>
                  <a:srgbClr val="610B38"/>
                </a:solidFill>
                <a:effectLst/>
                <a:latin typeface="erdana"/>
              </a:rPr>
              <a:t>Returning Value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9D34EFAE-DAB5-DD9A-0D42-02BCA7AE1FA4}"/>
              </a:ext>
            </a:extLst>
          </p:cNvPr>
          <p:cNvSpPr>
            <a:spLocks noGrp="1"/>
          </p:cNvSpPr>
          <p:nvPr>
            <p:ph idx="1"/>
          </p:nvPr>
        </p:nvSpPr>
        <p:spPr/>
        <p:txBody>
          <a:bodyPr/>
          <a:lstStyle/>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function</a:t>
            </a:r>
            <a:r>
              <a:rPr lang="en-US" b="0" i="0" dirty="0">
                <a:solidFill>
                  <a:srgbClr val="000000"/>
                </a:solidFill>
                <a:effectLst/>
                <a:latin typeface="inter-regular"/>
              </a:rPr>
              <a:t> cube($n){  </a:t>
            </a:r>
          </a:p>
          <a:p>
            <a:pPr marL="0" indent="0" algn="just">
              <a:buNone/>
            </a:pPr>
            <a:r>
              <a:rPr lang="en-US" b="1" i="0" dirty="0">
                <a:solidFill>
                  <a:srgbClr val="006699"/>
                </a:solidFill>
                <a:effectLst/>
                <a:latin typeface="inter-regular"/>
              </a:rPr>
              <a:t>return</a:t>
            </a:r>
            <a:r>
              <a:rPr lang="en-US" b="0" i="0" dirty="0">
                <a:solidFill>
                  <a:srgbClr val="000000"/>
                </a:solidFill>
                <a:effectLst/>
                <a:latin typeface="inter-regular"/>
              </a:rPr>
              <a:t> $n*$n*$n;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a:t>
            </a:r>
            <a:r>
              <a:rPr lang="en-US" b="0" i="0" dirty="0">
                <a:solidFill>
                  <a:srgbClr val="0000FF"/>
                </a:solidFill>
                <a:effectLst/>
                <a:latin typeface="inter-regular"/>
              </a:rPr>
              <a:t>"Cube of 3 is: “</a:t>
            </a:r>
            <a:r>
              <a:rPr lang="en-US" dirty="0">
                <a:solidFill>
                  <a:srgbClr val="000000"/>
                </a:solidFill>
                <a:latin typeface="inter-regular"/>
              </a:rPr>
              <a:t>,</a:t>
            </a:r>
            <a:r>
              <a:rPr lang="en-US" b="0" i="0" dirty="0">
                <a:solidFill>
                  <a:srgbClr val="000000"/>
                </a:solidFill>
                <a:effectLst/>
                <a:latin typeface="inter-regular"/>
              </a:rPr>
              <a:t>cube(3);  </a:t>
            </a:r>
          </a:p>
          <a:p>
            <a:pPr marL="0" indent="0" algn="just">
              <a:buNone/>
            </a:pPr>
            <a:r>
              <a:rPr lang="en-US" b="0" i="0" dirty="0">
                <a:solidFill>
                  <a:srgbClr val="000000"/>
                </a:solidFill>
                <a:effectLst/>
                <a:latin typeface="inter-regular"/>
              </a:rPr>
              <a:t>?&gt;  </a:t>
            </a:r>
          </a:p>
          <a:p>
            <a:endParaRPr lang="en-US" dirty="0"/>
          </a:p>
        </p:txBody>
      </p:sp>
      <p:sp>
        <p:nvSpPr>
          <p:cNvPr id="4" name="Rectangle 1">
            <a:extLst>
              <a:ext uri="{FF2B5EF4-FFF2-40B4-BE49-F238E27FC236}">
                <a16:creationId xmlns:a16="http://schemas.microsoft.com/office/drawing/2014/main" id="{5100CB9E-FBCE-9BE6-6C52-45218D62B681}"/>
              </a:ext>
            </a:extLst>
          </p:cNvPr>
          <p:cNvSpPr>
            <a:spLocks noChangeArrowheads="1"/>
          </p:cNvSpPr>
          <p:nvPr/>
        </p:nvSpPr>
        <p:spPr bwMode="auto">
          <a:xfrm>
            <a:off x="3893575" y="5368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35559"/>
                </a:solidFill>
                <a:effectLst/>
                <a:latin typeface="Arial Unicode MS"/>
              </a:rPr>
              <a:t>Cube of 3 is: 27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4545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914400" y="693738"/>
            <a:ext cx="10363200" cy="1292662"/>
          </a:xfrm>
        </p:spPr>
        <p:txBody>
          <a:bodyPr>
            <a:normAutofit fontScale="90000"/>
          </a:bodyPr>
          <a:lstStyle/>
          <a:p>
            <a:pPr algn="ctr"/>
            <a:r>
              <a:rPr lang="en-IN" sz="3600" i="0" dirty="0">
                <a:solidFill>
                  <a:srgbClr val="FF0000"/>
                </a:solidFill>
                <a:effectLst/>
                <a:latin typeface="Segoe UI" panose="020B0502040204020203" pitchFamily="34" charset="0"/>
              </a:rPr>
              <a:t>PHP - What is OOP?</a:t>
            </a:r>
            <a:br>
              <a:rPr lang="en-IN" i="0" dirty="0">
                <a:solidFill>
                  <a:srgbClr val="FF0000"/>
                </a:solidFill>
                <a:effectLst/>
                <a:latin typeface="Segoe UI" panose="020B0502040204020203" pitchFamily="34" charset="0"/>
              </a:rPr>
            </a:b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219200" y="1646238"/>
            <a:ext cx="9448800" cy="2000548"/>
          </a:xfrm>
        </p:spPr>
        <p:txBody>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From PHP5, you can also write PHP code in an object-oriented style.</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Object-Oriented programming is faster and easier to execute.</a:t>
            </a:r>
          </a:p>
          <a:p>
            <a:endParaRPr lang="en-IN" dirty="0"/>
          </a:p>
        </p:txBody>
      </p:sp>
    </p:spTree>
    <p:extLst>
      <p:ext uri="{BB962C8B-B14F-4D97-AF65-F5344CB8AC3E}">
        <p14:creationId xmlns:p14="http://schemas.microsoft.com/office/powerpoint/2010/main" val="1022242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079500" y="884238"/>
            <a:ext cx="10363200" cy="1107996"/>
          </a:xfrm>
        </p:spPr>
        <p:txBody>
          <a:bodyPr>
            <a:normAutofit fontScale="90000"/>
          </a:bodyPr>
          <a:lstStyle/>
          <a:p>
            <a:pPr algn="ctr"/>
            <a:r>
              <a:rPr lang="en-IN" i="0" dirty="0">
                <a:solidFill>
                  <a:srgbClr val="FF0000"/>
                </a:solidFill>
                <a:effectLst/>
                <a:latin typeface="Segoe UI" panose="020B0502040204020203" pitchFamily="34" charset="0"/>
              </a:rPr>
              <a:t>PHP - What is OOP?</a:t>
            </a:r>
            <a:br>
              <a:rPr lang="en-IN" i="0" dirty="0">
                <a:solidFill>
                  <a:srgbClr val="FF0000"/>
                </a:solidFill>
                <a:effectLst/>
                <a:latin typeface="Segoe UI" panose="020B0502040204020203" pitchFamily="34" charset="0"/>
              </a:rPr>
            </a:b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219200" y="1646238"/>
            <a:ext cx="8534400" cy="4154984"/>
          </a:xfrm>
        </p:spPr>
        <p:txBody>
          <a:bodyPr>
            <a:normAutofit lnSpcReduction="10000"/>
          </a:bodyPr>
          <a:lstStyle/>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Object-oriented programming has several advantages over procedural programming:</a:t>
            </a: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OOP is faster and easier to execute</a:t>
            </a: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OOP provides a clear structure for the programs</a:t>
            </a: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OOP helps to keep the PHP code DRY "Don't Repeat Yourself", and makes the code easier to maintain, modify and debug</a:t>
            </a: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OOP makes it possible to create full reusable applications with less code and shorter development time</a:t>
            </a:r>
          </a:p>
          <a:p>
            <a:endParaRPr lang="en-IN" dirty="0"/>
          </a:p>
        </p:txBody>
      </p:sp>
    </p:spTree>
    <p:extLst>
      <p:ext uri="{BB962C8B-B14F-4D97-AF65-F5344CB8AC3E}">
        <p14:creationId xmlns:p14="http://schemas.microsoft.com/office/powerpoint/2010/main" val="36573310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219200" y="122238"/>
            <a:ext cx="10363200" cy="1107996"/>
          </a:xfrm>
        </p:spPr>
        <p:txBody>
          <a:bodyPr>
            <a:normAutofit fontScale="90000"/>
          </a:bodyPr>
          <a:lstStyle/>
          <a:p>
            <a:pPr algn="ctr"/>
            <a:br>
              <a:rPr lang="en-IN" i="0" dirty="0">
                <a:solidFill>
                  <a:srgbClr val="FF0000"/>
                </a:solidFill>
                <a:effectLst/>
                <a:latin typeface="Segoe UI" panose="020B0502040204020203" pitchFamily="34" charset="0"/>
              </a:rPr>
            </a:b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600200" y="381000"/>
            <a:ext cx="8534400" cy="5847755"/>
          </a:xfrm>
        </p:spPr>
        <p:txBody>
          <a:bodyPr/>
          <a:lstStyle/>
          <a:p>
            <a:pPr algn="l"/>
            <a:r>
              <a:rPr lang="en-US" b="1" i="0" dirty="0">
                <a:effectLst/>
                <a:latin typeface="Arial" panose="020B0604020202020204" pitchFamily="34" charset="0"/>
              </a:rPr>
              <a:t>Object Oriented Concepts:</a:t>
            </a:r>
          </a:p>
          <a:p>
            <a:pPr algn="just"/>
            <a:r>
              <a:rPr lang="en-US" b="0" i="0" dirty="0">
                <a:solidFill>
                  <a:srgbClr val="000000"/>
                </a:solidFill>
                <a:effectLst/>
                <a:latin typeface="Arial" panose="020B0604020202020204" pitchFamily="34" charset="0"/>
              </a:rPr>
              <a:t>Before we go in detail, lets define important terms related to Object Oriented Programming.</a:t>
            </a:r>
          </a:p>
          <a:p>
            <a:pPr algn="just">
              <a:buFont typeface="Arial" panose="020B0604020202020204" pitchFamily="34" charset="0"/>
              <a:buChar char="•"/>
            </a:pPr>
            <a:r>
              <a:rPr lang="en-US" b="1" i="0" dirty="0">
                <a:solidFill>
                  <a:srgbClr val="FF0000"/>
                </a:solidFill>
                <a:effectLst/>
                <a:latin typeface="Arial" panose="020B0604020202020204" pitchFamily="34" charset="0"/>
              </a:rPr>
              <a:t>Class</a:t>
            </a:r>
            <a:r>
              <a:rPr lang="en-US" b="0" i="0" dirty="0">
                <a:solidFill>
                  <a:srgbClr val="FF0000"/>
                </a:solidFill>
                <a:effectLst/>
                <a:latin typeface="Arial" panose="020B0604020202020204" pitchFamily="34" charset="0"/>
              </a:rPr>
              <a:t> − </a:t>
            </a:r>
            <a:r>
              <a:rPr lang="en-US" b="0" i="0" dirty="0">
                <a:solidFill>
                  <a:srgbClr val="000000"/>
                </a:solidFill>
                <a:effectLst/>
                <a:latin typeface="Arial" panose="020B0604020202020204" pitchFamily="34" charset="0"/>
              </a:rPr>
              <a:t>This is a programmer-defined data type, which includes local functions as well as local data. You can think of a </a:t>
            </a:r>
            <a:r>
              <a:rPr lang="en-US" b="0" i="0" dirty="0">
                <a:solidFill>
                  <a:srgbClr val="000000"/>
                </a:solidFill>
                <a:effectLst/>
                <a:highlight>
                  <a:srgbClr val="FFFF00"/>
                </a:highlight>
                <a:latin typeface="Arial" panose="020B0604020202020204" pitchFamily="34" charset="0"/>
              </a:rPr>
              <a:t>class as a template for making many instances of the same kind </a:t>
            </a:r>
            <a:r>
              <a:rPr lang="en-US" b="0" i="0" dirty="0">
                <a:solidFill>
                  <a:srgbClr val="000000"/>
                </a:solidFill>
                <a:effectLst/>
                <a:latin typeface="Arial" panose="020B0604020202020204" pitchFamily="34" charset="0"/>
              </a:rPr>
              <a:t>(or class) of object.</a:t>
            </a:r>
          </a:p>
          <a:p>
            <a:pPr algn="just">
              <a:buFont typeface="Arial" panose="020B0604020202020204" pitchFamily="34" charset="0"/>
              <a:buChar char="•"/>
            </a:pPr>
            <a:r>
              <a:rPr lang="en-US" b="1" i="0" dirty="0">
                <a:solidFill>
                  <a:srgbClr val="FF0000"/>
                </a:solidFill>
                <a:effectLst/>
                <a:latin typeface="Arial" panose="020B0604020202020204" pitchFamily="34" charset="0"/>
              </a:rPr>
              <a:t>Object</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a:t>
            </a:r>
            <a:r>
              <a:rPr lang="en-US" b="0" i="0" dirty="0">
                <a:solidFill>
                  <a:srgbClr val="000000"/>
                </a:solidFill>
                <a:effectLst/>
                <a:highlight>
                  <a:srgbClr val="FFFF00"/>
                </a:highlight>
                <a:latin typeface="Arial" panose="020B0604020202020204" pitchFamily="34" charset="0"/>
              </a:rPr>
              <a:t>An individual instance of the data structure defined by a class. </a:t>
            </a:r>
            <a:r>
              <a:rPr lang="en-US" b="0" i="0" dirty="0">
                <a:solidFill>
                  <a:srgbClr val="000000"/>
                </a:solidFill>
                <a:effectLst/>
                <a:latin typeface="Arial" panose="020B0604020202020204" pitchFamily="34" charset="0"/>
              </a:rPr>
              <a:t>You define a class once and then make many objects that belong to it. Objects are also known as instance.</a:t>
            </a:r>
          </a:p>
          <a:p>
            <a:pPr algn="just">
              <a:buFont typeface="Arial" panose="020B0604020202020204" pitchFamily="34" charset="0"/>
              <a:buChar char="•"/>
            </a:pPr>
            <a:r>
              <a:rPr lang="en-US" b="1" i="0" dirty="0">
                <a:solidFill>
                  <a:srgbClr val="FF0000"/>
                </a:solidFill>
                <a:effectLst/>
                <a:latin typeface="Arial" panose="020B0604020202020204" pitchFamily="34" charset="0"/>
              </a:rPr>
              <a:t>Member Variable</a:t>
            </a:r>
            <a:r>
              <a:rPr lang="en-US" b="0" i="0" dirty="0">
                <a:solidFill>
                  <a:srgbClr val="FF0000"/>
                </a:solidFill>
                <a:effectLst/>
                <a:latin typeface="Arial" panose="020B0604020202020204" pitchFamily="34" charset="0"/>
              </a:rPr>
              <a:t> − </a:t>
            </a:r>
            <a:r>
              <a:rPr lang="en-US" b="0" i="0" dirty="0">
                <a:solidFill>
                  <a:srgbClr val="000000"/>
                </a:solidFill>
                <a:effectLst/>
                <a:highlight>
                  <a:srgbClr val="FFFF00"/>
                </a:highlight>
                <a:latin typeface="Arial" panose="020B0604020202020204" pitchFamily="34" charset="0"/>
              </a:rPr>
              <a:t>These are the variables defined inside a class. </a:t>
            </a:r>
            <a:r>
              <a:rPr lang="en-US" b="0" i="0" dirty="0">
                <a:solidFill>
                  <a:srgbClr val="000000"/>
                </a:solidFill>
                <a:effectLst/>
                <a:latin typeface="Arial" panose="020B0604020202020204" pitchFamily="34" charset="0"/>
              </a:rPr>
              <a:t>This data will be invisible to the outside of the class and can be accessed via member functions. These variables are called </a:t>
            </a:r>
            <a:r>
              <a:rPr lang="en-US" b="0" i="0" dirty="0">
                <a:solidFill>
                  <a:srgbClr val="000000"/>
                </a:solidFill>
                <a:effectLst/>
                <a:highlight>
                  <a:srgbClr val="FFFF00"/>
                </a:highlight>
                <a:latin typeface="Arial" panose="020B0604020202020204" pitchFamily="34" charset="0"/>
              </a:rPr>
              <a:t>attribute of the object once an object is created.</a:t>
            </a:r>
          </a:p>
          <a:p>
            <a:endParaRPr lang="en-IN" dirty="0"/>
          </a:p>
        </p:txBody>
      </p:sp>
    </p:spTree>
    <p:extLst>
      <p:ext uri="{BB962C8B-B14F-4D97-AF65-F5344CB8AC3E}">
        <p14:creationId xmlns:p14="http://schemas.microsoft.com/office/powerpoint/2010/main" val="2646459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219200" y="122238"/>
            <a:ext cx="10363200" cy="1107996"/>
          </a:xfrm>
        </p:spPr>
        <p:txBody>
          <a:bodyPr>
            <a:normAutofit fontScale="90000"/>
          </a:bodyPr>
          <a:lstStyle/>
          <a:p>
            <a:pPr algn="ctr"/>
            <a:br>
              <a:rPr lang="en-IN" i="0" dirty="0">
                <a:solidFill>
                  <a:srgbClr val="FF0000"/>
                </a:solidFill>
                <a:effectLst/>
                <a:latin typeface="Segoe UI" panose="020B0502040204020203" pitchFamily="34" charset="0"/>
              </a:rPr>
            </a:b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219200" y="381000"/>
            <a:ext cx="9829800" cy="5170646"/>
          </a:xfrm>
        </p:spPr>
        <p:txBody>
          <a:bodyPr/>
          <a:lstStyle/>
          <a:p>
            <a:pPr algn="just">
              <a:buFont typeface="Arial" panose="020B0604020202020204" pitchFamily="34" charset="0"/>
              <a:buChar char="•"/>
            </a:pPr>
            <a:r>
              <a:rPr lang="en-US" b="1" i="0" dirty="0">
                <a:solidFill>
                  <a:srgbClr val="FF0000"/>
                </a:solidFill>
                <a:effectLst/>
                <a:latin typeface="Arial" panose="020B0604020202020204" pitchFamily="34" charset="0"/>
              </a:rPr>
              <a:t>Member function</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These are the </a:t>
            </a:r>
            <a:r>
              <a:rPr lang="en-US" b="0" i="0" dirty="0">
                <a:solidFill>
                  <a:srgbClr val="000000"/>
                </a:solidFill>
                <a:effectLst/>
                <a:highlight>
                  <a:srgbClr val="FFFF00"/>
                </a:highlight>
                <a:latin typeface="Arial" panose="020B0604020202020204" pitchFamily="34" charset="0"/>
              </a:rPr>
              <a:t>function defined inside a class </a:t>
            </a:r>
            <a:r>
              <a:rPr lang="en-US" b="0" i="0" dirty="0">
                <a:solidFill>
                  <a:srgbClr val="000000"/>
                </a:solidFill>
                <a:effectLst/>
                <a:latin typeface="Arial" panose="020B0604020202020204" pitchFamily="34" charset="0"/>
              </a:rPr>
              <a:t>and are used to access object data.</a:t>
            </a:r>
          </a:p>
          <a:p>
            <a:pPr algn="just">
              <a:buFont typeface="Arial" panose="020B0604020202020204" pitchFamily="34" charset="0"/>
              <a:buChar char="•"/>
            </a:pPr>
            <a:r>
              <a:rPr lang="en-US" b="1" i="0" dirty="0">
                <a:solidFill>
                  <a:srgbClr val="FF0000"/>
                </a:solidFill>
                <a:effectLst/>
                <a:latin typeface="Arial" panose="020B0604020202020204" pitchFamily="34" charset="0"/>
              </a:rPr>
              <a:t>Inheritance</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When a class is defined by inheriting existing function of a parent class then it is called inheritance. </a:t>
            </a:r>
            <a:r>
              <a:rPr lang="en-US" b="0" i="0" dirty="0">
                <a:solidFill>
                  <a:srgbClr val="000000"/>
                </a:solidFill>
                <a:effectLst/>
                <a:highlight>
                  <a:srgbClr val="FFFF00"/>
                </a:highlight>
                <a:latin typeface="Arial" panose="020B0604020202020204" pitchFamily="34" charset="0"/>
              </a:rPr>
              <a:t>Here child class will inherit all or few member functions and variables of a parent class.</a:t>
            </a:r>
          </a:p>
          <a:p>
            <a:pPr algn="just">
              <a:buFont typeface="Arial" panose="020B0604020202020204" pitchFamily="34" charset="0"/>
              <a:buChar char="•"/>
            </a:pPr>
            <a:r>
              <a:rPr lang="en-US" b="1" i="0" dirty="0">
                <a:solidFill>
                  <a:srgbClr val="FF0000"/>
                </a:solidFill>
                <a:effectLst/>
                <a:latin typeface="Arial" panose="020B0604020202020204" pitchFamily="34" charset="0"/>
              </a:rPr>
              <a:t>Parent class</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A class that is inherited from by another class. This is also called a </a:t>
            </a:r>
            <a:r>
              <a:rPr lang="en-US" b="0" i="0" dirty="0">
                <a:solidFill>
                  <a:srgbClr val="000000"/>
                </a:solidFill>
                <a:effectLst/>
                <a:highlight>
                  <a:srgbClr val="FFFF00"/>
                </a:highlight>
                <a:latin typeface="Arial" panose="020B0604020202020204" pitchFamily="34" charset="0"/>
              </a:rPr>
              <a:t>base class or super class.</a:t>
            </a:r>
          </a:p>
          <a:p>
            <a:pPr algn="just">
              <a:buFont typeface="Arial" panose="020B0604020202020204" pitchFamily="34" charset="0"/>
              <a:buChar char="•"/>
            </a:pPr>
            <a:r>
              <a:rPr lang="en-US" b="1" i="0" dirty="0">
                <a:solidFill>
                  <a:srgbClr val="FF0000"/>
                </a:solidFill>
                <a:effectLst/>
                <a:latin typeface="Arial" panose="020B0604020202020204" pitchFamily="34" charset="0"/>
              </a:rPr>
              <a:t>Child Class</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A class that inherits from another class. This is also called a subclass or derived class.</a:t>
            </a:r>
          </a:p>
          <a:p>
            <a:pPr algn="just">
              <a:buFont typeface="Arial" panose="020B0604020202020204" pitchFamily="34" charset="0"/>
              <a:buChar char="•"/>
            </a:pPr>
            <a:r>
              <a:rPr lang="en-US" b="1" i="0" dirty="0">
                <a:solidFill>
                  <a:srgbClr val="FF0000"/>
                </a:solidFill>
                <a:effectLst/>
                <a:latin typeface="Arial" panose="020B0604020202020204" pitchFamily="34" charset="0"/>
              </a:rPr>
              <a:t>Polymorphism</a:t>
            </a:r>
            <a:r>
              <a:rPr lang="en-US" b="0" i="0" dirty="0">
                <a:solidFill>
                  <a:srgbClr val="000000"/>
                </a:solidFill>
                <a:effectLst/>
                <a:latin typeface="Arial" panose="020B0604020202020204" pitchFamily="34" charset="0"/>
              </a:rPr>
              <a:t> − This is an object oriented concept where same function can be used for different purposes. For example function name will remain same but it take different number of arguments and can do different task.</a:t>
            </a:r>
          </a:p>
          <a:p>
            <a:endParaRPr lang="en-IN" dirty="0"/>
          </a:p>
        </p:txBody>
      </p:sp>
    </p:spTree>
    <p:extLst>
      <p:ext uri="{BB962C8B-B14F-4D97-AF65-F5344CB8AC3E}">
        <p14:creationId xmlns:p14="http://schemas.microsoft.com/office/powerpoint/2010/main" val="398045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865067" y="271465"/>
            <a:ext cx="6246133" cy="646331"/>
          </a:xfrm>
          <a:prstGeom prst="rect">
            <a:avLst/>
          </a:prstGeom>
        </p:spPr>
        <p:txBody>
          <a:bodyPr wrap="none">
            <a:spAutoFit/>
          </a:bodyPr>
          <a:lstStyle/>
          <a:p>
            <a:pPr algn="ctr"/>
            <a:r>
              <a:rPr lang="en-GB" sz="3600" b="1" dirty="0"/>
              <a:t>JavaScript Variables - Example</a:t>
            </a:r>
            <a:endParaRPr lang="en-US" sz="2400" b="1" dirty="0"/>
          </a:p>
        </p:txBody>
      </p:sp>
      <p:sp>
        <p:nvSpPr>
          <p:cNvPr id="4" name="Rectangle 3"/>
          <p:cNvSpPr/>
          <p:nvPr/>
        </p:nvSpPr>
        <p:spPr>
          <a:xfrm>
            <a:off x="940702" y="917796"/>
            <a:ext cx="10260697" cy="5632311"/>
          </a:xfrm>
          <a:prstGeom prst="rect">
            <a:avLst/>
          </a:prstGeom>
        </p:spPr>
        <p:txBody>
          <a:bodyPr wrap="square">
            <a:spAutoFit/>
          </a:bodyPr>
          <a:lstStyle/>
          <a:p>
            <a:r>
              <a:rPr lang="en-GB" dirty="0"/>
              <a:t>&lt;html&gt;</a:t>
            </a:r>
          </a:p>
          <a:p>
            <a:r>
              <a:rPr lang="en-GB" dirty="0"/>
              <a:t>&lt;head&gt;</a:t>
            </a:r>
          </a:p>
          <a:p>
            <a:r>
              <a:rPr lang="en-GB" dirty="0"/>
              <a:t>&lt;title&gt;Variables!!!&lt;/title&gt;</a:t>
            </a:r>
          </a:p>
          <a:p>
            <a:r>
              <a:rPr lang="en-GB" dirty="0">
                <a:solidFill>
                  <a:srgbClr val="FF0000"/>
                </a:solidFill>
              </a:rPr>
              <a:t>&lt;script type="text/</a:t>
            </a:r>
            <a:r>
              <a:rPr lang="en-GB" dirty="0" err="1">
                <a:solidFill>
                  <a:srgbClr val="FF0000"/>
                </a:solidFill>
              </a:rPr>
              <a:t>javascript</a:t>
            </a:r>
            <a:r>
              <a:rPr lang="en-GB" dirty="0">
                <a:solidFill>
                  <a:srgbClr val="FF0000"/>
                </a:solidFill>
              </a:rPr>
              <a:t>"&gt;</a:t>
            </a:r>
          </a:p>
          <a:p>
            <a:pPr lvl="1"/>
            <a:r>
              <a:rPr lang="en-GB" dirty="0" err="1">
                <a:solidFill>
                  <a:srgbClr val="FF0000"/>
                </a:solidFill>
              </a:rPr>
              <a:t>var</a:t>
            </a:r>
            <a:r>
              <a:rPr lang="en-GB" dirty="0">
                <a:solidFill>
                  <a:srgbClr val="FF0000"/>
                </a:solidFill>
              </a:rPr>
              <a:t> one = 22;</a:t>
            </a:r>
          </a:p>
          <a:p>
            <a:pPr lvl="1"/>
            <a:r>
              <a:rPr lang="en-GB" dirty="0" err="1">
                <a:solidFill>
                  <a:srgbClr val="FF0000"/>
                </a:solidFill>
              </a:rPr>
              <a:t>var</a:t>
            </a:r>
            <a:r>
              <a:rPr lang="en-GB" dirty="0">
                <a:solidFill>
                  <a:srgbClr val="FF0000"/>
                </a:solidFill>
              </a:rPr>
              <a:t> two = 3;</a:t>
            </a:r>
          </a:p>
          <a:p>
            <a:pPr lvl="1"/>
            <a:r>
              <a:rPr lang="en-GB" dirty="0" err="1">
                <a:solidFill>
                  <a:srgbClr val="FF0000"/>
                </a:solidFill>
              </a:rPr>
              <a:t>var</a:t>
            </a:r>
            <a:r>
              <a:rPr lang="en-GB" dirty="0">
                <a:solidFill>
                  <a:srgbClr val="FF0000"/>
                </a:solidFill>
              </a:rPr>
              <a:t> add = one + two;</a:t>
            </a:r>
          </a:p>
          <a:p>
            <a:pPr lvl="1"/>
            <a:r>
              <a:rPr lang="en-GB" dirty="0" err="1">
                <a:solidFill>
                  <a:srgbClr val="FF0000"/>
                </a:solidFill>
              </a:rPr>
              <a:t>var</a:t>
            </a:r>
            <a:r>
              <a:rPr lang="en-GB" dirty="0">
                <a:solidFill>
                  <a:srgbClr val="FF0000"/>
                </a:solidFill>
              </a:rPr>
              <a:t> minus = one - two;</a:t>
            </a:r>
          </a:p>
          <a:p>
            <a:pPr lvl="1"/>
            <a:r>
              <a:rPr lang="en-GB" dirty="0" err="1">
                <a:solidFill>
                  <a:srgbClr val="FF0000"/>
                </a:solidFill>
              </a:rPr>
              <a:t>var</a:t>
            </a:r>
            <a:r>
              <a:rPr lang="en-GB" dirty="0">
                <a:solidFill>
                  <a:srgbClr val="FF0000"/>
                </a:solidFill>
              </a:rPr>
              <a:t> multiply = one * two;</a:t>
            </a:r>
          </a:p>
          <a:p>
            <a:pPr lvl="1"/>
            <a:r>
              <a:rPr lang="en-GB" dirty="0" err="1">
                <a:solidFill>
                  <a:srgbClr val="FF0000"/>
                </a:solidFill>
              </a:rPr>
              <a:t>var</a:t>
            </a:r>
            <a:r>
              <a:rPr lang="en-GB" dirty="0">
                <a:solidFill>
                  <a:srgbClr val="FF0000"/>
                </a:solidFill>
              </a:rPr>
              <a:t> divide = one/two;</a:t>
            </a:r>
          </a:p>
          <a:p>
            <a:pPr lvl="1"/>
            <a:r>
              <a:rPr lang="en-GB" dirty="0">
                <a:solidFill>
                  <a:srgbClr val="FF0000"/>
                </a:solidFill>
              </a:rPr>
              <a:t>	</a:t>
            </a:r>
            <a:r>
              <a:rPr lang="en-GB" dirty="0" err="1">
                <a:solidFill>
                  <a:srgbClr val="FF0000"/>
                </a:solidFill>
              </a:rPr>
              <a:t>document.write</a:t>
            </a:r>
            <a:r>
              <a:rPr lang="en-GB" dirty="0">
                <a:solidFill>
                  <a:srgbClr val="FF0000"/>
                </a:solidFill>
              </a:rPr>
              <a:t>("First No: = " + one + "&lt;</a:t>
            </a:r>
            <a:r>
              <a:rPr lang="en-GB" dirty="0" err="1">
                <a:solidFill>
                  <a:srgbClr val="FF0000"/>
                </a:solidFill>
              </a:rPr>
              <a:t>br</a:t>
            </a:r>
            <a:r>
              <a:rPr lang="en-GB" dirty="0">
                <a:solidFill>
                  <a:srgbClr val="FF0000"/>
                </a:solidFill>
              </a:rPr>
              <a:t> /&gt;Second No: = " + two + " &lt;</a:t>
            </a:r>
            <a:r>
              <a:rPr lang="en-GB" dirty="0" err="1">
                <a:solidFill>
                  <a:srgbClr val="FF0000"/>
                </a:solidFill>
              </a:rPr>
              <a:t>br</a:t>
            </a:r>
            <a:r>
              <a:rPr lang="en-GB" dirty="0">
                <a:solidFill>
                  <a:srgbClr val="FF0000"/>
                </a:solidFill>
              </a:rPr>
              <a:t> /&gt;");</a:t>
            </a:r>
          </a:p>
          <a:p>
            <a:pPr lvl="1"/>
            <a:r>
              <a:rPr lang="en-GB" dirty="0">
                <a:solidFill>
                  <a:srgbClr val="FF0000"/>
                </a:solidFill>
              </a:rPr>
              <a:t>	</a:t>
            </a:r>
            <a:r>
              <a:rPr lang="en-GB" dirty="0" err="1">
                <a:solidFill>
                  <a:srgbClr val="FF0000"/>
                </a:solidFill>
              </a:rPr>
              <a:t>document.write</a:t>
            </a:r>
            <a:r>
              <a:rPr lang="en-GB" dirty="0">
                <a:solidFill>
                  <a:srgbClr val="FF0000"/>
                </a:solidFill>
              </a:rPr>
              <a:t>(one + " + " + two + " = " + add + "&lt;</a:t>
            </a:r>
            <a:r>
              <a:rPr lang="en-GB" dirty="0" err="1">
                <a:solidFill>
                  <a:srgbClr val="FF0000"/>
                </a:solidFill>
              </a:rPr>
              <a:t>br</a:t>
            </a:r>
            <a:r>
              <a:rPr lang="en-GB" dirty="0">
                <a:solidFill>
                  <a:srgbClr val="FF0000"/>
                </a:solidFill>
              </a:rPr>
              <a:t>/&gt;");</a:t>
            </a:r>
          </a:p>
          <a:p>
            <a:pPr lvl="1"/>
            <a:r>
              <a:rPr lang="en-GB" dirty="0">
                <a:solidFill>
                  <a:srgbClr val="FF0000"/>
                </a:solidFill>
              </a:rPr>
              <a:t>	</a:t>
            </a:r>
            <a:r>
              <a:rPr lang="en-GB" dirty="0" err="1">
                <a:solidFill>
                  <a:srgbClr val="FF0000"/>
                </a:solidFill>
              </a:rPr>
              <a:t>document.write</a:t>
            </a:r>
            <a:r>
              <a:rPr lang="en-GB" dirty="0">
                <a:solidFill>
                  <a:srgbClr val="FF0000"/>
                </a:solidFill>
              </a:rPr>
              <a:t>(one + " - " + two + " = " + minus + "&lt;</a:t>
            </a:r>
            <a:r>
              <a:rPr lang="en-GB" dirty="0" err="1">
                <a:solidFill>
                  <a:srgbClr val="FF0000"/>
                </a:solidFill>
              </a:rPr>
              <a:t>br</a:t>
            </a:r>
            <a:r>
              <a:rPr lang="en-GB" dirty="0">
                <a:solidFill>
                  <a:srgbClr val="FF0000"/>
                </a:solidFill>
              </a:rPr>
              <a:t>/&gt;");</a:t>
            </a:r>
          </a:p>
          <a:p>
            <a:pPr lvl="1"/>
            <a:r>
              <a:rPr lang="en-GB" dirty="0">
                <a:solidFill>
                  <a:srgbClr val="FF0000"/>
                </a:solidFill>
              </a:rPr>
              <a:t>	</a:t>
            </a:r>
            <a:r>
              <a:rPr lang="en-GB" dirty="0" err="1">
                <a:solidFill>
                  <a:srgbClr val="FF0000"/>
                </a:solidFill>
              </a:rPr>
              <a:t>document.write</a:t>
            </a:r>
            <a:r>
              <a:rPr lang="en-GB" dirty="0">
                <a:solidFill>
                  <a:srgbClr val="FF0000"/>
                </a:solidFill>
              </a:rPr>
              <a:t>(one + " * " + two + " = " + multiply + "&lt;</a:t>
            </a:r>
            <a:r>
              <a:rPr lang="en-GB" dirty="0" err="1">
                <a:solidFill>
                  <a:srgbClr val="FF0000"/>
                </a:solidFill>
              </a:rPr>
              <a:t>br</a:t>
            </a:r>
            <a:r>
              <a:rPr lang="en-GB" dirty="0">
                <a:solidFill>
                  <a:srgbClr val="FF0000"/>
                </a:solidFill>
              </a:rPr>
              <a:t>/&gt;");</a:t>
            </a:r>
          </a:p>
          <a:p>
            <a:pPr lvl="1"/>
            <a:r>
              <a:rPr lang="en-GB" dirty="0">
                <a:solidFill>
                  <a:srgbClr val="FF0000"/>
                </a:solidFill>
              </a:rPr>
              <a:t>	</a:t>
            </a:r>
            <a:r>
              <a:rPr lang="en-GB" dirty="0" err="1">
                <a:solidFill>
                  <a:srgbClr val="FF0000"/>
                </a:solidFill>
              </a:rPr>
              <a:t>document.write</a:t>
            </a:r>
            <a:r>
              <a:rPr lang="en-GB" dirty="0">
                <a:solidFill>
                  <a:srgbClr val="FF0000"/>
                </a:solidFill>
              </a:rPr>
              <a:t>(one + " / " + two + " = " + divide + "&lt;</a:t>
            </a:r>
            <a:r>
              <a:rPr lang="en-GB" dirty="0" err="1">
                <a:solidFill>
                  <a:srgbClr val="FF0000"/>
                </a:solidFill>
              </a:rPr>
              <a:t>br</a:t>
            </a:r>
            <a:r>
              <a:rPr lang="en-GB" dirty="0">
                <a:solidFill>
                  <a:srgbClr val="FF0000"/>
                </a:solidFill>
              </a:rPr>
              <a:t>/&gt;");</a:t>
            </a:r>
          </a:p>
          <a:p>
            <a:r>
              <a:rPr lang="en-GB" dirty="0">
                <a:solidFill>
                  <a:srgbClr val="FF0000"/>
                </a:solidFill>
              </a:rPr>
              <a:t>&lt;/script&gt;</a:t>
            </a:r>
          </a:p>
          <a:p>
            <a:r>
              <a:rPr lang="en-GB" dirty="0"/>
              <a:t>&lt;/head&gt;</a:t>
            </a:r>
          </a:p>
          <a:p>
            <a:r>
              <a:rPr lang="en-GB" dirty="0"/>
              <a:t>&lt;body&gt;</a:t>
            </a:r>
          </a:p>
          <a:p>
            <a:r>
              <a:rPr lang="en-GB" dirty="0"/>
              <a:t>&lt;/body&gt;</a:t>
            </a:r>
          </a:p>
          <a:p>
            <a:r>
              <a:rPr lang="en-GB" dirty="0"/>
              <a:t>&lt;/html&gt;</a:t>
            </a:r>
            <a:endParaRPr lang="en-IN" dirty="0"/>
          </a:p>
        </p:txBody>
      </p:sp>
    </p:spTree>
    <p:extLst>
      <p:ext uri="{BB962C8B-B14F-4D97-AF65-F5344CB8AC3E}">
        <p14:creationId xmlns:p14="http://schemas.microsoft.com/office/powerpoint/2010/main" val="16256110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219200" y="122238"/>
            <a:ext cx="10363200" cy="1107996"/>
          </a:xfrm>
        </p:spPr>
        <p:txBody>
          <a:bodyPr>
            <a:normAutofit fontScale="90000"/>
          </a:bodyPr>
          <a:lstStyle/>
          <a:p>
            <a:pPr algn="ctr"/>
            <a:br>
              <a:rPr lang="en-IN" i="0" dirty="0">
                <a:solidFill>
                  <a:srgbClr val="FF0000"/>
                </a:solidFill>
                <a:effectLst/>
                <a:latin typeface="Segoe UI" panose="020B0502040204020203" pitchFamily="34" charset="0"/>
              </a:rPr>
            </a:b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600200" y="381000"/>
            <a:ext cx="8534400" cy="5509200"/>
          </a:xfrm>
        </p:spPr>
        <p:txBody>
          <a:bodyPr>
            <a:normAutofit lnSpcReduction="10000"/>
          </a:bodyPr>
          <a:lstStyle/>
          <a:p>
            <a:pPr algn="just">
              <a:buFont typeface="Arial" panose="020B0604020202020204" pitchFamily="34" charset="0"/>
              <a:buChar char="•"/>
            </a:pPr>
            <a:r>
              <a:rPr lang="en-US" b="1" i="0" dirty="0">
                <a:solidFill>
                  <a:srgbClr val="FF0000"/>
                </a:solidFill>
                <a:effectLst/>
                <a:latin typeface="Arial" panose="020B0604020202020204" pitchFamily="34" charset="0"/>
              </a:rPr>
              <a:t>Overloading</a:t>
            </a:r>
            <a:r>
              <a:rPr lang="en-US" b="0" i="0" dirty="0">
                <a:solidFill>
                  <a:srgbClr val="000000"/>
                </a:solidFill>
                <a:effectLst/>
                <a:latin typeface="Arial" panose="020B0604020202020204" pitchFamily="34" charset="0"/>
              </a:rPr>
              <a:t> − a type of polymorphism in which some or all of operators have different implementations depending on the types of their arguments. Similarly functions can also be overloaded with different implementation.</a:t>
            </a:r>
          </a:p>
          <a:p>
            <a:pPr algn="just">
              <a:buFont typeface="Arial" panose="020B0604020202020204" pitchFamily="34" charset="0"/>
              <a:buChar char="•"/>
            </a:pPr>
            <a:r>
              <a:rPr lang="en-US" b="1" i="0" dirty="0">
                <a:solidFill>
                  <a:srgbClr val="FF0000"/>
                </a:solidFill>
                <a:effectLst/>
                <a:latin typeface="Arial" panose="020B0604020202020204" pitchFamily="34" charset="0"/>
              </a:rPr>
              <a:t>Data Abstraction</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Any representation of data in which the implementation details are hidden (abstracted).</a:t>
            </a:r>
          </a:p>
          <a:p>
            <a:pPr algn="just">
              <a:buFont typeface="Arial" panose="020B0604020202020204" pitchFamily="34" charset="0"/>
              <a:buChar char="•"/>
            </a:pPr>
            <a:r>
              <a:rPr lang="en-US" b="1" i="0" dirty="0">
                <a:solidFill>
                  <a:srgbClr val="FF0000"/>
                </a:solidFill>
                <a:effectLst/>
                <a:latin typeface="Arial" panose="020B0604020202020204" pitchFamily="34" charset="0"/>
              </a:rPr>
              <a:t>Encapsulation</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refers to a concept where we encapsulate all the data and member functions together to form an object.</a:t>
            </a:r>
          </a:p>
          <a:p>
            <a:pPr algn="just">
              <a:buFont typeface="Arial" panose="020B0604020202020204" pitchFamily="34" charset="0"/>
              <a:buChar char="•"/>
            </a:pPr>
            <a:r>
              <a:rPr lang="en-US" b="1" i="0" dirty="0">
                <a:solidFill>
                  <a:srgbClr val="FF0000"/>
                </a:solidFill>
                <a:effectLst/>
                <a:latin typeface="Arial" panose="020B0604020202020204" pitchFamily="34" charset="0"/>
              </a:rPr>
              <a:t>Constructor</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refers to a special type of function which will be called automatically whenever there is an object formation from a class.</a:t>
            </a:r>
          </a:p>
          <a:p>
            <a:pPr algn="just">
              <a:buFont typeface="Arial" panose="020B0604020202020204" pitchFamily="34" charset="0"/>
              <a:buChar char="•"/>
            </a:pPr>
            <a:r>
              <a:rPr lang="en-US" b="1" i="0" dirty="0">
                <a:solidFill>
                  <a:srgbClr val="FF0000"/>
                </a:solidFill>
                <a:effectLst/>
                <a:latin typeface="Arial" panose="020B0604020202020204" pitchFamily="34" charset="0"/>
              </a:rPr>
              <a:t>Destructor</a:t>
            </a:r>
            <a:r>
              <a:rPr lang="en-US" b="0" i="0" dirty="0">
                <a:solidFill>
                  <a:srgbClr val="FF0000"/>
                </a:solidFill>
                <a:effectLst/>
                <a:latin typeface="Arial" panose="020B0604020202020204" pitchFamily="34" charset="0"/>
              </a:rPr>
              <a:t> </a:t>
            </a:r>
            <a:r>
              <a:rPr lang="en-US" b="0" i="0" dirty="0">
                <a:solidFill>
                  <a:srgbClr val="000000"/>
                </a:solidFill>
                <a:effectLst/>
                <a:latin typeface="Arial" panose="020B0604020202020204" pitchFamily="34" charset="0"/>
              </a:rPr>
              <a:t>− refers to a special type of function which will be called automatically whenever an object is deleted or goes out of scope.</a:t>
            </a:r>
          </a:p>
          <a:p>
            <a:endParaRPr lang="en-IN" dirty="0"/>
          </a:p>
        </p:txBody>
      </p:sp>
    </p:spTree>
    <p:extLst>
      <p:ext uri="{BB962C8B-B14F-4D97-AF65-F5344CB8AC3E}">
        <p14:creationId xmlns:p14="http://schemas.microsoft.com/office/powerpoint/2010/main" val="1745854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219200" y="122238"/>
            <a:ext cx="10363200" cy="1107996"/>
          </a:xfrm>
        </p:spPr>
        <p:txBody>
          <a:bodyPr>
            <a:normAutofit fontScale="90000"/>
          </a:bodyPr>
          <a:lstStyle/>
          <a:p>
            <a:pPr algn="ctr"/>
            <a:r>
              <a:rPr lang="en-US" b="0" i="0" dirty="0">
                <a:solidFill>
                  <a:srgbClr val="000000"/>
                </a:solidFill>
                <a:effectLst/>
                <a:latin typeface="Segoe UI" panose="020B0502040204020203" pitchFamily="34" charset="0"/>
              </a:rPr>
              <a:t>PHP - What are Classes and Objects?</a:t>
            </a:r>
            <a:br>
              <a:rPr lang="en-US" b="0" i="0" dirty="0">
                <a:solidFill>
                  <a:srgbClr val="000000"/>
                </a:solidFill>
                <a:effectLst/>
                <a:latin typeface="Segoe UI" panose="020B0502040204020203" pitchFamily="34" charset="0"/>
              </a:rPr>
            </a:b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219200" y="1646238"/>
            <a:ext cx="8534400" cy="5940088"/>
          </a:xfrm>
        </p:spPr>
        <p:txBody>
          <a:bodyPr/>
          <a:lstStyle/>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Classes and objects are the two main aspects of object-oriented programming.</a:t>
            </a: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Look at the following illustration to see the difference between class and objects:</a:t>
            </a:r>
          </a:p>
          <a:p>
            <a:pPr algn="l"/>
            <a:endParaRPr lang="en-US" b="0" i="0" dirty="0">
              <a:solidFill>
                <a:srgbClr val="000000"/>
              </a:solidFill>
              <a:effectLst/>
              <a:latin typeface="Verdana" panose="020B0604030504040204" pitchFamily="34" charset="0"/>
            </a:endParaRPr>
          </a:p>
          <a:p>
            <a:pPr marL="342900" indent="-342900" algn="l">
              <a:buFont typeface="Wingdings" panose="05000000000000000000" pitchFamily="2" charset="2"/>
              <a:buChar char="v"/>
            </a:pPr>
            <a:r>
              <a:rPr lang="en-IN" b="1" i="0" dirty="0">
                <a:effectLst/>
                <a:highlight>
                  <a:srgbClr val="FFFF00"/>
                </a:highlight>
                <a:latin typeface="Segoe UI" panose="020B0502040204020203" pitchFamily="34" charset="0"/>
              </a:rPr>
              <a:t>Class</a:t>
            </a:r>
            <a:r>
              <a:rPr lang="en-IN" b="1" i="0" dirty="0">
                <a:solidFill>
                  <a:srgbClr val="FF0000"/>
                </a:solidFill>
                <a:effectLst/>
                <a:highlight>
                  <a:srgbClr val="FFFF00"/>
                </a:highlight>
                <a:latin typeface="Segoe UI" panose="020B0502040204020203" pitchFamily="34" charset="0"/>
              </a:rPr>
              <a:t> :</a:t>
            </a:r>
            <a:r>
              <a:rPr lang="en-IN" b="0" i="0" dirty="0">
                <a:solidFill>
                  <a:srgbClr val="FF0000"/>
                </a:solidFill>
                <a:effectLst/>
                <a:latin typeface="Verdana" panose="020B0604030504040204" pitchFamily="34" charset="0"/>
              </a:rPr>
              <a:t>Fruit                   </a:t>
            </a:r>
            <a:r>
              <a:rPr lang="en-IN" b="1" i="0" dirty="0">
                <a:solidFill>
                  <a:srgbClr val="FF0000"/>
                </a:solidFill>
                <a:effectLst/>
                <a:highlight>
                  <a:srgbClr val="FFFF00"/>
                </a:highlight>
                <a:latin typeface="Segoe UI" panose="020B0502040204020203" pitchFamily="34" charset="0"/>
              </a:rPr>
              <a:t>  </a:t>
            </a:r>
            <a:r>
              <a:rPr lang="en-IN" b="1" i="0" dirty="0">
                <a:solidFill>
                  <a:srgbClr val="000000"/>
                </a:solidFill>
                <a:effectLst/>
                <a:highlight>
                  <a:srgbClr val="FFFF00"/>
                </a:highlight>
                <a:latin typeface="Segoe UI" panose="020B0502040204020203" pitchFamily="34" charset="0"/>
              </a:rPr>
              <a:t>objects</a:t>
            </a:r>
          </a:p>
          <a:p>
            <a:pPr algn="ctr"/>
            <a:r>
              <a:rPr lang="en-IN" b="0" i="0" dirty="0">
                <a:solidFill>
                  <a:srgbClr val="FF0000"/>
                </a:solidFill>
                <a:effectLst/>
                <a:latin typeface="Verdana" panose="020B0604030504040204" pitchFamily="34" charset="0"/>
              </a:rPr>
              <a:t>Apple</a:t>
            </a:r>
          </a:p>
          <a:p>
            <a:pPr algn="ctr"/>
            <a:r>
              <a:rPr lang="en-IN" b="0" i="0" dirty="0">
                <a:solidFill>
                  <a:srgbClr val="FF0000"/>
                </a:solidFill>
                <a:effectLst/>
                <a:latin typeface="Verdana" panose="020B0604030504040204" pitchFamily="34" charset="0"/>
              </a:rPr>
              <a:t>Banana</a:t>
            </a:r>
          </a:p>
          <a:p>
            <a:pPr algn="ctr"/>
            <a:r>
              <a:rPr lang="en-IN" b="0" i="0" dirty="0">
                <a:solidFill>
                  <a:srgbClr val="FF0000"/>
                </a:solidFill>
                <a:effectLst/>
                <a:latin typeface="Verdana" panose="020B0604030504040204" pitchFamily="34" charset="0"/>
              </a:rPr>
              <a:t>Mango</a:t>
            </a:r>
          </a:p>
          <a:p>
            <a:pPr algn="l"/>
            <a:endParaRPr lang="en-IN" b="1" i="0" dirty="0">
              <a:solidFill>
                <a:srgbClr val="FF0000"/>
              </a:solidFill>
              <a:effectLst/>
              <a:highlight>
                <a:srgbClr val="FFFF00"/>
              </a:highlight>
              <a:latin typeface="Segoe UI" panose="020B0502040204020203" pitchFamily="34" charset="0"/>
            </a:endParaRPr>
          </a:p>
          <a:p>
            <a:pPr marL="342900" indent="-342900" algn="l">
              <a:buFont typeface="Wingdings" panose="05000000000000000000" pitchFamily="2" charset="2"/>
              <a:buChar char="v"/>
            </a:pPr>
            <a:endParaRPr lang="en-US" b="0" i="0" dirty="0">
              <a:solidFill>
                <a:srgbClr val="000000"/>
              </a:solidFill>
              <a:effectLst/>
              <a:latin typeface="Verdana" panose="020B0604030504040204" pitchFamily="34" charset="0"/>
            </a:endParaRPr>
          </a:p>
          <a:p>
            <a:pPr marL="342900" indent="-342900" algn="l">
              <a:buFont typeface="Wingdings" panose="05000000000000000000" pitchFamily="2" charset="2"/>
              <a:buChar char="v"/>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233905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219200" y="122238"/>
            <a:ext cx="10363200" cy="1107996"/>
          </a:xfrm>
        </p:spPr>
        <p:txBody>
          <a:bodyPr>
            <a:normAutofit fontScale="90000"/>
          </a:bodyPr>
          <a:lstStyle/>
          <a:p>
            <a:pPr algn="ctr"/>
            <a:br>
              <a:rPr lang="en-IN" i="0" dirty="0">
                <a:solidFill>
                  <a:srgbClr val="FF0000"/>
                </a:solidFill>
                <a:effectLst/>
                <a:latin typeface="Segoe UI" panose="020B0502040204020203" pitchFamily="34" charset="0"/>
              </a:rPr>
            </a:b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219200" y="1697038"/>
            <a:ext cx="8534400" cy="3016210"/>
          </a:xfrm>
        </p:spPr>
        <p:txBody>
          <a:bodyPr/>
          <a:lstStyle/>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When the individual objects are created, they inherit all the properties and behaviors from the class, but each object will have different values for the properties.</a:t>
            </a: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When the individual objects (apple, banana, etc.) are created, they inherit all the properties and behaviors from the class, but each object will have different values for the properties.</a:t>
            </a:r>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3760306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219200" y="122238"/>
            <a:ext cx="10363200" cy="369332"/>
          </a:xfrm>
        </p:spPr>
        <p:txBody>
          <a:bodyPr>
            <a:normAutofit fontScale="90000"/>
          </a:bodyPr>
          <a:lstStyle/>
          <a:p>
            <a:pPr algn="ctr"/>
            <a:r>
              <a:rPr lang="en-IN" b="0" i="0" dirty="0">
                <a:solidFill>
                  <a:srgbClr val="000000"/>
                </a:solidFill>
                <a:effectLst/>
                <a:latin typeface="Segoe UI" panose="020B0502040204020203" pitchFamily="34" charset="0"/>
              </a:rPr>
              <a:t>Define a Class</a:t>
            </a:r>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676400" y="4008438"/>
            <a:ext cx="8534400" cy="338554"/>
          </a:xfrm>
        </p:spPr>
        <p:txBody>
          <a:bodyPr>
            <a:normAutofit fontScale="92500" lnSpcReduction="20000"/>
          </a:bodyPr>
          <a:lstStyle/>
          <a:p>
            <a:r>
              <a:rPr lang="en-US" dirty="0"/>
              <a:t> </a:t>
            </a:r>
            <a:endParaRPr lang="en-IN" dirty="0"/>
          </a:p>
        </p:txBody>
      </p:sp>
      <p:sp>
        <p:nvSpPr>
          <p:cNvPr id="7" name="Rectangle 4">
            <a:extLst>
              <a:ext uri="{FF2B5EF4-FFF2-40B4-BE49-F238E27FC236}">
                <a16:creationId xmlns:a16="http://schemas.microsoft.com/office/drawing/2014/main" id="{F6C4B1DF-01EC-41D8-898D-1A63FA32BA2C}"/>
              </a:ext>
            </a:extLst>
          </p:cNvPr>
          <p:cNvSpPr>
            <a:spLocks noChangeArrowheads="1"/>
          </p:cNvSpPr>
          <p:nvPr/>
        </p:nvSpPr>
        <p:spPr bwMode="auto">
          <a:xfrm>
            <a:off x="1066800" y="990600"/>
            <a:ext cx="108559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Verdana" panose="020B0604030504040204" pitchFamily="34" charset="0"/>
              </a:rPr>
              <a:t>A class is defined by using the </a:t>
            </a:r>
            <a:r>
              <a:rPr kumimoji="0" lang="en-US" altLang="en-US" sz="2400" b="0" i="0" u="none" strike="noStrike" cap="none" normalizeH="0" baseline="0" dirty="0">
                <a:ln>
                  <a:noFill/>
                </a:ln>
                <a:solidFill>
                  <a:srgbClr val="DC143C"/>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Verdana" panose="020B0604030504040204" pitchFamily="34" charset="0"/>
              </a:rPr>
              <a:t> keyword, followed by the name of the class and a pair of curly braces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Verdana" panose="020B0604030504040204" pitchFamily="34" charset="0"/>
              </a:rPr>
              <a:t>All its properties and methods go inside the braces:</a:t>
            </a:r>
            <a:r>
              <a:rPr kumimoji="0" lang="en-US" altLang="en-US" sz="2400" b="0" i="0" u="none" strike="noStrike" cap="none" normalizeH="0" baseline="0" dirty="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tabLst/>
            </a:pPr>
            <a:endParaRPr lang="en-US" sz="2400" b="0" i="0" dirty="0">
              <a:solidFill>
                <a:srgbClr val="FF0000"/>
              </a:solidFill>
              <a:effectLst/>
              <a:highlight>
                <a:srgbClr val="FFFF00"/>
              </a:highlight>
              <a:latin typeface="Consolas" panose="020B0609020204030204" pitchFamily="49" charset="0"/>
            </a:endParaRPr>
          </a:p>
          <a:p>
            <a:pPr marR="0" lvl="0" algn="l" defTabSz="914400" rtl="0" eaLnBrk="0" fontAlgn="base" latinLnBrk="0" hangingPunct="0">
              <a:lnSpc>
                <a:spcPct val="100000"/>
              </a:lnSpc>
              <a:spcBef>
                <a:spcPct val="0"/>
              </a:spcBef>
              <a:spcAft>
                <a:spcPct val="0"/>
              </a:spcAft>
              <a:buClrTx/>
              <a:buSzTx/>
              <a:tabLst/>
            </a:pPr>
            <a:r>
              <a:rPr lang="en-US" sz="2400" b="1" i="0" dirty="0">
                <a:solidFill>
                  <a:srgbClr val="FF0000"/>
                </a:solidFill>
                <a:effectLst/>
                <a:latin typeface="Consolas" panose="020B0609020204030204" pitchFamily="49" charset="0"/>
              </a:rPr>
              <a:t>&lt;?php</a:t>
            </a:r>
            <a:br>
              <a:rPr lang="en-US" sz="2400" b="1" dirty="0">
                <a:solidFill>
                  <a:srgbClr val="FF0000"/>
                </a:solidFill>
              </a:rPr>
            </a:br>
            <a:r>
              <a:rPr lang="en-US" sz="2400" b="1" i="0" dirty="0">
                <a:solidFill>
                  <a:srgbClr val="FF0000"/>
                </a:solidFill>
                <a:effectLst/>
                <a:latin typeface="Consolas" panose="020B0609020204030204" pitchFamily="49" charset="0"/>
              </a:rPr>
              <a:t>class Fruit {</a:t>
            </a:r>
            <a:br>
              <a:rPr lang="en-US" sz="2400" b="1" dirty="0">
                <a:solidFill>
                  <a:srgbClr val="FF0000"/>
                </a:solidFill>
              </a:rPr>
            </a:br>
            <a:r>
              <a:rPr lang="en-US" sz="2400" b="1" i="0" dirty="0">
                <a:solidFill>
                  <a:srgbClr val="FF0000"/>
                </a:solidFill>
                <a:effectLst/>
                <a:latin typeface="Consolas" panose="020B0609020204030204" pitchFamily="49" charset="0"/>
              </a:rPr>
              <a:t>  // code goes here...</a:t>
            </a:r>
            <a:br>
              <a:rPr lang="en-US" sz="2400" b="1" i="0" dirty="0">
                <a:solidFill>
                  <a:srgbClr val="FF0000"/>
                </a:solidFill>
                <a:effectLst/>
                <a:latin typeface="Consolas" panose="020B0609020204030204" pitchFamily="49" charset="0"/>
              </a:rPr>
            </a:br>
            <a:r>
              <a:rPr lang="en-US" sz="2400" b="1" i="0" dirty="0">
                <a:solidFill>
                  <a:srgbClr val="FF0000"/>
                </a:solidFill>
                <a:effectLst/>
                <a:latin typeface="Consolas" panose="020B0609020204030204" pitchFamily="49" charset="0"/>
              </a:rPr>
              <a:t>}</a:t>
            </a:r>
            <a:br>
              <a:rPr lang="en-US" sz="2400" b="1" dirty="0">
                <a:solidFill>
                  <a:srgbClr val="FF0000"/>
                </a:solidFill>
              </a:rPr>
            </a:br>
            <a:r>
              <a:rPr lang="en-US" sz="2400" b="1" i="0" dirty="0">
                <a:solidFill>
                  <a:srgbClr val="FF0000"/>
                </a:solidFill>
                <a:effectLst/>
                <a:latin typeface="Consolas" panose="020B0609020204030204" pitchFamily="49" charset="0"/>
              </a:rPr>
              <a:t>?&gt;</a:t>
            </a:r>
          </a:p>
        </p:txBody>
      </p:sp>
    </p:spTree>
    <p:extLst>
      <p:ext uri="{BB962C8B-B14F-4D97-AF65-F5344CB8AC3E}">
        <p14:creationId xmlns:p14="http://schemas.microsoft.com/office/powerpoint/2010/main" val="959478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219200" y="122238"/>
            <a:ext cx="10363200" cy="369332"/>
          </a:xfrm>
        </p:spPr>
        <p:txBody>
          <a:bodyPr>
            <a:normAutofit fontScale="90000"/>
          </a:bodyPr>
          <a:lstStyle/>
          <a:p>
            <a:pPr algn="ctr"/>
            <a:r>
              <a:rPr lang="en-IN" i="0" dirty="0">
                <a:solidFill>
                  <a:srgbClr val="FF0000"/>
                </a:solidFill>
                <a:effectLst/>
                <a:latin typeface="Segoe UI" panose="020B0502040204020203" pitchFamily="34" charset="0"/>
              </a:rPr>
              <a:t>Declaration:</a:t>
            </a:r>
          </a:p>
        </p:txBody>
      </p:sp>
      <p:sp>
        <p:nvSpPr>
          <p:cNvPr id="3" name="Content Placeholder 2">
            <a:extLst>
              <a:ext uri="{FF2B5EF4-FFF2-40B4-BE49-F238E27FC236}">
                <a16:creationId xmlns:a16="http://schemas.microsoft.com/office/drawing/2014/main" id="{79FEBA53-4E03-436E-A79C-7F5D794257F6}"/>
              </a:ext>
            </a:extLst>
          </p:cNvPr>
          <p:cNvSpPr>
            <a:spLocks noGrp="1"/>
          </p:cNvSpPr>
          <p:nvPr>
            <p:ph idx="1"/>
          </p:nvPr>
        </p:nvSpPr>
        <p:spPr>
          <a:xfrm>
            <a:off x="1676400" y="4008438"/>
            <a:ext cx="8534400" cy="338554"/>
          </a:xfrm>
        </p:spPr>
        <p:txBody>
          <a:bodyPr>
            <a:normAutofit fontScale="92500" lnSpcReduction="20000"/>
          </a:bodyPr>
          <a:lstStyle/>
          <a:p>
            <a:r>
              <a:rPr lang="en-US" dirty="0"/>
              <a:t> </a:t>
            </a:r>
            <a:endParaRPr lang="en-IN" dirty="0"/>
          </a:p>
        </p:txBody>
      </p:sp>
      <p:sp>
        <p:nvSpPr>
          <p:cNvPr id="7" name="Rectangle 4">
            <a:extLst>
              <a:ext uri="{FF2B5EF4-FFF2-40B4-BE49-F238E27FC236}">
                <a16:creationId xmlns:a16="http://schemas.microsoft.com/office/drawing/2014/main" id="{F6C4B1DF-01EC-41D8-898D-1A63FA32BA2C}"/>
              </a:ext>
            </a:extLst>
          </p:cNvPr>
          <p:cNvSpPr>
            <a:spLocks noChangeArrowheads="1"/>
          </p:cNvSpPr>
          <p:nvPr/>
        </p:nvSpPr>
        <p:spPr bwMode="auto">
          <a:xfrm>
            <a:off x="838200" y="676236"/>
            <a:ext cx="108559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000" b="0" i="0" dirty="0">
                <a:solidFill>
                  <a:srgbClr val="000000"/>
                </a:solidFill>
                <a:effectLst/>
                <a:latin typeface="Verdana" panose="020B0604030504040204" pitchFamily="34" charset="0"/>
              </a:rPr>
              <a:t>Below we declare a class named Fruit consisting of two properties ($name and $color) and two methods </a:t>
            </a:r>
            <a:r>
              <a:rPr lang="en-US" sz="2000" b="0" i="0" dirty="0" err="1">
                <a:solidFill>
                  <a:srgbClr val="000000"/>
                </a:solidFill>
                <a:effectLst/>
                <a:latin typeface="Verdana" panose="020B0604030504040204" pitchFamily="34" charset="0"/>
              </a:rPr>
              <a:t>set_name</a:t>
            </a:r>
            <a:r>
              <a:rPr lang="en-US" sz="2000" b="0" i="0" dirty="0">
                <a:solidFill>
                  <a:srgbClr val="000000"/>
                </a:solidFill>
                <a:effectLst/>
                <a:latin typeface="Verdana" panose="020B0604030504040204" pitchFamily="34" charset="0"/>
              </a:rPr>
              <a:t>() and </a:t>
            </a:r>
            <a:r>
              <a:rPr lang="en-US" sz="2000" b="0" i="0" dirty="0" err="1">
                <a:solidFill>
                  <a:srgbClr val="000000"/>
                </a:solidFill>
                <a:effectLst/>
                <a:latin typeface="Verdana" panose="020B0604030504040204" pitchFamily="34" charset="0"/>
              </a:rPr>
              <a:t>get_name</a:t>
            </a:r>
            <a:r>
              <a:rPr lang="en-US" sz="2000" b="0" i="0" dirty="0">
                <a:solidFill>
                  <a:srgbClr val="000000"/>
                </a:solidFill>
                <a:effectLst/>
                <a:latin typeface="Verdana" panose="020B0604030504040204" pitchFamily="34" charset="0"/>
              </a:rPr>
              <a:t>() for setting and getting the $name property:</a:t>
            </a:r>
          </a:p>
          <a:p>
            <a:pPr marR="0" lvl="0" algn="l" defTabSz="914400" rtl="0" eaLnBrk="0" fontAlgn="base" latinLnBrk="0" hangingPunct="0">
              <a:lnSpc>
                <a:spcPct val="100000"/>
              </a:lnSpc>
              <a:spcBef>
                <a:spcPct val="0"/>
              </a:spcBef>
              <a:spcAft>
                <a:spcPct val="0"/>
              </a:spcAft>
              <a:buClrTx/>
              <a:buSzTx/>
              <a:tabLst/>
            </a:pPr>
            <a:r>
              <a:rPr lang="en-US" sz="2000" b="1" i="0" dirty="0">
                <a:solidFill>
                  <a:srgbClr val="FF0000"/>
                </a:solidFill>
                <a:effectLst/>
                <a:latin typeface="Consolas" panose="020B0609020204030204" pitchFamily="49" charset="0"/>
              </a:rPr>
              <a:t>&lt;?php</a:t>
            </a:r>
            <a:br>
              <a:rPr lang="en-US" sz="2000" b="1" dirty="0">
                <a:solidFill>
                  <a:srgbClr val="FF0000"/>
                </a:solidFill>
              </a:rPr>
            </a:br>
            <a:r>
              <a:rPr lang="en-US" sz="2000" b="1" i="0" dirty="0">
                <a:solidFill>
                  <a:srgbClr val="FF0000"/>
                </a:solidFill>
                <a:effectLst/>
                <a:latin typeface="Consolas" panose="020B0609020204030204" pitchFamily="49" charset="0"/>
              </a:rPr>
              <a:t>class Fruit {</a:t>
            </a:r>
            <a:br>
              <a:rPr lang="en-US" sz="2000" b="1" dirty="0">
                <a:solidFill>
                  <a:srgbClr val="FF0000"/>
                </a:solidFill>
              </a:rPr>
            </a:br>
            <a:r>
              <a:rPr lang="en-US" sz="2000" b="1" i="0" dirty="0">
                <a:solidFill>
                  <a:srgbClr val="FF0000"/>
                </a:solidFill>
                <a:effectLst/>
                <a:latin typeface="Consolas" panose="020B0609020204030204" pitchFamily="49" charset="0"/>
              </a:rPr>
              <a:t>  // Properties</a:t>
            </a:r>
            <a:br>
              <a:rPr lang="en-US" sz="2000" b="1" i="0" dirty="0">
                <a:solidFill>
                  <a:srgbClr val="FF0000"/>
                </a:solidFill>
                <a:effectLst/>
                <a:latin typeface="Consolas" panose="020B0609020204030204" pitchFamily="49" charset="0"/>
              </a:rPr>
            </a:br>
            <a:r>
              <a:rPr lang="en-US" sz="2000" b="1" i="0" dirty="0">
                <a:solidFill>
                  <a:srgbClr val="FF0000"/>
                </a:solidFill>
                <a:effectLst/>
                <a:latin typeface="Consolas" panose="020B0609020204030204" pitchFamily="49" charset="0"/>
              </a:rPr>
              <a:t>  public $name;</a:t>
            </a:r>
            <a:br>
              <a:rPr lang="en-US" sz="2000" b="1" dirty="0">
                <a:solidFill>
                  <a:srgbClr val="FF0000"/>
                </a:solidFill>
              </a:rPr>
            </a:br>
            <a:r>
              <a:rPr lang="en-US" sz="2000" b="1" i="0" dirty="0">
                <a:solidFill>
                  <a:srgbClr val="FF0000"/>
                </a:solidFill>
                <a:effectLst/>
                <a:latin typeface="Consolas" panose="020B0609020204030204" pitchFamily="49" charset="0"/>
              </a:rPr>
              <a:t>  public $color;</a:t>
            </a:r>
            <a:br>
              <a:rPr lang="en-US" sz="2000" b="1" dirty="0">
                <a:solidFill>
                  <a:srgbClr val="FF0000"/>
                </a:solidFill>
              </a:rPr>
            </a:br>
            <a:br>
              <a:rPr lang="en-US" sz="2000" b="1" dirty="0">
                <a:solidFill>
                  <a:srgbClr val="FF0000"/>
                </a:solidFill>
              </a:rPr>
            </a:br>
            <a:r>
              <a:rPr lang="en-US" sz="2000" b="1" i="0" dirty="0">
                <a:solidFill>
                  <a:srgbClr val="FF0000"/>
                </a:solidFill>
                <a:effectLst/>
                <a:latin typeface="Consolas" panose="020B0609020204030204" pitchFamily="49" charset="0"/>
              </a:rPr>
              <a:t>  // Methods</a:t>
            </a:r>
            <a:br>
              <a:rPr lang="en-US" sz="2000" b="1" i="0" dirty="0">
                <a:solidFill>
                  <a:srgbClr val="FF0000"/>
                </a:solidFill>
                <a:effectLst/>
                <a:latin typeface="Consolas" panose="020B0609020204030204" pitchFamily="49" charset="0"/>
              </a:rPr>
            </a:br>
            <a:r>
              <a:rPr lang="en-US" sz="2000" b="1" i="0" dirty="0">
                <a:solidFill>
                  <a:srgbClr val="FF0000"/>
                </a:solidFill>
                <a:effectLst/>
                <a:latin typeface="Consolas" panose="020B0609020204030204" pitchFamily="49" charset="0"/>
              </a:rPr>
              <a:t>  function </a:t>
            </a:r>
            <a:r>
              <a:rPr lang="en-US" sz="2000" b="1" i="0" dirty="0" err="1">
                <a:solidFill>
                  <a:srgbClr val="FF0000"/>
                </a:solidFill>
                <a:effectLst/>
                <a:latin typeface="Consolas" panose="020B0609020204030204" pitchFamily="49" charset="0"/>
              </a:rPr>
              <a:t>set_name</a:t>
            </a:r>
            <a:r>
              <a:rPr lang="en-US" sz="2000" b="1" i="0" dirty="0">
                <a:solidFill>
                  <a:srgbClr val="FF0000"/>
                </a:solidFill>
                <a:effectLst/>
                <a:latin typeface="Consolas" panose="020B0609020204030204" pitchFamily="49" charset="0"/>
              </a:rPr>
              <a:t>($name) {</a:t>
            </a:r>
            <a:br>
              <a:rPr lang="en-US" sz="2000" b="1" dirty="0">
                <a:solidFill>
                  <a:srgbClr val="FF0000"/>
                </a:solidFill>
              </a:rPr>
            </a:br>
            <a:r>
              <a:rPr lang="en-US" sz="2000" b="1" i="0" dirty="0">
                <a:solidFill>
                  <a:srgbClr val="FF0000"/>
                </a:solidFill>
                <a:effectLst/>
                <a:latin typeface="Consolas" panose="020B0609020204030204" pitchFamily="49" charset="0"/>
              </a:rPr>
              <a:t>    $this-&gt;name = $name;</a:t>
            </a:r>
            <a:br>
              <a:rPr lang="en-US" sz="2000" b="1" dirty="0">
                <a:solidFill>
                  <a:srgbClr val="FF0000"/>
                </a:solidFill>
              </a:rPr>
            </a:br>
            <a:r>
              <a:rPr lang="en-US" sz="2000" b="1" i="0" dirty="0">
                <a:solidFill>
                  <a:srgbClr val="FF0000"/>
                </a:solidFill>
                <a:effectLst/>
                <a:latin typeface="Consolas" panose="020B0609020204030204" pitchFamily="49" charset="0"/>
              </a:rPr>
              <a:t>  }</a:t>
            </a:r>
            <a:br>
              <a:rPr lang="en-US" sz="2000" b="1" dirty="0">
                <a:solidFill>
                  <a:srgbClr val="FF0000"/>
                </a:solidFill>
              </a:rPr>
            </a:br>
            <a:r>
              <a:rPr lang="en-US" sz="2000" b="1" i="0" dirty="0">
                <a:solidFill>
                  <a:srgbClr val="FF0000"/>
                </a:solidFill>
                <a:effectLst/>
                <a:latin typeface="Consolas" panose="020B0609020204030204" pitchFamily="49" charset="0"/>
              </a:rPr>
              <a:t>  function </a:t>
            </a:r>
            <a:r>
              <a:rPr lang="en-US" sz="2000" b="1" i="0" dirty="0" err="1">
                <a:solidFill>
                  <a:srgbClr val="FF0000"/>
                </a:solidFill>
                <a:effectLst/>
                <a:latin typeface="Consolas" panose="020B0609020204030204" pitchFamily="49" charset="0"/>
              </a:rPr>
              <a:t>get_name</a:t>
            </a:r>
            <a:r>
              <a:rPr lang="en-US" sz="2000" b="1" i="0" dirty="0">
                <a:solidFill>
                  <a:srgbClr val="FF0000"/>
                </a:solidFill>
                <a:effectLst/>
                <a:latin typeface="Consolas" panose="020B0609020204030204" pitchFamily="49" charset="0"/>
              </a:rPr>
              <a:t>() {</a:t>
            </a:r>
            <a:br>
              <a:rPr lang="en-US" sz="2000" b="1" dirty="0">
                <a:solidFill>
                  <a:srgbClr val="FF0000"/>
                </a:solidFill>
              </a:rPr>
            </a:br>
            <a:r>
              <a:rPr lang="en-US" sz="2000" b="1" i="0" dirty="0">
                <a:solidFill>
                  <a:srgbClr val="FF0000"/>
                </a:solidFill>
                <a:effectLst/>
                <a:latin typeface="Consolas" panose="020B0609020204030204" pitchFamily="49" charset="0"/>
              </a:rPr>
              <a:t>    return $this-&gt;name;</a:t>
            </a:r>
            <a:br>
              <a:rPr lang="en-US" sz="2000" b="1" dirty="0">
                <a:solidFill>
                  <a:srgbClr val="FF0000"/>
                </a:solidFill>
              </a:rPr>
            </a:br>
            <a:r>
              <a:rPr lang="en-US" sz="2000" b="1" i="0" dirty="0">
                <a:solidFill>
                  <a:srgbClr val="FF0000"/>
                </a:solidFill>
                <a:effectLst/>
                <a:latin typeface="Consolas" panose="020B0609020204030204" pitchFamily="49" charset="0"/>
              </a:rPr>
              <a:t>  }</a:t>
            </a:r>
            <a:br>
              <a:rPr lang="en-US" sz="2000" b="1" dirty="0">
                <a:solidFill>
                  <a:srgbClr val="FF0000"/>
                </a:solidFill>
              </a:rPr>
            </a:br>
            <a:r>
              <a:rPr lang="en-US" sz="2000" b="1" i="0" dirty="0">
                <a:solidFill>
                  <a:srgbClr val="FF0000"/>
                </a:solidFill>
                <a:effectLst/>
                <a:latin typeface="Consolas" panose="020B0609020204030204" pitchFamily="49" charset="0"/>
              </a:rPr>
              <a:t>}</a:t>
            </a:r>
            <a:br>
              <a:rPr lang="en-US" sz="2000" b="1" dirty="0">
                <a:solidFill>
                  <a:srgbClr val="FF0000"/>
                </a:solidFill>
              </a:rPr>
            </a:br>
            <a:r>
              <a:rPr lang="en-US" sz="2000" b="1" i="0" dirty="0">
                <a:solidFill>
                  <a:srgbClr val="FF0000"/>
                </a:solidFill>
                <a:effectLst/>
                <a:latin typeface="Consolas" panose="020B0609020204030204" pitchFamily="49" charset="0"/>
              </a:rPr>
              <a:t>?&gt;</a:t>
            </a:r>
            <a:endParaRPr kumimoji="0" lang="en-US" altLang="en-US" sz="2000" b="1"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2326748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123-FCD0-458E-932A-A7B52C2882F0}"/>
              </a:ext>
            </a:extLst>
          </p:cNvPr>
          <p:cNvSpPr>
            <a:spLocks noGrp="1"/>
          </p:cNvSpPr>
          <p:nvPr>
            <p:ph type="title"/>
          </p:nvPr>
        </p:nvSpPr>
        <p:spPr>
          <a:xfrm>
            <a:off x="1193800" y="304800"/>
            <a:ext cx="10363200" cy="738664"/>
          </a:xfrm>
        </p:spPr>
        <p:txBody>
          <a:bodyPr>
            <a:normAutofit fontScale="90000"/>
          </a:bodyPr>
          <a:lstStyle/>
          <a:p>
            <a:pPr algn="ctr"/>
            <a:r>
              <a:rPr lang="en-IN" b="0" dirty="0">
                <a:solidFill>
                  <a:srgbClr val="FF0000"/>
                </a:solidFill>
                <a:latin typeface="Segoe UI" panose="020B0502040204020203" pitchFamily="34" charset="0"/>
              </a:rPr>
              <a:t>Define objects:</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6AE28A77-86B2-46B1-BD38-60E73033E6B0}"/>
              </a:ext>
            </a:extLst>
          </p:cNvPr>
          <p:cNvSpPr>
            <a:spLocks noChangeArrowheads="1"/>
          </p:cNvSpPr>
          <p:nvPr/>
        </p:nvSpPr>
        <p:spPr bwMode="auto">
          <a:xfrm>
            <a:off x="1193800" y="1536174"/>
            <a:ext cx="1036320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Verdana" panose="020B0604030504040204" pitchFamily="34" charset="0"/>
              </a:rPr>
              <a:t>Classes are nothing without objects! We can create multiple objects from a class.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Verdana" panose="020B0604030504040204" pitchFamily="34" charset="0"/>
              </a:rPr>
              <a:t>Each object has all the properties and methods defined in the class, but they will have different property values.</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Verdana" panose="020B0604030504040204" pitchFamily="34" charset="0"/>
              </a:rPr>
              <a:t>Objects of a class is created using the </a:t>
            </a:r>
            <a:r>
              <a:rPr kumimoji="0" lang="en-US" altLang="en-US" sz="2000" b="0" i="0" u="none" strike="noStrike" cap="none" normalizeH="0" baseline="0" dirty="0">
                <a:ln>
                  <a:noFill/>
                </a:ln>
                <a:solidFill>
                  <a:srgbClr val="DC143C"/>
                </a:solidFill>
                <a:effectLst/>
                <a:latin typeface="Consolas" panose="020B0609020204030204" pitchFamily="49" charset="0"/>
              </a:rPr>
              <a:t>new</a:t>
            </a:r>
            <a:r>
              <a:rPr kumimoji="0" lang="en-US" altLang="en-US" sz="2000" b="0" i="0" u="none" strike="noStrike" cap="none" normalizeH="0" baseline="0" dirty="0">
                <a:ln>
                  <a:noFill/>
                </a:ln>
                <a:solidFill>
                  <a:srgbClr val="000000"/>
                </a:solidFill>
                <a:effectLst/>
                <a:latin typeface="Verdana" panose="020B0604030504040204" pitchFamily="34" charset="0"/>
              </a:rPr>
              <a:t> keyword.</a:t>
            </a:r>
          </a:p>
          <a:p>
            <a:pPr algn="l"/>
            <a:endParaRPr lang="en-US" sz="2000" b="0" i="0" dirty="0">
              <a:solidFill>
                <a:srgbClr val="000000"/>
              </a:solidFill>
              <a:effectLst/>
              <a:latin typeface="Segoe UI" panose="020B0502040204020203" pitchFamily="34" charset="0"/>
            </a:endParaRPr>
          </a:p>
          <a:p>
            <a:pPr algn="l"/>
            <a:r>
              <a:rPr lang="en-US" sz="2000" b="1" i="0" dirty="0">
                <a:solidFill>
                  <a:srgbClr val="000000"/>
                </a:solidFill>
                <a:effectLst/>
                <a:latin typeface="Segoe UI" panose="020B0502040204020203" pitchFamily="34" charset="0"/>
              </a:rPr>
              <a:t>PHP -  $this Keyword</a:t>
            </a:r>
          </a:p>
          <a:p>
            <a:pPr algn="l"/>
            <a:endParaRPr lang="en-US" sz="2000" b="0" i="0" dirty="0">
              <a:solidFill>
                <a:srgbClr val="000000"/>
              </a:solidFill>
              <a:effectLst/>
              <a:latin typeface="Segoe UI" panose="020B0502040204020203" pitchFamily="34" charset="0"/>
            </a:endParaRPr>
          </a:p>
          <a:p>
            <a:pPr marL="342900" indent="-342900" algn="l">
              <a:buFont typeface="Wingdings" panose="05000000000000000000" pitchFamily="2" charset="2"/>
              <a:buChar char="v"/>
            </a:pPr>
            <a:r>
              <a:rPr lang="en-US" sz="2000" b="0" i="0" dirty="0">
                <a:solidFill>
                  <a:srgbClr val="000000"/>
                </a:solidFill>
                <a:effectLst/>
                <a:latin typeface="Verdana" panose="020B0604030504040204" pitchFamily="34" charset="0"/>
              </a:rPr>
              <a:t>The $this keyword refers to the current object, and is only available inside methods.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Verdana" panose="020B0604030504040204" pitchFamily="34" charset="0"/>
              </a:rPr>
              <a:t>In the example below, $apple and $banana are instances of the class Fruit: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63464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CABA7-37B9-41DD-B0C5-80F93CC3692E}"/>
              </a:ext>
            </a:extLst>
          </p:cNvPr>
          <p:cNvSpPr txBox="1"/>
          <p:nvPr/>
        </p:nvSpPr>
        <p:spPr>
          <a:xfrm>
            <a:off x="2819400" y="58847"/>
            <a:ext cx="6324600" cy="6740307"/>
          </a:xfrm>
          <a:prstGeom prst="rect">
            <a:avLst/>
          </a:prstGeom>
          <a:noFill/>
        </p:spPr>
        <p:txBody>
          <a:bodyPr wrap="square">
            <a:spAutoFit/>
          </a:bodyPr>
          <a:lstStyle/>
          <a:p>
            <a:r>
              <a:rPr lang="en-IN" b="1" i="0" dirty="0">
                <a:solidFill>
                  <a:srgbClr val="FF0000"/>
                </a:solidFill>
                <a:effectLst/>
                <a:latin typeface="Consolas" panose="020B0609020204030204" pitchFamily="49" charset="0"/>
              </a:rPr>
              <a:t>&lt;?php</a:t>
            </a:r>
            <a:br>
              <a:rPr lang="en-IN" b="1" dirty="0">
                <a:solidFill>
                  <a:srgbClr val="FF0000"/>
                </a:solidFill>
              </a:rPr>
            </a:br>
            <a:r>
              <a:rPr lang="en-IN" b="1" i="0" dirty="0">
                <a:solidFill>
                  <a:srgbClr val="FF0000"/>
                </a:solidFill>
                <a:effectLst/>
                <a:latin typeface="Consolas" panose="020B0609020204030204" pitchFamily="49" charset="0"/>
              </a:rPr>
              <a:t>class Fruit {</a:t>
            </a:r>
            <a:br>
              <a:rPr lang="en-IN" b="1" dirty="0">
                <a:solidFill>
                  <a:srgbClr val="FF0000"/>
                </a:solidFill>
              </a:rPr>
            </a:br>
            <a:r>
              <a:rPr lang="en-IN" b="1" i="0" dirty="0">
                <a:solidFill>
                  <a:srgbClr val="FF0000"/>
                </a:solidFill>
                <a:effectLst/>
                <a:latin typeface="Consolas" panose="020B0609020204030204" pitchFamily="49" charset="0"/>
              </a:rPr>
              <a:t>  // Properties</a:t>
            </a:r>
            <a:br>
              <a:rPr lang="en-IN" b="1" i="0" dirty="0">
                <a:solidFill>
                  <a:srgbClr val="FF0000"/>
                </a:solidFill>
                <a:effectLst/>
                <a:latin typeface="Consolas" panose="020B0609020204030204" pitchFamily="49" charset="0"/>
              </a:rPr>
            </a:br>
            <a:r>
              <a:rPr lang="en-IN" b="1" i="0" dirty="0">
                <a:solidFill>
                  <a:srgbClr val="FF0000"/>
                </a:solidFill>
                <a:effectLst/>
                <a:latin typeface="Consolas" panose="020B0609020204030204" pitchFamily="49" charset="0"/>
              </a:rPr>
              <a:t>  public $name;</a:t>
            </a:r>
            <a:br>
              <a:rPr lang="en-IN" b="1" dirty="0">
                <a:solidFill>
                  <a:srgbClr val="FF0000"/>
                </a:solidFill>
              </a:rPr>
            </a:br>
            <a:r>
              <a:rPr lang="en-IN" b="1" i="0" dirty="0">
                <a:solidFill>
                  <a:srgbClr val="FF0000"/>
                </a:solidFill>
                <a:effectLst/>
                <a:latin typeface="Consolas" panose="020B0609020204030204" pitchFamily="49" charset="0"/>
              </a:rPr>
              <a:t>  public $</a:t>
            </a:r>
            <a:r>
              <a:rPr lang="en-IN" b="1" i="0" dirty="0" err="1">
                <a:solidFill>
                  <a:srgbClr val="FF0000"/>
                </a:solidFill>
                <a:effectLst/>
                <a:latin typeface="Consolas" panose="020B0609020204030204" pitchFamily="49" charset="0"/>
              </a:rPr>
              <a:t>color</a:t>
            </a:r>
            <a:r>
              <a:rPr lang="en-IN" b="1" i="0" dirty="0">
                <a:solidFill>
                  <a:srgbClr val="FF0000"/>
                </a:solidFill>
                <a:effectLst/>
                <a:latin typeface="Consolas" panose="020B0609020204030204" pitchFamily="49" charset="0"/>
              </a:rPr>
              <a:t>;</a:t>
            </a:r>
            <a:br>
              <a:rPr lang="en-IN" b="1" dirty="0">
                <a:solidFill>
                  <a:srgbClr val="FF0000"/>
                </a:solidFill>
              </a:rPr>
            </a:br>
            <a:br>
              <a:rPr lang="en-IN" b="1" dirty="0">
                <a:solidFill>
                  <a:srgbClr val="FF0000"/>
                </a:solidFill>
              </a:rPr>
            </a:br>
            <a:r>
              <a:rPr lang="en-IN" b="1" i="0" dirty="0">
                <a:solidFill>
                  <a:srgbClr val="FF0000"/>
                </a:solidFill>
                <a:effectLst/>
                <a:latin typeface="Consolas" panose="020B0609020204030204" pitchFamily="49" charset="0"/>
              </a:rPr>
              <a:t>  // Methods</a:t>
            </a:r>
            <a:br>
              <a:rPr lang="en-IN" b="1" i="0" dirty="0">
                <a:solidFill>
                  <a:srgbClr val="FF0000"/>
                </a:solidFill>
                <a:effectLst/>
                <a:latin typeface="Consolas" panose="020B0609020204030204" pitchFamily="49" charset="0"/>
              </a:rPr>
            </a:br>
            <a:r>
              <a:rPr lang="en-IN" b="1" i="0" dirty="0">
                <a:solidFill>
                  <a:srgbClr val="FF0000"/>
                </a:solidFill>
                <a:effectLst/>
                <a:latin typeface="Consolas" panose="020B0609020204030204" pitchFamily="49" charset="0"/>
              </a:rPr>
              <a:t>  function </a:t>
            </a:r>
            <a:r>
              <a:rPr lang="en-IN" b="1" i="0" dirty="0" err="1">
                <a:solidFill>
                  <a:srgbClr val="FF0000"/>
                </a:solidFill>
                <a:effectLst/>
                <a:latin typeface="Consolas" panose="020B0609020204030204" pitchFamily="49" charset="0"/>
              </a:rPr>
              <a:t>set_name</a:t>
            </a:r>
            <a:r>
              <a:rPr lang="en-IN" b="1" i="0" dirty="0">
                <a:solidFill>
                  <a:srgbClr val="FF0000"/>
                </a:solidFill>
                <a:effectLst/>
                <a:latin typeface="Consolas" panose="020B0609020204030204" pitchFamily="49" charset="0"/>
              </a:rPr>
              <a:t>($name) {</a:t>
            </a:r>
            <a:br>
              <a:rPr lang="en-IN" b="1" dirty="0">
                <a:solidFill>
                  <a:srgbClr val="FF0000"/>
                </a:solidFill>
              </a:rPr>
            </a:br>
            <a:r>
              <a:rPr lang="en-IN" b="1" i="0" dirty="0">
                <a:solidFill>
                  <a:srgbClr val="FF0000"/>
                </a:solidFill>
                <a:effectLst/>
                <a:latin typeface="Consolas" panose="020B0609020204030204" pitchFamily="49" charset="0"/>
              </a:rPr>
              <a:t>    $this-&gt;name = $name;</a:t>
            </a:r>
            <a:br>
              <a:rPr lang="en-IN" b="1" dirty="0">
                <a:solidFill>
                  <a:srgbClr val="FF0000"/>
                </a:solidFill>
              </a:rPr>
            </a:br>
            <a:r>
              <a:rPr lang="en-IN" b="1" i="0" dirty="0">
                <a:solidFill>
                  <a:srgbClr val="FF0000"/>
                </a:solidFill>
                <a:effectLst/>
                <a:latin typeface="Consolas" panose="020B0609020204030204" pitchFamily="49" charset="0"/>
              </a:rPr>
              <a:t>  }</a:t>
            </a:r>
            <a:br>
              <a:rPr lang="en-IN" b="1" dirty="0">
                <a:solidFill>
                  <a:srgbClr val="FF0000"/>
                </a:solidFill>
              </a:rPr>
            </a:br>
            <a:r>
              <a:rPr lang="en-IN" b="1" i="0" dirty="0">
                <a:solidFill>
                  <a:srgbClr val="FF0000"/>
                </a:solidFill>
                <a:effectLst/>
                <a:latin typeface="Consolas" panose="020B0609020204030204" pitchFamily="49" charset="0"/>
              </a:rPr>
              <a:t>  function </a:t>
            </a:r>
            <a:r>
              <a:rPr lang="en-IN" b="1" i="0" dirty="0" err="1">
                <a:solidFill>
                  <a:srgbClr val="FF0000"/>
                </a:solidFill>
                <a:effectLst/>
                <a:latin typeface="Consolas" panose="020B0609020204030204" pitchFamily="49" charset="0"/>
              </a:rPr>
              <a:t>get_name</a:t>
            </a:r>
            <a:r>
              <a:rPr lang="en-IN" b="1" i="0" dirty="0">
                <a:solidFill>
                  <a:srgbClr val="FF0000"/>
                </a:solidFill>
                <a:effectLst/>
                <a:latin typeface="Consolas" panose="020B0609020204030204" pitchFamily="49" charset="0"/>
              </a:rPr>
              <a:t>() {</a:t>
            </a:r>
            <a:br>
              <a:rPr lang="en-IN" b="1" dirty="0">
                <a:solidFill>
                  <a:srgbClr val="FF0000"/>
                </a:solidFill>
              </a:rPr>
            </a:br>
            <a:r>
              <a:rPr lang="en-IN" b="1" i="0" dirty="0">
                <a:solidFill>
                  <a:srgbClr val="FF0000"/>
                </a:solidFill>
                <a:effectLst/>
                <a:latin typeface="Consolas" panose="020B0609020204030204" pitchFamily="49" charset="0"/>
              </a:rPr>
              <a:t>    return $this-&gt;name;</a:t>
            </a:r>
            <a:br>
              <a:rPr lang="en-IN" b="1" dirty="0">
                <a:solidFill>
                  <a:srgbClr val="FF0000"/>
                </a:solidFill>
              </a:rPr>
            </a:br>
            <a:r>
              <a:rPr lang="en-IN" b="1" i="0" dirty="0">
                <a:solidFill>
                  <a:srgbClr val="FF0000"/>
                </a:solidFill>
                <a:effectLst/>
                <a:latin typeface="Consolas" panose="020B0609020204030204" pitchFamily="49" charset="0"/>
              </a:rPr>
              <a:t>  }</a:t>
            </a:r>
            <a:br>
              <a:rPr lang="en-IN" b="1" dirty="0">
                <a:solidFill>
                  <a:srgbClr val="FF0000"/>
                </a:solidFill>
              </a:rPr>
            </a:br>
            <a:r>
              <a:rPr lang="en-IN" b="1" i="0" dirty="0">
                <a:solidFill>
                  <a:srgbClr val="FF0000"/>
                </a:solidFill>
                <a:effectLst/>
                <a:latin typeface="Consolas" panose="020B0609020204030204" pitchFamily="49" charset="0"/>
              </a:rPr>
              <a:t>}</a:t>
            </a:r>
            <a:br>
              <a:rPr lang="en-IN" b="1" dirty="0">
                <a:solidFill>
                  <a:srgbClr val="FF0000"/>
                </a:solidFill>
              </a:rPr>
            </a:br>
            <a:br>
              <a:rPr lang="en-IN" b="1" dirty="0">
                <a:solidFill>
                  <a:srgbClr val="FF0000"/>
                </a:solidFill>
              </a:rPr>
            </a:br>
            <a:r>
              <a:rPr lang="en-IN" b="1" i="0" dirty="0">
                <a:solidFill>
                  <a:srgbClr val="FF0000"/>
                </a:solidFill>
                <a:effectLst/>
                <a:latin typeface="Consolas" panose="020B0609020204030204" pitchFamily="49" charset="0"/>
              </a:rPr>
              <a:t>$</a:t>
            </a:r>
            <a:r>
              <a:rPr lang="en-IN" b="1" i="0" dirty="0" err="1">
                <a:solidFill>
                  <a:srgbClr val="FF0000"/>
                </a:solidFill>
                <a:effectLst/>
                <a:latin typeface="Consolas" panose="020B0609020204030204" pitchFamily="49" charset="0"/>
              </a:rPr>
              <a:t>appl</a:t>
            </a:r>
            <a:r>
              <a:rPr lang="en-IN" b="1" i="0" dirty="0">
                <a:solidFill>
                  <a:srgbClr val="FF0000"/>
                </a:solidFill>
                <a:effectLst/>
                <a:latin typeface="Consolas" panose="020B0609020204030204" pitchFamily="49" charset="0"/>
              </a:rPr>
              <a:t> = new Fruit();</a:t>
            </a:r>
            <a:br>
              <a:rPr lang="en-IN" b="1" dirty="0">
                <a:solidFill>
                  <a:srgbClr val="FF0000"/>
                </a:solidFill>
              </a:rPr>
            </a:br>
            <a:r>
              <a:rPr lang="en-IN" b="1" i="0" dirty="0">
                <a:solidFill>
                  <a:srgbClr val="FF0000"/>
                </a:solidFill>
                <a:effectLst/>
                <a:latin typeface="Consolas" panose="020B0609020204030204" pitchFamily="49" charset="0"/>
              </a:rPr>
              <a:t>$</a:t>
            </a:r>
            <a:r>
              <a:rPr lang="en-IN" b="1" i="0" dirty="0" err="1">
                <a:solidFill>
                  <a:srgbClr val="FF0000"/>
                </a:solidFill>
                <a:effectLst/>
                <a:latin typeface="Consolas" panose="020B0609020204030204" pitchFamily="49" charset="0"/>
              </a:rPr>
              <a:t>bana</a:t>
            </a:r>
            <a:r>
              <a:rPr lang="en-IN" b="1" i="0" dirty="0">
                <a:solidFill>
                  <a:srgbClr val="FF0000"/>
                </a:solidFill>
                <a:effectLst/>
                <a:latin typeface="Consolas" panose="020B0609020204030204" pitchFamily="49" charset="0"/>
              </a:rPr>
              <a:t>= new Fruit();</a:t>
            </a:r>
            <a:br>
              <a:rPr lang="en-IN" b="1" dirty="0">
                <a:solidFill>
                  <a:srgbClr val="FF0000"/>
                </a:solidFill>
              </a:rPr>
            </a:br>
            <a:r>
              <a:rPr lang="en-IN" b="1" i="0" dirty="0">
                <a:solidFill>
                  <a:srgbClr val="FF0000"/>
                </a:solidFill>
                <a:effectLst/>
                <a:latin typeface="Consolas" panose="020B0609020204030204" pitchFamily="49" charset="0"/>
              </a:rPr>
              <a:t>$</a:t>
            </a:r>
            <a:r>
              <a:rPr lang="en-IN" b="1" i="0" dirty="0" err="1">
                <a:solidFill>
                  <a:srgbClr val="FF0000"/>
                </a:solidFill>
                <a:effectLst/>
                <a:latin typeface="Consolas" panose="020B0609020204030204" pitchFamily="49" charset="0"/>
              </a:rPr>
              <a:t>appl</a:t>
            </a:r>
            <a:r>
              <a:rPr lang="en-IN" b="1" i="0" dirty="0">
                <a:solidFill>
                  <a:srgbClr val="FF0000"/>
                </a:solidFill>
                <a:effectLst/>
                <a:latin typeface="Consolas" panose="020B0609020204030204" pitchFamily="49" charset="0"/>
              </a:rPr>
              <a:t>-&gt;</a:t>
            </a:r>
            <a:r>
              <a:rPr lang="en-IN" b="1" i="0" dirty="0" err="1">
                <a:solidFill>
                  <a:srgbClr val="FF0000"/>
                </a:solidFill>
                <a:effectLst/>
                <a:latin typeface="Consolas" panose="020B0609020204030204" pitchFamily="49" charset="0"/>
              </a:rPr>
              <a:t>set_name</a:t>
            </a:r>
            <a:r>
              <a:rPr lang="en-IN" b="1" i="0" dirty="0">
                <a:solidFill>
                  <a:srgbClr val="FF0000"/>
                </a:solidFill>
                <a:effectLst/>
                <a:latin typeface="Consolas" panose="020B0609020204030204" pitchFamily="49" charset="0"/>
              </a:rPr>
              <a:t>('Apple');</a:t>
            </a:r>
            <a:br>
              <a:rPr lang="en-IN" b="1" dirty="0">
                <a:solidFill>
                  <a:srgbClr val="FF0000"/>
                </a:solidFill>
              </a:rPr>
            </a:br>
            <a:r>
              <a:rPr lang="en-IN" b="1" i="0" dirty="0">
                <a:solidFill>
                  <a:srgbClr val="FF0000"/>
                </a:solidFill>
                <a:effectLst/>
                <a:latin typeface="Consolas" panose="020B0609020204030204" pitchFamily="49" charset="0"/>
              </a:rPr>
              <a:t>$</a:t>
            </a:r>
            <a:r>
              <a:rPr lang="en-IN" b="1" i="0" dirty="0" err="1">
                <a:solidFill>
                  <a:srgbClr val="FF0000"/>
                </a:solidFill>
                <a:effectLst/>
                <a:latin typeface="Consolas" panose="020B0609020204030204" pitchFamily="49" charset="0"/>
              </a:rPr>
              <a:t>bana</a:t>
            </a:r>
            <a:r>
              <a:rPr lang="en-IN" b="1" i="0" dirty="0">
                <a:solidFill>
                  <a:srgbClr val="FF0000"/>
                </a:solidFill>
                <a:effectLst/>
                <a:latin typeface="Consolas" panose="020B0609020204030204" pitchFamily="49" charset="0"/>
              </a:rPr>
              <a:t>-&gt;</a:t>
            </a:r>
            <a:r>
              <a:rPr lang="en-IN" b="1" i="0" dirty="0" err="1">
                <a:solidFill>
                  <a:srgbClr val="FF0000"/>
                </a:solidFill>
                <a:effectLst/>
                <a:latin typeface="Consolas" panose="020B0609020204030204" pitchFamily="49" charset="0"/>
              </a:rPr>
              <a:t>set_name</a:t>
            </a:r>
            <a:r>
              <a:rPr lang="en-IN" b="1" i="0" dirty="0">
                <a:solidFill>
                  <a:srgbClr val="FF0000"/>
                </a:solidFill>
                <a:effectLst/>
                <a:latin typeface="Consolas" panose="020B0609020204030204" pitchFamily="49" charset="0"/>
              </a:rPr>
              <a:t>('Banana');</a:t>
            </a:r>
            <a:br>
              <a:rPr lang="en-IN" b="1" dirty="0">
                <a:solidFill>
                  <a:srgbClr val="FF0000"/>
                </a:solidFill>
              </a:rPr>
            </a:br>
            <a:br>
              <a:rPr lang="en-IN" b="1" dirty="0">
                <a:solidFill>
                  <a:srgbClr val="FF0000"/>
                </a:solidFill>
              </a:rPr>
            </a:br>
            <a:r>
              <a:rPr lang="en-IN" b="1" i="0" dirty="0">
                <a:solidFill>
                  <a:srgbClr val="FF0000"/>
                </a:solidFill>
                <a:effectLst/>
                <a:latin typeface="Consolas" panose="020B0609020204030204" pitchFamily="49" charset="0"/>
              </a:rPr>
              <a:t>echo $</a:t>
            </a:r>
            <a:r>
              <a:rPr lang="en-IN" b="1" i="0" dirty="0" err="1">
                <a:solidFill>
                  <a:srgbClr val="FF0000"/>
                </a:solidFill>
                <a:effectLst/>
                <a:latin typeface="Consolas" panose="020B0609020204030204" pitchFamily="49" charset="0"/>
              </a:rPr>
              <a:t>appl</a:t>
            </a:r>
            <a:r>
              <a:rPr lang="en-IN" b="1" i="0" dirty="0">
                <a:solidFill>
                  <a:srgbClr val="FF0000"/>
                </a:solidFill>
                <a:effectLst/>
                <a:latin typeface="Consolas" panose="020B0609020204030204" pitchFamily="49" charset="0"/>
              </a:rPr>
              <a:t>-&gt;</a:t>
            </a:r>
            <a:r>
              <a:rPr lang="en-IN" b="1" i="0" dirty="0" err="1">
                <a:solidFill>
                  <a:srgbClr val="FF0000"/>
                </a:solidFill>
                <a:effectLst/>
                <a:latin typeface="Consolas" panose="020B0609020204030204" pitchFamily="49" charset="0"/>
              </a:rPr>
              <a:t>get_name</a:t>
            </a:r>
            <a:r>
              <a:rPr lang="en-IN" b="1" i="0" dirty="0">
                <a:solidFill>
                  <a:srgbClr val="FF0000"/>
                </a:solidFill>
                <a:effectLst/>
                <a:latin typeface="Consolas" panose="020B0609020204030204" pitchFamily="49" charset="0"/>
              </a:rPr>
              <a:t>();</a:t>
            </a:r>
            <a:br>
              <a:rPr lang="en-IN" b="1" dirty="0">
                <a:solidFill>
                  <a:srgbClr val="FF0000"/>
                </a:solidFill>
              </a:rPr>
            </a:br>
            <a:r>
              <a:rPr lang="en-IN" b="1" i="0" dirty="0">
                <a:solidFill>
                  <a:srgbClr val="FF0000"/>
                </a:solidFill>
                <a:effectLst/>
                <a:latin typeface="Consolas" panose="020B0609020204030204" pitchFamily="49" charset="0"/>
              </a:rPr>
              <a:t>echo "&lt;</a:t>
            </a:r>
            <a:r>
              <a:rPr lang="en-IN" b="1" i="0" dirty="0" err="1">
                <a:solidFill>
                  <a:srgbClr val="FF0000"/>
                </a:solidFill>
                <a:effectLst/>
                <a:latin typeface="Consolas" panose="020B0609020204030204" pitchFamily="49" charset="0"/>
              </a:rPr>
              <a:t>br</a:t>
            </a:r>
            <a:r>
              <a:rPr lang="en-IN" b="1" i="0" dirty="0">
                <a:solidFill>
                  <a:srgbClr val="FF0000"/>
                </a:solidFill>
                <a:effectLst/>
                <a:latin typeface="Consolas" panose="020B0609020204030204" pitchFamily="49" charset="0"/>
              </a:rPr>
              <a:t>&gt;";</a:t>
            </a:r>
            <a:br>
              <a:rPr lang="en-IN" b="1" dirty="0">
                <a:solidFill>
                  <a:srgbClr val="FF0000"/>
                </a:solidFill>
              </a:rPr>
            </a:br>
            <a:r>
              <a:rPr lang="en-IN" b="1" i="0" dirty="0">
                <a:solidFill>
                  <a:srgbClr val="FF0000"/>
                </a:solidFill>
                <a:effectLst/>
                <a:latin typeface="Consolas" panose="020B0609020204030204" pitchFamily="49" charset="0"/>
              </a:rPr>
              <a:t>echo $</a:t>
            </a:r>
            <a:r>
              <a:rPr lang="en-IN" b="1" i="0" dirty="0" err="1">
                <a:solidFill>
                  <a:srgbClr val="FF0000"/>
                </a:solidFill>
                <a:effectLst/>
                <a:latin typeface="Consolas" panose="020B0609020204030204" pitchFamily="49" charset="0"/>
              </a:rPr>
              <a:t>bana</a:t>
            </a:r>
            <a:r>
              <a:rPr lang="en-IN" b="1" i="0" dirty="0">
                <a:solidFill>
                  <a:srgbClr val="FF0000"/>
                </a:solidFill>
                <a:effectLst/>
                <a:latin typeface="Consolas" panose="020B0609020204030204" pitchFamily="49" charset="0"/>
              </a:rPr>
              <a:t>-&gt;</a:t>
            </a:r>
            <a:r>
              <a:rPr lang="en-IN" b="1" i="0" dirty="0" err="1">
                <a:solidFill>
                  <a:srgbClr val="FF0000"/>
                </a:solidFill>
                <a:effectLst/>
                <a:latin typeface="Consolas" panose="020B0609020204030204" pitchFamily="49" charset="0"/>
              </a:rPr>
              <a:t>get_name</a:t>
            </a:r>
            <a:r>
              <a:rPr lang="en-IN" b="1" i="0" dirty="0">
                <a:solidFill>
                  <a:srgbClr val="FF0000"/>
                </a:solidFill>
                <a:effectLst/>
                <a:latin typeface="Consolas" panose="020B0609020204030204" pitchFamily="49" charset="0"/>
              </a:rPr>
              <a:t>();</a:t>
            </a:r>
            <a:br>
              <a:rPr lang="en-IN" b="1" dirty="0">
                <a:solidFill>
                  <a:srgbClr val="FF0000"/>
                </a:solidFill>
              </a:rPr>
            </a:br>
            <a:r>
              <a:rPr lang="en-IN" b="1" i="0" dirty="0">
                <a:solidFill>
                  <a:srgbClr val="FF0000"/>
                </a:solidFill>
                <a:effectLst/>
                <a:latin typeface="Consolas" panose="020B0609020204030204" pitchFamily="49" charset="0"/>
              </a:rPr>
              <a:t>?&gt;</a:t>
            </a:r>
            <a:endParaRPr lang="en-IN" b="1" dirty="0">
              <a:solidFill>
                <a:srgbClr val="FF0000"/>
              </a:solidFill>
            </a:endParaRPr>
          </a:p>
        </p:txBody>
      </p:sp>
    </p:spTree>
    <p:extLst>
      <p:ext uri="{BB962C8B-B14F-4D97-AF65-F5344CB8AC3E}">
        <p14:creationId xmlns:p14="http://schemas.microsoft.com/office/powerpoint/2010/main" val="40512679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B036571-A738-4C77-A83E-309E4BCED6FC}"/>
              </a:ext>
            </a:extLst>
          </p:cNvPr>
          <p:cNvSpPr>
            <a:spLocks noGrp="1" noChangeArrowheads="1"/>
          </p:cNvSpPr>
          <p:nvPr>
            <p:ph type="body" idx="1"/>
          </p:nvPr>
        </p:nvSpPr>
        <p:spPr bwMode="auto">
          <a:xfrm>
            <a:off x="1981200" y="1573477"/>
            <a:ext cx="8229600" cy="23134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PHP – </a:t>
            </a:r>
            <a:r>
              <a:rPr kumimoji="0" lang="en-US" altLang="en-US" sz="24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instanceof</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100" b="0" i="0" u="none" strike="noStrike" cap="none" normalizeH="0" baseline="0" dirty="0">
                <a:ln>
                  <a:noFill/>
                </a:ln>
                <a:solidFill>
                  <a:srgbClr val="000000"/>
                </a:solidFill>
                <a:effectLst/>
                <a:latin typeface="Verdana" panose="020B0604030504040204" pitchFamily="34" charset="0"/>
              </a:rPr>
              <a:t>You can use the </a:t>
            </a:r>
            <a:r>
              <a:rPr kumimoji="0" lang="en-US" altLang="en-US" sz="1100" b="0" i="0" u="none" strike="noStrike" cap="none" normalizeH="0" baseline="0" dirty="0" err="1">
                <a:ln>
                  <a:noFill/>
                </a:ln>
                <a:solidFill>
                  <a:srgbClr val="DC143C"/>
                </a:solidFill>
                <a:effectLst/>
                <a:latin typeface="Consolas" panose="020B0609020204030204" pitchFamily="49" charset="0"/>
              </a:rPr>
              <a:t>instanceof</a:t>
            </a:r>
            <a:r>
              <a:rPr kumimoji="0" lang="en-US" altLang="en-US" sz="1100" b="0" i="0" u="none" strike="noStrike" cap="none" normalizeH="0" baseline="0" dirty="0">
                <a:ln>
                  <a:noFill/>
                </a:ln>
                <a:solidFill>
                  <a:srgbClr val="000000"/>
                </a:solidFill>
                <a:effectLst/>
                <a:latin typeface="Verdana" panose="020B0604030504040204" pitchFamily="34" charset="0"/>
              </a:rPr>
              <a:t> keyword to check if an object belongs to a specific class:</a:t>
            </a:r>
          </a:p>
          <a:p>
            <a:pPr marR="0" lvl="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r>
              <a:rPr lang="en-IN" b="0" i="0" dirty="0">
                <a:solidFill>
                  <a:schemeClr val="tx2">
                    <a:lumMod val="50000"/>
                  </a:schemeClr>
                </a:solidFill>
                <a:effectLst/>
                <a:latin typeface="Consolas" panose="020B0609020204030204" pitchFamily="49" charset="0"/>
              </a:rPr>
              <a:t>&lt;?php</a:t>
            </a:r>
            <a:br>
              <a:rPr lang="en-IN" dirty="0">
                <a:solidFill>
                  <a:schemeClr val="tx2">
                    <a:lumMod val="50000"/>
                  </a:schemeClr>
                </a:solidFill>
              </a:rPr>
            </a:br>
            <a:r>
              <a:rPr lang="en-IN" b="0" i="0" dirty="0">
                <a:solidFill>
                  <a:schemeClr val="tx2">
                    <a:lumMod val="50000"/>
                  </a:schemeClr>
                </a:solidFill>
                <a:effectLst/>
                <a:latin typeface="Consolas" panose="020B0609020204030204" pitchFamily="49" charset="0"/>
              </a:rPr>
              <a:t>$apple = new Fruit();</a:t>
            </a:r>
            <a:br>
              <a:rPr lang="en-IN" dirty="0">
                <a:solidFill>
                  <a:schemeClr val="tx2">
                    <a:lumMod val="50000"/>
                  </a:schemeClr>
                </a:solidFill>
              </a:rPr>
            </a:br>
            <a:r>
              <a:rPr lang="en-IN" b="0" i="0" dirty="0" err="1">
                <a:solidFill>
                  <a:schemeClr val="tx2">
                    <a:lumMod val="50000"/>
                  </a:schemeClr>
                </a:solidFill>
                <a:effectLst/>
                <a:latin typeface="Consolas" panose="020B0609020204030204" pitchFamily="49" charset="0"/>
              </a:rPr>
              <a:t>var_dump</a:t>
            </a:r>
            <a:r>
              <a:rPr lang="en-IN" b="0" i="0" dirty="0">
                <a:solidFill>
                  <a:schemeClr val="tx2">
                    <a:lumMod val="50000"/>
                  </a:schemeClr>
                </a:solidFill>
                <a:effectLst/>
                <a:latin typeface="Consolas" panose="020B0609020204030204" pitchFamily="49" charset="0"/>
              </a:rPr>
              <a:t>($apple </a:t>
            </a:r>
            <a:r>
              <a:rPr lang="en-IN" b="0" i="0" dirty="0" err="1">
                <a:solidFill>
                  <a:schemeClr val="tx2">
                    <a:lumMod val="50000"/>
                  </a:schemeClr>
                </a:solidFill>
                <a:effectLst/>
                <a:latin typeface="Consolas" panose="020B0609020204030204" pitchFamily="49" charset="0"/>
              </a:rPr>
              <a:t>instanceof</a:t>
            </a:r>
            <a:r>
              <a:rPr lang="en-IN" b="0" i="0" dirty="0">
                <a:solidFill>
                  <a:schemeClr val="tx2">
                    <a:lumMod val="50000"/>
                  </a:schemeClr>
                </a:solidFill>
                <a:effectLst/>
                <a:latin typeface="Consolas" panose="020B0609020204030204" pitchFamily="49" charset="0"/>
              </a:rPr>
              <a:t> Fruit);</a:t>
            </a:r>
            <a:br>
              <a:rPr lang="en-IN" dirty="0">
                <a:solidFill>
                  <a:schemeClr val="tx2">
                    <a:lumMod val="50000"/>
                  </a:schemeClr>
                </a:solidFill>
              </a:rPr>
            </a:br>
            <a:r>
              <a:rPr lang="en-IN" b="0" i="0" dirty="0">
                <a:solidFill>
                  <a:schemeClr val="tx2">
                    <a:lumMod val="50000"/>
                  </a:schemeClr>
                </a:solidFill>
                <a:effectLst/>
                <a:latin typeface="Consolas" panose="020B0609020204030204" pitchFamily="49" charset="0"/>
              </a:rPr>
              <a:t>?&gt;</a:t>
            </a:r>
            <a:endParaRPr kumimoji="0" lang="en-US" altLang="en-US" sz="1800" b="0" i="0" u="none" strike="noStrike" cap="none" normalizeH="0" baseline="0" dirty="0">
              <a:ln>
                <a:noFill/>
              </a:ln>
              <a:solidFill>
                <a:schemeClr val="tx2">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220134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53A6-139A-41CA-B1B2-E73A7F7121E1}"/>
              </a:ext>
            </a:extLst>
          </p:cNvPr>
          <p:cNvSpPr>
            <a:spLocks noGrp="1"/>
          </p:cNvSpPr>
          <p:nvPr>
            <p:ph type="title"/>
          </p:nvPr>
        </p:nvSpPr>
        <p:spPr>
          <a:xfrm>
            <a:off x="1219200" y="122238"/>
            <a:ext cx="10363200" cy="738664"/>
          </a:xfrm>
        </p:spPr>
        <p:txBody>
          <a:bodyPr>
            <a:normAutofit fontScale="90000"/>
          </a:bodyPr>
          <a:lstStyle/>
          <a:p>
            <a:pPr algn="ctr"/>
            <a:r>
              <a:rPr lang="en-IN" i="0" dirty="0">
                <a:solidFill>
                  <a:srgbClr val="000000"/>
                </a:solidFill>
                <a:effectLst/>
                <a:latin typeface="Segoe UI" panose="020B0502040204020203" pitchFamily="34" charset="0"/>
              </a:rPr>
              <a:t>PHP Error Handling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2CBB1A9-BA89-425F-97CE-F46831DBC86C}"/>
              </a:ext>
            </a:extLst>
          </p:cNvPr>
          <p:cNvSpPr>
            <a:spLocks noGrp="1"/>
          </p:cNvSpPr>
          <p:nvPr>
            <p:ph idx="1"/>
          </p:nvPr>
        </p:nvSpPr>
        <p:spPr>
          <a:xfrm>
            <a:off x="1143000" y="1066800"/>
            <a:ext cx="8534400" cy="4832092"/>
          </a:xfrm>
        </p:spPr>
        <p:txBody>
          <a:bodyPr>
            <a:normAutofit lnSpcReduction="10000"/>
          </a:bodyPr>
          <a:lstStyle/>
          <a:p>
            <a:pPr marL="342900" indent="-342900">
              <a:buFont typeface="Wingdings" panose="05000000000000000000" pitchFamily="2" charset="2"/>
              <a:buChar char="Ø"/>
            </a:pPr>
            <a:r>
              <a:rPr lang="en-US" b="0" i="0" dirty="0">
                <a:solidFill>
                  <a:srgbClr val="000000"/>
                </a:solidFill>
                <a:effectLst/>
                <a:latin typeface="Verdana" panose="020B0604030504040204" pitchFamily="34" charset="0"/>
              </a:rPr>
              <a:t>Error handling in PHP is simple. An error message with filename, line number and a message describing the error is sent to the browser.</a:t>
            </a:r>
          </a:p>
          <a:p>
            <a:pPr marL="342900" indent="-342900">
              <a:buFont typeface="Wingdings" panose="05000000000000000000" pitchFamily="2" charset="2"/>
              <a:buChar char="Ø"/>
            </a:pPr>
            <a:r>
              <a:rPr lang="en-US" b="0" i="0" dirty="0">
                <a:solidFill>
                  <a:srgbClr val="000000"/>
                </a:solidFill>
                <a:effectLst/>
                <a:latin typeface="Verdana" panose="020B0604030504040204" pitchFamily="34" charset="0"/>
              </a:rPr>
              <a:t>When creating scripts and web applications, error handling is an important part. If your code lacks error checking code, your program may look very unprofessional and you may be open to security risks.</a:t>
            </a:r>
            <a:endParaRPr lang="en-US" dirty="0">
              <a:solidFill>
                <a:srgbClr val="000000"/>
              </a:solidFill>
              <a:latin typeface="Verdana" panose="020B0604030504040204" pitchFamily="34" charset="0"/>
            </a:endParaRPr>
          </a:p>
          <a:p>
            <a:pPr algn="l"/>
            <a:r>
              <a:rPr lang="en-US" b="1" dirty="0">
                <a:solidFill>
                  <a:srgbClr val="000000"/>
                </a:solidFill>
                <a:latin typeface="Verdana" panose="020B0604030504040204" pitchFamily="34" charset="0"/>
              </a:rPr>
              <a:t>D</a:t>
            </a:r>
            <a:r>
              <a:rPr lang="en-US" b="1" i="0" dirty="0">
                <a:solidFill>
                  <a:srgbClr val="000000"/>
                </a:solidFill>
                <a:effectLst/>
                <a:latin typeface="Verdana" panose="020B0604030504040204" pitchFamily="34" charset="0"/>
              </a:rPr>
              <a:t>ifferent error handling methods:</a:t>
            </a:r>
          </a:p>
          <a:p>
            <a:pPr marL="457200" indent="-457200" algn="l">
              <a:buFont typeface="+mj-lt"/>
              <a:buAutoNum type="arabicPeriod"/>
            </a:pPr>
            <a:r>
              <a:rPr lang="en-US" b="1" i="0" dirty="0">
                <a:solidFill>
                  <a:srgbClr val="FF0000"/>
                </a:solidFill>
                <a:effectLst/>
                <a:latin typeface="Verdana" panose="020B0604030504040204" pitchFamily="34" charset="0"/>
              </a:rPr>
              <a:t>Simple "die()" statements</a:t>
            </a:r>
          </a:p>
          <a:p>
            <a:pPr marL="457200" indent="-457200" algn="l">
              <a:buFont typeface="+mj-lt"/>
              <a:buAutoNum type="arabicPeriod"/>
            </a:pPr>
            <a:r>
              <a:rPr lang="en-US" b="1" i="0" dirty="0">
                <a:solidFill>
                  <a:srgbClr val="FF0000"/>
                </a:solidFill>
                <a:effectLst/>
                <a:latin typeface="Verdana" panose="020B0604030504040204" pitchFamily="34" charset="0"/>
              </a:rPr>
              <a:t>Custom errors and error triggers</a:t>
            </a:r>
          </a:p>
          <a:p>
            <a:br>
              <a:rPr lang="en-IN" dirty="0"/>
            </a:br>
            <a:endParaRPr lang="en-IN" dirty="0"/>
          </a:p>
        </p:txBody>
      </p:sp>
    </p:spTree>
    <p:extLst>
      <p:ext uri="{BB962C8B-B14F-4D97-AF65-F5344CB8AC3E}">
        <p14:creationId xmlns:p14="http://schemas.microsoft.com/office/powerpoint/2010/main" val="17450231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53A6-139A-41CA-B1B2-E73A7F7121E1}"/>
              </a:ext>
            </a:extLst>
          </p:cNvPr>
          <p:cNvSpPr>
            <a:spLocks noGrp="1"/>
          </p:cNvSpPr>
          <p:nvPr>
            <p:ph type="title"/>
          </p:nvPr>
        </p:nvSpPr>
        <p:spPr>
          <a:xfrm>
            <a:off x="1219200" y="122238"/>
            <a:ext cx="10363200" cy="738664"/>
          </a:xfrm>
        </p:spPr>
        <p:txBody>
          <a:bodyPr>
            <a:normAutofit fontScale="90000"/>
          </a:bodyPr>
          <a:lstStyle/>
          <a:p>
            <a:pPr algn="ctr"/>
            <a:r>
              <a:rPr lang="en-US" i="0" dirty="0">
                <a:solidFill>
                  <a:srgbClr val="000000"/>
                </a:solidFill>
                <a:effectLst/>
                <a:latin typeface="Segoe UI" panose="020B0502040204020203" pitchFamily="34" charset="0"/>
              </a:rPr>
              <a:t>Basic Error Handling: Using the die() function</a:t>
            </a:r>
            <a:br>
              <a:rPr lang="en-IN"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2CBB1A9-BA89-425F-97CE-F46831DBC86C}"/>
              </a:ext>
            </a:extLst>
          </p:cNvPr>
          <p:cNvSpPr>
            <a:spLocks noGrp="1"/>
          </p:cNvSpPr>
          <p:nvPr>
            <p:ph idx="1"/>
          </p:nvPr>
        </p:nvSpPr>
        <p:spPr>
          <a:xfrm>
            <a:off x="1143000" y="1066800"/>
            <a:ext cx="10515600" cy="4001095"/>
          </a:xfrm>
        </p:spPr>
        <p:txBody>
          <a:bodyPr>
            <a:normAutofit lnSpcReduction="10000"/>
          </a:bodyPr>
          <a:lstStyle/>
          <a:p>
            <a:r>
              <a:rPr lang="en-IN" b="1" i="0" dirty="0">
                <a:solidFill>
                  <a:srgbClr val="FF0000"/>
                </a:solidFill>
                <a:effectLst/>
                <a:latin typeface="Consolas" panose="020B0609020204030204" pitchFamily="49" charset="0"/>
              </a:rPr>
              <a:t>&lt;?php</a:t>
            </a:r>
            <a:br>
              <a:rPr lang="en-IN" b="1" dirty="0"/>
            </a:br>
            <a:r>
              <a:rPr lang="en-IN" b="1" i="0" dirty="0">
                <a:solidFill>
                  <a:srgbClr val="000000"/>
                </a:solidFill>
                <a:effectLst/>
                <a:latin typeface="Consolas" panose="020B0609020204030204" pitchFamily="49" charset="0"/>
              </a:rPr>
              <a:t>$file=</a:t>
            </a:r>
            <a:r>
              <a:rPr lang="en-IN" b="1" i="0" dirty="0" err="1">
                <a:solidFill>
                  <a:srgbClr val="000000"/>
                </a:solidFill>
                <a:effectLst/>
                <a:latin typeface="Consolas" panose="020B0609020204030204" pitchFamily="49" charset="0"/>
              </a:rPr>
              <a:t>fopen</a:t>
            </a:r>
            <a:r>
              <a:rPr lang="en-IN" b="1" i="0" dirty="0">
                <a:solidFill>
                  <a:srgbClr val="000000"/>
                </a:solidFill>
                <a:effectLst/>
                <a:latin typeface="Consolas" panose="020B0609020204030204" pitchFamily="49" charset="0"/>
              </a:rPr>
              <a:t>(</a:t>
            </a:r>
            <a:r>
              <a:rPr lang="en-IN" b="1" i="0" dirty="0">
                <a:solidFill>
                  <a:srgbClr val="A52A2A"/>
                </a:solidFill>
                <a:effectLst/>
                <a:latin typeface="Consolas" panose="020B0609020204030204" pitchFamily="49" charset="0"/>
              </a:rPr>
              <a:t>"</a:t>
            </a:r>
            <a:r>
              <a:rPr lang="en-IN" b="1" i="0" dirty="0" err="1">
                <a:solidFill>
                  <a:srgbClr val="A52A2A"/>
                </a:solidFill>
                <a:effectLst/>
                <a:latin typeface="Consolas" panose="020B0609020204030204" pitchFamily="49" charset="0"/>
              </a:rPr>
              <a:t>mytestfile.txt"</a:t>
            </a:r>
            <a:r>
              <a:rPr lang="en-IN" b="1" i="0" dirty="0" err="1">
                <a:solidFill>
                  <a:srgbClr val="000000"/>
                </a:solidFill>
                <a:effectLst/>
                <a:latin typeface="Consolas" panose="020B0609020204030204" pitchFamily="49" charset="0"/>
              </a:rPr>
              <a:t>,</a:t>
            </a:r>
            <a:r>
              <a:rPr lang="en-IN" b="1" i="0" dirty="0" err="1">
                <a:solidFill>
                  <a:srgbClr val="A52A2A"/>
                </a:solidFill>
                <a:effectLst/>
                <a:latin typeface="Consolas" panose="020B0609020204030204" pitchFamily="49" charset="0"/>
              </a:rPr>
              <a:t>"r</a:t>
            </a:r>
            <a:r>
              <a:rPr lang="en-IN" b="1" i="0" dirty="0">
                <a:solidFill>
                  <a:srgbClr val="A52A2A"/>
                </a:solidFill>
                <a:effectLst/>
                <a:latin typeface="Consolas" panose="020B0609020204030204" pitchFamily="49" charset="0"/>
              </a:rPr>
              <a:t>"</a:t>
            </a:r>
            <a:r>
              <a:rPr lang="en-IN" b="1" i="0" dirty="0">
                <a:solidFill>
                  <a:srgbClr val="000000"/>
                </a:solidFill>
                <a:effectLst/>
                <a:latin typeface="Consolas" panose="020B0609020204030204" pitchFamily="49" charset="0"/>
              </a:rPr>
              <a:t>);</a:t>
            </a:r>
            <a:br>
              <a:rPr lang="en-IN" b="1" dirty="0"/>
            </a:br>
            <a:r>
              <a:rPr lang="en-IN" b="1" i="0" dirty="0">
                <a:solidFill>
                  <a:srgbClr val="FF0000"/>
                </a:solidFill>
                <a:effectLst/>
                <a:latin typeface="Consolas" panose="020B0609020204030204" pitchFamily="49" charset="0"/>
              </a:rPr>
              <a:t>?&gt;</a:t>
            </a:r>
          </a:p>
          <a:p>
            <a:pPr algn="l"/>
            <a:r>
              <a:rPr lang="en-US" b="0" i="0" dirty="0">
                <a:solidFill>
                  <a:srgbClr val="000000"/>
                </a:solidFill>
                <a:effectLst/>
                <a:latin typeface="Verdana" panose="020B0604030504040204" pitchFamily="34" charset="0"/>
              </a:rPr>
              <a:t>If the file does not exist you might get an error like this:</a:t>
            </a:r>
          </a:p>
          <a:p>
            <a:pPr algn="l"/>
            <a:r>
              <a:rPr lang="en-US" b="1" i="1" dirty="0">
                <a:solidFill>
                  <a:srgbClr val="0070C0"/>
                </a:solidFill>
                <a:effectLst/>
                <a:latin typeface="Consolas" panose="020B0609020204030204" pitchFamily="49" charset="0"/>
              </a:rPr>
              <a:t>Warning</a:t>
            </a:r>
            <a:r>
              <a:rPr lang="en-US" b="0" i="1" dirty="0">
                <a:solidFill>
                  <a:srgbClr val="0070C0"/>
                </a:solidFill>
                <a:effectLst/>
                <a:latin typeface="Consolas" panose="020B0609020204030204" pitchFamily="49" charset="0"/>
              </a:rPr>
              <a:t>: </a:t>
            </a:r>
            <a:r>
              <a:rPr lang="en-US" b="0" i="1" dirty="0" err="1">
                <a:solidFill>
                  <a:srgbClr val="0070C0"/>
                </a:solidFill>
                <a:effectLst/>
                <a:latin typeface="Consolas" panose="020B0609020204030204" pitchFamily="49" charset="0"/>
              </a:rPr>
              <a:t>fopen</a:t>
            </a:r>
            <a:r>
              <a:rPr lang="en-US" b="0" i="1" dirty="0">
                <a:solidFill>
                  <a:srgbClr val="0070C0"/>
                </a:solidFill>
                <a:effectLst/>
                <a:latin typeface="Consolas" panose="020B0609020204030204" pitchFamily="49" charset="0"/>
              </a:rPr>
              <a:t>(mytestfile.txt) [</a:t>
            </a:r>
            <a:r>
              <a:rPr lang="en-US" b="0" i="1" dirty="0" err="1">
                <a:solidFill>
                  <a:srgbClr val="0070C0"/>
                </a:solidFill>
                <a:effectLst/>
                <a:latin typeface="Consolas" panose="020B0609020204030204" pitchFamily="49" charset="0"/>
              </a:rPr>
              <a:t>function.fopen</a:t>
            </a:r>
            <a:r>
              <a:rPr lang="en-US" b="0" i="1" dirty="0">
                <a:solidFill>
                  <a:srgbClr val="0070C0"/>
                </a:solidFill>
                <a:effectLst/>
                <a:latin typeface="Consolas" panose="020B0609020204030204" pitchFamily="49" charset="0"/>
              </a:rPr>
              <a:t>]: failed to open </a:t>
            </a:r>
            <a:r>
              <a:rPr lang="en-US" b="0" i="1" dirty="0" err="1">
                <a:solidFill>
                  <a:srgbClr val="0070C0"/>
                </a:solidFill>
                <a:effectLst/>
                <a:latin typeface="Consolas" panose="020B0609020204030204" pitchFamily="49" charset="0"/>
              </a:rPr>
              <a:t>stream:No</a:t>
            </a:r>
            <a:r>
              <a:rPr lang="en-US" b="0" i="1" dirty="0">
                <a:solidFill>
                  <a:srgbClr val="0070C0"/>
                </a:solidFill>
                <a:effectLst/>
                <a:latin typeface="Consolas" panose="020B0609020204030204" pitchFamily="49" charset="0"/>
              </a:rPr>
              <a:t> such file or directory in </a:t>
            </a:r>
            <a:r>
              <a:rPr lang="en-US" b="1" i="1" dirty="0">
                <a:solidFill>
                  <a:srgbClr val="0070C0"/>
                </a:solidFill>
                <a:effectLst/>
                <a:latin typeface="Consolas" panose="020B0609020204030204" pitchFamily="49" charset="0"/>
              </a:rPr>
              <a:t>C:\webfolder\test.php</a:t>
            </a:r>
            <a:r>
              <a:rPr lang="en-US" b="0" i="1" dirty="0">
                <a:solidFill>
                  <a:srgbClr val="0070C0"/>
                </a:solidFill>
                <a:effectLst/>
                <a:latin typeface="Consolas" panose="020B0609020204030204" pitchFamily="49" charset="0"/>
              </a:rPr>
              <a:t> on line </a:t>
            </a:r>
            <a:r>
              <a:rPr lang="en-US" b="1" i="1" dirty="0">
                <a:solidFill>
                  <a:srgbClr val="0070C0"/>
                </a:solidFill>
                <a:effectLst/>
                <a:latin typeface="Consolas" panose="020B0609020204030204" pitchFamily="49" charset="0"/>
              </a:rPr>
              <a:t>2</a:t>
            </a:r>
            <a:endParaRPr lang="en-US" b="0" i="1" dirty="0">
              <a:solidFill>
                <a:srgbClr val="0070C0"/>
              </a:solidFill>
              <a:effectLst/>
              <a:latin typeface="Consolas" panose="020B0609020204030204" pitchFamily="49" charset="0"/>
            </a:endParaRP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To prevent the user from getting an error message like the one above, we test whether the file exist before we try to access it:</a:t>
            </a:r>
          </a:p>
          <a:p>
            <a:br>
              <a:rPr lang="en-IN" dirty="0"/>
            </a:br>
            <a:endParaRPr lang="en-IN" dirty="0"/>
          </a:p>
        </p:txBody>
      </p:sp>
    </p:spTree>
    <p:extLst>
      <p:ext uri="{BB962C8B-B14F-4D97-AF65-F5344CB8AC3E}">
        <p14:creationId xmlns:p14="http://schemas.microsoft.com/office/powerpoint/2010/main" val="197783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829429" y="208109"/>
            <a:ext cx="4527265" cy="646331"/>
          </a:xfrm>
          <a:prstGeom prst="rect">
            <a:avLst/>
          </a:prstGeom>
        </p:spPr>
        <p:txBody>
          <a:bodyPr wrap="none">
            <a:spAutoFit/>
          </a:bodyPr>
          <a:lstStyle/>
          <a:p>
            <a:pPr algn="ctr"/>
            <a:r>
              <a:rPr lang="en-GB" sz="3600" b="1" dirty="0"/>
              <a:t>JavaScript Data Types</a:t>
            </a:r>
            <a:endParaRPr lang="en-US" sz="2400" b="1" dirty="0"/>
          </a:p>
        </p:txBody>
      </p:sp>
      <p:graphicFrame>
        <p:nvGraphicFramePr>
          <p:cNvPr id="4" name="Table 3"/>
          <p:cNvGraphicFramePr>
            <a:graphicFrameLocks noGrp="1"/>
          </p:cNvGraphicFramePr>
          <p:nvPr/>
        </p:nvGraphicFramePr>
        <p:xfrm>
          <a:off x="509666" y="854440"/>
          <a:ext cx="11682333" cy="5264958"/>
        </p:xfrm>
        <a:graphic>
          <a:graphicData uri="http://schemas.openxmlformats.org/drawingml/2006/table">
            <a:tbl>
              <a:tblPr/>
              <a:tblGrid>
                <a:gridCol w="1514006">
                  <a:extLst>
                    <a:ext uri="{9D8B030D-6E8A-4147-A177-3AD203B41FA5}">
                      <a16:colId xmlns:a16="http://schemas.microsoft.com/office/drawing/2014/main" val="2676439433"/>
                    </a:ext>
                  </a:extLst>
                </a:gridCol>
                <a:gridCol w="6355830">
                  <a:extLst>
                    <a:ext uri="{9D8B030D-6E8A-4147-A177-3AD203B41FA5}">
                      <a16:colId xmlns:a16="http://schemas.microsoft.com/office/drawing/2014/main" val="421638286"/>
                    </a:ext>
                  </a:extLst>
                </a:gridCol>
                <a:gridCol w="3812497">
                  <a:extLst>
                    <a:ext uri="{9D8B030D-6E8A-4147-A177-3AD203B41FA5}">
                      <a16:colId xmlns:a16="http://schemas.microsoft.com/office/drawing/2014/main" val="3045960270"/>
                    </a:ext>
                  </a:extLst>
                </a:gridCol>
              </a:tblGrid>
              <a:tr h="371520">
                <a:tc>
                  <a:txBody>
                    <a:bodyPr/>
                    <a:lstStyle/>
                    <a:p>
                      <a:pPr>
                        <a:lnSpc>
                          <a:spcPts val="900"/>
                        </a:lnSpc>
                      </a:pPr>
                      <a:r>
                        <a:rPr lang="en-IN" sz="1800" b="1">
                          <a:effectLst/>
                        </a:rPr>
                        <a:t>Data Types</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Description</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Example</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2232958784"/>
                  </a:ext>
                </a:extLst>
              </a:tr>
              <a:tr h="561114">
                <a:tc>
                  <a:txBody>
                    <a:bodyPr/>
                    <a:lstStyle/>
                    <a:p>
                      <a:pPr>
                        <a:lnSpc>
                          <a:spcPts val="900"/>
                        </a:lnSpc>
                      </a:pPr>
                      <a:r>
                        <a:rPr lang="en-IN" sz="1800" b="1" dirty="0">
                          <a:effectLst/>
                        </a:rPr>
                        <a:t>String</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dirty="0">
                          <a:effectLst/>
                        </a:rPr>
                        <a:t>represents textual data</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'hello', "hello world!" etc</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770433576"/>
                  </a:ext>
                </a:extLst>
              </a:tr>
              <a:tr h="759154">
                <a:tc>
                  <a:txBody>
                    <a:bodyPr/>
                    <a:lstStyle/>
                    <a:p>
                      <a:pPr>
                        <a:lnSpc>
                          <a:spcPts val="900"/>
                        </a:lnSpc>
                      </a:pPr>
                      <a:r>
                        <a:rPr lang="en-IN" sz="1800" b="1" dirty="0">
                          <a:effectLst/>
                        </a:rPr>
                        <a:t>Number</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GB" sz="1800" b="1" dirty="0">
                          <a:effectLst/>
                        </a:rPr>
                        <a:t>an integer or a floating-point number</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3, 3.234, 3e-2 etc.</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1295004514"/>
                  </a:ext>
                </a:extLst>
              </a:tr>
              <a:tr h="561114">
                <a:tc>
                  <a:txBody>
                    <a:bodyPr/>
                    <a:lstStyle/>
                    <a:p>
                      <a:pPr>
                        <a:lnSpc>
                          <a:spcPts val="900"/>
                        </a:lnSpc>
                      </a:pPr>
                      <a:r>
                        <a:rPr lang="en-IN" sz="1800" b="1">
                          <a:effectLst/>
                        </a:rPr>
                        <a:t>BigInt</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GB" sz="1800" b="1" dirty="0">
                          <a:effectLst/>
                        </a:rPr>
                        <a:t>an integer with arbitrary precision</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900719925124740999n , 1n etc.</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2261042991"/>
                  </a:ext>
                </a:extLst>
              </a:tr>
              <a:tr h="561114">
                <a:tc>
                  <a:txBody>
                    <a:bodyPr/>
                    <a:lstStyle/>
                    <a:p>
                      <a:pPr>
                        <a:lnSpc>
                          <a:spcPts val="900"/>
                        </a:lnSpc>
                      </a:pPr>
                      <a:r>
                        <a:rPr lang="en-IN" sz="1800" b="1">
                          <a:effectLst/>
                        </a:rPr>
                        <a:t>Boolean</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GB" sz="1800" b="1" dirty="0">
                          <a:effectLst/>
                        </a:rPr>
                        <a:t>Any of two values: true or false</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true and false</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4216129132"/>
                  </a:ext>
                </a:extLst>
              </a:tr>
              <a:tr h="759154">
                <a:tc>
                  <a:txBody>
                    <a:bodyPr/>
                    <a:lstStyle/>
                    <a:p>
                      <a:pPr>
                        <a:lnSpc>
                          <a:spcPts val="900"/>
                        </a:lnSpc>
                      </a:pPr>
                      <a:r>
                        <a:rPr lang="en-IN" sz="1800" b="1">
                          <a:effectLst/>
                        </a:rPr>
                        <a:t>undefined</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GB" sz="1800" b="1">
                          <a:effectLst/>
                        </a:rPr>
                        <a:t>a data type whose variable is not initialized</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let a;</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2328454725"/>
                  </a:ext>
                </a:extLst>
              </a:tr>
              <a:tr h="371520">
                <a:tc>
                  <a:txBody>
                    <a:bodyPr/>
                    <a:lstStyle/>
                    <a:p>
                      <a:pPr>
                        <a:lnSpc>
                          <a:spcPts val="900"/>
                        </a:lnSpc>
                      </a:pPr>
                      <a:r>
                        <a:rPr lang="en-IN" sz="1800" b="1">
                          <a:effectLst/>
                        </a:rPr>
                        <a:t>null</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denotes a null value</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let a = null;</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3456906111"/>
                  </a:ext>
                </a:extLst>
              </a:tr>
              <a:tr h="759154">
                <a:tc>
                  <a:txBody>
                    <a:bodyPr/>
                    <a:lstStyle/>
                    <a:p>
                      <a:pPr>
                        <a:lnSpc>
                          <a:spcPts val="900"/>
                        </a:lnSpc>
                      </a:pPr>
                      <a:r>
                        <a:rPr lang="en-IN" sz="1800" b="1">
                          <a:effectLst/>
                        </a:rPr>
                        <a:t>Symbol</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GB" sz="1800" b="1">
                          <a:effectLst/>
                        </a:rPr>
                        <a:t>data type whose instances are unique and immutable</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a:effectLst/>
                        </a:rPr>
                        <a:t>let value = Symbol('hello');</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1803156249"/>
                  </a:ext>
                </a:extLst>
              </a:tr>
              <a:tr h="561114">
                <a:tc>
                  <a:txBody>
                    <a:bodyPr/>
                    <a:lstStyle/>
                    <a:p>
                      <a:pPr>
                        <a:lnSpc>
                          <a:spcPts val="900"/>
                        </a:lnSpc>
                      </a:pPr>
                      <a:r>
                        <a:rPr lang="en-IN" sz="1800" b="1">
                          <a:effectLst/>
                        </a:rPr>
                        <a:t>Object</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GB" sz="1800" b="1">
                          <a:effectLst/>
                        </a:rPr>
                        <a:t>key-value pairs of collection of data</a:t>
                      </a:r>
                    </a:p>
                  </a:txBody>
                  <a:tcPr marL="177870" marR="177870" marT="88935" marB="88935" anchor="ctr">
                    <a:lnL>
                      <a:noFill/>
                    </a:lnL>
                    <a:lnR>
                      <a:noFill/>
                    </a:lnR>
                    <a:lnT>
                      <a:noFill/>
                    </a:lnT>
                    <a:lnB>
                      <a:noFill/>
                    </a:lnB>
                    <a:solidFill>
                      <a:srgbClr val="F8FAFF"/>
                    </a:solidFill>
                  </a:tcPr>
                </a:tc>
                <a:tc>
                  <a:txBody>
                    <a:bodyPr/>
                    <a:lstStyle/>
                    <a:p>
                      <a:pPr>
                        <a:lnSpc>
                          <a:spcPts val="900"/>
                        </a:lnSpc>
                      </a:pPr>
                      <a:r>
                        <a:rPr lang="en-IN" sz="1800" b="1" dirty="0">
                          <a:effectLst/>
                        </a:rPr>
                        <a:t>let student = { };</a:t>
                      </a:r>
                    </a:p>
                  </a:txBody>
                  <a:tcPr marL="177870" marR="177870" marT="88935" marB="88935" anchor="ctr">
                    <a:lnL>
                      <a:noFill/>
                    </a:lnL>
                    <a:lnR>
                      <a:noFill/>
                    </a:lnR>
                    <a:lnT>
                      <a:noFill/>
                    </a:lnT>
                    <a:lnB>
                      <a:noFill/>
                    </a:lnB>
                    <a:solidFill>
                      <a:srgbClr val="F8FAFF"/>
                    </a:solidFill>
                  </a:tcPr>
                </a:tc>
                <a:extLst>
                  <a:ext uri="{0D108BD9-81ED-4DB2-BD59-A6C34878D82A}">
                    <a16:rowId xmlns:a16="http://schemas.microsoft.com/office/drawing/2014/main" val="3813284489"/>
                  </a:ext>
                </a:extLst>
              </a:tr>
            </a:tbl>
          </a:graphicData>
        </a:graphic>
      </p:graphicFrame>
    </p:spTree>
    <p:extLst>
      <p:ext uri="{BB962C8B-B14F-4D97-AF65-F5344CB8AC3E}">
        <p14:creationId xmlns:p14="http://schemas.microsoft.com/office/powerpoint/2010/main" val="4088884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6E7D4-064E-4853-8A4A-CC80E6254E05}"/>
              </a:ext>
            </a:extLst>
          </p:cNvPr>
          <p:cNvSpPr>
            <a:spLocks noChangeArrowheads="1"/>
          </p:cNvSpPr>
          <p:nvPr/>
        </p:nvSpPr>
        <p:spPr bwMode="auto">
          <a:xfrm>
            <a:off x="914400" y="113904"/>
            <a:ext cx="8458200" cy="2003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urw-din"/>
              </a:rPr>
              <a:t>Basic error handling: Using die() function</a:t>
            </a:r>
            <a:r>
              <a:rPr kumimoji="0" lang="en-US" altLang="en-US" b="0" i="0" u="none" strike="noStrike" cap="none" normalizeH="0" baseline="0" dirty="0">
                <a:ln>
                  <a:noFill/>
                </a:ln>
                <a:solidFill>
                  <a:srgbClr val="FF0000"/>
                </a:solidFill>
                <a:effectLst/>
                <a:latin typeface="urw-din"/>
              </a:rPr>
              <a:t> The die() function print a message and exit from current script.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FF0000"/>
                </a:solidFill>
                <a:effectLst/>
                <a:latin typeface="urw-din"/>
              </a:rPr>
            </a:br>
            <a:r>
              <a:rPr kumimoji="0" lang="en-US" altLang="en-US" b="1" i="0" u="sng" strike="noStrike" cap="none" normalizeH="0" baseline="0" dirty="0">
                <a:ln>
                  <a:noFill/>
                </a:ln>
                <a:solidFill>
                  <a:srgbClr val="FF0000"/>
                </a:solidFill>
                <a:effectLst/>
                <a:latin typeface="urw-din"/>
              </a:rPr>
              <a:t>Syntax:</a:t>
            </a:r>
            <a:r>
              <a:rPr kumimoji="0" lang="en-US" altLang="en-US" b="0" i="0" u="sng" strike="noStrike" cap="none" normalizeH="0" baseline="0" dirty="0">
                <a:ln>
                  <a:noFill/>
                </a:ln>
                <a:solidFill>
                  <a:srgbClr val="FF0000"/>
                </a:solidFill>
                <a:effectLst/>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a:ln>
                <a:noFill/>
              </a:ln>
              <a:solidFill>
                <a:srgbClr val="FF0000"/>
              </a:solidFill>
              <a:effectLst/>
              <a:highlight>
                <a:srgbClr val="FFFF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highlight>
                  <a:srgbClr val="FFFF00"/>
                </a:highlight>
                <a:latin typeface="Consolas" panose="020B0609020204030204" pitchFamily="49" charset="0"/>
              </a:rPr>
              <a:t>die( $message )</a:t>
            </a:r>
            <a:r>
              <a:rPr kumimoji="0" lang="en-US" altLang="en-US" b="1" i="0" u="none" strike="noStrike" cap="none" normalizeH="0" baseline="0" dirty="0">
                <a:ln>
                  <a:noFill/>
                </a:ln>
                <a:solidFill>
                  <a:srgbClr val="FF0000"/>
                </a:solidFill>
                <a:effectLst/>
                <a:highlight>
                  <a:srgbClr val="FFFF00"/>
                </a:highligh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FF0000"/>
              </a:solidFill>
              <a:effectLst/>
              <a:highlight>
                <a:srgbClr val="FFFF00"/>
              </a:highlight>
              <a:latin typeface="Arial" panose="020B0604020202020204" pitchFamily="34" charset="0"/>
            </a:endParaRPr>
          </a:p>
        </p:txBody>
      </p:sp>
      <p:sp>
        <p:nvSpPr>
          <p:cNvPr id="5" name="Rectangle 4">
            <a:extLst>
              <a:ext uri="{FF2B5EF4-FFF2-40B4-BE49-F238E27FC236}">
                <a16:creationId xmlns:a16="http://schemas.microsoft.com/office/drawing/2014/main" id="{F18AC47D-6F21-4F56-8791-479F0E08F254}"/>
              </a:ext>
            </a:extLst>
          </p:cNvPr>
          <p:cNvSpPr>
            <a:spLocks noChangeArrowheads="1"/>
          </p:cNvSpPr>
          <p:nvPr/>
        </p:nvSpPr>
        <p:spPr bwMode="auto">
          <a:xfrm>
            <a:off x="1447800" y="2177534"/>
            <a:ext cx="10129520" cy="370743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&lt;?php if(!</a:t>
            </a:r>
            <a:r>
              <a:rPr kumimoji="0" lang="en-US" altLang="en-US" sz="2400" b="1" i="0" u="none" strike="noStrike" cap="none" normalizeH="0" baseline="0" dirty="0" err="1">
                <a:ln>
                  <a:noFill/>
                </a:ln>
                <a:effectLst/>
                <a:latin typeface="Courier New" panose="02070309020205020404" pitchFamily="49" charset="0"/>
                <a:cs typeface="Courier New" panose="02070309020205020404" pitchFamily="49" charset="0"/>
              </a:rPr>
              <a:t>file_exists</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effectLst/>
                <a:latin typeface="Courier New" panose="02070309020205020404" pitchFamily="49" charset="0"/>
                <a:cs typeface="Courier New" panose="02070309020205020404" pitchFamily="49" charset="0"/>
              </a:rPr>
              <a:t>tmp</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/test.txt"))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highlight>
                  <a:srgbClr val="FFFF00"/>
                </a:highlight>
                <a:latin typeface="Courier New" panose="02070309020205020404" pitchFamily="49" charset="0"/>
                <a:cs typeface="Courier New" panose="02070309020205020404" pitchFamily="49" charset="0"/>
              </a:rPr>
              <a:t>die</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("File not 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$file = </a:t>
            </a:r>
            <a:r>
              <a:rPr kumimoji="0" lang="en-US" altLang="en-US" sz="2400" b="1" i="0" u="none" strike="noStrike" cap="none" normalizeH="0" baseline="0" dirty="0" err="1">
                <a:ln>
                  <a:noFill/>
                </a:ln>
                <a:effectLst/>
                <a:latin typeface="Courier New" panose="02070309020205020404" pitchFamily="49" charset="0"/>
                <a:cs typeface="Courier New" panose="02070309020205020404" pitchFamily="49" charset="0"/>
              </a:rPr>
              <a:t>fopen</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effectLst/>
                <a:latin typeface="Courier New" panose="02070309020205020404" pitchFamily="49" charset="0"/>
                <a:cs typeface="Courier New" panose="02070309020205020404" pitchFamily="49" charset="0"/>
              </a:rPr>
              <a:t>tmp</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effectLst/>
                <a:latin typeface="Courier New" panose="02070309020205020404" pitchFamily="49" charset="0"/>
                <a:cs typeface="Courier New" panose="02070309020205020404" pitchFamily="49" charset="0"/>
              </a:rPr>
              <a:t>test.txt","r</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print "</a:t>
            </a:r>
            <a:r>
              <a:rPr kumimoji="0" lang="en-US" altLang="en-US" sz="2400" b="1" i="0" u="none" strike="noStrike" cap="none" normalizeH="0" baseline="0" dirty="0" err="1">
                <a:ln>
                  <a:noFill/>
                </a:ln>
                <a:effectLst/>
                <a:latin typeface="Courier New" panose="02070309020205020404" pitchFamily="49" charset="0"/>
                <a:cs typeface="Courier New" panose="02070309020205020404" pitchFamily="49" charset="0"/>
              </a:rPr>
              <a:t>Opend</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 file </a:t>
            </a:r>
            <a:r>
              <a:rPr kumimoji="0" lang="en-US" altLang="en-US" sz="2400" b="1" i="0" u="none" strike="noStrike" cap="none" normalizeH="0" baseline="0" dirty="0" err="1">
                <a:ln>
                  <a:noFill/>
                </a:ln>
                <a:effectLst/>
                <a:latin typeface="Courier New" panose="02070309020205020404" pitchFamily="49" charset="0"/>
                <a:cs typeface="Courier New" panose="02070309020205020404" pitchFamily="49" charset="0"/>
              </a:rPr>
              <a:t>sucessfully</a:t>
            </a: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cs typeface="Courier New" panose="02070309020205020404" pitchFamily="49" charset="0"/>
              </a:rPr>
              <a:t>?&gt;</a:t>
            </a:r>
            <a:r>
              <a:rPr kumimoji="0" lang="en-US" altLang="en-US" sz="2400" b="1" i="0" u="none" strike="noStrike" cap="none" normalizeH="0" baseline="0" dirty="0">
                <a:ln>
                  <a:noFill/>
                </a:ln>
                <a:effectLst/>
              </a:rPr>
              <a:t> </a:t>
            </a:r>
            <a:endParaRPr kumimoji="0" lang="en-US" altLang="en-US" sz="24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347341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53A6-139A-41CA-B1B2-E73A7F7121E1}"/>
              </a:ext>
            </a:extLst>
          </p:cNvPr>
          <p:cNvSpPr>
            <a:spLocks noGrp="1"/>
          </p:cNvSpPr>
          <p:nvPr>
            <p:ph type="title"/>
          </p:nvPr>
        </p:nvSpPr>
        <p:spPr>
          <a:xfrm>
            <a:off x="1219200" y="122238"/>
            <a:ext cx="10363200" cy="369332"/>
          </a:xfrm>
        </p:spPr>
        <p:txBody>
          <a:bodyPr>
            <a:normAutofit fontScale="90000"/>
          </a:bodyPr>
          <a:lstStyle/>
          <a:p>
            <a:pPr algn="ctr"/>
            <a:r>
              <a:rPr lang="en-IN" i="0" dirty="0">
                <a:solidFill>
                  <a:srgbClr val="FF0000"/>
                </a:solidFill>
                <a:effectLst/>
                <a:latin typeface="Segoe UI" panose="020B0502040204020203" pitchFamily="34" charset="0"/>
              </a:rPr>
              <a:t>Creating a Custom Error Handler</a:t>
            </a:r>
          </a:p>
        </p:txBody>
      </p:sp>
      <p:sp>
        <p:nvSpPr>
          <p:cNvPr id="3" name="Content Placeholder 2">
            <a:extLst>
              <a:ext uri="{FF2B5EF4-FFF2-40B4-BE49-F238E27FC236}">
                <a16:creationId xmlns:a16="http://schemas.microsoft.com/office/drawing/2014/main" id="{D2CBB1A9-BA89-425F-97CE-F46831DBC86C}"/>
              </a:ext>
            </a:extLst>
          </p:cNvPr>
          <p:cNvSpPr>
            <a:spLocks noGrp="1"/>
          </p:cNvSpPr>
          <p:nvPr>
            <p:ph idx="1"/>
          </p:nvPr>
        </p:nvSpPr>
        <p:spPr>
          <a:xfrm>
            <a:off x="685800" y="1066800"/>
            <a:ext cx="11277600" cy="4493538"/>
          </a:xfrm>
        </p:spPr>
        <p:txBody>
          <a:bodyPr>
            <a:normAutofit lnSpcReduction="10000"/>
          </a:bodyPr>
          <a:lstStyle/>
          <a:p>
            <a:pPr marL="342900" indent="-342900" algn="l">
              <a:buFont typeface="Wingdings" panose="05000000000000000000" pitchFamily="2" charset="2"/>
              <a:buChar char="v"/>
            </a:pPr>
            <a:r>
              <a:rPr lang="en-US" b="1" i="0" dirty="0">
                <a:solidFill>
                  <a:srgbClr val="000000"/>
                </a:solidFill>
                <a:effectLst/>
                <a:latin typeface="Verdana" panose="020B0604030504040204" pitchFamily="34" charset="0"/>
              </a:rPr>
              <a:t>Creating a custom error handler is quite simple. We simply create a special function that can be called when an error occurs in PHP</a:t>
            </a:r>
            <a:r>
              <a:rPr lang="en-US" b="0" i="0" dirty="0">
                <a:solidFill>
                  <a:srgbClr val="000000"/>
                </a:solidFill>
                <a:effectLst/>
                <a:latin typeface="Verdana" panose="020B0604030504040204" pitchFamily="34" charset="0"/>
              </a:rPr>
              <a:t>.</a:t>
            </a:r>
          </a:p>
          <a:p>
            <a:pPr marL="342900" indent="-342900" algn="l">
              <a:buFont typeface="Wingdings" panose="05000000000000000000" pitchFamily="2" charset="2"/>
              <a:buChar char="v"/>
            </a:pPr>
            <a:r>
              <a:rPr lang="en-US" b="0" i="0" dirty="0">
                <a:solidFill>
                  <a:srgbClr val="000000"/>
                </a:solidFill>
                <a:effectLst/>
                <a:latin typeface="Verdana" panose="020B0604030504040204" pitchFamily="34" charset="0"/>
              </a:rPr>
              <a:t>This function must be able to handle a minimum of two parameters (error level and error message) but can accept up to five parameters (optionally: file, line-number, and the error context):</a:t>
            </a:r>
          </a:p>
          <a:p>
            <a:pPr algn="l"/>
            <a:r>
              <a:rPr lang="es-ES" b="1" i="0" dirty="0" err="1">
                <a:solidFill>
                  <a:srgbClr val="000000"/>
                </a:solidFill>
                <a:effectLst/>
                <a:latin typeface="Segoe UI" panose="020B0502040204020203" pitchFamily="34" charset="0"/>
              </a:rPr>
              <a:t>Syntax</a:t>
            </a:r>
            <a:endParaRPr lang="es-ES" b="1" i="0" dirty="0">
              <a:solidFill>
                <a:srgbClr val="000000"/>
              </a:solidFill>
              <a:effectLst/>
              <a:latin typeface="Segoe UI" panose="020B0502040204020203" pitchFamily="34" charset="0"/>
            </a:endParaRPr>
          </a:p>
          <a:p>
            <a:pPr algn="l"/>
            <a:r>
              <a:rPr lang="es-ES" b="1" i="0" dirty="0" err="1">
                <a:solidFill>
                  <a:srgbClr val="FF0000"/>
                </a:solidFill>
                <a:effectLst/>
                <a:latin typeface="Consolas" panose="020B0609020204030204" pitchFamily="49" charset="0"/>
              </a:rPr>
              <a:t>error_function</a:t>
            </a:r>
            <a:r>
              <a:rPr lang="es-ES" b="1" i="0" dirty="0">
                <a:solidFill>
                  <a:srgbClr val="FF0000"/>
                </a:solidFill>
                <a:effectLst/>
                <a:latin typeface="Consolas" panose="020B0609020204030204" pitchFamily="49" charset="0"/>
              </a:rPr>
              <a:t>(</a:t>
            </a:r>
            <a:r>
              <a:rPr lang="es-ES" b="1" i="0" dirty="0" err="1">
                <a:solidFill>
                  <a:srgbClr val="FF0000"/>
                </a:solidFill>
                <a:effectLst/>
                <a:latin typeface="Consolas" panose="020B0609020204030204" pitchFamily="49" charset="0"/>
              </a:rPr>
              <a:t>error_level,error_message,error_file,error_line,error_context</a:t>
            </a:r>
            <a:r>
              <a:rPr lang="es-ES" b="1" i="0" dirty="0">
                <a:solidFill>
                  <a:srgbClr val="FF0000"/>
                </a:solidFill>
                <a:effectLst/>
                <a:latin typeface="Consolas" panose="020B0609020204030204" pitchFamily="49" charset="0"/>
              </a:rPr>
              <a:t>)</a:t>
            </a:r>
          </a:p>
          <a:p>
            <a:pPr algn="l"/>
            <a:endParaRPr lang="en-US" b="0" i="0" dirty="0">
              <a:solidFill>
                <a:srgbClr val="000000"/>
              </a:solidFill>
              <a:effectLst/>
              <a:latin typeface="Verdana" panose="020B0604030504040204" pitchFamily="34" charset="0"/>
            </a:endParaRPr>
          </a:p>
          <a:p>
            <a:br>
              <a:rPr lang="en-IN" dirty="0"/>
            </a:br>
            <a:endParaRPr lang="en-IN" dirty="0"/>
          </a:p>
        </p:txBody>
      </p:sp>
    </p:spTree>
    <p:extLst>
      <p:ext uri="{BB962C8B-B14F-4D97-AF65-F5344CB8AC3E}">
        <p14:creationId xmlns:p14="http://schemas.microsoft.com/office/powerpoint/2010/main" val="22306809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AE6BB8-9D7B-44EB-BB4B-AB425DDA6134}"/>
              </a:ext>
            </a:extLst>
          </p:cNvPr>
          <p:cNvGraphicFramePr>
            <a:graphicFrameLocks noGrp="1"/>
          </p:cNvGraphicFramePr>
          <p:nvPr/>
        </p:nvGraphicFramePr>
        <p:xfrm>
          <a:off x="2286000" y="609600"/>
          <a:ext cx="6400800" cy="5426252"/>
        </p:xfrm>
        <a:graphic>
          <a:graphicData uri="http://schemas.openxmlformats.org/drawingml/2006/table">
            <a:tbl>
              <a:tblPr/>
              <a:tblGrid>
                <a:gridCol w="1905000">
                  <a:extLst>
                    <a:ext uri="{9D8B030D-6E8A-4147-A177-3AD203B41FA5}">
                      <a16:colId xmlns:a16="http://schemas.microsoft.com/office/drawing/2014/main" val="1123357861"/>
                    </a:ext>
                  </a:extLst>
                </a:gridCol>
                <a:gridCol w="4495800">
                  <a:extLst>
                    <a:ext uri="{9D8B030D-6E8A-4147-A177-3AD203B41FA5}">
                      <a16:colId xmlns:a16="http://schemas.microsoft.com/office/drawing/2014/main" val="2438784243"/>
                    </a:ext>
                  </a:extLst>
                </a:gridCol>
              </a:tblGrid>
              <a:tr h="667154">
                <a:tc>
                  <a:txBody>
                    <a:bodyPr/>
                    <a:lstStyle/>
                    <a:p>
                      <a:pPr algn="l" fontAlgn="t"/>
                      <a:r>
                        <a:rPr lang="en-IN" sz="2000" dirty="0">
                          <a:solidFill>
                            <a:srgbClr val="FF0000"/>
                          </a:solidFill>
                          <a:effectLst/>
                        </a:rPr>
                        <a:t>Parameter</a:t>
                      </a:r>
                    </a:p>
                  </a:txBody>
                  <a:tcPr marL="26917"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solidFill>
                            <a:srgbClr val="FF0000"/>
                          </a:solidFill>
                          <a:effectLst/>
                        </a:rPr>
                        <a:t>Description</a:t>
                      </a:r>
                    </a:p>
                  </a:txBody>
                  <a:tcPr marL="13459"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9433360"/>
                  </a:ext>
                </a:extLst>
              </a:tr>
              <a:tr h="1230063">
                <a:tc>
                  <a:txBody>
                    <a:bodyPr/>
                    <a:lstStyle/>
                    <a:p>
                      <a:pPr algn="l" fontAlgn="t"/>
                      <a:r>
                        <a:rPr lang="en-IN" sz="2000" b="1">
                          <a:solidFill>
                            <a:schemeClr val="accent6">
                              <a:lumMod val="50000"/>
                            </a:schemeClr>
                          </a:solidFill>
                          <a:effectLst/>
                        </a:rPr>
                        <a:t>error_level</a:t>
                      </a:r>
                    </a:p>
                  </a:txBody>
                  <a:tcPr marL="26917"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b="1" dirty="0">
                          <a:solidFill>
                            <a:schemeClr val="accent6">
                              <a:lumMod val="50000"/>
                            </a:schemeClr>
                          </a:solidFill>
                          <a:effectLst/>
                        </a:rPr>
                        <a:t>Required. Specifies the error report level for the user-defined error. Must be a value number. See table below for possible error report levels</a:t>
                      </a:r>
                    </a:p>
                  </a:txBody>
                  <a:tcPr marL="13459"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65736263"/>
                  </a:ext>
                </a:extLst>
              </a:tr>
              <a:tr h="948609">
                <a:tc>
                  <a:txBody>
                    <a:bodyPr/>
                    <a:lstStyle/>
                    <a:p>
                      <a:pPr algn="l" fontAlgn="t"/>
                      <a:r>
                        <a:rPr lang="en-IN" sz="2000" b="1">
                          <a:solidFill>
                            <a:schemeClr val="accent6">
                              <a:lumMod val="50000"/>
                            </a:schemeClr>
                          </a:solidFill>
                          <a:effectLst/>
                        </a:rPr>
                        <a:t>error_message</a:t>
                      </a:r>
                    </a:p>
                  </a:txBody>
                  <a:tcPr marL="26917"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solidFill>
                            <a:schemeClr val="accent6">
                              <a:lumMod val="50000"/>
                            </a:schemeClr>
                          </a:solidFill>
                          <a:effectLst/>
                        </a:rPr>
                        <a:t>Required. Specifies the error message for the user-defined error</a:t>
                      </a:r>
                    </a:p>
                  </a:txBody>
                  <a:tcPr marL="13459"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22396200"/>
                  </a:ext>
                </a:extLst>
              </a:tr>
              <a:tr h="667154">
                <a:tc>
                  <a:txBody>
                    <a:bodyPr/>
                    <a:lstStyle/>
                    <a:p>
                      <a:pPr algn="l" fontAlgn="t"/>
                      <a:r>
                        <a:rPr lang="en-IN" sz="2000" b="1">
                          <a:effectLst/>
                        </a:rPr>
                        <a:t>error_file</a:t>
                      </a:r>
                    </a:p>
                  </a:txBody>
                  <a:tcPr marL="26917"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b="1" dirty="0">
                          <a:effectLst/>
                        </a:rPr>
                        <a:t>Optional. Specifies the filename in which the error occurred</a:t>
                      </a:r>
                    </a:p>
                  </a:txBody>
                  <a:tcPr marL="13459"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15428613"/>
                  </a:ext>
                </a:extLst>
              </a:tr>
              <a:tr h="667154">
                <a:tc>
                  <a:txBody>
                    <a:bodyPr/>
                    <a:lstStyle/>
                    <a:p>
                      <a:pPr algn="l" fontAlgn="t"/>
                      <a:r>
                        <a:rPr lang="en-IN" sz="2000" b="1">
                          <a:effectLst/>
                        </a:rPr>
                        <a:t>error_line</a:t>
                      </a:r>
                    </a:p>
                  </a:txBody>
                  <a:tcPr marL="26917"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a:effectLst/>
                        </a:rPr>
                        <a:t>Optional. Specifies the line number in which the error occurred</a:t>
                      </a:r>
                    </a:p>
                  </a:txBody>
                  <a:tcPr marL="13459"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75891028"/>
                  </a:ext>
                </a:extLst>
              </a:tr>
              <a:tr h="1230063">
                <a:tc>
                  <a:txBody>
                    <a:bodyPr/>
                    <a:lstStyle/>
                    <a:p>
                      <a:pPr algn="l" fontAlgn="t"/>
                      <a:r>
                        <a:rPr lang="en-IN" sz="2000" b="1">
                          <a:effectLst/>
                        </a:rPr>
                        <a:t>error_context</a:t>
                      </a:r>
                    </a:p>
                  </a:txBody>
                  <a:tcPr marL="26917"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b="1" dirty="0">
                          <a:effectLst/>
                        </a:rPr>
                        <a:t>Optional. Specifies an array containing every variable, and their values, in use when the error occurred</a:t>
                      </a:r>
                    </a:p>
                  </a:txBody>
                  <a:tcPr marL="13459" marR="13459" marT="13459" marB="1345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03377670"/>
                  </a:ext>
                </a:extLst>
              </a:tr>
            </a:tbl>
          </a:graphicData>
        </a:graphic>
      </p:graphicFrame>
    </p:spTree>
    <p:extLst>
      <p:ext uri="{BB962C8B-B14F-4D97-AF65-F5344CB8AC3E}">
        <p14:creationId xmlns:p14="http://schemas.microsoft.com/office/powerpoint/2010/main" val="22239265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9E11-9793-4526-B31E-4E98D4CBA6EA}"/>
              </a:ext>
            </a:extLst>
          </p:cNvPr>
          <p:cNvSpPr txBox="1"/>
          <p:nvPr/>
        </p:nvSpPr>
        <p:spPr>
          <a:xfrm>
            <a:off x="3429000" y="228600"/>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Error Report levels</a:t>
            </a:r>
          </a:p>
        </p:txBody>
      </p:sp>
      <p:graphicFrame>
        <p:nvGraphicFramePr>
          <p:cNvPr id="4" name="Table 3">
            <a:extLst>
              <a:ext uri="{FF2B5EF4-FFF2-40B4-BE49-F238E27FC236}">
                <a16:creationId xmlns:a16="http://schemas.microsoft.com/office/drawing/2014/main" id="{F3AE1DE8-B457-4263-9A1E-9EE9930B574F}"/>
              </a:ext>
            </a:extLst>
          </p:cNvPr>
          <p:cNvGraphicFramePr>
            <a:graphicFrameLocks noGrp="1"/>
          </p:cNvGraphicFramePr>
          <p:nvPr/>
        </p:nvGraphicFramePr>
        <p:xfrm>
          <a:off x="2667000" y="826532"/>
          <a:ext cx="8229600" cy="5345668"/>
        </p:xfrm>
        <a:graphic>
          <a:graphicData uri="http://schemas.openxmlformats.org/drawingml/2006/table">
            <a:tbl>
              <a:tblPr/>
              <a:tblGrid>
                <a:gridCol w="834079">
                  <a:extLst>
                    <a:ext uri="{9D8B030D-6E8A-4147-A177-3AD203B41FA5}">
                      <a16:colId xmlns:a16="http://schemas.microsoft.com/office/drawing/2014/main" val="3443232345"/>
                    </a:ext>
                  </a:extLst>
                </a:gridCol>
                <a:gridCol w="2412533">
                  <a:extLst>
                    <a:ext uri="{9D8B030D-6E8A-4147-A177-3AD203B41FA5}">
                      <a16:colId xmlns:a16="http://schemas.microsoft.com/office/drawing/2014/main" val="2279660775"/>
                    </a:ext>
                  </a:extLst>
                </a:gridCol>
                <a:gridCol w="4982988">
                  <a:extLst>
                    <a:ext uri="{9D8B030D-6E8A-4147-A177-3AD203B41FA5}">
                      <a16:colId xmlns:a16="http://schemas.microsoft.com/office/drawing/2014/main" val="4046407001"/>
                    </a:ext>
                  </a:extLst>
                </a:gridCol>
              </a:tblGrid>
              <a:tr h="284295">
                <a:tc>
                  <a:txBody>
                    <a:bodyPr/>
                    <a:lstStyle/>
                    <a:p>
                      <a:pPr algn="l" fontAlgn="t"/>
                      <a:r>
                        <a:rPr lang="en-IN" sz="1600" b="1">
                          <a:solidFill>
                            <a:srgbClr val="FF0000"/>
                          </a:solidFill>
                          <a:effectLst/>
                        </a:rPr>
                        <a:t>Value</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b="1" dirty="0">
                          <a:solidFill>
                            <a:srgbClr val="FF0000"/>
                          </a:solidFill>
                          <a:effectLst/>
                        </a:rPr>
                        <a:t>Constant</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b="1" dirty="0">
                          <a:solidFill>
                            <a:srgbClr val="FF0000"/>
                          </a:solidFill>
                          <a:effectLst/>
                        </a:rPr>
                        <a:t>Description</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27408793"/>
                  </a:ext>
                </a:extLst>
              </a:tr>
              <a:tr h="377478">
                <a:tc>
                  <a:txBody>
                    <a:bodyPr/>
                    <a:lstStyle/>
                    <a:p>
                      <a:pPr algn="l" fontAlgn="t"/>
                      <a:r>
                        <a:rPr lang="en-IN" sz="1600" b="1">
                          <a:effectLst/>
                        </a:rPr>
                        <a:t>1</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b="1">
                          <a:effectLst/>
                        </a:rPr>
                        <a:t>E_ERROR</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b="1">
                          <a:effectLst/>
                        </a:rPr>
                        <a:t>A fatal run-time error. Execution of the script is stopped</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2488026"/>
                  </a:ext>
                </a:extLst>
              </a:tr>
              <a:tr h="553678">
                <a:tc>
                  <a:txBody>
                    <a:bodyPr/>
                    <a:lstStyle/>
                    <a:p>
                      <a:pPr algn="l" fontAlgn="t"/>
                      <a:r>
                        <a:rPr lang="en-IN" sz="1600" b="1">
                          <a:effectLst/>
                        </a:rPr>
                        <a:t>2</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b="1">
                          <a:effectLst/>
                        </a:rPr>
                        <a:t>E_WARNING</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a:effectLst/>
                        </a:rPr>
                        <a:t>A non-fatal run-time error. Execution of the script is not stopped</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27305617"/>
                  </a:ext>
                </a:extLst>
              </a:tr>
              <a:tr h="823061">
                <a:tc>
                  <a:txBody>
                    <a:bodyPr/>
                    <a:lstStyle/>
                    <a:p>
                      <a:pPr algn="l" fontAlgn="t"/>
                      <a:r>
                        <a:rPr lang="en-IN" sz="1600" b="1">
                          <a:effectLst/>
                        </a:rPr>
                        <a:t>8</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b="1">
                          <a:effectLst/>
                        </a:rPr>
                        <a:t>E_NOTICE</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b="1" dirty="0">
                          <a:effectLst/>
                        </a:rPr>
                        <a:t>A run-time notice. The script found something that might be an error, but could also happen when running a script normally</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90530571"/>
                  </a:ext>
                </a:extLst>
              </a:tr>
              <a:tr h="823061">
                <a:tc>
                  <a:txBody>
                    <a:bodyPr/>
                    <a:lstStyle/>
                    <a:p>
                      <a:pPr algn="l" fontAlgn="t"/>
                      <a:r>
                        <a:rPr lang="en-IN" sz="1600" b="1">
                          <a:effectLst/>
                        </a:rPr>
                        <a:t>256</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b="1">
                          <a:effectLst/>
                        </a:rPr>
                        <a:t>E_USER_ERROR</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a:effectLst/>
                        </a:rPr>
                        <a:t>A fatal user-generated error. This is like an E_ERROR, except it is generated by the PHP script using the function trigger_error()</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13632979"/>
                  </a:ext>
                </a:extLst>
              </a:tr>
              <a:tr h="823061">
                <a:tc>
                  <a:txBody>
                    <a:bodyPr/>
                    <a:lstStyle/>
                    <a:p>
                      <a:pPr algn="l" fontAlgn="t"/>
                      <a:r>
                        <a:rPr lang="en-IN" sz="1600" b="1">
                          <a:effectLst/>
                        </a:rPr>
                        <a:t>512</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b="1">
                          <a:effectLst/>
                        </a:rPr>
                        <a:t>E_USER_WARNING</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b="1">
                          <a:effectLst/>
                        </a:rPr>
                        <a:t>A non-fatal user-generated warning. This is like an E_WARNING, except it is generated by the PHP script using the function trigger_error()</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07799281"/>
                  </a:ext>
                </a:extLst>
              </a:tr>
              <a:tr h="823061">
                <a:tc>
                  <a:txBody>
                    <a:bodyPr/>
                    <a:lstStyle/>
                    <a:p>
                      <a:pPr algn="l" fontAlgn="t"/>
                      <a:r>
                        <a:rPr lang="en-IN" sz="1600" b="1">
                          <a:effectLst/>
                        </a:rPr>
                        <a:t>1024</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b="1" dirty="0">
                          <a:effectLst/>
                        </a:rPr>
                        <a:t>E_USER_NOTICE</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a:effectLst/>
                        </a:rPr>
                        <a:t>A user-generated notice. This is like an E_NOTICE, except it is generated by the PHP script using the function trigger_error()</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3171500"/>
                  </a:ext>
                </a:extLst>
              </a:tr>
              <a:tr h="284295">
                <a:tc>
                  <a:txBody>
                    <a:bodyPr/>
                    <a:lstStyle/>
                    <a:p>
                      <a:pPr algn="l" fontAlgn="t"/>
                      <a:r>
                        <a:rPr lang="en-IN" sz="1600" b="1">
                          <a:effectLst/>
                        </a:rPr>
                        <a:t>2048</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b="1">
                          <a:effectLst/>
                        </a:rPr>
                        <a:t>E_STRICT</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b="1">
                          <a:effectLst/>
                        </a:rPr>
                        <a:t>Not strictly an error.</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08143349"/>
                  </a:ext>
                </a:extLst>
              </a:tr>
              <a:tr h="553678">
                <a:tc>
                  <a:txBody>
                    <a:bodyPr/>
                    <a:lstStyle/>
                    <a:p>
                      <a:pPr algn="l" fontAlgn="t"/>
                      <a:r>
                        <a:rPr lang="en-IN" sz="1600" b="1">
                          <a:effectLst/>
                        </a:rPr>
                        <a:t>8191</a:t>
                      </a:r>
                    </a:p>
                  </a:txBody>
                  <a:tcPr marL="13498"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b="1">
                          <a:effectLst/>
                        </a:rPr>
                        <a:t>E_ALL</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1" dirty="0">
                          <a:effectLst/>
                        </a:rPr>
                        <a:t>All errors and warnings (E_STRICT became a part of E_ALL in PHP 5.4)</a:t>
                      </a:r>
                    </a:p>
                  </a:txBody>
                  <a:tcPr marL="6749" marR="6749" marT="6749" marB="674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4531081"/>
                  </a:ext>
                </a:extLst>
              </a:tr>
            </a:tbl>
          </a:graphicData>
        </a:graphic>
      </p:graphicFrame>
    </p:spTree>
    <p:extLst>
      <p:ext uri="{BB962C8B-B14F-4D97-AF65-F5344CB8AC3E}">
        <p14:creationId xmlns:p14="http://schemas.microsoft.com/office/powerpoint/2010/main" val="16744549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540535-391E-4208-9612-ED9E010CCBD1}"/>
              </a:ext>
            </a:extLst>
          </p:cNvPr>
          <p:cNvGraphicFramePr>
            <a:graphicFrameLocks noGrp="1"/>
          </p:cNvGraphicFramePr>
          <p:nvPr/>
        </p:nvGraphicFramePr>
        <p:xfrm>
          <a:off x="1600200" y="685800"/>
          <a:ext cx="9829800" cy="5334000"/>
        </p:xfrm>
        <a:graphic>
          <a:graphicData uri="http://schemas.openxmlformats.org/drawingml/2006/table">
            <a:tbl>
              <a:tblPr/>
              <a:tblGrid>
                <a:gridCol w="4914900">
                  <a:extLst>
                    <a:ext uri="{9D8B030D-6E8A-4147-A177-3AD203B41FA5}">
                      <a16:colId xmlns:a16="http://schemas.microsoft.com/office/drawing/2014/main" val="3227225344"/>
                    </a:ext>
                  </a:extLst>
                </a:gridCol>
                <a:gridCol w="4914900">
                  <a:extLst>
                    <a:ext uri="{9D8B030D-6E8A-4147-A177-3AD203B41FA5}">
                      <a16:colId xmlns:a16="http://schemas.microsoft.com/office/drawing/2014/main" val="2985180296"/>
                    </a:ext>
                  </a:extLst>
                </a:gridCol>
              </a:tblGrid>
              <a:tr h="823905">
                <a:tc>
                  <a:txBody>
                    <a:bodyPr/>
                    <a:lstStyle/>
                    <a:p>
                      <a:pPr algn="l" fontAlgn="base"/>
                      <a:r>
                        <a:rPr lang="en-IN" sz="2000" b="1">
                          <a:solidFill>
                            <a:srgbClr val="FF0000"/>
                          </a:solidFill>
                          <a:effectLst/>
                        </a:rPr>
                        <a:t>ERROR</a:t>
                      </a:r>
                    </a:p>
                  </a:txBody>
                  <a:tcPr marL="35949" marR="35949" marT="17974" marB="17974" anchor="ctr">
                    <a:lnL>
                      <a:noFill/>
                    </a:lnL>
                    <a:lnR>
                      <a:noFill/>
                    </a:lnR>
                    <a:lnT>
                      <a:noFill/>
                    </a:lnT>
                    <a:lnB>
                      <a:noFill/>
                    </a:lnB>
                    <a:solidFill>
                      <a:srgbClr val="FFFFFF"/>
                    </a:solidFill>
                  </a:tcPr>
                </a:tc>
                <a:tc>
                  <a:txBody>
                    <a:bodyPr/>
                    <a:lstStyle/>
                    <a:p>
                      <a:pPr algn="l" fontAlgn="base"/>
                      <a:r>
                        <a:rPr lang="en-IN" sz="2000" b="1" dirty="0">
                          <a:solidFill>
                            <a:srgbClr val="FF0000"/>
                          </a:solidFill>
                          <a:effectLst/>
                        </a:rPr>
                        <a:t>EXCEPTION</a:t>
                      </a:r>
                    </a:p>
                  </a:txBody>
                  <a:tcPr marL="35949" marR="35949" marT="17974" marB="17974" anchor="ctr">
                    <a:lnL>
                      <a:noFill/>
                    </a:lnL>
                    <a:lnR>
                      <a:noFill/>
                    </a:lnR>
                    <a:lnT>
                      <a:noFill/>
                    </a:lnT>
                    <a:lnB>
                      <a:noFill/>
                    </a:lnB>
                    <a:solidFill>
                      <a:srgbClr val="FFFFFF"/>
                    </a:solidFill>
                  </a:tcPr>
                </a:tc>
                <a:extLst>
                  <a:ext uri="{0D108BD9-81ED-4DB2-BD59-A6C34878D82A}">
                    <a16:rowId xmlns:a16="http://schemas.microsoft.com/office/drawing/2014/main" val="3807341832"/>
                  </a:ext>
                </a:extLst>
              </a:tr>
              <a:tr h="775920">
                <a:tc>
                  <a:txBody>
                    <a:bodyPr/>
                    <a:lstStyle/>
                    <a:p>
                      <a:pPr algn="l" fontAlgn="base"/>
                      <a:r>
                        <a:rPr lang="en-US" sz="2000" b="0">
                          <a:effectLst/>
                        </a:rPr>
                        <a:t>Error are the procedural approach.</a:t>
                      </a:r>
                    </a:p>
                  </a:txBody>
                  <a:tcPr marL="24964" marR="24964" marT="34950" marB="34950" anchor="ctr">
                    <a:lnL>
                      <a:noFill/>
                    </a:lnL>
                    <a:lnR>
                      <a:noFill/>
                    </a:lnR>
                    <a:lnT>
                      <a:noFill/>
                    </a:lnT>
                    <a:lnB>
                      <a:noFill/>
                    </a:lnB>
                    <a:solidFill>
                      <a:srgbClr val="FFFFFF"/>
                    </a:solidFill>
                  </a:tcPr>
                </a:tc>
                <a:tc>
                  <a:txBody>
                    <a:bodyPr/>
                    <a:lstStyle/>
                    <a:p>
                      <a:pPr algn="l" fontAlgn="base"/>
                      <a:r>
                        <a:rPr lang="en-US" sz="2000" b="0">
                          <a:effectLst/>
                        </a:rPr>
                        <a:t>Exceptions are an object-oriented approach to programming.</a:t>
                      </a:r>
                    </a:p>
                  </a:txBody>
                  <a:tcPr marL="24964" marR="24964" marT="34950" marB="34950" anchor="ctr">
                    <a:lnL>
                      <a:noFill/>
                    </a:lnL>
                    <a:lnR>
                      <a:noFill/>
                    </a:lnR>
                    <a:lnT>
                      <a:noFill/>
                    </a:lnT>
                    <a:lnB>
                      <a:noFill/>
                    </a:lnB>
                    <a:solidFill>
                      <a:srgbClr val="FFFFFF"/>
                    </a:solidFill>
                  </a:tcPr>
                </a:tc>
                <a:extLst>
                  <a:ext uri="{0D108BD9-81ED-4DB2-BD59-A6C34878D82A}">
                    <a16:rowId xmlns:a16="http://schemas.microsoft.com/office/drawing/2014/main" val="2462692348"/>
                  </a:ext>
                </a:extLst>
              </a:tr>
              <a:tr h="1479543">
                <a:tc>
                  <a:txBody>
                    <a:bodyPr/>
                    <a:lstStyle/>
                    <a:p>
                      <a:pPr algn="l" fontAlgn="base"/>
                      <a:r>
                        <a:rPr lang="en-US" sz="2000" b="0" dirty="0">
                          <a:effectLst/>
                        </a:rPr>
                        <a:t>The default error handling in PHP is very simple. An error message with filename, line number and a message describing the error is sent to the browser.</a:t>
                      </a:r>
                    </a:p>
                  </a:txBody>
                  <a:tcPr marL="24964" marR="24964" marT="34950" marB="34950" anchor="ctr">
                    <a:lnL>
                      <a:noFill/>
                    </a:lnL>
                    <a:lnR>
                      <a:noFill/>
                    </a:lnR>
                    <a:lnT>
                      <a:noFill/>
                    </a:lnT>
                    <a:lnB>
                      <a:noFill/>
                    </a:lnB>
                    <a:solidFill>
                      <a:srgbClr val="FFFFFF"/>
                    </a:solidFill>
                  </a:tcPr>
                </a:tc>
                <a:tc>
                  <a:txBody>
                    <a:bodyPr/>
                    <a:lstStyle/>
                    <a:p>
                      <a:pPr algn="l" fontAlgn="base"/>
                      <a:r>
                        <a:rPr lang="en-US" sz="2000" b="0">
                          <a:effectLst/>
                        </a:rPr>
                        <a:t>Exceptions are used to change the normal flow of a script if a specified error occurs.</a:t>
                      </a:r>
                    </a:p>
                  </a:txBody>
                  <a:tcPr marL="24964" marR="24964" marT="34950" marB="34950" anchor="ctr">
                    <a:lnL>
                      <a:noFill/>
                    </a:lnL>
                    <a:lnR>
                      <a:noFill/>
                    </a:lnR>
                    <a:lnT>
                      <a:noFill/>
                    </a:lnT>
                    <a:lnB>
                      <a:noFill/>
                    </a:lnB>
                    <a:solidFill>
                      <a:srgbClr val="FFFFFF"/>
                    </a:solidFill>
                  </a:tcPr>
                </a:tc>
                <a:extLst>
                  <a:ext uri="{0D108BD9-81ED-4DB2-BD59-A6C34878D82A}">
                    <a16:rowId xmlns:a16="http://schemas.microsoft.com/office/drawing/2014/main" val="1554977558"/>
                  </a:ext>
                </a:extLst>
              </a:tr>
              <a:tr h="1472022">
                <a:tc>
                  <a:txBody>
                    <a:bodyPr/>
                    <a:lstStyle/>
                    <a:p>
                      <a:pPr algn="l" fontAlgn="base"/>
                      <a:r>
                        <a:rPr lang="en-US" sz="2000" b="0" dirty="0">
                          <a:effectLst/>
                        </a:rPr>
                        <a:t>This can be done using php </a:t>
                      </a:r>
                      <a:r>
                        <a:rPr lang="en-US" sz="2000" b="1" dirty="0">
                          <a:effectLst/>
                        </a:rPr>
                        <a:t>die()</a:t>
                      </a:r>
                      <a:r>
                        <a:rPr lang="en-US" sz="2000" b="0" dirty="0">
                          <a:effectLst/>
                        </a:rPr>
                        <a:t> Function.</a:t>
                      </a:r>
                    </a:p>
                  </a:txBody>
                  <a:tcPr marL="24964" marR="24964" marT="34950" marB="34950" anchor="ctr">
                    <a:lnL>
                      <a:noFill/>
                    </a:lnL>
                    <a:lnR>
                      <a:noFill/>
                    </a:lnR>
                    <a:lnT>
                      <a:noFill/>
                    </a:lnT>
                    <a:lnB>
                      <a:noFill/>
                    </a:lnB>
                    <a:solidFill>
                      <a:srgbClr val="FFFFFF"/>
                    </a:solidFill>
                  </a:tcPr>
                </a:tc>
                <a:tc>
                  <a:txBody>
                    <a:bodyPr/>
                    <a:lstStyle/>
                    <a:p>
                      <a:pPr algn="l" fontAlgn="base"/>
                      <a:r>
                        <a:rPr lang="en-US" sz="2000" b="0">
                          <a:effectLst/>
                        </a:rPr>
                        <a:t>Basic Exception Handling using throw new Exception() in case of advance Exception handling youn have to use </a:t>
                      </a:r>
                      <a:r>
                        <a:rPr lang="en-US" sz="2000" b="1">
                          <a:effectLst/>
                        </a:rPr>
                        <a:t>try</a:t>
                      </a:r>
                      <a:r>
                        <a:rPr lang="en-US" sz="2000" b="0">
                          <a:effectLst/>
                        </a:rPr>
                        <a:t> and </a:t>
                      </a:r>
                      <a:r>
                        <a:rPr lang="en-US" sz="2000" b="1">
                          <a:effectLst/>
                        </a:rPr>
                        <a:t>catch</a:t>
                      </a:r>
                      <a:r>
                        <a:rPr lang="en-US" sz="2000" b="0">
                          <a:effectLst/>
                        </a:rPr>
                        <a:t> method.</a:t>
                      </a:r>
                    </a:p>
                  </a:txBody>
                  <a:tcPr marL="24964" marR="24964" marT="34950" marB="34950" anchor="ctr">
                    <a:lnL>
                      <a:noFill/>
                    </a:lnL>
                    <a:lnR>
                      <a:noFill/>
                    </a:lnR>
                    <a:lnT>
                      <a:noFill/>
                    </a:lnT>
                    <a:lnB>
                      <a:noFill/>
                    </a:lnB>
                    <a:solidFill>
                      <a:srgbClr val="FFFFFF"/>
                    </a:solidFill>
                  </a:tcPr>
                </a:tc>
                <a:extLst>
                  <a:ext uri="{0D108BD9-81ED-4DB2-BD59-A6C34878D82A}">
                    <a16:rowId xmlns:a16="http://schemas.microsoft.com/office/drawing/2014/main" val="3611097872"/>
                  </a:ext>
                </a:extLst>
              </a:tr>
              <a:tr h="782610">
                <a:tc>
                  <a:txBody>
                    <a:bodyPr/>
                    <a:lstStyle/>
                    <a:p>
                      <a:pPr algn="l" fontAlgn="base"/>
                      <a:r>
                        <a:rPr lang="en-US" sz="2000" b="0">
                          <a:effectLst/>
                        </a:rPr>
                        <a:t>Errors are mostly caused by the environment in which program is running.</a:t>
                      </a:r>
                    </a:p>
                  </a:txBody>
                  <a:tcPr marL="24964" marR="24964" marT="34950" marB="34950" anchor="ctr">
                    <a:lnL>
                      <a:noFill/>
                    </a:lnL>
                    <a:lnR>
                      <a:noFill/>
                    </a:lnR>
                    <a:lnT>
                      <a:noFill/>
                    </a:lnT>
                    <a:lnB>
                      <a:noFill/>
                    </a:lnB>
                    <a:solidFill>
                      <a:srgbClr val="FFFFFF"/>
                    </a:solidFill>
                  </a:tcPr>
                </a:tc>
                <a:tc>
                  <a:txBody>
                    <a:bodyPr/>
                    <a:lstStyle/>
                    <a:p>
                      <a:pPr algn="l" fontAlgn="base"/>
                      <a:r>
                        <a:rPr lang="en-US" sz="2000" b="0" dirty="0">
                          <a:effectLst/>
                        </a:rPr>
                        <a:t>Program itself is responsible for causing exceptions.</a:t>
                      </a:r>
                    </a:p>
                  </a:txBody>
                  <a:tcPr marL="24964" marR="24964" marT="34950" marB="34950" anchor="ctr">
                    <a:lnL>
                      <a:noFill/>
                    </a:lnL>
                    <a:lnR>
                      <a:noFill/>
                    </a:lnR>
                    <a:lnT>
                      <a:noFill/>
                    </a:lnT>
                    <a:lnB>
                      <a:noFill/>
                    </a:lnB>
                    <a:solidFill>
                      <a:srgbClr val="FFFFFF"/>
                    </a:solidFill>
                  </a:tcPr>
                </a:tc>
                <a:extLst>
                  <a:ext uri="{0D108BD9-81ED-4DB2-BD59-A6C34878D82A}">
                    <a16:rowId xmlns:a16="http://schemas.microsoft.com/office/drawing/2014/main" val="223144797"/>
                  </a:ext>
                </a:extLst>
              </a:tr>
            </a:tbl>
          </a:graphicData>
        </a:graphic>
      </p:graphicFrame>
    </p:spTree>
    <p:extLst>
      <p:ext uri="{BB962C8B-B14F-4D97-AF65-F5344CB8AC3E}">
        <p14:creationId xmlns:p14="http://schemas.microsoft.com/office/powerpoint/2010/main" val="35859654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C9C8-0C05-4B88-A2DF-227C5FEAABA7}"/>
              </a:ext>
            </a:extLst>
          </p:cNvPr>
          <p:cNvSpPr>
            <a:spLocks noGrp="1"/>
          </p:cNvSpPr>
          <p:nvPr>
            <p:ph type="ctrTitle"/>
          </p:nvPr>
        </p:nvSpPr>
        <p:spPr>
          <a:xfrm>
            <a:off x="1143000" y="965132"/>
            <a:ext cx="10363200" cy="3656386"/>
          </a:xfrm>
        </p:spPr>
        <p:txBody>
          <a:bodyPr/>
          <a:lstStyle/>
          <a:p>
            <a:pPr marL="342900" indent="-342900">
              <a:buFont typeface="Wingdings" panose="05000000000000000000" pitchFamily="2" charset="2"/>
              <a:buChar char="Ø"/>
            </a:pPr>
            <a:r>
              <a:rPr lang="en-US" sz="2400" b="1" i="0" dirty="0">
                <a:solidFill>
                  <a:srgbClr val="FF0000"/>
                </a:solidFill>
                <a:effectLst/>
                <a:latin typeface="urw-din"/>
              </a:rPr>
              <a:t>Erro</a:t>
            </a:r>
            <a:r>
              <a:rPr lang="en-US" sz="2400" b="1" i="0" dirty="0">
                <a:solidFill>
                  <a:srgbClr val="273239"/>
                </a:solidFill>
                <a:effectLst/>
                <a:latin typeface="urw-din"/>
              </a:rPr>
              <a:t>r:</a:t>
            </a:r>
            <a:r>
              <a:rPr lang="en-US" sz="2400" b="0" i="0" dirty="0">
                <a:solidFill>
                  <a:srgbClr val="273239"/>
                </a:solidFill>
                <a:effectLst/>
                <a:latin typeface="urw-din"/>
              </a:rPr>
              <a:t> An Error is an unexpected program result, which can not be handled by the program itself. That can be solved by using the issue in the code manually. An Error can be an infinite loop that can not be handled by the program itself so you have to manually repair that issue. There is an easy procedure to handle error i.e. using </a:t>
            </a:r>
            <a:r>
              <a:rPr lang="en-US" sz="2400" b="1" i="0" dirty="0">
                <a:solidFill>
                  <a:srgbClr val="273239"/>
                </a:solidFill>
                <a:effectLst/>
                <a:latin typeface="urw-din"/>
              </a:rPr>
              <a:t>die()</a:t>
            </a:r>
            <a:r>
              <a:rPr lang="en-US" sz="2400" b="0" i="0" dirty="0">
                <a:solidFill>
                  <a:srgbClr val="273239"/>
                </a:solidFill>
                <a:effectLst/>
                <a:latin typeface="urw-din"/>
              </a:rPr>
              <a:t> function.</a:t>
            </a:r>
            <a:br>
              <a:rPr lang="en-US" sz="2400" b="0" i="0" dirty="0">
                <a:solidFill>
                  <a:srgbClr val="273239"/>
                </a:solidFill>
                <a:effectLst/>
                <a:latin typeface="urw-din"/>
              </a:rPr>
            </a:br>
            <a:br>
              <a:rPr lang="en-US" sz="2400" b="0" i="0" dirty="0">
                <a:solidFill>
                  <a:srgbClr val="FF0000"/>
                </a:solidFill>
                <a:effectLst/>
                <a:latin typeface="urw-din"/>
              </a:rPr>
            </a:br>
            <a:r>
              <a:rPr lang="en-US" sz="2400" b="1" i="0" dirty="0">
                <a:solidFill>
                  <a:srgbClr val="FF0000"/>
                </a:solidFill>
                <a:effectLst/>
                <a:latin typeface="urw-din"/>
              </a:rPr>
              <a:t>Exception</a:t>
            </a:r>
            <a:r>
              <a:rPr lang="en-US" sz="2400" b="1" i="0" dirty="0">
                <a:solidFill>
                  <a:srgbClr val="273239"/>
                </a:solidFill>
                <a:effectLst/>
                <a:latin typeface="urw-din"/>
              </a:rPr>
              <a:t>:</a:t>
            </a:r>
            <a:r>
              <a:rPr lang="en-US" sz="2400" b="0" i="0" dirty="0">
                <a:solidFill>
                  <a:srgbClr val="273239"/>
                </a:solidFill>
                <a:effectLst/>
                <a:latin typeface="urw-din"/>
              </a:rPr>
              <a:t> An Exception also is an unexpected result of a program but Exception can be handled by the program itself by throwing another exception. Exceptions should only be used with error conditions, where the error is non removal. There is an easy way to overcome the Exception by using </a:t>
            </a:r>
            <a:r>
              <a:rPr lang="en-US" sz="2400" b="1" i="0" dirty="0">
                <a:solidFill>
                  <a:srgbClr val="273239"/>
                </a:solidFill>
                <a:effectLst/>
                <a:latin typeface="urw-din"/>
              </a:rPr>
              <a:t>try</a:t>
            </a:r>
            <a:r>
              <a:rPr lang="en-US" sz="2400" b="0" i="0" dirty="0">
                <a:solidFill>
                  <a:srgbClr val="273239"/>
                </a:solidFill>
                <a:effectLst/>
                <a:latin typeface="urw-din"/>
              </a:rPr>
              <a:t> and </a:t>
            </a:r>
            <a:r>
              <a:rPr lang="en-US" sz="2400" b="1" i="0" dirty="0">
                <a:solidFill>
                  <a:srgbClr val="273239"/>
                </a:solidFill>
                <a:effectLst/>
                <a:latin typeface="urw-din"/>
              </a:rPr>
              <a:t>catch</a:t>
            </a:r>
            <a:r>
              <a:rPr lang="en-US" sz="2400" b="0" i="0" dirty="0">
                <a:solidFill>
                  <a:srgbClr val="273239"/>
                </a:solidFill>
                <a:effectLst/>
                <a:latin typeface="urw-din"/>
              </a:rPr>
              <a:t> method.</a:t>
            </a:r>
            <a:br>
              <a:rPr lang="en-US" sz="2400" b="0" i="0" dirty="0">
                <a:solidFill>
                  <a:srgbClr val="273239"/>
                </a:solidFill>
                <a:effectLst/>
                <a:latin typeface="urw-din"/>
              </a:rPr>
            </a:br>
            <a:endParaRPr lang="en-IN" sz="2400" dirty="0"/>
          </a:p>
        </p:txBody>
      </p:sp>
      <p:sp>
        <p:nvSpPr>
          <p:cNvPr id="3" name="Subtitle 2">
            <a:extLst>
              <a:ext uri="{FF2B5EF4-FFF2-40B4-BE49-F238E27FC236}">
                <a16:creationId xmlns:a16="http://schemas.microsoft.com/office/drawing/2014/main" id="{2642792F-96D5-4979-87FA-1063B2682A14}"/>
              </a:ext>
            </a:extLst>
          </p:cNvPr>
          <p:cNvSpPr>
            <a:spLocks noGrp="1"/>
          </p:cNvSpPr>
          <p:nvPr>
            <p:ph type="subTitle" idx="4"/>
          </p:nvPr>
        </p:nvSpPr>
        <p:spPr>
          <a:xfrm>
            <a:off x="2514600" y="304800"/>
            <a:ext cx="8534400" cy="646331"/>
          </a:xfrm>
        </p:spPr>
        <p:txBody>
          <a:bodyPr/>
          <a:lstStyle/>
          <a:p>
            <a:pPr algn="ctr"/>
            <a:r>
              <a:rPr lang="en-US" sz="2400" b="1" i="0" dirty="0">
                <a:solidFill>
                  <a:srgbClr val="273239"/>
                </a:solidFill>
                <a:effectLst/>
                <a:latin typeface="sofia-pro"/>
              </a:rPr>
              <a:t>Exceptions Vs Errors in PHP</a:t>
            </a:r>
          </a:p>
          <a:p>
            <a:endParaRPr lang="en-IN" dirty="0"/>
          </a:p>
        </p:txBody>
      </p:sp>
      <p:sp>
        <p:nvSpPr>
          <p:cNvPr id="4" name="Rectangle 1">
            <a:extLst>
              <a:ext uri="{FF2B5EF4-FFF2-40B4-BE49-F238E27FC236}">
                <a16:creationId xmlns:a16="http://schemas.microsoft.com/office/drawing/2014/main" id="{DD732030-0F98-4D59-B25C-73E02272A86D}"/>
              </a:ext>
            </a:extLst>
          </p:cNvPr>
          <p:cNvSpPr>
            <a:spLocks noChangeArrowheads="1"/>
          </p:cNvSpPr>
          <p:nvPr/>
        </p:nvSpPr>
        <p:spPr bwMode="auto">
          <a:xfrm>
            <a:off x="9220200" y="1653279"/>
            <a:ext cx="2971800" cy="2280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urw-din"/>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FF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try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 catch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a:t>
            </a:r>
            <a:r>
              <a:rPr kumimoji="0" lang="en-US" altLang="en-US" b="1" i="0" u="none" strike="noStrike" cap="none" normalizeH="0" baseline="0" dirty="0">
                <a:ln>
                  <a:noFill/>
                </a:ln>
                <a:solidFill>
                  <a:srgbClr val="FF0000"/>
                </a:solidFill>
                <a:effectLst/>
              </a:rPr>
              <a:t> </a:t>
            </a:r>
            <a:endParaRPr kumimoji="0" lang="en-US" altLang="en-US"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36579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95969-2C39-4318-AA89-5D1BDB5CE4BA}"/>
              </a:ext>
            </a:extLst>
          </p:cNvPr>
          <p:cNvSpPr txBox="1"/>
          <p:nvPr/>
        </p:nvSpPr>
        <p:spPr>
          <a:xfrm>
            <a:off x="3581400" y="381000"/>
            <a:ext cx="6096000" cy="369332"/>
          </a:xfrm>
          <a:prstGeom prst="rect">
            <a:avLst/>
          </a:prstGeom>
          <a:noFill/>
        </p:spPr>
        <p:txBody>
          <a:bodyPr wrap="square">
            <a:spAutoFit/>
          </a:bodyPr>
          <a:lstStyle/>
          <a:p>
            <a:pPr algn="ctr"/>
            <a:r>
              <a:rPr lang="en-IN" b="1" i="0" dirty="0">
                <a:solidFill>
                  <a:srgbClr val="000000"/>
                </a:solidFill>
                <a:effectLst/>
                <a:latin typeface="Segoe UI" panose="020B0502040204020203" pitchFamily="34" charset="0"/>
              </a:rPr>
              <a:t>PHP Exception Handling</a:t>
            </a:r>
          </a:p>
        </p:txBody>
      </p:sp>
      <p:sp>
        <p:nvSpPr>
          <p:cNvPr id="5" name="TextBox 4">
            <a:extLst>
              <a:ext uri="{FF2B5EF4-FFF2-40B4-BE49-F238E27FC236}">
                <a16:creationId xmlns:a16="http://schemas.microsoft.com/office/drawing/2014/main" id="{827A24FF-FD36-4D0B-A666-4473AF5ECF8E}"/>
              </a:ext>
            </a:extLst>
          </p:cNvPr>
          <p:cNvSpPr txBox="1"/>
          <p:nvPr/>
        </p:nvSpPr>
        <p:spPr>
          <a:xfrm>
            <a:off x="1447800" y="928370"/>
            <a:ext cx="8763000" cy="5909310"/>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Exceptions are used to change the normal flow of a script if a specified error occurs.</a:t>
            </a:r>
          </a:p>
          <a:p>
            <a:pPr algn="l"/>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Segoe UI" panose="020B0502040204020203" pitchFamily="34" charset="0"/>
              </a:rPr>
              <a:t>What is an Exception</a:t>
            </a:r>
          </a:p>
          <a:p>
            <a:pPr algn="l"/>
            <a:endParaRPr lang="en-US" b="0" i="0" dirty="0">
              <a:solidFill>
                <a:srgbClr val="000000"/>
              </a:solidFill>
              <a:effectLst/>
              <a:latin typeface="Segoe UI" panose="020B0502040204020203" pitchFamily="34" charset="0"/>
            </a:endParaRP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With PHP 5 came a new object oriented way of dealing with errors.</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Exception handling is used to change the normal flow of the code execution if a specified error (exceptional) condition occurs. This condition is called an exception.</a:t>
            </a:r>
          </a:p>
          <a:p>
            <a:pPr algn="l"/>
            <a:r>
              <a:rPr lang="en-US" b="0" i="0" dirty="0">
                <a:solidFill>
                  <a:srgbClr val="000000"/>
                </a:solidFill>
                <a:effectLst/>
                <a:latin typeface="Verdana" panose="020B0604030504040204" pitchFamily="34" charset="0"/>
              </a:rPr>
              <a:t>This is what normally happens when an exception is triggered:</a:t>
            </a:r>
          </a:p>
          <a:p>
            <a:pPr algn="l"/>
            <a:endParaRPr lang="en-US" b="0" i="0" dirty="0">
              <a:solidFill>
                <a:srgbClr val="000000"/>
              </a:solidFill>
              <a:effectLst/>
              <a:latin typeface="Verdana" panose="020B0604030504040204" pitchFamily="34" charset="0"/>
            </a:endParaRP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The current code state is saved</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The code execution will switch to a predefined (custom) exception handler function</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Depending on the situation, the handler may then resume the execution from the saved code state, terminate the script execution or continue the script from a different location in the code</a:t>
            </a:r>
          </a:p>
          <a:p>
            <a:pPr marL="285750" indent="-285750" algn="l">
              <a:buFont typeface="Wingdings" panose="05000000000000000000" pitchFamily="2" charset="2"/>
              <a:buChar char="Ø"/>
            </a:pPr>
            <a:endParaRPr lang="en-US" b="0" i="0" dirty="0">
              <a:solidFill>
                <a:srgbClr val="000000"/>
              </a:solidFill>
              <a:effectLst/>
              <a:latin typeface="Verdana" panose="020B0604030504040204" pitchFamily="34" charset="0"/>
            </a:endParaRPr>
          </a:p>
          <a:p>
            <a:pPr marL="285750" indent="-285750" algn="l">
              <a:buFont typeface="Wingdings" panose="05000000000000000000" pitchFamily="2" charset="2"/>
              <a:buChar char="v"/>
            </a:pPr>
            <a:endParaRPr lang="en-US"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40148215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97D42-828B-4DF7-B578-03655C2515A8}"/>
              </a:ext>
            </a:extLst>
          </p:cNvPr>
          <p:cNvSpPr txBox="1"/>
          <p:nvPr/>
        </p:nvSpPr>
        <p:spPr>
          <a:xfrm>
            <a:off x="1828800" y="609600"/>
            <a:ext cx="8153400" cy="646331"/>
          </a:xfrm>
          <a:prstGeom prst="rect">
            <a:avLst/>
          </a:prstGeom>
          <a:noFill/>
        </p:spPr>
        <p:txBody>
          <a:bodyPr wrap="square">
            <a:spAutoFit/>
          </a:bodyPr>
          <a:lstStyle/>
          <a:p>
            <a:pPr algn="l"/>
            <a:r>
              <a:rPr lang="en-US" b="1" i="0" dirty="0">
                <a:solidFill>
                  <a:srgbClr val="000000"/>
                </a:solidFill>
                <a:effectLst/>
                <a:latin typeface="Verdana" panose="020B0604030504040204" pitchFamily="34" charset="0"/>
              </a:rPr>
              <a:t>Handling methods:</a:t>
            </a:r>
          </a:p>
          <a:p>
            <a:pPr algn="l"/>
            <a:endParaRPr lang="en-US" b="0" i="0" dirty="0">
              <a:solidFill>
                <a:srgbClr val="000000"/>
              </a:solidFill>
              <a:effectLst/>
              <a:latin typeface="Verdana" panose="020B0604030504040204" pitchFamily="34" charset="0"/>
            </a:endParaRPr>
          </a:p>
        </p:txBody>
      </p:sp>
      <p:sp>
        <p:nvSpPr>
          <p:cNvPr id="5" name="TextBox 4">
            <a:extLst>
              <a:ext uri="{FF2B5EF4-FFF2-40B4-BE49-F238E27FC236}">
                <a16:creationId xmlns:a16="http://schemas.microsoft.com/office/drawing/2014/main" id="{B4A486AB-B59C-4231-B5A6-0C070DB2F41A}"/>
              </a:ext>
            </a:extLst>
          </p:cNvPr>
          <p:cNvSpPr txBox="1"/>
          <p:nvPr/>
        </p:nvSpPr>
        <p:spPr>
          <a:xfrm>
            <a:off x="838200" y="2785914"/>
            <a:ext cx="5476240" cy="286232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Basic Use of Exceptions:</a:t>
            </a:r>
          </a:p>
          <a:p>
            <a:pPr algn="l"/>
            <a:endParaRPr lang="en-US" b="1" i="0" dirty="0">
              <a:solidFill>
                <a:srgbClr val="000000"/>
              </a:solidFill>
              <a:effectLst/>
              <a:latin typeface="Segoe UI" panose="020B0502040204020203" pitchFamily="34" charset="0"/>
            </a:endParaRP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When an exception is thrown, the code following it will not be executed, and PHP will try to find the matching "catch" block.</a:t>
            </a: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If an exception is not caught, a fatal error will be issued with an "Uncaught Exception" message.</a:t>
            </a: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Lets try to throw an exception without catching it:</a:t>
            </a:r>
          </a:p>
        </p:txBody>
      </p:sp>
      <p:sp>
        <p:nvSpPr>
          <p:cNvPr id="7" name="TextBox 6">
            <a:extLst>
              <a:ext uri="{FF2B5EF4-FFF2-40B4-BE49-F238E27FC236}">
                <a16:creationId xmlns:a16="http://schemas.microsoft.com/office/drawing/2014/main" id="{FE4852AE-27BF-4AA3-B333-C5EE8C0C39F4}"/>
              </a:ext>
            </a:extLst>
          </p:cNvPr>
          <p:cNvSpPr txBox="1"/>
          <p:nvPr/>
        </p:nvSpPr>
        <p:spPr>
          <a:xfrm>
            <a:off x="6289040" y="2765257"/>
            <a:ext cx="6096000" cy="3693319"/>
          </a:xfrm>
          <a:prstGeom prst="rect">
            <a:avLst/>
          </a:prstGeom>
          <a:noFill/>
        </p:spPr>
        <p:txBody>
          <a:bodyPr wrap="square">
            <a:spAutoFit/>
          </a:bodyPr>
          <a:lstStyle/>
          <a:p>
            <a:r>
              <a:rPr lang="en-US" b="0" i="0" dirty="0">
                <a:solidFill>
                  <a:srgbClr val="FF0000"/>
                </a:solidFill>
                <a:effectLst/>
                <a:latin typeface="Consolas" panose="020B0609020204030204" pitchFamily="49" charset="0"/>
              </a:rPr>
              <a:t>&lt;?php</a:t>
            </a:r>
            <a:br>
              <a:rPr lang="en-US" dirty="0"/>
            </a:br>
            <a:r>
              <a:rPr lang="en-US" b="0" i="0" dirty="0">
                <a:solidFill>
                  <a:srgbClr val="008000"/>
                </a:solidFill>
                <a:effectLst/>
                <a:latin typeface="Consolas" panose="020B0609020204030204" pitchFamily="49" charset="0"/>
              </a:rPr>
              <a:t>//create function with an exception</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checkNum</a:t>
            </a:r>
            <a:r>
              <a:rPr lang="en-US" b="0" i="0" dirty="0">
                <a:solidFill>
                  <a:srgbClr val="000000"/>
                </a:solidFill>
                <a:effectLst/>
                <a:latin typeface="Consolas" panose="020B0609020204030204" pitchFamily="49" charset="0"/>
              </a:rPr>
              <a:t>($number)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($number&gt;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throw</a:t>
            </a:r>
          </a:p>
          <a:p>
            <a:r>
              <a:rPr lang="en-US" b="0" i="0" dirty="0">
                <a:solidFill>
                  <a:srgbClr val="000000"/>
                </a:solidFill>
                <a:effectLst/>
                <a:latin typeface="Consolas" panose="020B0609020204030204" pitchFamily="49" charset="0"/>
              </a:rPr>
              <a:t> </a:t>
            </a:r>
            <a:r>
              <a:rPr lang="en-US" b="0" i="0" dirty="0">
                <a:solidFill>
                  <a:srgbClr val="0000CD"/>
                </a:solidFill>
                <a:effectLst/>
                <a:highlight>
                  <a:srgbClr val="FFFF00"/>
                </a:highlight>
                <a:latin typeface="Consolas" panose="020B0609020204030204" pitchFamily="49" charset="0"/>
              </a:rPr>
              <a:t>new</a:t>
            </a:r>
            <a:r>
              <a:rPr lang="en-US" b="0" i="0" dirty="0">
                <a:solidFill>
                  <a:srgbClr val="000000"/>
                </a:solidFill>
                <a:effectLst/>
                <a:highlight>
                  <a:srgbClr val="FFFF00"/>
                </a:highlight>
                <a:latin typeface="Consolas" panose="020B0609020204030204" pitchFamily="49" charset="0"/>
              </a:rPr>
              <a:t> Exception(</a:t>
            </a:r>
            <a:r>
              <a:rPr lang="en-US" b="0" i="0" dirty="0">
                <a:solidFill>
                  <a:srgbClr val="A52A2A"/>
                </a:solidFill>
                <a:effectLst/>
                <a:highlight>
                  <a:srgbClr val="FFFF00"/>
                </a:highlight>
                <a:latin typeface="Consolas" panose="020B0609020204030204" pitchFamily="49" charset="0"/>
              </a:rPr>
              <a:t>"Value must be 1 or below"</a:t>
            </a:r>
            <a:r>
              <a:rPr lang="en-US" b="0" i="0" dirty="0">
                <a:solidFill>
                  <a:srgbClr val="000000"/>
                </a:solidFill>
                <a:effectLst/>
                <a:highlight>
                  <a:srgbClr val="FFFF00"/>
                </a:highlight>
                <a:latin typeface="Consolas" panose="020B0609020204030204" pitchFamily="49" charset="0"/>
              </a:rPr>
              <a:t>);</a:t>
            </a:r>
            <a:br>
              <a:rPr lang="en-US" dirty="0">
                <a:highlight>
                  <a:srgbClr val="FFFF00"/>
                </a:highlight>
              </a:rPr>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true;</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//trigger exception</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checkNum</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endParaRPr lang="en-IN" dirty="0"/>
          </a:p>
        </p:txBody>
      </p:sp>
      <p:cxnSp>
        <p:nvCxnSpPr>
          <p:cNvPr id="9" name="Straight Connector 8">
            <a:extLst>
              <a:ext uri="{FF2B5EF4-FFF2-40B4-BE49-F238E27FC236}">
                <a16:creationId xmlns:a16="http://schemas.microsoft.com/office/drawing/2014/main" id="{D7D7CD7D-9B78-47A9-83BB-5B5C1C3D25C4}"/>
              </a:ext>
            </a:extLst>
          </p:cNvPr>
          <p:cNvCxnSpPr/>
          <p:nvPr/>
        </p:nvCxnSpPr>
        <p:spPr>
          <a:xfrm>
            <a:off x="6096000" y="2640926"/>
            <a:ext cx="0" cy="398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0404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0FDB96-0D6A-4F51-8A35-3EE6C98F510D}"/>
              </a:ext>
            </a:extLst>
          </p:cNvPr>
          <p:cNvSpPr txBox="1"/>
          <p:nvPr/>
        </p:nvSpPr>
        <p:spPr>
          <a:xfrm>
            <a:off x="1752600" y="990600"/>
            <a:ext cx="8839200" cy="1754326"/>
          </a:xfrm>
          <a:prstGeom prst="rect">
            <a:avLst/>
          </a:prstGeom>
          <a:noFill/>
        </p:spPr>
        <p:txBody>
          <a:bodyPr wrap="square">
            <a:spAutoFit/>
          </a:bodyPr>
          <a:lstStyle/>
          <a:p>
            <a:pPr algn="l"/>
            <a:r>
              <a:rPr lang="en-IN" b="0" i="0" dirty="0">
                <a:solidFill>
                  <a:srgbClr val="FF0000"/>
                </a:solidFill>
                <a:effectLst/>
                <a:latin typeface="Verdana" panose="020B0604030504040204" pitchFamily="34" charset="0"/>
              </a:rPr>
              <a:t>The code above will get an error like this:</a:t>
            </a:r>
          </a:p>
          <a:p>
            <a:pPr algn="l"/>
            <a:endParaRPr lang="en-IN" b="0" i="0" dirty="0">
              <a:solidFill>
                <a:srgbClr val="FF0000"/>
              </a:solidFill>
              <a:effectLst/>
              <a:latin typeface="Verdana" panose="020B0604030504040204" pitchFamily="34" charset="0"/>
            </a:endParaRPr>
          </a:p>
          <a:p>
            <a:pPr algn="l"/>
            <a:r>
              <a:rPr lang="en-IN" b="1" i="1" dirty="0">
                <a:solidFill>
                  <a:schemeClr val="accent1">
                    <a:lumMod val="50000"/>
                  </a:schemeClr>
                </a:solidFill>
                <a:effectLst/>
                <a:latin typeface="Consolas" panose="020B0609020204030204" pitchFamily="49" charset="0"/>
              </a:rPr>
              <a:t>Fatal error</a:t>
            </a:r>
            <a:r>
              <a:rPr lang="en-IN" b="0" i="1" dirty="0">
                <a:solidFill>
                  <a:schemeClr val="accent1">
                    <a:lumMod val="50000"/>
                  </a:schemeClr>
                </a:solidFill>
                <a:effectLst/>
                <a:latin typeface="Consolas" panose="020B0609020204030204" pitchFamily="49" charset="0"/>
              </a:rPr>
              <a:t>: Uncaught exception 'Exception'</a:t>
            </a:r>
            <a:br>
              <a:rPr lang="en-IN" b="0" i="1" dirty="0">
                <a:solidFill>
                  <a:schemeClr val="accent1">
                    <a:lumMod val="50000"/>
                  </a:schemeClr>
                </a:solidFill>
                <a:effectLst/>
                <a:latin typeface="Consolas" panose="020B0609020204030204" pitchFamily="49" charset="0"/>
              </a:rPr>
            </a:br>
            <a:r>
              <a:rPr lang="en-IN" b="0" i="1" dirty="0">
                <a:solidFill>
                  <a:schemeClr val="accent1">
                    <a:lumMod val="50000"/>
                  </a:schemeClr>
                </a:solidFill>
                <a:effectLst/>
                <a:latin typeface="Consolas" panose="020B0609020204030204" pitchFamily="49" charset="0"/>
              </a:rPr>
              <a:t>with message 'Value must be 1 or below' in C:\webfolder\test.php:6</a:t>
            </a:r>
            <a:br>
              <a:rPr lang="en-IN" b="0" i="1" dirty="0">
                <a:solidFill>
                  <a:schemeClr val="accent1">
                    <a:lumMod val="50000"/>
                  </a:schemeClr>
                </a:solidFill>
                <a:effectLst/>
                <a:latin typeface="Consolas" panose="020B0609020204030204" pitchFamily="49" charset="0"/>
              </a:rPr>
            </a:br>
            <a:r>
              <a:rPr lang="en-IN" b="0" i="1" dirty="0">
                <a:solidFill>
                  <a:schemeClr val="accent1">
                    <a:lumMod val="50000"/>
                  </a:schemeClr>
                </a:solidFill>
                <a:effectLst/>
                <a:latin typeface="Consolas" panose="020B0609020204030204" pitchFamily="49" charset="0"/>
              </a:rPr>
              <a:t>Stack trace: #0 C:\webfolder\test.php(12):</a:t>
            </a:r>
            <a:br>
              <a:rPr lang="en-IN" b="0" i="1" dirty="0">
                <a:solidFill>
                  <a:schemeClr val="accent1">
                    <a:lumMod val="50000"/>
                  </a:schemeClr>
                </a:solidFill>
                <a:effectLst/>
                <a:latin typeface="Consolas" panose="020B0609020204030204" pitchFamily="49" charset="0"/>
              </a:rPr>
            </a:br>
            <a:r>
              <a:rPr lang="en-IN" b="0" i="1" dirty="0" err="1">
                <a:solidFill>
                  <a:schemeClr val="accent1">
                    <a:lumMod val="50000"/>
                  </a:schemeClr>
                </a:solidFill>
                <a:effectLst/>
                <a:latin typeface="Consolas" panose="020B0609020204030204" pitchFamily="49" charset="0"/>
              </a:rPr>
              <a:t>checkNum</a:t>
            </a:r>
            <a:r>
              <a:rPr lang="en-IN" b="0" i="1" dirty="0">
                <a:solidFill>
                  <a:schemeClr val="accent1">
                    <a:lumMod val="50000"/>
                  </a:schemeClr>
                </a:solidFill>
                <a:effectLst/>
                <a:latin typeface="Consolas" panose="020B0609020204030204" pitchFamily="49" charset="0"/>
              </a:rPr>
              <a:t>(28) #1 {main} thrown in </a:t>
            </a:r>
            <a:r>
              <a:rPr lang="en-IN" b="1" i="1" dirty="0">
                <a:solidFill>
                  <a:schemeClr val="accent1">
                    <a:lumMod val="50000"/>
                  </a:schemeClr>
                </a:solidFill>
                <a:effectLst/>
                <a:latin typeface="Consolas" panose="020B0609020204030204" pitchFamily="49" charset="0"/>
              </a:rPr>
              <a:t>C:\webfolder\test.php</a:t>
            </a:r>
            <a:r>
              <a:rPr lang="en-IN" b="0" i="1" dirty="0">
                <a:solidFill>
                  <a:schemeClr val="accent1">
                    <a:lumMod val="50000"/>
                  </a:schemeClr>
                </a:solidFill>
                <a:effectLst/>
                <a:latin typeface="Consolas" panose="020B0609020204030204" pitchFamily="49" charset="0"/>
              </a:rPr>
              <a:t> on line </a:t>
            </a:r>
            <a:r>
              <a:rPr lang="en-IN" b="1" i="1" dirty="0">
                <a:solidFill>
                  <a:schemeClr val="accent1">
                    <a:lumMod val="50000"/>
                  </a:schemeClr>
                </a:solidFill>
                <a:effectLst/>
                <a:latin typeface="Consolas" panose="020B0609020204030204" pitchFamily="49" charset="0"/>
              </a:rPr>
              <a:t>6</a:t>
            </a:r>
            <a:endParaRPr lang="en-IN" b="0" i="1" dirty="0">
              <a:solidFill>
                <a:schemeClr val="accent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28580638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516BF-A6A9-0E3D-50E9-006AFC8DCA85}"/>
              </a:ext>
            </a:extLst>
          </p:cNvPr>
          <p:cNvSpPr txBox="1"/>
          <p:nvPr/>
        </p:nvSpPr>
        <p:spPr>
          <a:xfrm>
            <a:off x="786865" y="883150"/>
            <a:ext cx="6097604" cy="5668218"/>
          </a:xfrm>
          <a:prstGeom prst="rect">
            <a:avLst/>
          </a:prstGeom>
          <a:noFill/>
        </p:spPr>
        <p:txBody>
          <a:bodyPr wrap="square">
            <a:spAutoFit/>
          </a:bodyPr>
          <a:lstStyle/>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Write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greet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Explain</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how</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array</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acts</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as an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ordered</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map</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What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superglobal</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variables? Explain any five superglobal variables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Explain a)$this keyword b)</a:t>
            </a:r>
            <a:r>
              <a:rPr lang="en-US" sz="1800" b="1" dirty="0" err="1">
                <a:effectLst/>
                <a:latin typeface="Times New Roman" panose="02020603050405020304" pitchFamily="18" charset="0"/>
                <a:ea typeface="Times New Roman" panose="02020603050405020304" pitchFamily="18" charset="0"/>
              </a:rPr>
              <a:t>instanceof</a:t>
            </a:r>
            <a:r>
              <a:rPr lang="en-US" sz="1800" b="1" dirty="0">
                <a:effectLst/>
                <a:latin typeface="Times New Roman" panose="02020603050405020304" pitchFamily="18" charset="0"/>
                <a:ea typeface="Times New Roman" panose="02020603050405020304" pitchFamily="18" charset="0"/>
              </a:rPr>
              <a:t>  in 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What is a constructor. Demonstrate constructor with suitable example.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Write a PHP program to demonstrate classes and objects in </a:t>
            </a:r>
            <a:r>
              <a:rPr lang="en-US" sz="1800" b="1" dirty="0" err="1">
                <a:effectLst/>
                <a:latin typeface="Times New Roman" panose="02020603050405020304" pitchFamily="18" charset="0"/>
                <a:ea typeface="Times New Roman" panose="02020603050405020304" pitchFamily="18" charset="0"/>
              </a:rPr>
              <a:t>php</a:t>
            </a:r>
            <a:r>
              <a:rPr lang="en-US" sz="18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Describe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relationship</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between</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keys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indexes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 arrays.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How</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do</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you</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read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write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file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server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from</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available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$_SERVER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superglobal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reporting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production sites?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4E5253E-ABE2-CD48-F928-B30BBDC95036}"/>
              </a:ext>
            </a:extLst>
          </p:cNvPr>
          <p:cNvSpPr txBox="1"/>
          <p:nvPr/>
        </p:nvSpPr>
        <p:spPr>
          <a:xfrm>
            <a:off x="2432785" y="147051"/>
            <a:ext cx="6097604" cy="369332"/>
          </a:xfrm>
          <a:prstGeom prst="rect">
            <a:avLst/>
          </a:prstGeom>
          <a:noFill/>
        </p:spPr>
        <p:txBody>
          <a:bodyPr wrap="square">
            <a:spAutoFit/>
          </a:bodyPr>
          <a:lstStyle/>
          <a:p>
            <a:pPr lvl="0" algn="ctr">
              <a:spcBef>
                <a:spcPts val="705"/>
              </a:spcBef>
              <a:spcAft>
                <a:spcPts val="0"/>
              </a:spcAft>
              <a:tabLst>
                <a:tab pos="436880" algn="l"/>
              </a:tabLst>
            </a:pPr>
            <a:r>
              <a:rPr lang="en-IN" dirty="0">
                <a:solidFill>
                  <a:srgbClr val="FF0000"/>
                </a:solidFill>
              </a:rPr>
              <a:t>IMPORTANT QUESTIONS</a:t>
            </a:r>
          </a:p>
        </p:txBody>
      </p:sp>
    </p:spTree>
    <p:extLst>
      <p:ext uri="{BB962C8B-B14F-4D97-AF65-F5344CB8AC3E}">
        <p14:creationId xmlns:p14="http://schemas.microsoft.com/office/powerpoint/2010/main" val="92185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53692" y="601249"/>
            <a:ext cx="6038897" cy="646331"/>
          </a:xfrm>
          <a:prstGeom prst="rect">
            <a:avLst/>
          </a:prstGeom>
        </p:spPr>
        <p:txBody>
          <a:bodyPr wrap="none">
            <a:spAutoFit/>
          </a:bodyPr>
          <a:lstStyle/>
          <a:p>
            <a:pPr algn="ctr"/>
            <a:r>
              <a:rPr lang="en-GB" sz="3600" b="1" dirty="0"/>
              <a:t>JavaScript Data Types contd..</a:t>
            </a:r>
            <a:endParaRPr lang="en-US" sz="2400" b="1" dirty="0"/>
          </a:p>
        </p:txBody>
      </p:sp>
      <p:sp>
        <p:nvSpPr>
          <p:cNvPr id="3" name="Rectangle 2"/>
          <p:cNvSpPr/>
          <p:nvPr/>
        </p:nvSpPr>
        <p:spPr>
          <a:xfrm>
            <a:off x="2139917" y="1774184"/>
            <a:ext cx="6096000" cy="3831818"/>
          </a:xfrm>
          <a:prstGeom prst="rect">
            <a:avLst/>
          </a:prstGeom>
        </p:spPr>
        <p:txBody>
          <a:bodyPr>
            <a:spAutoFit/>
          </a:bodyPr>
          <a:lstStyle/>
          <a:p>
            <a:pPr marL="342900" indent="-342900">
              <a:lnSpc>
                <a:spcPct val="150000"/>
              </a:lnSpc>
              <a:buFont typeface="Wingdings" panose="05000000000000000000" pitchFamily="2" charset="2"/>
              <a:buChar char="q"/>
            </a:pPr>
            <a:r>
              <a:rPr lang="en-GB" b="1" dirty="0"/>
              <a:t>JavaScript is a dynamic language or loosely typed therefore a variable doesn’t associate with any type. However, its value does.</a:t>
            </a:r>
          </a:p>
          <a:p>
            <a:pPr marL="342900" indent="-342900">
              <a:lnSpc>
                <a:spcPct val="150000"/>
              </a:lnSpc>
              <a:buFont typeface="Wingdings" panose="05000000000000000000" pitchFamily="2" charset="2"/>
              <a:buChar char="q"/>
            </a:pPr>
            <a:r>
              <a:rPr lang="en-GB" b="1" dirty="0"/>
              <a:t>In other words, the same variable can hold values of different types at any time.</a:t>
            </a:r>
          </a:p>
          <a:p>
            <a:pPr marL="342900" indent="-342900">
              <a:lnSpc>
                <a:spcPct val="150000"/>
              </a:lnSpc>
              <a:buFont typeface="Wingdings" panose="05000000000000000000" pitchFamily="2" charset="2"/>
              <a:buChar char="q"/>
            </a:pPr>
            <a:r>
              <a:rPr lang="en-IN" b="1" dirty="0"/>
              <a:t>For example:</a:t>
            </a:r>
            <a:endParaRPr lang="en-GB" b="1" dirty="0"/>
          </a:p>
          <a:p>
            <a:pPr lvl="1">
              <a:lnSpc>
                <a:spcPct val="150000"/>
              </a:lnSpc>
            </a:pPr>
            <a:r>
              <a:rPr lang="en-GB" b="1" dirty="0"/>
              <a:t>let counter = 10; // counter is a number</a:t>
            </a:r>
          </a:p>
          <a:p>
            <a:pPr lvl="1">
              <a:lnSpc>
                <a:spcPct val="150000"/>
              </a:lnSpc>
            </a:pPr>
            <a:r>
              <a:rPr lang="en-GB" b="1" dirty="0"/>
              <a:t>counter = true;   // counter is now a </a:t>
            </a:r>
            <a:r>
              <a:rPr lang="en-GB" b="1" dirty="0" err="1"/>
              <a:t>boolean</a:t>
            </a:r>
            <a:endParaRPr lang="en-GB" b="1" dirty="0"/>
          </a:p>
          <a:p>
            <a:pPr lvl="1">
              <a:lnSpc>
                <a:spcPct val="150000"/>
              </a:lnSpc>
            </a:pPr>
            <a:r>
              <a:rPr lang="en-GB" b="1" dirty="0"/>
              <a:t>counter = “VTU";   // counter is now a string</a:t>
            </a:r>
            <a:endParaRPr lang="en-IN" b="1" dirty="0"/>
          </a:p>
        </p:txBody>
      </p:sp>
    </p:spTree>
    <p:extLst>
      <p:ext uri="{BB962C8B-B14F-4D97-AF65-F5344CB8AC3E}">
        <p14:creationId xmlns:p14="http://schemas.microsoft.com/office/powerpoint/2010/main" val="29569207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96F2E-F421-E374-9C6A-45673FBAF8AB}"/>
              </a:ext>
            </a:extLst>
          </p:cNvPr>
          <p:cNvSpPr txBox="1"/>
          <p:nvPr/>
        </p:nvSpPr>
        <p:spPr>
          <a:xfrm>
            <a:off x="1306630" y="1189793"/>
            <a:ext cx="6097604" cy="2846933"/>
          </a:xfrm>
          <a:prstGeom prst="rect">
            <a:avLst/>
          </a:prstGeom>
          <a:noFill/>
        </p:spPr>
        <p:txBody>
          <a:bodyPr wrap="square">
            <a:spAutoFit/>
          </a:bodyPr>
          <a:lstStyle/>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 $_SERVER Array in detail</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$_GET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$_POST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superglobal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class?Explain</a:t>
            </a:r>
            <a:r>
              <a:rPr lang="en-US" sz="1800" dirty="0">
                <a:effectLst/>
                <a:latin typeface="Times New Roman" panose="02020603050405020304" pitchFamily="18" charset="0"/>
                <a:ea typeface="Times New Roman" panose="02020603050405020304" pitchFamily="18" charset="0"/>
              </a:rPr>
              <a:t> classes and objects in </a:t>
            </a:r>
            <a:r>
              <a:rPr lang="en-US" sz="1800" dirty="0" err="1">
                <a:effectLst/>
                <a:latin typeface="Times New Roman" panose="02020603050405020304" pitchFamily="18" charset="0"/>
                <a:ea typeface="Times New Roman" panose="02020603050405020304" pitchFamily="18" charset="0"/>
              </a:rPr>
              <a:t>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Illustrate how Errors are handled in PHP </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How exceptions are handles in 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Write a program to demonstrate error handling and exceptions in PHP.</a:t>
            </a:r>
            <a:endParaRPr lang="en-IN" sz="1600" dirty="0">
              <a:effectLst/>
              <a:latin typeface="Times New Roman" panose="02020603050405020304" pitchFamily="18" charset="0"/>
              <a:ea typeface="Times New Roman" panose="02020603050405020304" pitchFamily="18" charset="0"/>
            </a:endParaRPr>
          </a:p>
          <a:p>
            <a:pPr marL="292100" indent="-228600">
              <a:spcBef>
                <a:spcPts val="705"/>
              </a:spcBef>
              <a:spcAft>
                <a:spcPts val="0"/>
              </a:spcAft>
              <a:tabLst>
                <a:tab pos="436880" algn="l"/>
              </a:tabLst>
            </a:pPr>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0470545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4C5EC-C530-CF01-0747-A5B65AC59E74}"/>
              </a:ext>
            </a:extLst>
          </p:cNvPr>
          <p:cNvSpPr txBox="1"/>
          <p:nvPr/>
        </p:nvSpPr>
        <p:spPr>
          <a:xfrm>
            <a:off x="3308684" y="705671"/>
            <a:ext cx="6097604" cy="369332"/>
          </a:xfrm>
          <a:prstGeom prst="rect">
            <a:avLst/>
          </a:prstGeom>
          <a:noFill/>
        </p:spPr>
        <p:txBody>
          <a:bodyPr wrap="square">
            <a:spAutoFit/>
          </a:bodyPr>
          <a:lstStyle/>
          <a:p>
            <a:r>
              <a:rPr lang="en-US" b="0" i="0" dirty="0">
                <a:solidFill>
                  <a:srgbClr val="610B38"/>
                </a:solidFill>
                <a:effectLst/>
                <a:latin typeface="erdana"/>
              </a:rPr>
              <a:t>IMPORTANT QUESTIONS</a:t>
            </a:r>
            <a:endParaRPr lang="en-IN" dirty="0"/>
          </a:p>
        </p:txBody>
      </p:sp>
      <p:sp>
        <p:nvSpPr>
          <p:cNvPr id="5" name="TextBox 4">
            <a:extLst>
              <a:ext uri="{FF2B5EF4-FFF2-40B4-BE49-F238E27FC236}">
                <a16:creationId xmlns:a16="http://schemas.microsoft.com/office/drawing/2014/main" id="{EB8AF390-98CC-48CE-52C6-37CADA5A6423}"/>
              </a:ext>
            </a:extLst>
          </p:cNvPr>
          <p:cNvSpPr txBox="1"/>
          <p:nvPr/>
        </p:nvSpPr>
        <p:spPr>
          <a:xfrm>
            <a:off x="1499134" y="1330799"/>
            <a:ext cx="6097604" cy="4508927"/>
          </a:xfrm>
          <a:prstGeom prst="rect">
            <a:avLst/>
          </a:prstGeom>
          <a:noFill/>
        </p:spPr>
        <p:txBody>
          <a:bodyPr wrap="square">
            <a:spAutoFit/>
          </a:bodyPr>
          <a:lstStyle/>
          <a:p>
            <a:pPr marL="342900" lvl="0" indent="-342900">
              <a:spcBef>
                <a:spcPts val="690"/>
              </a:spcBef>
              <a:spcAft>
                <a:spcPts val="0"/>
              </a:spcAft>
              <a:buFont typeface="+mj-lt"/>
              <a:buAutoNum type="arabicPeriod"/>
              <a:tabLst>
                <a:tab pos="292100" algn="l"/>
              </a:tabLst>
            </a:pPr>
            <a:r>
              <a:rPr lang="en-US" sz="1800" dirty="0">
                <a:effectLst/>
                <a:latin typeface="Times New Roman" panose="02020603050405020304" pitchFamily="18" charset="0"/>
                <a:ea typeface="Times New Roman" panose="02020603050405020304" pitchFamily="18" charset="0"/>
              </a:rPr>
              <a:t>Write a </a:t>
            </a:r>
            <a:r>
              <a:rPr lang="en-US" sz="1800" dirty="0" err="1">
                <a:effectLst/>
                <a:latin typeface="Times New Roman" panose="02020603050405020304" pitchFamily="18" charset="0"/>
                <a:ea typeface="Times New Roman" panose="02020603050405020304" pitchFamily="18" charset="0"/>
              </a:rPr>
              <a:t>JavaScirpt</a:t>
            </a:r>
            <a:r>
              <a:rPr lang="en-US" sz="1800" dirty="0">
                <a:effectLst/>
                <a:latin typeface="Times New Roman" panose="02020603050405020304" pitchFamily="18" charset="0"/>
                <a:ea typeface="Times New Roman" panose="02020603050405020304" pitchFamily="18" charset="0"/>
              </a:rPr>
              <a:t> code that displays text “NHCE” with increasing font size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interval of 100 </a:t>
            </a:r>
            <a:r>
              <a:rPr lang="en-US" sz="1800" dirty="0" err="1">
                <a:effectLst/>
                <a:latin typeface="Times New Roman" panose="02020603050405020304" pitchFamily="18" charset="0"/>
                <a:ea typeface="Times New Roman" panose="02020603050405020304" pitchFamily="18" charset="0"/>
              </a:rPr>
              <a:t>ms</a:t>
            </a:r>
            <a:r>
              <a:rPr lang="en-US" sz="1800" dirty="0">
                <a:effectLst/>
                <a:latin typeface="Times New Roman" panose="02020603050405020304" pitchFamily="18" charset="0"/>
                <a:ea typeface="Times New Roman" panose="02020603050405020304" pitchFamily="18" charset="0"/>
              </a:rPr>
              <a:t> in blue color, when the font size reaches 50 pt it should stop.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mj-lt"/>
              <a:buAutoNum type="arabicPeriod"/>
              <a:tabLst>
                <a:tab pos="292100" algn="l"/>
              </a:tabLst>
            </a:pPr>
            <a:r>
              <a:rPr lang="en-US" sz="1800" dirty="0">
                <a:solidFill>
                  <a:srgbClr val="212121"/>
                </a:solidFill>
                <a:effectLst/>
                <a:latin typeface="Times New Roman" panose="02020603050405020304" pitchFamily="18" charset="0"/>
                <a:ea typeface="Times New Roman" panose="02020603050405020304" pitchFamily="18" charset="0"/>
              </a:rPr>
              <a:t>Explain a web server’s responsibility in detail</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Font typeface="+mj-lt"/>
              <a:buAutoNum type="arabicPeriod"/>
              <a:tabLst>
                <a:tab pos="292100" algn="l"/>
              </a:tabLst>
            </a:pPr>
            <a:r>
              <a:rPr lang="en-US" sz="1800" dirty="0">
                <a:effectLst/>
                <a:latin typeface="Times New Roman" panose="02020603050405020304" pitchFamily="18" charset="0"/>
                <a:ea typeface="Times New Roman" panose="02020603050405020304" pitchFamily="18" charset="0"/>
              </a:rPr>
              <a:t>Write a </a:t>
            </a:r>
            <a:r>
              <a:rPr lang="en-US" sz="1800" dirty="0" err="1">
                <a:effectLst/>
                <a:latin typeface="Times New Roman" panose="02020603050405020304" pitchFamily="18" charset="0"/>
                <a:ea typeface="Times New Roman" panose="02020603050405020304" pitchFamily="18" charset="0"/>
              </a:rPr>
              <a:t>php</a:t>
            </a:r>
            <a:r>
              <a:rPr lang="en-US" sz="1800" dirty="0">
                <a:effectLst/>
                <a:latin typeface="Times New Roman" panose="02020603050405020304" pitchFamily="18" charset="0"/>
                <a:ea typeface="Times New Roman" panose="02020603050405020304" pitchFamily="18" charset="0"/>
              </a:rPr>
              <a:t> program to perform arithmetic operations a) addition b) subtraction c)multiplication  d) division</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server-side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With relevant code segments, explain two approaches to embed PHP script in HTML</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 two methods in JavaScript to access DOM nodes with examples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How</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 allow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run-time?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064900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EB104-1C44-2128-CF6B-08C759FBCC11}"/>
              </a:ext>
            </a:extLst>
          </p:cNvPr>
          <p:cNvSpPr txBox="1"/>
          <p:nvPr/>
        </p:nvSpPr>
        <p:spPr>
          <a:xfrm>
            <a:off x="2298031" y="1069379"/>
            <a:ext cx="6097604" cy="4719241"/>
          </a:xfrm>
          <a:prstGeom prst="rect">
            <a:avLst/>
          </a:prstGeom>
          <a:noFill/>
        </p:spPr>
        <p:txBody>
          <a:bodyPr wrap="square">
            <a:spAutoFit/>
          </a:bodyPr>
          <a:lstStyle/>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 Document object Model in detail.</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Demonstrate program control and Function in PHP with an example.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 various syntax in </a:t>
            </a:r>
            <a:r>
              <a:rPr lang="en-US" sz="1800" dirty="0" err="1">
                <a:effectLst/>
                <a:latin typeface="Times New Roman" panose="02020603050405020304" pitchFamily="18" charset="0"/>
                <a:ea typeface="Times New Roman" panose="02020603050405020304" pitchFamily="18" charset="0"/>
              </a:rPr>
              <a:t>Javascript</a:t>
            </a:r>
            <a:r>
              <a:rPr lang="en-US" sz="1800" dirty="0">
                <a:effectLst/>
                <a:latin typeface="Times New Roman" panose="02020603050405020304" pitchFamily="18" charset="0"/>
                <a:ea typeface="Times New Roman" panose="02020603050405020304" pitchFamily="18" charset="0"/>
              </a:rPr>
              <a:t> with suitable example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Demonstrate </a:t>
            </a:r>
            <a:r>
              <a:rPr lang="en-US" sz="1800" dirty="0" err="1">
                <a:effectLst/>
                <a:latin typeface="Times New Roman" panose="02020603050405020304" pitchFamily="18" charset="0"/>
                <a:ea typeface="Times New Roman" panose="02020603050405020304" pitchFamily="18" charset="0"/>
              </a:rPr>
              <a:t>Javascript</a:t>
            </a:r>
            <a:r>
              <a:rPr lang="en-US" sz="1800" dirty="0">
                <a:effectLst/>
                <a:latin typeface="Times New Roman" panose="02020603050405020304" pitchFamily="18" charset="0"/>
                <a:ea typeface="Times New Roman" panose="02020603050405020304" pitchFamily="18" charset="0"/>
              </a:rPr>
              <a:t> objects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 a) </a:t>
            </a:r>
            <a:r>
              <a:rPr lang="en-US" sz="1800" b="1" dirty="0" err="1">
                <a:effectLst/>
                <a:latin typeface="Times New Roman" panose="02020603050405020304" pitchFamily="18" charset="0"/>
                <a:ea typeface="Times New Roman" panose="02020603050405020304" pitchFamily="18" charset="0"/>
              </a:rPr>
              <a:t>getElementById</a:t>
            </a:r>
            <a:r>
              <a:rPr lang="en-US" sz="1800" b="1" dirty="0">
                <a:effectLst/>
                <a:latin typeface="Times New Roman" panose="02020603050405020304" pitchFamily="18" charset="0"/>
                <a:ea typeface="Times New Roman" panose="02020603050405020304" pitchFamily="18" charset="0"/>
              </a:rPr>
              <a:t>(id) b)</a:t>
            </a:r>
            <a:r>
              <a:rPr lang="en-US" sz="2800" b="1" kern="1200" spc="-10" dirty="0">
                <a:solidFill>
                  <a:srgbClr val="FFFFFF"/>
                </a:solidFill>
                <a:effectLst/>
                <a:latin typeface="Corbel" panose="020B0503020204020204" pitchFamily="34" charset="0"/>
                <a:ea typeface="Times New Roman" panose="02020603050405020304" pitchFamily="18" charset="0"/>
                <a:cs typeface="Corbel" panose="020B0503020204020204" pitchFamily="34" charset="0"/>
              </a:rPr>
              <a:t> </a:t>
            </a:r>
            <a:r>
              <a:rPr lang="en-US" sz="1800" b="1" dirty="0" err="1">
                <a:effectLst/>
                <a:latin typeface="Times New Roman" panose="02020603050405020304" pitchFamily="18" charset="0"/>
                <a:ea typeface="Times New Roman" panose="02020603050405020304" pitchFamily="18" charset="0"/>
              </a:rPr>
              <a:t>getElementsByTagName</a:t>
            </a:r>
            <a:r>
              <a:rPr lang="en-US" sz="1800" b="1" dirty="0">
                <a:effectLst/>
                <a:latin typeface="Times New Roman" panose="02020603050405020304" pitchFamily="18" charset="0"/>
                <a:ea typeface="Times New Roman" panose="02020603050405020304" pitchFamily="18" charset="0"/>
              </a:rPr>
              <a:t>(name) c)</a:t>
            </a:r>
            <a:r>
              <a:rPr lang="en-US" sz="2800" b="1" kern="1200" spc="-5" dirty="0">
                <a:solidFill>
                  <a:srgbClr val="FFFFFF"/>
                </a:solidFill>
                <a:effectLst/>
                <a:latin typeface="Corbel" panose="020B0503020204020204" pitchFamily="34" charset="0"/>
                <a:ea typeface="Times New Roman" panose="02020603050405020304" pitchFamily="18" charset="0"/>
                <a:cs typeface="Corbel" panose="020B0503020204020204" pitchFamily="34" charset="0"/>
              </a:rPr>
              <a:t> </a:t>
            </a:r>
            <a:r>
              <a:rPr lang="en-US" sz="1800" b="1" dirty="0" err="1">
                <a:effectLst/>
                <a:latin typeface="Times New Roman" panose="02020603050405020304" pitchFamily="18" charset="0"/>
                <a:ea typeface="Times New Roman" panose="02020603050405020304" pitchFamily="18" charset="0"/>
              </a:rPr>
              <a:t>getElementsByClassName</a:t>
            </a:r>
            <a:r>
              <a:rPr lang="en-US" sz="1800" b="1" dirty="0">
                <a:effectLst/>
                <a:latin typeface="Times New Roman" panose="02020603050405020304" pitchFamily="18" charset="0"/>
                <a:ea typeface="Times New Roman" panose="02020603050405020304" pitchFamily="18" charset="0"/>
              </a:rPr>
              <a:t>(name)  with example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Write </a:t>
            </a:r>
            <a:r>
              <a:rPr lang="en-US" sz="1800" b="1" dirty="0" err="1">
                <a:effectLst/>
                <a:latin typeface="Times New Roman" panose="02020603050405020304" pitchFamily="18" charset="0"/>
                <a:ea typeface="Times New Roman" panose="02020603050405020304" pitchFamily="18" charset="0"/>
              </a:rPr>
              <a:t>javascript</a:t>
            </a:r>
            <a:r>
              <a:rPr lang="en-US" sz="1800" b="1" dirty="0">
                <a:effectLst/>
                <a:latin typeface="Times New Roman" panose="02020603050405020304" pitchFamily="18" charset="0"/>
                <a:ea typeface="Times New Roman" panose="02020603050405020304" pitchFamily="18" charset="0"/>
              </a:rPr>
              <a:t> code to demonstrate changing values of attributes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Explain </a:t>
            </a:r>
            <a:r>
              <a:rPr lang="en-US" sz="1800" b="1" dirty="0" err="1">
                <a:effectLst/>
                <a:latin typeface="Times New Roman" panose="02020603050405020304" pitchFamily="18" charset="0"/>
                <a:ea typeface="Times New Roman" panose="02020603050405020304" pitchFamily="18" charset="0"/>
              </a:rPr>
              <a:t>Javascript</a:t>
            </a:r>
            <a:r>
              <a:rPr lang="en-US" sz="1800" b="1" dirty="0">
                <a:effectLst/>
                <a:latin typeface="Times New Roman" panose="02020603050405020304" pitchFamily="18" charset="0"/>
                <a:ea typeface="Times New Roman" panose="02020603050405020304" pitchFamily="18" charset="0"/>
              </a:rPr>
              <a:t> events with suitable examples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Design a registration form using </a:t>
            </a:r>
            <a:r>
              <a:rPr lang="en-US" sz="1800" b="1" dirty="0" err="1">
                <a:effectLst/>
                <a:latin typeface="Times New Roman" panose="02020603050405020304" pitchFamily="18" charset="0"/>
                <a:ea typeface="Times New Roman" panose="02020603050405020304" pitchFamily="18" charset="0"/>
              </a:rPr>
              <a:t>Javascript</a:t>
            </a:r>
            <a:r>
              <a:rPr lang="en-US" sz="18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292100" indent="-228600">
              <a:spcBef>
                <a:spcPts val="705"/>
              </a:spcBef>
              <a:spcAft>
                <a:spcPts val="0"/>
              </a:spcAft>
              <a:tabLst>
                <a:tab pos="436880" algn="l"/>
              </a:tabLs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355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TotalTime>
  <Words>8951</Words>
  <Application>Microsoft Office PowerPoint</Application>
  <PresentationFormat>Widescreen</PresentationFormat>
  <Paragraphs>1051</Paragraphs>
  <Slides>92</Slides>
  <Notes>1</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92</vt:i4>
      </vt:variant>
    </vt:vector>
  </HeadingPairs>
  <TitlesOfParts>
    <vt:vector size="116" baseType="lpstr">
      <vt:lpstr>arial</vt:lpstr>
      <vt:lpstr>arial</vt:lpstr>
      <vt:lpstr>Arial Unicode MS</vt:lpstr>
      <vt:lpstr>Calibri</vt:lpstr>
      <vt:lpstr>Calibri Light</vt:lpstr>
      <vt:lpstr>Cambria</vt:lpstr>
      <vt:lpstr>Consolas</vt:lpstr>
      <vt:lpstr>Corbel</vt:lpstr>
      <vt:lpstr>Courier New</vt:lpstr>
      <vt:lpstr>erdana</vt:lpstr>
      <vt:lpstr>Inter</vt:lpstr>
      <vt:lpstr>inter-bold</vt:lpstr>
      <vt:lpstr>inter-regular</vt:lpstr>
      <vt:lpstr>Nunito</vt:lpstr>
      <vt:lpstr>Rockwell</vt:lpstr>
      <vt:lpstr>Segoe UI</vt:lpstr>
      <vt:lpstr>sofia-pro</vt:lpstr>
      <vt:lpstr>system-ui</vt:lpstr>
      <vt:lpstr>times new roman</vt:lpstr>
      <vt:lpstr>times new roman</vt:lpstr>
      <vt:lpstr>urw-din</vt:lpstr>
      <vt:lpstr>Verdana</vt:lpstr>
      <vt:lpstr>Wingdings</vt:lpstr>
      <vt:lpstr>Office Theme</vt:lpstr>
      <vt:lpstr>21AIM63 Web Technology Jimsha K Mathew SAP/AIML/NHCE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Syntax</vt:lpstr>
      <vt:lpstr>JavaScript Syntax</vt:lpstr>
      <vt:lpstr>JavaScript Syntax</vt:lpstr>
      <vt:lpstr>Document Object Model</vt:lpstr>
      <vt:lpstr>The DOM model is created as a tree of objects like this</vt:lpstr>
      <vt:lpstr>The W3C DOM standard</vt:lpstr>
      <vt:lpstr>Changing the HTML Output Stream</vt:lpstr>
      <vt:lpstr>Finding HTML Elements</vt:lpstr>
      <vt:lpstr>Finding HTML elements by id</vt:lpstr>
      <vt:lpstr>Finding HTML elements by tag name</vt:lpstr>
      <vt:lpstr>Finding HTML elements by class name</vt:lpstr>
      <vt:lpstr>Changing the Value of an Attribute</vt:lpstr>
      <vt:lpstr>Changing HTML Style</vt:lpstr>
      <vt:lpstr>JavaScript Events</vt:lpstr>
      <vt:lpstr>JavaScript Events</vt:lpstr>
      <vt:lpstr>PowerPoint Presentation</vt:lpstr>
      <vt:lpstr>PowerPoint Presentation</vt:lpstr>
      <vt:lpstr>Keyboard events: </vt:lpstr>
      <vt:lpstr>PowerPoint Presentation</vt:lpstr>
      <vt:lpstr>Window/Document events </vt:lpstr>
      <vt:lpstr>PowerPoint Presentation</vt:lpstr>
      <vt:lpstr>PowerPoint Presentation</vt:lpstr>
      <vt:lpstr>PowerPoint Presentation</vt:lpstr>
      <vt:lpstr>PowerPoint Presentation</vt:lpstr>
      <vt:lpstr>Forms in Javascript</vt:lpstr>
      <vt:lpstr>PowerPoint Presentation</vt:lpstr>
      <vt:lpstr>Form Get &amp; Post Actions</vt:lpstr>
      <vt:lpstr>POST method</vt:lpstr>
      <vt:lpstr>Built-in Objects</vt:lpstr>
      <vt:lpstr>Array object</vt:lpstr>
      <vt:lpstr>Array Methods</vt:lpstr>
      <vt:lpstr>PowerPoint Presentation</vt:lpstr>
      <vt:lpstr>Splice()</vt:lpstr>
      <vt:lpstr>PowerPoint Presentation</vt:lpstr>
      <vt:lpstr>Introduction to Server-Side Development with PHP</vt:lpstr>
      <vt:lpstr>Introduction to Server-Side Development with PHP</vt:lpstr>
      <vt:lpstr>what is Server-Side Development</vt:lpstr>
      <vt:lpstr>what is Server-Side Development</vt:lpstr>
      <vt:lpstr>A Web Server’s Responsibilities</vt:lpstr>
      <vt:lpstr>Quick Tour of PHP</vt:lpstr>
      <vt:lpstr>PHP Echo</vt:lpstr>
      <vt:lpstr>PHP Variables </vt:lpstr>
      <vt:lpstr>PowerPoint Presentation</vt:lpstr>
      <vt:lpstr>PHP Data Types </vt:lpstr>
      <vt:lpstr>PowerPoint Presentation</vt:lpstr>
      <vt:lpstr>PowerPoint Presentation</vt:lpstr>
      <vt:lpstr>Program Control, Functions</vt:lpstr>
      <vt:lpstr>PowerPoint Presentation</vt:lpstr>
      <vt:lpstr>PHP Call By Reference </vt:lpstr>
      <vt:lpstr>Default Argument Value </vt:lpstr>
      <vt:lpstr>Returning Value </vt:lpstr>
      <vt:lpstr>PHP - What is OOP?  </vt:lpstr>
      <vt:lpstr>PHP - What is OOP?  </vt:lpstr>
      <vt:lpstr>  </vt:lpstr>
      <vt:lpstr>  </vt:lpstr>
      <vt:lpstr>  </vt:lpstr>
      <vt:lpstr>PHP - What are Classes and Objects?  </vt:lpstr>
      <vt:lpstr>  </vt:lpstr>
      <vt:lpstr>Define a Class</vt:lpstr>
      <vt:lpstr>Declaration:</vt:lpstr>
      <vt:lpstr>Define objects: </vt:lpstr>
      <vt:lpstr>PowerPoint Presentation</vt:lpstr>
      <vt:lpstr>PowerPoint Presentation</vt:lpstr>
      <vt:lpstr>PHP Error Handling </vt:lpstr>
      <vt:lpstr>Basic Error Handling: Using the die() function </vt:lpstr>
      <vt:lpstr>PowerPoint Presentation</vt:lpstr>
      <vt:lpstr>Creating a Custom Error Handler</vt:lpstr>
      <vt:lpstr>PowerPoint Presentation</vt:lpstr>
      <vt:lpstr>PowerPoint Presentation</vt:lpstr>
      <vt:lpstr>PowerPoint Presentation</vt:lpstr>
      <vt:lpstr>Error: An Error is an unexpected program result, which can not be handled by the program itself. That can be solved by using the issue in the code manually. An Error can be an infinite loop that can not be handled by the program itself so you have to manually repair that issue. There is an easy procedure to handle error i.e. using die() function.  Exception: An Exception also is an unexpected result of a program but Exception can be handled by the program itself by throwing another exception. Exceptions should only be used with error conditions, where the error is non removal. There is an easy way to overcome the Exception by using try and catch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20AIM72A Web Technology Jimsha K Mathew SAP/AIML/NHCE </dc:title>
  <dc:creator>jimsha mathew</dc:creator>
  <cp:lastModifiedBy>jimsha mathew</cp:lastModifiedBy>
  <cp:revision>308</cp:revision>
  <dcterms:created xsi:type="dcterms:W3CDTF">2023-10-13T03:50:19Z</dcterms:created>
  <dcterms:modified xsi:type="dcterms:W3CDTF">2024-06-14T09:53:17Z</dcterms:modified>
</cp:coreProperties>
</file>