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463" r:id="rId2"/>
    <p:sldId id="490" r:id="rId3"/>
    <p:sldId id="279" r:id="rId4"/>
    <p:sldId id="257" r:id="rId5"/>
    <p:sldId id="277" r:id="rId6"/>
    <p:sldId id="278" r:id="rId7"/>
    <p:sldId id="259" r:id="rId8"/>
    <p:sldId id="260" r:id="rId9"/>
    <p:sldId id="261" r:id="rId10"/>
    <p:sldId id="263" r:id="rId11"/>
    <p:sldId id="264" r:id="rId12"/>
    <p:sldId id="265" r:id="rId13"/>
    <p:sldId id="266" r:id="rId14"/>
    <p:sldId id="267" r:id="rId15"/>
    <p:sldId id="268" r:id="rId16"/>
    <p:sldId id="271" r:id="rId17"/>
    <p:sldId id="272" r:id="rId18"/>
    <p:sldId id="285" r:id="rId19"/>
    <p:sldId id="273" r:id="rId20"/>
    <p:sldId id="286" r:id="rId21"/>
    <p:sldId id="274" r:id="rId22"/>
    <p:sldId id="287" r:id="rId23"/>
    <p:sldId id="275" r:id="rId24"/>
    <p:sldId id="288" r:id="rId25"/>
    <p:sldId id="276" r:id="rId26"/>
    <p:sldId id="289" r:id="rId27"/>
    <p:sldId id="280" r:id="rId28"/>
    <p:sldId id="281" r:id="rId29"/>
    <p:sldId id="282" r:id="rId30"/>
    <p:sldId id="508" r:id="rId31"/>
    <p:sldId id="509" r:id="rId32"/>
    <p:sldId id="493" r:id="rId33"/>
    <p:sldId id="500" r:id="rId34"/>
    <p:sldId id="495" r:id="rId35"/>
    <p:sldId id="494" r:id="rId36"/>
    <p:sldId id="496" r:id="rId37"/>
    <p:sldId id="497" r:id="rId38"/>
    <p:sldId id="498" r:id="rId39"/>
    <p:sldId id="499" r:id="rId40"/>
    <p:sldId id="501" r:id="rId41"/>
    <p:sldId id="502" r:id="rId42"/>
    <p:sldId id="503" r:id="rId43"/>
    <p:sldId id="504" r:id="rId44"/>
    <p:sldId id="505" r:id="rId45"/>
    <p:sldId id="506" r:id="rId46"/>
    <p:sldId id="507" r:id="rId47"/>
    <p:sldId id="510" r:id="rId48"/>
    <p:sldId id="511" r:id="rId49"/>
    <p:sldId id="512" r:id="rId50"/>
    <p:sldId id="491" r:id="rId51"/>
    <p:sldId id="49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1163-303E-40C3-BEA1-319F729439CF}"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C0F06-5A28-476D-9E66-034058FFF04D}" type="slidenum">
              <a:rPr lang="en-IN" smtClean="0"/>
              <a:t>‹#›</a:t>
            </a:fld>
            <a:endParaRPr lang="en-IN"/>
          </a:p>
        </p:txBody>
      </p:sp>
    </p:spTree>
    <p:extLst>
      <p:ext uri="{BB962C8B-B14F-4D97-AF65-F5344CB8AC3E}">
        <p14:creationId xmlns:p14="http://schemas.microsoft.com/office/powerpoint/2010/main" val="3184922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B98F-78F1-8645-8795-DDB246A35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8EFD78-2D73-7BDA-A9CD-9523B0FEA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4B48B7-E970-9312-AD59-1BE8696CC067}"/>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5" name="Footer Placeholder 4">
            <a:extLst>
              <a:ext uri="{FF2B5EF4-FFF2-40B4-BE49-F238E27FC236}">
                <a16:creationId xmlns:a16="http://schemas.microsoft.com/office/drawing/2014/main" id="{A39E36A7-5159-1012-E978-E583A87F9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98C39-1553-D38F-808C-85988CF90379}"/>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37305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EC32-B07D-9F3D-1BC8-F56EF664C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E98AD-0AD1-F52A-5638-01F654611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E0423-83A5-1BFA-421F-F1D965593DD2}"/>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5" name="Footer Placeholder 4">
            <a:extLst>
              <a:ext uri="{FF2B5EF4-FFF2-40B4-BE49-F238E27FC236}">
                <a16:creationId xmlns:a16="http://schemas.microsoft.com/office/drawing/2014/main" id="{4EA7C8A9-E886-A62F-DE8E-9AF6B2669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F898B-DDD7-5FAC-2205-0F1682008031}"/>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75586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CEA8CB-277F-F6A0-6072-841054A50C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9D90E-13A2-B56D-B632-D0D57FDF1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DE008-C9D6-6574-EC39-7920230E94E1}"/>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5" name="Footer Placeholder 4">
            <a:extLst>
              <a:ext uri="{FF2B5EF4-FFF2-40B4-BE49-F238E27FC236}">
                <a16:creationId xmlns:a16="http://schemas.microsoft.com/office/drawing/2014/main" id="{28B9FA4E-9720-2851-E17E-B9BCA140F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29FC9-13BB-7BC3-F5EA-B9F72BA9C119}"/>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887772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28965559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743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5514B"/>
          </a:solidFill>
        </p:spPr>
        <p:txBody>
          <a:bodyPr wrap="square" lIns="0" tIns="0" rIns="0" bIns="0" rtlCol="0"/>
          <a:lstStyle/>
          <a:p>
            <a:endParaRPr/>
          </a:p>
        </p:txBody>
      </p:sp>
      <p:sp>
        <p:nvSpPr>
          <p:cNvPr id="17" name="bg object 17"/>
          <p:cNvSpPr/>
          <p:nvPr/>
        </p:nvSpPr>
        <p:spPr>
          <a:xfrm>
            <a:off x="11783568" y="0"/>
            <a:ext cx="408940" cy="818515"/>
          </a:xfrm>
          <a:custGeom>
            <a:avLst/>
            <a:gdLst/>
            <a:ahLst/>
            <a:cxnLst/>
            <a:rect l="l" t="t" r="r" b="b"/>
            <a:pathLst>
              <a:path w="408940" h="818515">
                <a:moveTo>
                  <a:pt x="408431" y="0"/>
                </a:moveTo>
                <a:lnTo>
                  <a:pt x="357377" y="3175"/>
                </a:lnTo>
                <a:lnTo>
                  <a:pt x="308101" y="12446"/>
                </a:lnTo>
                <a:lnTo>
                  <a:pt x="261111" y="27685"/>
                </a:lnTo>
                <a:lnTo>
                  <a:pt x="216407" y="48005"/>
                </a:lnTo>
                <a:lnTo>
                  <a:pt x="175005" y="73659"/>
                </a:lnTo>
                <a:lnTo>
                  <a:pt x="137159" y="103377"/>
                </a:lnTo>
                <a:lnTo>
                  <a:pt x="103124" y="137541"/>
                </a:lnTo>
                <a:lnTo>
                  <a:pt x="73278" y="175386"/>
                </a:lnTo>
                <a:lnTo>
                  <a:pt x="47878" y="217043"/>
                </a:lnTo>
                <a:lnTo>
                  <a:pt x="27431" y="261493"/>
                </a:lnTo>
                <a:lnTo>
                  <a:pt x="12446" y="308609"/>
                </a:lnTo>
                <a:lnTo>
                  <a:pt x="3175" y="358013"/>
                </a:lnTo>
                <a:lnTo>
                  <a:pt x="0" y="409194"/>
                </a:lnTo>
                <a:lnTo>
                  <a:pt x="888" y="434975"/>
                </a:lnTo>
                <a:lnTo>
                  <a:pt x="7238" y="485521"/>
                </a:lnTo>
                <a:lnTo>
                  <a:pt x="19303" y="533780"/>
                </a:lnTo>
                <a:lnTo>
                  <a:pt x="36956" y="579754"/>
                </a:lnTo>
                <a:lnTo>
                  <a:pt x="60198" y="622680"/>
                </a:lnTo>
                <a:lnTo>
                  <a:pt x="87629" y="662304"/>
                </a:lnTo>
                <a:lnTo>
                  <a:pt x="119633" y="698500"/>
                </a:lnTo>
                <a:lnTo>
                  <a:pt x="155701" y="730503"/>
                </a:lnTo>
                <a:lnTo>
                  <a:pt x="195199" y="758316"/>
                </a:lnTo>
                <a:lnTo>
                  <a:pt x="238378" y="781176"/>
                </a:lnTo>
                <a:lnTo>
                  <a:pt x="283972" y="799084"/>
                </a:lnTo>
                <a:lnTo>
                  <a:pt x="332358" y="811402"/>
                </a:lnTo>
                <a:lnTo>
                  <a:pt x="382777" y="817752"/>
                </a:lnTo>
                <a:lnTo>
                  <a:pt x="408431" y="818388"/>
                </a:lnTo>
                <a:lnTo>
                  <a:pt x="408431" y="0"/>
                </a:lnTo>
                <a:close/>
              </a:path>
            </a:pathLst>
          </a:custGeom>
          <a:solidFill>
            <a:srgbClr val="439EB7"/>
          </a:solidFill>
        </p:spPr>
        <p:txBody>
          <a:bodyPr wrap="square" lIns="0" tIns="0" rIns="0" bIns="0" rtlCol="0"/>
          <a:lstStyle/>
          <a:p>
            <a:endParaRPr/>
          </a:p>
        </p:txBody>
      </p:sp>
      <p:sp>
        <p:nvSpPr>
          <p:cNvPr id="18" name="bg object 18"/>
          <p:cNvSpPr/>
          <p:nvPr/>
        </p:nvSpPr>
        <p:spPr>
          <a:xfrm>
            <a:off x="5460491" y="1115567"/>
            <a:ext cx="64135" cy="4626610"/>
          </a:xfrm>
          <a:custGeom>
            <a:avLst/>
            <a:gdLst/>
            <a:ahLst/>
            <a:cxnLst/>
            <a:rect l="l" t="t" r="r" b="b"/>
            <a:pathLst>
              <a:path w="64135" h="4626610">
                <a:moveTo>
                  <a:pt x="64008" y="0"/>
                </a:moveTo>
                <a:lnTo>
                  <a:pt x="0" y="0"/>
                </a:lnTo>
                <a:lnTo>
                  <a:pt x="0" y="4626533"/>
                </a:lnTo>
                <a:lnTo>
                  <a:pt x="64008" y="4626533"/>
                </a:lnTo>
                <a:lnTo>
                  <a:pt x="64008" y="0"/>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641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7CDA-E5DE-FA98-6232-AD68D6D38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6EB14-7DC1-1137-2462-B0B352DA4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2BD16-5AD0-E188-9887-8B2CCADD5C76}"/>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5" name="Footer Placeholder 4">
            <a:extLst>
              <a:ext uri="{FF2B5EF4-FFF2-40B4-BE49-F238E27FC236}">
                <a16:creationId xmlns:a16="http://schemas.microsoft.com/office/drawing/2014/main" id="{87B0B889-48B2-A8C6-689F-DA610B469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AF410-F620-242D-BA9E-682F014F9548}"/>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184957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99ED-F31E-782C-3530-874897057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3A0362-9B88-03F9-6E74-7C416B9A9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3D3B9-ACB4-0BD5-8B85-8D58D4D7E581}"/>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5" name="Footer Placeholder 4">
            <a:extLst>
              <a:ext uri="{FF2B5EF4-FFF2-40B4-BE49-F238E27FC236}">
                <a16:creationId xmlns:a16="http://schemas.microsoft.com/office/drawing/2014/main" id="{46DE6AEE-EFD1-FCD2-1A8E-4EDBCE771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BBC47-C43E-639E-93B2-95CA08C5CE2B}"/>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414802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737A-9D13-AE0A-2FE9-E7B07FD080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7510C4-81A9-EC05-8CF2-250D93CD4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D5F08B-080C-1FDF-78A9-291C43737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C8786E-5201-D680-4EB8-896CEA43E35F}"/>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6" name="Footer Placeholder 5">
            <a:extLst>
              <a:ext uri="{FF2B5EF4-FFF2-40B4-BE49-F238E27FC236}">
                <a16:creationId xmlns:a16="http://schemas.microsoft.com/office/drawing/2014/main" id="{625A339D-2A22-6B98-69EF-2F5F71B6D2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FC331-0C3F-775F-E34E-5A798B7CC707}"/>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46129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A599-38B6-8C5D-73F6-97F359D798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76F1EA-CE1B-0028-6FE1-942794865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EB770-6D64-AEF0-0CF3-9207221545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88F266-D02D-AE98-AF3E-0B7DB1A00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6292E4-679B-2C94-FF87-7CF75F2EC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E1024-3DA9-55E7-B171-881DA7B208EE}"/>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8" name="Footer Placeholder 7">
            <a:extLst>
              <a:ext uri="{FF2B5EF4-FFF2-40B4-BE49-F238E27FC236}">
                <a16:creationId xmlns:a16="http://schemas.microsoft.com/office/drawing/2014/main" id="{8684EA07-107F-CDEC-DBEC-D9455448CE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230905-2471-0969-42F1-DE96C5A179BD}"/>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193391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1557-5D4A-9B13-FD24-0652B74376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834A2-B9D1-39A3-4D57-B78BF5F09913}"/>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4" name="Footer Placeholder 3">
            <a:extLst>
              <a:ext uri="{FF2B5EF4-FFF2-40B4-BE49-F238E27FC236}">
                <a16:creationId xmlns:a16="http://schemas.microsoft.com/office/drawing/2014/main" id="{70231C41-DE9A-2AC0-8803-3F76BD6A82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F4BE51-CCC9-88AB-330E-1326DC076481}"/>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8525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ECC87-D1D8-F067-1743-91902117EB7F}"/>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3" name="Footer Placeholder 2">
            <a:extLst>
              <a:ext uri="{FF2B5EF4-FFF2-40B4-BE49-F238E27FC236}">
                <a16:creationId xmlns:a16="http://schemas.microsoft.com/office/drawing/2014/main" id="{7FC7EDE5-21CA-715E-AB33-C47ECE860C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7746A1-1E55-8A88-9675-26722E766AE0}"/>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417033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14A6-48C6-E0EA-C43D-F9E5218DA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CD2659-BD48-E16A-CC1F-16E1FEFE0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43225B-3A55-3843-AA90-6FDCA12F2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B5563-05C9-62B8-CE1F-27F310035E80}"/>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6" name="Footer Placeholder 5">
            <a:extLst>
              <a:ext uri="{FF2B5EF4-FFF2-40B4-BE49-F238E27FC236}">
                <a16:creationId xmlns:a16="http://schemas.microsoft.com/office/drawing/2014/main" id="{92A8105D-5CE1-649A-C000-68869D0EF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0ECBAF-520F-F332-A67F-9A50A5A9D88E}"/>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393773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CC70-1945-B88F-8FA5-282A858B1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1E515A-518E-0A7F-ABFA-08D312BE4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743C18-7B14-EB77-DD22-34EEDC17D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9ADBE-2236-5008-4D4E-1170038AEB74}"/>
              </a:ext>
            </a:extLst>
          </p:cNvPr>
          <p:cNvSpPr>
            <a:spLocks noGrp="1"/>
          </p:cNvSpPr>
          <p:nvPr>
            <p:ph type="dt" sz="half" idx="10"/>
          </p:nvPr>
        </p:nvSpPr>
        <p:spPr/>
        <p:txBody>
          <a:bodyPr/>
          <a:lstStyle/>
          <a:p>
            <a:fld id="{08AE1866-5A7C-4309-A1AC-1730400C91DF}" type="datetimeFigureOut">
              <a:rPr lang="en-IN" smtClean="0"/>
              <a:t>26-06-2024</a:t>
            </a:fld>
            <a:endParaRPr lang="en-IN"/>
          </a:p>
        </p:txBody>
      </p:sp>
      <p:sp>
        <p:nvSpPr>
          <p:cNvPr id="6" name="Footer Placeholder 5">
            <a:extLst>
              <a:ext uri="{FF2B5EF4-FFF2-40B4-BE49-F238E27FC236}">
                <a16:creationId xmlns:a16="http://schemas.microsoft.com/office/drawing/2014/main" id="{434071A6-B8CF-1D80-A8C2-7DA359AB3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58314-1CFE-44FB-A3C0-727ED8F14C52}"/>
              </a:ext>
            </a:extLst>
          </p:cNvPr>
          <p:cNvSpPr>
            <a:spLocks noGrp="1"/>
          </p:cNvSpPr>
          <p:nvPr>
            <p:ph type="sldNum" sz="quarter" idx="12"/>
          </p:nvPr>
        </p:nvSpPr>
        <p:spPr/>
        <p:txBody>
          <a:bodyPr/>
          <a:lstStyle/>
          <a:p>
            <a:fld id="{6BA11AEE-AE61-46CA-86A5-A5EC6232797C}" type="slidenum">
              <a:rPr lang="en-IN" smtClean="0"/>
              <a:t>‹#›</a:t>
            </a:fld>
            <a:endParaRPr lang="en-IN"/>
          </a:p>
        </p:txBody>
      </p:sp>
    </p:spTree>
    <p:extLst>
      <p:ext uri="{BB962C8B-B14F-4D97-AF65-F5344CB8AC3E}">
        <p14:creationId xmlns:p14="http://schemas.microsoft.com/office/powerpoint/2010/main" val="106370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F01E0-1E56-D18B-CEC2-1AD91AB10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A0350-7AE4-453D-2BBB-8C45E165A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27260-3529-1941-3608-4CEA6DCC3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1866-5A7C-4309-A1AC-1730400C91DF}" type="datetimeFigureOut">
              <a:rPr lang="en-IN" smtClean="0"/>
              <a:t>26-06-2024</a:t>
            </a:fld>
            <a:endParaRPr lang="en-IN"/>
          </a:p>
        </p:txBody>
      </p:sp>
      <p:sp>
        <p:nvSpPr>
          <p:cNvPr id="5" name="Footer Placeholder 4">
            <a:extLst>
              <a:ext uri="{FF2B5EF4-FFF2-40B4-BE49-F238E27FC236}">
                <a16:creationId xmlns:a16="http://schemas.microsoft.com/office/drawing/2014/main" id="{1403F7A3-5C9E-6ED4-859B-2909834E3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94D54C-378E-500D-9FDB-52C52B061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11AEE-AE61-46CA-86A5-A5EC6232797C}" type="slidenum">
              <a:rPr lang="en-IN" smtClean="0"/>
              <a:t>‹#›</a:t>
            </a:fld>
            <a:endParaRPr lang="en-IN"/>
          </a:p>
        </p:txBody>
      </p:sp>
    </p:spTree>
    <p:extLst>
      <p:ext uri="{BB962C8B-B14F-4D97-AF65-F5344CB8AC3E}">
        <p14:creationId xmlns:p14="http://schemas.microsoft.com/office/powerpoint/2010/main" val="195158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codeforgeek.com/nodejs-event-loop-work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759670" y="1264197"/>
            <a:ext cx="6432330" cy="3762961"/>
          </a:xfrm>
        </p:spPr>
        <p:txBody>
          <a:bodyPr>
            <a:normAutofit fontScale="90000"/>
          </a:bodyPr>
          <a:lstStyle/>
          <a:p>
            <a:pPr algn="ctr">
              <a:lnSpc>
                <a:spcPct val="150000"/>
              </a:lnSpc>
            </a:pPr>
            <a:r>
              <a:rPr lang="en-IN" b="1" i="0" dirty="0"/>
              <a:t>20AIM72A</a:t>
            </a:r>
            <a:br>
              <a:rPr lang="en-US" b="1" dirty="0"/>
            </a:br>
            <a:r>
              <a:rPr lang="en-US" b="1" dirty="0">
                <a:solidFill>
                  <a:srgbClr val="FFFF00"/>
                </a:solidFill>
              </a:rPr>
              <a:t>Web Technology</a:t>
            </a:r>
            <a:br>
              <a:rPr lang="en-US" b="1" dirty="0">
                <a:solidFill>
                  <a:srgbClr val="FFFF00"/>
                </a:solidFill>
              </a:rPr>
            </a:br>
            <a:r>
              <a:rPr lang="en-US" sz="1800" b="1" dirty="0">
                <a:solidFill>
                  <a:srgbClr val="FFFF00"/>
                </a:solidFill>
              </a:rPr>
              <a:t>Jimsha K Mathew</a:t>
            </a:r>
            <a:br>
              <a:rPr lang="en-US" sz="1800" b="1" dirty="0">
                <a:solidFill>
                  <a:srgbClr val="FFFF00"/>
                </a:solidFill>
              </a:rPr>
            </a:br>
            <a:r>
              <a:rPr lang="en-US" sz="1800" b="1" dirty="0">
                <a:solidFill>
                  <a:srgbClr val="FFFF00"/>
                </a:solidFill>
              </a:rPr>
              <a:t>SAP/AIML/NHCE</a:t>
            </a:r>
            <a:br>
              <a:rPr lang="en-US" dirty="0"/>
            </a:br>
            <a:endParaRPr lang="en-US" sz="4400" b="1" dirty="0">
              <a:solidFill>
                <a:srgbClr val="FF0000"/>
              </a:solidFill>
            </a:endParaRPr>
          </a:p>
        </p:txBody>
      </p:sp>
      <p:pic>
        <p:nvPicPr>
          <p:cNvPr id="1026" name="Picture 2" descr="What is Web Technology? - Study Metrials">
            <a:extLst>
              <a:ext uri="{FF2B5EF4-FFF2-40B4-BE49-F238E27FC236}">
                <a16:creationId xmlns:a16="http://schemas.microsoft.com/office/drawing/2014/main" id="{3929D5BF-DF29-F0BC-F5D0-FF23B877E4B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2257" b="12257"/>
          <a:stretch>
            <a:fillRect/>
          </a:stretch>
        </p:blipFill>
        <p:spPr bwMode="auto">
          <a:xfrm>
            <a:off x="233483" y="990381"/>
            <a:ext cx="5021689" cy="494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1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83568" y="5381244"/>
            <a:ext cx="408940" cy="818515"/>
          </a:xfrm>
          <a:custGeom>
            <a:avLst/>
            <a:gdLst/>
            <a:ahLst/>
            <a:cxnLst/>
            <a:rect l="l" t="t" r="r" b="b"/>
            <a:pathLst>
              <a:path w="408940" h="818514">
                <a:moveTo>
                  <a:pt x="408431" y="0"/>
                </a:moveTo>
                <a:lnTo>
                  <a:pt x="357377" y="3174"/>
                </a:lnTo>
                <a:lnTo>
                  <a:pt x="308101" y="12445"/>
                </a:lnTo>
                <a:lnTo>
                  <a:pt x="261111" y="27685"/>
                </a:lnTo>
                <a:lnTo>
                  <a:pt x="216407" y="48005"/>
                </a:lnTo>
                <a:lnTo>
                  <a:pt x="175005" y="73659"/>
                </a:lnTo>
                <a:lnTo>
                  <a:pt x="137159" y="103377"/>
                </a:lnTo>
                <a:lnTo>
                  <a:pt x="103124" y="137540"/>
                </a:lnTo>
                <a:lnTo>
                  <a:pt x="73278" y="175386"/>
                </a:lnTo>
                <a:lnTo>
                  <a:pt x="47878" y="217055"/>
                </a:lnTo>
                <a:lnTo>
                  <a:pt x="27431" y="261467"/>
                </a:lnTo>
                <a:lnTo>
                  <a:pt x="12446" y="308597"/>
                </a:lnTo>
                <a:lnTo>
                  <a:pt x="3175" y="357987"/>
                </a:lnTo>
                <a:lnTo>
                  <a:pt x="0" y="409193"/>
                </a:lnTo>
                <a:lnTo>
                  <a:pt x="888" y="435025"/>
                </a:lnTo>
                <a:lnTo>
                  <a:pt x="7238" y="485546"/>
                </a:lnTo>
                <a:lnTo>
                  <a:pt x="19303" y="533806"/>
                </a:lnTo>
                <a:lnTo>
                  <a:pt x="36956" y="579805"/>
                </a:lnTo>
                <a:lnTo>
                  <a:pt x="60198" y="622630"/>
                </a:lnTo>
                <a:lnTo>
                  <a:pt x="87629" y="662279"/>
                </a:lnTo>
                <a:lnTo>
                  <a:pt x="119633" y="698525"/>
                </a:lnTo>
                <a:lnTo>
                  <a:pt x="155701" y="730478"/>
                </a:lnTo>
                <a:lnTo>
                  <a:pt x="195199" y="758342"/>
                </a:lnTo>
                <a:lnTo>
                  <a:pt x="238378" y="781227"/>
                </a:lnTo>
                <a:lnTo>
                  <a:pt x="283972" y="799134"/>
                </a:lnTo>
                <a:lnTo>
                  <a:pt x="332358" y="811364"/>
                </a:lnTo>
                <a:lnTo>
                  <a:pt x="382777" y="817702"/>
                </a:lnTo>
                <a:lnTo>
                  <a:pt x="408431" y="818387"/>
                </a:lnTo>
                <a:lnTo>
                  <a:pt x="408431" y="0"/>
                </a:lnTo>
                <a:close/>
              </a:path>
            </a:pathLst>
          </a:custGeom>
          <a:solidFill>
            <a:srgbClr val="252525"/>
          </a:solidFill>
        </p:spPr>
        <p:txBody>
          <a:bodyPr wrap="square" lIns="0" tIns="0" rIns="0" bIns="0" rtlCol="0"/>
          <a:lstStyle/>
          <a:p>
            <a:endParaRPr/>
          </a:p>
        </p:txBody>
      </p:sp>
      <p:grpSp>
        <p:nvGrpSpPr>
          <p:cNvPr id="3" name="object 3"/>
          <p:cNvGrpSpPr/>
          <p:nvPr/>
        </p:nvGrpSpPr>
        <p:grpSpPr>
          <a:xfrm>
            <a:off x="0" y="0"/>
            <a:ext cx="4897120" cy="6858000"/>
            <a:chOff x="0" y="0"/>
            <a:chExt cx="4897120" cy="6858000"/>
          </a:xfrm>
        </p:grpSpPr>
        <p:sp>
          <p:nvSpPr>
            <p:cNvPr id="4" name="object 4"/>
            <p:cNvSpPr/>
            <p:nvPr/>
          </p:nvSpPr>
          <p:spPr>
            <a:xfrm>
              <a:off x="0" y="0"/>
              <a:ext cx="4897120" cy="6858000"/>
            </a:xfrm>
            <a:custGeom>
              <a:avLst/>
              <a:gdLst/>
              <a:ahLst/>
              <a:cxnLst/>
              <a:rect l="l" t="t" r="r" b="b"/>
              <a:pathLst>
                <a:path w="4897120" h="6858000">
                  <a:moveTo>
                    <a:pt x="4896612" y="0"/>
                  </a:moveTo>
                  <a:lnTo>
                    <a:pt x="0" y="0"/>
                  </a:lnTo>
                  <a:lnTo>
                    <a:pt x="0" y="6858000"/>
                  </a:lnTo>
                  <a:lnTo>
                    <a:pt x="4896612" y="6858000"/>
                  </a:lnTo>
                  <a:lnTo>
                    <a:pt x="4896612" y="0"/>
                  </a:lnTo>
                  <a:close/>
                </a:path>
              </a:pathLst>
            </a:custGeom>
            <a:solidFill>
              <a:srgbClr val="FFFFFF"/>
            </a:solidFill>
          </p:spPr>
          <p:txBody>
            <a:bodyPr wrap="square" lIns="0" tIns="0" rIns="0" bIns="0" rtlCol="0"/>
            <a:lstStyle/>
            <a:p>
              <a:endParaRPr/>
            </a:p>
          </p:txBody>
        </p:sp>
        <p:sp>
          <p:nvSpPr>
            <p:cNvPr id="5" name="object 5"/>
            <p:cNvSpPr/>
            <p:nvPr/>
          </p:nvSpPr>
          <p:spPr>
            <a:xfrm>
              <a:off x="761" y="6200394"/>
              <a:ext cx="4495800" cy="26034"/>
            </a:xfrm>
            <a:custGeom>
              <a:avLst/>
              <a:gdLst/>
              <a:ahLst/>
              <a:cxnLst/>
              <a:rect l="l" t="t" r="r" b="b"/>
              <a:pathLst>
                <a:path w="4495800" h="26035">
                  <a:moveTo>
                    <a:pt x="4495800" y="0"/>
                  </a:moveTo>
                  <a:lnTo>
                    <a:pt x="0" y="0"/>
                  </a:lnTo>
                  <a:lnTo>
                    <a:pt x="0" y="25907"/>
                  </a:lnTo>
                  <a:lnTo>
                    <a:pt x="4495800" y="25907"/>
                  </a:lnTo>
                  <a:lnTo>
                    <a:pt x="4495800" y="0"/>
                  </a:lnTo>
                  <a:close/>
                </a:path>
              </a:pathLst>
            </a:custGeom>
            <a:solidFill>
              <a:srgbClr val="252525"/>
            </a:solidFill>
          </p:spPr>
          <p:txBody>
            <a:bodyPr wrap="square" lIns="0" tIns="0" rIns="0" bIns="0" rtlCol="0"/>
            <a:lstStyle/>
            <a:p>
              <a:endParaRPr/>
            </a:p>
          </p:txBody>
        </p:sp>
      </p:grpSp>
      <p:sp>
        <p:nvSpPr>
          <p:cNvPr id="6" name="object 6"/>
          <p:cNvSpPr txBox="1"/>
          <p:nvPr/>
        </p:nvSpPr>
        <p:spPr>
          <a:xfrm>
            <a:off x="314045" y="610361"/>
            <a:ext cx="439356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orbel"/>
                <a:cs typeface="Corbel"/>
              </a:rPr>
              <a:t>PHP</a:t>
            </a:r>
            <a:r>
              <a:rPr sz="2400" b="1" spc="-20" dirty="0">
                <a:latin typeface="Corbel"/>
                <a:cs typeface="Corbel"/>
              </a:rPr>
              <a:t> </a:t>
            </a:r>
            <a:r>
              <a:rPr sz="2400" b="1" spc="-5" dirty="0">
                <a:latin typeface="Corbel"/>
                <a:cs typeface="Corbel"/>
              </a:rPr>
              <a:t>Functions</a:t>
            </a:r>
            <a:r>
              <a:rPr sz="2400" b="1" spc="-10" dirty="0">
                <a:latin typeface="Corbel"/>
                <a:cs typeface="Corbel"/>
              </a:rPr>
              <a:t> </a:t>
            </a:r>
            <a:r>
              <a:rPr sz="2400" b="1" dirty="0">
                <a:latin typeface="Corbel"/>
                <a:cs typeface="Corbel"/>
              </a:rPr>
              <a:t>For</a:t>
            </a:r>
            <a:r>
              <a:rPr sz="2400" b="1" spc="-70" dirty="0">
                <a:latin typeface="Corbel"/>
                <a:cs typeface="Corbel"/>
              </a:rPr>
              <a:t> </a:t>
            </a:r>
            <a:r>
              <a:rPr sz="2400" b="1" spc="-5" dirty="0">
                <a:latin typeface="Corbel"/>
                <a:cs typeface="Corbel"/>
              </a:rPr>
              <a:t>Sorting</a:t>
            </a:r>
            <a:r>
              <a:rPr sz="2400" b="1" spc="-114" dirty="0">
                <a:latin typeface="Corbel"/>
                <a:cs typeface="Corbel"/>
              </a:rPr>
              <a:t> </a:t>
            </a:r>
            <a:r>
              <a:rPr sz="2400" b="1" spc="-5" dirty="0">
                <a:latin typeface="Corbel"/>
                <a:cs typeface="Corbel"/>
              </a:rPr>
              <a:t>Arrays</a:t>
            </a:r>
            <a:endParaRPr sz="2400">
              <a:latin typeface="Corbel"/>
              <a:cs typeface="Corbel"/>
            </a:endParaRPr>
          </a:p>
        </p:txBody>
      </p:sp>
      <p:sp>
        <p:nvSpPr>
          <p:cNvPr id="7" name="object 7"/>
          <p:cNvSpPr txBox="1"/>
          <p:nvPr/>
        </p:nvSpPr>
        <p:spPr>
          <a:xfrm>
            <a:off x="234492" y="1292733"/>
            <a:ext cx="4502150" cy="4659630"/>
          </a:xfrm>
          <a:prstGeom prst="rect">
            <a:avLst/>
          </a:prstGeom>
        </p:spPr>
        <p:txBody>
          <a:bodyPr vert="horz" wrap="square" lIns="0" tIns="12700" rIns="0" bIns="0" rtlCol="0">
            <a:spAutoFit/>
          </a:bodyPr>
          <a:lstStyle/>
          <a:p>
            <a:pPr marL="299085" marR="343535" indent="-287020">
              <a:lnSpc>
                <a:spcPct val="100000"/>
              </a:lnSpc>
              <a:spcBef>
                <a:spcPts val="100"/>
              </a:spcBef>
              <a:buFont typeface="Wingdings"/>
              <a:buChar char=""/>
              <a:tabLst>
                <a:tab pos="299720" algn="l"/>
              </a:tabLst>
            </a:pPr>
            <a:r>
              <a:rPr sz="1800" b="1" dirty="0">
                <a:latin typeface="Corbel"/>
                <a:cs typeface="Corbel"/>
              </a:rPr>
              <a:t>PHP comes </a:t>
            </a:r>
            <a:r>
              <a:rPr sz="1800" b="1" spc="-5" dirty="0">
                <a:latin typeface="Corbel"/>
                <a:cs typeface="Corbel"/>
              </a:rPr>
              <a:t>with </a:t>
            </a:r>
            <a:r>
              <a:rPr sz="1800" b="1" dirty="0">
                <a:latin typeface="Corbel"/>
                <a:cs typeface="Corbel"/>
              </a:rPr>
              <a:t>a number of built-in </a:t>
            </a:r>
            <a:r>
              <a:rPr sz="1800" b="1" spc="5" dirty="0">
                <a:latin typeface="Corbel"/>
                <a:cs typeface="Corbel"/>
              </a:rPr>
              <a:t> </a:t>
            </a:r>
            <a:r>
              <a:rPr sz="1800" b="1" spc="-5" dirty="0">
                <a:latin typeface="Corbel"/>
                <a:cs typeface="Corbel"/>
              </a:rPr>
              <a:t>functions</a:t>
            </a:r>
            <a:r>
              <a:rPr sz="1800" b="1" spc="-10" dirty="0">
                <a:latin typeface="Corbel"/>
                <a:cs typeface="Corbel"/>
              </a:rPr>
              <a:t> </a:t>
            </a:r>
            <a:r>
              <a:rPr sz="1800" b="1" spc="-5" dirty="0">
                <a:latin typeface="Corbel"/>
                <a:cs typeface="Corbel"/>
              </a:rPr>
              <a:t>for sorting</a:t>
            </a:r>
            <a:r>
              <a:rPr sz="1800" b="1" spc="5" dirty="0">
                <a:latin typeface="Corbel"/>
                <a:cs typeface="Corbel"/>
              </a:rPr>
              <a:t> </a:t>
            </a:r>
            <a:r>
              <a:rPr sz="1800" b="1" spc="-5" dirty="0">
                <a:latin typeface="Corbel"/>
                <a:cs typeface="Corbel"/>
              </a:rPr>
              <a:t>array </a:t>
            </a:r>
            <a:r>
              <a:rPr sz="1800" b="1" dirty="0">
                <a:latin typeface="Corbel"/>
                <a:cs typeface="Corbel"/>
              </a:rPr>
              <a:t>elements</a:t>
            </a:r>
            <a:r>
              <a:rPr sz="1800" b="1" spc="10" dirty="0">
                <a:latin typeface="Corbel"/>
                <a:cs typeface="Corbel"/>
              </a:rPr>
              <a:t> </a:t>
            </a:r>
            <a:r>
              <a:rPr sz="1800" b="1" dirty="0">
                <a:latin typeface="Corbel"/>
                <a:cs typeface="Corbel"/>
              </a:rPr>
              <a:t>in </a:t>
            </a:r>
            <a:r>
              <a:rPr sz="1800" b="1" spc="5" dirty="0">
                <a:latin typeface="Corbel"/>
                <a:cs typeface="Corbel"/>
              </a:rPr>
              <a:t> </a:t>
            </a:r>
            <a:r>
              <a:rPr sz="1800" b="1" spc="-5" dirty="0">
                <a:latin typeface="Corbel"/>
                <a:cs typeface="Corbel"/>
              </a:rPr>
              <a:t>different</a:t>
            </a:r>
            <a:r>
              <a:rPr sz="1800" b="1" spc="10" dirty="0">
                <a:latin typeface="Corbel"/>
                <a:cs typeface="Corbel"/>
              </a:rPr>
              <a:t> </a:t>
            </a:r>
            <a:r>
              <a:rPr sz="1800" b="1" spc="-5" dirty="0">
                <a:latin typeface="Corbel"/>
                <a:cs typeface="Corbel"/>
              </a:rPr>
              <a:t>ways</a:t>
            </a:r>
            <a:r>
              <a:rPr sz="1800" b="1" dirty="0">
                <a:latin typeface="Corbel"/>
                <a:cs typeface="Corbel"/>
              </a:rPr>
              <a:t> </a:t>
            </a:r>
            <a:r>
              <a:rPr sz="1800" b="1" spc="-15" dirty="0">
                <a:latin typeface="Corbel"/>
                <a:cs typeface="Corbel"/>
              </a:rPr>
              <a:t>like</a:t>
            </a:r>
            <a:r>
              <a:rPr sz="1800" b="1" spc="15" dirty="0">
                <a:latin typeface="Corbel"/>
                <a:cs typeface="Corbel"/>
              </a:rPr>
              <a:t> </a:t>
            </a:r>
            <a:r>
              <a:rPr sz="1800" b="1" spc="-5" dirty="0">
                <a:latin typeface="Corbel"/>
                <a:cs typeface="Corbel"/>
              </a:rPr>
              <a:t>alphabetically</a:t>
            </a:r>
            <a:r>
              <a:rPr sz="1800" b="1" spc="-10" dirty="0">
                <a:latin typeface="Corbel"/>
                <a:cs typeface="Corbel"/>
              </a:rPr>
              <a:t> </a:t>
            </a:r>
            <a:r>
              <a:rPr sz="1800" b="1" dirty="0">
                <a:latin typeface="Corbel"/>
                <a:cs typeface="Corbel"/>
              </a:rPr>
              <a:t>or </a:t>
            </a:r>
            <a:r>
              <a:rPr sz="1800" b="1" spc="5" dirty="0">
                <a:latin typeface="Corbel"/>
                <a:cs typeface="Corbel"/>
              </a:rPr>
              <a:t> </a:t>
            </a:r>
            <a:r>
              <a:rPr sz="1800" b="1" spc="-5" dirty="0">
                <a:latin typeface="Corbel"/>
                <a:cs typeface="Corbel"/>
              </a:rPr>
              <a:t>numerically</a:t>
            </a:r>
            <a:r>
              <a:rPr sz="1800" b="1" spc="-10" dirty="0">
                <a:latin typeface="Corbel"/>
                <a:cs typeface="Corbel"/>
              </a:rPr>
              <a:t> </a:t>
            </a:r>
            <a:r>
              <a:rPr sz="1800" b="1" dirty="0">
                <a:latin typeface="Corbel"/>
                <a:cs typeface="Corbel"/>
              </a:rPr>
              <a:t>in</a:t>
            </a:r>
            <a:r>
              <a:rPr sz="1800" b="1" spc="5" dirty="0">
                <a:latin typeface="Corbel"/>
                <a:cs typeface="Corbel"/>
              </a:rPr>
              <a:t> </a:t>
            </a:r>
            <a:r>
              <a:rPr sz="1800" b="1" spc="-5" dirty="0">
                <a:latin typeface="Corbel"/>
                <a:cs typeface="Corbel"/>
              </a:rPr>
              <a:t>ascending</a:t>
            </a:r>
            <a:r>
              <a:rPr sz="1800" b="1" spc="10" dirty="0">
                <a:latin typeface="Corbel"/>
                <a:cs typeface="Corbel"/>
              </a:rPr>
              <a:t> </a:t>
            </a:r>
            <a:r>
              <a:rPr sz="1800" b="1" dirty="0">
                <a:latin typeface="Corbel"/>
                <a:cs typeface="Corbel"/>
              </a:rPr>
              <a:t>or</a:t>
            </a:r>
            <a:r>
              <a:rPr sz="1800" b="1" spc="5" dirty="0">
                <a:latin typeface="Corbel"/>
                <a:cs typeface="Corbel"/>
              </a:rPr>
              <a:t> </a:t>
            </a:r>
            <a:r>
              <a:rPr sz="1800" b="1" spc="-5" dirty="0">
                <a:latin typeface="Corbel"/>
                <a:cs typeface="Corbel"/>
              </a:rPr>
              <a:t>descending </a:t>
            </a:r>
            <a:r>
              <a:rPr sz="1800" b="1" spc="-355" dirty="0">
                <a:latin typeface="Corbel"/>
                <a:cs typeface="Corbel"/>
              </a:rPr>
              <a:t> </a:t>
            </a:r>
            <a:r>
              <a:rPr sz="1800" b="1" spc="-20" dirty="0">
                <a:latin typeface="Corbel"/>
                <a:cs typeface="Corbel"/>
              </a:rPr>
              <a:t>order.</a:t>
            </a:r>
            <a:endParaRPr sz="1800" dirty="0">
              <a:latin typeface="Corbel"/>
              <a:cs typeface="Corbel"/>
            </a:endParaRPr>
          </a:p>
          <a:p>
            <a:pPr marL="299085" marR="45085" indent="-287020">
              <a:lnSpc>
                <a:spcPct val="100000"/>
              </a:lnSpc>
              <a:spcBef>
                <a:spcPts val="1200"/>
              </a:spcBef>
              <a:buFont typeface="Wingdings"/>
              <a:buChar char=""/>
              <a:tabLst>
                <a:tab pos="299720" algn="l"/>
              </a:tabLst>
            </a:pPr>
            <a:r>
              <a:rPr sz="1800" b="1" spc="-5" dirty="0">
                <a:latin typeface="Corbel"/>
                <a:cs typeface="Corbel"/>
              </a:rPr>
              <a:t>Most </a:t>
            </a:r>
            <a:r>
              <a:rPr sz="1800" b="1" dirty="0">
                <a:latin typeface="Corbel"/>
                <a:cs typeface="Corbel"/>
              </a:rPr>
              <a:t>commonly used </a:t>
            </a:r>
            <a:r>
              <a:rPr sz="1800" b="1" spc="-5" dirty="0">
                <a:latin typeface="Corbel"/>
                <a:cs typeface="Corbel"/>
              </a:rPr>
              <a:t>functions for sorting </a:t>
            </a:r>
            <a:r>
              <a:rPr sz="1800" b="1" spc="-360" dirty="0">
                <a:latin typeface="Corbel"/>
                <a:cs typeface="Corbel"/>
              </a:rPr>
              <a:t> </a:t>
            </a:r>
            <a:r>
              <a:rPr sz="1800" b="1" spc="-5" dirty="0">
                <a:latin typeface="Corbel"/>
                <a:cs typeface="Corbel"/>
              </a:rPr>
              <a:t>arrays.</a:t>
            </a:r>
            <a:endParaRPr sz="1800" dirty="0">
              <a:latin typeface="Corbel"/>
              <a:cs typeface="Corbel"/>
            </a:endParaRPr>
          </a:p>
          <a:p>
            <a:pPr marL="299085" indent="-287020">
              <a:lnSpc>
                <a:spcPct val="100000"/>
              </a:lnSpc>
              <a:spcBef>
                <a:spcPts val="1200"/>
              </a:spcBef>
              <a:buFont typeface="Wingdings"/>
              <a:buChar char=""/>
              <a:tabLst>
                <a:tab pos="299720" algn="l"/>
              </a:tabLst>
            </a:pPr>
            <a:r>
              <a:rPr sz="1800" b="1" dirty="0">
                <a:solidFill>
                  <a:srgbClr val="FF0000"/>
                </a:solidFill>
                <a:latin typeface="Corbel"/>
                <a:cs typeface="Corbel"/>
              </a:rPr>
              <a:t>sort()</a:t>
            </a:r>
            <a:r>
              <a:rPr sz="1800" b="1" spc="-25" dirty="0">
                <a:solidFill>
                  <a:srgbClr val="FF0000"/>
                </a:solidFill>
                <a:latin typeface="Corbel"/>
                <a:cs typeface="Corbel"/>
              </a:rPr>
              <a:t> </a:t>
            </a:r>
            <a:r>
              <a:rPr sz="1800" b="1" dirty="0">
                <a:solidFill>
                  <a:srgbClr val="FF0000"/>
                </a:solidFill>
                <a:latin typeface="Corbel"/>
                <a:cs typeface="Corbel"/>
              </a:rPr>
              <a:t>and</a:t>
            </a:r>
            <a:r>
              <a:rPr sz="1800" b="1" spc="-25" dirty="0">
                <a:solidFill>
                  <a:srgbClr val="FF0000"/>
                </a:solidFill>
                <a:latin typeface="Corbel"/>
                <a:cs typeface="Corbel"/>
              </a:rPr>
              <a:t> </a:t>
            </a:r>
            <a:r>
              <a:rPr sz="1800" b="1" spc="-5" dirty="0">
                <a:solidFill>
                  <a:srgbClr val="FF0000"/>
                </a:solidFill>
                <a:latin typeface="Corbel"/>
                <a:cs typeface="Corbel"/>
              </a:rPr>
              <a:t>rsort()</a:t>
            </a:r>
            <a:endParaRPr sz="1800" dirty="0">
              <a:solidFill>
                <a:srgbClr val="FF0000"/>
              </a:solidFill>
              <a:latin typeface="Corbel"/>
              <a:cs typeface="Corbel"/>
            </a:endParaRPr>
          </a:p>
          <a:p>
            <a:pPr marL="756285" lvl="1" indent="-287020">
              <a:lnSpc>
                <a:spcPct val="100000"/>
              </a:lnSpc>
              <a:spcBef>
                <a:spcPts val="1205"/>
              </a:spcBef>
              <a:buFont typeface="Wingdings"/>
              <a:buChar char=""/>
              <a:tabLst>
                <a:tab pos="756920" algn="l"/>
              </a:tabLst>
            </a:pPr>
            <a:r>
              <a:rPr sz="1800" b="1" dirty="0">
                <a:latin typeface="Corbel"/>
                <a:cs typeface="Corbel"/>
              </a:rPr>
              <a:t>For</a:t>
            </a:r>
            <a:r>
              <a:rPr sz="1800" b="1" spc="-15" dirty="0">
                <a:latin typeface="Corbel"/>
                <a:cs typeface="Corbel"/>
              </a:rPr>
              <a:t> </a:t>
            </a:r>
            <a:r>
              <a:rPr sz="1800" b="1" spc="-5" dirty="0">
                <a:latin typeface="Corbel"/>
                <a:cs typeface="Corbel"/>
              </a:rPr>
              <a:t>sorting indexed</a:t>
            </a:r>
            <a:r>
              <a:rPr sz="1800" b="1" spc="-15" dirty="0">
                <a:latin typeface="Corbel"/>
                <a:cs typeface="Corbel"/>
              </a:rPr>
              <a:t> </a:t>
            </a:r>
            <a:r>
              <a:rPr sz="1800" b="1" spc="-5" dirty="0">
                <a:latin typeface="Corbel"/>
                <a:cs typeface="Corbel"/>
              </a:rPr>
              <a:t>arrays</a:t>
            </a:r>
            <a:endParaRPr sz="1800" dirty="0">
              <a:latin typeface="Corbel"/>
              <a:cs typeface="Corbel"/>
            </a:endParaRPr>
          </a:p>
          <a:p>
            <a:pPr marL="299085" indent="-287020">
              <a:lnSpc>
                <a:spcPct val="100000"/>
              </a:lnSpc>
              <a:spcBef>
                <a:spcPts val="1200"/>
              </a:spcBef>
              <a:buFont typeface="Wingdings"/>
              <a:buChar char=""/>
              <a:tabLst>
                <a:tab pos="299720" algn="l"/>
              </a:tabLst>
            </a:pPr>
            <a:r>
              <a:rPr sz="1800" b="1" spc="-5" dirty="0">
                <a:solidFill>
                  <a:srgbClr val="FF0000"/>
                </a:solidFill>
                <a:latin typeface="Corbel"/>
                <a:cs typeface="Corbel"/>
              </a:rPr>
              <a:t>asort()</a:t>
            </a:r>
            <a:r>
              <a:rPr sz="1800" b="1" spc="-15" dirty="0">
                <a:solidFill>
                  <a:srgbClr val="FF0000"/>
                </a:solidFill>
                <a:latin typeface="Corbel"/>
                <a:cs typeface="Corbel"/>
              </a:rPr>
              <a:t> </a:t>
            </a:r>
            <a:r>
              <a:rPr sz="1800" b="1" dirty="0">
                <a:solidFill>
                  <a:srgbClr val="FF0000"/>
                </a:solidFill>
                <a:latin typeface="Corbel"/>
                <a:cs typeface="Corbel"/>
              </a:rPr>
              <a:t>and</a:t>
            </a:r>
            <a:r>
              <a:rPr sz="1800" b="1" spc="-10" dirty="0">
                <a:solidFill>
                  <a:srgbClr val="FF0000"/>
                </a:solidFill>
                <a:latin typeface="Corbel"/>
                <a:cs typeface="Corbel"/>
              </a:rPr>
              <a:t> </a:t>
            </a:r>
            <a:r>
              <a:rPr sz="1800" b="1" spc="-5" dirty="0">
                <a:solidFill>
                  <a:srgbClr val="FF0000"/>
                </a:solidFill>
                <a:latin typeface="Corbel"/>
                <a:cs typeface="Corbel"/>
              </a:rPr>
              <a:t>arsort()</a:t>
            </a:r>
            <a:endParaRPr sz="1800" dirty="0">
              <a:solidFill>
                <a:srgbClr val="FF0000"/>
              </a:solidFill>
              <a:latin typeface="Corbel"/>
              <a:cs typeface="Corbel"/>
            </a:endParaRPr>
          </a:p>
          <a:p>
            <a:pPr marL="756285" lvl="1" indent="-287020">
              <a:lnSpc>
                <a:spcPct val="100000"/>
              </a:lnSpc>
              <a:spcBef>
                <a:spcPts val="1200"/>
              </a:spcBef>
              <a:buFont typeface="Wingdings"/>
              <a:buChar char=""/>
              <a:tabLst>
                <a:tab pos="756920" algn="l"/>
              </a:tabLst>
            </a:pPr>
            <a:r>
              <a:rPr sz="1800" b="1" dirty="0">
                <a:latin typeface="Corbel"/>
                <a:cs typeface="Corbel"/>
              </a:rPr>
              <a:t>For </a:t>
            </a:r>
            <a:r>
              <a:rPr sz="1800" b="1" spc="-5" dirty="0">
                <a:latin typeface="Corbel"/>
                <a:cs typeface="Corbel"/>
              </a:rPr>
              <a:t>sorting</a:t>
            </a:r>
            <a:r>
              <a:rPr sz="1800" b="1" spc="5" dirty="0">
                <a:latin typeface="Corbel"/>
                <a:cs typeface="Corbel"/>
              </a:rPr>
              <a:t> </a:t>
            </a:r>
            <a:r>
              <a:rPr sz="1800" b="1" spc="-5" dirty="0">
                <a:latin typeface="Corbel"/>
                <a:cs typeface="Corbel"/>
              </a:rPr>
              <a:t>associative</a:t>
            </a:r>
            <a:r>
              <a:rPr sz="1800" b="1" spc="15" dirty="0">
                <a:latin typeface="Corbel"/>
                <a:cs typeface="Corbel"/>
              </a:rPr>
              <a:t> </a:t>
            </a:r>
            <a:r>
              <a:rPr sz="1800" b="1" spc="-5" dirty="0">
                <a:latin typeface="Corbel"/>
                <a:cs typeface="Corbel"/>
              </a:rPr>
              <a:t>arrays</a:t>
            </a:r>
            <a:r>
              <a:rPr sz="1800" b="1" dirty="0">
                <a:latin typeface="Corbel"/>
                <a:cs typeface="Corbel"/>
              </a:rPr>
              <a:t> by </a:t>
            </a:r>
            <a:r>
              <a:rPr sz="1800" b="1" spc="-5" dirty="0">
                <a:latin typeface="Corbel"/>
                <a:cs typeface="Corbel"/>
              </a:rPr>
              <a:t>value</a:t>
            </a:r>
            <a:endParaRPr sz="1800" dirty="0">
              <a:latin typeface="Corbel"/>
              <a:cs typeface="Corbel"/>
            </a:endParaRPr>
          </a:p>
          <a:p>
            <a:pPr marL="299085" indent="-287020">
              <a:lnSpc>
                <a:spcPct val="100000"/>
              </a:lnSpc>
              <a:spcBef>
                <a:spcPts val="1200"/>
              </a:spcBef>
              <a:buFont typeface="Wingdings"/>
              <a:buChar char=""/>
              <a:tabLst>
                <a:tab pos="299720" algn="l"/>
              </a:tabLst>
            </a:pPr>
            <a:r>
              <a:rPr sz="1800" b="1" spc="-5" dirty="0">
                <a:solidFill>
                  <a:srgbClr val="FF0000"/>
                </a:solidFill>
                <a:latin typeface="Corbel"/>
                <a:cs typeface="Corbel"/>
              </a:rPr>
              <a:t>ksort()</a:t>
            </a:r>
            <a:r>
              <a:rPr sz="1800" b="1" spc="-15" dirty="0">
                <a:solidFill>
                  <a:srgbClr val="FF0000"/>
                </a:solidFill>
                <a:latin typeface="Corbel"/>
                <a:cs typeface="Corbel"/>
              </a:rPr>
              <a:t> </a:t>
            </a:r>
            <a:r>
              <a:rPr sz="1800" b="1" spc="-5" dirty="0">
                <a:solidFill>
                  <a:srgbClr val="FF0000"/>
                </a:solidFill>
                <a:latin typeface="Corbel"/>
                <a:cs typeface="Corbel"/>
              </a:rPr>
              <a:t>and</a:t>
            </a:r>
            <a:r>
              <a:rPr sz="1800" b="1" spc="-15" dirty="0">
                <a:solidFill>
                  <a:srgbClr val="FF0000"/>
                </a:solidFill>
                <a:latin typeface="Corbel"/>
                <a:cs typeface="Corbel"/>
              </a:rPr>
              <a:t> </a:t>
            </a:r>
            <a:r>
              <a:rPr sz="1800" b="1" spc="-5" dirty="0">
                <a:solidFill>
                  <a:srgbClr val="FF0000"/>
                </a:solidFill>
                <a:latin typeface="Corbel"/>
                <a:cs typeface="Corbel"/>
              </a:rPr>
              <a:t>krsort()</a:t>
            </a:r>
            <a:endParaRPr sz="1800" dirty="0">
              <a:solidFill>
                <a:srgbClr val="FF0000"/>
              </a:solidFill>
              <a:latin typeface="Corbel"/>
              <a:cs typeface="Corbel"/>
            </a:endParaRPr>
          </a:p>
          <a:p>
            <a:pPr marL="756285" lvl="1" indent="-287020">
              <a:lnSpc>
                <a:spcPct val="100000"/>
              </a:lnSpc>
              <a:spcBef>
                <a:spcPts val="1200"/>
              </a:spcBef>
              <a:buFont typeface="Wingdings"/>
              <a:buChar char=""/>
              <a:tabLst>
                <a:tab pos="756920" algn="l"/>
              </a:tabLst>
            </a:pPr>
            <a:r>
              <a:rPr sz="1800" b="1" dirty="0">
                <a:latin typeface="Corbel"/>
                <a:cs typeface="Corbel"/>
              </a:rPr>
              <a:t>For</a:t>
            </a:r>
            <a:r>
              <a:rPr sz="1800" b="1" spc="-5" dirty="0">
                <a:latin typeface="Corbel"/>
                <a:cs typeface="Corbel"/>
              </a:rPr>
              <a:t> sorting</a:t>
            </a:r>
            <a:r>
              <a:rPr sz="1800" b="1" spc="5" dirty="0">
                <a:latin typeface="Corbel"/>
                <a:cs typeface="Corbel"/>
              </a:rPr>
              <a:t> </a:t>
            </a:r>
            <a:r>
              <a:rPr sz="1800" b="1" spc="-5" dirty="0">
                <a:latin typeface="Corbel"/>
                <a:cs typeface="Corbel"/>
              </a:rPr>
              <a:t>associative</a:t>
            </a:r>
            <a:r>
              <a:rPr sz="1800" b="1" spc="10" dirty="0">
                <a:latin typeface="Corbel"/>
                <a:cs typeface="Corbel"/>
              </a:rPr>
              <a:t> </a:t>
            </a:r>
            <a:r>
              <a:rPr sz="1800" b="1" spc="-5" dirty="0">
                <a:latin typeface="Corbel"/>
                <a:cs typeface="Corbel"/>
              </a:rPr>
              <a:t>arrays</a:t>
            </a:r>
            <a:r>
              <a:rPr sz="1800" b="1" dirty="0">
                <a:latin typeface="Corbel"/>
                <a:cs typeface="Corbel"/>
              </a:rPr>
              <a:t> by</a:t>
            </a:r>
            <a:r>
              <a:rPr sz="1800" b="1" spc="-5" dirty="0">
                <a:latin typeface="Corbel"/>
                <a:cs typeface="Corbel"/>
              </a:rPr>
              <a:t> </a:t>
            </a:r>
            <a:r>
              <a:rPr sz="1800" b="1" spc="-20" dirty="0">
                <a:latin typeface="Corbel"/>
                <a:cs typeface="Corbel"/>
              </a:rPr>
              <a:t>key</a:t>
            </a:r>
            <a:endParaRPr sz="1800" dirty="0">
              <a:latin typeface="Corbel"/>
              <a:cs typeface="Corbel"/>
            </a:endParaRPr>
          </a:p>
        </p:txBody>
      </p:sp>
      <p:sp>
        <p:nvSpPr>
          <p:cNvPr id="8" name="object 8"/>
          <p:cNvSpPr txBox="1">
            <a:spLocks noGrp="1"/>
          </p:cNvSpPr>
          <p:nvPr>
            <p:ph type="title"/>
          </p:nvPr>
        </p:nvSpPr>
        <p:spPr>
          <a:xfrm>
            <a:off x="7583550" y="242409"/>
            <a:ext cx="3524003" cy="689932"/>
          </a:xfrm>
          <a:prstGeom prst="rect">
            <a:avLst/>
          </a:prstGeom>
        </p:spPr>
        <p:txBody>
          <a:bodyPr vert="horz" wrap="square" lIns="0" tIns="12700" rIns="0" bIns="0" rtlCol="0">
            <a:spAutoFit/>
          </a:bodyPr>
          <a:lstStyle/>
          <a:p>
            <a:pPr marL="12700">
              <a:lnSpc>
                <a:spcPct val="100000"/>
              </a:lnSpc>
              <a:spcBef>
                <a:spcPts val="100"/>
              </a:spcBef>
            </a:pPr>
            <a:r>
              <a:rPr b="1" spc="-5" dirty="0"/>
              <a:t>Array</a:t>
            </a:r>
            <a:r>
              <a:rPr b="1" spc="-60" dirty="0"/>
              <a:t> </a:t>
            </a:r>
            <a:r>
              <a:rPr b="1" dirty="0"/>
              <a:t>Sorting</a:t>
            </a:r>
          </a:p>
        </p:txBody>
      </p:sp>
      <p:sp>
        <p:nvSpPr>
          <p:cNvPr id="9" name="object 9"/>
          <p:cNvSpPr txBox="1"/>
          <p:nvPr/>
        </p:nvSpPr>
        <p:spPr>
          <a:xfrm>
            <a:off x="9211436" y="4746497"/>
            <a:ext cx="97980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orbel"/>
                <a:cs typeface="Corbel"/>
              </a:rPr>
              <a:t>Output</a:t>
            </a:r>
            <a:endParaRPr sz="2400">
              <a:latin typeface="Corbel"/>
              <a:cs typeface="Corbel"/>
            </a:endParaRPr>
          </a:p>
        </p:txBody>
      </p:sp>
      <p:sp>
        <p:nvSpPr>
          <p:cNvPr id="10" name="object 10"/>
          <p:cNvSpPr txBox="1"/>
          <p:nvPr/>
        </p:nvSpPr>
        <p:spPr>
          <a:xfrm>
            <a:off x="5132070" y="845261"/>
            <a:ext cx="6652895" cy="222881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&lt;?php</a:t>
            </a:r>
            <a:endParaRPr sz="1800" dirty="0">
              <a:latin typeface="Corbel"/>
              <a:cs typeface="Corbel"/>
            </a:endParaRPr>
          </a:p>
          <a:p>
            <a:pPr marL="563880" marR="449580">
              <a:lnSpc>
                <a:spcPct val="100000"/>
              </a:lnSpc>
              <a:spcBef>
                <a:spcPts val="5"/>
              </a:spcBef>
            </a:pPr>
            <a:r>
              <a:rPr sz="1800" dirty="0">
                <a:solidFill>
                  <a:srgbClr val="006FC0"/>
                </a:solidFill>
                <a:latin typeface="Corbel"/>
                <a:cs typeface="Corbel"/>
              </a:rPr>
              <a:t>$student = </a:t>
            </a:r>
            <a:r>
              <a:rPr sz="1800" spc="-5" dirty="0">
                <a:solidFill>
                  <a:srgbClr val="006FC0"/>
                </a:solidFill>
                <a:latin typeface="Corbel"/>
                <a:cs typeface="Corbel"/>
              </a:rPr>
              <a:t>["Ratheesh", "Satheesh", </a:t>
            </a:r>
            <a:r>
              <a:rPr sz="1800" dirty="0">
                <a:solidFill>
                  <a:srgbClr val="006FC0"/>
                </a:solidFill>
                <a:latin typeface="Corbel"/>
                <a:cs typeface="Corbel"/>
              </a:rPr>
              <a:t>"Sudheesh", </a:t>
            </a:r>
            <a:r>
              <a:rPr sz="1800" spc="-5" dirty="0">
                <a:solidFill>
                  <a:srgbClr val="006FC0"/>
                </a:solidFill>
                <a:latin typeface="Corbel"/>
                <a:cs typeface="Corbel"/>
              </a:rPr>
              <a:t>"Bijeesh"]; </a:t>
            </a:r>
            <a:r>
              <a:rPr sz="1800" spc="-5" dirty="0">
                <a:solidFill>
                  <a:srgbClr val="C00000"/>
                </a:solidFill>
                <a:latin typeface="Corbel"/>
                <a:cs typeface="Corbel"/>
              </a:rPr>
              <a:t>sort($student);</a:t>
            </a:r>
            <a:endParaRPr sz="1800" dirty="0">
              <a:latin typeface="Corbel"/>
              <a:cs typeface="Corbel"/>
            </a:endParaRPr>
          </a:p>
          <a:p>
            <a:pPr marL="563880" marR="5080">
              <a:lnSpc>
                <a:spcPct val="100000"/>
              </a:lnSpc>
            </a:pPr>
            <a:r>
              <a:rPr sz="1800" dirty="0">
                <a:solidFill>
                  <a:srgbClr val="006FC0"/>
                </a:solidFill>
                <a:latin typeface="Corbel"/>
                <a:cs typeface="Corbel"/>
              </a:rPr>
              <a:t>echo</a:t>
            </a:r>
            <a:r>
              <a:rPr sz="1800" spc="10" dirty="0">
                <a:solidFill>
                  <a:srgbClr val="006FC0"/>
                </a:solidFill>
                <a:latin typeface="Corbel"/>
                <a:cs typeface="Corbel"/>
              </a:rPr>
              <a:t> </a:t>
            </a:r>
            <a:r>
              <a:rPr sz="1800" spc="-30" dirty="0">
                <a:solidFill>
                  <a:srgbClr val="006FC0"/>
                </a:solidFill>
                <a:latin typeface="Corbel"/>
                <a:cs typeface="Corbel"/>
              </a:rPr>
              <a:t>"After</a:t>
            </a:r>
            <a:r>
              <a:rPr sz="1800" spc="-5" dirty="0">
                <a:solidFill>
                  <a:srgbClr val="006FC0"/>
                </a:solidFill>
                <a:latin typeface="Corbel"/>
                <a:cs typeface="Corbel"/>
              </a:rPr>
              <a:t> sorting</a:t>
            </a:r>
            <a:r>
              <a:rPr sz="1800" spc="-10" dirty="0">
                <a:solidFill>
                  <a:srgbClr val="006FC0"/>
                </a:solidFill>
                <a:latin typeface="Corbel"/>
                <a:cs typeface="Corbel"/>
              </a:rPr>
              <a:t> </a:t>
            </a:r>
            <a:r>
              <a:rPr sz="1800" dirty="0">
                <a:solidFill>
                  <a:srgbClr val="006FC0"/>
                </a:solidFill>
                <a:latin typeface="Corbel"/>
                <a:cs typeface="Corbel"/>
              </a:rPr>
              <a:t>in</a:t>
            </a:r>
            <a:r>
              <a:rPr sz="1800" spc="-5" dirty="0">
                <a:solidFill>
                  <a:srgbClr val="006FC0"/>
                </a:solidFill>
                <a:latin typeface="Corbel"/>
                <a:cs typeface="Corbel"/>
              </a:rPr>
              <a:t> ascending order</a:t>
            </a:r>
            <a:r>
              <a:rPr sz="1800" spc="10" dirty="0">
                <a:solidFill>
                  <a:srgbClr val="006FC0"/>
                </a:solidFill>
                <a:latin typeface="Corbel"/>
                <a:cs typeface="Corbel"/>
              </a:rPr>
              <a:t> </a:t>
            </a:r>
            <a:r>
              <a:rPr sz="1800" dirty="0">
                <a:solidFill>
                  <a:srgbClr val="006FC0"/>
                </a:solidFill>
                <a:latin typeface="Corbel"/>
                <a:cs typeface="Corbel"/>
              </a:rPr>
              <a:t>(Using</a:t>
            </a:r>
            <a:r>
              <a:rPr sz="1800" spc="-15" dirty="0">
                <a:solidFill>
                  <a:srgbClr val="006FC0"/>
                </a:solidFill>
                <a:latin typeface="Corbel"/>
                <a:cs typeface="Corbel"/>
              </a:rPr>
              <a:t> </a:t>
            </a:r>
            <a:r>
              <a:rPr sz="1800" dirty="0">
                <a:solidFill>
                  <a:srgbClr val="006FC0"/>
                </a:solidFill>
                <a:latin typeface="Corbel"/>
                <a:cs typeface="Corbel"/>
              </a:rPr>
              <a:t>foreach</a:t>
            </a:r>
            <a:r>
              <a:rPr sz="1800" spc="10" dirty="0">
                <a:solidFill>
                  <a:srgbClr val="006FC0"/>
                </a:solidFill>
                <a:latin typeface="Corbel"/>
                <a:cs typeface="Corbel"/>
              </a:rPr>
              <a:t> </a:t>
            </a:r>
            <a:r>
              <a:rPr sz="1800" spc="-5" dirty="0">
                <a:solidFill>
                  <a:srgbClr val="006FC0"/>
                </a:solidFill>
                <a:latin typeface="Corbel"/>
                <a:cs typeface="Corbel"/>
              </a:rPr>
              <a:t>loop)&lt;br&gt;"; </a:t>
            </a:r>
            <a:r>
              <a:rPr sz="1800" spc="-345" dirty="0">
                <a:solidFill>
                  <a:srgbClr val="006FC0"/>
                </a:solidFill>
                <a:latin typeface="Corbel"/>
                <a:cs typeface="Corbel"/>
              </a:rPr>
              <a:t> </a:t>
            </a:r>
            <a:r>
              <a:rPr sz="1800" spc="-5" dirty="0">
                <a:solidFill>
                  <a:srgbClr val="006FC0"/>
                </a:solidFill>
                <a:latin typeface="Corbel"/>
                <a:cs typeface="Corbel"/>
              </a:rPr>
              <a:t>foreach($student</a:t>
            </a:r>
            <a:r>
              <a:rPr sz="1800" spc="15" dirty="0">
                <a:solidFill>
                  <a:srgbClr val="006FC0"/>
                </a:solidFill>
                <a:latin typeface="Corbel"/>
                <a:cs typeface="Corbel"/>
              </a:rPr>
              <a:t> </a:t>
            </a:r>
            <a:r>
              <a:rPr sz="1800" spc="-5" dirty="0">
                <a:solidFill>
                  <a:srgbClr val="006FC0"/>
                </a:solidFill>
                <a:latin typeface="Corbel"/>
                <a:cs typeface="Corbel"/>
              </a:rPr>
              <a:t>as </a:t>
            </a:r>
            <a:r>
              <a:rPr sz="1800" spc="-10" dirty="0">
                <a:solidFill>
                  <a:srgbClr val="006FC0"/>
                </a:solidFill>
                <a:latin typeface="Corbel"/>
                <a:cs typeface="Corbel"/>
              </a:rPr>
              <a:t>$name)</a:t>
            </a:r>
            <a:endParaRPr sz="1800" dirty="0">
              <a:latin typeface="Corbel"/>
              <a:cs typeface="Corbel"/>
            </a:endParaRPr>
          </a:p>
          <a:p>
            <a:pPr marL="563880">
              <a:lnSpc>
                <a:spcPct val="100000"/>
              </a:lnSpc>
            </a:pPr>
            <a:r>
              <a:rPr sz="1800" dirty="0">
                <a:solidFill>
                  <a:srgbClr val="006FC0"/>
                </a:solidFill>
                <a:latin typeface="Corbel"/>
                <a:cs typeface="Corbel"/>
              </a:rPr>
              <a:t>{</a:t>
            </a:r>
            <a:endParaRPr sz="1800" dirty="0">
              <a:latin typeface="Corbel"/>
              <a:cs typeface="Corbel"/>
            </a:endParaRPr>
          </a:p>
          <a:p>
            <a:pPr marL="748665">
              <a:lnSpc>
                <a:spcPct val="100000"/>
              </a:lnSpc>
              <a:spcBef>
                <a:spcPts val="5"/>
              </a:spcBef>
            </a:pPr>
            <a:r>
              <a:rPr sz="1800" dirty="0">
                <a:solidFill>
                  <a:srgbClr val="006FC0"/>
                </a:solidFill>
                <a:latin typeface="Corbel"/>
                <a:cs typeface="Corbel"/>
              </a:rPr>
              <a:t>echo</a:t>
            </a:r>
            <a:r>
              <a:rPr sz="1800" spc="-10" dirty="0">
                <a:solidFill>
                  <a:srgbClr val="006FC0"/>
                </a:solidFill>
                <a:latin typeface="Corbel"/>
                <a:cs typeface="Corbel"/>
              </a:rPr>
              <a:t> </a:t>
            </a:r>
            <a:r>
              <a:rPr sz="1800" spc="-5" dirty="0">
                <a:solidFill>
                  <a:srgbClr val="006FC0"/>
                </a:solidFill>
                <a:latin typeface="Corbel"/>
                <a:cs typeface="Corbel"/>
              </a:rPr>
              <a:t>$name."&lt;br&gt;";</a:t>
            </a:r>
            <a:endParaRPr sz="1800" dirty="0">
              <a:latin typeface="Corbel"/>
              <a:cs typeface="Corbel"/>
            </a:endParaRPr>
          </a:p>
          <a:p>
            <a:pPr marL="563880">
              <a:lnSpc>
                <a:spcPct val="100000"/>
              </a:lnSpc>
            </a:pPr>
            <a:r>
              <a:rPr sz="1800" dirty="0">
                <a:solidFill>
                  <a:srgbClr val="006FC0"/>
                </a:solidFill>
                <a:latin typeface="Corbel"/>
                <a:cs typeface="Corbel"/>
              </a:rPr>
              <a:t>}</a:t>
            </a:r>
            <a:endParaRPr sz="1800" dirty="0">
              <a:latin typeface="Corbel"/>
              <a:cs typeface="Corbel"/>
            </a:endParaRPr>
          </a:p>
        </p:txBody>
      </p:sp>
      <p:sp>
        <p:nvSpPr>
          <p:cNvPr id="11" name="object 11"/>
          <p:cNvSpPr txBox="1"/>
          <p:nvPr/>
        </p:nvSpPr>
        <p:spPr>
          <a:xfrm>
            <a:off x="5562600" y="4343260"/>
            <a:ext cx="259461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006FC0"/>
                </a:solidFill>
                <a:latin typeface="Corbel"/>
                <a:cs typeface="Corbel"/>
              </a:rPr>
              <a:t>    </a:t>
            </a:r>
            <a:endParaRPr sz="1800" dirty="0">
              <a:latin typeface="Corbel"/>
              <a:cs typeface="Corbel"/>
            </a:endParaRPr>
          </a:p>
        </p:txBody>
      </p:sp>
      <p:sp>
        <p:nvSpPr>
          <p:cNvPr id="12" name="object 12"/>
          <p:cNvSpPr txBox="1"/>
          <p:nvPr/>
        </p:nvSpPr>
        <p:spPr>
          <a:xfrm>
            <a:off x="5562600" y="3580996"/>
            <a:ext cx="2406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?&gt;</a:t>
            </a:r>
            <a:endParaRPr sz="1800">
              <a:latin typeface="Corbel"/>
              <a:cs typeface="Corbel"/>
            </a:endParaRPr>
          </a:p>
        </p:txBody>
      </p:sp>
      <p:pic>
        <p:nvPicPr>
          <p:cNvPr id="13" name="object 13"/>
          <p:cNvPicPr/>
          <p:nvPr/>
        </p:nvPicPr>
        <p:blipFill>
          <a:blip r:embed="rId2" cstate="print"/>
          <a:stretch>
            <a:fillRect/>
          </a:stretch>
        </p:blipFill>
        <p:spPr>
          <a:xfrm>
            <a:off x="9357359" y="5193791"/>
            <a:ext cx="865631" cy="9616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83568" y="5381244"/>
            <a:ext cx="408940" cy="818515"/>
          </a:xfrm>
          <a:custGeom>
            <a:avLst/>
            <a:gdLst/>
            <a:ahLst/>
            <a:cxnLst/>
            <a:rect l="l" t="t" r="r" b="b"/>
            <a:pathLst>
              <a:path w="408940" h="818514">
                <a:moveTo>
                  <a:pt x="408431" y="0"/>
                </a:moveTo>
                <a:lnTo>
                  <a:pt x="357377" y="3174"/>
                </a:lnTo>
                <a:lnTo>
                  <a:pt x="308101" y="12445"/>
                </a:lnTo>
                <a:lnTo>
                  <a:pt x="261111" y="27685"/>
                </a:lnTo>
                <a:lnTo>
                  <a:pt x="216407" y="48005"/>
                </a:lnTo>
                <a:lnTo>
                  <a:pt x="175005" y="73659"/>
                </a:lnTo>
                <a:lnTo>
                  <a:pt x="137159" y="103377"/>
                </a:lnTo>
                <a:lnTo>
                  <a:pt x="103124" y="137540"/>
                </a:lnTo>
                <a:lnTo>
                  <a:pt x="73278" y="175386"/>
                </a:lnTo>
                <a:lnTo>
                  <a:pt x="47878" y="217055"/>
                </a:lnTo>
                <a:lnTo>
                  <a:pt x="27431" y="261467"/>
                </a:lnTo>
                <a:lnTo>
                  <a:pt x="12446" y="308597"/>
                </a:lnTo>
                <a:lnTo>
                  <a:pt x="3175" y="357987"/>
                </a:lnTo>
                <a:lnTo>
                  <a:pt x="0" y="409193"/>
                </a:lnTo>
                <a:lnTo>
                  <a:pt x="888" y="435025"/>
                </a:lnTo>
                <a:lnTo>
                  <a:pt x="7238" y="485546"/>
                </a:lnTo>
                <a:lnTo>
                  <a:pt x="19303" y="533806"/>
                </a:lnTo>
                <a:lnTo>
                  <a:pt x="36956" y="579805"/>
                </a:lnTo>
                <a:lnTo>
                  <a:pt x="60198" y="622630"/>
                </a:lnTo>
                <a:lnTo>
                  <a:pt x="87629" y="662279"/>
                </a:lnTo>
                <a:lnTo>
                  <a:pt x="119633" y="698525"/>
                </a:lnTo>
                <a:lnTo>
                  <a:pt x="155701" y="730478"/>
                </a:lnTo>
                <a:lnTo>
                  <a:pt x="195199" y="758342"/>
                </a:lnTo>
                <a:lnTo>
                  <a:pt x="238378" y="781227"/>
                </a:lnTo>
                <a:lnTo>
                  <a:pt x="283972" y="799134"/>
                </a:lnTo>
                <a:lnTo>
                  <a:pt x="332358" y="811364"/>
                </a:lnTo>
                <a:lnTo>
                  <a:pt x="382777" y="817702"/>
                </a:lnTo>
                <a:lnTo>
                  <a:pt x="408431" y="818387"/>
                </a:lnTo>
                <a:lnTo>
                  <a:pt x="408431" y="0"/>
                </a:lnTo>
                <a:close/>
              </a:path>
            </a:pathLst>
          </a:custGeom>
          <a:solidFill>
            <a:srgbClr val="252525"/>
          </a:solidFill>
        </p:spPr>
        <p:txBody>
          <a:bodyPr wrap="square" lIns="0" tIns="0" rIns="0" bIns="0" rtlCol="0"/>
          <a:lstStyle/>
          <a:p>
            <a:endParaRPr/>
          </a:p>
        </p:txBody>
      </p:sp>
      <p:grpSp>
        <p:nvGrpSpPr>
          <p:cNvPr id="3" name="object 3"/>
          <p:cNvGrpSpPr/>
          <p:nvPr/>
        </p:nvGrpSpPr>
        <p:grpSpPr>
          <a:xfrm>
            <a:off x="0" y="0"/>
            <a:ext cx="1295400" cy="6858000"/>
            <a:chOff x="0" y="0"/>
            <a:chExt cx="4897120" cy="6858000"/>
          </a:xfrm>
        </p:grpSpPr>
        <p:sp>
          <p:nvSpPr>
            <p:cNvPr id="4" name="object 4"/>
            <p:cNvSpPr/>
            <p:nvPr/>
          </p:nvSpPr>
          <p:spPr>
            <a:xfrm>
              <a:off x="0" y="0"/>
              <a:ext cx="4897120" cy="6858000"/>
            </a:xfrm>
            <a:custGeom>
              <a:avLst/>
              <a:gdLst/>
              <a:ahLst/>
              <a:cxnLst/>
              <a:rect l="l" t="t" r="r" b="b"/>
              <a:pathLst>
                <a:path w="4897120" h="6858000">
                  <a:moveTo>
                    <a:pt x="4896612" y="0"/>
                  </a:moveTo>
                  <a:lnTo>
                    <a:pt x="0" y="0"/>
                  </a:lnTo>
                  <a:lnTo>
                    <a:pt x="0" y="6858000"/>
                  </a:lnTo>
                  <a:lnTo>
                    <a:pt x="4896612" y="6858000"/>
                  </a:lnTo>
                  <a:lnTo>
                    <a:pt x="4896612" y="0"/>
                  </a:lnTo>
                  <a:close/>
                </a:path>
              </a:pathLst>
            </a:custGeom>
            <a:solidFill>
              <a:srgbClr val="FFFFFF"/>
            </a:solidFill>
          </p:spPr>
          <p:txBody>
            <a:bodyPr wrap="square" lIns="0" tIns="0" rIns="0" bIns="0" rtlCol="0"/>
            <a:lstStyle/>
            <a:p>
              <a:endParaRPr/>
            </a:p>
          </p:txBody>
        </p:sp>
        <p:sp>
          <p:nvSpPr>
            <p:cNvPr id="5" name="object 5"/>
            <p:cNvSpPr/>
            <p:nvPr/>
          </p:nvSpPr>
          <p:spPr>
            <a:xfrm>
              <a:off x="761" y="6200394"/>
              <a:ext cx="4495800" cy="26034"/>
            </a:xfrm>
            <a:custGeom>
              <a:avLst/>
              <a:gdLst/>
              <a:ahLst/>
              <a:cxnLst/>
              <a:rect l="l" t="t" r="r" b="b"/>
              <a:pathLst>
                <a:path w="4495800" h="26035">
                  <a:moveTo>
                    <a:pt x="4495800" y="0"/>
                  </a:moveTo>
                  <a:lnTo>
                    <a:pt x="0" y="0"/>
                  </a:lnTo>
                  <a:lnTo>
                    <a:pt x="0" y="25907"/>
                  </a:lnTo>
                  <a:lnTo>
                    <a:pt x="4495800" y="25907"/>
                  </a:lnTo>
                  <a:lnTo>
                    <a:pt x="4495800" y="0"/>
                  </a:lnTo>
                  <a:close/>
                </a:path>
              </a:pathLst>
            </a:custGeom>
            <a:solidFill>
              <a:srgbClr val="252525"/>
            </a:solidFill>
          </p:spPr>
          <p:txBody>
            <a:bodyPr wrap="square" lIns="0" tIns="0" rIns="0" bIns="0" rtlCol="0"/>
            <a:lstStyle/>
            <a:p>
              <a:endParaRPr/>
            </a:p>
          </p:txBody>
        </p:sp>
      </p:grpSp>
      <p:sp>
        <p:nvSpPr>
          <p:cNvPr id="6" name="object 6"/>
          <p:cNvSpPr txBox="1">
            <a:spLocks noGrp="1"/>
          </p:cNvSpPr>
          <p:nvPr>
            <p:ph type="title"/>
          </p:nvPr>
        </p:nvSpPr>
        <p:spPr>
          <a:xfrm>
            <a:off x="3727130" y="79214"/>
            <a:ext cx="6408271" cy="689932"/>
          </a:xfrm>
          <a:prstGeom prst="rect">
            <a:avLst/>
          </a:prstGeom>
        </p:spPr>
        <p:txBody>
          <a:bodyPr vert="horz" wrap="square" lIns="0" tIns="12700" rIns="0" bIns="0" rtlCol="0">
            <a:spAutoFit/>
          </a:bodyPr>
          <a:lstStyle/>
          <a:p>
            <a:pPr marL="12700">
              <a:lnSpc>
                <a:spcPct val="100000"/>
              </a:lnSpc>
              <a:spcBef>
                <a:spcPts val="100"/>
              </a:spcBef>
            </a:pPr>
            <a:r>
              <a:rPr spc="-5" dirty="0"/>
              <a:t>Associate</a:t>
            </a:r>
            <a:r>
              <a:rPr spc="-95" dirty="0"/>
              <a:t> </a:t>
            </a:r>
            <a:r>
              <a:rPr spc="-5" dirty="0"/>
              <a:t>Array</a:t>
            </a:r>
            <a:r>
              <a:rPr spc="-15" dirty="0"/>
              <a:t> </a:t>
            </a:r>
            <a:r>
              <a:rPr dirty="0"/>
              <a:t>Sorting</a:t>
            </a:r>
          </a:p>
        </p:txBody>
      </p:sp>
      <p:sp>
        <p:nvSpPr>
          <p:cNvPr id="8" name="object 8"/>
          <p:cNvSpPr txBox="1"/>
          <p:nvPr/>
        </p:nvSpPr>
        <p:spPr>
          <a:xfrm>
            <a:off x="742750" y="836944"/>
            <a:ext cx="10439400" cy="5184111"/>
          </a:xfrm>
          <a:prstGeom prst="rect">
            <a:avLst/>
          </a:prstGeom>
        </p:spPr>
        <p:txBody>
          <a:bodyPr vert="horz" wrap="square" lIns="0" tIns="13335" rIns="0" bIns="0" rtlCol="0">
            <a:spAutoFit/>
          </a:bodyPr>
          <a:lstStyle/>
          <a:p>
            <a:pPr marL="12700">
              <a:lnSpc>
                <a:spcPct val="100000"/>
              </a:lnSpc>
              <a:spcBef>
                <a:spcPts val="105"/>
              </a:spcBef>
            </a:pPr>
            <a:r>
              <a:rPr sz="1600" b="1" dirty="0">
                <a:latin typeface="Corbel"/>
                <a:cs typeface="Corbel"/>
              </a:rPr>
              <a:t>&lt;?php</a:t>
            </a:r>
            <a:endParaRPr sz="1600" dirty="0">
              <a:latin typeface="Corbel"/>
              <a:cs typeface="Corbel"/>
            </a:endParaRPr>
          </a:p>
          <a:p>
            <a:pPr marL="1071245" marR="2829560" indent="-622300">
              <a:lnSpc>
                <a:spcPct val="100000"/>
              </a:lnSpc>
            </a:pPr>
            <a:r>
              <a:rPr sz="1600" b="1" spc="-5" dirty="0">
                <a:latin typeface="Corbel"/>
                <a:cs typeface="Corbel"/>
              </a:rPr>
              <a:t>$mark_list </a:t>
            </a:r>
            <a:r>
              <a:rPr sz="1600" b="1" dirty="0">
                <a:latin typeface="Corbel"/>
                <a:cs typeface="Corbel"/>
              </a:rPr>
              <a:t>= </a:t>
            </a:r>
            <a:r>
              <a:rPr sz="1600" b="1" spc="-5" dirty="0">
                <a:latin typeface="Corbel"/>
                <a:cs typeface="Corbel"/>
              </a:rPr>
              <a:t>array("Ratheesh"=&gt; 98 </a:t>
            </a:r>
            <a:r>
              <a:rPr sz="1600" b="1" dirty="0">
                <a:latin typeface="Corbel"/>
                <a:cs typeface="Corbel"/>
              </a:rPr>
              <a:t>, </a:t>
            </a:r>
            <a:r>
              <a:rPr sz="1600" b="1" spc="-275" dirty="0">
                <a:latin typeface="Corbel"/>
                <a:cs typeface="Corbel"/>
              </a:rPr>
              <a:t> </a:t>
            </a:r>
            <a:r>
              <a:rPr sz="1600" b="1" dirty="0">
                <a:latin typeface="Corbel"/>
                <a:cs typeface="Corbel"/>
              </a:rPr>
              <a:t>"Satheesh"=&gt;</a:t>
            </a:r>
            <a:r>
              <a:rPr sz="1600" b="1" spc="-40" dirty="0">
                <a:latin typeface="Corbel"/>
                <a:cs typeface="Corbel"/>
              </a:rPr>
              <a:t> </a:t>
            </a:r>
            <a:r>
              <a:rPr sz="1600" b="1" spc="-5" dirty="0">
                <a:latin typeface="Corbel"/>
                <a:cs typeface="Corbel"/>
              </a:rPr>
              <a:t>58,"</a:t>
            </a:r>
            <a:r>
              <a:rPr sz="1600" b="1" dirty="0">
                <a:latin typeface="Corbel"/>
                <a:cs typeface="Corbel"/>
              </a:rPr>
              <a:t>Sud</a:t>
            </a:r>
            <a:r>
              <a:rPr sz="1600" b="1" spc="-15" dirty="0">
                <a:latin typeface="Corbel"/>
                <a:cs typeface="Corbel"/>
              </a:rPr>
              <a:t>h</a:t>
            </a:r>
            <a:r>
              <a:rPr sz="1600" b="1" dirty="0">
                <a:latin typeface="Corbel"/>
                <a:cs typeface="Corbel"/>
              </a:rPr>
              <a:t>ees</a:t>
            </a:r>
            <a:r>
              <a:rPr sz="1600" b="1" spc="-5" dirty="0">
                <a:latin typeface="Corbel"/>
                <a:cs typeface="Corbel"/>
              </a:rPr>
              <a:t>h</a:t>
            </a:r>
            <a:r>
              <a:rPr sz="1600" b="1" dirty="0">
                <a:latin typeface="Corbel"/>
                <a:cs typeface="Corbel"/>
              </a:rPr>
              <a:t>"=&gt;</a:t>
            </a:r>
            <a:r>
              <a:rPr sz="1600" b="1" spc="-50" dirty="0">
                <a:latin typeface="Corbel"/>
                <a:cs typeface="Corbel"/>
              </a:rPr>
              <a:t> </a:t>
            </a:r>
            <a:r>
              <a:rPr sz="1600" b="1" spc="-5" dirty="0">
                <a:latin typeface="Corbel"/>
                <a:cs typeface="Corbel"/>
              </a:rPr>
              <a:t>7</a:t>
            </a:r>
            <a:r>
              <a:rPr sz="1600" b="1" spc="-10" dirty="0">
                <a:latin typeface="Corbel"/>
                <a:cs typeface="Corbel"/>
              </a:rPr>
              <a:t>6</a:t>
            </a:r>
            <a:r>
              <a:rPr sz="1600" b="1" dirty="0">
                <a:latin typeface="Corbel"/>
                <a:cs typeface="Corbel"/>
              </a:rPr>
              <a:t>);</a:t>
            </a:r>
            <a:endParaRPr lang="en-US" sz="1600" b="1" dirty="0">
              <a:latin typeface="Corbel"/>
              <a:cs typeface="Corbel"/>
            </a:endParaRPr>
          </a:p>
          <a:p>
            <a:pPr marL="1071245" marR="2829560" indent="-622300">
              <a:lnSpc>
                <a:spcPct val="100000"/>
              </a:lnSpc>
            </a:pPr>
            <a:endParaRPr sz="1600" dirty="0">
              <a:latin typeface="Corbel"/>
              <a:cs typeface="Corbel"/>
            </a:endParaRPr>
          </a:p>
          <a:p>
            <a:pPr marL="449580" marR="236854">
              <a:lnSpc>
                <a:spcPct val="100000"/>
              </a:lnSpc>
            </a:pPr>
            <a:r>
              <a:rPr sz="1600" b="1" dirty="0">
                <a:latin typeface="Corbel"/>
                <a:cs typeface="Corbel"/>
              </a:rPr>
              <a:t>echo</a:t>
            </a:r>
            <a:r>
              <a:rPr sz="1600" b="1" spc="-10" dirty="0">
                <a:latin typeface="Corbel"/>
                <a:cs typeface="Corbel"/>
              </a:rPr>
              <a:t> </a:t>
            </a:r>
            <a:r>
              <a:rPr sz="1600" b="1" dirty="0">
                <a:latin typeface="Corbel"/>
                <a:cs typeface="Corbel"/>
              </a:rPr>
              <a:t>"&lt;br&gt;Before</a:t>
            </a:r>
            <a:r>
              <a:rPr sz="1600" b="1" spc="-50" dirty="0">
                <a:latin typeface="Corbel"/>
                <a:cs typeface="Corbel"/>
              </a:rPr>
              <a:t> </a:t>
            </a:r>
            <a:r>
              <a:rPr sz="1600" b="1" dirty="0">
                <a:latin typeface="Corbel"/>
                <a:cs typeface="Corbel"/>
              </a:rPr>
              <a:t>sorting</a:t>
            </a:r>
            <a:r>
              <a:rPr sz="1600" b="1" spc="-20" dirty="0">
                <a:latin typeface="Corbel"/>
                <a:cs typeface="Corbel"/>
              </a:rPr>
              <a:t> </a:t>
            </a:r>
            <a:r>
              <a:rPr sz="1600" b="1" dirty="0">
                <a:latin typeface="Corbel"/>
                <a:cs typeface="Corbel"/>
              </a:rPr>
              <a:t>in</a:t>
            </a:r>
            <a:r>
              <a:rPr sz="1600" b="1" spc="-15" dirty="0">
                <a:latin typeface="Corbel"/>
                <a:cs typeface="Corbel"/>
              </a:rPr>
              <a:t> </a:t>
            </a:r>
            <a:r>
              <a:rPr sz="1600" b="1" dirty="0">
                <a:latin typeface="Corbel"/>
                <a:cs typeface="Corbel"/>
              </a:rPr>
              <a:t>ascending</a:t>
            </a:r>
            <a:r>
              <a:rPr sz="1600" b="1" spc="-25" dirty="0">
                <a:latin typeface="Corbel"/>
                <a:cs typeface="Corbel"/>
              </a:rPr>
              <a:t> </a:t>
            </a:r>
            <a:r>
              <a:rPr sz="1600" b="1" dirty="0">
                <a:latin typeface="Corbel"/>
                <a:cs typeface="Corbel"/>
              </a:rPr>
              <a:t>order</a:t>
            </a:r>
            <a:r>
              <a:rPr sz="1600" b="1" spc="-5" dirty="0">
                <a:latin typeface="Corbel"/>
                <a:cs typeface="Corbel"/>
              </a:rPr>
              <a:t>)&lt;br&gt;"; </a:t>
            </a:r>
            <a:r>
              <a:rPr sz="1600" b="1" spc="-270" dirty="0">
                <a:latin typeface="Corbel"/>
                <a:cs typeface="Corbel"/>
              </a:rPr>
              <a:t> </a:t>
            </a:r>
            <a:endParaRPr lang="en-US" sz="1600" b="1" spc="-270" dirty="0">
              <a:latin typeface="Corbel"/>
              <a:cs typeface="Corbel"/>
            </a:endParaRPr>
          </a:p>
          <a:p>
            <a:pPr marL="449580" marR="236854">
              <a:lnSpc>
                <a:spcPct val="100000"/>
              </a:lnSpc>
            </a:pPr>
            <a:r>
              <a:rPr sz="1600" b="1" dirty="0">
                <a:latin typeface="Corbel"/>
                <a:cs typeface="Corbel"/>
              </a:rPr>
              <a:t>foreach($mark_list</a:t>
            </a:r>
            <a:r>
              <a:rPr sz="1600" b="1" spc="-55" dirty="0">
                <a:latin typeface="Corbel"/>
                <a:cs typeface="Corbel"/>
              </a:rPr>
              <a:t> </a:t>
            </a:r>
            <a:r>
              <a:rPr sz="1600" b="1" dirty="0">
                <a:latin typeface="Corbel"/>
                <a:cs typeface="Corbel"/>
              </a:rPr>
              <a:t>as $name</a:t>
            </a:r>
            <a:r>
              <a:rPr sz="1600" b="1" spc="-35" dirty="0">
                <a:latin typeface="Corbel"/>
                <a:cs typeface="Corbel"/>
              </a:rPr>
              <a:t> </a:t>
            </a:r>
            <a:r>
              <a:rPr sz="1600" b="1" spc="-5" dirty="0">
                <a:latin typeface="Corbel"/>
                <a:cs typeface="Corbel"/>
              </a:rPr>
              <a:t>=&gt;</a:t>
            </a:r>
            <a:r>
              <a:rPr sz="1600" b="1" spc="-10" dirty="0">
                <a:latin typeface="Corbel"/>
                <a:cs typeface="Corbel"/>
              </a:rPr>
              <a:t> </a:t>
            </a:r>
            <a:r>
              <a:rPr sz="1600" b="1" dirty="0">
                <a:latin typeface="Corbel"/>
                <a:cs typeface="Corbel"/>
              </a:rPr>
              <a:t>$marks)</a:t>
            </a:r>
            <a:endParaRPr sz="1600" dirty="0">
              <a:latin typeface="Corbel"/>
              <a:cs typeface="Corbel"/>
            </a:endParaRPr>
          </a:p>
          <a:p>
            <a:pPr marL="449580">
              <a:lnSpc>
                <a:spcPct val="100000"/>
              </a:lnSpc>
            </a:pPr>
            <a:r>
              <a:rPr sz="1600" b="1" dirty="0">
                <a:latin typeface="Corbel"/>
                <a:cs typeface="Corbel"/>
              </a:rPr>
              <a:t>{</a:t>
            </a:r>
            <a:endParaRPr sz="1600" dirty="0">
              <a:latin typeface="Corbel"/>
              <a:cs typeface="Corbel"/>
            </a:endParaRPr>
          </a:p>
          <a:p>
            <a:pPr marL="596265">
              <a:lnSpc>
                <a:spcPct val="100000"/>
              </a:lnSpc>
            </a:pPr>
            <a:r>
              <a:rPr sz="1600" b="1" dirty="0">
                <a:latin typeface="Corbel"/>
                <a:cs typeface="Corbel"/>
              </a:rPr>
              <a:t>echo</a:t>
            </a:r>
            <a:r>
              <a:rPr sz="1600" b="1" spc="-15" dirty="0">
                <a:latin typeface="Corbel"/>
                <a:cs typeface="Corbel"/>
              </a:rPr>
              <a:t> </a:t>
            </a:r>
            <a:r>
              <a:rPr sz="1600" b="1" dirty="0">
                <a:latin typeface="Corbel"/>
                <a:cs typeface="Corbel"/>
              </a:rPr>
              <a:t>"$name</a:t>
            </a:r>
            <a:r>
              <a:rPr sz="1600" b="1" spc="-30" dirty="0">
                <a:latin typeface="Corbel"/>
                <a:cs typeface="Corbel"/>
              </a:rPr>
              <a:t> </a:t>
            </a:r>
            <a:r>
              <a:rPr sz="1600" b="1" dirty="0">
                <a:latin typeface="Corbel"/>
                <a:cs typeface="Corbel"/>
              </a:rPr>
              <a:t>has</a:t>
            </a:r>
            <a:r>
              <a:rPr sz="1600" b="1" spc="-15" dirty="0">
                <a:latin typeface="Corbel"/>
                <a:cs typeface="Corbel"/>
              </a:rPr>
              <a:t> </a:t>
            </a:r>
            <a:r>
              <a:rPr sz="1600" b="1" dirty="0">
                <a:latin typeface="Corbel"/>
                <a:cs typeface="Corbel"/>
              </a:rPr>
              <a:t>got</a:t>
            </a:r>
            <a:r>
              <a:rPr sz="1600" b="1" spc="-10" dirty="0">
                <a:latin typeface="Corbel"/>
                <a:cs typeface="Corbel"/>
              </a:rPr>
              <a:t> </a:t>
            </a:r>
            <a:r>
              <a:rPr sz="1600" b="1" dirty="0">
                <a:latin typeface="Corbel"/>
                <a:cs typeface="Corbel"/>
              </a:rPr>
              <a:t>$marks</a:t>
            </a:r>
            <a:r>
              <a:rPr sz="1600" b="1" spc="-35" dirty="0">
                <a:latin typeface="Corbel"/>
                <a:cs typeface="Corbel"/>
              </a:rPr>
              <a:t> </a:t>
            </a:r>
            <a:r>
              <a:rPr sz="1600" b="1" spc="-5" dirty="0">
                <a:latin typeface="Corbel"/>
                <a:cs typeface="Corbel"/>
              </a:rPr>
              <a:t>marks</a:t>
            </a:r>
            <a:r>
              <a:rPr sz="1600" b="1" spc="-30" dirty="0">
                <a:latin typeface="Corbel"/>
                <a:cs typeface="Corbel"/>
              </a:rPr>
              <a:t> </a:t>
            </a:r>
            <a:r>
              <a:rPr sz="1600" b="1" spc="-5" dirty="0">
                <a:latin typeface="Corbel"/>
                <a:cs typeface="Corbel"/>
              </a:rPr>
              <a:t>&lt;br&gt;";</a:t>
            </a:r>
            <a:endParaRPr sz="1600" dirty="0">
              <a:latin typeface="Corbel"/>
              <a:cs typeface="Corbel"/>
            </a:endParaRPr>
          </a:p>
          <a:p>
            <a:pPr marL="449580">
              <a:lnSpc>
                <a:spcPct val="100000"/>
              </a:lnSpc>
            </a:pPr>
            <a:r>
              <a:rPr sz="1600" b="1" dirty="0">
                <a:latin typeface="Corbel"/>
                <a:cs typeface="Corbel"/>
              </a:rPr>
              <a:t>}</a:t>
            </a:r>
            <a:endParaRPr sz="1600" dirty="0">
              <a:latin typeface="Corbel"/>
              <a:cs typeface="Corbel"/>
            </a:endParaRPr>
          </a:p>
          <a:p>
            <a:pPr marL="449580">
              <a:lnSpc>
                <a:spcPct val="100000"/>
              </a:lnSpc>
            </a:pPr>
            <a:r>
              <a:rPr sz="1600" b="1" spc="-5" dirty="0" err="1">
                <a:solidFill>
                  <a:srgbClr val="FF0000"/>
                </a:solidFill>
                <a:latin typeface="Corbel"/>
                <a:cs typeface="Corbel"/>
              </a:rPr>
              <a:t>asort</a:t>
            </a:r>
            <a:r>
              <a:rPr sz="1600" b="1" spc="-5" dirty="0">
                <a:solidFill>
                  <a:srgbClr val="FF0000"/>
                </a:solidFill>
                <a:latin typeface="Corbel"/>
                <a:cs typeface="Corbel"/>
              </a:rPr>
              <a:t>($mark_list);</a:t>
            </a:r>
            <a:endParaRPr sz="1600" dirty="0">
              <a:solidFill>
                <a:srgbClr val="FF0000"/>
              </a:solidFill>
              <a:latin typeface="Corbel"/>
              <a:cs typeface="Corbel"/>
            </a:endParaRPr>
          </a:p>
          <a:p>
            <a:pPr marL="449580" marR="5080">
              <a:lnSpc>
                <a:spcPct val="100000"/>
              </a:lnSpc>
            </a:pPr>
            <a:r>
              <a:rPr sz="1600" b="1" dirty="0">
                <a:latin typeface="Corbel"/>
                <a:cs typeface="Corbel"/>
              </a:rPr>
              <a:t>echo</a:t>
            </a:r>
            <a:r>
              <a:rPr sz="1600" b="1" spc="-5" dirty="0">
                <a:latin typeface="Corbel"/>
                <a:cs typeface="Corbel"/>
              </a:rPr>
              <a:t> "&lt;br&gt;&lt;br&gt;After</a:t>
            </a:r>
            <a:r>
              <a:rPr sz="1600" b="1" spc="-25" dirty="0">
                <a:latin typeface="Corbel"/>
                <a:cs typeface="Corbel"/>
              </a:rPr>
              <a:t> </a:t>
            </a:r>
            <a:r>
              <a:rPr sz="1600" b="1" dirty="0">
                <a:latin typeface="Corbel"/>
                <a:cs typeface="Corbel"/>
              </a:rPr>
              <a:t>sorting</a:t>
            </a:r>
            <a:r>
              <a:rPr sz="1600" b="1" spc="-30" dirty="0">
                <a:latin typeface="Corbel"/>
                <a:cs typeface="Corbel"/>
              </a:rPr>
              <a:t> </a:t>
            </a:r>
            <a:r>
              <a:rPr sz="1600" b="1" dirty="0">
                <a:latin typeface="Corbel"/>
                <a:cs typeface="Corbel"/>
              </a:rPr>
              <a:t>in</a:t>
            </a:r>
            <a:r>
              <a:rPr sz="1600" b="1" spc="-5" dirty="0">
                <a:latin typeface="Corbel"/>
                <a:cs typeface="Corbel"/>
              </a:rPr>
              <a:t> </a:t>
            </a:r>
            <a:r>
              <a:rPr sz="1600" b="1" dirty="0">
                <a:latin typeface="Corbel"/>
                <a:cs typeface="Corbel"/>
              </a:rPr>
              <a:t>ascending</a:t>
            </a:r>
            <a:r>
              <a:rPr sz="1600" b="1" spc="-25" dirty="0">
                <a:latin typeface="Corbel"/>
                <a:cs typeface="Corbel"/>
              </a:rPr>
              <a:t> </a:t>
            </a:r>
            <a:r>
              <a:rPr sz="1600" b="1" dirty="0">
                <a:latin typeface="Corbel"/>
                <a:cs typeface="Corbel"/>
              </a:rPr>
              <a:t>order</a:t>
            </a:r>
            <a:r>
              <a:rPr sz="1600" b="1" spc="-30" dirty="0">
                <a:latin typeface="Corbel"/>
                <a:cs typeface="Corbel"/>
              </a:rPr>
              <a:t> </a:t>
            </a:r>
            <a:r>
              <a:rPr sz="1600" b="1" spc="-5" dirty="0" err="1">
                <a:latin typeface="Corbel"/>
                <a:cs typeface="Corbel"/>
              </a:rPr>
              <a:t>br</a:t>
            </a:r>
            <a:r>
              <a:rPr sz="1600" b="1" spc="-5" dirty="0">
                <a:latin typeface="Corbel"/>
                <a:cs typeface="Corbel"/>
              </a:rPr>
              <a:t>&gt;";</a:t>
            </a:r>
            <a:endParaRPr lang="en-US" sz="1600" b="1" spc="-5" dirty="0">
              <a:latin typeface="Corbel"/>
              <a:cs typeface="Corbel"/>
            </a:endParaRPr>
          </a:p>
          <a:p>
            <a:pPr marL="449580" marR="5080">
              <a:lnSpc>
                <a:spcPct val="100000"/>
              </a:lnSpc>
            </a:pPr>
            <a:r>
              <a:rPr sz="1600" b="1" spc="-5" dirty="0">
                <a:latin typeface="Corbel"/>
                <a:cs typeface="Corbel"/>
              </a:rPr>
              <a:t> </a:t>
            </a:r>
            <a:r>
              <a:rPr sz="1600" b="1" spc="-275" dirty="0">
                <a:latin typeface="Corbel"/>
                <a:cs typeface="Corbel"/>
              </a:rPr>
              <a:t> </a:t>
            </a:r>
            <a:r>
              <a:rPr sz="1600" b="1" dirty="0">
                <a:latin typeface="Corbel"/>
                <a:cs typeface="Corbel"/>
              </a:rPr>
              <a:t>foreach($mark_list</a:t>
            </a:r>
            <a:r>
              <a:rPr sz="1600" b="1" spc="-55" dirty="0">
                <a:latin typeface="Corbel"/>
                <a:cs typeface="Corbel"/>
              </a:rPr>
              <a:t> </a:t>
            </a:r>
            <a:r>
              <a:rPr sz="1600" b="1" dirty="0">
                <a:latin typeface="Corbel"/>
                <a:cs typeface="Corbel"/>
              </a:rPr>
              <a:t>as $name</a:t>
            </a:r>
            <a:r>
              <a:rPr sz="1600" b="1" spc="-35" dirty="0">
                <a:latin typeface="Corbel"/>
                <a:cs typeface="Corbel"/>
              </a:rPr>
              <a:t> </a:t>
            </a:r>
            <a:r>
              <a:rPr sz="1600" b="1" spc="-5" dirty="0">
                <a:latin typeface="Corbel"/>
                <a:cs typeface="Corbel"/>
              </a:rPr>
              <a:t>=&gt;</a:t>
            </a:r>
            <a:r>
              <a:rPr sz="1600" b="1" spc="-10" dirty="0">
                <a:latin typeface="Corbel"/>
                <a:cs typeface="Corbel"/>
              </a:rPr>
              <a:t> </a:t>
            </a:r>
            <a:r>
              <a:rPr sz="1600" b="1" dirty="0">
                <a:latin typeface="Corbel"/>
                <a:cs typeface="Corbel"/>
              </a:rPr>
              <a:t>$marks)</a:t>
            </a:r>
            <a:endParaRPr sz="1600" dirty="0">
              <a:latin typeface="Corbel"/>
              <a:cs typeface="Corbel"/>
            </a:endParaRPr>
          </a:p>
          <a:p>
            <a:pPr marL="449580">
              <a:lnSpc>
                <a:spcPct val="100000"/>
              </a:lnSpc>
            </a:pPr>
            <a:r>
              <a:rPr sz="1600" b="1" dirty="0">
                <a:latin typeface="Corbel"/>
                <a:cs typeface="Corbel"/>
              </a:rPr>
              <a:t>{</a:t>
            </a:r>
            <a:endParaRPr sz="1600" dirty="0">
              <a:latin typeface="Corbel"/>
              <a:cs typeface="Corbel"/>
            </a:endParaRPr>
          </a:p>
          <a:p>
            <a:pPr marL="596265">
              <a:lnSpc>
                <a:spcPct val="100000"/>
              </a:lnSpc>
            </a:pPr>
            <a:r>
              <a:rPr sz="1600" b="1" dirty="0">
                <a:latin typeface="Corbel"/>
                <a:cs typeface="Corbel"/>
              </a:rPr>
              <a:t>echo</a:t>
            </a:r>
            <a:r>
              <a:rPr sz="1600" b="1" spc="-15" dirty="0">
                <a:latin typeface="Corbel"/>
                <a:cs typeface="Corbel"/>
              </a:rPr>
              <a:t> </a:t>
            </a:r>
            <a:r>
              <a:rPr sz="1600" b="1" dirty="0">
                <a:latin typeface="Corbel"/>
                <a:cs typeface="Corbel"/>
              </a:rPr>
              <a:t>"$name</a:t>
            </a:r>
            <a:r>
              <a:rPr sz="1600" b="1" spc="-30" dirty="0">
                <a:latin typeface="Corbel"/>
                <a:cs typeface="Corbel"/>
              </a:rPr>
              <a:t> </a:t>
            </a:r>
            <a:r>
              <a:rPr sz="1600" b="1" dirty="0">
                <a:latin typeface="Corbel"/>
                <a:cs typeface="Corbel"/>
              </a:rPr>
              <a:t>has</a:t>
            </a:r>
            <a:r>
              <a:rPr sz="1600" b="1" spc="-15" dirty="0">
                <a:latin typeface="Corbel"/>
                <a:cs typeface="Corbel"/>
              </a:rPr>
              <a:t> </a:t>
            </a:r>
            <a:r>
              <a:rPr sz="1600" b="1" dirty="0">
                <a:latin typeface="Corbel"/>
                <a:cs typeface="Corbel"/>
              </a:rPr>
              <a:t>got</a:t>
            </a:r>
            <a:r>
              <a:rPr sz="1600" b="1" spc="-10" dirty="0">
                <a:latin typeface="Corbel"/>
                <a:cs typeface="Corbel"/>
              </a:rPr>
              <a:t> </a:t>
            </a:r>
            <a:r>
              <a:rPr sz="1600" b="1" dirty="0">
                <a:latin typeface="Corbel"/>
                <a:cs typeface="Corbel"/>
              </a:rPr>
              <a:t>$marks</a:t>
            </a:r>
            <a:r>
              <a:rPr sz="1600" b="1" spc="-35" dirty="0">
                <a:latin typeface="Corbel"/>
                <a:cs typeface="Corbel"/>
              </a:rPr>
              <a:t> </a:t>
            </a:r>
            <a:r>
              <a:rPr sz="1600" b="1" spc="-5" dirty="0">
                <a:latin typeface="Corbel"/>
                <a:cs typeface="Corbel"/>
              </a:rPr>
              <a:t>marks</a:t>
            </a:r>
            <a:r>
              <a:rPr sz="1600" b="1" spc="-30" dirty="0">
                <a:latin typeface="Corbel"/>
                <a:cs typeface="Corbel"/>
              </a:rPr>
              <a:t> </a:t>
            </a:r>
            <a:r>
              <a:rPr sz="1600" b="1" spc="-5" dirty="0">
                <a:latin typeface="Corbel"/>
                <a:cs typeface="Corbel"/>
              </a:rPr>
              <a:t>&lt;br&gt;";</a:t>
            </a:r>
            <a:endParaRPr sz="1600" dirty="0">
              <a:latin typeface="Corbel"/>
              <a:cs typeface="Corbel"/>
            </a:endParaRPr>
          </a:p>
          <a:p>
            <a:pPr marL="449580">
              <a:lnSpc>
                <a:spcPct val="100000"/>
              </a:lnSpc>
            </a:pPr>
            <a:r>
              <a:rPr sz="1600" b="1" dirty="0">
                <a:latin typeface="Corbel"/>
                <a:cs typeface="Corbel"/>
              </a:rPr>
              <a:t>}</a:t>
            </a:r>
            <a:endParaRPr sz="1600" dirty="0">
              <a:latin typeface="Corbel"/>
              <a:cs typeface="Corbel"/>
            </a:endParaRPr>
          </a:p>
          <a:p>
            <a:pPr marL="449580">
              <a:lnSpc>
                <a:spcPct val="100000"/>
              </a:lnSpc>
            </a:pPr>
            <a:r>
              <a:rPr sz="1600" b="1" spc="-5" dirty="0" err="1">
                <a:solidFill>
                  <a:srgbClr val="FF0000"/>
                </a:solidFill>
                <a:latin typeface="Corbel"/>
                <a:cs typeface="Corbel"/>
              </a:rPr>
              <a:t>ksort</a:t>
            </a:r>
            <a:r>
              <a:rPr sz="1600" b="1" spc="-5" dirty="0">
                <a:solidFill>
                  <a:srgbClr val="FF0000"/>
                </a:solidFill>
                <a:latin typeface="Corbel"/>
                <a:cs typeface="Corbel"/>
              </a:rPr>
              <a:t>($mark_list);</a:t>
            </a:r>
            <a:endParaRPr sz="1600" dirty="0">
              <a:solidFill>
                <a:srgbClr val="FF0000"/>
              </a:solidFill>
              <a:latin typeface="Corbel"/>
              <a:cs typeface="Corbel"/>
            </a:endParaRPr>
          </a:p>
          <a:p>
            <a:pPr marL="449580" marR="5080">
              <a:lnSpc>
                <a:spcPct val="100000"/>
              </a:lnSpc>
            </a:pPr>
            <a:r>
              <a:rPr sz="1600" b="1" dirty="0">
                <a:latin typeface="Corbel"/>
                <a:cs typeface="Corbel"/>
              </a:rPr>
              <a:t>echo</a:t>
            </a:r>
            <a:r>
              <a:rPr sz="1600" b="1" spc="-5" dirty="0">
                <a:latin typeface="Corbel"/>
                <a:cs typeface="Corbel"/>
              </a:rPr>
              <a:t> "&lt;br&gt;&lt;br&gt;After</a:t>
            </a:r>
            <a:r>
              <a:rPr sz="1600" b="1" spc="-25" dirty="0">
                <a:latin typeface="Corbel"/>
                <a:cs typeface="Corbel"/>
              </a:rPr>
              <a:t> </a:t>
            </a:r>
            <a:r>
              <a:rPr sz="1600" b="1" dirty="0">
                <a:latin typeface="Corbel"/>
                <a:cs typeface="Corbel"/>
              </a:rPr>
              <a:t>sorting</a:t>
            </a:r>
            <a:r>
              <a:rPr sz="1600" b="1" spc="-30" dirty="0">
                <a:latin typeface="Corbel"/>
                <a:cs typeface="Corbel"/>
              </a:rPr>
              <a:t> </a:t>
            </a:r>
            <a:r>
              <a:rPr sz="1600" b="1" dirty="0">
                <a:latin typeface="Corbel"/>
                <a:cs typeface="Corbel"/>
              </a:rPr>
              <a:t>in</a:t>
            </a:r>
            <a:r>
              <a:rPr sz="1600" b="1" spc="-5" dirty="0">
                <a:latin typeface="Corbel"/>
                <a:cs typeface="Corbel"/>
              </a:rPr>
              <a:t> </a:t>
            </a:r>
            <a:r>
              <a:rPr sz="1600" b="1" dirty="0">
                <a:latin typeface="Corbel"/>
                <a:cs typeface="Corbel"/>
              </a:rPr>
              <a:t>ascending</a:t>
            </a:r>
            <a:r>
              <a:rPr sz="1600" b="1" spc="-25" dirty="0">
                <a:latin typeface="Corbel"/>
                <a:cs typeface="Corbel"/>
              </a:rPr>
              <a:t> </a:t>
            </a:r>
            <a:r>
              <a:rPr sz="1600" b="1" dirty="0">
                <a:latin typeface="Corbel"/>
                <a:cs typeface="Corbel"/>
              </a:rPr>
              <a:t>order</a:t>
            </a:r>
            <a:r>
              <a:rPr sz="1600" b="1" spc="-30" dirty="0">
                <a:latin typeface="Corbel"/>
                <a:cs typeface="Corbel"/>
              </a:rPr>
              <a:t> </a:t>
            </a:r>
            <a:r>
              <a:rPr sz="1600" b="1" spc="-5" dirty="0" err="1">
                <a:latin typeface="Corbel"/>
                <a:cs typeface="Corbel"/>
              </a:rPr>
              <a:t>br</a:t>
            </a:r>
            <a:r>
              <a:rPr sz="1600" b="1" spc="-5" dirty="0">
                <a:latin typeface="Corbel"/>
                <a:cs typeface="Corbel"/>
              </a:rPr>
              <a:t>&gt;"; </a:t>
            </a:r>
            <a:r>
              <a:rPr sz="1600" b="1" spc="-275" dirty="0">
                <a:latin typeface="Corbel"/>
                <a:cs typeface="Corbel"/>
              </a:rPr>
              <a:t> </a:t>
            </a:r>
            <a:endParaRPr lang="en-US" sz="1600" b="1" spc="-275" dirty="0">
              <a:latin typeface="Corbel"/>
              <a:cs typeface="Corbel"/>
            </a:endParaRPr>
          </a:p>
          <a:p>
            <a:pPr marL="449580" marR="5080">
              <a:lnSpc>
                <a:spcPct val="100000"/>
              </a:lnSpc>
            </a:pPr>
            <a:r>
              <a:rPr sz="1600" b="1" dirty="0">
                <a:latin typeface="Corbel"/>
                <a:cs typeface="Corbel"/>
              </a:rPr>
              <a:t>foreach($mark_list</a:t>
            </a:r>
            <a:r>
              <a:rPr sz="1600" b="1" spc="-55" dirty="0">
                <a:latin typeface="Corbel"/>
                <a:cs typeface="Corbel"/>
              </a:rPr>
              <a:t> </a:t>
            </a:r>
            <a:r>
              <a:rPr sz="1600" b="1" dirty="0">
                <a:latin typeface="Corbel"/>
                <a:cs typeface="Corbel"/>
              </a:rPr>
              <a:t>as $name</a:t>
            </a:r>
            <a:r>
              <a:rPr sz="1600" b="1" spc="-35" dirty="0">
                <a:latin typeface="Corbel"/>
                <a:cs typeface="Corbel"/>
              </a:rPr>
              <a:t> </a:t>
            </a:r>
            <a:r>
              <a:rPr sz="1600" b="1" spc="-5" dirty="0">
                <a:latin typeface="Corbel"/>
                <a:cs typeface="Corbel"/>
              </a:rPr>
              <a:t>=&gt;</a:t>
            </a:r>
            <a:r>
              <a:rPr sz="1600" b="1" spc="-10" dirty="0">
                <a:latin typeface="Corbel"/>
                <a:cs typeface="Corbel"/>
              </a:rPr>
              <a:t> </a:t>
            </a:r>
            <a:r>
              <a:rPr sz="1600" b="1" dirty="0">
                <a:latin typeface="Corbel"/>
                <a:cs typeface="Corbel"/>
              </a:rPr>
              <a:t>$marks)</a:t>
            </a:r>
            <a:endParaRPr sz="1600" dirty="0">
              <a:latin typeface="Corbel"/>
              <a:cs typeface="Corbel"/>
            </a:endParaRPr>
          </a:p>
          <a:p>
            <a:pPr marL="449580">
              <a:lnSpc>
                <a:spcPct val="100000"/>
              </a:lnSpc>
            </a:pPr>
            <a:r>
              <a:rPr sz="1600" b="1" dirty="0">
                <a:latin typeface="Corbel"/>
                <a:cs typeface="Corbel"/>
              </a:rPr>
              <a:t>{</a:t>
            </a:r>
            <a:endParaRPr sz="1600" dirty="0">
              <a:latin typeface="Corbel"/>
              <a:cs typeface="Corbel"/>
            </a:endParaRPr>
          </a:p>
          <a:p>
            <a:pPr marL="596265">
              <a:lnSpc>
                <a:spcPct val="100000"/>
              </a:lnSpc>
            </a:pPr>
            <a:r>
              <a:rPr sz="1600" b="1" dirty="0">
                <a:latin typeface="Corbel"/>
                <a:cs typeface="Corbel"/>
              </a:rPr>
              <a:t>echo</a:t>
            </a:r>
            <a:r>
              <a:rPr sz="1600" b="1" spc="-15" dirty="0">
                <a:latin typeface="Corbel"/>
                <a:cs typeface="Corbel"/>
              </a:rPr>
              <a:t> </a:t>
            </a:r>
            <a:r>
              <a:rPr sz="1600" b="1" dirty="0">
                <a:latin typeface="Corbel"/>
                <a:cs typeface="Corbel"/>
              </a:rPr>
              <a:t>"$name</a:t>
            </a:r>
            <a:r>
              <a:rPr sz="1600" b="1" spc="-30" dirty="0">
                <a:latin typeface="Corbel"/>
                <a:cs typeface="Corbel"/>
              </a:rPr>
              <a:t> </a:t>
            </a:r>
            <a:r>
              <a:rPr sz="1600" b="1" dirty="0">
                <a:latin typeface="Corbel"/>
                <a:cs typeface="Corbel"/>
              </a:rPr>
              <a:t>has</a:t>
            </a:r>
            <a:r>
              <a:rPr sz="1600" b="1" spc="-15" dirty="0">
                <a:latin typeface="Corbel"/>
                <a:cs typeface="Corbel"/>
              </a:rPr>
              <a:t> </a:t>
            </a:r>
            <a:r>
              <a:rPr sz="1600" b="1" dirty="0">
                <a:latin typeface="Corbel"/>
                <a:cs typeface="Corbel"/>
              </a:rPr>
              <a:t>got</a:t>
            </a:r>
            <a:r>
              <a:rPr sz="1600" b="1" spc="-10" dirty="0">
                <a:latin typeface="Corbel"/>
                <a:cs typeface="Corbel"/>
              </a:rPr>
              <a:t> </a:t>
            </a:r>
            <a:r>
              <a:rPr sz="1600" b="1" dirty="0">
                <a:latin typeface="Corbel"/>
                <a:cs typeface="Corbel"/>
              </a:rPr>
              <a:t>$marks</a:t>
            </a:r>
            <a:r>
              <a:rPr sz="1600" b="1" spc="-35" dirty="0">
                <a:latin typeface="Corbel"/>
                <a:cs typeface="Corbel"/>
              </a:rPr>
              <a:t> </a:t>
            </a:r>
            <a:r>
              <a:rPr sz="1600" b="1" spc="-5" dirty="0">
                <a:latin typeface="Corbel"/>
                <a:cs typeface="Corbel"/>
              </a:rPr>
              <a:t>marks</a:t>
            </a:r>
            <a:r>
              <a:rPr sz="1600" b="1" spc="-30" dirty="0">
                <a:latin typeface="Corbel"/>
                <a:cs typeface="Corbel"/>
              </a:rPr>
              <a:t> </a:t>
            </a:r>
            <a:r>
              <a:rPr sz="1600" b="1" spc="-5" dirty="0">
                <a:latin typeface="Corbel"/>
                <a:cs typeface="Corbel"/>
              </a:rPr>
              <a:t>&lt;br&gt;";</a:t>
            </a:r>
            <a:endParaRPr sz="1600" dirty="0">
              <a:latin typeface="Corbel"/>
              <a:cs typeface="Corbel"/>
            </a:endParaRPr>
          </a:p>
          <a:p>
            <a:pPr marL="449580">
              <a:lnSpc>
                <a:spcPct val="100000"/>
              </a:lnSpc>
            </a:pPr>
            <a:r>
              <a:rPr sz="1600" b="1" dirty="0">
                <a:latin typeface="Corbel"/>
                <a:cs typeface="Corbel"/>
              </a:rPr>
              <a:t>}</a:t>
            </a:r>
            <a:endParaRPr sz="1600" dirty="0">
              <a:latin typeface="Corbel"/>
              <a:cs typeface="Corbel"/>
            </a:endParaRPr>
          </a:p>
          <a:p>
            <a:pPr marL="449580" marR="752475">
              <a:lnSpc>
                <a:spcPct val="100000"/>
              </a:lnSpc>
            </a:pPr>
            <a:r>
              <a:rPr sz="1600" b="1" spc="5" dirty="0">
                <a:latin typeface="Corbel"/>
                <a:cs typeface="Corbel"/>
              </a:rPr>
              <a:t>?&gt;</a:t>
            </a:r>
            <a:endParaRPr sz="1600" dirty="0">
              <a:latin typeface="Corbel"/>
              <a:cs typeface="Corbel"/>
            </a:endParaRPr>
          </a:p>
        </p:txBody>
      </p:sp>
      <p:pic>
        <p:nvPicPr>
          <p:cNvPr id="11" name="Picture 10">
            <a:extLst>
              <a:ext uri="{FF2B5EF4-FFF2-40B4-BE49-F238E27FC236}">
                <a16:creationId xmlns:a16="http://schemas.microsoft.com/office/drawing/2014/main" id="{9CDF72AE-689D-DAE0-A83D-4FB37A9ABB1E}"/>
              </a:ext>
            </a:extLst>
          </p:cNvPr>
          <p:cNvPicPr>
            <a:picLocks noChangeAspect="1"/>
          </p:cNvPicPr>
          <p:nvPr/>
        </p:nvPicPr>
        <p:blipFill>
          <a:blip r:embed="rId2"/>
          <a:stretch>
            <a:fillRect/>
          </a:stretch>
        </p:blipFill>
        <p:spPr>
          <a:xfrm>
            <a:off x="8277879" y="1405298"/>
            <a:ext cx="3505689" cy="42392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31334" y="64990"/>
            <a:ext cx="5053298" cy="689932"/>
          </a:xfrm>
          <a:prstGeom prst="rect">
            <a:avLst/>
          </a:prstGeom>
        </p:spPr>
        <p:txBody>
          <a:bodyPr vert="horz" wrap="square" lIns="0" tIns="12700" rIns="0" bIns="0" rtlCol="0">
            <a:spAutoFit/>
          </a:bodyPr>
          <a:lstStyle/>
          <a:p>
            <a:pPr marL="12700">
              <a:lnSpc>
                <a:spcPct val="100000"/>
              </a:lnSpc>
              <a:spcBef>
                <a:spcPts val="100"/>
              </a:spcBef>
            </a:pPr>
            <a:r>
              <a:rPr dirty="0">
                <a:latin typeface="Corbel"/>
                <a:cs typeface="Corbel"/>
              </a:rPr>
              <a:t>PHP</a:t>
            </a:r>
            <a:r>
              <a:rPr spc="-110" dirty="0">
                <a:latin typeface="Corbel"/>
                <a:cs typeface="Corbel"/>
              </a:rPr>
              <a:t> </a:t>
            </a:r>
            <a:r>
              <a:rPr spc="-5" dirty="0">
                <a:latin typeface="Corbel"/>
                <a:cs typeface="Corbel"/>
              </a:rPr>
              <a:t>Arra</a:t>
            </a:r>
            <a:r>
              <a:rPr dirty="0">
                <a:latin typeface="Corbel"/>
                <a:cs typeface="Corbel"/>
              </a:rPr>
              <a:t>y Functions</a:t>
            </a:r>
          </a:p>
        </p:txBody>
      </p:sp>
      <p:graphicFrame>
        <p:nvGraphicFramePr>
          <p:cNvPr id="3" name="object 3"/>
          <p:cNvGraphicFramePr>
            <a:graphicFrameLocks noGrp="1"/>
          </p:cNvGraphicFramePr>
          <p:nvPr>
            <p:extLst>
              <p:ext uri="{D42A27DB-BD31-4B8C-83A1-F6EECF244321}">
                <p14:modId xmlns:p14="http://schemas.microsoft.com/office/powerpoint/2010/main" val="343732466"/>
              </p:ext>
            </p:extLst>
          </p:nvPr>
        </p:nvGraphicFramePr>
        <p:xfrm>
          <a:off x="138429" y="658876"/>
          <a:ext cx="11907520" cy="6060658"/>
        </p:xfrm>
        <a:graphic>
          <a:graphicData uri="http://schemas.openxmlformats.org/drawingml/2006/table">
            <a:tbl>
              <a:tblPr firstRow="1" bandRow="1">
                <a:tableStyleId>{2D5ABB26-0587-4C30-8999-92F81FD0307C}</a:tableStyleId>
              </a:tblPr>
              <a:tblGrid>
                <a:gridCol w="2372360">
                  <a:extLst>
                    <a:ext uri="{9D8B030D-6E8A-4147-A177-3AD203B41FA5}">
                      <a16:colId xmlns:a16="http://schemas.microsoft.com/office/drawing/2014/main" val="20000"/>
                    </a:ext>
                  </a:extLst>
                </a:gridCol>
                <a:gridCol w="9535160">
                  <a:extLst>
                    <a:ext uri="{9D8B030D-6E8A-4147-A177-3AD203B41FA5}">
                      <a16:colId xmlns:a16="http://schemas.microsoft.com/office/drawing/2014/main" val="20001"/>
                    </a:ext>
                  </a:extLst>
                </a:gridCol>
              </a:tblGrid>
              <a:tr h="304546">
                <a:tc>
                  <a:txBody>
                    <a:bodyPr/>
                    <a:lstStyle/>
                    <a:p>
                      <a:pPr marL="75565">
                        <a:lnSpc>
                          <a:spcPct val="100000"/>
                        </a:lnSpc>
                        <a:spcBef>
                          <a:spcPts val="225"/>
                        </a:spcBef>
                      </a:pPr>
                      <a:r>
                        <a:rPr sz="1500" b="1" spc="-5" dirty="0">
                          <a:solidFill>
                            <a:schemeClr val="tx1"/>
                          </a:solidFill>
                          <a:latin typeface="Corbel"/>
                          <a:cs typeface="Corbel"/>
                        </a:rPr>
                        <a:t>Function</a:t>
                      </a:r>
                      <a:endParaRPr sz="1500">
                        <a:solidFill>
                          <a:schemeClr val="tx1"/>
                        </a:solidFill>
                        <a:latin typeface="Corbel"/>
                        <a:cs typeface="Corbel"/>
                      </a:endParaRPr>
                    </a:p>
                  </a:txBody>
                  <a:tcPr marL="0" marR="0" marT="285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25"/>
                        </a:spcBef>
                      </a:pPr>
                      <a:r>
                        <a:rPr sz="1500" b="1" spc="-5" dirty="0">
                          <a:solidFill>
                            <a:schemeClr val="tx1"/>
                          </a:solidFill>
                          <a:latin typeface="Corbel"/>
                          <a:cs typeface="Corbel"/>
                        </a:rPr>
                        <a:t>Description</a:t>
                      </a:r>
                      <a:endParaRPr sz="1500">
                        <a:solidFill>
                          <a:schemeClr val="tx1"/>
                        </a:solidFill>
                        <a:latin typeface="Corbel"/>
                        <a:cs typeface="Corbel"/>
                      </a:endParaRPr>
                    </a:p>
                  </a:txBody>
                  <a:tcPr marL="0" marR="0" marT="285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0"/>
                  </a:ext>
                </a:extLst>
              </a:tr>
              <a:tr h="304545">
                <a:tc>
                  <a:txBody>
                    <a:bodyPr/>
                    <a:lstStyle/>
                    <a:p>
                      <a:pPr marL="75565">
                        <a:lnSpc>
                          <a:spcPct val="100000"/>
                        </a:lnSpc>
                        <a:spcBef>
                          <a:spcPts val="229"/>
                        </a:spcBef>
                      </a:pPr>
                      <a:r>
                        <a:rPr sz="1500" b="1" spc="-5" dirty="0">
                          <a:solidFill>
                            <a:schemeClr val="tx1"/>
                          </a:solidFill>
                          <a:latin typeface="Corbel"/>
                          <a:cs typeface="Corbel"/>
                        </a:rPr>
                        <a:t>array()</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29"/>
                        </a:spcBef>
                      </a:pPr>
                      <a:r>
                        <a:rPr sz="1500" b="1" spc="-5" dirty="0">
                          <a:solidFill>
                            <a:schemeClr val="tx1"/>
                          </a:solidFill>
                          <a:latin typeface="Corbel"/>
                          <a:cs typeface="Corbel"/>
                        </a:rPr>
                        <a:t>Creates</a:t>
                      </a:r>
                      <a:r>
                        <a:rPr sz="1500" b="1" spc="-10" dirty="0">
                          <a:solidFill>
                            <a:schemeClr val="tx1"/>
                          </a:solidFill>
                          <a:latin typeface="Corbel"/>
                          <a:cs typeface="Corbel"/>
                        </a:rPr>
                        <a:t> </a:t>
                      </a:r>
                      <a:r>
                        <a:rPr sz="1500" b="1" dirty="0">
                          <a:solidFill>
                            <a:schemeClr val="tx1"/>
                          </a:solidFill>
                          <a:latin typeface="Corbel"/>
                          <a:cs typeface="Corbel"/>
                        </a:rPr>
                        <a:t>an</a:t>
                      </a:r>
                      <a:r>
                        <a:rPr sz="1500" b="1" spc="-10" dirty="0">
                          <a:solidFill>
                            <a:schemeClr val="tx1"/>
                          </a:solidFill>
                          <a:latin typeface="Corbel"/>
                          <a:cs typeface="Corbel"/>
                        </a:rPr>
                        <a:t> </a:t>
                      </a:r>
                      <a:r>
                        <a:rPr sz="1500" b="1" dirty="0">
                          <a:solidFill>
                            <a:schemeClr val="tx1"/>
                          </a:solidFill>
                          <a:latin typeface="Corbel"/>
                          <a:cs typeface="Corbel"/>
                        </a:rPr>
                        <a:t>array</a:t>
                      </a:r>
                      <a:endParaRPr sz="150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1"/>
                  </a:ext>
                </a:extLst>
              </a:tr>
              <a:tr h="417575">
                <a:tc>
                  <a:txBody>
                    <a:bodyPr/>
                    <a:lstStyle/>
                    <a:p>
                      <a:pPr marL="75565">
                        <a:lnSpc>
                          <a:spcPct val="100000"/>
                        </a:lnSpc>
                        <a:spcBef>
                          <a:spcPts val="225"/>
                        </a:spcBef>
                      </a:pPr>
                      <a:r>
                        <a:rPr sz="1500" b="1" spc="-5" dirty="0">
                          <a:solidFill>
                            <a:schemeClr val="tx1"/>
                          </a:solidFill>
                          <a:latin typeface="Corbel"/>
                          <a:cs typeface="Corbel"/>
                        </a:rPr>
                        <a:t>array_change_key_case()</a:t>
                      </a:r>
                      <a:endParaRPr sz="1500" dirty="0">
                        <a:solidFill>
                          <a:schemeClr val="tx1"/>
                        </a:solidFill>
                        <a:latin typeface="Corbel"/>
                        <a:cs typeface="Corbel"/>
                      </a:endParaRPr>
                    </a:p>
                  </a:txBody>
                  <a:tcPr marL="0" marR="0" marT="285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25"/>
                        </a:spcBef>
                      </a:pPr>
                      <a:r>
                        <a:rPr sz="1500" b="1" spc="-5" dirty="0">
                          <a:solidFill>
                            <a:schemeClr val="tx1"/>
                          </a:solidFill>
                          <a:latin typeface="Corbel"/>
                          <a:cs typeface="Corbel"/>
                        </a:rPr>
                        <a:t>Changes</a:t>
                      </a:r>
                      <a:r>
                        <a:rPr sz="1500" b="1" spc="20" dirty="0">
                          <a:solidFill>
                            <a:schemeClr val="tx1"/>
                          </a:solidFill>
                          <a:latin typeface="Corbel"/>
                          <a:cs typeface="Corbel"/>
                        </a:rPr>
                        <a:t> </a:t>
                      </a:r>
                      <a:r>
                        <a:rPr sz="1500" b="1" dirty="0">
                          <a:solidFill>
                            <a:schemeClr val="tx1"/>
                          </a:solidFill>
                          <a:latin typeface="Corbel"/>
                          <a:cs typeface="Corbel"/>
                        </a:rPr>
                        <a:t>all</a:t>
                      </a:r>
                      <a:r>
                        <a:rPr sz="1500" b="1" spc="-10" dirty="0">
                          <a:solidFill>
                            <a:schemeClr val="tx1"/>
                          </a:solidFill>
                          <a:latin typeface="Corbel"/>
                          <a:cs typeface="Corbel"/>
                        </a:rPr>
                        <a:t> keys</a:t>
                      </a:r>
                      <a:r>
                        <a:rPr sz="1500" b="1" spc="5" dirty="0">
                          <a:solidFill>
                            <a:schemeClr val="tx1"/>
                          </a:solidFill>
                          <a:latin typeface="Corbel"/>
                          <a:cs typeface="Corbel"/>
                        </a:rPr>
                        <a:t> </a:t>
                      </a:r>
                      <a:r>
                        <a:rPr sz="1500" b="1" dirty="0">
                          <a:solidFill>
                            <a:schemeClr val="tx1"/>
                          </a:solidFill>
                          <a:latin typeface="Corbel"/>
                          <a:cs typeface="Corbel"/>
                        </a:rPr>
                        <a:t>in an</a:t>
                      </a:r>
                      <a:r>
                        <a:rPr sz="1500" b="1" spc="-5" dirty="0">
                          <a:solidFill>
                            <a:schemeClr val="tx1"/>
                          </a:solidFill>
                          <a:latin typeface="Corbel"/>
                          <a:cs typeface="Corbel"/>
                        </a:rPr>
                        <a:t> </a:t>
                      </a:r>
                      <a:r>
                        <a:rPr sz="1500" b="1" dirty="0">
                          <a:solidFill>
                            <a:schemeClr val="tx1"/>
                          </a:solidFill>
                          <a:latin typeface="Corbel"/>
                          <a:cs typeface="Corbel"/>
                        </a:rPr>
                        <a:t>array </a:t>
                      </a:r>
                      <a:r>
                        <a:rPr sz="1500" b="1" spc="-5" dirty="0">
                          <a:solidFill>
                            <a:schemeClr val="tx1"/>
                          </a:solidFill>
                          <a:latin typeface="Corbel"/>
                          <a:cs typeface="Corbel"/>
                        </a:rPr>
                        <a:t>to</a:t>
                      </a:r>
                      <a:r>
                        <a:rPr sz="1500" b="1" spc="10" dirty="0">
                          <a:solidFill>
                            <a:schemeClr val="tx1"/>
                          </a:solidFill>
                          <a:latin typeface="Corbel"/>
                          <a:cs typeface="Corbel"/>
                        </a:rPr>
                        <a:t> </a:t>
                      </a:r>
                      <a:r>
                        <a:rPr sz="1500" b="1" dirty="0">
                          <a:solidFill>
                            <a:schemeClr val="tx1"/>
                          </a:solidFill>
                          <a:latin typeface="Corbel"/>
                          <a:cs typeface="Corbel"/>
                        </a:rPr>
                        <a:t>lowercase or</a:t>
                      </a:r>
                      <a:r>
                        <a:rPr sz="1500" b="1" spc="-15" dirty="0">
                          <a:solidFill>
                            <a:schemeClr val="tx1"/>
                          </a:solidFill>
                          <a:latin typeface="Corbel"/>
                          <a:cs typeface="Corbel"/>
                        </a:rPr>
                        <a:t> </a:t>
                      </a:r>
                      <a:r>
                        <a:rPr sz="1500" b="1" spc="-5" dirty="0">
                          <a:solidFill>
                            <a:schemeClr val="tx1"/>
                          </a:solidFill>
                          <a:latin typeface="Corbel"/>
                          <a:cs typeface="Corbel"/>
                        </a:rPr>
                        <a:t>uppercase</a:t>
                      </a:r>
                      <a:endParaRPr sz="1500">
                        <a:solidFill>
                          <a:schemeClr val="tx1"/>
                        </a:solidFill>
                        <a:latin typeface="Corbel"/>
                        <a:cs typeface="Corbel"/>
                      </a:endParaRPr>
                    </a:p>
                  </a:txBody>
                  <a:tcPr marL="0" marR="0" marT="285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2"/>
                  </a:ext>
                </a:extLst>
              </a:tr>
              <a:tr h="304419">
                <a:tc>
                  <a:txBody>
                    <a:bodyPr/>
                    <a:lstStyle/>
                    <a:p>
                      <a:pPr marL="75565">
                        <a:lnSpc>
                          <a:spcPct val="100000"/>
                        </a:lnSpc>
                        <a:spcBef>
                          <a:spcPts val="225"/>
                        </a:spcBef>
                      </a:pPr>
                      <a:r>
                        <a:rPr sz="1500" b="1" spc="-5" dirty="0">
                          <a:solidFill>
                            <a:schemeClr val="tx1"/>
                          </a:solidFill>
                          <a:latin typeface="Corbel"/>
                          <a:cs typeface="Corbel"/>
                        </a:rPr>
                        <a:t>array_chunk()</a:t>
                      </a:r>
                      <a:endParaRPr sz="1500" dirty="0">
                        <a:solidFill>
                          <a:schemeClr val="tx1"/>
                        </a:solidFill>
                        <a:latin typeface="Corbel"/>
                        <a:cs typeface="Corbel"/>
                      </a:endParaRPr>
                    </a:p>
                  </a:txBody>
                  <a:tcPr marL="0" marR="0" marT="285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25"/>
                        </a:spcBef>
                      </a:pPr>
                      <a:r>
                        <a:rPr sz="1500" b="1" spc="-5" dirty="0">
                          <a:solidFill>
                            <a:schemeClr val="tx1"/>
                          </a:solidFill>
                          <a:latin typeface="Corbel"/>
                          <a:cs typeface="Corbel"/>
                        </a:rPr>
                        <a:t>Splits</a:t>
                      </a:r>
                      <a:r>
                        <a:rPr sz="1500" b="1" spc="-10" dirty="0">
                          <a:solidFill>
                            <a:schemeClr val="tx1"/>
                          </a:solidFill>
                          <a:latin typeface="Corbel"/>
                          <a:cs typeface="Corbel"/>
                        </a:rPr>
                        <a:t> </a:t>
                      </a:r>
                      <a:r>
                        <a:rPr sz="1500" b="1" dirty="0">
                          <a:solidFill>
                            <a:schemeClr val="tx1"/>
                          </a:solidFill>
                          <a:latin typeface="Corbel"/>
                          <a:cs typeface="Corbel"/>
                        </a:rPr>
                        <a:t>an</a:t>
                      </a:r>
                      <a:r>
                        <a:rPr sz="1500" b="1" spc="10" dirty="0">
                          <a:solidFill>
                            <a:schemeClr val="tx1"/>
                          </a:solidFill>
                          <a:latin typeface="Corbel"/>
                          <a:cs typeface="Corbel"/>
                        </a:rPr>
                        <a:t> </a:t>
                      </a:r>
                      <a:r>
                        <a:rPr sz="1500" b="1" dirty="0">
                          <a:solidFill>
                            <a:schemeClr val="tx1"/>
                          </a:solidFill>
                          <a:latin typeface="Corbel"/>
                          <a:cs typeface="Corbel"/>
                        </a:rPr>
                        <a:t>array </a:t>
                      </a:r>
                      <a:r>
                        <a:rPr sz="1500" b="1" spc="-5" dirty="0">
                          <a:solidFill>
                            <a:schemeClr val="tx1"/>
                          </a:solidFill>
                          <a:latin typeface="Corbel"/>
                          <a:cs typeface="Corbel"/>
                        </a:rPr>
                        <a:t>into</a:t>
                      </a:r>
                      <a:r>
                        <a:rPr sz="1500" b="1" spc="15" dirty="0">
                          <a:solidFill>
                            <a:schemeClr val="tx1"/>
                          </a:solidFill>
                          <a:latin typeface="Corbel"/>
                          <a:cs typeface="Corbel"/>
                        </a:rPr>
                        <a:t> </a:t>
                      </a:r>
                      <a:r>
                        <a:rPr sz="1500" b="1" spc="-5" dirty="0">
                          <a:solidFill>
                            <a:schemeClr val="tx1"/>
                          </a:solidFill>
                          <a:latin typeface="Corbel"/>
                          <a:cs typeface="Corbel"/>
                        </a:rPr>
                        <a:t>chunks </a:t>
                      </a:r>
                      <a:r>
                        <a:rPr sz="1500" b="1" dirty="0">
                          <a:solidFill>
                            <a:schemeClr val="tx1"/>
                          </a:solidFill>
                          <a:latin typeface="Corbel"/>
                          <a:cs typeface="Corbel"/>
                        </a:rPr>
                        <a:t>of</a:t>
                      </a:r>
                      <a:r>
                        <a:rPr sz="1500" b="1" spc="-20" dirty="0">
                          <a:solidFill>
                            <a:schemeClr val="tx1"/>
                          </a:solidFill>
                          <a:latin typeface="Corbel"/>
                          <a:cs typeface="Corbel"/>
                        </a:rPr>
                        <a:t> </a:t>
                      </a:r>
                      <a:r>
                        <a:rPr sz="1500" b="1" spc="-5" dirty="0">
                          <a:solidFill>
                            <a:schemeClr val="tx1"/>
                          </a:solidFill>
                          <a:latin typeface="Corbel"/>
                          <a:cs typeface="Corbel"/>
                        </a:rPr>
                        <a:t>arrays</a:t>
                      </a:r>
                      <a:endParaRPr sz="1500" dirty="0">
                        <a:solidFill>
                          <a:schemeClr val="tx1"/>
                        </a:solidFill>
                        <a:latin typeface="Corbel"/>
                        <a:cs typeface="Corbel"/>
                      </a:endParaRPr>
                    </a:p>
                  </a:txBody>
                  <a:tcPr marL="0" marR="0" marT="285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3"/>
                  </a:ext>
                </a:extLst>
              </a:tr>
              <a:tr h="304546">
                <a:tc>
                  <a:txBody>
                    <a:bodyPr/>
                    <a:lstStyle/>
                    <a:p>
                      <a:pPr marL="75565">
                        <a:lnSpc>
                          <a:spcPct val="100000"/>
                        </a:lnSpc>
                        <a:spcBef>
                          <a:spcPts val="229"/>
                        </a:spcBef>
                      </a:pPr>
                      <a:r>
                        <a:rPr sz="1500" b="1" spc="-5" dirty="0">
                          <a:solidFill>
                            <a:schemeClr val="tx1"/>
                          </a:solidFill>
                          <a:latin typeface="Corbel"/>
                          <a:cs typeface="Corbel"/>
                        </a:rPr>
                        <a:t>array_column()</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29"/>
                        </a:spcBef>
                      </a:pPr>
                      <a:r>
                        <a:rPr sz="1500" b="1" spc="-10" dirty="0">
                          <a:solidFill>
                            <a:schemeClr val="tx1"/>
                          </a:solidFill>
                          <a:latin typeface="Corbel"/>
                          <a:cs typeface="Corbel"/>
                        </a:rPr>
                        <a:t>Returns</a:t>
                      </a:r>
                      <a:r>
                        <a:rPr sz="1500" b="1" spc="20" dirty="0">
                          <a:solidFill>
                            <a:schemeClr val="tx1"/>
                          </a:solidFill>
                          <a:latin typeface="Corbel"/>
                          <a:cs typeface="Corbel"/>
                        </a:rPr>
                        <a:t> </a:t>
                      </a:r>
                      <a:r>
                        <a:rPr sz="1500" b="1" spc="-5" dirty="0">
                          <a:solidFill>
                            <a:schemeClr val="tx1"/>
                          </a:solidFill>
                          <a:latin typeface="Corbel"/>
                          <a:cs typeface="Corbel"/>
                        </a:rPr>
                        <a:t>the</a:t>
                      </a:r>
                      <a:r>
                        <a:rPr sz="1500" b="1" spc="10" dirty="0">
                          <a:solidFill>
                            <a:schemeClr val="tx1"/>
                          </a:solidFill>
                          <a:latin typeface="Corbel"/>
                          <a:cs typeface="Corbel"/>
                        </a:rPr>
                        <a:t> </a:t>
                      </a:r>
                      <a:r>
                        <a:rPr sz="1500" b="1" spc="-5" dirty="0">
                          <a:solidFill>
                            <a:schemeClr val="tx1"/>
                          </a:solidFill>
                          <a:latin typeface="Corbel"/>
                          <a:cs typeface="Corbel"/>
                        </a:rPr>
                        <a:t>values</a:t>
                      </a:r>
                      <a:r>
                        <a:rPr sz="1500" b="1" spc="15" dirty="0">
                          <a:solidFill>
                            <a:schemeClr val="tx1"/>
                          </a:solidFill>
                          <a:latin typeface="Corbel"/>
                          <a:cs typeface="Corbel"/>
                        </a:rPr>
                        <a:t> </a:t>
                      </a:r>
                      <a:r>
                        <a:rPr sz="1500" b="1" spc="-5" dirty="0">
                          <a:solidFill>
                            <a:schemeClr val="tx1"/>
                          </a:solidFill>
                          <a:latin typeface="Corbel"/>
                          <a:cs typeface="Corbel"/>
                        </a:rPr>
                        <a:t>from</a:t>
                      </a:r>
                      <a:r>
                        <a:rPr sz="1500" b="1" spc="-20" dirty="0">
                          <a:solidFill>
                            <a:schemeClr val="tx1"/>
                          </a:solidFill>
                          <a:latin typeface="Corbel"/>
                          <a:cs typeface="Corbel"/>
                        </a:rPr>
                        <a:t> </a:t>
                      </a:r>
                      <a:r>
                        <a:rPr sz="1500" b="1" dirty="0">
                          <a:solidFill>
                            <a:schemeClr val="tx1"/>
                          </a:solidFill>
                          <a:latin typeface="Corbel"/>
                          <a:cs typeface="Corbel"/>
                        </a:rPr>
                        <a:t>a</a:t>
                      </a:r>
                      <a:r>
                        <a:rPr sz="1500" b="1" spc="15" dirty="0">
                          <a:solidFill>
                            <a:schemeClr val="tx1"/>
                          </a:solidFill>
                          <a:latin typeface="Corbel"/>
                          <a:cs typeface="Corbel"/>
                        </a:rPr>
                        <a:t> </a:t>
                      </a:r>
                      <a:r>
                        <a:rPr sz="1500" b="1" spc="-5" dirty="0">
                          <a:solidFill>
                            <a:schemeClr val="tx1"/>
                          </a:solidFill>
                          <a:latin typeface="Corbel"/>
                          <a:cs typeface="Corbel"/>
                        </a:rPr>
                        <a:t>single</a:t>
                      </a:r>
                      <a:r>
                        <a:rPr sz="1500" b="1" spc="10" dirty="0">
                          <a:solidFill>
                            <a:schemeClr val="tx1"/>
                          </a:solidFill>
                          <a:latin typeface="Corbel"/>
                          <a:cs typeface="Corbel"/>
                        </a:rPr>
                        <a:t> </a:t>
                      </a:r>
                      <a:r>
                        <a:rPr sz="1500" b="1" spc="-5" dirty="0">
                          <a:solidFill>
                            <a:schemeClr val="tx1"/>
                          </a:solidFill>
                          <a:latin typeface="Corbel"/>
                          <a:cs typeface="Corbel"/>
                        </a:rPr>
                        <a:t>column </a:t>
                      </a:r>
                      <a:r>
                        <a:rPr sz="1500" b="1" dirty="0">
                          <a:solidFill>
                            <a:schemeClr val="tx1"/>
                          </a:solidFill>
                          <a:latin typeface="Corbel"/>
                          <a:cs typeface="Corbel"/>
                        </a:rPr>
                        <a:t>in</a:t>
                      </a:r>
                      <a:r>
                        <a:rPr sz="1500" b="1" spc="5" dirty="0">
                          <a:solidFill>
                            <a:schemeClr val="tx1"/>
                          </a:solidFill>
                          <a:latin typeface="Corbel"/>
                          <a:cs typeface="Corbel"/>
                        </a:rPr>
                        <a:t> </a:t>
                      </a:r>
                      <a:r>
                        <a:rPr sz="1500" b="1" spc="-5" dirty="0">
                          <a:solidFill>
                            <a:schemeClr val="tx1"/>
                          </a:solidFill>
                          <a:latin typeface="Corbel"/>
                          <a:cs typeface="Corbel"/>
                        </a:rPr>
                        <a:t>the</a:t>
                      </a:r>
                      <a:r>
                        <a:rPr sz="1500" b="1" spc="10" dirty="0">
                          <a:solidFill>
                            <a:schemeClr val="tx1"/>
                          </a:solidFill>
                          <a:latin typeface="Corbel"/>
                          <a:cs typeface="Corbel"/>
                        </a:rPr>
                        <a:t> </a:t>
                      </a:r>
                      <a:r>
                        <a:rPr sz="1500" b="1" spc="-5" dirty="0">
                          <a:solidFill>
                            <a:schemeClr val="tx1"/>
                          </a:solidFill>
                          <a:latin typeface="Corbel"/>
                          <a:cs typeface="Corbel"/>
                        </a:rPr>
                        <a:t>input</a:t>
                      </a:r>
                      <a:r>
                        <a:rPr sz="1500" b="1" spc="15" dirty="0">
                          <a:solidFill>
                            <a:schemeClr val="tx1"/>
                          </a:solidFill>
                          <a:latin typeface="Corbel"/>
                          <a:cs typeface="Corbel"/>
                        </a:rPr>
                        <a:t> </a:t>
                      </a:r>
                      <a:r>
                        <a:rPr sz="1500" b="1" dirty="0">
                          <a:solidFill>
                            <a:schemeClr val="tx1"/>
                          </a:solidFill>
                          <a:latin typeface="Corbel"/>
                          <a:cs typeface="Corbel"/>
                        </a:rPr>
                        <a:t>array</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4"/>
                  </a:ext>
                </a:extLst>
              </a:tr>
              <a:tr h="417575">
                <a:tc>
                  <a:txBody>
                    <a:bodyPr/>
                    <a:lstStyle/>
                    <a:p>
                      <a:pPr marL="75565">
                        <a:lnSpc>
                          <a:spcPct val="100000"/>
                        </a:lnSpc>
                        <a:spcBef>
                          <a:spcPts val="229"/>
                        </a:spcBef>
                      </a:pPr>
                      <a:r>
                        <a:rPr sz="1500" b="1" spc="-5" dirty="0">
                          <a:solidFill>
                            <a:schemeClr val="tx1"/>
                          </a:solidFill>
                          <a:latin typeface="Corbel"/>
                          <a:cs typeface="Corbel"/>
                        </a:rPr>
                        <a:t>array_combine()</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29"/>
                        </a:spcBef>
                      </a:pPr>
                      <a:r>
                        <a:rPr sz="1500" b="1" spc="-5" dirty="0">
                          <a:solidFill>
                            <a:schemeClr val="tx1"/>
                          </a:solidFill>
                          <a:latin typeface="Corbel"/>
                          <a:cs typeface="Corbel"/>
                        </a:rPr>
                        <a:t>Creates</a:t>
                      </a:r>
                      <a:r>
                        <a:rPr sz="1500" b="1" spc="20" dirty="0">
                          <a:solidFill>
                            <a:schemeClr val="tx1"/>
                          </a:solidFill>
                          <a:latin typeface="Corbel"/>
                          <a:cs typeface="Corbel"/>
                        </a:rPr>
                        <a:t> </a:t>
                      </a:r>
                      <a:r>
                        <a:rPr sz="1500" b="1" dirty="0">
                          <a:solidFill>
                            <a:schemeClr val="tx1"/>
                          </a:solidFill>
                          <a:latin typeface="Corbel"/>
                          <a:cs typeface="Corbel"/>
                        </a:rPr>
                        <a:t>an</a:t>
                      </a:r>
                      <a:r>
                        <a:rPr sz="1500" b="1" spc="15" dirty="0">
                          <a:solidFill>
                            <a:schemeClr val="tx1"/>
                          </a:solidFill>
                          <a:latin typeface="Corbel"/>
                          <a:cs typeface="Corbel"/>
                        </a:rPr>
                        <a:t> </a:t>
                      </a:r>
                      <a:r>
                        <a:rPr sz="1500" b="1" dirty="0">
                          <a:solidFill>
                            <a:schemeClr val="tx1"/>
                          </a:solidFill>
                          <a:latin typeface="Corbel"/>
                          <a:cs typeface="Corbel"/>
                        </a:rPr>
                        <a:t>array</a:t>
                      </a:r>
                      <a:r>
                        <a:rPr sz="1500" b="1" spc="5" dirty="0">
                          <a:solidFill>
                            <a:schemeClr val="tx1"/>
                          </a:solidFill>
                          <a:latin typeface="Corbel"/>
                          <a:cs typeface="Corbel"/>
                        </a:rPr>
                        <a:t> </a:t>
                      </a:r>
                      <a:r>
                        <a:rPr sz="1500" b="1" dirty="0">
                          <a:solidFill>
                            <a:schemeClr val="tx1"/>
                          </a:solidFill>
                          <a:latin typeface="Corbel"/>
                          <a:cs typeface="Corbel"/>
                        </a:rPr>
                        <a:t>by</a:t>
                      </a:r>
                      <a:r>
                        <a:rPr sz="1500" b="1" spc="10" dirty="0">
                          <a:solidFill>
                            <a:schemeClr val="tx1"/>
                          </a:solidFill>
                          <a:latin typeface="Corbel"/>
                          <a:cs typeface="Corbel"/>
                        </a:rPr>
                        <a:t> </a:t>
                      </a:r>
                      <a:r>
                        <a:rPr sz="1500" b="1" spc="-5" dirty="0">
                          <a:solidFill>
                            <a:schemeClr val="tx1"/>
                          </a:solidFill>
                          <a:latin typeface="Corbel"/>
                          <a:cs typeface="Corbel"/>
                        </a:rPr>
                        <a:t>using</a:t>
                      </a:r>
                      <a:r>
                        <a:rPr sz="1500" b="1" spc="5" dirty="0">
                          <a:solidFill>
                            <a:schemeClr val="tx1"/>
                          </a:solidFill>
                          <a:latin typeface="Corbel"/>
                          <a:cs typeface="Corbel"/>
                        </a:rPr>
                        <a:t> </a:t>
                      </a:r>
                      <a:r>
                        <a:rPr sz="1500" b="1" spc="-5" dirty="0">
                          <a:solidFill>
                            <a:schemeClr val="tx1"/>
                          </a:solidFill>
                          <a:latin typeface="Corbel"/>
                          <a:cs typeface="Corbel"/>
                        </a:rPr>
                        <a:t>the</a:t>
                      </a:r>
                      <a:r>
                        <a:rPr sz="1500" b="1" spc="25" dirty="0">
                          <a:solidFill>
                            <a:schemeClr val="tx1"/>
                          </a:solidFill>
                          <a:latin typeface="Corbel"/>
                          <a:cs typeface="Corbel"/>
                        </a:rPr>
                        <a:t> </a:t>
                      </a:r>
                      <a:r>
                        <a:rPr sz="1500" b="1" spc="-5" dirty="0">
                          <a:solidFill>
                            <a:schemeClr val="tx1"/>
                          </a:solidFill>
                          <a:latin typeface="Corbel"/>
                          <a:cs typeface="Corbel"/>
                        </a:rPr>
                        <a:t>elements</a:t>
                      </a:r>
                      <a:r>
                        <a:rPr sz="1500" b="1" spc="25" dirty="0">
                          <a:solidFill>
                            <a:schemeClr val="tx1"/>
                          </a:solidFill>
                          <a:latin typeface="Corbel"/>
                          <a:cs typeface="Corbel"/>
                        </a:rPr>
                        <a:t> </a:t>
                      </a:r>
                      <a:r>
                        <a:rPr sz="1500" b="1" spc="-5" dirty="0">
                          <a:solidFill>
                            <a:schemeClr val="tx1"/>
                          </a:solidFill>
                          <a:latin typeface="Corbel"/>
                          <a:cs typeface="Corbel"/>
                        </a:rPr>
                        <a:t>from</a:t>
                      </a:r>
                      <a:r>
                        <a:rPr sz="1500" b="1" spc="-20" dirty="0">
                          <a:solidFill>
                            <a:schemeClr val="tx1"/>
                          </a:solidFill>
                          <a:latin typeface="Corbel"/>
                          <a:cs typeface="Corbel"/>
                        </a:rPr>
                        <a:t> </a:t>
                      </a:r>
                      <a:r>
                        <a:rPr sz="1500" b="1" spc="-5" dirty="0">
                          <a:solidFill>
                            <a:schemeClr val="tx1"/>
                          </a:solidFill>
                          <a:latin typeface="Corbel"/>
                          <a:cs typeface="Corbel"/>
                        </a:rPr>
                        <a:t>one</a:t>
                      </a:r>
                      <a:r>
                        <a:rPr sz="1500" b="1" spc="10" dirty="0">
                          <a:solidFill>
                            <a:schemeClr val="tx1"/>
                          </a:solidFill>
                          <a:latin typeface="Corbel"/>
                          <a:cs typeface="Corbel"/>
                        </a:rPr>
                        <a:t> </a:t>
                      </a:r>
                      <a:r>
                        <a:rPr sz="1500" b="1" spc="-10" dirty="0">
                          <a:solidFill>
                            <a:schemeClr val="tx1"/>
                          </a:solidFill>
                          <a:latin typeface="Corbel"/>
                          <a:cs typeface="Corbel"/>
                        </a:rPr>
                        <a:t>"keys"</a:t>
                      </a:r>
                      <a:r>
                        <a:rPr sz="1500" b="1" spc="5" dirty="0">
                          <a:solidFill>
                            <a:schemeClr val="tx1"/>
                          </a:solidFill>
                          <a:latin typeface="Corbel"/>
                          <a:cs typeface="Corbel"/>
                        </a:rPr>
                        <a:t> </a:t>
                      </a:r>
                      <a:r>
                        <a:rPr sz="1500" b="1" dirty="0">
                          <a:solidFill>
                            <a:schemeClr val="tx1"/>
                          </a:solidFill>
                          <a:latin typeface="Corbel"/>
                          <a:cs typeface="Corbel"/>
                        </a:rPr>
                        <a:t>array</a:t>
                      </a:r>
                      <a:r>
                        <a:rPr sz="1500" b="1" spc="5" dirty="0">
                          <a:solidFill>
                            <a:schemeClr val="tx1"/>
                          </a:solidFill>
                          <a:latin typeface="Corbel"/>
                          <a:cs typeface="Corbel"/>
                        </a:rPr>
                        <a:t> </a:t>
                      </a:r>
                      <a:r>
                        <a:rPr sz="1500" b="1" spc="-5" dirty="0">
                          <a:solidFill>
                            <a:schemeClr val="tx1"/>
                          </a:solidFill>
                          <a:latin typeface="Corbel"/>
                          <a:cs typeface="Corbel"/>
                        </a:rPr>
                        <a:t>and</a:t>
                      </a:r>
                      <a:r>
                        <a:rPr sz="1500" b="1" spc="25" dirty="0">
                          <a:solidFill>
                            <a:schemeClr val="tx1"/>
                          </a:solidFill>
                          <a:latin typeface="Corbel"/>
                          <a:cs typeface="Corbel"/>
                        </a:rPr>
                        <a:t> </a:t>
                      </a:r>
                      <a:r>
                        <a:rPr sz="1500" b="1" spc="-5" dirty="0">
                          <a:solidFill>
                            <a:schemeClr val="tx1"/>
                          </a:solidFill>
                          <a:latin typeface="Corbel"/>
                          <a:cs typeface="Corbel"/>
                        </a:rPr>
                        <a:t>one</a:t>
                      </a:r>
                      <a:r>
                        <a:rPr sz="1500" b="1" spc="10" dirty="0">
                          <a:solidFill>
                            <a:schemeClr val="tx1"/>
                          </a:solidFill>
                          <a:latin typeface="Corbel"/>
                          <a:cs typeface="Corbel"/>
                        </a:rPr>
                        <a:t> </a:t>
                      </a:r>
                      <a:r>
                        <a:rPr sz="1500" b="1" spc="-5" dirty="0">
                          <a:solidFill>
                            <a:schemeClr val="tx1"/>
                          </a:solidFill>
                          <a:latin typeface="Corbel"/>
                          <a:cs typeface="Corbel"/>
                        </a:rPr>
                        <a:t>"values"</a:t>
                      </a:r>
                      <a:r>
                        <a:rPr sz="1500" b="1" spc="-10" dirty="0">
                          <a:solidFill>
                            <a:schemeClr val="tx1"/>
                          </a:solidFill>
                          <a:latin typeface="Corbel"/>
                          <a:cs typeface="Corbel"/>
                        </a:rPr>
                        <a:t> </a:t>
                      </a:r>
                      <a:r>
                        <a:rPr sz="1500" b="1" dirty="0">
                          <a:solidFill>
                            <a:schemeClr val="tx1"/>
                          </a:solidFill>
                          <a:latin typeface="Corbel"/>
                          <a:cs typeface="Corbel"/>
                        </a:rPr>
                        <a:t>array</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5"/>
                  </a:ext>
                </a:extLst>
              </a:tr>
              <a:tr h="417575">
                <a:tc>
                  <a:txBody>
                    <a:bodyPr/>
                    <a:lstStyle/>
                    <a:p>
                      <a:pPr marL="75565">
                        <a:lnSpc>
                          <a:spcPct val="100000"/>
                        </a:lnSpc>
                        <a:spcBef>
                          <a:spcPts val="229"/>
                        </a:spcBef>
                      </a:pPr>
                      <a:r>
                        <a:rPr sz="1500" b="1" spc="-5" dirty="0">
                          <a:solidFill>
                            <a:schemeClr val="tx1"/>
                          </a:solidFill>
                          <a:latin typeface="Corbel"/>
                          <a:cs typeface="Corbel"/>
                        </a:rPr>
                        <a:t>array_count_values()</a:t>
                      </a:r>
                      <a:endParaRPr sz="150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29"/>
                        </a:spcBef>
                      </a:pPr>
                      <a:r>
                        <a:rPr sz="1500" b="1" spc="-10" dirty="0">
                          <a:solidFill>
                            <a:schemeClr val="tx1"/>
                          </a:solidFill>
                          <a:latin typeface="Corbel"/>
                          <a:cs typeface="Corbel"/>
                        </a:rPr>
                        <a:t>Counts</a:t>
                      </a:r>
                      <a:r>
                        <a:rPr sz="1500" b="1" dirty="0">
                          <a:solidFill>
                            <a:schemeClr val="tx1"/>
                          </a:solidFill>
                          <a:latin typeface="Corbel"/>
                          <a:cs typeface="Corbel"/>
                        </a:rPr>
                        <a:t> all</a:t>
                      </a:r>
                      <a:r>
                        <a:rPr sz="1500" b="1" spc="-10" dirty="0">
                          <a:solidFill>
                            <a:schemeClr val="tx1"/>
                          </a:solidFill>
                          <a:latin typeface="Corbel"/>
                          <a:cs typeface="Corbel"/>
                        </a:rPr>
                        <a:t> </a:t>
                      </a:r>
                      <a:r>
                        <a:rPr sz="1500" b="1" spc="-5" dirty="0">
                          <a:solidFill>
                            <a:schemeClr val="tx1"/>
                          </a:solidFill>
                          <a:latin typeface="Corbel"/>
                          <a:cs typeface="Corbel"/>
                        </a:rPr>
                        <a:t>the</a:t>
                      </a:r>
                      <a:r>
                        <a:rPr sz="1500" b="1" spc="20" dirty="0">
                          <a:solidFill>
                            <a:schemeClr val="tx1"/>
                          </a:solidFill>
                          <a:latin typeface="Corbel"/>
                          <a:cs typeface="Corbel"/>
                        </a:rPr>
                        <a:t> </a:t>
                      </a:r>
                      <a:r>
                        <a:rPr sz="1500" b="1" spc="-5" dirty="0">
                          <a:solidFill>
                            <a:schemeClr val="tx1"/>
                          </a:solidFill>
                          <a:latin typeface="Corbel"/>
                          <a:cs typeface="Corbel"/>
                        </a:rPr>
                        <a:t>values</a:t>
                      </a:r>
                      <a:r>
                        <a:rPr sz="1500" b="1" spc="-10" dirty="0">
                          <a:solidFill>
                            <a:schemeClr val="tx1"/>
                          </a:solidFill>
                          <a:latin typeface="Corbel"/>
                          <a:cs typeface="Corbel"/>
                        </a:rPr>
                        <a:t> </a:t>
                      </a:r>
                      <a:r>
                        <a:rPr sz="1500" b="1" dirty="0">
                          <a:solidFill>
                            <a:schemeClr val="tx1"/>
                          </a:solidFill>
                          <a:latin typeface="Corbel"/>
                          <a:cs typeface="Corbel"/>
                        </a:rPr>
                        <a:t>of</a:t>
                      </a:r>
                      <a:r>
                        <a:rPr sz="1500" b="1" spc="-5" dirty="0">
                          <a:solidFill>
                            <a:schemeClr val="tx1"/>
                          </a:solidFill>
                          <a:latin typeface="Corbel"/>
                          <a:cs typeface="Corbel"/>
                        </a:rPr>
                        <a:t> an</a:t>
                      </a:r>
                      <a:r>
                        <a:rPr sz="1500" b="1" dirty="0">
                          <a:solidFill>
                            <a:schemeClr val="tx1"/>
                          </a:solidFill>
                          <a:latin typeface="Corbel"/>
                          <a:cs typeface="Corbel"/>
                        </a:rPr>
                        <a:t> array</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6"/>
                  </a:ext>
                </a:extLst>
              </a:tr>
              <a:tr h="417575">
                <a:tc>
                  <a:txBody>
                    <a:bodyPr/>
                    <a:lstStyle/>
                    <a:p>
                      <a:pPr marL="75565">
                        <a:lnSpc>
                          <a:spcPct val="100000"/>
                        </a:lnSpc>
                        <a:spcBef>
                          <a:spcPts val="229"/>
                        </a:spcBef>
                      </a:pPr>
                      <a:r>
                        <a:rPr sz="1500" b="1" spc="-5" dirty="0">
                          <a:solidFill>
                            <a:schemeClr val="tx1"/>
                          </a:solidFill>
                          <a:latin typeface="Corbel"/>
                          <a:cs typeface="Corbel"/>
                        </a:rPr>
                        <a:t>array_diff()</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29"/>
                        </a:spcBef>
                      </a:pPr>
                      <a:r>
                        <a:rPr sz="1500" b="1" spc="-5" dirty="0">
                          <a:solidFill>
                            <a:schemeClr val="tx1"/>
                          </a:solidFill>
                          <a:latin typeface="Corbel"/>
                          <a:cs typeface="Corbel"/>
                        </a:rPr>
                        <a:t>Compare</a:t>
                      </a:r>
                      <a:r>
                        <a:rPr sz="1500" b="1" spc="5" dirty="0">
                          <a:solidFill>
                            <a:schemeClr val="tx1"/>
                          </a:solidFill>
                          <a:latin typeface="Corbel"/>
                          <a:cs typeface="Corbel"/>
                        </a:rPr>
                        <a:t> </a:t>
                      </a:r>
                      <a:r>
                        <a:rPr sz="1500" b="1" spc="-5" dirty="0">
                          <a:solidFill>
                            <a:schemeClr val="tx1"/>
                          </a:solidFill>
                          <a:latin typeface="Corbel"/>
                          <a:cs typeface="Corbel"/>
                        </a:rPr>
                        <a:t>arrays,</a:t>
                      </a:r>
                      <a:r>
                        <a:rPr sz="1500" b="1" spc="25" dirty="0">
                          <a:solidFill>
                            <a:schemeClr val="tx1"/>
                          </a:solidFill>
                          <a:latin typeface="Corbel"/>
                          <a:cs typeface="Corbel"/>
                        </a:rPr>
                        <a:t> </a:t>
                      </a:r>
                      <a:r>
                        <a:rPr sz="1500" b="1" spc="-10" dirty="0">
                          <a:solidFill>
                            <a:schemeClr val="tx1"/>
                          </a:solidFill>
                          <a:latin typeface="Corbel"/>
                          <a:cs typeface="Corbel"/>
                        </a:rPr>
                        <a:t>and</a:t>
                      </a:r>
                      <a:r>
                        <a:rPr sz="1500" b="1" spc="25" dirty="0">
                          <a:solidFill>
                            <a:schemeClr val="tx1"/>
                          </a:solidFill>
                          <a:latin typeface="Corbel"/>
                          <a:cs typeface="Corbel"/>
                        </a:rPr>
                        <a:t> </a:t>
                      </a:r>
                      <a:r>
                        <a:rPr sz="1500" b="1" spc="-5" dirty="0">
                          <a:solidFill>
                            <a:schemeClr val="tx1"/>
                          </a:solidFill>
                          <a:latin typeface="Corbel"/>
                          <a:cs typeface="Corbel"/>
                        </a:rPr>
                        <a:t>returns</a:t>
                      </a:r>
                      <a:r>
                        <a:rPr sz="1500" b="1" spc="35" dirty="0">
                          <a:solidFill>
                            <a:schemeClr val="tx1"/>
                          </a:solidFill>
                          <a:latin typeface="Corbel"/>
                          <a:cs typeface="Corbel"/>
                        </a:rPr>
                        <a:t> </a:t>
                      </a:r>
                      <a:r>
                        <a:rPr sz="1500" b="1" spc="-5" dirty="0">
                          <a:solidFill>
                            <a:schemeClr val="tx1"/>
                          </a:solidFill>
                          <a:latin typeface="Corbel"/>
                          <a:cs typeface="Corbel"/>
                        </a:rPr>
                        <a:t>the</a:t>
                      </a:r>
                      <a:r>
                        <a:rPr sz="1500" b="1" spc="20" dirty="0">
                          <a:solidFill>
                            <a:schemeClr val="tx1"/>
                          </a:solidFill>
                          <a:latin typeface="Corbel"/>
                          <a:cs typeface="Corbel"/>
                        </a:rPr>
                        <a:t> </a:t>
                      </a:r>
                      <a:r>
                        <a:rPr sz="1500" b="1" spc="-5" dirty="0">
                          <a:solidFill>
                            <a:schemeClr val="tx1"/>
                          </a:solidFill>
                          <a:latin typeface="Corbel"/>
                          <a:cs typeface="Corbel"/>
                        </a:rPr>
                        <a:t>differences</a:t>
                      </a:r>
                      <a:r>
                        <a:rPr sz="1500" b="1" spc="35" dirty="0">
                          <a:solidFill>
                            <a:schemeClr val="tx1"/>
                          </a:solidFill>
                          <a:latin typeface="Corbel"/>
                          <a:cs typeface="Corbel"/>
                        </a:rPr>
                        <a:t> </a:t>
                      </a:r>
                      <a:r>
                        <a:rPr sz="1500" b="1" spc="-10" dirty="0">
                          <a:solidFill>
                            <a:schemeClr val="tx1"/>
                          </a:solidFill>
                          <a:latin typeface="Corbel"/>
                          <a:cs typeface="Corbel"/>
                        </a:rPr>
                        <a:t>(compare</a:t>
                      </a:r>
                      <a:r>
                        <a:rPr sz="1500" b="1" spc="10" dirty="0">
                          <a:solidFill>
                            <a:schemeClr val="tx1"/>
                          </a:solidFill>
                          <a:latin typeface="Corbel"/>
                          <a:cs typeface="Corbel"/>
                        </a:rPr>
                        <a:t> </a:t>
                      </a:r>
                      <a:r>
                        <a:rPr sz="1500" b="1" spc="-5" dirty="0">
                          <a:solidFill>
                            <a:schemeClr val="tx1"/>
                          </a:solidFill>
                          <a:latin typeface="Corbel"/>
                          <a:cs typeface="Corbel"/>
                        </a:rPr>
                        <a:t>values</a:t>
                      </a:r>
                      <a:r>
                        <a:rPr sz="1500" b="1" spc="20" dirty="0">
                          <a:solidFill>
                            <a:schemeClr val="tx1"/>
                          </a:solidFill>
                          <a:latin typeface="Corbel"/>
                          <a:cs typeface="Corbel"/>
                        </a:rPr>
                        <a:t> </a:t>
                      </a:r>
                      <a:r>
                        <a:rPr sz="1500" b="1" spc="-5" dirty="0">
                          <a:solidFill>
                            <a:schemeClr val="tx1"/>
                          </a:solidFill>
                          <a:latin typeface="Corbel"/>
                          <a:cs typeface="Corbel"/>
                        </a:rPr>
                        <a:t>only)</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7"/>
                  </a:ext>
                </a:extLst>
              </a:tr>
              <a:tr h="417575">
                <a:tc>
                  <a:txBody>
                    <a:bodyPr/>
                    <a:lstStyle/>
                    <a:p>
                      <a:pPr marL="75565">
                        <a:lnSpc>
                          <a:spcPct val="100000"/>
                        </a:lnSpc>
                        <a:spcBef>
                          <a:spcPts val="229"/>
                        </a:spcBef>
                      </a:pPr>
                      <a:r>
                        <a:rPr sz="1500" b="1" spc="-5" dirty="0">
                          <a:solidFill>
                            <a:schemeClr val="tx1"/>
                          </a:solidFill>
                          <a:latin typeface="Corbel"/>
                          <a:cs typeface="Corbel"/>
                        </a:rPr>
                        <a:t>array_diff_assoc()</a:t>
                      </a:r>
                      <a:endParaRPr sz="150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29"/>
                        </a:spcBef>
                      </a:pPr>
                      <a:r>
                        <a:rPr sz="1500" b="1" spc="-5" dirty="0">
                          <a:solidFill>
                            <a:schemeClr val="tx1"/>
                          </a:solidFill>
                          <a:latin typeface="Corbel"/>
                          <a:cs typeface="Corbel"/>
                        </a:rPr>
                        <a:t>Compare</a:t>
                      </a:r>
                      <a:r>
                        <a:rPr sz="1500" b="1" spc="5" dirty="0">
                          <a:solidFill>
                            <a:schemeClr val="tx1"/>
                          </a:solidFill>
                          <a:latin typeface="Corbel"/>
                          <a:cs typeface="Corbel"/>
                        </a:rPr>
                        <a:t> </a:t>
                      </a:r>
                      <a:r>
                        <a:rPr sz="1500" b="1" spc="-5" dirty="0">
                          <a:solidFill>
                            <a:schemeClr val="tx1"/>
                          </a:solidFill>
                          <a:latin typeface="Corbel"/>
                          <a:cs typeface="Corbel"/>
                        </a:rPr>
                        <a:t>arrays,</a:t>
                      </a:r>
                      <a:r>
                        <a:rPr sz="1500" b="1" spc="20" dirty="0">
                          <a:solidFill>
                            <a:schemeClr val="tx1"/>
                          </a:solidFill>
                          <a:latin typeface="Corbel"/>
                          <a:cs typeface="Corbel"/>
                        </a:rPr>
                        <a:t> </a:t>
                      </a:r>
                      <a:r>
                        <a:rPr sz="1500" b="1" spc="-5" dirty="0">
                          <a:solidFill>
                            <a:schemeClr val="tx1"/>
                          </a:solidFill>
                          <a:latin typeface="Corbel"/>
                          <a:cs typeface="Corbel"/>
                        </a:rPr>
                        <a:t>and</a:t>
                      </a:r>
                      <a:r>
                        <a:rPr sz="1500" b="1" spc="20" dirty="0">
                          <a:solidFill>
                            <a:schemeClr val="tx1"/>
                          </a:solidFill>
                          <a:latin typeface="Corbel"/>
                          <a:cs typeface="Corbel"/>
                        </a:rPr>
                        <a:t> </a:t>
                      </a:r>
                      <a:r>
                        <a:rPr sz="1500" b="1" spc="-5" dirty="0">
                          <a:solidFill>
                            <a:schemeClr val="tx1"/>
                          </a:solidFill>
                          <a:latin typeface="Corbel"/>
                          <a:cs typeface="Corbel"/>
                        </a:rPr>
                        <a:t>returns</a:t>
                      </a:r>
                      <a:r>
                        <a:rPr sz="1500" b="1" spc="30" dirty="0">
                          <a:solidFill>
                            <a:schemeClr val="tx1"/>
                          </a:solidFill>
                          <a:latin typeface="Corbel"/>
                          <a:cs typeface="Corbel"/>
                        </a:rPr>
                        <a:t> </a:t>
                      </a:r>
                      <a:r>
                        <a:rPr sz="1500" b="1" spc="-5" dirty="0">
                          <a:solidFill>
                            <a:schemeClr val="tx1"/>
                          </a:solidFill>
                          <a:latin typeface="Corbel"/>
                          <a:cs typeface="Corbel"/>
                        </a:rPr>
                        <a:t>the</a:t>
                      </a:r>
                      <a:r>
                        <a:rPr sz="1500" b="1" spc="20" dirty="0">
                          <a:solidFill>
                            <a:schemeClr val="tx1"/>
                          </a:solidFill>
                          <a:latin typeface="Corbel"/>
                          <a:cs typeface="Corbel"/>
                        </a:rPr>
                        <a:t> </a:t>
                      </a:r>
                      <a:r>
                        <a:rPr sz="1500" b="1" spc="-5" dirty="0">
                          <a:solidFill>
                            <a:schemeClr val="tx1"/>
                          </a:solidFill>
                          <a:latin typeface="Corbel"/>
                          <a:cs typeface="Corbel"/>
                        </a:rPr>
                        <a:t>differences</a:t>
                      </a:r>
                      <a:r>
                        <a:rPr sz="1500" b="1" spc="30" dirty="0">
                          <a:solidFill>
                            <a:schemeClr val="tx1"/>
                          </a:solidFill>
                          <a:latin typeface="Corbel"/>
                          <a:cs typeface="Corbel"/>
                        </a:rPr>
                        <a:t> </a:t>
                      </a:r>
                      <a:r>
                        <a:rPr sz="1500" b="1" spc="-5" dirty="0">
                          <a:solidFill>
                            <a:schemeClr val="tx1"/>
                          </a:solidFill>
                          <a:latin typeface="Corbel"/>
                          <a:cs typeface="Corbel"/>
                        </a:rPr>
                        <a:t>(compare</a:t>
                      </a:r>
                      <a:r>
                        <a:rPr sz="1500" b="1" spc="5" dirty="0">
                          <a:solidFill>
                            <a:schemeClr val="tx1"/>
                          </a:solidFill>
                          <a:latin typeface="Corbel"/>
                          <a:cs typeface="Corbel"/>
                        </a:rPr>
                        <a:t> </a:t>
                      </a:r>
                      <a:r>
                        <a:rPr sz="1500" b="1" spc="-10" dirty="0">
                          <a:solidFill>
                            <a:schemeClr val="tx1"/>
                          </a:solidFill>
                          <a:latin typeface="Corbel"/>
                          <a:cs typeface="Corbel"/>
                        </a:rPr>
                        <a:t>keys</a:t>
                      </a:r>
                      <a:r>
                        <a:rPr sz="1500" b="1" spc="15" dirty="0">
                          <a:solidFill>
                            <a:schemeClr val="tx1"/>
                          </a:solidFill>
                          <a:latin typeface="Corbel"/>
                          <a:cs typeface="Corbel"/>
                        </a:rPr>
                        <a:t> </a:t>
                      </a:r>
                      <a:r>
                        <a:rPr sz="1500" b="1" spc="-5" dirty="0">
                          <a:solidFill>
                            <a:schemeClr val="tx1"/>
                          </a:solidFill>
                          <a:latin typeface="Corbel"/>
                          <a:cs typeface="Corbel"/>
                        </a:rPr>
                        <a:t>and</a:t>
                      </a:r>
                      <a:r>
                        <a:rPr sz="1500" b="1" spc="25" dirty="0">
                          <a:solidFill>
                            <a:schemeClr val="tx1"/>
                          </a:solidFill>
                          <a:latin typeface="Corbel"/>
                          <a:cs typeface="Corbel"/>
                        </a:rPr>
                        <a:t> </a:t>
                      </a:r>
                      <a:r>
                        <a:rPr sz="1500" b="1" spc="-5" dirty="0">
                          <a:solidFill>
                            <a:schemeClr val="tx1"/>
                          </a:solidFill>
                          <a:latin typeface="Corbel"/>
                          <a:cs typeface="Corbel"/>
                        </a:rPr>
                        <a:t>values)</a:t>
                      </a:r>
                      <a:endParaRPr sz="1500" dirty="0">
                        <a:solidFill>
                          <a:schemeClr val="tx1"/>
                        </a:solidFill>
                        <a:latin typeface="Corbel"/>
                        <a:cs typeface="Corbel"/>
                      </a:endParaRPr>
                    </a:p>
                  </a:txBody>
                  <a:tcPr marL="0" marR="0" marT="29209"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8"/>
                  </a:ext>
                </a:extLst>
              </a:tr>
              <a:tr h="417575">
                <a:tc>
                  <a:txBody>
                    <a:bodyPr/>
                    <a:lstStyle/>
                    <a:p>
                      <a:pPr marL="75565">
                        <a:lnSpc>
                          <a:spcPct val="100000"/>
                        </a:lnSpc>
                        <a:spcBef>
                          <a:spcPts val="234"/>
                        </a:spcBef>
                      </a:pPr>
                      <a:r>
                        <a:rPr sz="1500" b="1" spc="-10" dirty="0">
                          <a:solidFill>
                            <a:schemeClr val="tx1"/>
                          </a:solidFill>
                          <a:latin typeface="Corbel"/>
                          <a:cs typeface="Corbel"/>
                        </a:rPr>
                        <a:t>array_diff_key()</a:t>
                      </a:r>
                      <a:endParaRPr sz="1500">
                        <a:solidFill>
                          <a:schemeClr val="tx1"/>
                        </a:solidFill>
                        <a:latin typeface="Corbel"/>
                        <a:cs typeface="Corbel"/>
                      </a:endParaRPr>
                    </a:p>
                  </a:txBody>
                  <a:tcPr marL="0" marR="0" marT="29844"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34"/>
                        </a:spcBef>
                      </a:pPr>
                      <a:r>
                        <a:rPr sz="1500" b="1" spc="-5" dirty="0">
                          <a:solidFill>
                            <a:schemeClr val="tx1"/>
                          </a:solidFill>
                          <a:latin typeface="Corbel"/>
                          <a:cs typeface="Corbel"/>
                        </a:rPr>
                        <a:t>Compare</a:t>
                      </a:r>
                      <a:r>
                        <a:rPr sz="1500" b="1" spc="5" dirty="0">
                          <a:solidFill>
                            <a:schemeClr val="tx1"/>
                          </a:solidFill>
                          <a:latin typeface="Corbel"/>
                          <a:cs typeface="Corbel"/>
                        </a:rPr>
                        <a:t> </a:t>
                      </a:r>
                      <a:r>
                        <a:rPr sz="1500" b="1" spc="-5" dirty="0">
                          <a:solidFill>
                            <a:schemeClr val="tx1"/>
                          </a:solidFill>
                          <a:latin typeface="Corbel"/>
                          <a:cs typeface="Corbel"/>
                        </a:rPr>
                        <a:t>arrays,</a:t>
                      </a:r>
                      <a:r>
                        <a:rPr sz="1500" b="1" spc="20" dirty="0">
                          <a:solidFill>
                            <a:schemeClr val="tx1"/>
                          </a:solidFill>
                          <a:latin typeface="Corbel"/>
                          <a:cs typeface="Corbel"/>
                        </a:rPr>
                        <a:t> </a:t>
                      </a:r>
                      <a:r>
                        <a:rPr sz="1500" b="1" spc="-5" dirty="0">
                          <a:solidFill>
                            <a:schemeClr val="tx1"/>
                          </a:solidFill>
                          <a:latin typeface="Corbel"/>
                          <a:cs typeface="Corbel"/>
                        </a:rPr>
                        <a:t>and</a:t>
                      </a:r>
                      <a:r>
                        <a:rPr sz="1500" b="1" spc="20" dirty="0">
                          <a:solidFill>
                            <a:schemeClr val="tx1"/>
                          </a:solidFill>
                          <a:latin typeface="Corbel"/>
                          <a:cs typeface="Corbel"/>
                        </a:rPr>
                        <a:t> </a:t>
                      </a:r>
                      <a:r>
                        <a:rPr sz="1500" b="1" spc="-5" dirty="0">
                          <a:solidFill>
                            <a:schemeClr val="tx1"/>
                          </a:solidFill>
                          <a:latin typeface="Corbel"/>
                          <a:cs typeface="Corbel"/>
                        </a:rPr>
                        <a:t>returns</a:t>
                      </a:r>
                      <a:r>
                        <a:rPr sz="1500" b="1" spc="30" dirty="0">
                          <a:solidFill>
                            <a:schemeClr val="tx1"/>
                          </a:solidFill>
                          <a:latin typeface="Corbel"/>
                          <a:cs typeface="Corbel"/>
                        </a:rPr>
                        <a:t> </a:t>
                      </a:r>
                      <a:r>
                        <a:rPr sz="1500" b="1" spc="-5" dirty="0">
                          <a:solidFill>
                            <a:schemeClr val="tx1"/>
                          </a:solidFill>
                          <a:latin typeface="Corbel"/>
                          <a:cs typeface="Corbel"/>
                        </a:rPr>
                        <a:t>the</a:t>
                      </a:r>
                      <a:r>
                        <a:rPr sz="1500" b="1" spc="15" dirty="0">
                          <a:solidFill>
                            <a:schemeClr val="tx1"/>
                          </a:solidFill>
                          <a:latin typeface="Corbel"/>
                          <a:cs typeface="Corbel"/>
                        </a:rPr>
                        <a:t> </a:t>
                      </a:r>
                      <a:r>
                        <a:rPr sz="1500" b="1" spc="-5" dirty="0">
                          <a:solidFill>
                            <a:schemeClr val="tx1"/>
                          </a:solidFill>
                          <a:latin typeface="Corbel"/>
                          <a:cs typeface="Corbel"/>
                        </a:rPr>
                        <a:t>differences</a:t>
                      </a:r>
                      <a:r>
                        <a:rPr sz="1500" b="1" spc="30" dirty="0">
                          <a:solidFill>
                            <a:schemeClr val="tx1"/>
                          </a:solidFill>
                          <a:latin typeface="Corbel"/>
                          <a:cs typeface="Corbel"/>
                        </a:rPr>
                        <a:t> </a:t>
                      </a:r>
                      <a:r>
                        <a:rPr sz="1500" b="1" spc="-5" dirty="0">
                          <a:solidFill>
                            <a:schemeClr val="tx1"/>
                          </a:solidFill>
                          <a:latin typeface="Corbel"/>
                          <a:cs typeface="Corbel"/>
                        </a:rPr>
                        <a:t>(compare</a:t>
                      </a:r>
                      <a:r>
                        <a:rPr sz="1500" b="1" spc="10" dirty="0">
                          <a:solidFill>
                            <a:schemeClr val="tx1"/>
                          </a:solidFill>
                          <a:latin typeface="Corbel"/>
                          <a:cs typeface="Corbel"/>
                        </a:rPr>
                        <a:t> </a:t>
                      </a:r>
                      <a:r>
                        <a:rPr sz="1500" b="1" spc="-10" dirty="0">
                          <a:solidFill>
                            <a:schemeClr val="tx1"/>
                          </a:solidFill>
                          <a:latin typeface="Corbel"/>
                          <a:cs typeface="Corbel"/>
                        </a:rPr>
                        <a:t>keys</a:t>
                      </a:r>
                      <a:r>
                        <a:rPr sz="1500" b="1" spc="15" dirty="0">
                          <a:solidFill>
                            <a:schemeClr val="tx1"/>
                          </a:solidFill>
                          <a:latin typeface="Corbel"/>
                          <a:cs typeface="Corbel"/>
                        </a:rPr>
                        <a:t> </a:t>
                      </a:r>
                      <a:r>
                        <a:rPr sz="1500" b="1" spc="-5" dirty="0">
                          <a:solidFill>
                            <a:schemeClr val="tx1"/>
                          </a:solidFill>
                          <a:latin typeface="Corbel"/>
                          <a:cs typeface="Corbel"/>
                        </a:rPr>
                        <a:t>only)</a:t>
                      </a:r>
                      <a:endParaRPr sz="1500" dirty="0">
                        <a:solidFill>
                          <a:schemeClr val="tx1"/>
                        </a:solidFill>
                        <a:latin typeface="Corbel"/>
                        <a:cs typeface="Corbel"/>
                      </a:endParaRPr>
                    </a:p>
                  </a:txBody>
                  <a:tcPr marL="0" marR="0" marT="29844"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9"/>
                  </a:ext>
                </a:extLst>
              </a:tr>
              <a:tr h="588390">
                <a:tc>
                  <a:txBody>
                    <a:bodyPr/>
                    <a:lstStyle/>
                    <a:p>
                      <a:pPr marL="75565">
                        <a:lnSpc>
                          <a:spcPct val="100000"/>
                        </a:lnSpc>
                        <a:spcBef>
                          <a:spcPts val="234"/>
                        </a:spcBef>
                      </a:pPr>
                      <a:r>
                        <a:rPr sz="1500" b="1" spc="-5" dirty="0">
                          <a:solidFill>
                            <a:schemeClr val="tx1"/>
                          </a:solidFill>
                          <a:latin typeface="Corbel"/>
                          <a:cs typeface="Corbel"/>
                        </a:rPr>
                        <a:t>array_diff_uassoc()</a:t>
                      </a:r>
                      <a:endParaRPr sz="1500">
                        <a:solidFill>
                          <a:schemeClr val="tx1"/>
                        </a:solidFill>
                        <a:latin typeface="Corbel"/>
                        <a:cs typeface="Corbel"/>
                      </a:endParaRPr>
                    </a:p>
                  </a:txBody>
                  <a:tcPr marL="0" marR="0" marT="29844"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34"/>
                        </a:spcBef>
                      </a:pPr>
                      <a:r>
                        <a:rPr sz="1500" b="1" spc="-5" dirty="0">
                          <a:solidFill>
                            <a:schemeClr val="tx1"/>
                          </a:solidFill>
                          <a:latin typeface="Corbel"/>
                          <a:cs typeface="Corbel"/>
                        </a:rPr>
                        <a:t>Compare</a:t>
                      </a:r>
                      <a:r>
                        <a:rPr sz="1500" b="1" spc="5" dirty="0">
                          <a:solidFill>
                            <a:schemeClr val="tx1"/>
                          </a:solidFill>
                          <a:latin typeface="Corbel"/>
                          <a:cs typeface="Corbel"/>
                        </a:rPr>
                        <a:t> </a:t>
                      </a:r>
                      <a:r>
                        <a:rPr sz="1500" b="1" spc="-5" dirty="0">
                          <a:solidFill>
                            <a:schemeClr val="tx1"/>
                          </a:solidFill>
                          <a:latin typeface="Corbel"/>
                          <a:cs typeface="Corbel"/>
                        </a:rPr>
                        <a:t>arrays,</a:t>
                      </a:r>
                      <a:r>
                        <a:rPr sz="1500" b="1" spc="25" dirty="0">
                          <a:solidFill>
                            <a:schemeClr val="tx1"/>
                          </a:solidFill>
                          <a:latin typeface="Corbel"/>
                          <a:cs typeface="Corbel"/>
                        </a:rPr>
                        <a:t> </a:t>
                      </a:r>
                      <a:r>
                        <a:rPr sz="1500" b="1" spc="-5" dirty="0">
                          <a:solidFill>
                            <a:schemeClr val="tx1"/>
                          </a:solidFill>
                          <a:latin typeface="Corbel"/>
                          <a:cs typeface="Corbel"/>
                        </a:rPr>
                        <a:t>and</a:t>
                      </a:r>
                      <a:r>
                        <a:rPr sz="1500" b="1" spc="25" dirty="0">
                          <a:solidFill>
                            <a:schemeClr val="tx1"/>
                          </a:solidFill>
                          <a:latin typeface="Corbel"/>
                          <a:cs typeface="Corbel"/>
                        </a:rPr>
                        <a:t> </a:t>
                      </a:r>
                      <a:r>
                        <a:rPr sz="1500" b="1" spc="-5" dirty="0">
                          <a:solidFill>
                            <a:schemeClr val="tx1"/>
                          </a:solidFill>
                          <a:latin typeface="Corbel"/>
                          <a:cs typeface="Corbel"/>
                        </a:rPr>
                        <a:t>returns</a:t>
                      </a:r>
                      <a:r>
                        <a:rPr sz="1500" b="1" spc="35" dirty="0">
                          <a:solidFill>
                            <a:schemeClr val="tx1"/>
                          </a:solidFill>
                          <a:latin typeface="Corbel"/>
                          <a:cs typeface="Corbel"/>
                        </a:rPr>
                        <a:t> </a:t>
                      </a:r>
                      <a:r>
                        <a:rPr sz="1500" b="1" spc="-5" dirty="0">
                          <a:solidFill>
                            <a:schemeClr val="tx1"/>
                          </a:solidFill>
                          <a:latin typeface="Corbel"/>
                          <a:cs typeface="Corbel"/>
                        </a:rPr>
                        <a:t>the</a:t>
                      </a:r>
                      <a:r>
                        <a:rPr sz="1500" b="1" spc="20" dirty="0">
                          <a:solidFill>
                            <a:schemeClr val="tx1"/>
                          </a:solidFill>
                          <a:latin typeface="Corbel"/>
                          <a:cs typeface="Corbel"/>
                        </a:rPr>
                        <a:t> </a:t>
                      </a:r>
                      <a:r>
                        <a:rPr sz="1500" b="1" spc="-5" dirty="0">
                          <a:solidFill>
                            <a:schemeClr val="tx1"/>
                          </a:solidFill>
                          <a:latin typeface="Corbel"/>
                          <a:cs typeface="Corbel"/>
                        </a:rPr>
                        <a:t>differences</a:t>
                      </a:r>
                      <a:r>
                        <a:rPr sz="1500" b="1" spc="30" dirty="0">
                          <a:solidFill>
                            <a:schemeClr val="tx1"/>
                          </a:solidFill>
                          <a:latin typeface="Corbel"/>
                          <a:cs typeface="Corbel"/>
                        </a:rPr>
                        <a:t> </a:t>
                      </a:r>
                      <a:r>
                        <a:rPr sz="1500" b="1" spc="-5" dirty="0">
                          <a:solidFill>
                            <a:schemeClr val="tx1"/>
                          </a:solidFill>
                          <a:latin typeface="Corbel"/>
                          <a:cs typeface="Corbel"/>
                        </a:rPr>
                        <a:t>(compare</a:t>
                      </a:r>
                      <a:r>
                        <a:rPr sz="1500" b="1" spc="10" dirty="0">
                          <a:solidFill>
                            <a:schemeClr val="tx1"/>
                          </a:solidFill>
                          <a:latin typeface="Corbel"/>
                          <a:cs typeface="Corbel"/>
                        </a:rPr>
                        <a:t> </a:t>
                      </a:r>
                      <a:r>
                        <a:rPr sz="1500" b="1" spc="-10" dirty="0">
                          <a:solidFill>
                            <a:schemeClr val="tx1"/>
                          </a:solidFill>
                          <a:latin typeface="Corbel"/>
                          <a:cs typeface="Corbel"/>
                        </a:rPr>
                        <a:t>keys</a:t>
                      </a:r>
                      <a:r>
                        <a:rPr sz="1500" b="1" spc="20" dirty="0">
                          <a:solidFill>
                            <a:schemeClr val="tx1"/>
                          </a:solidFill>
                          <a:latin typeface="Corbel"/>
                          <a:cs typeface="Corbel"/>
                        </a:rPr>
                        <a:t> </a:t>
                      </a:r>
                      <a:r>
                        <a:rPr sz="1500" b="1" spc="-5" dirty="0">
                          <a:solidFill>
                            <a:schemeClr val="tx1"/>
                          </a:solidFill>
                          <a:latin typeface="Corbel"/>
                          <a:cs typeface="Corbel"/>
                        </a:rPr>
                        <a:t>and</a:t>
                      </a:r>
                      <a:r>
                        <a:rPr sz="1500" b="1" spc="25" dirty="0">
                          <a:solidFill>
                            <a:schemeClr val="tx1"/>
                          </a:solidFill>
                          <a:latin typeface="Corbel"/>
                          <a:cs typeface="Corbel"/>
                        </a:rPr>
                        <a:t> </a:t>
                      </a:r>
                      <a:r>
                        <a:rPr sz="1500" b="1" spc="-5" dirty="0">
                          <a:solidFill>
                            <a:schemeClr val="tx1"/>
                          </a:solidFill>
                          <a:latin typeface="Corbel"/>
                          <a:cs typeface="Corbel"/>
                        </a:rPr>
                        <a:t>values,</a:t>
                      </a:r>
                      <a:r>
                        <a:rPr sz="1500" b="1" spc="10" dirty="0">
                          <a:solidFill>
                            <a:schemeClr val="tx1"/>
                          </a:solidFill>
                          <a:latin typeface="Corbel"/>
                          <a:cs typeface="Corbel"/>
                        </a:rPr>
                        <a:t> </a:t>
                      </a:r>
                      <a:r>
                        <a:rPr sz="1500" b="1" spc="-5" dirty="0">
                          <a:solidFill>
                            <a:schemeClr val="tx1"/>
                          </a:solidFill>
                          <a:latin typeface="Corbel"/>
                          <a:cs typeface="Corbel"/>
                        </a:rPr>
                        <a:t>using</a:t>
                      </a:r>
                      <a:r>
                        <a:rPr sz="1500" b="1" spc="20" dirty="0">
                          <a:solidFill>
                            <a:schemeClr val="tx1"/>
                          </a:solidFill>
                          <a:latin typeface="Corbel"/>
                          <a:cs typeface="Corbel"/>
                        </a:rPr>
                        <a:t> </a:t>
                      </a:r>
                      <a:r>
                        <a:rPr sz="1500" b="1" dirty="0">
                          <a:solidFill>
                            <a:schemeClr val="tx1"/>
                          </a:solidFill>
                          <a:latin typeface="Corbel"/>
                          <a:cs typeface="Corbel"/>
                        </a:rPr>
                        <a:t>a</a:t>
                      </a:r>
                      <a:r>
                        <a:rPr sz="1500" b="1" spc="10" dirty="0">
                          <a:solidFill>
                            <a:schemeClr val="tx1"/>
                          </a:solidFill>
                          <a:latin typeface="Corbel"/>
                          <a:cs typeface="Corbel"/>
                        </a:rPr>
                        <a:t> </a:t>
                      </a:r>
                      <a:r>
                        <a:rPr sz="1500" b="1" dirty="0">
                          <a:solidFill>
                            <a:schemeClr val="tx1"/>
                          </a:solidFill>
                          <a:latin typeface="Corbel"/>
                          <a:cs typeface="Corbel"/>
                        </a:rPr>
                        <a:t>user-defined</a:t>
                      </a:r>
                      <a:r>
                        <a:rPr sz="1500" b="1" spc="35" dirty="0">
                          <a:solidFill>
                            <a:schemeClr val="tx1"/>
                          </a:solidFill>
                          <a:latin typeface="Corbel"/>
                          <a:cs typeface="Corbel"/>
                        </a:rPr>
                        <a:t> </a:t>
                      </a:r>
                      <a:r>
                        <a:rPr sz="1500" b="1" spc="-15" dirty="0">
                          <a:solidFill>
                            <a:schemeClr val="tx1"/>
                          </a:solidFill>
                          <a:latin typeface="Corbel"/>
                          <a:cs typeface="Corbel"/>
                        </a:rPr>
                        <a:t>key</a:t>
                      </a:r>
                      <a:r>
                        <a:rPr sz="1500" b="1" spc="10" dirty="0">
                          <a:solidFill>
                            <a:schemeClr val="tx1"/>
                          </a:solidFill>
                          <a:latin typeface="Corbel"/>
                          <a:cs typeface="Corbel"/>
                        </a:rPr>
                        <a:t> </a:t>
                      </a:r>
                      <a:r>
                        <a:rPr sz="1500" b="1" spc="-5" dirty="0">
                          <a:solidFill>
                            <a:schemeClr val="tx1"/>
                          </a:solidFill>
                          <a:latin typeface="Corbel"/>
                          <a:cs typeface="Corbel"/>
                        </a:rPr>
                        <a:t>comparison</a:t>
                      </a:r>
                      <a:endParaRPr sz="1500" dirty="0">
                        <a:solidFill>
                          <a:schemeClr val="tx1"/>
                        </a:solidFill>
                        <a:latin typeface="Corbel"/>
                        <a:cs typeface="Corbel"/>
                      </a:endParaRPr>
                    </a:p>
                    <a:p>
                      <a:pPr marL="38100">
                        <a:lnSpc>
                          <a:spcPct val="100000"/>
                        </a:lnSpc>
                      </a:pPr>
                      <a:r>
                        <a:rPr sz="1500" b="1" spc="-10" dirty="0">
                          <a:solidFill>
                            <a:schemeClr val="tx1"/>
                          </a:solidFill>
                          <a:latin typeface="Corbel"/>
                          <a:cs typeface="Corbel"/>
                        </a:rPr>
                        <a:t>function)</a:t>
                      </a:r>
                      <a:endParaRPr sz="1500" dirty="0">
                        <a:solidFill>
                          <a:schemeClr val="tx1"/>
                        </a:solidFill>
                        <a:latin typeface="Corbel"/>
                        <a:cs typeface="Corbel"/>
                      </a:endParaRPr>
                    </a:p>
                  </a:txBody>
                  <a:tcPr marL="0" marR="0" marT="29844"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0"/>
                  </a:ext>
                </a:extLst>
              </a:tr>
              <a:tr h="417576">
                <a:tc>
                  <a:txBody>
                    <a:bodyPr/>
                    <a:lstStyle/>
                    <a:p>
                      <a:pPr marL="75565">
                        <a:lnSpc>
                          <a:spcPct val="100000"/>
                        </a:lnSpc>
                        <a:spcBef>
                          <a:spcPts val="235"/>
                        </a:spcBef>
                      </a:pPr>
                      <a:r>
                        <a:rPr sz="1500" b="1" spc="-10" dirty="0">
                          <a:solidFill>
                            <a:schemeClr val="tx1"/>
                          </a:solidFill>
                          <a:latin typeface="Corbel"/>
                          <a:cs typeface="Corbel"/>
                        </a:rPr>
                        <a:t>array_diff_ukey()</a:t>
                      </a:r>
                      <a:endParaRPr sz="150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35"/>
                        </a:spcBef>
                      </a:pPr>
                      <a:r>
                        <a:rPr sz="1500" b="1" spc="-5" dirty="0">
                          <a:solidFill>
                            <a:schemeClr val="tx1"/>
                          </a:solidFill>
                          <a:latin typeface="Corbel"/>
                          <a:cs typeface="Corbel"/>
                        </a:rPr>
                        <a:t>Compare</a:t>
                      </a:r>
                      <a:r>
                        <a:rPr sz="1500" b="1" spc="10" dirty="0">
                          <a:solidFill>
                            <a:schemeClr val="tx1"/>
                          </a:solidFill>
                          <a:latin typeface="Corbel"/>
                          <a:cs typeface="Corbel"/>
                        </a:rPr>
                        <a:t> </a:t>
                      </a:r>
                      <a:r>
                        <a:rPr sz="1500" b="1" spc="-5" dirty="0">
                          <a:solidFill>
                            <a:schemeClr val="tx1"/>
                          </a:solidFill>
                          <a:latin typeface="Corbel"/>
                          <a:cs typeface="Corbel"/>
                        </a:rPr>
                        <a:t>arrays,</a:t>
                      </a:r>
                      <a:r>
                        <a:rPr sz="1500" b="1" spc="25" dirty="0">
                          <a:solidFill>
                            <a:schemeClr val="tx1"/>
                          </a:solidFill>
                          <a:latin typeface="Corbel"/>
                          <a:cs typeface="Corbel"/>
                        </a:rPr>
                        <a:t> </a:t>
                      </a:r>
                      <a:r>
                        <a:rPr sz="1500" b="1" spc="-5" dirty="0">
                          <a:solidFill>
                            <a:schemeClr val="tx1"/>
                          </a:solidFill>
                          <a:latin typeface="Corbel"/>
                          <a:cs typeface="Corbel"/>
                        </a:rPr>
                        <a:t>and</a:t>
                      </a:r>
                      <a:r>
                        <a:rPr sz="1500" b="1" spc="25" dirty="0">
                          <a:solidFill>
                            <a:schemeClr val="tx1"/>
                          </a:solidFill>
                          <a:latin typeface="Corbel"/>
                          <a:cs typeface="Corbel"/>
                        </a:rPr>
                        <a:t> </a:t>
                      </a:r>
                      <a:r>
                        <a:rPr sz="1500" b="1" spc="-5" dirty="0">
                          <a:solidFill>
                            <a:schemeClr val="tx1"/>
                          </a:solidFill>
                          <a:latin typeface="Corbel"/>
                          <a:cs typeface="Corbel"/>
                        </a:rPr>
                        <a:t>returns</a:t>
                      </a:r>
                      <a:r>
                        <a:rPr sz="1500" b="1" spc="35" dirty="0">
                          <a:solidFill>
                            <a:schemeClr val="tx1"/>
                          </a:solidFill>
                          <a:latin typeface="Corbel"/>
                          <a:cs typeface="Corbel"/>
                        </a:rPr>
                        <a:t> </a:t>
                      </a:r>
                      <a:r>
                        <a:rPr sz="1500" b="1" spc="-5" dirty="0">
                          <a:solidFill>
                            <a:schemeClr val="tx1"/>
                          </a:solidFill>
                          <a:latin typeface="Corbel"/>
                          <a:cs typeface="Corbel"/>
                        </a:rPr>
                        <a:t>the</a:t>
                      </a:r>
                      <a:r>
                        <a:rPr sz="1500" b="1" spc="20" dirty="0">
                          <a:solidFill>
                            <a:schemeClr val="tx1"/>
                          </a:solidFill>
                          <a:latin typeface="Corbel"/>
                          <a:cs typeface="Corbel"/>
                        </a:rPr>
                        <a:t> </a:t>
                      </a:r>
                      <a:r>
                        <a:rPr sz="1500" b="1" spc="-5" dirty="0">
                          <a:solidFill>
                            <a:schemeClr val="tx1"/>
                          </a:solidFill>
                          <a:latin typeface="Corbel"/>
                          <a:cs typeface="Corbel"/>
                        </a:rPr>
                        <a:t>differences</a:t>
                      </a:r>
                      <a:r>
                        <a:rPr sz="1500" b="1" spc="35" dirty="0">
                          <a:solidFill>
                            <a:schemeClr val="tx1"/>
                          </a:solidFill>
                          <a:latin typeface="Corbel"/>
                          <a:cs typeface="Corbel"/>
                        </a:rPr>
                        <a:t> </a:t>
                      </a:r>
                      <a:r>
                        <a:rPr sz="1500" b="1" spc="-5" dirty="0">
                          <a:solidFill>
                            <a:schemeClr val="tx1"/>
                          </a:solidFill>
                          <a:latin typeface="Corbel"/>
                          <a:cs typeface="Corbel"/>
                        </a:rPr>
                        <a:t>(compare</a:t>
                      </a:r>
                      <a:r>
                        <a:rPr sz="1500" b="1" spc="10" dirty="0">
                          <a:solidFill>
                            <a:schemeClr val="tx1"/>
                          </a:solidFill>
                          <a:latin typeface="Corbel"/>
                          <a:cs typeface="Corbel"/>
                        </a:rPr>
                        <a:t> </a:t>
                      </a:r>
                      <a:r>
                        <a:rPr sz="1500" b="1" spc="-10" dirty="0">
                          <a:solidFill>
                            <a:schemeClr val="tx1"/>
                          </a:solidFill>
                          <a:latin typeface="Corbel"/>
                          <a:cs typeface="Corbel"/>
                        </a:rPr>
                        <a:t>keys</a:t>
                      </a:r>
                      <a:r>
                        <a:rPr sz="1500" b="1" spc="20" dirty="0">
                          <a:solidFill>
                            <a:schemeClr val="tx1"/>
                          </a:solidFill>
                          <a:latin typeface="Corbel"/>
                          <a:cs typeface="Corbel"/>
                        </a:rPr>
                        <a:t> </a:t>
                      </a:r>
                      <a:r>
                        <a:rPr sz="1500" b="1" spc="-15" dirty="0">
                          <a:solidFill>
                            <a:schemeClr val="tx1"/>
                          </a:solidFill>
                          <a:latin typeface="Corbel"/>
                          <a:cs typeface="Corbel"/>
                        </a:rPr>
                        <a:t>only,</a:t>
                      </a:r>
                      <a:r>
                        <a:rPr sz="1500" b="1" dirty="0">
                          <a:solidFill>
                            <a:schemeClr val="tx1"/>
                          </a:solidFill>
                          <a:latin typeface="Corbel"/>
                          <a:cs typeface="Corbel"/>
                        </a:rPr>
                        <a:t> </a:t>
                      </a:r>
                      <a:r>
                        <a:rPr sz="1500" b="1" spc="-5" dirty="0">
                          <a:solidFill>
                            <a:schemeClr val="tx1"/>
                          </a:solidFill>
                          <a:latin typeface="Corbel"/>
                          <a:cs typeface="Corbel"/>
                        </a:rPr>
                        <a:t>using</a:t>
                      </a:r>
                      <a:r>
                        <a:rPr sz="1500" b="1" spc="25" dirty="0">
                          <a:solidFill>
                            <a:schemeClr val="tx1"/>
                          </a:solidFill>
                          <a:latin typeface="Corbel"/>
                          <a:cs typeface="Corbel"/>
                        </a:rPr>
                        <a:t> </a:t>
                      </a:r>
                      <a:r>
                        <a:rPr sz="1500" b="1" dirty="0">
                          <a:solidFill>
                            <a:schemeClr val="tx1"/>
                          </a:solidFill>
                          <a:latin typeface="Corbel"/>
                          <a:cs typeface="Corbel"/>
                        </a:rPr>
                        <a:t>a</a:t>
                      </a:r>
                      <a:r>
                        <a:rPr sz="1500" b="1" spc="20" dirty="0">
                          <a:solidFill>
                            <a:schemeClr val="tx1"/>
                          </a:solidFill>
                          <a:latin typeface="Corbel"/>
                          <a:cs typeface="Corbel"/>
                        </a:rPr>
                        <a:t> </a:t>
                      </a:r>
                      <a:r>
                        <a:rPr sz="1500" b="1" dirty="0">
                          <a:solidFill>
                            <a:schemeClr val="tx1"/>
                          </a:solidFill>
                          <a:latin typeface="Corbel"/>
                          <a:cs typeface="Corbel"/>
                        </a:rPr>
                        <a:t>user-defined</a:t>
                      </a:r>
                      <a:r>
                        <a:rPr sz="1500" b="1" spc="25" dirty="0">
                          <a:solidFill>
                            <a:schemeClr val="tx1"/>
                          </a:solidFill>
                          <a:latin typeface="Corbel"/>
                          <a:cs typeface="Corbel"/>
                        </a:rPr>
                        <a:t> </a:t>
                      </a:r>
                      <a:r>
                        <a:rPr sz="1500" b="1" spc="-15" dirty="0">
                          <a:solidFill>
                            <a:schemeClr val="tx1"/>
                          </a:solidFill>
                          <a:latin typeface="Corbel"/>
                          <a:cs typeface="Corbel"/>
                        </a:rPr>
                        <a:t>key</a:t>
                      </a:r>
                      <a:r>
                        <a:rPr sz="1500" b="1" spc="20" dirty="0">
                          <a:solidFill>
                            <a:schemeClr val="tx1"/>
                          </a:solidFill>
                          <a:latin typeface="Corbel"/>
                          <a:cs typeface="Corbel"/>
                        </a:rPr>
                        <a:t> </a:t>
                      </a:r>
                      <a:r>
                        <a:rPr sz="1500" b="1" spc="-5" dirty="0">
                          <a:solidFill>
                            <a:schemeClr val="tx1"/>
                          </a:solidFill>
                          <a:latin typeface="Corbel"/>
                          <a:cs typeface="Corbel"/>
                        </a:rPr>
                        <a:t>comparison</a:t>
                      </a:r>
                      <a:r>
                        <a:rPr sz="1500" b="1" dirty="0">
                          <a:solidFill>
                            <a:schemeClr val="tx1"/>
                          </a:solidFill>
                          <a:latin typeface="Corbel"/>
                          <a:cs typeface="Corbel"/>
                        </a:rPr>
                        <a:t> </a:t>
                      </a:r>
                      <a:r>
                        <a:rPr sz="1500" b="1" spc="-10" dirty="0">
                          <a:solidFill>
                            <a:schemeClr val="tx1"/>
                          </a:solidFill>
                          <a:latin typeface="Corbel"/>
                          <a:cs typeface="Corbel"/>
                        </a:rPr>
                        <a:t>function)</a:t>
                      </a:r>
                      <a:endParaRPr sz="1500" dirty="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1"/>
                  </a:ext>
                </a:extLst>
              </a:tr>
              <a:tr h="304571">
                <a:tc>
                  <a:txBody>
                    <a:bodyPr/>
                    <a:lstStyle/>
                    <a:p>
                      <a:pPr marL="75565">
                        <a:lnSpc>
                          <a:spcPct val="100000"/>
                        </a:lnSpc>
                        <a:spcBef>
                          <a:spcPts val="235"/>
                        </a:spcBef>
                      </a:pPr>
                      <a:r>
                        <a:rPr sz="1500" b="1" spc="-5" dirty="0">
                          <a:solidFill>
                            <a:schemeClr val="tx1"/>
                          </a:solidFill>
                          <a:latin typeface="Corbel"/>
                          <a:cs typeface="Corbel"/>
                        </a:rPr>
                        <a:t>array_fill()</a:t>
                      </a:r>
                      <a:endParaRPr sz="150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35"/>
                        </a:spcBef>
                      </a:pPr>
                      <a:r>
                        <a:rPr sz="1500" b="1" spc="-5" dirty="0">
                          <a:solidFill>
                            <a:schemeClr val="tx1"/>
                          </a:solidFill>
                          <a:latin typeface="Corbel"/>
                          <a:cs typeface="Corbel"/>
                        </a:rPr>
                        <a:t>Fills </a:t>
                      </a:r>
                      <a:r>
                        <a:rPr sz="1500" b="1" dirty="0">
                          <a:solidFill>
                            <a:schemeClr val="tx1"/>
                          </a:solidFill>
                          <a:latin typeface="Corbel"/>
                          <a:cs typeface="Corbel"/>
                        </a:rPr>
                        <a:t>an</a:t>
                      </a:r>
                      <a:r>
                        <a:rPr sz="1500" b="1" spc="-5" dirty="0">
                          <a:solidFill>
                            <a:schemeClr val="tx1"/>
                          </a:solidFill>
                          <a:latin typeface="Corbel"/>
                          <a:cs typeface="Corbel"/>
                        </a:rPr>
                        <a:t> array</a:t>
                      </a:r>
                      <a:r>
                        <a:rPr sz="1500" b="1" dirty="0">
                          <a:solidFill>
                            <a:schemeClr val="tx1"/>
                          </a:solidFill>
                          <a:latin typeface="Corbel"/>
                          <a:cs typeface="Corbel"/>
                        </a:rPr>
                        <a:t> </a:t>
                      </a:r>
                      <a:r>
                        <a:rPr sz="1500" b="1" spc="-5" dirty="0">
                          <a:solidFill>
                            <a:schemeClr val="tx1"/>
                          </a:solidFill>
                          <a:latin typeface="Corbel"/>
                          <a:cs typeface="Corbel"/>
                        </a:rPr>
                        <a:t>with</a:t>
                      </a:r>
                      <a:r>
                        <a:rPr sz="1500" b="1" spc="5" dirty="0">
                          <a:solidFill>
                            <a:schemeClr val="tx1"/>
                          </a:solidFill>
                          <a:latin typeface="Corbel"/>
                          <a:cs typeface="Corbel"/>
                        </a:rPr>
                        <a:t> </a:t>
                      </a:r>
                      <a:r>
                        <a:rPr sz="1500" b="1" spc="-5" dirty="0">
                          <a:solidFill>
                            <a:schemeClr val="tx1"/>
                          </a:solidFill>
                          <a:latin typeface="Corbel"/>
                          <a:cs typeface="Corbel"/>
                        </a:rPr>
                        <a:t>values</a:t>
                      </a:r>
                      <a:endParaRPr sz="1500" dirty="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2"/>
                  </a:ext>
                </a:extLst>
              </a:tr>
              <a:tr h="304520">
                <a:tc>
                  <a:txBody>
                    <a:bodyPr/>
                    <a:lstStyle/>
                    <a:p>
                      <a:pPr marL="75565">
                        <a:lnSpc>
                          <a:spcPct val="100000"/>
                        </a:lnSpc>
                        <a:spcBef>
                          <a:spcPts val="235"/>
                        </a:spcBef>
                      </a:pPr>
                      <a:r>
                        <a:rPr sz="1500" b="1" spc="-5" dirty="0">
                          <a:solidFill>
                            <a:schemeClr val="tx1"/>
                          </a:solidFill>
                          <a:latin typeface="Corbel"/>
                          <a:cs typeface="Corbel"/>
                        </a:rPr>
                        <a:t>array_fill_keys()</a:t>
                      </a:r>
                      <a:endParaRPr sz="150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38100">
                        <a:lnSpc>
                          <a:spcPct val="100000"/>
                        </a:lnSpc>
                        <a:spcBef>
                          <a:spcPts val="235"/>
                        </a:spcBef>
                      </a:pPr>
                      <a:r>
                        <a:rPr sz="1500" b="1" dirty="0">
                          <a:solidFill>
                            <a:schemeClr val="tx1"/>
                          </a:solidFill>
                          <a:latin typeface="Corbel"/>
                          <a:cs typeface="Corbel"/>
                        </a:rPr>
                        <a:t>Fills</a:t>
                      </a:r>
                      <a:r>
                        <a:rPr sz="1500" b="1" spc="-5" dirty="0">
                          <a:solidFill>
                            <a:schemeClr val="tx1"/>
                          </a:solidFill>
                          <a:latin typeface="Corbel"/>
                          <a:cs typeface="Corbel"/>
                        </a:rPr>
                        <a:t> </a:t>
                      </a:r>
                      <a:r>
                        <a:rPr sz="1500" b="1" dirty="0">
                          <a:solidFill>
                            <a:schemeClr val="tx1"/>
                          </a:solidFill>
                          <a:latin typeface="Corbel"/>
                          <a:cs typeface="Corbel"/>
                        </a:rPr>
                        <a:t>an array </a:t>
                      </a:r>
                      <a:r>
                        <a:rPr sz="1500" b="1" spc="-5" dirty="0">
                          <a:solidFill>
                            <a:schemeClr val="tx1"/>
                          </a:solidFill>
                          <a:latin typeface="Corbel"/>
                          <a:cs typeface="Corbel"/>
                        </a:rPr>
                        <a:t>with</a:t>
                      </a:r>
                      <a:r>
                        <a:rPr sz="1500" b="1" spc="5" dirty="0">
                          <a:solidFill>
                            <a:schemeClr val="tx1"/>
                          </a:solidFill>
                          <a:latin typeface="Corbel"/>
                          <a:cs typeface="Corbel"/>
                        </a:rPr>
                        <a:t> </a:t>
                      </a:r>
                      <a:r>
                        <a:rPr sz="1500" b="1" spc="-5" dirty="0">
                          <a:solidFill>
                            <a:schemeClr val="tx1"/>
                          </a:solidFill>
                          <a:latin typeface="Corbel"/>
                          <a:cs typeface="Corbel"/>
                        </a:rPr>
                        <a:t>values,</a:t>
                      </a:r>
                      <a:r>
                        <a:rPr sz="1500" b="1" dirty="0">
                          <a:solidFill>
                            <a:schemeClr val="tx1"/>
                          </a:solidFill>
                          <a:latin typeface="Corbel"/>
                          <a:cs typeface="Corbel"/>
                        </a:rPr>
                        <a:t> </a:t>
                      </a:r>
                      <a:r>
                        <a:rPr sz="1500" b="1" spc="-5" dirty="0">
                          <a:solidFill>
                            <a:schemeClr val="tx1"/>
                          </a:solidFill>
                          <a:latin typeface="Corbel"/>
                          <a:cs typeface="Corbel"/>
                        </a:rPr>
                        <a:t>specifying</a:t>
                      </a:r>
                      <a:r>
                        <a:rPr sz="1500" b="1" spc="20" dirty="0">
                          <a:solidFill>
                            <a:schemeClr val="tx1"/>
                          </a:solidFill>
                          <a:latin typeface="Corbel"/>
                          <a:cs typeface="Corbel"/>
                        </a:rPr>
                        <a:t> </a:t>
                      </a:r>
                      <a:r>
                        <a:rPr sz="1500" b="1" spc="-10" dirty="0">
                          <a:solidFill>
                            <a:schemeClr val="tx1"/>
                          </a:solidFill>
                          <a:latin typeface="Corbel"/>
                          <a:cs typeface="Corbel"/>
                        </a:rPr>
                        <a:t>keys</a:t>
                      </a:r>
                      <a:endParaRPr sz="1500" dirty="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3"/>
                  </a:ext>
                </a:extLst>
              </a:tr>
              <a:tr h="304520">
                <a:tc>
                  <a:txBody>
                    <a:bodyPr/>
                    <a:lstStyle/>
                    <a:p>
                      <a:pPr marL="75565">
                        <a:lnSpc>
                          <a:spcPct val="100000"/>
                        </a:lnSpc>
                        <a:spcBef>
                          <a:spcPts val="235"/>
                        </a:spcBef>
                      </a:pPr>
                      <a:r>
                        <a:rPr sz="1500" b="1" spc="-5" dirty="0">
                          <a:solidFill>
                            <a:schemeClr val="tx1"/>
                          </a:solidFill>
                          <a:latin typeface="Corbel"/>
                          <a:cs typeface="Corbel"/>
                        </a:rPr>
                        <a:t>array_filter()</a:t>
                      </a:r>
                      <a:endParaRPr sz="150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38100">
                        <a:lnSpc>
                          <a:spcPct val="100000"/>
                        </a:lnSpc>
                        <a:spcBef>
                          <a:spcPts val="235"/>
                        </a:spcBef>
                      </a:pPr>
                      <a:r>
                        <a:rPr sz="1500" b="1" dirty="0">
                          <a:solidFill>
                            <a:schemeClr val="tx1"/>
                          </a:solidFill>
                          <a:latin typeface="Corbel"/>
                          <a:cs typeface="Corbel"/>
                        </a:rPr>
                        <a:t>Filters</a:t>
                      </a:r>
                      <a:r>
                        <a:rPr sz="1500" b="1" spc="20" dirty="0">
                          <a:solidFill>
                            <a:schemeClr val="tx1"/>
                          </a:solidFill>
                          <a:latin typeface="Corbel"/>
                          <a:cs typeface="Corbel"/>
                        </a:rPr>
                        <a:t> </a:t>
                      </a:r>
                      <a:r>
                        <a:rPr sz="1500" b="1" spc="-5" dirty="0">
                          <a:solidFill>
                            <a:schemeClr val="tx1"/>
                          </a:solidFill>
                          <a:latin typeface="Corbel"/>
                          <a:cs typeface="Corbel"/>
                        </a:rPr>
                        <a:t>the</a:t>
                      </a:r>
                      <a:r>
                        <a:rPr sz="1500" b="1" spc="5" dirty="0">
                          <a:solidFill>
                            <a:schemeClr val="tx1"/>
                          </a:solidFill>
                          <a:latin typeface="Corbel"/>
                          <a:cs typeface="Corbel"/>
                        </a:rPr>
                        <a:t> </a:t>
                      </a:r>
                      <a:r>
                        <a:rPr sz="1500" b="1" spc="-5" dirty="0">
                          <a:solidFill>
                            <a:schemeClr val="tx1"/>
                          </a:solidFill>
                          <a:latin typeface="Corbel"/>
                          <a:cs typeface="Corbel"/>
                        </a:rPr>
                        <a:t>values</a:t>
                      </a:r>
                      <a:r>
                        <a:rPr sz="1500" b="1" spc="5" dirty="0">
                          <a:solidFill>
                            <a:schemeClr val="tx1"/>
                          </a:solidFill>
                          <a:latin typeface="Corbel"/>
                          <a:cs typeface="Corbel"/>
                        </a:rPr>
                        <a:t> </a:t>
                      </a:r>
                      <a:r>
                        <a:rPr sz="1500" b="1" dirty="0">
                          <a:solidFill>
                            <a:schemeClr val="tx1"/>
                          </a:solidFill>
                          <a:latin typeface="Corbel"/>
                          <a:cs typeface="Corbel"/>
                        </a:rPr>
                        <a:t>of</a:t>
                      </a:r>
                      <a:r>
                        <a:rPr sz="1500" b="1" spc="-20" dirty="0">
                          <a:solidFill>
                            <a:schemeClr val="tx1"/>
                          </a:solidFill>
                          <a:latin typeface="Corbel"/>
                          <a:cs typeface="Corbel"/>
                        </a:rPr>
                        <a:t> </a:t>
                      </a:r>
                      <a:r>
                        <a:rPr sz="1500" b="1" dirty="0">
                          <a:solidFill>
                            <a:schemeClr val="tx1"/>
                          </a:solidFill>
                          <a:latin typeface="Corbel"/>
                          <a:cs typeface="Corbel"/>
                        </a:rPr>
                        <a:t>an array</a:t>
                      </a:r>
                      <a:r>
                        <a:rPr sz="1500" b="1" spc="10" dirty="0">
                          <a:solidFill>
                            <a:schemeClr val="tx1"/>
                          </a:solidFill>
                          <a:latin typeface="Corbel"/>
                          <a:cs typeface="Corbel"/>
                        </a:rPr>
                        <a:t> </a:t>
                      </a:r>
                      <a:r>
                        <a:rPr sz="1500" b="1" spc="-5" dirty="0">
                          <a:solidFill>
                            <a:schemeClr val="tx1"/>
                          </a:solidFill>
                          <a:latin typeface="Corbel"/>
                          <a:cs typeface="Corbel"/>
                        </a:rPr>
                        <a:t>using</a:t>
                      </a:r>
                      <a:r>
                        <a:rPr sz="1500" b="1" dirty="0">
                          <a:solidFill>
                            <a:schemeClr val="tx1"/>
                          </a:solidFill>
                          <a:latin typeface="Corbel"/>
                          <a:cs typeface="Corbel"/>
                        </a:rPr>
                        <a:t> a</a:t>
                      </a:r>
                      <a:r>
                        <a:rPr sz="1500" b="1" spc="5" dirty="0">
                          <a:solidFill>
                            <a:schemeClr val="tx1"/>
                          </a:solidFill>
                          <a:latin typeface="Corbel"/>
                          <a:cs typeface="Corbel"/>
                        </a:rPr>
                        <a:t> </a:t>
                      </a:r>
                      <a:r>
                        <a:rPr sz="1500" b="1" spc="-5" dirty="0">
                          <a:solidFill>
                            <a:schemeClr val="tx1"/>
                          </a:solidFill>
                          <a:latin typeface="Corbel"/>
                          <a:cs typeface="Corbel"/>
                        </a:rPr>
                        <a:t>callback</a:t>
                      </a:r>
                      <a:r>
                        <a:rPr sz="1500" b="1" dirty="0">
                          <a:solidFill>
                            <a:schemeClr val="tx1"/>
                          </a:solidFill>
                          <a:latin typeface="Corbel"/>
                          <a:cs typeface="Corbel"/>
                        </a:rPr>
                        <a:t> </a:t>
                      </a:r>
                      <a:r>
                        <a:rPr sz="1500" b="1" spc="-5" dirty="0">
                          <a:solidFill>
                            <a:schemeClr val="tx1"/>
                          </a:solidFill>
                          <a:latin typeface="Corbel"/>
                          <a:cs typeface="Corbel"/>
                        </a:rPr>
                        <a:t>function</a:t>
                      </a:r>
                      <a:endParaRPr sz="1500" dirty="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4"/>
                  </a:ext>
                </a:extLst>
              </a:tr>
              <a:tr h="417575">
                <a:tc>
                  <a:txBody>
                    <a:bodyPr/>
                    <a:lstStyle/>
                    <a:p>
                      <a:pPr marL="75565">
                        <a:lnSpc>
                          <a:spcPct val="100000"/>
                        </a:lnSpc>
                        <a:spcBef>
                          <a:spcPts val="235"/>
                        </a:spcBef>
                      </a:pPr>
                      <a:r>
                        <a:rPr sz="1500" b="1" spc="-5" dirty="0">
                          <a:solidFill>
                            <a:schemeClr val="tx1"/>
                          </a:solidFill>
                          <a:latin typeface="Corbel"/>
                          <a:cs typeface="Corbel"/>
                        </a:rPr>
                        <a:t>array_flip()</a:t>
                      </a:r>
                      <a:endParaRPr sz="150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0F0F0"/>
                    </a:solidFill>
                  </a:tcPr>
                </a:tc>
                <a:tc>
                  <a:txBody>
                    <a:bodyPr/>
                    <a:lstStyle/>
                    <a:p>
                      <a:pPr marL="38100">
                        <a:lnSpc>
                          <a:spcPct val="100000"/>
                        </a:lnSpc>
                        <a:spcBef>
                          <a:spcPts val="235"/>
                        </a:spcBef>
                      </a:pPr>
                      <a:r>
                        <a:rPr sz="1500" b="1" spc="-5" dirty="0">
                          <a:solidFill>
                            <a:schemeClr val="tx1"/>
                          </a:solidFill>
                          <a:latin typeface="Corbel"/>
                          <a:cs typeface="Corbel"/>
                        </a:rPr>
                        <a:t>Flips/Exchanges</a:t>
                      </a:r>
                      <a:r>
                        <a:rPr sz="1500" b="1" spc="20" dirty="0">
                          <a:solidFill>
                            <a:schemeClr val="tx1"/>
                          </a:solidFill>
                          <a:latin typeface="Corbel"/>
                          <a:cs typeface="Corbel"/>
                        </a:rPr>
                        <a:t> </a:t>
                      </a:r>
                      <a:r>
                        <a:rPr sz="1500" b="1" dirty="0">
                          <a:solidFill>
                            <a:schemeClr val="tx1"/>
                          </a:solidFill>
                          <a:latin typeface="Corbel"/>
                          <a:cs typeface="Corbel"/>
                        </a:rPr>
                        <a:t>all</a:t>
                      </a:r>
                      <a:r>
                        <a:rPr sz="1500" b="1" spc="-5" dirty="0">
                          <a:solidFill>
                            <a:schemeClr val="tx1"/>
                          </a:solidFill>
                          <a:latin typeface="Corbel"/>
                          <a:cs typeface="Corbel"/>
                        </a:rPr>
                        <a:t> </a:t>
                      </a:r>
                      <a:r>
                        <a:rPr sz="1500" b="1" spc="-10" dirty="0">
                          <a:solidFill>
                            <a:schemeClr val="tx1"/>
                          </a:solidFill>
                          <a:latin typeface="Corbel"/>
                          <a:cs typeface="Corbel"/>
                        </a:rPr>
                        <a:t>keys</a:t>
                      </a:r>
                      <a:r>
                        <a:rPr sz="1500" b="1" spc="10" dirty="0">
                          <a:solidFill>
                            <a:schemeClr val="tx1"/>
                          </a:solidFill>
                          <a:latin typeface="Corbel"/>
                          <a:cs typeface="Corbel"/>
                        </a:rPr>
                        <a:t> </a:t>
                      </a:r>
                      <a:r>
                        <a:rPr sz="1500" b="1" spc="-5" dirty="0">
                          <a:solidFill>
                            <a:schemeClr val="tx1"/>
                          </a:solidFill>
                          <a:latin typeface="Corbel"/>
                          <a:cs typeface="Corbel"/>
                        </a:rPr>
                        <a:t>with</a:t>
                      </a:r>
                      <a:r>
                        <a:rPr sz="1500" b="1" spc="10" dirty="0">
                          <a:solidFill>
                            <a:schemeClr val="tx1"/>
                          </a:solidFill>
                          <a:latin typeface="Corbel"/>
                          <a:cs typeface="Corbel"/>
                        </a:rPr>
                        <a:t> </a:t>
                      </a:r>
                      <a:r>
                        <a:rPr sz="1500" b="1" spc="-5" dirty="0">
                          <a:solidFill>
                            <a:schemeClr val="tx1"/>
                          </a:solidFill>
                          <a:latin typeface="Corbel"/>
                          <a:cs typeface="Corbel"/>
                        </a:rPr>
                        <a:t>their</a:t>
                      </a:r>
                      <a:r>
                        <a:rPr sz="1500" b="1" spc="10" dirty="0">
                          <a:solidFill>
                            <a:schemeClr val="tx1"/>
                          </a:solidFill>
                          <a:latin typeface="Corbel"/>
                          <a:cs typeface="Corbel"/>
                        </a:rPr>
                        <a:t> </a:t>
                      </a:r>
                      <a:r>
                        <a:rPr sz="1500" b="1" spc="-5" dirty="0">
                          <a:solidFill>
                            <a:schemeClr val="tx1"/>
                          </a:solidFill>
                          <a:latin typeface="Corbel"/>
                          <a:cs typeface="Corbel"/>
                        </a:rPr>
                        <a:t>associated</a:t>
                      </a:r>
                      <a:r>
                        <a:rPr sz="1500" b="1" spc="35" dirty="0">
                          <a:solidFill>
                            <a:schemeClr val="tx1"/>
                          </a:solidFill>
                          <a:latin typeface="Corbel"/>
                          <a:cs typeface="Corbel"/>
                        </a:rPr>
                        <a:t> </a:t>
                      </a:r>
                      <a:r>
                        <a:rPr sz="1500" b="1" spc="-5" dirty="0">
                          <a:solidFill>
                            <a:schemeClr val="tx1"/>
                          </a:solidFill>
                          <a:latin typeface="Corbel"/>
                          <a:cs typeface="Corbel"/>
                        </a:rPr>
                        <a:t>values</a:t>
                      </a:r>
                      <a:r>
                        <a:rPr sz="1500" b="1" spc="10" dirty="0">
                          <a:solidFill>
                            <a:schemeClr val="tx1"/>
                          </a:solidFill>
                          <a:latin typeface="Corbel"/>
                          <a:cs typeface="Corbel"/>
                        </a:rPr>
                        <a:t> </a:t>
                      </a:r>
                      <a:r>
                        <a:rPr sz="1500" b="1" dirty="0">
                          <a:solidFill>
                            <a:schemeClr val="tx1"/>
                          </a:solidFill>
                          <a:latin typeface="Corbel"/>
                          <a:cs typeface="Corbel"/>
                        </a:rPr>
                        <a:t>in</a:t>
                      </a:r>
                      <a:r>
                        <a:rPr sz="1500" b="1" spc="5" dirty="0">
                          <a:solidFill>
                            <a:schemeClr val="tx1"/>
                          </a:solidFill>
                          <a:latin typeface="Corbel"/>
                          <a:cs typeface="Corbel"/>
                        </a:rPr>
                        <a:t> </a:t>
                      </a:r>
                      <a:r>
                        <a:rPr sz="1500" b="1" dirty="0">
                          <a:solidFill>
                            <a:schemeClr val="tx1"/>
                          </a:solidFill>
                          <a:latin typeface="Corbel"/>
                          <a:cs typeface="Corbel"/>
                        </a:rPr>
                        <a:t>an array</a:t>
                      </a:r>
                      <a:endParaRPr sz="1500" dirty="0">
                        <a:solidFill>
                          <a:schemeClr val="tx1"/>
                        </a:solidFill>
                        <a:latin typeface="Corbel"/>
                        <a:cs typeface="Corbel"/>
                      </a:endParaRPr>
                    </a:p>
                  </a:txBody>
                  <a:tcPr marL="0" marR="0" marT="29845"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5309" y="68927"/>
            <a:ext cx="7632834" cy="689932"/>
          </a:xfrm>
          <a:prstGeom prst="rect">
            <a:avLst/>
          </a:prstGeom>
        </p:spPr>
        <p:txBody>
          <a:bodyPr vert="horz" wrap="square" lIns="0" tIns="12700" rIns="0" bIns="0" rtlCol="0">
            <a:spAutoFit/>
          </a:bodyPr>
          <a:lstStyle/>
          <a:p>
            <a:pPr marL="12700">
              <a:lnSpc>
                <a:spcPct val="100000"/>
              </a:lnSpc>
              <a:spcBef>
                <a:spcPts val="100"/>
              </a:spcBef>
            </a:pPr>
            <a:r>
              <a:rPr dirty="0">
                <a:latin typeface="Corbel"/>
                <a:cs typeface="Corbel"/>
              </a:rPr>
              <a:t>PHP</a:t>
            </a:r>
            <a:r>
              <a:rPr spc="-110" dirty="0">
                <a:latin typeface="Corbel"/>
                <a:cs typeface="Corbel"/>
              </a:rPr>
              <a:t> </a:t>
            </a:r>
            <a:r>
              <a:rPr spc="-5" dirty="0">
                <a:latin typeface="Corbel"/>
                <a:cs typeface="Corbel"/>
              </a:rPr>
              <a:t>Arra</a:t>
            </a:r>
            <a:r>
              <a:rPr dirty="0">
                <a:latin typeface="Corbel"/>
                <a:cs typeface="Corbel"/>
              </a:rPr>
              <a:t>y Functions</a:t>
            </a:r>
            <a:r>
              <a:rPr spc="10" dirty="0">
                <a:latin typeface="Corbel"/>
                <a:cs typeface="Corbel"/>
              </a:rPr>
              <a:t> </a:t>
            </a:r>
            <a:r>
              <a:rPr dirty="0">
                <a:latin typeface="Corbel"/>
                <a:cs typeface="Corbel"/>
              </a:rPr>
              <a:t>cont</a:t>
            </a:r>
            <a:r>
              <a:rPr spc="5" dirty="0">
                <a:latin typeface="Corbel"/>
                <a:cs typeface="Corbel"/>
              </a:rPr>
              <a:t>d</a:t>
            </a:r>
            <a:r>
              <a:rPr dirty="0">
                <a:latin typeface="Corbel"/>
                <a:cs typeface="Corbel"/>
              </a:rPr>
              <a:t>..</a:t>
            </a:r>
          </a:p>
        </p:txBody>
      </p:sp>
      <p:graphicFrame>
        <p:nvGraphicFramePr>
          <p:cNvPr id="3" name="object 3"/>
          <p:cNvGraphicFramePr>
            <a:graphicFrameLocks noGrp="1"/>
          </p:cNvGraphicFramePr>
          <p:nvPr/>
        </p:nvGraphicFramePr>
        <p:xfrm>
          <a:off x="232994" y="764540"/>
          <a:ext cx="11717655" cy="5884650"/>
        </p:xfrm>
        <a:graphic>
          <a:graphicData uri="http://schemas.openxmlformats.org/drawingml/2006/table">
            <a:tbl>
              <a:tblPr firstRow="1" bandRow="1">
                <a:tableStyleId>{2D5ABB26-0587-4C30-8999-92F81FD0307C}</a:tableStyleId>
              </a:tblPr>
              <a:tblGrid>
                <a:gridCol w="2389505">
                  <a:extLst>
                    <a:ext uri="{9D8B030D-6E8A-4147-A177-3AD203B41FA5}">
                      <a16:colId xmlns:a16="http://schemas.microsoft.com/office/drawing/2014/main" val="20000"/>
                    </a:ext>
                  </a:extLst>
                </a:gridCol>
                <a:gridCol w="9328150">
                  <a:extLst>
                    <a:ext uri="{9D8B030D-6E8A-4147-A177-3AD203B41FA5}">
                      <a16:colId xmlns:a16="http://schemas.microsoft.com/office/drawing/2014/main" val="20001"/>
                    </a:ext>
                  </a:extLst>
                </a:gridCol>
              </a:tblGrid>
              <a:tr h="279653">
                <a:tc>
                  <a:txBody>
                    <a:bodyPr/>
                    <a:lstStyle/>
                    <a:p>
                      <a:pPr marL="50800">
                        <a:lnSpc>
                          <a:spcPct val="100000"/>
                        </a:lnSpc>
                        <a:spcBef>
                          <a:spcPts val="130"/>
                        </a:spcBef>
                      </a:pPr>
                      <a:r>
                        <a:rPr sz="1500" b="1" spc="-5" dirty="0">
                          <a:latin typeface="Corbel"/>
                          <a:cs typeface="Corbel"/>
                        </a:rPr>
                        <a:t>array_intersect()</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500" b="1" spc="-5" dirty="0">
                          <a:latin typeface="Corbel"/>
                          <a:cs typeface="Corbel"/>
                        </a:rPr>
                        <a:t>Compare</a:t>
                      </a:r>
                      <a:r>
                        <a:rPr sz="1500" b="1" dirty="0">
                          <a:latin typeface="Corbel"/>
                          <a:cs typeface="Corbel"/>
                        </a:rPr>
                        <a:t> </a:t>
                      </a:r>
                      <a:r>
                        <a:rPr sz="1500" b="1" spc="-5" dirty="0">
                          <a:latin typeface="Corbel"/>
                          <a:cs typeface="Corbel"/>
                        </a:rPr>
                        <a:t>arrays,</a:t>
                      </a:r>
                      <a:r>
                        <a:rPr sz="1500" b="1" spc="20" dirty="0">
                          <a:latin typeface="Corbel"/>
                          <a:cs typeface="Corbel"/>
                        </a:rPr>
                        <a:t> </a:t>
                      </a:r>
                      <a:r>
                        <a:rPr sz="1500" b="1" spc="-5" dirty="0">
                          <a:latin typeface="Corbel"/>
                          <a:cs typeface="Corbel"/>
                        </a:rPr>
                        <a:t>and</a:t>
                      </a:r>
                      <a:r>
                        <a:rPr sz="1500" b="1" spc="20" dirty="0">
                          <a:latin typeface="Corbel"/>
                          <a:cs typeface="Corbel"/>
                        </a:rPr>
                        <a:t> </a:t>
                      </a:r>
                      <a:r>
                        <a:rPr sz="1500" b="1" spc="-5" dirty="0">
                          <a:latin typeface="Corbel"/>
                          <a:cs typeface="Corbel"/>
                        </a:rPr>
                        <a:t>returns</a:t>
                      </a:r>
                      <a:r>
                        <a:rPr sz="1500" b="1" spc="30" dirty="0">
                          <a:latin typeface="Corbel"/>
                          <a:cs typeface="Corbel"/>
                        </a:rPr>
                        <a:t> </a:t>
                      </a:r>
                      <a:r>
                        <a:rPr sz="1500" b="1" spc="-5" dirty="0">
                          <a:latin typeface="Corbel"/>
                          <a:cs typeface="Corbel"/>
                        </a:rPr>
                        <a:t>the</a:t>
                      </a:r>
                      <a:r>
                        <a:rPr sz="1500" b="1" spc="15" dirty="0">
                          <a:latin typeface="Corbel"/>
                          <a:cs typeface="Corbel"/>
                        </a:rPr>
                        <a:t> </a:t>
                      </a:r>
                      <a:r>
                        <a:rPr sz="1500" b="1" spc="-5" dirty="0">
                          <a:latin typeface="Corbel"/>
                          <a:cs typeface="Corbel"/>
                        </a:rPr>
                        <a:t>matches</a:t>
                      </a:r>
                      <a:r>
                        <a:rPr sz="1500" b="1" spc="15" dirty="0">
                          <a:latin typeface="Corbel"/>
                          <a:cs typeface="Corbel"/>
                        </a:rPr>
                        <a:t> </a:t>
                      </a:r>
                      <a:r>
                        <a:rPr sz="1500" b="1" spc="-5" dirty="0">
                          <a:latin typeface="Corbel"/>
                          <a:cs typeface="Corbel"/>
                        </a:rPr>
                        <a:t>(compare</a:t>
                      </a:r>
                      <a:r>
                        <a:rPr sz="1500" b="1" spc="5" dirty="0">
                          <a:latin typeface="Corbel"/>
                          <a:cs typeface="Corbel"/>
                        </a:rPr>
                        <a:t> </a:t>
                      </a:r>
                      <a:r>
                        <a:rPr sz="1500" b="1" spc="-5" dirty="0">
                          <a:latin typeface="Corbel"/>
                          <a:cs typeface="Corbel"/>
                        </a:rPr>
                        <a:t>values</a:t>
                      </a:r>
                      <a:r>
                        <a:rPr sz="1500" b="1" spc="15" dirty="0">
                          <a:latin typeface="Corbel"/>
                          <a:cs typeface="Corbel"/>
                        </a:rPr>
                        <a:t> </a:t>
                      </a:r>
                      <a:r>
                        <a:rPr sz="1500" b="1" spc="-5" dirty="0">
                          <a:latin typeface="Corbel"/>
                          <a:cs typeface="Corbel"/>
                        </a:rPr>
                        <a:t>only)</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0"/>
                  </a:ext>
                </a:extLst>
              </a:tr>
              <a:tr h="279654">
                <a:tc>
                  <a:txBody>
                    <a:bodyPr/>
                    <a:lstStyle/>
                    <a:p>
                      <a:pPr marL="50800">
                        <a:lnSpc>
                          <a:spcPct val="100000"/>
                        </a:lnSpc>
                        <a:spcBef>
                          <a:spcPts val="130"/>
                        </a:spcBef>
                      </a:pPr>
                      <a:r>
                        <a:rPr sz="1500" b="1" spc="-5" dirty="0">
                          <a:latin typeface="Corbel"/>
                          <a:cs typeface="Corbel"/>
                        </a:rPr>
                        <a:t>array_intersect_assoc()</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0"/>
                        </a:spcBef>
                      </a:pPr>
                      <a:r>
                        <a:rPr sz="1500" b="1" spc="-5" dirty="0">
                          <a:latin typeface="Corbel"/>
                          <a:cs typeface="Corbel"/>
                        </a:rPr>
                        <a:t>Compare</a:t>
                      </a:r>
                      <a:r>
                        <a:rPr sz="1500" b="1" dirty="0">
                          <a:latin typeface="Corbel"/>
                          <a:cs typeface="Corbel"/>
                        </a:rPr>
                        <a:t> </a:t>
                      </a:r>
                      <a:r>
                        <a:rPr sz="1500" b="1" spc="-5" dirty="0">
                          <a:latin typeface="Corbel"/>
                          <a:cs typeface="Corbel"/>
                        </a:rPr>
                        <a:t>arrays</a:t>
                      </a:r>
                      <a:r>
                        <a:rPr sz="1500" b="1" spc="15" dirty="0">
                          <a:latin typeface="Corbel"/>
                          <a:cs typeface="Corbel"/>
                        </a:rPr>
                        <a:t> </a:t>
                      </a:r>
                      <a:r>
                        <a:rPr sz="1500" b="1" spc="-5" dirty="0">
                          <a:latin typeface="Corbel"/>
                          <a:cs typeface="Corbel"/>
                        </a:rPr>
                        <a:t>and</a:t>
                      </a:r>
                      <a:r>
                        <a:rPr sz="1500" b="1" spc="20" dirty="0">
                          <a:latin typeface="Corbel"/>
                          <a:cs typeface="Corbel"/>
                        </a:rPr>
                        <a:t> </a:t>
                      </a:r>
                      <a:r>
                        <a:rPr sz="1500" b="1" spc="-5" dirty="0">
                          <a:latin typeface="Corbel"/>
                          <a:cs typeface="Corbel"/>
                        </a:rPr>
                        <a:t>returns</a:t>
                      </a:r>
                      <a:r>
                        <a:rPr sz="1500" b="1" spc="30" dirty="0">
                          <a:latin typeface="Corbel"/>
                          <a:cs typeface="Corbel"/>
                        </a:rPr>
                        <a:t> </a:t>
                      </a:r>
                      <a:r>
                        <a:rPr sz="1500" b="1" spc="-5" dirty="0">
                          <a:latin typeface="Corbel"/>
                          <a:cs typeface="Corbel"/>
                        </a:rPr>
                        <a:t>the</a:t>
                      </a:r>
                      <a:r>
                        <a:rPr sz="1500" b="1" spc="10" dirty="0">
                          <a:latin typeface="Corbel"/>
                          <a:cs typeface="Corbel"/>
                        </a:rPr>
                        <a:t> </a:t>
                      </a:r>
                      <a:r>
                        <a:rPr sz="1500" b="1" spc="-5" dirty="0">
                          <a:latin typeface="Corbel"/>
                          <a:cs typeface="Corbel"/>
                        </a:rPr>
                        <a:t>matches</a:t>
                      </a:r>
                      <a:r>
                        <a:rPr sz="1500" b="1" spc="25" dirty="0">
                          <a:latin typeface="Corbel"/>
                          <a:cs typeface="Corbel"/>
                        </a:rPr>
                        <a:t> </a:t>
                      </a:r>
                      <a:r>
                        <a:rPr sz="1500" b="1" spc="-5" dirty="0">
                          <a:latin typeface="Corbel"/>
                          <a:cs typeface="Corbel"/>
                        </a:rPr>
                        <a:t>(compare</a:t>
                      </a:r>
                      <a:r>
                        <a:rPr sz="1500" b="1" spc="5" dirty="0">
                          <a:latin typeface="Corbel"/>
                          <a:cs typeface="Corbel"/>
                        </a:rPr>
                        <a:t> </a:t>
                      </a:r>
                      <a:r>
                        <a:rPr sz="1500" b="1" spc="-10" dirty="0">
                          <a:latin typeface="Corbel"/>
                          <a:cs typeface="Corbel"/>
                        </a:rPr>
                        <a:t>keys</a:t>
                      </a:r>
                      <a:r>
                        <a:rPr sz="1500" b="1" spc="15" dirty="0">
                          <a:latin typeface="Corbel"/>
                          <a:cs typeface="Corbel"/>
                        </a:rPr>
                        <a:t> </a:t>
                      </a:r>
                      <a:r>
                        <a:rPr sz="1500" b="1" spc="-5" dirty="0">
                          <a:latin typeface="Corbel"/>
                          <a:cs typeface="Corbel"/>
                        </a:rPr>
                        <a:t>and</a:t>
                      </a:r>
                      <a:r>
                        <a:rPr sz="1500" b="1" spc="15" dirty="0">
                          <a:latin typeface="Corbel"/>
                          <a:cs typeface="Corbel"/>
                        </a:rPr>
                        <a:t> </a:t>
                      </a:r>
                      <a:r>
                        <a:rPr sz="1500" b="1" spc="-5" dirty="0">
                          <a:latin typeface="Corbel"/>
                          <a:cs typeface="Corbel"/>
                        </a:rPr>
                        <a:t>values)</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1"/>
                  </a:ext>
                </a:extLst>
              </a:tr>
              <a:tr h="279653">
                <a:tc>
                  <a:txBody>
                    <a:bodyPr/>
                    <a:lstStyle/>
                    <a:p>
                      <a:pPr marL="50800">
                        <a:lnSpc>
                          <a:spcPct val="100000"/>
                        </a:lnSpc>
                        <a:spcBef>
                          <a:spcPts val="130"/>
                        </a:spcBef>
                      </a:pPr>
                      <a:r>
                        <a:rPr sz="1500" b="1" spc="-5" dirty="0">
                          <a:latin typeface="Corbel"/>
                          <a:cs typeface="Corbel"/>
                        </a:rPr>
                        <a:t>array_intersect_key()</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500" b="1" spc="-5" dirty="0">
                          <a:latin typeface="Corbel"/>
                          <a:cs typeface="Corbel"/>
                        </a:rPr>
                        <a:t>Compare</a:t>
                      </a:r>
                      <a:r>
                        <a:rPr sz="1500" b="1" dirty="0">
                          <a:latin typeface="Corbel"/>
                          <a:cs typeface="Corbel"/>
                        </a:rPr>
                        <a:t> </a:t>
                      </a:r>
                      <a:r>
                        <a:rPr sz="1500" b="1" spc="-5" dirty="0">
                          <a:latin typeface="Corbel"/>
                          <a:cs typeface="Corbel"/>
                        </a:rPr>
                        <a:t>arrays,</a:t>
                      </a:r>
                      <a:r>
                        <a:rPr sz="1500" b="1" spc="20" dirty="0">
                          <a:latin typeface="Corbel"/>
                          <a:cs typeface="Corbel"/>
                        </a:rPr>
                        <a:t> </a:t>
                      </a:r>
                      <a:r>
                        <a:rPr sz="1500" b="1" spc="-5" dirty="0">
                          <a:latin typeface="Corbel"/>
                          <a:cs typeface="Corbel"/>
                        </a:rPr>
                        <a:t>and</a:t>
                      </a:r>
                      <a:r>
                        <a:rPr sz="1500" b="1" spc="20" dirty="0">
                          <a:latin typeface="Corbel"/>
                          <a:cs typeface="Corbel"/>
                        </a:rPr>
                        <a:t> </a:t>
                      </a:r>
                      <a:r>
                        <a:rPr sz="1500" b="1" spc="-5" dirty="0">
                          <a:latin typeface="Corbel"/>
                          <a:cs typeface="Corbel"/>
                        </a:rPr>
                        <a:t>returns</a:t>
                      </a:r>
                      <a:r>
                        <a:rPr sz="1500" b="1" spc="25" dirty="0">
                          <a:latin typeface="Corbel"/>
                          <a:cs typeface="Corbel"/>
                        </a:rPr>
                        <a:t> </a:t>
                      </a:r>
                      <a:r>
                        <a:rPr sz="1500" b="1" spc="-5" dirty="0">
                          <a:latin typeface="Corbel"/>
                          <a:cs typeface="Corbel"/>
                        </a:rPr>
                        <a:t>the</a:t>
                      </a:r>
                      <a:r>
                        <a:rPr sz="1500" b="1" spc="15" dirty="0">
                          <a:latin typeface="Corbel"/>
                          <a:cs typeface="Corbel"/>
                        </a:rPr>
                        <a:t> </a:t>
                      </a:r>
                      <a:r>
                        <a:rPr sz="1500" b="1" spc="-5" dirty="0">
                          <a:latin typeface="Corbel"/>
                          <a:cs typeface="Corbel"/>
                        </a:rPr>
                        <a:t>matches</a:t>
                      </a:r>
                      <a:r>
                        <a:rPr sz="1500" b="1" spc="15" dirty="0">
                          <a:latin typeface="Corbel"/>
                          <a:cs typeface="Corbel"/>
                        </a:rPr>
                        <a:t> </a:t>
                      </a:r>
                      <a:r>
                        <a:rPr sz="1500" b="1" spc="-5" dirty="0">
                          <a:latin typeface="Corbel"/>
                          <a:cs typeface="Corbel"/>
                        </a:rPr>
                        <a:t>(compare</a:t>
                      </a:r>
                      <a:r>
                        <a:rPr sz="1500" b="1" spc="5" dirty="0">
                          <a:latin typeface="Corbel"/>
                          <a:cs typeface="Corbel"/>
                        </a:rPr>
                        <a:t> </a:t>
                      </a:r>
                      <a:r>
                        <a:rPr sz="1500" b="1" spc="-10" dirty="0">
                          <a:latin typeface="Corbel"/>
                          <a:cs typeface="Corbel"/>
                        </a:rPr>
                        <a:t>keys</a:t>
                      </a:r>
                      <a:r>
                        <a:rPr sz="1500" b="1" spc="10" dirty="0">
                          <a:latin typeface="Corbel"/>
                          <a:cs typeface="Corbel"/>
                        </a:rPr>
                        <a:t> </a:t>
                      </a:r>
                      <a:r>
                        <a:rPr sz="1500" b="1" spc="-5" dirty="0">
                          <a:latin typeface="Corbel"/>
                          <a:cs typeface="Corbel"/>
                        </a:rPr>
                        <a:t>only)</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2"/>
                  </a:ext>
                </a:extLst>
              </a:tr>
              <a:tr h="508380">
                <a:tc>
                  <a:txBody>
                    <a:bodyPr/>
                    <a:lstStyle/>
                    <a:p>
                      <a:pPr marL="50800">
                        <a:lnSpc>
                          <a:spcPct val="100000"/>
                        </a:lnSpc>
                        <a:spcBef>
                          <a:spcPts val="130"/>
                        </a:spcBef>
                      </a:pPr>
                      <a:r>
                        <a:rPr sz="1500" b="1" spc="-5" dirty="0">
                          <a:latin typeface="Corbel"/>
                          <a:cs typeface="Corbel"/>
                        </a:rPr>
                        <a:t>array_intersect_uassoc()</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marR="664845">
                        <a:lnSpc>
                          <a:spcPct val="100000"/>
                        </a:lnSpc>
                        <a:spcBef>
                          <a:spcPts val="130"/>
                        </a:spcBef>
                      </a:pPr>
                      <a:r>
                        <a:rPr sz="1500" b="1" spc="-5" dirty="0">
                          <a:latin typeface="Corbel"/>
                          <a:cs typeface="Corbel"/>
                        </a:rPr>
                        <a:t>Compare</a:t>
                      </a:r>
                      <a:r>
                        <a:rPr sz="1500" b="1" spc="5" dirty="0">
                          <a:latin typeface="Corbel"/>
                          <a:cs typeface="Corbel"/>
                        </a:rPr>
                        <a:t> </a:t>
                      </a:r>
                      <a:r>
                        <a:rPr sz="1500" b="1" spc="-5" dirty="0">
                          <a:latin typeface="Corbel"/>
                          <a:cs typeface="Corbel"/>
                        </a:rPr>
                        <a:t>arrays,</a:t>
                      </a:r>
                      <a:r>
                        <a:rPr sz="1500" b="1" spc="25" dirty="0">
                          <a:latin typeface="Corbel"/>
                          <a:cs typeface="Corbel"/>
                        </a:rPr>
                        <a:t> </a:t>
                      </a:r>
                      <a:r>
                        <a:rPr sz="1500" b="1" spc="-5" dirty="0">
                          <a:latin typeface="Corbel"/>
                          <a:cs typeface="Corbel"/>
                        </a:rPr>
                        <a:t>and</a:t>
                      </a:r>
                      <a:r>
                        <a:rPr sz="1500" b="1" spc="25" dirty="0">
                          <a:latin typeface="Corbel"/>
                          <a:cs typeface="Corbel"/>
                        </a:rPr>
                        <a:t> </a:t>
                      </a:r>
                      <a:r>
                        <a:rPr sz="1500" b="1" spc="-5" dirty="0">
                          <a:latin typeface="Corbel"/>
                          <a:cs typeface="Corbel"/>
                        </a:rPr>
                        <a:t>returns</a:t>
                      </a:r>
                      <a:r>
                        <a:rPr sz="1500" b="1" spc="35" dirty="0">
                          <a:latin typeface="Corbel"/>
                          <a:cs typeface="Corbel"/>
                        </a:rPr>
                        <a:t> </a:t>
                      </a:r>
                      <a:r>
                        <a:rPr sz="1500" b="1" spc="-5" dirty="0">
                          <a:latin typeface="Corbel"/>
                          <a:cs typeface="Corbel"/>
                        </a:rPr>
                        <a:t>the</a:t>
                      </a:r>
                      <a:r>
                        <a:rPr sz="1500" b="1" spc="20" dirty="0">
                          <a:latin typeface="Corbel"/>
                          <a:cs typeface="Corbel"/>
                        </a:rPr>
                        <a:t> </a:t>
                      </a:r>
                      <a:r>
                        <a:rPr sz="1500" b="1" spc="-5" dirty="0">
                          <a:latin typeface="Corbel"/>
                          <a:cs typeface="Corbel"/>
                        </a:rPr>
                        <a:t>matches</a:t>
                      </a:r>
                      <a:r>
                        <a:rPr sz="1500" b="1" spc="20" dirty="0">
                          <a:latin typeface="Corbel"/>
                          <a:cs typeface="Corbel"/>
                        </a:rPr>
                        <a:t> </a:t>
                      </a:r>
                      <a:r>
                        <a:rPr sz="1500" b="1" spc="-5" dirty="0">
                          <a:latin typeface="Corbel"/>
                          <a:cs typeface="Corbel"/>
                        </a:rPr>
                        <a:t>(compare</a:t>
                      </a:r>
                      <a:r>
                        <a:rPr sz="1500" b="1" spc="10" dirty="0">
                          <a:latin typeface="Corbel"/>
                          <a:cs typeface="Corbel"/>
                        </a:rPr>
                        <a:t> </a:t>
                      </a:r>
                      <a:r>
                        <a:rPr sz="1500" b="1" spc="-10" dirty="0">
                          <a:latin typeface="Corbel"/>
                          <a:cs typeface="Corbel"/>
                        </a:rPr>
                        <a:t>keys</a:t>
                      </a:r>
                      <a:r>
                        <a:rPr sz="1500" b="1" spc="15" dirty="0">
                          <a:latin typeface="Corbel"/>
                          <a:cs typeface="Corbel"/>
                        </a:rPr>
                        <a:t> </a:t>
                      </a:r>
                      <a:r>
                        <a:rPr sz="1500" b="1" spc="-5" dirty="0">
                          <a:latin typeface="Corbel"/>
                          <a:cs typeface="Corbel"/>
                        </a:rPr>
                        <a:t>and</a:t>
                      </a:r>
                      <a:r>
                        <a:rPr sz="1500" b="1" spc="25" dirty="0">
                          <a:latin typeface="Corbel"/>
                          <a:cs typeface="Corbel"/>
                        </a:rPr>
                        <a:t> </a:t>
                      </a:r>
                      <a:r>
                        <a:rPr sz="1500" b="1" spc="-5" dirty="0">
                          <a:latin typeface="Corbel"/>
                          <a:cs typeface="Corbel"/>
                        </a:rPr>
                        <a:t>values,</a:t>
                      </a:r>
                      <a:r>
                        <a:rPr sz="1500" b="1" spc="25" dirty="0">
                          <a:latin typeface="Corbel"/>
                          <a:cs typeface="Corbel"/>
                        </a:rPr>
                        <a:t> </a:t>
                      </a:r>
                      <a:r>
                        <a:rPr sz="1500" b="1" spc="-5" dirty="0">
                          <a:latin typeface="Corbel"/>
                          <a:cs typeface="Corbel"/>
                        </a:rPr>
                        <a:t>using</a:t>
                      </a:r>
                      <a:r>
                        <a:rPr sz="1500" b="1" spc="15" dirty="0">
                          <a:latin typeface="Corbel"/>
                          <a:cs typeface="Corbel"/>
                        </a:rPr>
                        <a:t> </a:t>
                      </a:r>
                      <a:r>
                        <a:rPr sz="1500" b="1" dirty="0">
                          <a:latin typeface="Corbel"/>
                          <a:cs typeface="Corbel"/>
                        </a:rPr>
                        <a:t>a</a:t>
                      </a:r>
                      <a:r>
                        <a:rPr sz="1500" b="1" spc="20" dirty="0">
                          <a:latin typeface="Corbel"/>
                          <a:cs typeface="Corbel"/>
                        </a:rPr>
                        <a:t> </a:t>
                      </a:r>
                      <a:r>
                        <a:rPr sz="1500" b="1" dirty="0">
                          <a:latin typeface="Corbel"/>
                          <a:cs typeface="Corbel"/>
                        </a:rPr>
                        <a:t>user-defined</a:t>
                      </a:r>
                      <a:r>
                        <a:rPr sz="1500" b="1" spc="25" dirty="0">
                          <a:latin typeface="Corbel"/>
                          <a:cs typeface="Corbel"/>
                        </a:rPr>
                        <a:t> </a:t>
                      </a:r>
                      <a:r>
                        <a:rPr sz="1500" b="1" spc="-15" dirty="0">
                          <a:latin typeface="Corbel"/>
                          <a:cs typeface="Corbel"/>
                        </a:rPr>
                        <a:t>key</a:t>
                      </a:r>
                      <a:r>
                        <a:rPr sz="1500" b="1" spc="20" dirty="0">
                          <a:latin typeface="Corbel"/>
                          <a:cs typeface="Corbel"/>
                        </a:rPr>
                        <a:t> </a:t>
                      </a:r>
                      <a:r>
                        <a:rPr sz="1500" b="1" spc="-5" dirty="0">
                          <a:latin typeface="Corbel"/>
                          <a:cs typeface="Corbel"/>
                        </a:rPr>
                        <a:t>comparison </a:t>
                      </a:r>
                      <a:r>
                        <a:rPr sz="1500" b="1" spc="-295" dirty="0">
                          <a:latin typeface="Corbel"/>
                          <a:cs typeface="Corbel"/>
                        </a:rPr>
                        <a:t> </a:t>
                      </a:r>
                      <a:r>
                        <a:rPr sz="1500" b="1" spc="-10" dirty="0">
                          <a:latin typeface="Corbel"/>
                          <a:cs typeface="Corbel"/>
                        </a:rPr>
                        <a:t>function)</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3"/>
                  </a:ext>
                </a:extLst>
              </a:tr>
              <a:tr h="394081">
                <a:tc>
                  <a:txBody>
                    <a:bodyPr/>
                    <a:lstStyle/>
                    <a:p>
                      <a:pPr marL="50800">
                        <a:lnSpc>
                          <a:spcPct val="100000"/>
                        </a:lnSpc>
                        <a:spcBef>
                          <a:spcPts val="130"/>
                        </a:spcBef>
                      </a:pPr>
                      <a:r>
                        <a:rPr sz="1500" b="1" spc="-5" dirty="0">
                          <a:latin typeface="Corbel"/>
                          <a:cs typeface="Corbel"/>
                        </a:rPr>
                        <a:t>array_intersect_ukey()</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500" b="1" spc="-5" dirty="0">
                          <a:latin typeface="Corbel"/>
                          <a:cs typeface="Corbel"/>
                        </a:rPr>
                        <a:t>Compare</a:t>
                      </a:r>
                      <a:r>
                        <a:rPr sz="1500" b="1" spc="5" dirty="0">
                          <a:latin typeface="Corbel"/>
                          <a:cs typeface="Corbel"/>
                        </a:rPr>
                        <a:t> </a:t>
                      </a:r>
                      <a:r>
                        <a:rPr sz="1500" b="1" spc="-5" dirty="0">
                          <a:latin typeface="Corbel"/>
                          <a:cs typeface="Corbel"/>
                        </a:rPr>
                        <a:t>arrays,</a:t>
                      </a:r>
                      <a:r>
                        <a:rPr sz="1500" b="1" spc="25" dirty="0">
                          <a:latin typeface="Corbel"/>
                          <a:cs typeface="Corbel"/>
                        </a:rPr>
                        <a:t> </a:t>
                      </a:r>
                      <a:r>
                        <a:rPr sz="1500" b="1" spc="-5" dirty="0">
                          <a:latin typeface="Corbel"/>
                          <a:cs typeface="Corbel"/>
                        </a:rPr>
                        <a:t>and</a:t>
                      </a:r>
                      <a:r>
                        <a:rPr sz="1500" b="1" spc="25" dirty="0">
                          <a:latin typeface="Corbel"/>
                          <a:cs typeface="Corbel"/>
                        </a:rPr>
                        <a:t> </a:t>
                      </a:r>
                      <a:r>
                        <a:rPr sz="1500" b="1" spc="-5" dirty="0">
                          <a:latin typeface="Corbel"/>
                          <a:cs typeface="Corbel"/>
                        </a:rPr>
                        <a:t>returns</a:t>
                      </a:r>
                      <a:r>
                        <a:rPr sz="1500" b="1" spc="35" dirty="0">
                          <a:latin typeface="Corbel"/>
                          <a:cs typeface="Corbel"/>
                        </a:rPr>
                        <a:t> </a:t>
                      </a:r>
                      <a:r>
                        <a:rPr sz="1500" b="1" spc="-5" dirty="0">
                          <a:latin typeface="Corbel"/>
                          <a:cs typeface="Corbel"/>
                        </a:rPr>
                        <a:t>the</a:t>
                      </a:r>
                      <a:r>
                        <a:rPr sz="1500" b="1" spc="20" dirty="0">
                          <a:latin typeface="Corbel"/>
                          <a:cs typeface="Corbel"/>
                        </a:rPr>
                        <a:t> </a:t>
                      </a:r>
                      <a:r>
                        <a:rPr sz="1500" b="1" spc="-5" dirty="0">
                          <a:latin typeface="Corbel"/>
                          <a:cs typeface="Corbel"/>
                        </a:rPr>
                        <a:t>matches</a:t>
                      </a:r>
                      <a:r>
                        <a:rPr sz="1500" b="1" spc="20" dirty="0">
                          <a:latin typeface="Corbel"/>
                          <a:cs typeface="Corbel"/>
                        </a:rPr>
                        <a:t> </a:t>
                      </a:r>
                      <a:r>
                        <a:rPr sz="1500" b="1" spc="-5" dirty="0">
                          <a:latin typeface="Corbel"/>
                          <a:cs typeface="Corbel"/>
                        </a:rPr>
                        <a:t>(compare</a:t>
                      </a:r>
                      <a:r>
                        <a:rPr sz="1500" b="1" spc="10" dirty="0">
                          <a:latin typeface="Corbel"/>
                          <a:cs typeface="Corbel"/>
                        </a:rPr>
                        <a:t> </a:t>
                      </a:r>
                      <a:r>
                        <a:rPr sz="1500" b="1" spc="-10" dirty="0">
                          <a:latin typeface="Corbel"/>
                          <a:cs typeface="Corbel"/>
                        </a:rPr>
                        <a:t>keys</a:t>
                      </a:r>
                      <a:r>
                        <a:rPr sz="1500" b="1" spc="20" dirty="0">
                          <a:latin typeface="Corbel"/>
                          <a:cs typeface="Corbel"/>
                        </a:rPr>
                        <a:t> </a:t>
                      </a:r>
                      <a:r>
                        <a:rPr sz="1500" b="1" spc="-15" dirty="0">
                          <a:latin typeface="Corbel"/>
                          <a:cs typeface="Corbel"/>
                        </a:rPr>
                        <a:t>only,</a:t>
                      </a:r>
                      <a:r>
                        <a:rPr sz="1500" b="1" spc="5" dirty="0">
                          <a:latin typeface="Corbel"/>
                          <a:cs typeface="Corbel"/>
                        </a:rPr>
                        <a:t> </a:t>
                      </a:r>
                      <a:r>
                        <a:rPr sz="1500" b="1" spc="-5" dirty="0">
                          <a:latin typeface="Corbel"/>
                          <a:cs typeface="Corbel"/>
                        </a:rPr>
                        <a:t>using</a:t>
                      </a:r>
                      <a:r>
                        <a:rPr sz="1500" b="1" spc="25" dirty="0">
                          <a:latin typeface="Corbel"/>
                          <a:cs typeface="Corbel"/>
                        </a:rPr>
                        <a:t> </a:t>
                      </a:r>
                      <a:r>
                        <a:rPr sz="1500" b="1" dirty="0">
                          <a:latin typeface="Corbel"/>
                          <a:cs typeface="Corbel"/>
                        </a:rPr>
                        <a:t>a</a:t>
                      </a:r>
                      <a:r>
                        <a:rPr sz="1500" b="1" spc="10" dirty="0">
                          <a:latin typeface="Corbel"/>
                          <a:cs typeface="Corbel"/>
                        </a:rPr>
                        <a:t> </a:t>
                      </a:r>
                      <a:r>
                        <a:rPr sz="1500" b="1" dirty="0">
                          <a:latin typeface="Corbel"/>
                          <a:cs typeface="Corbel"/>
                        </a:rPr>
                        <a:t>user-defined</a:t>
                      </a:r>
                      <a:r>
                        <a:rPr sz="1500" b="1" spc="25" dirty="0">
                          <a:latin typeface="Corbel"/>
                          <a:cs typeface="Corbel"/>
                        </a:rPr>
                        <a:t> </a:t>
                      </a:r>
                      <a:r>
                        <a:rPr sz="1500" b="1" spc="-15" dirty="0">
                          <a:latin typeface="Corbel"/>
                          <a:cs typeface="Corbel"/>
                        </a:rPr>
                        <a:t>key</a:t>
                      </a:r>
                      <a:r>
                        <a:rPr sz="1500" b="1" spc="20" dirty="0">
                          <a:latin typeface="Corbel"/>
                          <a:cs typeface="Corbel"/>
                        </a:rPr>
                        <a:t> </a:t>
                      </a:r>
                      <a:r>
                        <a:rPr sz="1500" b="1" spc="-5" dirty="0">
                          <a:latin typeface="Corbel"/>
                          <a:cs typeface="Corbel"/>
                        </a:rPr>
                        <a:t>comparison</a:t>
                      </a:r>
                      <a:r>
                        <a:rPr sz="1500" b="1" dirty="0">
                          <a:latin typeface="Corbel"/>
                          <a:cs typeface="Corbel"/>
                        </a:rPr>
                        <a:t> </a:t>
                      </a:r>
                      <a:r>
                        <a:rPr sz="1500" b="1" spc="-10" dirty="0">
                          <a:latin typeface="Corbel"/>
                          <a:cs typeface="Corbel"/>
                        </a:rPr>
                        <a:t>function)</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4"/>
                  </a:ext>
                </a:extLst>
              </a:tr>
              <a:tr h="279526">
                <a:tc>
                  <a:txBody>
                    <a:bodyPr/>
                    <a:lstStyle/>
                    <a:p>
                      <a:pPr marL="50800">
                        <a:lnSpc>
                          <a:spcPct val="100000"/>
                        </a:lnSpc>
                        <a:spcBef>
                          <a:spcPts val="130"/>
                        </a:spcBef>
                      </a:pPr>
                      <a:r>
                        <a:rPr sz="1500" b="1" spc="-5" dirty="0">
                          <a:latin typeface="Corbel"/>
                          <a:cs typeface="Corbel"/>
                        </a:rPr>
                        <a:t>array_key_exists()</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0"/>
                        </a:spcBef>
                      </a:pPr>
                      <a:r>
                        <a:rPr sz="1500" b="1" spc="-5" dirty="0">
                          <a:latin typeface="Corbel"/>
                          <a:cs typeface="Corbel"/>
                        </a:rPr>
                        <a:t>Checks </a:t>
                      </a:r>
                      <a:r>
                        <a:rPr sz="1500" b="1" dirty="0">
                          <a:latin typeface="Corbel"/>
                          <a:cs typeface="Corbel"/>
                        </a:rPr>
                        <a:t>if </a:t>
                      </a:r>
                      <a:r>
                        <a:rPr sz="1500" b="1" spc="-5" dirty="0">
                          <a:latin typeface="Corbel"/>
                          <a:cs typeface="Corbel"/>
                        </a:rPr>
                        <a:t>the</a:t>
                      </a:r>
                      <a:r>
                        <a:rPr sz="1500" b="1" spc="5" dirty="0">
                          <a:latin typeface="Corbel"/>
                          <a:cs typeface="Corbel"/>
                        </a:rPr>
                        <a:t> </a:t>
                      </a:r>
                      <a:r>
                        <a:rPr sz="1500" b="1" spc="-5" dirty="0">
                          <a:latin typeface="Corbel"/>
                          <a:cs typeface="Corbel"/>
                        </a:rPr>
                        <a:t>specified</a:t>
                      </a:r>
                      <a:r>
                        <a:rPr sz="1500" b="1" spc="20" dirty="0">
                          <a:latin typeface="Corbel"/>
                          <a:cs typeface="Corbel"/>
                        </a:rPr>
                        <a:t> </a:t>
                      </a:r>
                      <a:r>
                        <a:rPr sz="1500" b="1" spc="-15" dirty="0">
                          <a:latin typeface="Corbel"/>
                          <a:cs typeface="Corbel"/>
                        </a:rPr>
                        <a:t>key</a:t>
                      </a:r>
                      <a:r>
                        <a:rPr sz="1500" b="1" dirty="0">
                          <a:latin typeface="Corbel"/>
                          <a:cs typeface="Corbel"/>
                        </a:rPr>
                        <a:t> </a:t>
                      </a:r>
                      <a:r>
                        <a:rPr sz="1500" b="1" spc="-5" dirty="0">
                          <a:latin typeface="Corbel"/>
                          <a:cs typeface="Corbel"/>
                        </a:rPr>
                        <a:t>exists</a:t>
                      </a:r>
                      <a:r>
                        <a:rPr sz="1500" b="1" spc="35" dirty="0">
                          <a:latin typeface="Corbel"/>
                          <a:cs typeface="Corbel"/>
                        </a:rPr>
                        <a:t> </a:t>
                      </a:r>
                      <a:r>
                        <a:rPr sz="1500" b="1" dirty="0">
                          <a:latin typeface="Corbel"/>
                          <a:cs typeface="Corbel"/>
                        </a:rPr>
                        <a:t>in </a:t>
                      </a:r>
                      <a:r>
                        <a:rPr sz="1500" b="1" spc="-5" dirty="0">
                          <a:latin typeface="Corbel"/>
                          <a:cs typeface="Corbel"/>
                        </a:rPr>
                        <a:t>the</a:t>
                      </a:r>
                      <a:r>
                        <a:rPr sz="1500" b="1" spc="25" dirty="0">
                          <a:latin typeface="Corbel"/>
                          <a:cs typeface="Corbel"/>
                        </a:rPr>
                        <a:t> </a:t>
                      </a:r>
                      <a:r>
                        <a:rPr sz="1500" b="1" dirty="0">
                          <a:latin typeface="Corbel"/>
                          <a:cs typeface="Corbel"/>
                        </a:rPr>
                        <a:t>array</a:t>
                      </a:r>
                      <a:endParaRPr sz="15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5"/>
                  </a:ext>
                </a:extLst>
              </a:tr>
              <a:tr h="279526">
                <a:tc>
                  <a:txBody>
                    <a:bodyPr/>
                    <a:lstStyle/>
                    <a:p>
                      <a:pPr marL="50800">
                        <a:lnSpc>
                          <a:spcPct val="100000"/>
                        </a:lnSpc>
                        <a:spcBef>
                          <a:spcPts val="135"/>
                        </a:spcBef>
                      </a:pPr>
                      <a:r>
                        <a:rPr sz="1500" b="1" spc="-10" dirty="0">
                          <a:latin typeface="Corbel"/>
                          <a:cs typeface="Corbel"/>
                        </a:rPr>
                        <a:t>array_keys()</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500" b="1" spc="-10" dirty="0">
                          <a:latin typeface="Corbel"/>
                          <a:cs typeface="Corbel"/>
                        </a:rPr>
                        <a:t>Returns</a:t>
                      </a:r>
                      <a:r>
                        <a:rPr sz="1500" b="1" spc="10" dirty="0">
                          <a:latin typeface="Corbel"/>
                          <a:cs typeface="Corbel"/>
                        </a:rPr>
                        <a:t> </a:t>
                      </a:r>
                      <a:r>
                        <a:rPr sz="1500" b="1" dirty="0">
                          <a:latin typeface="Corbel"/>
                          <a:cs typeface="Corbel"/>
                        </a:rPr>
                        <a:t>all</a:t>
                      </a:r>
                      <a:r>
                        <a:rPr sz="1500" b="1" spc="-15" dirty="0">
                          <a:latin typeface="Corbel"/>
                          <a:cs typeface="Corbel"/>
                        </a:rPr>
                        <a:t> </a:t>
                      </a:r>
                      <a:r>
                        <a:rPr sz="1500" b="1" spc="-5" dirty="0">
                          <a:latin typeface="Corbel"/>
                          <a:cs typeface="Corbel"/>
                        </a:rPr>
                        <a:t>the</a:t>
                      </a:r>
                      <a:r>
                        <a:rPr sz="1500" b="1" spc="5" dirty="0">
                          <a:latin typeface="Corbel"/>
                          <a:cs typeface="Corbel"/>
                        </a:rPr>
                        <a:t> </a:t>
                      </a:r>
                      <a:r>
                        <a:rPr sz="1500" b="1" spc="-10" dirty="0">
                          <a:latin typeface="Corbel"/>
                          <a:cs typeface="Corbel"/>
                        </a:rPr>
                        <a:t>keys</a:t>
                      </a:r>
                      <a:r>
                        <a:rPr sz="1500" b="1" dirty="0">
                          <a:latin typeface="Corbel"/>
                          <a:cs typeface="Corbel"/>
                        </a:rPr>
                        <a:t> of</a:t>
                      </a:r>
                      <a:r>
                        <a:rPr sz="1500" b="1" spc="-20" dirty="0">
                          <a:latin typeface="Corbel"/>
                          <a:cs typeface="Corbel"/>
                        </a:rPr>
                        <a:t> </a:t>
                      </a:r>
                      <a:r>
                        <a:rPr sz="1500" b="1" dirty="0">
                          <a:latin typeface="Corbel"/>
                          <a:cs typeface="Corbel"/>
                        </a:rPr>
                        <a:t>an</a:t>
                      </a:r>
                      <a:r>
                        <a:rPr sz="1500" b="1" spc="5" dirty="0">
                          <a:latin typeface="Corbel"/>
                          <a:cs typeface="Corbel"/>
                        </a:rPr>
                        <a:t> </a:t>
                      </a:r>
                      <a:r>
                        <a:rPr sz="1500" b="1" dirty="0">
                          <a:latin typeface="Corbel"/>
                          <a:cs typeface="Corbel"/>
                        </a:rPr>
                        <a:t>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6"/>
                  </a:ext>
                </a:extLst>
              </a:tr>
              <a:tr h="393954">
                <a:tc>
                  <a:txBody>
                    <a:bodyPr/>
                    <a:lstStyle/>
                    <a:p>
                      <a:pPr marL="50800">
                        <a:lnSpc>
                          <a:spcPct val="100000"/>
                        </a:lnSpc>
                        <a:spcBef>
                          <a:spcPts val="135"/>
                        </a:spcBef>
                      </a:pPr>
                      <a:r>
                        <a:rPr sz="1500" b="1" spc="-5" dirty="0">
                          <a:latin typeface="Corbel"/>
                          <a:cs typeface="Corbel"/>
                        </a:rPr>
                        <a:t>array_map()</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500" b="1" spc="-5" dirty="0">
                          <a:latin typeface="Corbel"/>
                          <a:cs typeface="Corbel"/>
                        </a:rPr>
                        <a:t>Sends</a:t>
                      </a:r>
                      <a:r>
                        <a:rPr sz="1500" b="1" spc="15" dirty="0">
                          <a:latin typeface="Corbel"/>
                          <a:cs typeface="Corbel"/>
                        </a:rPr>
                        <a:t> </a:t>
                      </a:r>
                      <a:r>
                        <a:rPr sz="1500" b="1" spc="-5" dirty="0">
                          <a:latin typeface="Corbel"/>
                          <a:cs typeface="Corbel"/>
                        </a:rPr>
                        <a:t>each</a:t>
                      </a:r>
                      <a:r>
                        <a:rPr sz="1500" b="1" spc="10" dirty="0">
                          <a:latin typeface="Corbel"/>
                          <a:cs typeface="Corbel"/>
                        </a:rPr>
                        <a:t> </a:t>
                      </a:r>
                      <a:r>
                        <a:rPr sz="1500" b="1" spc="-5" dirty="0">
                          <a:latin typeface="Corbel"/>
                          <a:cs typeface="Corbel"/>
                        </a:rPr>
                        <a:t>value</a:t>
                      </a:r>
                      <a:r>
                        <a:rPr sz="1500" b="1" spc="10" dirty="0">
                          <a:latin typeface="Corbel"/>
                          <a:cs typeface="Corbel"/>
                        </a:rPr>
                        <a:t> </a:t>
                      </a:r>
                      <a:r>
                        <a:rPr sz="1500" b="1" dirty="0">
                          <a:latin typeface="Corbel"/>
                          <a:cs typeface="Corbel"/>
                        </a:rPr>
                        <a:t>of</a:t>
                      </a:r>
                      <a:r>
                        <a:rPr sz="1500" b="1" spc="-15" dirty="0">
                          <a:latin typeface="Corbel"/>
                          <a:cs typeface="Corbel"/>
                        </a:rPr>
                        <a:t> </a:t>
                      </a:r>
                      <a:r>
                        <a:rPr sz="1500" b="1" dirty="0">
                          <a:latin typeface="Corbel"/>
                          <a:cs typeface="Corbel"/>
                        </a:rPr>
                        <a:t>an</a:t>
                      </a:r>
                      <a:r>
                        <a:rPr sz="1500" b="1" spc="15" dirty="0">
                          <a:latin typeface="Corbel"/>
                          <a:cs typeface="Corbel"/>
                        </a:rPr>
                        <a:t> </a:t>
                      </a:r>
                      <a:r>
                        <a:rPr sz="1500" b="1" dirty="0">
                          <a:latin typeface="Corbel"/>
                          <a:cs typeface="Corbel"/>
                        </a:rPr>
                        <a:t>array</a:t>
                      </a:r>
                      <a:r>
                        <a:rPr sz="1500" b="1" spc="5" dirty="0">
                          <a:latin typeface="Corbel"/>
                          <a:cs typeface="Corbel"/>
                        </a:rPr>
                        <a:t> </a:t>
                      </a:r>
                      <a:r>
                        <a:rPr sz="1500" b="1" spc="-5" dirty="0">
                          <a:latin typeface="Corbel"/>
                          <a:cs typeface="Corbel"/>
                        </a:rPr>
                        <a:t>to</a:t>
                      </a:r>
                      <a:r>
                        <a:rPr sz="1500" b="1" spc="10" dirty="0">
                          <a:latin typeface="Corbel"/>
                          <a:cs typeface="Corbel"/>
                        </a:rPr>
                        <a:t> </a:t>
                      </a:r>
                      <a:r>
                        <a:rPr sz="1500" b="1" dirty="0">
                          <a:latin typeface="Corbel"/>
                          <a:cs typeface="Corbel"/>
                        </a:rPr>
                        <a:t>a</a:t>
                      </a:r>
                      <a:r>
                        <a:rPr sz="1500" b="1" spc="10" dirty="0">
                          <a:latin typeface="Corbel"/>
                          <a:cs typeface="Corbel"/>
                        </a:rPr>
                        <a:t> </a:t>
                      </a:r>
                      <a:r>
                        <a:rPr sz="1500" b="1" dirty="0">
                          <a:latin typeface="Corbel"/>
                          <a:cs typeface="Corbel"/>
                        </a:rPr>
                        <a:t>user-made </a:t>
                      </a:r>
                      <a:r>
                        <a:rPr sz="1500" b="1" spc="-5" dirty="0">
                          <a:latin typeface="Corbel"/>
                          <a:cs typeface="Corbel"/>
                        </a:rPr>
                        <a:t>function,</a:t>
                      </a:r>
                      <a:r>
                        <a:rPr sz="1500" b="1" spc="15" dirty="0">
                          <a:latin typeface="Corbel"/>
                          <a:cs typeface="Corbel"/>
                        </a:rPr>
                        <a:t> </a:t>
                      </a:r>
                      <a:r>
                        <a:rPr sz="1500" b="1" dirty="0">
                          <a:latin typeface="Corbel"/>
                          <a:cs typeface="Corbel"/>
                        </a:rPr>
                        <a:t>which </a:t>
                      </a:r>
                      <a:r>
                        <a:rPr sz="1500" b="1" spc="-5" dirty="0">
                          <a:latin typeface="Corbel"/>
                          <a:cs typeface="Corbel"/>
                        </a:rPr>
                        <a:t>returns</a:t>
                      </a:r>
                      <a:r>
                        <a:rPr sz="1500" b="1" spc="25" dirty="0">
                          <a:latin typeface="Corbel"/>
                          <a:cs typeface="Corbel"/>
                        </a:rPr>
                        <a:t> </a:t>
                      </a:r>
                      <a:r>
                        <a:rPr sz="1500" b="1" spc="-5" dirty="0">
                          <a:latin typeface="Corbel"/>
                          <a:cs typeface="Corbel"/>
                        </a:rPr>
                        <a:t>new</a:t>
                      </a:r>
                      <a:r>
                        <a:rPr sz="1500" b="1" spc="15" dirty="0">
                          <a:latin typeface="Corbel"/>
                          <a:cs typeface="Corbel"/>
                        </a:rPr>
                        <a:t> </a:t>
                      </a:r>
                      <a:r>
                        <a:rPr sz="1500" b="1" spc="-5" dirty="0">
                          <a:latin typeface="Corbel"/>
                          <a:cs typeface="Corbel"/>
                        </a:rPr>
                        <a:t>values</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7"/>
                  </a:ext>
                </a:extLst>
              </a:tr>
              <a:tr h="279653">
                <a:tc>
                  <a:txBody>
                    <a:bodyPr/>
                    <a:lstStyle/>
                    <a:p>
                      <a:pPr marL="50800">
                        <a:lnSpc>
                          <a:spcPct val="100000"/>
                        </a:lnSpc>
                        <a:spcBef>
                          <a:spcPts val="135"/>
                        </a:spcBef>
                      </a:pPr>
                      <a:r>
                        <a:rPr sz="1500" b="1" spc="-5" dirty="0">
                          <a:latin typeface="Corbel"/>
                          <a:cs typeface="Corbel"/>
                        </a:rPr>
                        <a:t>array_merge()</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500" b="1" spc="-5" dirty="0">
                          <a:latin typeface="Corbel"/>
                          <a:cs typeface="Corbel"/>
                        </a:rPr>
                        <a:t>Merges</a:t>
                      </a:r>
                      <a:r>
                        <a:rPr sz="1500" b="1" spc="5" dirty="0">
                          <a:latin typeface="Corbel"/>
                          <a:cs typeface="Corbel"/>
                        </a:rPr>
                        <a:t> </a:t>
                      </a:r>
                      <a:r>
                        <a:rPr sz="1500" b="1" spc="-5" dirty="0">
                          <a:latin typeface="Corbel"/>
                          <a:cs typeface="Corbel"/>
                        </a:rPr>
                        <a:t>one</a:t>
                      </a:r>
                      <a:r>
                        <a:rPr sz="1500" b="1" spc="5" dirty="0">
                          <a:latin typeface="Corbel"/>
                          <a:cs typeface="Corbel"/>
                        </a:rPr>
                        <a:t> </a:t>
                      </a:r>
                      <a:r>
                        <a:rPr sz="1500" b="1" dirty="0">
                          <a:latin typeface="Corbel"/>
                          <a:cs typeface="Corbel"/>
                        </a:rPr>
                        <a:t>or</a:t>
                      </a:r>
                      <a:r>
                        <a:rPr sz="1500" b="1" spc="-5" dirty="0">
                          <a:latin typeface="Corbel"/>
                          <a:cs typeface="Corbel"/>
                        </a:rPr>
                        <a:t> </a:t>
                      </a:r>
                      <a:r>
                        <a:rPr sz="1500" b="1" dirty="0">
                          <a:latin typeface="Corbel"/>
                          <a:cs typeface="Corbel"/>
                        </a:rPr>
                        <a:t>more</a:t>
                      </a:r>
                      <a:r>
                        <a:rPr sz="1500" b="1" spc="-15" dirty="0">
                          <a:latin typeface="Corbel"/>
                          <a:cs typeface="Corbel"/>
                        </a:rPr>
                        <a:t> </a:t>
                      </a:r>
                      <a:r>
                        <a:rPr sz="1500" b="1" spc="-5" dirty="0">
                          <a:latin typeface="Corbel"/>
                          <a:cs typeface="Corbel"/>
                        </a:rPr>
                        <a:t>arrays</a:t>
                      </a:r>
                      <a:r>
                        <a:rPr sz="1500" b="1" spc="5" dirty="0">
                          <a:latin typeface="Corbel"/>
                          <a:cs typeface="Corbel"/>
                        </a:rPr>
                        <a:t> </a:t>
                      </a:r>
                      <a:r>
                        <a:rPr sz="1500" b="1" spc="-5" dirty="0">
                          <a:latin typeface="Corbel"/>
                          <a:cs typeface="Corbel"/>
                        </a:rPr>
                        <a:t>into</a:t>
                      </a:r>
                      <a:r>
                        <a:rPr sz="1500" b="1" spc="15" dirty="0">
                          <a:latin typeface="Corbel"/>
                          <a:cs typeface="Corbel"/>
                        </a:rPr>
                        <a:t> </a:t>
                      </a:r>
                      <a:r>
                        <a:rPr sz="1500" b="1" spc="-5" dirty="0">
                          <a:latin typeface="Corbel"/>
                          <a:cs typeface="Corbel"/>
                        </a:rPr>
                        <a:t>one</a:t>
                      </a:r>
                      <a:r>
                        <a:rPr sz="1500" b="1" spc="5" dirty="0">
                          <a:latin typeface="Corbel"/>
                          <a:cs typeface="Corbel"/>
                        </a:rPr>
                        <a:t> </a:t>
                      </a:r>
                      <a:r>
                        <a:rPr sz="1500" b="1" dirty="0">
                          <a:latin typeface="Corbel"/>
                          <a:cs typeface="Corbel"/>
                        </a:rPr>
                        <a:t>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8"/>
                  </a:ext>
                </a:extLst>
              </a:tr>
              <a:tr h="279653">
                <a:tc>
                  <a:txBody>
                    <a:bodyPr/>
                    <a:lstStyle/>
                    <a:p>
                      <a:pPr marL="50800">
                        <a:lnSpc>
                          <a:spcPct val="100000"/>
                        </a:lnSpc>
                        <a:spcBef>
                          <a:spcPts val="135"/>
                        </a:spcBef>
                      </a:pPr>
                      <a:r>
                        <a:rPr sz="1500" b="1" spc="-5" dirty="0">
                          <a:latin typeface="Corbel"/>
                          <a:cs typeface="Corbel"/>
                        </a:rPr>
                        <a:t>array_merge_recursive()</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500" b="1" spc="-5" dirty="0">
                          <a:latin typeface="Corbel"/>
                          <a:cs typeface="Corbel"/>
                        </a:rPr>
                        <a:t>Merges</a:t>
                      </a:r>
                      <a:r>
                        <a:rPr sz="1500" b="1" spc="10" dirty="0">
                          <a:latin typeface="Corbel"/>
                          <a:cs typeface="Corbel"/>
                        </a:rPr>
                        <a:t> </a:t>
                      </a:r>
                      <a:r>
                        <a:rPr sz="1500" b="1" spc="-5" dirty="0">
                          <a:latin typeface="Corbel"/>
                          <a:cs typeface="Corbel"/>
                        </a:rPr>
                        <a:t>one</a:t>
                      </a:r>
                      <a:r>
                        <a:rPr sz="1500" b="1" spc="10" dirty="0">
                          <a:latin typeface="Corbel"/>
                          <a:cs typeface="Corbel"/>
                        </a:rPr>
                        <a:t> </a:t>
                      </a:r>
                      <a:r>
                        <a:rPr sz="1500" b="1" dirty="0">
                          <a:latin typeface="Corbel"/>
                          <a:cs typeface="Corbel"/>
                        </a:rPr>
                        <a:t>or more</a:t>
                      </a:r>
                      <a:r>
                        <a:rPr sz="1500" b="1" spc="-10" dirty="0">
                          <a:latin typeface="Corbel"/>
                          <a:cs typeface="Corbel"/>
                        </a:rPr>
                        <a:t> </a:t>
                      </a:r>
                      <a:r>
                        <a:rPr sz="1500" b="1" spc="-5" dirty="0">
                          <a:latin typeface="Corbel"/>
                          <a:cs typeface="Corbel"/>
                        </a:rPr>
                        <a:t>arrays</a:t>
                      </a:r>
                      <a:r>
                        <a:rPr sz="1500" b="1" spc="15" dirty="0">
                          <a:latin typeface="Corbel"/>
                          <a:cs typeface="Corbel"/>
                        </a:rPr>
                        <a:t> </a:t>
                      </a:r>
                      <a:r>
                        <a:rPr sz="1500" b="1" spc="-5" dirty="0">
                          <a:latin typeface="Corbel"/>
                          <a:cs typeface="Corbel"/>
                        </a:rPr>
                        <a:t>into</a:t>
                      </a:r>
                      <a:r>
                        <a:rPr sz="1500" b="1" spc="20" dirty="0">
                          <a:latin typeface="Corbel"/>
                          <a:cs typeface="Corbel"/>
                        </a:rPr>
                        <a:t> </a:t>
                      </a:r>
                      <a:r>
                        <a:rPr sz="1500" b="1" spc="-5" dirty="0">
                          <a:latin typeface="Corbel"/>
                          <a:cs typeface="Corbel"/>
                        </a:rPr>
                        <a:t>one</a:t>
                      </a:r>
                      <a:r>
                        <a:rPr sz="1500" b="1" spc="10" dirty="0">
                          <a:latin typeface="Corbel"/>
                          <a:cs typeface="Corbel"/>
                        </a:rPr>
                        <a:t> </a:t>
                      </a:r>
                      <a:r>
                        <a:rPr sz="1500" b="1" dirty="0">
                          <a:latin typeface="Corbel"/>
                          <a:cs typeface="Corbel"/>
                        </a:rPr>
                        <a:t>array</a:t>
                      </a:r>
                      <a:r>
                        <a:rPr sz="1500" b="1" spc="15" dirty="0">
                          <a:latin typeface="Corbel"/>
                          <a:cs typeface="Corbel"/>
                        </a:rPr>
                        <a:t> </a:t>
                      </a:r>
                      <a:r>
                        <a:rPr sz="1500" b="1" spc="-5" dirty="0">
                          <a:latin typeface="Corbel"/>
                          <a:cs typeface="Corbel"/>
                        </a:rPr>
                        <a:t>recursively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9"/>
                  </a:ext>
                </a:extLst>
              </a:tr>
              <a:tr h="279654">
                <a:tc>
                  <a:txBody>
                    <a:bodyPr/>
                    <a:lstStyle/>
                    <a:p>
                      <a:pPr marL="50800">
                        <a:lnSpc>
                          <a:spcPct val="100000"/>
                        </a:lnSpc>
                        <a:spcBef>
                          <a:spcPts val="135"/>
                        </a:spcBef>
                      </a:pPr>
                      <a:r>
                        <a:rPr sz="1500" b="1" spc="-5" dirty="0">
                          <a:latin typeface="Corbel"/>
                          <a:cs typeface="Corbel"/>
                        </a:rPr>
                        <a:t>array_multisort()</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500" b="1" spc="-5" dirty="0">
                          <a:latin typeface="Corbel"/>
                          <a:cs typeface="Corbel"/>
                        </a:rPr>
                        <a:t>Sorts</a:t>
                      </a:r>
                      <a:r>
                        <a:rPr sz="1500" b="1" spc="-15" dirty="0">
                          <a:latin typeface="Corbel"/>
                          <a:cs typeface="Corbel"/>
                        </a:rPr>
                        <a:t> </a:t>
                      </a:r>
                      <a:r>
                        <a:rPr sz="1500" b="1" dirty="0">
                          <a:latin typeface="Corbel"/>
                          <a:cs typeface="Corbel"/>
                        </a:rPr>
                        <a:t>multiple</a:t>
                      </a:r>
                      <a:r>
                        <a:rPr sz="1500" b="1" spc="-20" dirty="0">
                          <a:latin typeface="Corbel"/>
                          <a:cs typeface="Corbel"/>
                        </a:rPr>
                        <a:t> </a:t>
                      </a:r>
                      <a:r>
                        <a:rPr sz="1500" b="1" dirty="0">
                          <a:latin typeface="Corbel"/>
                          <a:cs typeface="Corbel"/>
                        </a:rPr>
                        <a:t>or</a:t>
                      </a:r>
                      <a:r>
                        <a:rPr sz="1500" b="1" spc="-15" dirty="0">
                          <a:latin typeface="Corbel"/>
                          <a:cs typeface="Corbel"/>
                        </a:rPr>
                        <a:t> </a:t>
                      </a:r>
                      <a:r>
                        <a:rPr sz="1500" b="1" dirty="0">
                          <a:latin typeface="Corbel"/>
                          <a:cs typeface="Corbel"/>
                        </a:rPr>
                        <a:t>multi-dimensional</a:t>
                      </a:r>
                      <a:r>
                        <a:rPr sz="1500" b="1" spc="5" dirty="0">
                          <a:latin typeface="Corbel"/>
                          <a:cs typeface="Corbel"/>
                        </a:rPr>
                        <a:t> </a:t>
                      </a:r>
                      <a:r>
                        <a:rPr sz="1500" b="1" dirty="0">
                          <a:latin typeface="Corbel"/>
                          <a:cs typeface="Corbel"/>
                        </a:rPr>
                        <a:t>arrays</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0"/>
                  </a:ext>
                </a:extLst>
              </a:tr>
              <a:tr h="279654">
                <a:tc>
                  <a:txBody>
                    <a:bodyPr/>
                    <a:lstStyle/>
                    <a:p>
                      <a:pPr marL="50800">
                        <a:lnSpc>
                          <a:spcPct val="100000"/>
                        </a:lnSpc>
                        <a:spcBef>
                          <a:spcPts val="135"/>
                        </a:spcBef>
                      </a:pPr>
                      <a:r>
                        <a:rPr sz="1500" b="1" spc="-5" dirty="0">
                          <a:latin typeface="Corbel"/>
                          <a:cs typeface="Corbel"/>
                        </a:rPr>
                        <a:t>array_pad()</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500" b="1" spc="-5" dirty="0">
                          <a:latin typeface="Corbel"/>
                          <a:cs typeface="Corbel"/>
                        </a:rPr>
                        <a:t>Inserts</a:t>
                      </a:r>
                      <a:r>
                        <a:rPr sz="1500" b="1" spc="30" dirty="0">
                          <a:latin typeface="Corbel"/>
                          <a:cs typeface="Corbel"/>
                        </a:rPr>
                        <a:t> </a:t>
                      </a:r>
                      <a:r>
                        <a:rPr sz="1500" b="1" dirty="0">
                          <a:latin typeface="Corbel"/>
                          <a:cs typeface="Corbel"/>
                        </a:rPr>
                        <a:t>a</a:t>
                      </a:r>
                      <a:r>
                        <a:rPr sz="1500" b="1" spc="5" dirty="0">
                          <a:latin typeface="Corbel"/>
                          <a:cs typeface="Corbel"/>
                        </a:rPr>
                        <a:t> </a:t>
                      </a:r>
                      <a:r>
                        <a:rPr sz="1500" b="1" spc="-5" dirty="0">
                          <a:latin typeface="Corbel"/>
                          <a:cs typeface="Corbel"/>
                        </a:rPr>
                        <a:t>specified</a:t>
                      </a:r>
                      <a:r>
                        <a:rPr sz="1500" b="1" spc="30" dirty="0">
                          <a:latin typeface="Corbel"/>
                          <a:cs typeface="Corbel"/>
                        </a:rPr>
                        <a:t> </a:t>
                      </a:r>
                      <a:r>
                        <a:rPr sz="1500" b="1" dirty="0">
                          <a:latin typeface="Corbel"/>
                          <a:cs typeface="Corbel"/>
                        </a:rPr>
                        <a:t>number</a:t>
                      </a:r>
                      <a:r>
                        <a:rPr sz="1500" b="1" spc="-10" dirty="0">
                          <a:latin typeface="Corbel"/>
                          <a:cs typeface="Corbel"/>
                        </a:rPr>
                        <a:t> </a:t>
                      </a:r>
                      <a:r>
                        <a:rPr sz="1500" b="1" dirty="0">
                          <a:latin typeface="Corbel"/>
                          <a:cs typeface="Corbel"/>
                        </a:rPr>
                        <a:t>of</a:t>
                      </a:r>
                      <a:r>
                        <a:rPr sz="1500" b="1" spc="5" dirty="0">
                          <a:latin typeface="Corbel"/>
                          <a:cs typeface="Corbel"/>
                        </a:rPr>
                        <a:t> </a:t>
                      </a:r>
                      <a:r>
                        <a:rPr sz="1500" b="1" spc="-5" dirty="0">
                          <a:latin typeface="Corbel"/>
                          <a:cs typeface="Corbel"/>
                        </a:rPr>
                        <a:t>items,</a:t>
                      </a:r>
                      <a:r>
                        <a:rPr sz="1500" b="1" spc="20" dirty="0">
                          <a:latin typeface="Corbel"/>
                          <a:cs typeface="Corbel"/>
                        </a:rPr>
                        <a:t> </a:t>
                      </a:r>
                      <a:r>
                        <a:rPr sz="1500" b="1" spc="-5" dirty="0">
                          <a:latin typeface="Corbel"/>
                          <a:cs typeface="Corbel"/>
                        </a:rPr>
                        <a:t>with </a:t>
                      </a:r>
                      <a:r>
                        <a:rPr sz="1500" b="1" dirty="0">
                          <a:latin typeface="Corbel"/>
                          <a:cs typeface="Corbel"/>
                        </a:rPr>
                        <a:t>a</a:t>
                      </a:r>
                      <a:r>
                        <a:rPr sz="1500" b="1" spc="15" dirty="0">
                          <a:latin typeface="Corbel"/>
                          <a:cs typeface="Corbel"/>
                        </a:rPr>
                        <a:t> </a:t>
                      </a:r>
                      <a:r>
                        <a:rPr sz="1500" b="1" spc="-5" dirty="0">
                          <a:latin typeface="Corbel"/>
                          <a:cs typeface="Corbel"/>
                        </a:rPr>
                        <a:t>specified</a:t>
                      </a:r>
                      <a:r>
                        <a:rPr sz="1500" b="1" spc="15" dirty="0">
                          <a:latin typeface="Corbel"/>
                          <a:cs typeface="Corbel"/>
                        </a:rPr>
                        <a:t> </a:t>
                      </a:r>
                      <a:r>
                        <a:rPr sz="1500" b="1" spc="-5" dirty="0">
                          <a:latin typeface="Corbel"/>
                          <a:cs typeface="Corbel"/>
                        </a:rPr>
                        <a:t>value,</a:t>
                      </a:r>
                      <a:r>
                        <a:rPr sz="1500" b="1" spc="5" dirty="0">
                          <a:latin typeface="Corbel"/>
                          <a:cs typeface="Corbel"/>
                        </a:rPr>
                        <a:t> </a:t>
                      </a:r>
                      <a:r>
                        <a:rPr sz="1500" b="1" spc="-5" dirty="0">
                          <a:latin typeface="Corbel"/>
                          <a:cs typeface="Corbel"/>
                        </a:rPr>
                        <a:t>to</a:t>
                      </a:r>
                      <a:r>
                        <a:rPr sz="1500" b="1" spc="10" dirty="0">
                          <a:latin typeface="Corbel"/>
                          <a:cs typeface="Corbel"/>
                        </a:rPr>
                        <a:t> </a:t>
                      </a:r>
                      <a:r>
                        <a:rPr sz="1500" b="1" dirty="0">
                          <a:latin typeface="Corbel"/>
                          <a:cs typeface="Corbel"/>
                        </a:rPr>
                        <a:t>an</a:t>
                      </a:r>
                      <a:r>
                        <a:rPr sz="1500" b="1" spc="15" dirty="0">
                          <a:latin typeface="Corbel"/>
                          <a:cs typeface="Corbel"/>
                        </a:rPr>
                        <a:t> </a:t>
                      </a:r>
                      <a:r>
                        <a:rPr sz="1500" b="1" dirty="0">
                          <a:latin typeface="Corbel"/>
                          <a:cs typeface="Corbel"/>
                        </a:rPr>
                        <a:t>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1"/>
                  </a:ext>
                </a:extLst>
              </a:tr>
              <a:tr h="279400">
                <a:tc>
                  <a:txBody>
                    <a:bodyPr/>
                    <a:lstStyle/>
                    <a:p>
                      <a:pPr marL="50800">
                        <a:lnSpc>
                          <a:spcPct val="100000"/>
                        </a:lnSpc>
                        <a:spcBef>
                          <a:spcPts val="135"/>
                        </a:spcBef>
                      </a:pPr>
                      <a:r>
                        <a:rPr sz="1500" b="1" spc="-5" dirty="0">
                          <a:latin typeface="Corbel"/>
                          <a:cs typeface="Corbel"/>
                        </a:rPr>
                        <a:t>array_pop()</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500" b="1" spc="-5" dirty="0">
                          <a:latin typeface="Corbel"/>
                          <a:cs typeface="Corbel"/>
                        </a:rPr>
                        <a:t>Deletes</a:t>
                      </a:r>
                      <a:r>
                        <a:rPr sz="1500" b="1" spc="25" dirty="0">
                          <a:latin typeface="Corbel"/>
                          <a:cs typeface="Corbel"/>
                        </a:rPr>
                        <a:t> </a:t>
                      </a:r>
                      <a:r>
                        <a:rPr sz="1500" b="1" spc="-5" dirty="0">
                          <a:latin typeface="Corbel"/>
                          <a:cs typeface="Corbel"/>
                        </a:rPr>
                        <a:t>the</a:t>
                      </a:r>
                      <a:r>
                        <a:rPr sz="1500" b="1" spc="5" dirty="0">
                          <a:latin typeface="Corbel"/>
                          <a:cs typeface="Corbel"/>
                        </a:rPr>
                        <a:t> </a:t>
                      </a:r>
                      <a:r>
                        <a:rPr sz="1500" b="1" spc="-5" dirty="0">
                          <a:latin typeface="Corbel"/>
                          <a:cs typeface="Corbel"/>
                        </a:rPr>
                        <a:t>last</a:t>
                      </a:r>
                      <a:r>
                        <a:rPr sz="1500" b="1" dirty="0">
                          <a:latin typeface="Corbel"/>
                          <a:cs typeface="Corbel"/>
                        </a:rPr>
                        <a:t> element</a:t>
                      </a:r>
                      <a:r>
                        <a:rPr sz="1500" b="1" spc="15" dirty="0">
                          <a:latin typeface="Corbel"/>
                          <a:cs typeface="Corbel"/>
                        </a:rPr>
                        <a:t> </a:t>
                      </a:r>
                      <a:r>
                        <a:rPr sz="1500" b="1" dirty="0">
                          <a:latin typeface="Corbel"/>
                          <a:cs typeface="Corbel"/>
                        </a:rPr>
                        <a:t>of</a:t>
                      </a:r>
                      <a:r>
                        <a:rPr sz="1500" b="1" spc="-20" dirty="0">
                          <a:latin typeface="Corbel"/>
                          <a:cs typeface="Corbel"/>
                        </a:rPr>
                        <a:t> </a:t>
                      </a:r>
                      <a:r>
                        <a:rPr sz="1500" b="1" spc="-5" dirty="0">
                          <a:latin typeface="Corbel"/>
                          <a:cs typeface="Corbel"/>
                        </a:rPr>
                        <a:t>an</a:t>
                      </a:r>
                      <a:r>
                        <a:rPr sz="1500" b="1" spc="15" dirty="0">
                          <a:latin typeface="Corbel"/>
                          <a:cs typeface="Corbel"/>
                        </a:rPr>
                        <a:t> </a:t>
                      </a:r>
                      <a:r>
                        <a:rPr sz="1500" b="1" spc="-5" dirty="0">
                          <a:latin typeface="Corbel"/>
                          <a:cs typeface="Corbel"/>
                        </a:rPr>
                        <a:t>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2"/>
                  </a:ext>
                </a:extLst>
              </a:tr>
              <a:tr h="279653">
                <a:tc>
                  <a:txBody>
                    <a:bodyPr/>
                    <a:lstStyle/>
                    <a:p>
                      <a:pPr marL="50800">
                        <a:lnSpc>
                          <a:spcPct val="100000"/>
                        </a:lnSpc>
                        <a:spcBef>
                          <a:spcPts val="135"/>
                        </a:spcBef>
                      </a:pPr>
                      <a:r>
                        <a:rPr sz="1500" b="1" spc="-5" dirty="0">
                          <a:latin typeface="Corbel"/>
                          <a:cs typeface="Corbel"/>
                        </a:rPr>
                        <a:t>array_product()</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500" b="1" spc="-5" dirty="0">
                          <a:latin typeface="Corbel"/>
                          <a:cs typeface="Corbel"/>
                        </a:rPr>
                        <a:t>Calculates</a:t>
                      </a:r>
                      <a:r>
                        <a:rPr sz="1500" b="1" spc="5" dirty="0">
                          <a:latin typeface="Corbel"/>
                          <a:cs typeface="Corbel"/>
                        </a:rPr>
                        <a:t> </a:t>
                      </a:r>
                      <a:r>
                        <a:rPr sz="1500" b="1" spc="-5" dirty="0">
                          <a:latin typeface="Corbel"/>
                          <a:cs typeface="Corbel"/>
                        </a:rPr>
                        <a:t>the</a:t>
                      </a:r>
                      <a:r>
                        <a:rPr sz="1500" b="1" spc="5" dirty="0">
                          <a:latin typeface="Corbel"/>
                          <a:cs typeface="Corbel"/>
                        </a:rPr>
                        <a:t> </a:t>
                      </a:r>
                      <a:r>
                        <a:rPr sz="1500" b="1" dirty="0">
                          <a:latin typeface="Corbel"/>
                          <a:cs typeface="Corbel"/>
                        </a:rPr>
                        <a:t>product</a:t>
                      </a:r>
                      <a:r>
                        <a:rPr sz="1500" b="1" spc="-10" dirty="0">
                          <a:latin typeface="Corbel"/>
                          <a:cs typeface="Corbel"/>
                        </a:rPr>
                        <a:t> </a:t>
                      </a:r>
                      <a:r>
                        <a:rPr sz="1500" b="1" dirty="0">
                          <a:latin typeface="Corbel"/>
                          <a:cs typeface="Corbel"/>
                        </a:rPr>
                        <a:t>of</a:t>
                      </a:r>
                      <a:r>
                        <a:rPr sz="1500" b="1" spc="-5" dirty="0">
                          <a:latin typeface="Corbel"/>
                          <a:cs typeface="Corbel"/>
                        </a:rPr>
                        <a:t> the</a:t>
                      </a:r>
                      <a:r>
                        <a:rPr sz="1500" b="1" spc="10" dirty="0">
                          <a:latin typeface="Corbel"/>
                          <a:cs typeface="Corbel"/>
                        </a:rPr>
                        <a:t> </a:t>
                      </a:r>
                      <a:r>
                        <a:rPr sz="1500" b="1" spc="-5" dirty="0">
                          <a:latin typeface="Corbel"/>
                          <a:cs typeface="Corbel"/>
                        </a:rPr>
                        <a:t>values</a:t>
                      </a:r>
                      <a:r>
                        <a:rPr sz="1500" b="1" spc="5" dirty="0">
                          <a:latin typeface="Corbel"/>
                          <a:cs typeface="Corbel"/>
                        </a:rPr>
                        <a:t> </a:t>
                      </a:r>
                      <a:r>
                        <a:rPr sz="1500" b="1" dirty="0">
                          <a:latin typeface="Corbel"/>
                          <a:cs typeface="Corbel"/>
                        </a:rPr>
                        <a:t>in</a:t>
                      </a:r>
                      <a:r>
                        <a:rPr sz="1500" b="1" spc="5" dirty="0">
                          <a:latin typeface="Corbel"/>
                          <a:cs typeface="Corbel"/>
                        </a:rPr>
                        <a:t> </a:t>
                      </a:r>
                      <a:r>
                        <a:rPr sz="1500" b="1" spc="-5" dirty="0">
                          <a:latin typeface="Corbel"/>
                          <a:cs typeface="Corbel"/>
                        </a:rPr>
                        <a:t>an</a:t>
                      </a:r>
                      <a:r>
                        <a:rPr sz="1500" b="1" dirty="0">
                          <a:latin typeface="Corbel"/>
                          <a:cs typeface="Corbel"/>
                        </a:rPr>
                        <a:t> </a:t>
                      </a:r>
                      <a:r>
                        <a:rPr sz="1500" b="1" spc="-5" dirty="0">
                          <a:latin typeface="Corbel"/>
                          <a:cs typeface="Corbel"/>
                        </a:rPr>
                        <a:t>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3"/>
                  </a:ext>
                </a:extLst>
              </a:tr>
              <a:tr h="279654">
                <a:tc>
                  <a:txBody>
                    <a:bodyPr/>
                    <a:lstStyle/>
                    <a:p>
                      <a:pPr marL="50800">
                        <a:lnSpc>
                          <a:spcPct val="100000"/>
                        </a:lnSpc>
                        <a:spcBef>
                          <a:spcPts val="135"/>
                        </a:spcBef>
                      </a:pPr>
                      <a:r>
                        <a:rPr sz="1500" b="1" spc="-5" dirty="0">
                          <a:latin typeface="Corbel"/>
                          <a:cs typeface="Corbel"/>
                        </a:rPr>
                        <a:t>array_push()</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500" b="1" spc="-5" dirty="0">
                          <a:latin typeface="Corbel"/>
                          <a:cs typeface="Corbel"/>
                        </a:rPr>
                        <a:t>Inserts</a:t>
                      </a:r>
                      <a:r>
                        <a:rPr sz="1500" b="1" spc="25" dirty="0">
                          <a:latin typeface="Corbel"/>
                          <a:cs typeface="Corbel"/>
                        </a:rPr>
                        <a:t> </a:t>
                      </a:r>
                      <a:r>
                        <a:rPr sz="1500" b="1" spc="-5" dirty="0">
                          <a:latin typeface="Corbel"/>
                          <a:cs typeface="Corbel"/>
                        </a:rPr>
                        <a:t>one</a:t>
                      </a:r>
                      <a:r>
                        <a:rPr sz="1500" b="1" spc="5" dirty="0">
                          <a:latin typeface="Corbel"/>
                          <a:cs typeface="Corbel"/>
                        </a:rPr>
                        <a:t> </a:t>
                      </a:r>
                      <a:r>
                        <a:rPr sz="1500" b="1" dirty="0">
                          <a:latin typeface="Corbel"/>
                          <a:cs typeface="Corbel"/>
                        </a:rPr>
                        <a:t>or</a:t>
                      </a:r>
                      <a:r>
                        <a:rPr sz="1500" b="1" spc="-10" dirty="0">
                          <a:latin typeface="Corbel"/>
                          <a:cs typeface="Corbel"/>
                        </a:rPr>
                        <a:t> </a:t>
                      </a:r>
                      <a:r>
                        <a:rPr sz="1500" b="1" dirty="0">
                          <a:latin typeface="Corbel"/>
                          <a:cs typeface="Corbel"/>
                        </a:rPr>
                        <a:t>more</a:t>
                      </a:r>
                      <a:r>
                        <a:rPr sz="1500" b="1" spc="-5" dirty="0">
                          <a:latin typeface="Corbel"/>
                          <a:cs typeface="Corbel"/>
                        </a:rPr>
                        <a:t> elements</a:t>
                      </a:r>
                      <a:r>
                        <a:rPr sz="1500" b="1" spc="20" dirty="0">
                          <a:latin typeface="Corbel"/>
                          <a:cs typeface="Corbel"/>
                        </a:rPr>
                        <a:t> </a:t>
                      </a:r>
                      <a:r>
                        <a:rPr sz="1500" b="1" spc="-5" dirty="0">
                          <a:latin typeface="Corbel"/>
                          <a:cs typeface="Corbel"/>
                        </a:rPr>
                        <a:t>to</a:t>
                      </a:r>
                      <a:r>
                        <a:rPr sz="1500" b="1" spc="10" dirty="0">
                          <a:latin typeface="Corbel"/>
                          <a:cs typeface="Corbel"/>
                        </a:rPr>
                        <a:t> </a:t>
                      </a:r>
                      <a:r>
                        <a:rPr sz="1500" b="1" spc="-5" dirty="0">
                          <a:latin typeface="Corbel"/>
                          <a:cs typeface="Corbel"/>
                        </a:rPr>
                        <a:t>the</a:t>
                      </a:r>
                      <a:r>
                        <a:rPr sz="1500" b="1" spc="5" dirty="0">
                          <a:latin typeface="Corbel"/>
                          <a:cs typeface="Corbel"/>
                        </a:rPr>
                        <a:t> </a:t>
                      </a:r>
                      <a:r>
                        <a:rPr sz="1500" b="1" spc="-5" dirty="0">
                          <a:latin typeface="Corbel"/>
                          <a:cs typeface="Corbel"/>
                        </a:rPr>
                        <a:t>end</a:t>
                      </a:r>
                      <a:r>
                        <a:rPr sz="1500" b="1" spc="15" dirty="0">
                          <a:latin typeface="Corbel"/>
                          <a:cs typeface="Corbel"/>
                        </a:rPr>
                        <a:t> </a:t>
                      </a:r>
                      <a:r>
                        <a:rPr sz="1500" b="1" dirty="0">
                          <a:latin typeface="Corbel"/>
                          <a:cs typeface="Corbel"/>
                        </a:rPr>
                        <a:t>of</a:t>
                      </a:r>
                      <a:r>
                        <a:rPr sz="1500" b="1" spc="-5" dirty="0">
                          <a:latin typeface="Corbel"/>
                          <a:cs typeface="Corbel"/>
                        </a:rPr>
                        <a:t> an</a:t>
                      </a:r>
                      <a:r>
                        <a:rPr sz="1500" b="1" dirty="0">
                          <a:latin typeface="Corbel"/>
                          <a:cs typeface="Corbel"/>
                        </a:rPr>
                        <a:t> 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4"/>
                  </a:ext>
                </a:extLst>
              </a:tr>
              <a:tr h="279603">
                <a:tc>
                  <a:txBody>
                    <a:bodyPr/>
                    <a:lstStyle/>
                    <a:p>
                      <a:pPr marL="50800">
                        <a:lnSpc>
                          <a:spcPct val="100000"/>
                        </a:lnSpc>
                        <a:spcBef>
                          <a:spcPts val="135"/>
                        </a:spcBef>
                      </a:pPr>
                      <a:r>
                        <a:rPr sz="1500" b="1" spc="-5" dirty="0">
                          <a:latin typeface="Corbel"/>
                          <a:cs typeface="Corbel"/>
                        </a:rPr>
                        <a:t>array_rand()</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500" b="1" spc="-10" dirty="0">
                          <a:latin typeface="Corbel"/>
                          <a:cs typeface="Corbel"/>
                        </a:rPr>
                        <a:t>Returns</a:t>
                      </a:r>
                      <a:r>
                        <a:rPr sz="1500" b="1" spc="15" dirty="0">
                          <a:latin typeface="Corbel"/>
                          <a:cs typeface="Corbel"/>
                        </a:rPr>
                        <a:t> </a:t>
                      </a:r>
                      <a:r>
                        <a:rPr sz="1500" b="1" spc="-5" dirty="0">
                          <a:latin typeface="Corbel"/>
                          <a:cs typeface="Corbel"/>
                        </a:rPr>
                        <a:t>one</a:t>
                      </a:r>
                      <a:r>
                        <a:rPr sz="1500" b="1" spc="5" dirty="0">
                          <a:latin typeface="Corbel"/>
                          <a:cs typeface="Corbel"/>
                        </a:rPr>
                        <a:t> </a:t>
                      </a:r>
                      <a:r>
                        <a:rPr sz="1500" b="1" dirty="0">
                          <a:latin typeface="Corbel"/>
                          <a:cs typeface="Corbel"/>
                        </a:rPr>
                        <a:t>or</a:t>
                      </a:r>
                      <a:r>
                        <a:rPr sz="1500" b="1" spc="-10" dirty="0">
                          <a:latin typeface="Corbel"/>
                          <a:cs typeface="Corbel"/>
                        </a:rPr>
                        <a:t> </a:t>
                      </a:r>
                      <a:r>
                        <a:rPr sz="1500" b="1" dirty="0">
                          <a:latin typeface="Corbel"/>
                          <a:cs typeface="Corbel"/>
                        </a:rPr>
                        <a:t>more</a:t>
                      </a:r>
                      <a:r>
                        <a:rPr sz="1500" b="1" spc="-5" dirty="0">
                          <a:latin typeface="Corbel"/>
                          <a:cs typeface="Corbel"/>
                        </a:rPr>
                        <a:t> random</a:t>
                      </a:r>
                      <a:r>
                        <a:rPr sz="1500" b="1" dirty="0">
                          <a:latin typeface="Corbel"/>
                          <a:cs typeface="Corbel"/>
                        </a:rPr>
                        <a:t> </a:t>
                      </a:r>
                      <a:r>
                        <a:rPr sz="1500" b="1" spc="-10" dirty="0">
                          <a:latin typeface="Corbel"/>
                          <a:cs typeface="Corbel"/>
                        </a:rPr>
                        <a:t>keys</a:t>
                      </a:r>
                      <a:r>
                        <a:rPr sz="1500" b="1" dirty="0">
                          <a:latin typeface="Corbel"/>
                          <a:cs typeface="Corbel"/>
                        </a:rPr>
                        <a:t> </a:t>
                      </a:r>
                      <a:r>
                        <a:rPr sz="1500" b="1" spc="-5" dirty="0">
                          <a:latin typeface="Corbel"/>
                          <a:cs typeface="Corbel"/>
                        </a:rPr>
                        <a:t>from</a:t>
                      </a:r>
                      <a:r>
                        <a:rPr sz="1500" b="1" spc="-10" dirty="0">
                          <a:latin typeface="Corbel"/>
                          <a:cs typeface="Corbel"/>
                        </a:rPr>
                        <a:t> </a:t>
                      </a:r>
                      <a:r>
                        <a:rPr sz="1500" b="1" dirty="0">
                          <a:latin typeface="Corbel"/>
                          <a:cs typeface="Corbel"/>
                        </a:rPr>
                        <a:t>an array</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5"/>
                  </a:ext>
                </a:extLst>
              </a:tr>
              <a:tr h="279641">
                <a:tc>
                  <a:txBody>
                    <a:bodyPr/>
                    <a:lstStyle/>
                    <a:p>
                      <a:pPr marL="50800">
                        <a:lnSpc>
                          <a:spcPct val="100000"/>
                        </a:lnSpc>
                        <a:spcBef>
                          <a:spcPts val="135"/>
                        </a:spcBef>
                      </a:pPr>
                      <a:r>
                        <a:rPr sz="1500" b="1" spc="-5" dirty="0">
                          <a:latin typeface="Corbel"/>
                          <a:cs typeface="Corbel"/>
                        </a:rPr>
                        <a:t>array_reduce()</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500" b="1" spc="-10" dirty="0">
                          <a:latin typeface="Corbel"/>
                          <a:cs typeface="Corbel"/>
                        </a:rPr>
                        <a:t>Returns</a:t>
                      </a:r>
                      <a:r>
                        <a:rPr sz="1500" b="1" spc="25" dirty="0">
                          <a:latin typeface="Corbel"/>
                          <a:cs typeface="Corbel"/>
                        </a:rPr>
                        <a:t> </a:t>
                      </a:r>
                      <a:r>
                        <a:rPr sz="1500" b="1" spc="-5" dirty="0">
                          <a:latin typeface="Corbel"/>
                          <a:cs typeface="Corbel"/>
                        </a:rPr>
                        <a:t>an</a:t>
                      </a:r>
                      <a:r>
                        <a:rPr sz="1500" b="1" spc="5" dirty="0">
                          <a:latin typeface="Corbel"/>
                          <a:cs typeface="Corbel"/>
                        </a:rPr>
                        <a:t> </a:t>
                      </a:r>
                      <a:r>
                        <a:rPr sz="1500" b="1" spc="-5" dirty="0">
                          <a:latin typeface="Corbel"/>
                          <a:cs typeface="Corbel"/>
                        </a:rPr>
                        <a:t>array</a:t>
                      </a:r>
                      <a:r>
                        <a:rPr sz="1500" b="1" spc="5" dirty="0">
                          <a:latin typeface="Corbel"/>
                          <a:cs typeface="Corbel"/>
                        </a:rPr>
                        <a:t> </a:t>
                      </a:r>
                      <a:r>
                        <a:rPr sz="1500" b="1" spc="-5" dirty="0">
                          <a:latin typeface="Corbel"/>
                          <a:cs typeface="Corbel"/>
                        </a:rPr>
                        <a:t>as</a:t>
                      </a:r>
                      <a:r>
                        <a:rPr sz="1500" b="1" spc="5" dirty="0">
                          <a:latin typeface="Corbel"/>
                          <a:cs typeface="Corbel"/>
                        </a:rPr>
                        <a:t> </a:t>
                      </a:r>
                      <a:r>
                        <a:rPr sz="1500" b="1" dirty="0">
                          <a:latin typeface="Corbel"/>
                          <a:cs typeface="Corbel"/>
                        </a:rPr>
                        <a:t>a</a:t>
                      </a:r>
                      <a:r>
                        <a:rPr sz="1500" b="1" spc="5" dirty="0">
                          <a:latin typeface="Corbel"/>
                          <a:cs typeface="Corbel"/>
                        </a:rPr>
                        <a:t> </a:t>
                      </a:r>
                      <a:r>
                        <a:rPr sz="1500" b="1" spc="-5" dirty="0">
                          <a:latin typeface="Corbel"/>
                          <a:cs typeface="Corbel"/>
                        </a:rPr>
                        <a:t>string,</a:t>
                      </a:r>
                      <a:r>
                        <a:rPr sz="1500" b="1" spc="15" dirty="0">
                          <a:latin typeface="Corbel"/>
                          <a:cs typeface="Corbel"/>
                        </a:rPr>
                        <a:t> </a:t>
                      </a:r>
                      <a:r>
                        <a:rPr sz="1500" b="1" spc="-5" dirty="0">
                          <a:latin typeface="Corbel"/>
                          <a:cs typeface="Corbel"/>
                        </a:rPr>
                        <a:t>using</a:t>
                      </a:r>
                      <a:r>
                        <a:rPr sz="1500" b="1" spc="15" dirty="0">
                          <a:latin typeface="Corbel"/>
                          <a:cs typeface="Corbel"/>
                        </a:rPr>
                        <a:t> </a:t>
                      </a:r>
                      <a:r>
                        <a:rPr sz="1500" b="1" dirty="0">
                          <a:latin typeface="Corbel"/>
                          <a:cs typeface="Corbel"/>
                        </a:rPr>
                        <a:t>a</a:t>
                      </a:r>
                      <a:r>
                        <a:rPr sz="1500" b="1" spc="-10" dirty="0">
                          <a:latin typeface="Corbel"/>
                          <a:cs typeface="Corbel"/>
                        </a:rPr>
                        <a:t> </a:t>
                      </a:r>
                      <a:r>
                        <a:rPr sz="1500" b="1" dirty="0">
                          <a:latin typeface="Corbel"/>
                          <a:cs typeface="Corbel"/>
                        </a:rPr>
                        <a:t>user-defined</a:t>
                      </a:r>
                      <a:r>
                        <a:rPr sz="1500" b="1" spc="10" dirty="0">
                          <a:latin typeface="Corbel"/>
                          <a:cs typeface="Corbel"/>
                        </a:rPr>
                        <a:t> </a:t>
                      </a:r>
                      <a:r>
                        <a:rPr sz="1500" b="1" spc="-5" dirty="0">
                          <a:latin typeface="Corbel"/>
                          <a:cs typeface="Corbel"/>
                        </a:rPr>
                        <a:t>function</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6"/>
                  </a:ext>
                </a:extLst>
              </a:tr>
              <a:tr h="279628">
                <a:tc>
                  <a:txBody>
                    <a:bodyPr/>
                    <a:lstStyle/>
                    <a:p>
                      <a:pPr marL="50800">
                        <a:lnSpc>
                          <a:spcPct val="100000"/>
                        </a:lnSpc>
                        <a:spcBef>
                          <a:spcPts val="135"/>
                        </a:spcBef>
                      </a:pPr>
                      <a:r>
                        <a:rPr sz="1500" b="1" spc="-5" dirty="0">
                          <a:latin typeface="Corbel"/>
                          <a:cs typeface="Corbel"/>
                        </a:rPr>
                        <a:t>array_replace()</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500" b="1" spc="-5" dirty="0">
                          <a:latin typeface="Corbel"/>
                          <a:cs typeface="Corbel"/>
                        </a:rPr>
                        <a:t>Replaces</a:t>
                      </a:r>
                      <a:r>
                        <a:rPr sz="1500" b="1" spc="10" dirty="0">
                          <a:latin typeface="Corbel"/>
                          <a:cs typeface="Corbel"/>
                        </a:rPr>
                        <a:t> </a:t>
                      </a:r>
                      <a:r>
                        <a:rPr sz="1500" b="1" spc="-5" dirty="0">
                          <a:latin typeface="Corbel"/>
                          <a:cs typeface="Corbel"/>
                        </a:rPr>
                        <a:t>the</a:t>
                      </a:r>
                      <a:r>
                        <a:rPr sz="1500" b="1" spc="10" dirty="0">
                          <a:latin typeface="Corbel"/>
                          <a:cs typeface="Corbel"/>
                        </a:rPr>
                        <a:t> </a:t>
                      </a:r>
                      <a:r>
                        <a:rPr sz="1500" b="1" spc="-5" dirty="0">
                          <a:latin typeface="Corbel"/>
                          <a:cs typeface="Corbel"/>
                        </a:rPr>
                        <a:t>values</a:t>
                      </a:r>
                      <a:r>
                        <a:rPr sz="1500" b="1" spc="10" dirty="0">
                          <a:latin typeface="Corbel"/>
                          <a:cs typeface="Corbel"/>
                        </a:rPr>
                        <a:t> </a:t>
                      </a:r>
                      <a:r>
                        <a:rPr sz="1500" b="1" dirty="0">
                          <a:latin typeface="Corbel"/>
                          <a:cs typeface="Corbel"/>
                        </a:rPr>
                        <a:t>of</a:t>
                      </a:r>
                      <a:r>
                        <a:rPr sz="1500" b="1" spc="-15" dirty="0">
                          <a:latin typeface="Corbel"/>
                          <a:cs typeface="Corbel"/>
                        </a:rPr>
                        <a:t> </a:t>
                      </a:r>
                      <a:r>
                        <a:rPr sz="1500" b="1" spc="-5" dirty="0">
                          <a:latin typeface="Corbel"/>
                          <a:cs typeface="Corbel"/>
                        </a:rPr>
                        <a:t>the</a:t>
                      </a:r>
                      <a:r>
                        <a:rPr sz="1500" b="1" spc="30" dirty="0">
                          <a:latin typeface="Corbel"/>
                          <a:cs typeface="Corbel"/>
                        </a:rPr>
                        <a:t> </a:t>
                      </a:r>
                      <a:r>
                        <a:rPr sz="1500" b="1" spc="-5" dirty="0">
                          <a:latin typeface="Corbel"/>
                          <a:cs typeface="Corbel"/>
                        </a:rPr>
                        <a:t>first </a:t>
                      </a:r>
                      <a:r>
                        <a:rPr sz="1500" b="1" dirty="0">
                          <a:latin typeface="Corbel"/>
                          <a:cs typeface="Corbel"/>
                        </a:rPr>
                        <a:t>array</a:t>
                      </a:r>
                      <a:r>
                        <a:rPr sz="1500" b="1" spc="15" dirty="0">
                          <a:latin typeface="Corbel"/>
                          <a:cs typeface="Corbel"/>
                        </a:rPr>
                        <a:t> </a:t>
                      </a:r>
                      <a:r>
                        <a:rPr sz="1500" b="1" spc="-5" dirty="0">
                          <a:latin typeface="Corbel"/>
                          <a:cs typeface="Corbel"/>
                        </a:rPr>
                        <a:t>with the</a:t>
                      </a:r>
                      <a:r>
                        <a:rPr sz="1500" b="1" spc="25" dirty="0">
                          <a:latin typeface="Corbel"/>
                          <a:cs typeface="Corbel"/>
                        </a:rPr>
                        <a:t> </a:t>
                      </a:r>
                      <a:r>
                        <a:rPr sz="1500" b="1" spc="-5" dirty="0">
                          <a:latin typeface="Corbel"/>
                          <a:cs typeface="Corbel"/>
                        </a:rPr>
                        <a:t>values</a:t>
                      </a:r>
                      <a:r>
                        <a:rPr sz="1500" b="1" dirty="0">
                          <a:latin typeface="Corbel"/>
                          <a:cs typeface="Corbel"/>
                        </a:rPr>
                        <a:t> </a:t>
                      </a:r>
                      <a:r>
                        <a:rPr sz="1500" b="1" spc="-5" dirty="0">
                          <a:latin typeface="Corbel"/>
                          <a:cs typeface="Corbel"/>
                        </a:rPr>
                        <a:t>from following</a:t>
                      </a:r>
                      <a:r>
                        <a:rPr sz="1500" b="1" spc="-20" dirty="0">
                          <a:latin typeface="Corbel"/>
                          <a:cs typeface="Corbel"/>
                        </a:rPr>
                        <a:t> </a:t>
                      </a:r>
                      <a:r>
                        <a:rPr sz="1500" b="1" spc="-5" dirty="0">
                          <a:latin typeface="Corbel"/>
                          <a:cs typeface="Corbel"/>
                        </a:rPr>
                        <a:t>arrays</a:t>
                      </a:r>
                      <a:endParaRPr sz="15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7"/>
                  </a:ext>
                </a:extLst>
              </a:tr>
              <a:tr h="394030">
                <a:tc>
                  <a:txBody>
                    <a:bodyPr/>
                    <a:lstStyle/>
                    <a:p>
                      <a:pPr marL="50800">
                        <a:lnSpc>
                          <a:spcPct val="100000"/>
                        </a:lnSpc>
                        <a:spcBef>
                          <a:spcPts val="140"/>
                        </a:spcBef>
                      </a:pPr>
                      <a:r>
                        <a:rPr sz="1500" b="1" spc="-5" dirty="0">
                          <a:latin typeface="Corbel"/>
                          <a:cs typeface="Corbel"/>
                        </a:rPr>
                        <a:t>array_replace_recursive()</a:t>
                      </a:r>
                      <a:endParaRPr sz="15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tc>
                  <a:txBody>
                    <a:bodyPr/>
                    <a:lstStyle/>
                    <a:p>
                      <a:pPr marL="25400">
                        <a:lnSpc>
                          <a:spcPct val="100000"/>
                        </a:lnSpc>
                        <a:spcBef>
                          <a:spcPts val="140"/>
                        </a:spcBef>
                      </a:pPr>
                      <a:r>
                        <a:rPr sz="1500" b="1" spc="-5" dirty="0">
                          <a:latin typeface="Corbel"/>
                          <a:cs typeface="Corbel"/>
                        </a:rPr>
                        <a:t>Replaces</a:t>
                      </a:r>
                      <a:r>
                        <a:rPr sz="1500" b="1" spc="10" dirty="0">
                          <a:latin typeface="Corbel"/>
                          <a:cs typeface="Corbel"/>
                        </a:rPr>
                        <a:t> </a:t>
                      </a:r>
                      <a:r>
                        <a:rPr sz="1500" b="1" spc="-5" dirty="0">
                          <a:latin typeface="Corbel"/>
                          <a:cs typeface="Corbel"/>
                        </a:rPr>
                        <a:t>the</a:t>
                      </a:r>
                      <a:r>
                        <a:rPr sz="1500" b="1" spc="15" dirty="0">
                          <a:latin typeface="Corbel"/>
                          <a:cs typeface="Corbel"/>
                        </a:rPr>
                        <a:t> </a:t>
                      </a:r>
                      <a:r>
                        <a:rPr sz="1500" b="1" spc="-5" dirty="0">
                          <a:latin typeface="Corbel"/>
                          <a:cs typeface="Corbel"/>
                        </a:rPr>
                        <a:t>values</a:t>
                      </a:r>
                      <a:r>
                        <a:rPr sz="1500" b="1" spc="15" dirty="0">
                          <a:latin typeface="Corbel"/>
                          <a:cs typeface="Corbel"/>
                        </a:rPr>
                        <a:t> </a:t>
                      </a:r>
                      <a:r>
                        <a:rPr sz="1500" b="1" dirty="0">
                          <a:latin typeface="Corbel"/>
                          <a:cs typeface="Corbel"/>
                        </a:rPr>
                        <a:t>of</a:t>
                      </a:r>
                      <a:r>
                        <a:rPr sz="1500" b="1" spc="-10" dirty="0">
                          <a:latin typeface="Corbel"/>
                          <a:cs typeface="Corbel"/>
                        </a:rPr>
                        <a:t> </a:t>
                      </a:r>
                      <a:r>
                        <a:rPr sz="1500" b="1" spc="-5" dirty="0">
                          <a:latin typeface="Corbel"/>
                          <a:cs typeface="Corbel"/>
                        </a:rPr>
                        <a:t>the</a:t>
                      </a:r>
                      <a:r>
                        <a:rPr sz="1500" b="1" spc="30" dirty="0">
                          <a:latin typeface="Corbel"/>
                          <a:cs typeface="Corbel"/>
                        </a:rPr>
                        <a:t> </a:t>
                      </a:r>
                      <a:r>
                        <a:rPr sz="1500" b="1" spc="-5" dirty="0">
                          <a:latin typeface="Corbel"/>
                          <a:cs typeface="Corbel"/>
                        </a:rPr>
                        <a:t>first</a:t>
                      </a:r>
                      <a:r>
                        <a:rPr sz="1500" b="1" dirty="0">
                          <a:latin typeface="Corbel"/>
                          <a:cs typeface="Corbel"/>
                        </a:rPr>
                        <a:t> array</a:t>
                      </a:r>
                      <a:r>
                        <a:rPr sz="1500" b="1" spc="20" dirty="0">
                          <a:latin typeface="Corbel"/>
                          <a:cs typeface="Corbel"/>
                        </a:rPr>
                        <a:t> </a:t>
                      </a:r>
                      <a:r>
                        <a:rPr sz="1500" b="1" spc="-5" dirty="0">
                          <a:latin typeface="Corbel"/>
                          <a:cs typeface="Corbel"/>
                        </a:rPr>
                        <a:t>with</a:t>
                      </a:r>
                      <a:r>
                        <a:rPr sz="1500" b="1" dirty="0">
                          <a:latin typeface="Corbel"/>
                          <a:cs typeface="Corbel"/>
                        </a:rPr>
                        <a:t> </a:t>
                      </a:r>
                      <a:r>
                        <a:rPr sz="1500" b="1" spc="-5" dirty="0">
                          <a:latin typeface="Corbel"/>
                          <a:cs typeface="Corbel"/>
                        </a:rPr>
                        <a:t>the</a:t>
                      </a:r>
                      <a:r>
                        <a:rPr sz="1500" b="1" spc="25" dirty="0">
                          <a:latin typeface="Corbel"/>
                          <a:cs typeface="Corbel"/>
                        </a:rPr>
                        <a:t> </a:t>
                      </a:r>
                      <a:r>
                        <a:rPr sz="1500" b="1" spc="-5" dirty="0">
                          <a:latin typeface="Corbel"/>
                          <a:cs typeface="Corbel"/>
                        </a:rPr>
                        <a:t>values</a:t>
                      </a:r>
                      <a:r>
                        <a:rPr sz="1500" b="1" dirty="0">
                          <a:latin typeface="Corbel"/>
                          <a:cs typeface="Corbel"/>
                        </a:rPr>
                        <a:t> </a:t>
                      </a:r>
                      <a:r>
                        <a:rPr sz="1500" b="1" spc="-5" dirty="0">
                          <a:latin typeface="Corbel"/>
                          <a:cs typeface="Corbel"/>
                        </a:rPr>
                        <a:t>from</a:t>
                      </a:r>
                      <a:r>
                        <a:rPr sz="1500" b="1" dirty="0">
                          <a:latin typeface="Corbel"/>
                          <a:cs typeface="Corbel"/>
                        </a:rPr>
                        <a:t> </a:t>
                      </a:r>
                      <a:r>
                        <a:rPr sz="1500" b="1" spc="-5" dirty="0">
                          <a:latin typeface="Corbel"/>
                          <a:cs typeface="Corbel"/>
                        </a:rPr>
                        <a:t>following</a:t>
                      </a:r>
                      <a:r>
                        <a:rPr sz="1500" b="1" spc="-15" dirty="0">
                          <a:latin typeface="Corbel"/>
                          <a:cs typeface="Corbel"/>
                        </a:rPr>
                        <a:t> </a:t>
                      </a:r>
                      <a:r>
                        <a:rPr sz="1500" b="1" spc="-5" dirty="0">
                          <a:latin typeface="Corbel"/>
                          <a:cs typeface="Corbel"/>
                        </a:rPr>
                        <a:t>arrays</a:t>
                      </a:r>
                      <a:r>
                        <a:rPr sz="1500" b="1" spc="30" dirty="0">
                          <a:latin typeface="Corbel"/>
                          <a:cs typeface="Corbel"/>
                        </a:rPr>
                        <a:t> </a:t>
                      </a:r>
                      <a:r>
                        <a:rPr sz="1500" b="1" spc="-5" dirty="0">
                          <a:latin typeface="Corbel"/>
                          <a:cs typeface="Corbel"/>
                        </a:rPr>
                        <a:t>recursively</a:t>
                      </a:r>
                      <a:endParaRPr sz="15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6691" y="-136179"/>
            <a:ext cx="7507705" cy="689932"/>
          </a:xfrm>
          <a:prstGeom prst="rect">
            <a:avLst/>
          </a:prstGeom>
        </p:spPr>
        <p:txBody>
          <a:bodyPr vert="horz" wrap="square" lIns="0" tIns="12700" rIns="0" bIns="0" rtlCol="0">
            <a:spAutoFit/>
          </a:bodyPr>
          <a:lstStyle/>
          <a:p>
            <a:pPr marL="12700">
              <a:lnSpc>
                <a:spcPct val="100000"/>
              </a:lnSpc>
              <a:spcBef>
                <a:spcPts val="100"/>
              </a:spcBef>
            </a:pPr>
            <a:r>
              <a:rPr dirty="0">
                <a:latin typeface="Corbel"/>
                <a:cs typeface="Corbel"/>
              </a:rPr>
              <a:t>PHP</a:t>
            </a:r>
            <a:r>
              <a:rPr spc="-110" dirty="0">
                <a:latin typeface="Corbel"/>
                <a:cs typeface="Corbel"/>
              </a:rPr>
              <a:t> </a:t>
            </a:r>
            <a:r>
              <a:rPr spc="-5" dirty="0">
                <a:latin typeface="Corbel"/>
                <a:cs typeface="Corbel"/>
              </a:rPr>
              <a:t>Arra</a:t>
            </a:r>
            <a:r>
              <a:rPr dirty="0">
                <a:latin typeface="Corbel"/>
                <a:cs typeface="Corbel"/>
              </a:rPr>
              <a:t>y Functions</a:t>
            </a:r>
            <a:r>
              <a:rPr spc="10" dirty="0">
                <a:latin typeface="Corbel"/>
                <a:cs typeface="Corbel"/>
              </a:rPr>
              <a:t> </a:t>
            </a:r>
            <a:r>
              <a:rPr dirty="0">
                <a:latin typeface="Corbel"/>
                <a:cs typeface="Corbel"/>
              </a:rPr>
              <a:t>cont</a:t>
            </a:r>
            <a:r>
              <a:rPr spc="5" dirty="0">
                <a:latin typeface="Corbel"/>
                <a:cs typeface="Corbel"/>
              </a:rPr>
              <a:t>d</a:t>
            </a:r>
            <a:r>
              <a:rPr dirty="0">
                <a:latin typeface="Corbel"/>
                <a:cs typeface="Corbel"/>
              </a:rPr>
              <a:t>..</a:t>
            </a:r>
          </a:p>
        </p:txBody>
      </p:sp>
      <p:graphicFrame>
        <p:nvGraphicFramePr>
          <p:cNvPr id="3" name="object 3"/>
          <p:cNvGraphicFramePr>
            <a:graphicFrameLocks noGrp="1"/>
          </p:cNvGraphicFramePr>
          <p:nvPr/>
        </p:nvGraphicFramePr>
        <p:xfrm>
          <a:off x="154457" y="457834"/>
          <a:ext cx="11940540" cy="6371799"/>
        </p:xfrm>
        <a:graphic>
          <a:graphicData uri="http://schemas.openxmlformats.org/drawingml/2006/table">
            <a:tbl>
              <a:tblPr firstRow="1" bandRow="1">
                <a:tableStyleId>{2D5ABB26-0587-4C30-8999-92F81FD0307C}</a:tableStyleId>
              </a:tblPr>
              <a:tblGrid>
                <a:gridCol w="2292985">
                  <a:extLst>
                    <a:ext uri="{9D8B030D-6E8A-4147-A177-3AD203B41FA5}">
                      <a16:colId xmlns:a16="http://schemas.microsoft.com/office/drawing/2014/main" val="20000"/>
                    </a:ext>
                  </a:extLst>
                </a:gridCol>
                <a:gridCol w="9647555">
                  <a:extLst>
                    <a:ext uri="{9D8B030D-6E8A-4147-A177-3AD203B41FA5}">
                      <a16:colId xmlns:a16="http://schemas.microsoft.com/office/drawing/2014/main" val="20001"/>
                    </a:ext>
                  </a:extLst>
                </a:gridCol>
              </a:tblGrid>
              <a:tr h="251587">
                <a:tc>
                  <a:txBody>
                    <a:bodyPr/>
                    <a:lstStyle/>
                    <a:p>
                      <a:pPr marL="38100">
                        <a:lnSpc>
                          <a:spcPct val="100000"/>
                        </a:lnSpc>
                        <a:spcBef>
                          <a:spcPts val="85"/>
                        </a:spcBef>
                      </a:pPr>
                      <a:r>
                        <a:rPr sz="1400" b="1" spc="-5" dirty="0">
                          <a:latin typeface="Corbel"/>
                          <a:cs typeface="Corbel"/>
                        </a:rPr>
                        <a:t>array_reverse()</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85"/>
                        </a:spcBef>
                      </a:pPr>
                      <a:r>
                        <a:rPr sz="1400" b="1" spc="-5" dirty="0">
                          <a:latin typeface="Corbel"/>
                          <a:cs typeface="Corbel"/>
                        </a:rPr>
                        <a:t>Returns</a:t>
                      </a:r>
                      <a:r>
                        <a:rPr sz="1400" b="1" spc="-45" dirty="0">
                          <a:latin typeface="Corbel"/>
                          <a:cs typeface="Corbel"/>
                        </a:rPr>
                        <a:t> </a:t>
                      </a:r>
                      <a:r>
                        <a:rPr sz="1400" b="1" dirty="0">
                          <a:latin typeface="Corbel"/>
                          <a:cs typeface="Corbel"/>
                        </a:rPr>
                        <a:t>an </a:t>
                      </a:r>
                      <a:r>
                        <a:rPr sz="1400" b="1" spc="-5" dirty="0">
                          <a:latin typeface="Corbel"/>
                          <a:cs typeface="Corbel"/>
                        </a:rPr>
                        <a:t>array</a:t>
                      </a:r>
                      <a:r>
                        <a:rPr sz="1400" b="1" dirty="0">
                          <a:latin typeface="Corbel"/>
                          <a:cs typeface="Corbel"/>
                        </a:rPr>
                        <a:t> in </a:t>
                      </a:r>
                      <a:r>
                        <a:rPr sz="1400" b="1" spc="-5" dirty="0">
                          <a:latin typeface="Corbel"/>
                          <a:cs typeface="Corbel"/>
                        </a:rPr>
                        <a:t>the</a:t>
                      </a:r>
                      <a:r>
                        <a:rPr sz="1400" b="1" spc="-20" dirty="0">
                          <a:latin typeface="Corbel"/>
                          <a:cs typeface="Corbel"/>
                        </a:rPr>
                        <a:t> </a:t>
                      </a:r>
                      <a:r>
                        <a:rPr sz="1400" b="1" spc="-5" dirty="0">
                          <a:latin typeface="Corbel"/>
                          <a:cs typeface="Corbel"/>
                        </a:rPr>
                        <a:t>reverse</a:t>
                      </a:r>
                      <a:r>
                        <a:rPr sz="1400" b="1" spc="-40" dirty="0">
                          <a:latin typeface="Corbel"/>
                          <a:cs typeface="Corbel"/>
                        </a:rPr>
                        <a:t> </a:t>
                      </a:r>
                      <a:r>
                        <a:rPr sz="1400" b="1" dirty="0">
                          <a:latin typeface="Corbel"/>
                          <a:cs typeface="Corbel"/>
                        </a:rPr>
                        <a:t>order</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0"/>
                  </a:ext>
                </a:extLst>
              </a:tr>
              <a:tr h="251587">
                <a:tc>
                  <a:txBody>
                    <a:bodyPr/>
                    <a:lstStyle/>
                    <a:p>
                      <a:pPr marL="38100">
                        <a:lnSpc>
                          <a:spcPct val="100000"/>
                        </a:lnSpc>
                        <a:spcBef>
                          <a:spcPts val="80"/>
                        </a:spcBef>
                      </a:pPr>
                      <a:r>
                        <a:rPr sz="1400" b="1" dirty="0">
                          <a:latin typeface="Corbel"/>
                          <a:cs typeface="Corbel"/>
                        </a:rPr>
                        <a:t>array_search()</a:t>
                      </a:r>
                      <a:endParaRPr sz="1400">
                        <a:latin typeface="Corbel"/>
                        <a:cs typeface="Corbel"/>
                      </a:endParaRPr>
                    </a:p>
                  </a:txBody>
                  <a:tcPr marL="0" marR="0" marT="1016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80"/>
                        </a:spcBef>
                      </a:pPr>
                      <a:r>
                        <a:rPr sz="1400" b="1" dirty="0">
                          <a:latin typeface="Corbel"/>
                          <a:cs typeface="Corbel"/>
                        </a:rPr>
                        <a:t>Searches</a:t>
                      </a:r>
                      <a:r>
                        <a:rPr sz="1400" b="1" spc="-35" dirty="0">
                          <a:latin typeface="Corbel"/>
                          <a:cs typeface="Corbel"/>
                        </a:rPr>
                        <a:t> </a:t>
                      </a:r>
                      <a:r>
                        <a:rPr sz="1400" b="1" dirty="0">
                          <a:latin typeface="Corbel"/>
                          <a:cs typeface="Corbel"/>
                        </a:rPr>
                        <a:t>an </a:t>
                      </a:r>
                      <a:r>
                        <a:rPr sz="1400" b="1" spc="-5" dirty="0">
                          <a:latin typeface="Corbel"/>
                          <a:cs typeface="Corbel"/>
                        </a:rPr>
                        <a:t>array for</a:t>
                      </a:r>
                      <a:r>
                        <a:rPr sz="1400" b="1" dirty="0">
                          <a:latin typeface="Corbel"/>
                          <a:cs typeface="Corbel"/>
                        </a:rPr>
                        <a:t> a</a:t>
                      </a:r>
                      <a:r>
                        <a:rPr sz="1400" b="1" spc="5" dirty="0">
                          <a:latin typeface="Corbel"/>
                          <a:cs typeface="Corbel"/>
                        </a:rPr>
                        <a:t> </a:t>
                      </a:r>
                      <a:r>
                        <a:rPr sz="1400" b="1" spc="-5" dirty="0">
                          <a:latin typeface="Corbel"/>
                          <a:cs typeface="Corbel"/>
                        </a:rPr>
                        <a:t>given</a:t>
                      </a:r>
                      <a:r>
                        <a:rPr sz="1400" b="1" dirty="0">
                          <a:latin typeface="Corbel"/>
                          <a:cs typeface="Corbel"/>
                        </a:rPr>
                        <a:t> </a:t>
                      </a:r>
                      <a:r>
                        <a:rPr sz="1400" b="1" spc="-5" dirty="0">
                          <a:latin typeface="Corbel"/>
                          <a:cs typeface="Corbel"/>
                        </a:rPr>
                        <a:t>value</a:t>
                      </a:r>
                      <a:r>
                        <a:rPr sz="1400" b="1" spc="-25" dirty="0">
                          <a:latin typeface="Corbel"/>
                          <a:cs typeface="Corbel"/>
                        </a:rPr>
                        <a:t> </a:t>
                      </a:r>
                      <a:r>
                        <a:rPr sz="1400" b="1" dirty="0">
                          <a:latin typeface="Corbel"/>
                          <a:cs typeface="Corbel"/>
                        </a:rPr>
                        <a:t>and</a:t>
                      </a:r>
                      <a:r>
                        <a:rPr sz="1400" b="1" spc="-5" dirty="0">
                          <a:latin typeface="Corbel"/>
                          <a:cs typeface="Corbel"/>
                        </a:rPr>
                        <a:t> </a:t>
                      </a:r>
                      <a:r>
                        <a:rPr sz="1400" b="1" dirty="0">
                          <a:latin typeface="Corbel"/>
                          <a:cs typeface="Corbel"/>
                        </a:rPr>
                        <a:t>returns</a:t>
                      </a:r>
                      <a:r>
                        <a:rPr sz="1400" b="1" spc="-45" dirty="0">
                          <a:latin typeface="Corbel"/>
                          <a:cs typeface="Corbel"/>
                        </a:rPr>
                        <a:t> </a:t>
                      </a:r>
                      <a:r>
                        <a:rPr sz="1400" b="1" spc="-5" dirty="0">
                          <a:latin typeface="Corbel"/>
                          <a:cs typeface="Corbel"/>
                        </a:rPr>
                        <a:t>the</a:t>
                      </a:r>
                      <a:r>
                        <a:rPr sz="1400" b="1" spc="5" dirty="0">
                          <a:latin typeface="Corbel"/>
                          <a:cs typeface="Corbel"/>
                        </a:rPr>
                        <a:t> </a:t>
                      </a:r>
                      <a:r>
                        <a:rPr sz="1400" b="1" spc="-15" dirty="0">
                          <a:latin typeface="Corbel"/>
                          <a:cs typeface="Corbel"/>
                        </a:rPr>
                        <a:t>key</a:t>
                      </a:r>
                      <a:endParaRPr sz="1400">
                        <a:latin typeface="Corbel"/>
                        <a:cs typeface="Corbel"/>
                      </a:endParaRPr>
                    </a:p>
                  </a:txBody>
                  <a:tcPr marL="0" marR="0" marT="1016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1"/>
                  </a:ext>
                </a:extLst>
              </a:tr>
              <a:tr h="296163">
                <a:tc>
                  <a:txBody>
                    <a:bodyPr/>
                    <a:lstStyle/>
                    <a:p>
                      <a:pPr marL="38100">
                        <a:lnSpc>
                          <a:spcPct val="100000"/>
                        </a:lnSpc>
                        <a:spcBef>
                          <a:spcPts val="85"/>
                        </a:spcBef>
                      </a:pPr>
                      <a:r>
                        <a:rPr sz="1400" b="1" spc="-5" dirty="0">
                          <a:latin typeface="Corbel"/>
                          <a:cs typeface="Corbel"/>
                        </a:rPr>
                        <a:t>array_shift()</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85"/>
                        </a:spcBef>
                      </a:pPr>
                      <a:r>
                        <a:rPr sz="1400" b="1" spc="-5" dirty="0">
                          <a:latin typeface="Corbel"/>
                          <a:cs typeface="Corbel"/>
                        </a:rPr>
                        <a:t>Removes</a:t>
                      </a:r>
                      <a:r>
                        <a:rPr sz="1400" b="1" spc="-45" dirty="0">
                          <a:latin typeface="Corbel"/>
                          <a:cs typeface="Corbel"/>
                        </a:rPr>
                        <a:t> </a:t>
                      </a:r>
                      <a:r>
                        <a:rPr sz="1400" b="1" spc="-5" dirty="0">
                          <a:latin typeface="Corbel"/>
                          <a:cs typeface="Corbel"/>
                        </a:rPr>
                        <a:t>the</a:t>
                      </a:r>
                      <a:r>
                        <a:rPr sz="1400" b="1" dirty="0">
                          <a:latin typeface="Corbel"/>
                          <a:cs typeface="Corbel"/>
                        </a:rPr>
                        <a:t> </a:t>
                      </a:r>
                      <a:r>
                        <a:rPr sz="1400" b="1" spc="-5" dirty="0">
                          <a:latin typeface="Corbel"/>
                          <a:cs typeface="Corbel"/>
                        </a:rPr>
                        <a:t>first</a:t>
                      </a:r>
                      <a:r>
                        <a:rPr sz="1400" b="1" spc="-15" dirty="0">
                          <a:latin typeface="Corbel"/>
                          <a:cs typeface="Corbel"/>
                        </a:rPr>
                        <a:t> </a:t>
                      </a:r>
                      <a:r>
                        <a:rPr sz="1400" b="1" dirty="0">
                          <a:latin typeface="Corbel"/>
                          <a:cs typeface="Corbel"/>
                        </a:rPr>
                        <a:t>element</a:t>
                      </a:r>
                      <a:r>
                        <a:rPr sz="1400" b="1" spc="-55" dirty="0">
                          <a:latin typeface="Corbel"/>
                          <a:cs typeface="Corbel"/>
                        </a:rPr>
                        <a:t> </a:t>
                      </a:r>
                      <a:r>
                        <a:rPr sz="1400" b="1" dirty="0">
                          <a:latin typeface="Corbel"/>
                          <a:cs typeface="Corbel"/>
                        </a:rPr>
                        <a:t>from</a:t>
                      </a:r>
                      <a:r>
                        <a:rPr sz="1400" b="1" spc="-5" dirty="0">
                          <a:latin typeface="Corbel"/>
                          <a:cs typeface="Corbel"/>
                        </a:rPr>
                        <a:t> </a:t>
                      </a:r>
                      <a:r>
                        <a:rPr sz="1400" b="1" dirty="0">
                          <a:latin typeface="Corbel"/>
                          <a:cs typeface="Corbel"/>
                        </a:rPr>
                        <a:t>an </a:t>
                      </a:r>
                      <a:r>
                        <a:rPr sz="1400" b="1" spc="-10" dirty="0">
                          <a:latin typeface="Corbel"/>
                          <a:cs typeface="Corbel"/>
                        </a:rPr>
                        <a:t>array,</a:t>
                      </a:r>
                      <a:r>
                        <a:rPr sz="1400" b="1" dirty="0">
                          <a:latin typeface="Corbel"/>
                          <a:cs typeface="Corbel"/>
                        </a:rPr>
                        <a:t> </a:t>
                      </a:r>
                      <a:r>
                        <a:rPr sz="1400" b="1" spc="-5" dirty="0">
                          <a:latin typeface="Corbel"/>
                          <a:cs typeface="Corbel"/>
                        </a:rPr>
                        <a:t>and</a:t>
                      </a:r>
                      <a:r>
                        <a:rPr sz="1400" b="1" spc="-15" dirty="0">
                          <a:latin typeface="Corbel"/>
                          <a:cs typeface="Corbel"/>
                        </a:rPr>
                        <a:t> </a:t>
                      </a:r>
                      <a:r>
                        <a:rPr sz="1400" b="1" dirty="0">
                          <a:latin typeface="Corbel"/>
                          <a:cs typeface="Corbel"/>
                        </a:rPr>
                        <a:t>returns</a:t>
                      </a:r>
                      <a:r>
                        <a:rPr sz="1400" b="1" spc="-30" dirty="0">
                          <a:latin typeface="Corbel"/>
                          <a:cs typeface="Corbel"/>
                        </a:rPr>
                        <a:t> </a:t>
                      </a:r>
                      <a:r>
                        <a:rPr sz="1400" b="1" spc="-5" dirty="0">
                          <a:latin typeface="Corbel"/>
                          <a:cs typeface="Corbel"/>
                        </a:rPr>
                        <a:t>the</a:t>
                      </a:r>
                      <a:r>
                        <a:rPr sz="1400" b="1" dirty="0">
                          <a:latin typeface="Corbel"/>
                          <a:cs typeface="Corbel"/>
                        </a:rPr>
                        <a:t> </a:t>
                      </a:r>
                      <a:r>
                        <a:rPr sz="1400" b="1" spc="-5" dirty="0">
                          <a:latin typeface="Corbel"/>
                          <a:cs typeface="Corbel"/>
                        </a:rPr>
                        <a:t>value</a:t>
                      </a:r>
                      <a:r>
                        <a:rPr sz="1400" b="1" spc="-25" dirty="0">
                          <a:latin typeface="Corbel"/>
                          <a:cs typeface="Corbel"/>
                        </a:rPr>
                        <a:t> </a:t>
                      </a:r>
                      <a:r>
                        <a:rPr sz="1400" b="1" dirty="0">
                          <a:latin typeface="Corbel"/>
                          <a:cs typeface="Corbel"/>
                        </a:rPr>
                        <a:t>of </a:t>
                      </a:r>
                      <a:r>
                        <a:rPr sz="1400" b="1" spc="-5" dirty="0">
                          <a:latin typeface="Corbel"/>
                          <a:cs typeface="Corbel"/>
                        </a:rPr>
                        <a:t>the</a:t>
                      </a:r>
                      <a:r>
                        <a:rPr sz="1400" b="1" spc="5" dirty="0">
                          <a:latin typeface="Corbel"/>
                          <a:cs typeface="Corbel"/>
                        </a:rPr>
                        <a:t> </a:t>
                      </a:r>
                      <a:r>
                        <a:rPr sz="1400" b="1" dirty="0">
                          <a:latin typeface="Corbel"/>
                          <a:cs typeface="Corbel"/>
                        </a:rPr>
                        <a:t>removed</a:t>
                      </a:r>
                      <a:r>
                        <a:rPr sz="1400" b="1" spc="-40" dirty="0">
                          <a:latin typeface="Corbel"/>
                          <a:cs typeface="Corbel"/>
                        </a:rPr>
                        <a:t> </a:t>
                      </a:r>
                      <a:r>
                        <a:rPr sz="1400" b="1" dirty="0">
                          <a:latin typeface="Corbel"/>
                          <a:cs typeface="Corbel"/>
                        </a:rPr>
                        <a:t>element</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2"/>
                  </a:ext>
                </a:extLst>
              </a:tr>
              <a:tr h="251587">
                <a:tc>
                  <a:txBody>
                    <a:bodyPr/>
                    <a:lstStyle/>
                    <a:p>
                      <a:pPr marL="38100">
                        <a:lnSpc>
                          <a:spcPct val="100000"/>
                        </a:lnSpc>
                        <a:spcBef>
                          <a:spcPts val="85"/>
                        </a:spcBef>
                      </a:pPr>
                      <a:r>
                        <a:rPr sz="1400" b="1" dirty="0">
                          <a:latin typeface="Corbel"/>
                          <a:cs typeface="Corbel"/>
                        </a:rPr>
                        <a:t>array_slice()</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85"/>
                        </a:spcBef>
                      </a:pPr>
                      <a:r>
                        <a:rPr sz="1400" b="1" spc="-5" dirty="0">
                          <a:latin typeface="Corbel"/>
                          <a:cs typeface="Corbel"/>
                        </a:rPr>
                        <a:t>Returns</a:t>
                      </a:r>
                      <a:r>
                        <a:rPr sz="1400" b="1" spc="-45" dirty="0">
                          <a:latin typeface="Corbel"/>
                          <a:cs typeface="Corbel"/>
                        </a:rPr>
                        <a:t> </a:t>
                      </a:r>
                      <a:r>
                        <a:rPr sz="1400" b="1" spc="-5" dirty="0">
                          <a:latin typeface="Corbel"/>
                          <a:cs typeface="Corbel"/>
                        </a:rPr>
                        <a:t>selected</a:t>
                      </a:r>
                      <a:r>
                        <a:rPr sz="1400" b="1" spc="-40" dirty="0">
                          <a:latin typeface="Corbel"/>
                          <a:cs typeface="Corbel"/>
                        </a:rPr>
                        <a:t> </a:t>
                      </a:r>
                      <a:r>
                        <a:rPr sz="1400" b="1" spc="-5" dirty="0">
                          <a:latin typeface="Corbel"/>
                          <a:cs typeface="Corbel"/>
                        </a:rPr>
                        <a:t>parts</a:t>
                      </a:r>
                      <a:r>
                        <a:rPr sz="1400" b="1" spc="-15" dirty="0">
                          <a:latin typeface="Corbel"/>
                          <a:cs typeface="Corbel"/>
                        </a:rPr>
                        <a:t> </a:t>
                      </a:r>
                      <a:r>
                        <a:rPr sz="1400" b="1" dirty="0">
                          <a:latin typeface="Corbel"/>
                          <a:cs typeface="Corbel"/>
                        </a:rPr>
                        <a:t>of</a:t>
                      </a:r>
                      <a:r>
                        <a:rPr sz="1400" b="1" spc="-5" dirty="0">
                          <a:latin typeface="Corbel"/>
                          <a:cs typeface="Corbel"/>
                        </a:rPr>
                        <a:t> an</a:t>
                      </a:r>
                      <a:r>
                        <a:rPr sz="1400" b="1" dirty="0">
                          <a:latin typeface="Corbel"/>
                          <a:cs typeface="Corbel"/>
                        </a:rPr>
                        <a:t> </a:t>
                      </a:r>
                      <a:r>
                        <a:rPr sz="1400" b="1" spc="-5" dirty="0">
                          <a:latin typeface="Corbel"/>
                          <a:cs typeface="Corbel"/>
                        </a:rPr>
                        <a:t>array</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3"/>
                  </a:ext>
                </a:extLst>
              </a:tr>
              <a:tr h="251587">
                <a:tc>
                  <a:txBody>
                    <a:bodyPr/>
                    <a:lstStyle/>
                    <a:p>
                      <a:pPr marL="38100">
                        <a:lnSpc>
                          <a:spcPct val="100000"/>
                        </a:lnSpc>
                        <a:spcBef>
                          <a:spcPts val="85"/>
                        </a:spcBef>
                      </a:pPr>
                      <a:r>
                        <a:rPr sz="1400" b="1" dirty="0">
                          <a:latin typeface="Corbel"/>
                          <a:cs typeface="Corbel"/>
                        </a:rPr>
                        <a:t>array_splice()</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85"/>
                        </a:spcBef>
                      </a:pPr>
                      <a:r>
                        <a:rPr sz="1400" b="1" spc="-5" dirty="0">
                          <a:latin typeface="Corbel"/>
                          <a:cs typeface="Corbel"/>
                        </a:rPr>
                        <a:t>Removes</a:t>
                      </a:r>
                      <a:r>
                        <a:rPr sz="1400" b="1" spc="-55" dirty="0">
                          <a:latin typeface="Corbel"/>
                          <a:cs typeface="Corbel"/>
                        </a:rPr>
                        <a:t> </a:t>
                      </a:r>
                      <a:r>
                        <a:rPr sz="1400" b="1" dirty="0">
                          <a:latin typeface="Corbel"/>
                          <a:cs typeface="Corbel"/>
                        </a:rPr>
                        <a:t>and</a:t>
                      </a:r>
                      <a:r>
                        <a:rPr sz="1400" b="1" spc="-5" dirty="0">
                          <a:latin typeface="Corbel"/>
                          <a:cs typeface="Corbel"/>
                        </a:rPr>
                        <a:t> </a:t>
                      </a:r>
                      <a:r>
                        <a:rPr sz="1400" b="1" dirty="0">
                          <a:latin typeface="Corbel"/>
                          <a:cs typeface="Corbel"/>
                        </a:rPr>
                        <a:t>replaces</a:t>
                      </a:r>
                      <a:r>
                        <a:rPr sz="1400" b="1" spc="-45" dirty="0">
                          <a:latin typeface="Corbel"/>
                          <a:cs typeface="Corbel"/>
                        </a:rPr>
                        <a:t> </a:t>
                      </a:r>
                      <a:r>
                        <a:rPr sz="1400" b="1" dirty="0">
                          <a:latin typeface="Corbel"/>
                          <a:cs typeface="Corbel"/>
                        </a:rPr>
                        <a:t>specified</a:t>
                      </a:r>
                      <a:r>
                        <a:rPr sz="1400" b="1" spc="-40" dirty="0">
                          <a:latin typeface="Corbel"/>
                          <a:cs typeface="Corbel"/>
                        </a:rPr>
                        <a:t> </a:t>
                      </a:r>
                      <a:r>
                        <a:rPr sz="1400" b="1" spc="-5" dirty="0">
                          <a:latin typeface="Corbel"/>
                          <a:cs typeface="Corbel"/>
                        </a:rPr>
                        <a:t>elements</a:t>
                      </a:r>
                      <a:r>
                        <a:rPr sz="1400" b="1" spc="-45" dirty="0">
                          <a:latin typeface="Corbel"/>
                          <a:cs typeface="Corbel"/>
                        </a:rPr>
                        <a:t> </a:t>
                      </a:r>
                      <a:r>
                        <a:rPr sz="1400" b="1" dirty="0">
                          <a:latin typeface="Corbel"/>
                          <a:cs typeface="Corbel"/>
                        </a:rPr>
                        <a:t>of</a:t>
                      </a:r>
                      <a:r>
                        <a:rPr sz="1400" b="1" spc="5" dirty="0">
                          <a:latin typeface="Corbel"/>
                          <a:cs typeface="Corbel"/>
                        </a:rPr>
                        <a:t> </a:t>
                      </a:r>
                      <a:r>
                        <a:rPr sz="1400" b="1" dirty="0">
                          <a:latin typeface="Corbel"/>
                          <a:cs typeface="Corbel"/>
                        </a:rPr>
                        <a:t>an</a:t>
                      </a:r>
                      <a:r>
                        <a:rPr sz="1400" b="1" spc="-20" dirty="0">
                          <a:latin typeface="Corbel"/>
                          <a:cs typeface="Corbel"/>
                        </a:rPr>
                        <a:t> </a:t>
                      </a:r>
                      <a:r>
                        <a:rPr sz="1400" b="1" dirty="0">
                          <a:latin typeface="Corbel"/>
                          <a:cs typeface="Corbel"/>
                        </a:rPr>
                        <a:t>array</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4"/>
                  </a:ext>
                </a:extLst>
              </a:tr>
              <a:tr h="251587">
                <a:tc>
                  <a:txBody>
                    <a:bodyPr/>
                    <a:lstStyle/>
                    <a:p>
                      <a:pPr marL="38100">
                        <a:lnSpc>
                          <a:spcPct val="100000"/>
                        </a:lnSpc>
                        <a:spcBef>
                          <a:spcPts val="85"/>
                        </a:spcBef>
                      </a:pPr>
                      <a:r>
                        <a:rPr sz="1400" b="1" dirty="0">
                          <a:latin typeface="Corbel"/>
                          <a:cs typeface="Corbel"/>
                        </a:rPr>
                        <a:t>array_sum()</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85"/>
                        </a:spcBef>
                      </a:pPr>
                      <a:r>
                        <a:rPr sz="1400" b="1" spc="-5" dirty="0">
                          <a:latin typeface="Corbel"/>
                          <a:cs typeface="Corbel"/>
                        </a:rPr>
                        <a:t>Returns</a:t>
                      </a:r>
                      <a:r>
                        <a:rPr sz="1400" b="1" spc="-45" dirty="0">
                          <a:latin typeface="Corbel"/>
                          <a:cs typeface="Corbel"/>
                        </a:rPr>
                        <a:t> </a:t>
                      </a:r>
                      <a:r>
                        <a:rPr sz="1400" b="1" spc="-5" dirty="0">
                          <a:latin typeface="Corbel"/>
                          <a:cs typeface="Corbel"/>
                        </a:rPr>
                        <a:t>the </a:t>
                      </a:r>
                      <a:r>
                        <a:rPr sz="1400" b="1" dirty="0">
                          <a:latin typeface="Corbel"/>
                          <a:cs typeface="Corbel"/>
                        </a:rPr>
                        <a:t>sum</a:t>
                      </a:r>
                      <a:r>
                        <a:rPr sz="1400" b="1" spc="-30" dirty="0">
                          <a:latin typeface="Corbel"/>
                          <a:cs typeface="Corbel"/>
                        </a:rPr>
                        <a:t> </a:t>
                      </a:r>
                      <a:r>
                        <a:rPr sz="1400" b="1" dirty="0">
                          <a:latin typeface="Corbel"/>
                          <a:cs typeface="Corbel"/>
                        </a:rPr>
                        <a:t>of </a:t>
                      </a:r>
                      <a:r>
                        <a:rPr sz="1400" b="1" spc="-5" dirty="0">
                          <a:latin typeface="Corbel"/>
                          <a:cs typeface="Corbel"/>
                        </a:rPr>
                        <a:t>the</a:t>
                      </a:r>
                      <a:r>
                        <a:rPr sz="1400" b="1" spc="-20" dirty="0">
                          <a:latin typeface="Corbel"/>
                          <a:cs typeface="Corbel"/>
                        </a:rPr>
                        <a:t> </a:t>
                      </a:r>
                      <a:r>
                        <a:rPr sz="1400" b="1" dirty="0">
                          <a:latin typeface="Corbel"/>
                          <a:cs typeface="Corbel"/>
                        </a:rPr>
                        <a:t>values</a:t>
                      </a:r>
                      <a:r>
                        <a:rPr sz="1400" b="1" spc="-30" dirty="0">
                          <a:latin typeface="Corbel"/>
                          <a:cs typeface="Corbel"/>
                        </a:rPr>
                        <a:t> </a:t>
                      </a:r>
                      <a:r>
                        <a:rPr sz="1400" b="1" dirty="0">
                          <a:latin typeface="Corbel"/>
                          <a:cs typeface="Corbel"/>
                        </a:rPr>
                        <a:t>in</a:t>
                      </a:r>
                      <a:r>
                        <a:rPr sz="1400" b="1" spc="-5" dirty="0">
                          <a:latin typeface="Corbel"/>
                          <a:cs typeface="Corbel"/>
                        </a:rPr>
                        <a:t> an array</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5"/>
                  </a:ext>
                </a:extLst>
              </a:tr>
              <a:tr h="382142">
                <a:tc>
                  <a:txBody>
                    <a:bodyPr/>
                    <a:lstStyle/>
                    <a:p>
                      <a:pPr marL="38100">
                        <a:lnSpc>
                          <a:spcPct val="100000"/>
                        </a:lnSpc>
                        <a:spcBef>
                          <a:spcPts val="85"/>
                        </a:spcBef>
                      </a:pPr>
                      <a:r>
                        <a:rPr sz="1400" b="1" spc="-5" dirty="0">
                          <a:latin typeface="Corbel"/>
                          <a:cs typeface="Corbel"/>
                        </a:rPr>
                        <a:t>array_udiff()</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85"/>
                        </a:spcBef>
                      </a:pPr>
                      <a:r>
                        <a:rPr sz="1400" b="1" spc="-5" dirty="0">
                          <a:latin typeface="Corbel"/>
                          <a:cs typeface="Corbel"/>
                        </a:rPr>
                        <a:t>Compare</a:t>
                      </a:r>
                      <a:r>
                        <a:rPr sz="1400" b="1" spc="-25" dirty="0">
                          <a:latin typeface="Corbel"/>
                          <a:cs typeface="Corbel"/>
                        </a:rPr>
                        <a:t> </a:t>
                      </a:r>
                      <a:r>
                        <a:rPr sz="1400" b="1" dirty="0">
                          <a:latin typeface="Corbel"/>
                          <a:cs typeface="Corbel"/>
                        </a:rPr>
                        <a:t>arrays,</a:t>
                      </a:r>
                      <a:r>
                        <a:rPr sz="1400" b="1" spc="-5" dirty="0">
                          <a:latin typeface="Corbel"/>
                          <a:cs typeface="Corbel"/>
                        </a:rPr>
                        <a:t> </a:t>
                      </a:r>
                      <a:r>
                        <a:rPr sz="1400" b="1" dirty="0">
                          <a:latin typeface="Corbel"/>
                          <a:cs typeface="Corbel"/>
                        </a:rPr>
                        <a:t>and returns</a:t>
                      </a:r>
                      <a:r>
                        <a:rPr sz="1400" b="1" spc="-40" dirty="0">
                          <a:latin typeface="Corbel"/>
                          <a:cs typeface="Corbel"/>
                        </a:rPr>
                        <a:t> </a:t>
                      </a:r>
                      <a:r>
                        <a:rPr sz="1400" b="1" spc="-5" dirty="0">
                          <a:latin typeface="Corbel"/>
                          <a:cs typeface="Corbel"/>
                        </a:rPr>
                        <a:t>the</a:t>
                      </a:r>
                      <a:r>
                        <a:rPr sz="1400" b="1" spc="5" dirty="0">
                          <a:latin typeface="Corbel"/>
                          <a:cs typeface="Corbel"/>
                        </a:rPr>
                        <a:t> </a:t>
                      </a:r>
                      <a:r>
                        <a:rPr sz="1400" b="1" dirty="0">
                          <a:latin typeface="Corbel"/>
                          <a:cs typeface="Corbel"/>
                        </a:rPr>
                        <a:t>differences</a:t>
                      </a:r>
                      <a:r>
                        <a:rPr sz="1400" b="1" spc="-40" dirty="0">
                          <a:latin typeface="Corbel"/>
                          <a:cs typeface="Corbel"/>
                        </a:rPr>
                        <a:t> </a:t>
                      </a:r>
                      <a:r>
                        <a:rPr sz="1400" b="1" spc="-5" dirty="0">
                          <a:latin typeface="Corbel"/>
                          <a:cs typeface="Corbel"/>
                        </a:rPr>
                        <a:t>(compare</a:t>
                      </a:r>
                      <a:r>
                        <a:rPr sz="1400" b="1" spc="-35" dirty="0">
                          <a:latin typeface="Corbel"/>
                          <a:cs typeface="Corbel"/>
                        </a:rPr>
                        <a:t> </a:t>
                      </a:r>
                      <a:r>
                        <a:rPr sz="1400" b="1" dirty="0">
                          <a:latin typeface="Corbel"/>
                          <a:cs typeface="Corbel"/>
                        </a:rPr>
                        <a:t>values</a:t>
                      </a:r>
                      <a:r>
                        <a:rPr sz="1400" b="1" spc="-30" dirty="0">
                          <a:latin typeface="Corbel"/>
                          <a:cs typeface="Corbel"/>
                        </a:rPr>
                        <a:t> </a:t>
                      </a:r>
                      <a:r>
                        <a:rPr sz="1400" b="1" spc="-10" dirty="0">
                          <a:latin typeface="Corbel"/>
                          <a:cs typeface="Corbel"/>
                        </a:rPr>
                        <a:t>only,</a:t>
                      </a:r>
                      <a:r>
                        <a:rPr sz="1400" b="1" spc="-30" dirty="0">
                          <a:latin typeface="Corbel"/>
                          <a:cs typeface="Corbel"/>
                        </a:rPr>
                        <a:t> </a:t>
                      </a:r>
                      <a:r>
                        <a:rPr sz="1400" b="1" dirty="0">
                          <a:latin typeface="Corbel"/>
                          <a:cs typeface="Corbel"/>
                        </a:rPr>
                        <a:t>using</a:t>
                      </a:r>
                      <a:r>
                        <a:rPr sz="1400" b="1" spc="-15" dirty="0">
                          <a:latin typeface="Corbel"/>
                          <a:cs typeface="Corbel"/>
                        </a:rPr>
                        <a:t> </a:t>
                      </a:r>
                      <a:r>
                        <a:rPr sz="1400" b="1" dirty="0">
                          <a:latin typeface="Corbel"/>
                          <a:cs typeface="Corbel"/>
                        </a:rPr>
                        <a:t>a</a:t>
                      </a:r>
                      <a:r>
                        <a:rPr sz="1400" b="1" spc="10" dirty="0">
                          <a:latin typeface="Corbel"/>
                          <a:cs typeface="Corbel"/>
                        </a:rPr>
                        <a:t> </a:t>
                      </a:r>
                      <a:r>
                        <a:rPr sz="1400" b="1" dirty="0">
                          <a:latin typeface="Corbel"/>
                          <a:cs typeface="Corbel"/>
                        </a:rPr>
                        <a:t>user-defined</a:t>
                      </a:r>
                      <a:r>
                        <a:rPr sz="1400" b="1" spc="-35" dirty="0">
                          <a:latin typeface="Corbel"/>
                          <a:cs typeface="Corbel"/>
                        </a:rPr>
                        <a:t> </a:t>
                      </a:r>
                      <a:r>
                        <a:rPr sz="1400" b="1" spc="-15" dirty="0">
                          <a:latin typeface="Corbel"/>
                          <a:cs typeface="Corbel"/>
                        </a:rPr>
                        <a:t>key</a:t>
                      </a:r>
                      <a:r>
                        <a:rPr sz="1400" b="1" dirty="0">
                          <a:latin typeface="Corbel"/>
                          <a:cs typeface="Corbel"/>
                        </a:rPr>
                        <a:t> comparison</a:t>
                      </a:r>
                      <a:r>
                        <a:rPr sz="1400" b="1" spc="-30" dirty="0">
                          <a:latin typeface="Corbel"/>
                          <a:cs typeface="Corbel"/>
                        </a:rPr>
                        <a:t> </a:t>
                      </a:r>
                      <a:r>
                        <a:rPr sz="1400" b="1" spc="-5" dirty="0">
                          <a:latin typeface="Corbel"/>
                          <a:cs typeface="Corbel"/>
                        </a:rPr>
                        <a:t>function)</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6"/>
                  </a:ext>
                </a:extLst>
              </a:tr>
              <a:tr h="468249">
                <a:tc>
                  <a:txBody>
                    <a:bodyPr/>
                    <a:lstStyle/>
                    <a:p>
                      <a:pPr marL="38100">
                        <a:lnSpc>
                          <a:spcPct val="100000"/>
                        </a:lnSpc>
                        <a:spcBef>
                          <a:spcPts val="85"/>
                        </a:spcBef>
                      </a:pPr>
                      <a:r>
                        <a:rPr sz="1400" b="1" dirty="0">
                          <a:latin typeface="Corbel"/>
                          <a:cs typeface="Corbel"/>
                        </a:rPr>
                        <a:t>array_udiff_assoc()</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marR="348615">
                        <a:lnSpc>
                          <a:spcPct val="100000"/>
                        </a:lnSpc>
                        <a:spcBef>
                          <a:spcPts val="85"/>
                        </a:spcBef>
                      </a:pPr>
                      <a:r>
                        <a:rPr sz="1400" b="1" spc="-5" dirty="0">
                          <a:latin typeface="Corbel"/>
                          <a:cs typeface="Corbel"/>
                        </a:rPr>
                        <a:t>Compare</a:t>
                      </a:r>
                      <a:r>
                        <a:rPr sz="1400" b="1" spc="-25" dirty="0">
                          <a:latin typeface="Corbel"/>
                          <a:cs typeface="Corbel"/>
                        </a:rPr>
                        <a:t> </a:t>
                      </a:r>
                      <a:r>
                        <a:rPr sz="1400" b="1" dirty="0">
                          <a:latin typeface="Corbel"/>
                          <a:cs typeface="Corbel"/>
                        </a:rPr>
                        <a:t>arrays,</a:t>
                      </a:r>
                      <a:r>
                        <a:rPr sz="1400" b="1" spc="-5" dirty="0">
                          <a:latin typeface="Corbel"/>
                          <a:cs typeface="Corbel"/>
                        </a:rPr>
                        <a:t> </a:t>
                      </a:r>
                      <a:r>
                        <a:rPr sz="1400" b="1" dirty="0">
                          <a:latin typeface="Corbel"/>
                          <a:cs typeface="Corbel"/>
                        </a:rPr>
                        <a:t>and</a:t>
                      </a:r>
                      <a:r>
                        <a:rPr sz="1400" b="1" spc="-5" dirty="0">
                          <a:latin typeface="Corbel"/>
                          <a:cs typeface="Corbel"/>
                        </a:rPr>
                        <a:t> </a:t>
                      </a:r>
                      <a:r>
                        <a:rPr sz="1400" b="1" dirty="0">
                          <a:latin typeface="Corbel"/>
                          <a:cs typeface="Corbel"/>
                        </a:rPr>
                        <a:t>returns</a:t>
                      </a:r>
                      <a:r>
                        <a:rPr sz="1400" b="1" spc="-35" dirty="0">
                          <a:latin typeface="Corbel"/>
                          <a:cs typeface="Corbel"/>
                        </a:rPr>
                        <a:t> </a:t>
                      </a:r>
                      <a:r>
                        <a:rPr sz="1400" b="1" spc="-5" dirty="0">
                          <a:latin typeface="Corbel"/>
                          <a:cs typeface="Corbel"/>
                        </a:rPr>
                        <a:t>the</a:t>
                      </a:r>
                      <a:r>
                        <a:rPr sz="1400" b="1" spc="5" dirty="0">
                          <a:latin typeface="Corbel"/>
                          <a:cs typeface="Corbel"/>
                        </a:rPr>
                        <a:t> </a:t>
                      </a:r>
                      <a:r>
                        <a:rPr sz="1400" b="1" dirty="0">
                          <a:latin typeface="Corbel"/>
                          <a:cs typeface="Corbel"/>
                        </a:rPr>
                        <a:t>differences</a:t>
                      </a:r>
                      <a:r>
                        <a:rPr sz="1400" b="1" spc="-45" dirty="0">
                          <a:latin typeface="Corbel"/>
                          <a:cs typeface="Corbel"/>
                        </a:rPr>
                        <a:t> </a:t>
                      </a:r>
                      <a:r>
                        <a:rPr sz="1400" b="1" spc="-5" dirty="0">
                          <a:latin typeface="Corbel"/>
                          <a:cs typeface="Corbel"/>
                        </a:rPr>
                        <a:t>(compare</a:t>
                      </a:r>
                      <a:r>
                        <a:rPr sz="1400" b="1" spc="-30" dirty="0">
                          <a:latin typeface="Corbel"/>
                          <a:cs typeface="Corbel"/>
                        </a:rPr>
                        <a:t> </a:t>
                      </a:r>
                      <a:r>
                        <a:rPr sz="1400" b="1" spc="-10" dirty="0">
                          <a:latin typeface="Corbel"/>
                          <a:cs typeface="Corbel"/>
                        </a:rPr>
                        <a:t>keys </a:t>
                      </a:r>
                      <a:r>
                        <a:rPr sz="1400" b="1" dirty="0">
                          <a:latin typeface="Corbel"/>
                          <a:cs typeface="Corbel"/>
                        </a:rPr>
                        <a:t>and</a:t>
                      </a:r>
                      <a:r>
                        <a:rPr sz="1400" b="1" spc="-15" dirty="0">
                          <a:latin typeface="Corbel"/>
                          <a:cs typeface="Corbel"/>
                        </a:rPr>
                        <a:t> </a:t>
                      </a:r>
                      <a:r>
                        <a:rPr sz="1400" b="1" dirty="0">
                          <a:latin typeface="Corbel"/>
                          <a:cs typeface="Corbel"/>
                        </a:rPr>
                        <a:t>values,</a:t>
                      </a:r>
                      <a:r>
                        <a:rPr sz="1400" b="1" spc="-30" dirty="0">
                          <a:latin typeface="Corbel"/>
                          <a:cs typeface="Corbel"/>
                        </a:rPr>
                        <a:t> </a:t>
                      </a:r>
                      <a:r>
                        <a:rPr sz="1400" b="1" dirty="0">
                          <a:latin typeface="Corbel"/>
                          <a:cs typeface="Corbel"/>
                        </a:rPr>
                        <a:t>using</a:t>
                      </a:r>
                      <a:r>
                        <a:rPr sz="1400" b="1" spc="-25" dirty="0">
                          <a:latin typeface="Corbel"/>
                          <a:cs typeface="Corbel"/>
                        </a:rPr>
                        <a:t> </a:t>
                      </a:r>
                      <a:r>
                        <a:rPr sz="1400" b="1" dirty="0">
                          <a:latin typeface="Corbel"/>
                          <a:cs typeface="Corbel"/>
                        </a:rPr>
                        <a:t>a</a:t>
                      </a:r>
                      <a:r>
                        <a:rPr sz="1400" b="1" spc="10" dirty="0">
                          <a:latin typeface="Corbel"/>
                          <a:cs typeface="Corbel"/>
                        </a:rPr>
                        <a:t> </a:t>
                      </a:r>
                      <a:r>
                        <a:rPr sz="1400" b="1" dirty="0">
                          <a:latin typeface="Corbel"/>
                          <a:cs typeface="Corbel"/>
                        </a:rPr>
                        <a:t>built-in</a:t>
                      </a:r>
                      <a:r>
                        <a:rPr sz="1400" b="1" spc="-40" dirty="0">
                          <a:latin typeface="Corbel"/>
                          <a:cs typeface="Corbel"/>
                        </a:rPr>
                        <a:t> </a:t>
                      </a:r>
                      <a:r>
                        <a:rPr sz="1400" b="1" spc="-5" dirty="0">
                          <a:latin typeface="Corbel"/>
                          <a:cs typeface="Corbel"/>
                        </a:rPr>
                        <a:t>function</a:t>
                      </a:r>
                      <a:r>
                        <a:rPr sz="1400" b="1" spc="-20" dirty="0">
                          <a:latin typeface="Corbel"/>
                          <a:cs typeface="Corbel"/>
                        </a:rPr>
                        <a:t> </a:t>
                      </a:r>
                      <a:r>
                        <a:rPr sz="1400" b="1" spc="-5" dirty="0">
                          <a:latin typeface="Corbel"/>
                          <a:cs typeface="Corbel"/>
                        </a:rPr>
                        <a:t>to</a:t>
                      </a:r>
                      <a:r>
                        <a:rPr sz="1400" b="1" spc="-20" dirty="0">
                          <a:latin typeface="Corbel"/>
                          <a:cs typeface="Corbel"/>
                        </a:rPr>
                        <a:t> </a:t>
                      </a:r>
                      <a:r>
                        <a:rPr sz="1400" b="1" dirty="0">
                          <a:latin typeface="Corbel"/>
                          <a:cs typeface="Corbel"/>
                        </a:rPr>
                        <a:t>compare</a:t>
                      </a:r>
                      <a:r>
                        <a:rPr sz="1400" b="1" spc="-20" dirty="0">
                          <a:latin typeface="Corbel"/>
                          <a:cs typeface="Corbel"/>
                        </a:rPr>
                        <a:t> </a:t>
                      </a:r>
                      <a:r>
                        <a:rPr sz="1400" b="1" spc="-5" dirty="0">
                          <a:latin typeface="Corbel"/>
                          <a:cs typeface="Corbel"/>
                        </a:rPr>
                        <a:t>the</a:t>
                      </a:r>
                      <a:r>
                        <a:rPr sz="1400" b="1" spc="-10" dirty="0">
                          <a:latin typeface="Corbel"/>
                          <a:cs typeface="Corbel"/>
                        </a:rPr>
                        <a:t> keys</a:t>
                      </a:r>
                      <a:r>
                        <a:rPr sz="1400" b="1" dirty="0">
                          <a:latin typeface="Corbel"/>
                          <a:cs typeface="Corbel"/>
                        </a:rPr>
                        <a:t> and</a:t>
                      </a:r>
                      <a:r>
                        <a:rPr sz="1400" b="1" spc="-15" dirty="0">
                          <a:latin typeface="Corbel"/>
                          <a:cs typeface="Corbel"/>
                        </a:rPr>
                        <a:t> </a:t>
                      </a:r>
                      <a:r>
                        <a:rPr sz="1400" b="1" dirty="0">
                          <a:latin typeface="Corbel"/>
                          <a:cs typeface="Corbel"/>
                        </a:rPr>
                        <a:t>a </a:t>
                      </a:r>
                      <a:r>
                        <a:rPr sz="1400" b="1" spc="-275" dirty="0">
                          <a:latin typeface="Corbel"/>
                          <a:cs typeface="Corbel"/>
                        </a:rPr>
                        <a:t> </a:t>
                      </a:r>
                      <a:r>
                        <a:rPr sz="1400" b="1" dirty="0">
                          <a:latin typeface="Corbel"/>
                          <a:cs typeface="Corbel"/>
                        </a:rPr>
                        <a:t>user-defined</a:t>
                      </a:r>
                      <a:r>
                        <a:rPr sz="1400" b="1" spc="-60" dirty="0">
                          <a:latin typeface="Corbel"/>
                          <a:cs typeface="Corbel"/>
                        </a:rPr>
                        <a:t> </a:t>
                      </a:r>
                      <a:r>
                        <a:rPr sz="1400" b="1" spc="-5" dirty="0">
                          <a:latin typeface="Corbel"/>
                          <a:cs typeface="Corbel"/>
                        </a:rPr>
                        <a:t>function</a:t>
                      </a:r>
                      <a:r>
                        <a:rPr sz="1400" b="1" spc="-25" dirty="0">
                          <a:latin typeface="Corbel"/>
                          <a:cs typeface="Corbel"/>
                        </a:rPr>
                        <a:t> </a:t>
                      </a:r>
                      <a:r>
                        <a:rPr sz="1400" b="1" spc="-5" dirty="0">
                          <a:latin typeface="Corbel"/>
                          <a:cs typeface="Corbel"/>
                        </a:rPr>
                        <a:t>to</a:t>
                      </a:r>
                      <a:r>
                        <a:rPr sz="1400" b="1" spc="-20" dirty="0">
                          <a:latin typeface="Corbel"/>
                          <a:cs typeface="Corbel"/>
                        </a:rPr>
                        <a:t> </a:t>
                      </a:r>
                      <a:r>
                        <a:rPr sz="1400" b="1" dirty="0">
                          <a:latin typeface="Corbel"/>
                          <a:cs typeface="Corbel"/>
                        </a:rPr>
                        <a:t>compare</a:t>
                      </a:r>
                      <a:r>
                        <a:rPr sz="1400" b="1" spc="-25" dirty="0">
                          <a:latin typeface="Corbel"/>
                          <a:cs typeface="Corbel"/>
                        </a:rPr>
                        <a:t> </a:t>
                      </a:r>
                      <a:r>
                        <a:rPr sz="1400" b="1" spc="-5" dirty="0">
                          <a:latin typeface="Corbel"/>
                          <a:cs typeface="Corbel"/>
                        </a:rPr>
                        <a:t>the</a:t>
                      </a:r>
                      <a:r>
                        <a:rPr sz="1400" b="1" dirty="0">
                          <a:latin typeface="Corbel"/>
                          <a:cs typeface="Corbel"/>
                        </a:rPr>
                        <a:t> values)</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7"/>
                  </a:ext>
                </a:extLst>
              </a:tr>
              <a:tr h="382142">
                <a:tc>
                  <a:txBody>
                    <a:bodyPr/>
                    <a:lstStyle/>
                    <a:p>
                      <a:pPr marL="38100">
                        <a:lnSpc>
                          <a:spcPct val="100000"/>
                        </a:lnSpc>
                        <a:spcBef>
                          <a:spcPts val="85"/>
                        </a:spcBef>
                      </a:pPr>
                      <a:r>
                        <a:rPr sz="1400" b="1" dirty="0">
                          <a:latin typeface="Corbel"/>
                          <a:cs typeface="Corbel"/>
                        </a:rPr>
                        <a:t>array_udiff_uassoc()</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85"/>
                        </a:spcBef>
                      </a:pPr>
                      <a:r>
                        <a:rPr sz="1400" b="1" spc="-5" dirty="0">
                          <a:latin typeface="Corbel"/>
                          <a:cs typeface="Corbel"/>
                        </a:rPr>
                        <a:t>Compare</a:t>
                      </a:r>
                      <a:r>
                        <a:rPr sz="1400" b="1" spc="-25" dirty="0">
                          <a:latin typeface="Corbel"/>
                          <a:cs typeface="Corbel"/>
                        </a:rPr>
                        <a:t> </a:t>
                      </a:r>
                      <a:r>
                        <a:rPr sz="1400" b="1" dirty="0">
                          <a:latin typeface="Corbel"/>
                          <a:cs typeface="Corbel"/>
                        </a:rPr>
                        <a:t>arrays,</a:t>
                      </a:r>
                      <a:r>
                        <a:rPr sz="1400" b="1" spc="-5" dirty="0">
                          <a:latin typeface="Corbel"/>
                          <a:cs typeface="Corbel"/>
                        </a:rPr>
                        <a:t> </a:t>
                      </a:r>
                      <a:r>
                        <a:rPr sz="1400" b="1" dirty="0">
                          <a:latin typeface="Corbel"/>
                          <a:cs typeface="Corbel"/>
                        </a:rPr>
                        <a:t>and</a:t>
                      </a:r>
                      <a:r>
                        <a:rPr sz="1400" b="1" spc="-5" dirty="0">
                          <a:latin typeface="Corbel"/>
                          <a:cs typeface="Corbel"/>
                        </a:rPr>
                        <a:t> </a:t>
                      </a:r>
                      <a:r>
                        <a:rPr sz="1400" b="1" dirty="0">
                          <a:latin typeface="Corbel"/>
                          <a:cs typeface="Corbel"/>
                        </a:rPr>
                        <a:t>returns</a:t>
                      </a:r>
                      <a:r>
                        <a:rPr sz="1400" b="1" spc="-40" dirty="0">
                          <a:latin typeface="Corbel"/>
                          <a:cs typeface="Corbel"/>
                        </a:rPr>
                        <a:t> </a:t>
                      </a:r>
                      <a:r>
                        <a:rPr sz="1400" b="1" spc="-5" dirty="0">
                          <a:latin typeface="Corbel"/>
                          <a:cs typeface="Corbel"/>
                        </a:rPr>
                        <a:t>the</a:t>
                      </a:r>
                      <a:r>
                        <a:rPr sz="1400" b="1" spc="5" dirty="0">
                          <a:latin typeface="Corbel"/>
                          <a:cs typeface="Corbel"/>
                        </a:rPr>
                        <a:t> </a:t>
                      </a:r>
                      <a:r>
                        <a:rPr sz="1400" b="1" dirty="0">
                          <a:latin typeface="Corbel"/>
                          <a:cs typeface="Corbel"/>
                        </a:rPr>
                        <a:t>differences</a:t>
                      </a:r>
                      <a:r>
                        <a:rPr sz="1400" b="1" spc="-45" dirty="0">
                          <a:latin typeface="Corbel"/>
                          <a:cs typeface="Corbel"/>
                        </a:rPr>
                        <a:t> </a:t>
                      </a:r>
                      <a:r>
                        <a:rPr sz="1400" b="1" spc="-5" dirty="0">
                          <a:latin typeface="Corbel"/>
                          <a:cs typeface="Corbel"/>
                        </a:rPr>
                        <a:t>(compare</a:t>
                      </a:r>
                      <a:r>
                        <a:rPr sz="1400" b="1" spc="-30" dirty="0">
                          <a:latin typeface="Corbel"/>
                          <a:cs typeface="Corbel"/>
                        </a:rPr>
                        <a:t> </a:t>
                      </a:r>
                      <a:r>
                        <a:rPr sz="1400" b="1" spc="-10" dirty="0">
                          <a:latin typeface="Corbel"/>
                          <a:cs typeface="Corbel"/>
                        </a:rPr>
                        <a:t>keys </a:t>
                      </a:r>
                      <a:r>
                        <a:rPr sz="1400" b="1" dirty="0">
                          <a:latin typeface="Corbel"/>
                          <a:cs typeface="Corbel"/>
                        </a:rPr>
                        <a:t>and</a:t>
                      </a:r>
                      <a:r>
                        <a:rPr sz="1400" b="1" spc="-15" dirty="0">
                          <a:latin typeface="Corbel"/>
                          <a:cs typeface="Corbel"/>
                        </a:rPr>
                        <a:t> </a:t>
                      </a:r>
                      <a:r>
                        <a:rPr sz="1400" b="1" dirty="0">
                          <a:latin typeface="Corbel"/>
                          <a:cs typeface="Corbel"/>
                        </a:rPr>
                        <a:t>values,</a:t>
                      </a:r>
                      <a:r>
                        <a:rPr sz="1400" b="1" spc="-30" dirty="0">
                          <a:latin typeface="Corbel"/>
                          <a:cs typeface="Corbel"/>
                        </a:rPr>
                        <a:t> </a:t>
                      </a:r>
                      <a:r>
                        <a:rPr sz="1400" b="1" dirty="0">
                          <a:latin typeface="Corbel"/>
                          <a:cs typeface="Corbel"/>
                        </a:rPr>
                        <a:t>using</a:t>
                      </a:r>
                      <a:r>
                        <a:rPr sz="1400" b="1" spc="-25" dirty="0">
                          <a:latin typeface="Corbel"/>
                          <a:cs typeface="Corbel"/>
                        </a:rPr>
                        <a:t> </a:t>
                      </a:r>
                      <a:r>
                        <a:rPr sz="1400" b="1" spc="-5" dirty="0">
                          <a:latin typeface="Corbel"/>
                          <a:cs typeface="Corbel"/>
                        </a:rPr>
                        <a:t>two</a:t>
                      </a:r>
                      <a:r>
                        <a:rPr sz="1400" b="1" spc="-15" dirty="0">
                          <a:latin typeface="Corbel"/>
                          <a:cs typeface="Corbel"/>
                        </a:rPr>
                        <a:t> </a:t>
                      </a:r>
                      <a:r>
                        <a:rPr sz="1400" b="1" dirty="0">
                          <a:latin typeface="Corbel"/>
                          <a:cs typeface="Corbel"/>
                        </a:rPr>
                        <a:t>user-defined</a:t>
                      </a:r>
                      <a:r>
                        <a:rPr sz="1400" b="1" spc="-50" dirty="0">
                          <a:latin typeface="Corbel"/>
                          <a:cs typeface="Corbel"/>
                        </a:rPr>
                        <a:t> </a:t>
                      </a:r>
                      <a:r>
                        <a:rPr sz="1400" b="1" spc="-15" dirty="0">
                          <a:latin typeface="Corbel"/>
                          <a:cs typeface="Corbel"/>
                        </a:rPr>
                        <a:t>key</a:t>
                      </a:r>
                      <a:r>
                        <a:rPr sz="1400" b="1" spc="5" dirty="0">
                          <a:latin typeface="Corbel"/>
                          <a:cs typeface="Corbel"/>
                        </a:rPr>
                        <a:t> </a:t>
                      </a:r>
                      <a:r>
                        <a:rPr sz="1400" b="1" dirty="0">
                          <a:latin typeface="Corbel"/>
                          <a:cs typeface="Corbel"/>
                        </a:rPr>
                        <a:t>comparison</a:t>
                      </a:r>
                      <a:r>
                        <a:rPr sz="1400" b="1" spc="-45" dirty="0">
                          <a:latin typeface="Corbel"/>
                          <a:cs typeface="Corbel"/>
                        </a:rPr>
                        <a:t> </a:t>
                      </a:r>
                      <a:r>
                        <a:rPr sz="1400" b="1" dirty="0">
                          <a:latin typeface="Corbel"/>
                          <a:cs typeface="Corbel"/>
                        </a:rPr>
                        <a:t>functions)</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8"/>
                  </a:ext>
                </a:extLst>
              </a:tr>
              <a:tr h="296163">
                <a:tc>
                  <a:txBody>
                    <a:bodyPr/>
                    <a:lstStyle/>
                    <a:p>
                      <a:pPr marL="38100">
                        <a:lnSpc>
                          <a:spcPct val="100000"/>
                        </a:lnSpc>
                        <a:spcBef>
                          <a:spcPts val="85"/>
                        </a:spcBef>
                      </a:pPr>
                      <a:r>
                        <a:rPr sz="1400" b="1" spc="-5" dirty="0">
                          <a:latin typeface="Corbel"/>
                          <a:cs typeface="Corbel"/>
                        </a:rPr>
                        <a:t>array_uintersect()</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85"/>
                        </a:spcBef>
                      </a:pPr>
                      <a:r>
                        <a:rPr sz="1400" b="1" spc="-5" dirty="0">
                          <a:latin typeface="Corbel"/>
                          <a:cs typeface="Corbel"/>
                        </a:rPr>
                        <a:t>Compare</a:t>
                      </a:r>
                      <a:r>
                        <a:rPr sz="1400" b="1" spc="-25" dirty="0">
                          <a:latin typeface="Corbel"/>
                          <a:cs typeface="Corbel"/>
                        </a:rPr>
                        <a:t> </a:t>
                      </a:r>
                      <a:r>
                        <a:rPr sz="1400" b="1" dirty="0">
                          <a:latin typeface="Corbel"/>
                          <a:cs typeface="Corbel"/>
                        </a:rPr>
                        <a:t>arrays,</a:t>
                      </a:r>
                      <a:r>
                        <a:rPr sz="1400" b="1" spc="-5" dirty="0">
                          <a:latin typeface="Corbel"/>
                          <a:cs typeface="Corbel"/>
                        </a:rPr>
                        <a:t> </a:t>
                      </a:r>
                      <a:r>
                        <a:rPr sz="1400" b="1" dirty="0">
                          <a:latin typeface="Corbel"/>
                          <a:cs typeface="Corbel"/>
                        </a:rPr>
                        <a:t>and returns</a:t>
                      </a:r>
                      <a:r>
                        <a:rPr sz="1400" b="1" spc="-35" dirty="0">
                          <a:latin typeface="Corbel"/>
                          <a:cs typeface="Corbel"/>
                        </a:rPr>
                        <a:t> </a:t>
                      </a:r>
                      <a:r>
                        <a:rPr sz="1400" b="1" spc="-5" dirty="0">
                          <a:latin typeface="Corbel"/>
                          <a:cs typeface="Corbel"/>
                        </a:rPr>
                        <a:t>the</a:t>
                      </a:r>
                      <a:r>
                        <a:rPr sz="1400" b="1" spc="5" dirty="0">
                          <a:latin typeface="Corbel"/>
                          <a:cs typeface="Corbel"/>
                        </a:rPr>
                        <a:t> </a:t>
                      </a:r>
                      <a:r>
                        <a:rPr sz="1400" b="1" spc="-5" dirty="0">
                          <a:latin typeface="Corbel"/>
                          <a:cs typeface="Corbel"/>
                        </a:rPr>
                        <a:t>matches</a:t>
                      </a:r>
                      <a:r>
                        <a:rPr sz="1400" b="1" spc="-35" dirty="0">
                          <a:latin typeface="Corbel"/>
                          <a:cs typeface="Corbel"/>
                        </a:rPr>
                        <a:t> </a:t>
                      </a:r>
                      <a:r>
                        <a:rPr sz="1400" b="1" spc="-5" dirty="0">
                          <a:latin typeface="Corbel"/>
                          <a:cs typeface="Corbel"/>
                        </a:rPr>
                        <a:t>(compare</a:t>
                      </a:r>
                      <a:r>
                        <a:rPr sz="1400" b="1" spc="-30" dirty="0">
                          <a:latin typeface="Corbel"/>
                          <a:cs typeface="Corbel"/>
                        </a:rPr>
                        <a:t> </a:t>
                      </a:r>
                      <a:r>
                        <a:rPr sz="1400" b="1" dirty="0">
                          <a:latin typeface="Corbel"/>
                          <a:cs typeface="Corbel"/>
                        </a:rPr>
                        <a:t>values</a:t>
                      </a:r>
                      <a:r>
                        <a:rPr sz="1400" b="1" spc="-30" dirty="0">
                          <a:latin typeface="Corbel"/>
                          <a:cs typeface="Corbel"/>
                        </a:rPr>
                        <a:t> </a:t>
                      </a:r>
                      <a:r>
                        <a:rPr sz="1400" b="1" spc="-10" dirty="0">
                          <a:latin typeface="Corbel"/>
                          <a:cs typeface="Corbel"/>
                        </a:rPr>
                        <a:t>only,</a:t>
                      </a:r>
                      <a:r>
                        <a:rPr sz="1400" b="1" spc="-25" dirty="0">
                          <a:latin typeface="Corbel"/>
                          <a:cs typeface="Corbel"/>
                        </a:rPr>
                        <a:t> </a:t>
                      </a:r>
                      <a:r>
                        <a:rPr sz="1400" b="1" dirty="0">
                          <a:latin typeface="Corbel"/>
                          <a:cs typeface="Corbel"/>
                        </a:rPr>
                        <a:t>using</a:t>
                      </a:r>
                      <a:r>
                        <a:rPr sz="1400" b="1" spc="-15" dirty="0">
                          <a:latin typeface="Corbel"/>
                          <a:cs typeface="Corbel"/>
                        </a:rPr>
                        <a:t> </a:t>
                      </a:r>
                      <a:r>
                        <a:rPr sz="1400" b="1" dirty="0">
                          <a:latin typeface="Corbel"/>
                          <a:cs typeface="Corbel"/>
                        </a:rPr>
                        <a:t>a</a:t>
                      </a:r>
                      <a:r>
                        <a:rPr sz="1400" b="1" spc="5" dirty="0">
                          <a:latin typeface="Corbel"/>
                          <a:cs typeface="Corbel"/>
                        </a:rPr>
                        <a:t> </a:t>
                      </a:r>
                      <a:r>
                        <a:rPr sz="1400" b="1" dirty="0">
                          <a:latin typeface="Corbel"/>
                          <a:cs typeface="Corbel"/>
                        </a:rPr>
                        <a:t>user-defined</a:t>
                      </a:r>
                      <a:r>
                        <a:rPr sz="1400" b="1" spc="-35" dirty="0">
                          <a:latin typeface="Corbel"/>
                          <a:cs typeface="Corbel"/>
                        </a:rPr>
                        <a:t> </a:t>
                      </a:r>
                      <a:r>
                        <a:rPr sz="1400" b="1" spc="-15" dirty="0">
                          <a:latin typeface="Corbel"/>
                          <a:cs typeface="Corbel"/>
                        </a:rPr>
                        <a:t>key</a:t>
                      </a:r>
                      <a:r>
                        <a:rPr sz="1400" b="1" spc="5" dirty="0">
                          <a:latin typeface="Corbel"/>
                          <a:cs typeface="Corbel"/>
                        </a:rPr>
                        <a:t> </a:t>
                      </a:r>
                      <a:r>
                        <a:rPr sz="1400" b="1" dirty="0">
                          <a:latin typeface="Corbel"/>
                          <a:cs typeface="Corbel"/>
                        </a:rPr>
                        <a:t>comparison</a:t>
                      </a:r>
                      <a:r>
                        <a:rPr sz="1400" b="1" spc="-30" dirty="0">
                          <a:latin typeface="Corbel"/>
                          <a:cs typeface="Corbel"/>
                        </a:rPr>
                        <a:t> </a:t>
                      </a:r>
                      <a:r>
                        <a:rPr sz="1400" b="1" spc="-5" dirty="0">
                          <a:latin typeface="Corbel"/>
                          <a:cs typeface="Corbel"/>
                        </a:rPr>
                        <a:t>function)</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9"/>
                  </a:ext>
                </a:extLst>
              </a:tr>
              <a:tr h="468249">
                <a:tc>
                  <a:txBody>
                    <a:bodyPr/>
                    <a:lstStyle/>
                    <a:p>
                      <a:pPr marL="38100">
                        <a:lnSpc>
                          <a:spcPct val="100000"/>
                        </a:lnSpc>
                        <a:spcBef>
                          <a:spcPts val="85"/>
                        </a:spcBef>
                      </a:pPr>
                      <a:r>
                        <a:rPr sz="1400" b="1" spc="-5" dirty="0">
                          <a:latin typeface="Corbel"/>
                          <a:cs typeface="Corbel"/>
                        </a:rPr>
                        <a:t>array_uintersect_assoc()</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marR="114935">
                        <a:lnSpc>
                          <a:spcPct val="100000"/>
                        </a:lnSpc>
                        <a:spcBef>
                          <a:spcPts val="85"/>
                        </a:spcBef>
                      </a:pPr>
                      <a:r>
                        <a:rPr sz="1400" b="1" spc="-5" dirty="0">
                          <a:latin typeface="Corbel"/>
                          <a:cs typeface="Corbel"/>
                        </a:rPr>
                        <a:t>Compare </a:t>
                      </a:r>
                      <a:r>
                        <a:rPr sz="1400" b="1" dirty="0">
                          <a:latin typeface="Corbel"/>
                          <a:cs typeface="Corbel"/>
                        </a:rPr>
                        <a:t>arrays, and returns </a:t>
                      </a:r>
                      <a:r>
                        <a:rPr sz="1400" b="1" spc="-5" dirty="0">
                          <a:latin typeface="Corbel"/>
                          <a:cs typeface="Corbel"/>
                        </a:rPr>
                        <a:t>the matches (compare </a:t>
                      </a:r>
                      <a:r>
                        <a:rPr sz="1400" b="1" spc="-10" dirty="0">
                          <a:latin typeface="Corbel"/>
                          <a:cs typeface="Corbel"/>
                        </a:rPr>
                        <a:t>keys </a:t>
                      </a:r>
                      <a:r>
                        <a:rPr sz="1400" b="1" dirty="0">
                          <a:latin typeface="Corbel"/>
                          <a:cs typeface="Corbel"/>
                        </a:rPr>
                        <a:t>and values, using a built-in </a:t>
                      </a:r>
                      <a:r>
                        <a:rPr sz="1400" b="1" spc="-5" dirty="0">
                          <a:latin typeface="Corbel"/>
                          <a:cs typeface="Corbel"/>
                        </a:rPr>
                        <a:t>function to </a:t>
                      </a:r>
                      <a:r>
                        <a:rPr sz="1400" b="1" dirty="0">
                          <a:latin typeface="Corbel"/>
                          <a:cs typeface="Corbel"/>
                        </a:rPr>
                        <a:t>compare </a:t>
                      </a:r>
                      <a:r>
                        <a:rPr sz="1400" b="1" spc="-5" dirty="0">
                          <a:latin typeface="Corbel"/>
                          <a:cs typeface="Corbel"/>
                        </a:rPr>
                        <a:t>the </a:t>
                      </a:r>
                      <a:r>
                        <a:rPr sz="1400" b="1" spc="-10" dirty="0">
                          <a:latin typeface="Corbel"/>
                          <a:cs typeface="Corbel"/>
                        </a:rPr>
                        <a:t>keys </a:t>
                      </a:r>
                      <a:r>
                        <a:rPr sz="1400" b="1" dirty="0">
                          <a:latin typeface="Corbel"/>
                          <a:cs typeface="Corbel"/>
                        </a:rPr>
                        <a:t>and a user- </a:t>
                      </a:r>
                      <a:r>
                        <a:rPr sz="1400" b="1" spc="-275" dirty="0">
                          <a:latin typeface="Corbel"/>
                          <a:cs typeface="Corbel"/>
                        </a:rPr>
                        <a:t> </a:t>
                      </a:r>
                      <a:r>
                        <a:rPr sz="1400" b="1" dirty="0">
                          <a:latin typeface="Corbel"/>
                          <a:cs typeface="Corbel"/>
                        </a:rPr>
                        <a:t>defined</a:t>
                      </a:r>
                      <a:r>
                        <a:rPr sz="1400" b="1" spc="-35" dirty="0">
                          <a:latin typeface="Corbel"/>
                          <a:cs typeface="Corbel"/>
                        </a:rPr>
                        <a:t> </a:t>
                      </a:r>
                      <a:r>
                        <a:rPr sz="1400" b="1" spc="-5" dirty="0">
                          <a:latin typeface="Corbel"/>
                          <a:cs typeface="Corbel"/>
                        </a:rPr>
                        <a:t>function</a:t>
                      </a:r>
                      <a:r>
                        <a:rPr sz="1400" b="1" spc="-25" dirty="0">
                          <a:latin typeface="Corbel"/>
                          <a:cs typeface="Corbel"/>
                        </a:rPr>
                        <a:t> </a:t>
                      </a:r>
                      <a:r>
                        <a:rPr sz="1400" b="1" spc="-5" dirty="0">
                          <a:latin typeface="Corbel"/>
                          <a:cs typeface="Corbel"/>
                        </a:rPr>
                        <a:t>to</a:t>
                      </a:r>
                      <a:r>
                        <a:rPr sz="1400" b="1" spc="-20" dirty="0">
                          <a:latin typeface="Corbel"/>
                          <a:cs typeface="Corbel"/>
                        </a:rPr>
                        <a:t> </a:t>
                      </a:r>
                      <a:r>
                        <a:rPr sz="1400" b="1" dirty="0">
                          <a:latin typeface="Corbel"/>
                          <a:cs typeface="Corbel"/>
                        </a:rPr>
                        <a:t>compare</a:t>
                      </a:r>
                      <a:r>
                        <a:rPr sz="1400" b="1" spc="-25" dirty="0">
                          <a:latin typeface="Corbel"/>
                          <a:cs typeface="Corbel"/>
                        </a:rPr>
                        <a:t> </a:t>
                      </a:r>
                      <a:r>
                        <a:rPr sz="1400" b="1" spc="-5" dirty="0">
                          <a:latin typeface="Corbel"/>
                          <a:cs typeface="Corbel"/>
                        </a:rPr>
                        <a:t>the</a:t>
                      </a:r>
                      <a:r>
                        <a:rPr sz="1400" b="1" spc="-15" dirty="0">
                          <a:latin typeface="Corbel"/>
                          <a:cs typeface="Corbel"/>
                        </a:rPr>
                        <a:t> </a:t>
                      </a:r>
                      <a:r>
                        <a:rPr sz="1400" b="1" dirty="0">
                          <a:latin typeface="Corbel"/>
                          <a:cs typeface="Corbel"/>
                        </a:rPr>
                        <a:t>values)</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0"/>
                  </a:ext>
                </a:extLst>
              </a:tr>
              <a:tr h="260350">
                <a:tc>
                  <a:txBody>
                    <a:bodyPr/>
                    <a:lstStyle/>
                    <a:p>
                      <a:pPr marL="38100">
                        <a:lnSpc>
                          <a:spcPct val="100000"/>
                        </a:lnSpc>
                        <a:spcBef>
                          <a:spcPts val="85"/>
                        </a:spcBef>
                      </a:pPr>
                      <a:r>
                        <a:rPr sz="1400" b="1" spc="-5" dirty="0">
                          <a:latin typeface="Corbel"/>
                          <a:cs typeface="Corbel"/>
                        </a:rPr>
                        <a:t>array_uintersect_uassoc()</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85"/>
                        </a:spcBef>
                      </a:pPr>
                      <a:r>
                        <a:rPr sz="1400" b="1" dirty="0">
                          <a:latin typeface="Corbel"/>
                          <a:cs typeface="Corbel"/>
                        </a:rPr>
                        <a:t>Compare</a:t>
                      </a:r>
                      <a:r>
                        <a:rPr sz="1400" b="1" spc="-30" dirty="0">
                          <a:latin typeface="Corbel"/>
                          <a:cs typeface="Corbel"/>
                        </a:rPr>
                        <a:t> </a:t>
                      </a:r>
                      <a:r>
                        <a:rPr sz="1400" b="1" dirty="0">
                          <a:latin typeface="Corbel"/>
                          <a:cs typeface="Corbel"/>
                        </a:rPr>
                        <a:t>arrays,</a:t>
                      </a:r>
                      <a:r>
                        <a:rPr sz="1400" b="1" spc="-10" dirty="0">
                          <a:latin typeface="Corbel"/>
                          <a:cs typeface="Corbel"/>
                        </a:rPr>
                        <a:t> </a:t>
                      </a:r>
                      <a:r>
                        <a:rPr sz="1400" b="1" dirty="0">
                          <a:latin typeface="Corbel"/>
                          <a:cs typeface="Corbel"/>
                        </a:rPr>
                        <a:t>and</a:t>
                      </a:r>
                      <a:r>
                        <a:rPr sz="1400" b="1" spc="-5" dirty="0">
                          <a:latin typeface="Corbel"/>
                          <a:cs typeface="Corbel"/>
                        </a:rPr>
                        <a:t> </a:t>
                      </a:r>
                      <a:r>
                        <a:rPr sz="1400" b="1" dirty="0">
                          <a:latin typeface="Corbel"/>
                          <a:cs typeface="Corbel"/>
                        </a:rPr>
                        <a:t>returns</a:t>
                      </a:r>
                      <a:r>
                        <a:rPr sz="1400" b="1" spc="-40" dirty="0">
                          <a:latin typeface="Corbel"/>
                          <a:cs typeface="Corbel"/>
                        </a:rPr>
                        <a:t> </a:t>
                      </a:r>
                      <a:r>
                        <a:rPr sz="1400" b="1" spc="-5" dirty="0">
                          <a:latin typeface="Corbel"/>
                          <a:cs typeface="Corbel"/>
                        </a:rPr>
                        <a:t>the</a:t>
                      </a:r>
                      <a:r>
                        <a:rPr sz="1400" b="1" dirty="0">
                          <a:latin typeface="Corbel"/>
                          <a:cs typeface="Corbel"/>
                        </a:rPr>
                        <a:t> </a:t>
                      </a:r>
                      <a:r>
                        <a:rPr sz="1400" b="1" spc="-5" dirty="0">
                          <a:latin typeface="Corbel"/>
                          <a:cs typeface="Corbel"/>
                        </a:rPr>
                        <a:t>matches</a:t>
                      </a:r>
                      <a:r>
                        <a:rPr sz="1400" b="1" spc="-30" dirty="0">
                          <a:latin typeface="Corbel"/>
                          <a:cs typeface="Corbel"/>
                        </a:rPr>
                        <a:t> </a:t>
                      </a:r>
                      <a:r>
                        <a:rPr sz="1400" b="1" spc="-5" dirty="0">
                          <a:latin typeface="Corbel"/>
                          <a:cs typeface="Corbel"/>
                        </a:rPr>
                        <a:t>(compare</a:t>
                      </a:r>
                      <a:r>
                        <a:rPr sz="1400" b="1" spc="-40" dirty="0">
                          <a:latin typeface="Corbel"/>
                          <a:cs typeface="Corbel"/>
                        </a:rPr>
                        <a:t> </a:t>
                      </a:r>
                      <a:r>
                        <a:rPr sz="1400" b="1" spc="-10" dirty="0">
                          <a:latin typeface="Corbel"/>
                          <a:cs typeface="Corbel"/>
                        </a:rPr>
                        <a:t>keys </a:t>
                      </a:r>
                      <a:r>
                        <a:rPr sz="1400" b="1" dirty="0">
                          <a:latin typeface="Corbel"/>
                          <a:cs typeface="Corbel"/>
                        </a:rPr>
                        <a:t>and</a:t>
                      </a:r>
                      <a:r>
                        <a:rPr sz="1400" b="1" spc="-15" dirty="0">
                          <a:latin typeface="Corbel"/>
                          <a:cs typeface="Corbel"/>
                        </a:rPr>
                        <a:t> </a:t>
                      </a:r>
                      <a:r>
                        <a:rPr sz="1400" b="1" dirty="0">
                          <a:latin typeface="Corbel"/>
                          <a:cs typeface="Corbel"/>
                        </a:rPr>
                        <a:t>values,</a:t>
                      </a:r>
                      <a:r>
                        <a:rPr sz="1400" b="1" spc="-35" dirty="0">
                          <a:latin typeface="Corbel"/>
                          <a:cs typeface="Corbel"/>
                        </a:rPr>
                        <a:t> </a:t>
                      </a:r>
                      <a:r>
                        <a:rPr sz="1400" b="1" dirty="0">
                          <a:latin typeface="Corbel"/>
                          <a:cs typeface="Corbel"/>
                        </a:rPr>
                        <a:t>using</a:t>
                      </a:r>
                      <a:r>
                        <a:rPr sz="1400" b="1" spc="-20" dirty="0">
                          <a:latin typeface="Corbel"/>
                          <a:cs typeface="Corbel"/>
                        </a:rPr>
                        <a:t> </a:t>
                      </a:r>
                      <a:r>
                        <a:rPr sz="1400" b="1" spc="-5" dirty="0">
                          <a:latin typeface="Corbel"/>
                          <a:cs typeface="Corbel"/>
                        </a:rPr>
                        <a:t>two</a:t>
                      </a:r>
                      <a:r>
                        <a:rPr sz="1400" b="1" spc="-10" dirty="0">
                          <a:latin typeface="Corbel"/>
                          <a:cs typeface="Corbel"/>
                        </a:rPr>
                        <a:t> </a:t>
                      </a:r>
                      <a:r>
                        <a:rPr sz="1400" b="1" dirty="0">
                          <a:latin typeface="Corbel"/>
                          <a:cs typeface="Corbel"/>
                        </a:rPr>
                        <a:t>user-defined</a:t>
                      </a:r>
                      <a:r>
                        <a:rPr sz="1400" b="1" spc="-50" dirty="0">
                          <a:latin typeface="Corbel"/>
                          <a:cs typeface="Corbel"/>
                        </a:rPr>
                        <a:t> </a:t>
                      </a:r>
                      <a:r>
                        <a:rPr sz="1400" b="1" spc="-15" dirty="0">
                          <a:latin typeface="Corbel"/>
                          <a:cs typeface="Corbel"/>
                        </a:rPr>
                        <a:t>key</a:t>
                      </a:r>
                      <a:r>
                        <a:rPr sz="1400" b="1" spc="5" dirty="0">
                          <a:latin typeface="Corbel"/>
                          <a:cs typeface="Corbel"/>
                        </a:rPr>
                        <a:t> </a:t>
                      </a:r>
                      <a:r>
                        <a:rPr sz="1400" b="1" dirty="0">
                          <a:latin typeface="Corbel"/>
                          <a:cs typeface="Corbel"/>
                        </a:rPr>
                        <a:t>comparison</a:t>
                      </a:r>
                      <a:r>
                        <a:rPr sz="1400" b="1" spc="-35" dirty="0">
                          <a:latin typeface="Corbel"/>
                          <a:cs typeface="Corbel"/>
                        </a:rPr>
                        <a:t> </a:t>
                      </a:r>
                      <a:r>
                        <a:rPr sz="1400" b="1" dirty="0">
                          <a:latin typeface="Corbel"/>
                          <a:cs typeface="Corbel"/>
                        </a:rPr>
                        <a:t>functions)</a:t>
                      </a:r>
                      <a:endParaRPr sz="1400">
                        <a:latin typeface="Corbel"/>
                        <a:cs typeface="Corbel"/>
                      </a:endParaRPr>
                    </a:p>
                  </a:txBody>
                  <a:tcPr marL="0" marR="0" marT="1079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1"/>
                  </a:ext>
                </a:extLst>
              </a:tr>
              <a:tr h="251587">
                <a:tc>
                  <a:txBody>
                    <a:bodyPr/>
                    <a:lstStyle/>
                    <a:p>
                      <a:pPr marL="38100">
                        <a:lnSpc>
                          <a:spcPct val="100000"/>
                        </a:lnSpc>
                        <a:spcBef>
                          <a:spcPts val="90"/>
                        </a:spcBef>
                      </a:pPr>
                      <a:r>
                        <a:rPr sz="1400" b="1" dirty="0">
                          <a:latin typeface="Corbel"/>
                          <a:cs typeface="Corbel"/>
                        </a:rPr>
                        <a:t>array_unique()</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90"/>
                        </a:spcBef>
                      </a:pPr>
                      <a:r>
                        <a:rPr sz="1400" b="1" spc="-5" dirty="0">
                          <a:latin typeface="Corbel"/>
                          <a:cs typeface="Corbel"/>
                        </a:rPr>
                        <a:t>Removes</a:t>
                      </a:r>
                      <a:r>
                        <a:rPr sz="1400" b="1" spc="-55" dirty="0">
                          <a:latin typeface="Corbel"/>
                          <a:cs typeface="Corbel"/>
                        </a:rPr>
                        <a:t> </a:t>
                      </a:r>
                      <a:r>
                        <a:rPr sz="1400" b="1" dirty="0">
                          <a:latin typeface="Corbel"/>
                          <a:cs typeface="Corbel"/>
                        </a:rPr>
                        <a:t>duplicate</a:t>
                      </a:r>
                      <a:r>
                        <a:rPr sz="1400" b="1" spc="-35" dirty="0">
                          <a:latin typeface="Corbel"/>
                          <a:cs typeface="Corbel"/>
                        </a:rPr>
                        <a:t> </a:t>
                      </a:r>
                      <a:r>
                        <a:rPr sz="1400" b="1" dirty="0">
                          <a:latin typeface="Corbel"/>
                          <a:cs typeface="Corbel"/>
                        </a:rPr>
                        <a:t>values</a:t>
                      </a:r>
                      <a:r>
                        <a:rPr sz="1400" b="1" spc="-40" dirty="0">
                          <a:latin typeface="Corbel"/>
                          <a:cs typeface="Corbel"/>
                        </a:rPr>
                        <a:t> </a:t>
                      </a:r>
                      <a:r>
                        <a:rPr sz="1400" b="1" dirty="0">
                          <a:latin typeface="Corbel"/>
                          <a:cs typeface="Corbel"/>
                        </a:rPr>
                        <a:t>from</a:t>
                      </a:r>
                      <a:r>
                        <a:rPr sz="1400" b="1" spc="-20" dirty="0">
                          <a:latin typeface="Corbel"/>
                          <a:cs typeface="Corbel"/>
                        </a:rPr>
                        <a:t> </a:t>
                      </a:r>
                      <a:r>
                        <a:rPr sz="1400" b="1" dirty="0">
                          <a:latin typeface="Corbel"/>
                          <a:cs typeface="Corbel"/>
                        </a:rPr>
                        <a:t>an</a:t>
                      </a:r>
                      <a:r>
                        <a:rPr sz="1400" b="1" spc="-5" dirty="0">
                          <a:latin typeface="Corbel"/>
                          <a:cs typeface="Corbel"/>
                        </a:rPr>
                        <a:t> array</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2"/>
                  </a:ext>
                </a:extLst>
              </a:tr>
              <a:tr h="251587">
                <a:tc>
                  <a:txBody>
                    <a:bodyPr/>
                    <a:lstStyle/>
                    <a:p>
                      <a:pPr marL="38100">
                        <a:lnSpc>
                          <a:spcPct val="100000"/>
                        </a:lnSpc>
                        <a:spcBef>
                          <a:spcPts val="90"/>
                        </a:spcBef>
                      </a:pPr>
                      <a:r>
                        <a:rPr sz="1400" b="1" spc="-5" dirty="0">
                          <a:latin typeface="Corbel"/>
                          <a:cs typeface="Corbel"/>
                        </a:rPr>
                        <a:t>array_unshift()</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90"/>
                        </a:spcBef>
                      </a:pPr>
                      <a:r>
                        <a:rPr sz="1400" b="1" spc="-5" dirty="0">
                          <a:latin typeface="Corbel"/>
                          <a:cs typeface="Corbel"/>
                        </a:rPr>
                        <a:t>Adds</a:t>
                      </a:r>
                      <a:r>
                        <a:rPr sz="1400" b="1" spc="-25" dirty="0">
                          <a:latin typeface="Corbel"/>
                          <a:cs typeface="Corbel"/>
                        </a:rPr>
                        <a:t> </a:t>
                      </a:r>
                      <a:r>
                        <a:rPr sz="1400" b="1" dirty="0">
                          <a:latin typeface="Corbel"/>
                          <a:cs typeface="Corbel"/>
                        </a:rPr>
                        <a:t>one</a:t>
                      </a:r>
                      <a:r>
                        <a:rPr sz="1400" b="1" spc="-10" dirty="0">
                          <a:latin typeface="Corbel"/>
                          <a:cs typeface="Corbel"/>
                        </a:rPr>
                        <a:t> </a:t>
                      </a:r>
                      <a:r>
                        <a:rPr sz="1400" b="1" dirty="0">
                          <a:latin typeface="Corbel"/>
                          <a:cs typeface="Corbel"/>
                        </a:rPr>
                        <a:t>or</a:t>
                      </a:r>
                      <a:r>
                        <a:rPr sz="1400" b="1" spc="-10" dirty="0">
                          <a:latin typeface="Corbel"/>
                          <a:cs typeface="Corbel"/>
                        </a:rPr>
                        <a:t> </a:t>
                      </a:r>
                      <a:r>
                        <a:rPr sz="1400" b="1" dirty="0">
                          <a:latin typeface="Corbel"/>
                          <a:cs typeface="Corbel"/>
                        </a:rPr>
                        <a:t>more</a:t>
                      </a:r>
                      <a:r>
                        <a:rPr sz="1400" b="1" spc="-35" dirty="0">
                          <a:latin typeface="Corbel"/>
                          <a:cs typeface="Corbel"/>
                        </a:rPr>
                        <a:t> </a:t>
                      </a:r>
                      <a:r>
                        <a:rPr sz="1400" b="1" dirty="0">
                          <a:latin typeface="Corbel"/>
                          <a:cs typeface="Corbel"/>
                        </a:rPr>
                        <a:t>elements</a:t>
                      </a:r>
                      <a:r>
                        <a:rPr sz="1400" b="1" spc="-50" dirty="0">
                          <a:latin typeface="Corbel"/>
                          <a:cs typeface="Corbel"/>
                        </a:rPr>
                        <a:t> </a:t>
                      </a:r>
                      <a:r>
                        <a:rPr sz="1400" b="1" spc="-5" dirty="0">
                          <a:latin typeface="Corbel"/>
                          <a:cs typeface="Corbel"/>
                        </a:rPr>
                        <a:t>to</a:t>
                      </a:r>
                      <a:r>
                        <a:rPr sz="1400" b="1" spc="-20" dirty="0">
                          <a:latin typeface="Corbel"/>
                          <a:cs typeface="Corbel"/>
                        </a:rPr>
                        <a:t> </a:t>
                      </a:r>
                      <a:r>
                        <a:rPr sz="1400" b="1" spc="-5" dirty="0">
                          <a:latin typeface="Corbel"/>
                          <a:cs typeface="Corbel"/>
                        </a:rPr>
                        <a:t>the</a:t>
                      </a:r>
                      <a:r>
                        <a:rPr sz="1400" b="1" dirty="0">
                          <a:latin typeface="Corbel"/>
                          <a:cs typeface="Corbel"/>
                        </a:rPr>
                        <a:t> </a:t>
                      </a:r>
                      <a:r>
                        <a:rPr sz="1400" b="1" spc="-5" dirty="0">
                          <a:latin typeface="Corbel"/>
                          <a:cs typeface="Corbel"/>
                        </a:rPr>
                        <a:t>beginning</a:t>
                      </a:r>
                      <a:r>
                        <a:rPr sz="1400" b="1" spc="-15" dirty="0">
                          <a:latin typeface="Corbel"/>
                          <a:cs typeface="Corbel"/>
                        </a:rPr>
                        <a:t> </a:t>
                      </a:r>
                      <a:r>
                        <a:rPr sz="1400" b="1" dirty="0">
                          <a:latin typeface="Corbel"/>
                          <a:cs typeface="Corbel"/>
                        </a:rPr>
                        <a:t>of </a:t>
                      </a:r>
                      <a:r>
                        <a:rPr sz="1400" b="1" spc="-5" dirty="0">
                          <a:latin typeface="Corbel"/>
                          <a:cs typeface="Corbel"/>
                        </a:rPr>
                        <a:t>an</a:t>
                      </a:r>
                      <a:r>
                        <a:rPr sz="1400" b="1" dirty="0">
                          <a:latin typeface="Corbel"/>
                          <a:cs typeface="Corbel"/>
                        </a:rPr>
                        <a:t> </a:t>
                      </a:r>
                      <a:r>
                        <a:rPr sz="1400" b="1" spc="-5" dirty="0">
                          <a:latin typeface="Corbel"/>
                          <a:cs typeface="Corbel"/>
                        </a:rPr>
                        <a:t>array</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3"/>
                  </a:ext>
                </a:extLst>
              </a:tr>
              <a:tr h="251586">
                <a:tc>
                  <a:txBody>
                    <a:bodyPr/>
                    <a:lstStyle/>
                    <a:p>
                      <a:pPr marL="38100">
                        <a:lnSpc>
                          <a:spcPct val="100000"/>
                        </a:lnSpc>
                        <a:spcBef>
                          <a:spcPts val="90"/>
                        </a:spcBef>
                      </a:pPr>
                      <a:r>
                        <a:rPr sz="1400" b="1" dirty="0">
                          <a:latin typeface="Corbel"/>
                          <a:cs typeface="Corbel"/>
                        </a:rPr>
                        <a:t>array_values()</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90"/>
                        </a:spcBef>
                      </a:pPr>
                      <a:r>
                        <a:rPr sz="1400" b="1" spc="-5" dirty="0">
                          <a:latin typeface="Corbel"/>
                          <a:cs typeface="Corbel"/>
                        </a:rPr>
                        <a:t>Returns</a:t>
                      </a:r>
                      <a:r>
                        <a:rPr sz="1400" b="1" spc="-50" dirty="0">
                          <a:latin typeface="Corbel"/>
                          <a:cs typeface="Corbel"/>
                        </a:rPr>
                        <a:t> </a:t>
                      </a:r>
                      <a:r>
                        <a:rPr sz="1400" b="1" dirty="0">
                          <a:latin typeface="Corbel"/>
                          <a:cs typeface="Corbel"/>
                        </a:rPr>
                        <a:t>all</a:t>
                      </a:r>
                      <a:r>
                        <a:rPr sz="1400" b="1" spc="-10" dirty="0">
                          <a:latin typeface="Corbel"/>
                          <a:cs typeface="Corbel"/>
                        </a:rPr>
                        <a:t> </a:t>
                      </a:r>
                      <a:r>
                        <a:rPr sz="1400" b="1" spc="-5" dirty="0">
                          <a:latin typeface="Corbel"/>
                          <a:cs typeface="Corbel"/>
                        </a:rPr>
                        <a:t>the </a:t>
                      </a:r>
                      <a:r>
                        <a:rPr sz="1400" b="1" dirty="0">
                          <a:latin typeface="Corbel"/>
                          <a:cs typeface="Corbel"/>
                        </a:rPr>
                        <a:t>values</a:t>
                      </a:r>
                      <a:r>
                        <a:rPr sz="1400" b="1" spc="-30" dirty="0">
                          <a:latin typeface="Corbel"/>
                          <a:cs typeface="Corbel"/>
                        </a:rPr>
                        <a:t> </a:t>
                      </a:r>
                      <a:r>
                        <a:rPr sz="1400" b="1" dirty="0">
                          <a:latin typeface="Corbel"/>
                          <a:cs typeface="Corbel"/>
                        </a:rPr>
                        <a:t>of</a:t>
                      </a:r>
                      <a:r>
                        <a:rPr sz="1400" b="1" spc="-10" dirty="0">
                          <a:latin typeface="Corbel"/>
                          <a:cs typeface="Corbel"/>
                        </a:rPr>
                        <a:t> </a:t>
                      </a:r>
                      <a:r>
                        <a:rPr sz="1400" b="1" spc="-5" dirty="0">
                          <a:latin typeface="Corbel"/>
                          <a:cs typeface="Corbel"/>
                        </a:rPr>
                        <a:t>an array</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4"/>
                  </a:ext>
                </a:extLst>
              </a:tr>
              <a:tr h="251587">
                <a:tc>
                  <a:txBody>
                    <a:bodyPr/>
                    <a:lstStyle/>
                    <a:p>
                      <a:pPr marL="38100">
                        <a:lnSpc>
                          <a:spcPct val="100000"/>
                        </a:lnSpc>
                        <a:spcBef>
                          <a:spcPts val="90"/>
                        </a:spcBef>
                      </a:pPr>
                      <a:r>
                        <a:rPr sz="1400" b="1" dirty="0">
                          <a:latin typeface="Corbel"/>
                          <a:cs typeface="Corbel"/>
                        </a:rPr>
                        <a:t>array_walk()</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90"/>
                        </a:spcBef>
                      </a:pPr>
                      <a:r>
                        <a:rPr sz="1400" b="1" spc="-5" dirty="0">
                          <a:latin typeface="Corbel"/>
                          <a:cs typeface="Corbel"/>
                        </a:rPr>
                        <a:t>Applies</a:t>
                      </a:r>
                      <a:r>
                        <a:rPr sz="1400" b="1" spc="-10" dirty="0">
                          <a:latin typeface="Corbel"/>
                          <a:cs typeface="Corbel"/>
                        </a:rPr>
                        <a:t> </a:t>
                      </a:r>
                      <a:r>
                        <a:rPr sz="1400" b="1" dirty="0">
                          <a:latin typeface="Corbel"/>
                          <a:cs typeface="Corbel"/>
                        </a:rPr>
                        <a:t>a user</a:t>
                      </a:r>
                      <a:r>
                        <a:rPr sz="1400" b="1" spc="-20" dirty="0">
                          <a:latin typeface="Corbel"/>
                          <a:cs typeface="Corbel"/>
                        </a:rPr>
                        <a:t> </a:t>
                      </a:r>
                      <a:r>
                        <a:rPr sz="1400" b="1" spc="-5" dirty="0">
                          <a:latin typeface="Corbel"/>
                          <a:cs typeface="Corbel"/>
                        </a:rPr>
                        <a:t>function</a:t>
                      </a:r>
                      <a:r>
                        <a:rPr sz="1400" b="1" spc="-30" dirty="0">
                          <a:latin typeface="Corbel"/>
                          <a:cs typeface="Corbel"/>
                        </a:rPr>
                        <a:t> </a:t>
                      </a:r>
                      <a:r>
                        <a:rPr sz="1400" b="1" spc="-5" dirty="0">
                          <a:latin typeface="Corbel"/>
                          <a:cs typeface="Corbel"/>
                        </a:rPr>
                        <a:t>to</a:t>
                      </a:r>
                      <a:r>
                        <a:rPr sz="1400" b="1" dirty="0">
                          <a:latin typeface="Corbel"/>
                          <a:cs typeface="Corbel"/>
                        </a:rPr>
                        <a:t> </a:t>
                      </a:r>
                      <a:r>
                        <a:rPr sz="1400" b="1" spc="-5" dirty="0">
                          <a:latin typeface="Corbel"/>
                          <a:cs typeface="Corbel"/>
                        </a:rPr>
                        <a:t>every</a:t>
                      </a:r>
                      <a:r>
                        <a:rPr sz="1400" b="1" spc="-10" dirty="0">
                          <a:latin typeface="Corbel"/>
                          <a:cs typeface="Corbel"/>
                        </a:rPr>
                        <a:t> </a:t>
                      </a:r>
                      <a:r>
                        <a:rPr sz="1400" b="1" spc="-5" dirty="0">
                          <a:latin typeface="Corbel"/>
                          <a:cs typeface="Corbel"/>
                        </a:rPr>
                        <a:t>member</a:t>
                      </a:r>
                      <a:r>
                        <a:rPr sz="1400" b="1" spc="-30" dirty="0">
                          <a:latin typeface="Corbel"/>
                          <a:cs typeface="Corbel"/>
                        </a:rPr>
                        <a:t> </a:t>
                      </a:r>
                      <a:r>
                        <a:rPr sz="1400" b="1" dirty="0">
                          <a:latin typeface="Corbel"/>
                          <a:cs typeface="Corbel"/>
                        </a:rPr>
                        <a:t>of</a:t>
                      </a:r>
                      <a:r>
                        <a:rPr sz="1400" b="1" spc="5" dirty="0">
                          <a:latin typeface="Corbel"/>
                          <a:cs typeface="Corbel"/>
                        </a:rPr>
                        <a:t> </a:t>
                      </a:r>
                      <a:r>
                        <a:rPr sz="1400" b="1" spc="-5" dirty="0">
                          <a:latin typeface="Corbel"/>
                          <a:cs typeface="Corbel"/>
                        </a:rPr>
                        <a:t>an</a:t>
                      </a:r>
                      <a:r>
                        <a:rPr sz="1400" b="1" spc="5" dirty="0">
                          <a:latin typeface="Corbel"/>
                          <a:cs typeface="Corbel"/>
                        </a:rPr>
                        <a:t> </a:t>
                      </a:r>
                      <a:r>
                        <a:rPr sz="1400" b="1" spc="-5" dirty="0">
                          <a:latin typeface="Corbel"/>
                          <a:cs typeface="Corbel"/>
                        </a:rPr>
                        <a:t>array</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5"/>
                  </a:ext>
                </a:extLst>
              </a:tr>
              <a:tr h="251587">
                <a:tc>
                  <a:txBody>
                    <a:bodyPr/>
                    <a:lstStyle/>
                    <a:p>
                      <a:pPr marL="38100">
                        <a:lnSpc>
                          <a:spcPct val="100000"/>
                        </a:lnSpc>
                        <a:spcBef>
                          <a:spcPts val="90"/>
                        </a:spcBef>
                      </a:pPr>
                      <a:r>
                        <a:rPr sz="1400" b="1" spc="-5" dirty="0">
                          <a:latin typeface="Corbel"/>
                          <a:cs typeface="Corbel"/>
                        </a:rPr>
                        <a:t>array_walk_recursive()</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90"/>
                        </a:spcBef>
                      </a:pPr>
                      <a:r>
                        <a:rPr sz="1400" b="1" spc="-5" dirty="0">
                          <a:latin typeface="Corbel"/>
                          <a:cs typeface="Corbel"/>
                        </a:rPr>
                        <a:t>Applies </a:t>
                      </a:r>
                      <a:r>
                        <a:rPr sz="1400" b="1" dirty="0">
                          <a:latin typeface="Corbel"/>
                          <a:cs typeface="Corbel"/>
                        </a:rPr>
                        <a:t>a</a:t>
                      </a:r>
                      <a:r>
                        <a:rPr sz="1400" b="1" spc="5" dirty="0">
                          <a:latin typeface="Corbel"/>
                          <a:cs typeface="Corbel"/>
                        </a:rPr>
                        <a:t> </a:t>
                      </a:r>
                      <a:r>
                        <a:rPr sz="1400" b="1" dirty="0">
                          <a:latin typeface="Corbel"/>
                          <a:cs typeface="Corbel"/>
                        </a:rPr>
                        <a:t>user</a:t>
                      </a:r>
                      <a:r>
                        <a:rPr sz="1400" b="1" spc="-15" dirty="0">
                          <a:latin typeface="Corbel"/>
                          <a:cs typeface="Corbel"/>
                        </a:rPr>
                        <a:t> </a:t>
                      </a:r>
                      <a:r>
                        <a:rPr sz="1400" b="1" spc="-5" dirty="0">
                          <a:latin typeface="Corbel"/>
                          <a:cs typeface="Corbel"/>
                        </a:rPr>
                        <a:t>function</a:t>
                      </a:r>
                      <a:r>
                        <a:rPr sz="1400" b="1" spc="-30" dirty="0">
                          <a:latin typeface="Corbel"/>
                          <a:cs typeface="Corbel"/>
                        </a:rPr>
                        <a:t> </a:t>
                      </a:r>
                      <a:r>
                        <a:rPr sz="1400" b="1" spc="-5" dirty="0">
                          <a:latin typeface="Corbel"/>
                          <a:cs typeface="Corbel"/>
                        </a:rPr>
                        <a:t>recursively</a:t>
                      </a:r>
                      <a:r>
                        <a:rPr sz="1400" b="1" spc="-30" dirty="0">
                          <a:latin typeface="Corbel"/>
                          <a:cs typeface="Corbel"/>
                        </a:rPr>
                        <a:t> </a:t>
                      </a:r>
                      <a:r>
                        <a:rPr sz="1400" b="1" spc="-5" dirty="0">
                          <a:latin typeface="Corbel"/>
                          <a:cs typeface="Corbel"/>
                        </a:rPr>
                        <a:t>to</a:t>
                      </a:r>
                      <a:r>
                        <a:rPr sz="1400" b="1" spc="-10" dirty="0">
                          <a:latin typeface="Corbel"/>
                          <a:cs typeface="Corbel"/>
                        </a:rPr>
                        <a:t> </a:t>
                      </a:r>
                      <a:r>
                        <a:rPr sz="1400" b="1" spc="-5" dirty="0">
                          <a:latin typeface="Corbel"/>
                          <a:cs typeface="Corbel"/>
                        </a:rPr>
                        <a:t>every</a:t>
                      </a:r>
                      <a:r>
                        <a:rPr sz="1400" b="1" spc="5" dirty="0">
                          <a:latin typeface="Corbel"/>
                          <a:cs typeface="Corbel"/>
                        </a:rPr>
                        <a:t> </a:t>
                      </a:r>
                      <a:r>
                        <a:rPr sz="1400" b="1" spc="-5" dirty="0">
                          <a:latin typeface="Corbel"/>
                          <a:cs typeface="Corbel"/>
                        </a:rPr>
                        <a:t>member</a:t>
                      </a:r>
                      <a:r>
                        <a:rPr sz="1400" b="1" spc="-25" dirty="0">
                          <a:latin typeface="Corbel"/>
                          <a:cs typeface="Corbel"/>
                        </a:rPr>
                        <a:t> </a:t>
                      </a:r>
                      <a:r>
                        <a:rPr sz="1400" b="1" dirty="0">
                          <a:latin typeface="Corbel"/>
                          <a:cs typeface="Corbel"/>
                        </a:rPr>
                        <a:t>of</a:t>
                      </a:r>
                      <a:r>
                        <a:rPr sz="1400" b="1" spc="10" dirty="0">
                          <a:latin typeface="Corbel"/>
                          <a:cs typeface="Corbel"/>
                        </a:rPr>
                        <a:t> </a:t>
                      </a:r>
                      <a:r>
                        <a:rPr sz="1400" b="1" spc="-5" dirty="0">
                          <a:latin typeface="Corbel"/>
                          <a:cs typeface="Corbel"/>
                        </a:rPr>
                        <a:t>an</a:t>
                      </a:r>
                      <a:r>
                        <a:rPr sz="1400" b="1" spc="10" dirty="0">
                          <a:latin typeface="Corbel"/>
                          <a:cs typeface="Corbel"/>
                        </a:rPr>
                        <a:t> </a:t>
                      </a:r>
                      <a:r>
                        <a:rPr sz="1400" b="1" spc="-5" dirty="0">
                          <a:latin typeface="Corbel"/>
                          <a:cs typeface="Corbel"/>
                        </a:rPr>
                        <a:t>array</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6"/>
                  </a:ext>
                </a:extLst>
              </a:tr>
              <a:tr h="296163">
                <a:tc>
                  <a:txBody>
                    <a:bodyPr/>
                    <a:lstStyle/>
                    <a:p>
                      <a:pPr marL="38100">
                        <a:lnSpc>
                          <a:spcPct val="100000"/>
                        </a:lnSpc>
                        <a:spcBef>
                          <a:spcPts val="90"/>
                        </a:spcBef>
                      </a:pPr>
                      <a:r>
                        <a:rPr sz="1400" b="1" dirty="0">
                          <a:latin typeface="Corbel"/>
                          <a:cs typeface="Corbel"/>
                        </a:rPr>
                        <a:t>arsort()</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90"/>
                        </a:spcBef>
                      </a:pPr>
                      <a:r>
                        <a:rPr sz="1400" b="1" dirty="0">
                          <a:latin typeface="Corbel"/>
                          <a:cs typeface="Corbel"/>
                        </a:rPr>
                        <a:t>Sorts</a:t>
                      </a:r>
                      <a:r>
                        <a:rPr sz="1400" b="1" spc="-20" dirty="0">
                          <a:latin typeface="Corbel"/>
                          <a:cs typeface="Corbel"/>
                        </a:rPr>
                        <a:t> </a:t>
                      </a:r>
                      <a:r>
                        <a:rPr sz="1400" b="1" dirty="0">
                          <a:latin typeface="Corbel"/>
                          <a:cs typeface="Corbel"/>
                        </a:rPr>
                        <a:t>an</a:t>
                      </a:r>
                      <a:r>
                        <a:rPr sz="1400" b="1" spc="10" dirty="0">
                          <a:latin typeface="Corbel"/>
                          <a:cs typeface="Corbel"/>
                        </a:rPr>
                        <a:t> </a:t>
                      </a:r>
                      <a:r>
                        <a:rPr sz="1400" b="1" spc="-5" dirty="0">
                          <a:latin typeface="Corbel"/>
                          <a:cs typeface="Corbel"/>
                        </a:rPr>
                        <a:t>associative</a:t>
                      </a:r>
                      <a:r>
                        <a:rPr sz="1400" b="1" spc="-15" dirty="0">
                          <a:latin typeface="Corbel"/>
                          <a:cs typeface="Corbel"/>
                        </a:rPr>
                        <a:t> </a:t>
                      </a:r>
                      <a:r>
                        <a:rPr sz="1400" b="1" spc="-5" dirty="0">
                          <a:latin typeface="Corbel"/>
                          <a:cs typeface="Corbel"/>
                        </a:rPr>
                        <a:t>array</a:t>
                      </a:r>
                      <a:r>
                        <a:rPr sz="1400" b="1" spc="10" dirty="0">
                          <a:latin typeface="Corbel"/>
                          <a:cs typeface="Corbel"/>
                        </a:rPr>
                        <a:t> </a:t>
                      </a:r>
                      <a:r>
                        <a:rPr sz="1400" b="1" spc="-5" dirty="0">
                          <a:latin typeface="Corbel"/>
                          <a:cs typeface="Corbel"/>
                        </a:rPr>
                        <a:t>in</a:t>
                      </a:r>
                      <a:r>
                        <a:rPr sz="1400" b="1" spc="10" dirty="0">
                          <a:latin typeface="Corbel"/>
                          <a:cs typeface="Corbel"/>
                        </a:rPr>
                        <a:t> </a:t>
                      </a:r>
                      <a:r>
                        <a:rPr sz="1400" b="1" spc="-5" dirty="0">
                          <a:latin typeface="Corbel"/>
                          <a:cs typeface="Corbel"/>
                        </a:rPr>
                        <a:t>descending</a:t>
                      </a:r>
                      <a:r>
                        <a:rPr sz="1400" b="1" spc="-25" dirty="0">
                          <a:latin typeface="Corbel"/>
                          <a:cs typeface="Corbel"/>
                        </a:rPr>
                        <a:t> </a:t>
                      </a:r>
                      <a:r>
                        <a:rPr sz="1400" b="1" spc="-15" dirty="0">
                          <a:latin typeface="Corbel"/>
                          <a:cs typeface="Corbel"/>
                        </a:rPr>
                        <a:t>order,</a:t>
                      </a:r>
                      <a:r>
                        <a:rPr sz="1400" b="1" spc="-30" dirty="0">
                          <a:latin typeface="Corbel"/>
                          <a:cs typeface="Corbel"/>
                        </a:rPr>
                        <a:t> </a:t>
                      </a:r>
                      <a:r>
                        <a:rPr sz="1400" b="1" spc="-5" dirty="0">
                          <a:latin typeface="Corbel"/>
                          <a:cs typeface="Corbel"/>
                        </a:rPr>
                        <a:t>according</a:t>
                      </a:r>
                      <a:r>
                        <a:rPr sz="1400" b="1" spc="-20" dirty="0">
                          <a:latin typeface="Corbel"/>
                          <a:cs typeface="Corbel"/>
                        </a:rPr>
                        <a:t> </a:t>
                      </a:r>
                      <a:r>
                        <a:rPr sz="1400" b="1" spc="-5" dirty="0">
                          <a:latin typeface="Corbel"/>
                          <a:cs typeface="Corbel"/>
                        </a:rPr>
                        <a:t>to</a:t>
                      </a:r>
                      <a:r>
                        <a:rPr sz="1400" b="1" spc="-10" dirty="0">
                          <a:latin typeface="Corbel"/>
                          <a:cs typeface="Corbel"/>
                        </a:rPr>
                        <a:t> </a:t>
                      </a:r>
                      <a:r>
                        <a:rPr sz="1400" b="1" spc="-5" dirty="0">
                          <a:latin typeface="Corbel"/>
                          <a:cs typeface="Corbel"/>
                        </a:rPr>
                        <a:t>the</a:t>
                      </a:r>
                      <a:r>
                        <a:rPr sz="1400" b="1" spc="10" dirty="0">
                          <a:latin typeface="Corbel"/>
                          <a:cs typeface="Corbel"/>
                        </a:rPr>
                        <a:t> </a:t>
                      </a:r>
                      <a:r>
                        <a:rPr sz="1400" b="1" spc="-5" dirty="0">
                          <a:latin typeface="Corbel"/>
                          <a:cs typeface="Corbel"/>
                        </a:rPr>
                        <a:t>value</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7"/>
                  </a:ext>
                </a:extLst>
              </a:tr>
              <a:tr h="251574">
                <a:tc>
                  <a:txBody>
                    <a:bodyPr/>
                    <a:lstStyle/>
                    <a:p>
                      <a:pPr marL="38100">
                        <a:lnSpc>
                          <a:spcPct val="100000"/>
                        </a:lnSpc>
                        <a:spcBef>
                          <a:spcPts val="90"/>
                        </a:spcBef>
                      </a:pPr>
                      <a:r>
                        <a:rPr sz="1400" b="1" dirty="0">
                          <a:latin typeface="Corbel"/>
                          <a:cs typeface="Corbel"/>
                        </a:rPr>
                        <a:t>asort()</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90"/>
                        </a:spcBef>
                      </a:pPr>
                      <a:r>
                        <a:rPr sz="1400" b="1" dirty="0">
                          <a:latin typeface="Corbel"/>
                          <a:cs typeface="Corbel"/>
                        </a:rPr>
                        <a:t>Sorts</a:t>
                      </a:r>
                      <a:r>
                        <a:rPr sz="1400" b="1" spc="-20" dirty="0">
                          <a:latin typeface="Corbel"/>
                          <a:cs typeface="Corbel"/>
                        </a:rPr>
                        <a:t> </a:t>
                      </a:r>
                      <a:r>
                        <a:rPr sz="1400" b="1" dirty="0">
                          <a:latin typeface="Corbel"/>
                          <a:cs typeface="Corbel"/>
                        </a:rPr>
                        <a:t>an</a:t>
                      </a:r>
                      <a:r>
                        <a:rPr sz="1400" b="1" spc="5" dirty="0">
                          <a:latin typeface="Corbel"/>
                          <a:cs typeface="Corbel"/>
                        </a:rPr>
                        <a:t> </a:t>
                      </a:r>
                      <a:r>
                        <a:rPr sz="1400" b="1" spc="-5" dirty="0">
                          <a:latin typeface="Corbel"/>
                          <a:cs typeface="Corbel"/>
                        </a:rPr>
                        <a:t>associative</a:t>
                      </a:r>
                      <a:r>
                        <a:rPr sz="1400" b="1" spc="-15" dirty="0">
                          <a:latin typeface="Corbel"/>
                          <a:cs typeface="Corbel"/>
                        </a:rPr>
                        <a:t> </a:t>
                      </a:r>
                      <a:r>
                        <a:rPr sz="1400" b="1" spc="-5" dirty="0">
                          <a:latin typeface="Corbel"/>
                          <a:cs typeface="Corbel"/>
                        </a:rPr>
                        <a:t>array</a:t>
                      </a:r>
                      <a:r>
                        <a:rPr sz="1400" b="1" spc="5" dirty="0">
                          <a:latin typeface="Corbel"/>
                          <a:cs typeface="Corbel"/>
                        </a:rPr>
                        <a:t> </a:t>
                      </a:r>
                      <a:r>
                        <a:rPr sz="1400" b="1" spc="-5" dirty="0">
                          <a:latin typeface="Corbel"/>
                          <a:cs typeface="Corbel"/>
                        </a:rPr>
                        <a:t>in</a:t>
                      </a:r>
                      <a:r>
                        <a:rPr sz="1400" b="1" spc="10" dirty="0">
                          <a:latin typeface="Corbel"/>
                          <a:cs typeface="Corbel"/>
                        </a:rPr>
                        <a:t> </a:t>
                      </a:r>
                      <a:r>
                        <a:rPr sz="1400" b="1" dirty="0">
                          <a:latin typeface="Corbel"/>
                          <a:cs typeface="Corbel"/>
                        </a:rPr>
                        <a:t>ascending</a:t>
                      </a:r>
                      <a:r>
                        <a:rPr sz="1400" b="1" spc="-35" dirty="0">
                          <a:latin typeface="Corbel"/>
                          <a:cs typeface="Corbel"/>
                        </a:rPr>
                        <a:t> </a:t>
                      </a:r>
                      <a:r>
                        <a:rPr sz="1400" b="1" spc="-15" dirty="0">
                          <a:latin typeface="Corbel"/>
                          <a:cs typeface="Corbel"/>
                        </a:rPr>
                        <a:t>order,</a:t>
                      </a:r>
                      <a:r>
                        <a:rPr sz="1400" b="1" spc="-20" dirty="0">
                          <a:latin typeface="Corbel"/>
                          <a:cs typeface="Corbel"/>
                        </a:rPr>
                        <a:t> </a:t>
                      </a:r>
                      <a:r>
                        <a:rPr sz="1400" b="1" spc="-5" dirty="0">
                          <a:latin typeface="Corbel"/>
                          <a:cs typeface="Corbel"/>
                        </a:rPr>
                        <a:t>according</a:t>
                      </a:r>
                      <a:r>
                        <a:rPr sz="1400" b="1" spc="-40" dirty="0">
                          <a:latin typeface="Corbel"/>
                          <a:cs typeface="Corbel"/>
                        </a:rPr>
                        <a:t> </a:t>
                      </a:r>
                      <a:r>
                        <a:rPr sz="1400" b="1" spc="-5" dirty="0">
                          <a:latin typeface="Corbel"/>
                          <a:cs typeface="Corbel"/>
                        </a:rPr>
                        <a:t>to</a:t>
                      </a:r>
                      <a:r>
                        <a:rPr sz="1400" b="1" dirty="0">
                          <a:latin typeface="Corbel"/>
                          <a:cs typeface="Corbel"/>
                        </a:rPr>
                        <a:t> </a:t>
                      </a:r>
                      <a:r>
                        <a:rPr sz="1400" b="1" spc="-5" dirty="0">
                          <a:latin typeface="Corbel"/>
                          <a:cs typeface="Corbel"/>
                        </a:rPr>
                        <a:t>the value</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8"/>
                  </a:ext>
                </a:extLst>
              </a:tr>
              <a:tr h="251586">
                <a:tc>
                  <a:txBody>
                    <a:bodyPr/>
                    <a:lstStyle/>
                    <a:p>
                      <a:pPr marL="38100">
                        <a:lnSpc>
                          <a:spcPct val="100000"/>
                        </a:lnSpc>
                        <a:spcBef>
                          <a:spcPts val="90"/>
                        </a:spcBef>
                      </a:pPr>
                      <a:r>
                        <a:rPr sz="1400" b="1" dirty="0">
                          <a:latin typeface="Corbel"/>
                          <a:cs typeface="Corbel"/>
                        </a:rPr>
                        <a:t>compact()</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19050">
                        <a:lnSpc>
                          <a:spcPct val="100000"/>
                        </a:lnSpc>
                        <a:spcBef>
                          <a:spcPts val="90"/>
                        </a:spcBef>
                      </a:pPr>
                      <a:r>
                        <a:rPr sz="1400" b="1" spc="-5" dirty="0">
                          <a:latin typeface="Corbel"/>
                          <a:cs typeface="Corbel"/>
                        </a:rPr>
                        <a:t>Create</a:t>
                      </a:r>
                      <a:r>
                        <a:rPr sz="1400" b="1" spc="-30" dirty="0">
                          <a:latin typeface="Corbel"/>
                          <a:cs typeface="Corbel"/>
                        </a:rPr>
                        <a:t> </a:t>
                      </a:r>
                      <a:r>
                        <a:rPr sz="1400" b="1" dirty="0">
                          <a:latin typeface="Corbel"/>
                          <a:cs typeface="Corbel"/>
                        </a:rPr>
                        <a:t>array</a:t>
                      </a:r>
                      <a:r>
                        <a:rPr sz="1400" b="1" spc="5" dirty="0">
                          <a:latin typeface="Corbel"/>
                          <a:cs typeface="Corbel"/>
                        </a:rPr>
                        <a:t> </a:t>
                      </a:r>
                      <a:r>
                        <a:rPr sz="1400" b="1" dirty="0">
                          <a:latin typeface="Corbel"/>
                          <a:cs typeface="Corbel"/>
                        </a:rPr>
                        <a:t>containing</a:t>
                      </a:r>
                      <a:r>
                        <a:rPr sz="1400" b="1" spc="-30" dirty="0">
                          <a:latin typeface="Corbel"/>
                          <a:cs typeface="Corbel"/>
                        </a:rPr>
                        <a:t> </a:t>
                      </a:r>
                      <a:r>
                        <a:rPr sz="1400" b="1" spc="-5" dirty="0">
                          <a:latin typeface="Corbel"/>
                          <a:cs typeface="Corbel"/>
                        </a:rPr>
                        <a:t>variables</a:t>
                      </a:r>
                      <a:r>
                        <a:rPr sz="1400" b="1" spc="-30" dirty="0">
                          <a:latin typeface="Corbel"/>
                          <a:cs typeface="Corbel"/>
                        </a:rPr>
                        <a:t> </a:t>
                      </a:r>
                      <a:r>
                        <a:rPr sz="1400" b="1" dirty="0">
                          <a:latin typeface="Corbel"/>
                          <a:cs typeface="Corbel"/>
                        </a:rPr>
                        <a:t>and</a:t>
                      </a:r>
                      <a:r>
                        <a:rPr sz="1400" b="1" spc="-5" dirty="0">
                          <a:latin typeface="Corbel"/>
                          <a:cs typeface="Corbel"/>
                        </a:rPr>
                        <a:t> their</a:t>
                      </a:r>
                      <a:r>
                        <a:rPr sz="1400" b="1" spc="-20" dirty="0">
                          <a:latin typeface="Corbel"/>
                          <a:cs typeface="Corbel"/>
                        </a:rPr>
                        <a:t> </a:t>
                      </a:r>
                      <a:r>
                        <a:rPr sz="1400" b="1" dirty="0">
                          <a:latin typeface="Corbel"/>
                          <a:cs typeface="Corbel"/>
                        </a:rPr>
                        <a:t>values</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9"/>
                  </a:ext>
                </a:extLst>
              </a:tr>
              <a:tr h="251574">
                <a:tc>
                  <a:txBody>
                    <a:bodyPr/>
                    <a:lstStyle/>
                    <a:p>
                      <a:pPr marL="38100">
                        <a:lnSpc>
                          <a:spcPct val="100000"/>
                        </a:lnSpc>
                        <a:spcBef>
                          <a:spcPts val="90"/>
                        </a:spcBef>
                      </a:pPr>
                      <a:r>
                        <a:rPr sz="1400" b="1" dirty="0">
                          <a:latin typeface="Corbel"/>
                          <a:cs typeface="Corbel"/>
                        </a:rPr>
                        <a:t>count()</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19050">
                        <a:lnSpc>
                          <a:spcPct val="100000"/>
                        </a:lnSpc>
                        <a:spcBef>
                          <a:spcPts val="90"/>
                        </a:spcBef>
                      </a:pPr>
                      <a:r>
                        <a:rPr sz="1400" b="1" spc="-5" dirty="0">
                          <a:latin typeface="Corbel"/>
                          <a:cs typeface="Corbel"/>
                        </a:rPr>
                        <a:t>Returns</a:t>
                      </a:r>
                      <a:r>
                        <a:rPr sz="1400" b="1" spc="-45" dirty="0">
                          <a:latin typeface="Corbel"/>
                          <a:cs typeface="Corbel"/>
                        </a:rPr>
                        <a:t> </a:t>
                      </a:r>
                      <a:r>
                        <a:rPr sz="1400" b="1" spc="-5" dirty="0">
                          <a:latin typeface="Corbel"/>
                          <a:cs typeface="Corbel"/>
                        </a:rPr>
                        <a:t>the</a:t>
                      </a:r>
                      <a:r>
                        <a:rPr sz="1400" b="1" dirty="0">
                          <a:latin typeface="Corbel"/>
                          <a:cs typeface="Corbel"/>
                        </a:rPr>
                        <a:t> number</a:t>
                      </a:r>
                      <a:r>
                        <a:rPr sz="1400" b="1" spc="-45" dirty="0">
                          <a:latin typeface="Corbel"/>
                          <a:cs typeface="Corbel"/>
                        </a:rPr>
                        <a:t> </a:t>
                      </a:r>
                      <a:r>
                        <a:rPr sz="1400" b="1" dirty="0">
                          <a:latin typeface="Corbel"/>
                          <a:cs typeface="Corbel"/>
                        </a:rPr>
                        <a:t>of </a:t>
                      </a:r>
                      <a:r>
                        <a:rPr sz="1400" b="1" spc="-5" dirty="0">
                          <a:latin typeface="Corbel"/>
                          <a:cs typeface="Corbel"/>
                        </a:rPr>
                        <a:t>elements</a:t>
                      </a:r>
                      <a:r>
                        <a:rPr sz="1400" b="1" spc="-50" dirty="0">
                          <a:latin typeface="Corbel"/>
                          <a:cs typeface="Corbel"/>
                        </a:rPr>
                        <a:t> </a:t>
                      </a:r>
                      <a:r>
                        <a:rPr sz="1400" b="1" dirty="0">
                          <a:latin typeface="Corbel"/>
                          <a:cs typeface="Corbel"/>
                        </a:rPr>
                        <a:t>in </a:t>
                      </a:r>
                      <a:r>
                        <a:rPr sz="1400" b="1" spc="-5" dirty="0">
                          <a:latin typeface="Corbel"/>
                          <a:cs typeface="Corbel"/>
                        </a:rPr>
                        <a:t>an array</a:t>
                      </a:r>
                      <a:endParaRPr sz="1400">
                        <a:latin typeface="Corbel"/>
                        <a:cs typeface="Corbel"/>
                      </a:endParaRPr>
                    </a:p>
                  </a:txBody>
                  <a:tcPr marL="0" marR="0" marT="1143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20"/>
                  </a:ext>
                </a:extLst>
              </a:tr>
              <a:tr h="251575">
                <a:tc>
                  <a:txBody>
                    <a:bodyPr/>
                    <a:lstStyle/>
                    <a:p>
                      <a:pPr marL="38100">
                        <a:lnSpc>
                          <a:spcPct val="100000"/>
                        </a:lnSpc>
                        <a:spcBef>
                          <a:spcPts val="95"/>
                        </a:spcBef>
                      </a:pPr>
                      <a:r>
                        <a:rPr sz="1400" b="1" spc="-5" dirty="0">
                          <a:latin typeface="Corbel"/>
                          <a:cs typeface="Corbel"/>
                        </a:rPr>
                        <a:t>current()</a:t>
                      </a:r>
                      <a:endParaRPr sz="1400">
                        <a:latin typeface="Corbel"/>
                        <a:cs typeface="Corbel"/>
                      </a:endParaRPr>
                    </a:p>
                  </a:txBody>
                  <a:tcPr marL="0" marR="0" marT="12065"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tc>
                  <a:txBody>
                    <a:bodyPr/>
                    <a:lstStyle/>
                    <a:p>
                      <a:pPr marL="19050">
                        <a:lnSpc>
                          <a:spcPct val="100000"/>
                        </a:lnSpc>
                        <a:spcBef>
                          <a:spcPts val="95"/>
                        </a:spcBef>
                      </a:pPr>
                      <a:r>
                        <a:rPr sz="1400" b="1" spc="-5" dirty="0">
                          <a:latin typeface="Corbel"/>
                          <a:cs typeface="Corbel"/>
                        </a:rPr>
                        <a:t>Returns</a:t>
                      </a:r>
                      <a:r>
                        <a:rPr sz="1400" b="1" spc="-45" dirty="0">
                          <a:latin typeface="Corbel"/>
                          <a:cs typeface="Corbel"/>
                        </a:rPr>
                        <a:t> </a:t>
                      </a:r>
                      <a:r>
                        <a:rPr sz="1400" b="1" spc="-5" dirty="0">
                          <a:latin typeface="Corbel"/>
                          <a:cs typeface="Corbel"/>
                        </a:rPr>
                        <a:t>the</a:t>
                      </a:r>
                      <a:r>
                        <a:rPr sz="1400" b="1" dirty="0">
                          <a:latin typeface="Corbel"/>
                          <a:cs typeface="Corbel"/>
                        </a:rPr>
                        <a:t> current</a:t>
                      </a:r>
                      <a:r>
                        <a:rPr sz="1400" b="1" spc="-45" dirty="0">
                          <a:latin typeface="Corbel"/>
                          <a:cs typeface="Corbel"/>
                        </a:rPr>
                        <a:t> </a:t>
                      </a:r>
                      <a:r>
                        <a:rPr sz="1400" b="1" spc="-5" dirty="0">
                          <a:latin typeface="Corbel"/>
                          <a:cs typeface="Corbel"/>
                        </a:rPr>
                        <a:t>element</a:t>
                      </a:r>
                      <a:r>
                        <a:rPr sz="1400" b="1" spc="-45" dirty="0">
                          <a:latin typeface="Corbel"/>
                          <a:cs typeface="Corbel"/>
                        </a:rPr>
                        <a:t> </a:t>
                      </a:r>
                      <a:r>
                        <a:rPr sz="1400" b="1" dirty="0">
                          <a:latin typeface="Corbel"/>
                          <a:cs typeface="Corbel"/>
                        </a:rPr>
                        <a:t>in</a:t>
                      </a:r>
                      <a:r>
                        <a:rPr sz="1400" b="1" spc="-5" dirty="0">
                          <a:latin typeface="Corbel"/>
                          <a:cs typeface="Corbel"/>
                        </a:rPr>
                        <a:t> an</a:t>
                      </a:r>
                      <a:r>
                        <a:rPr sz="1400" b="1" dirty="0">
                          <a:latin typeface="Corbel"/>
                          <a:cs typeface="Corbel"/>
                        </a:rPr>
                        <a:t> </a:t>
                      </a:r>
                      <a:r>
                        <a:rPr sz="1400" b="1" spc="-5" dirty="0">
                          <a:latin typeface="Corbel"/>
                          <a:cs typeface="Corbel"/>
                        </a:rPr>
                        <a:t>array</a:t>
                      </a:r>
                      <a:endParaRPr sz="1400">
                        <a:latin typeface="Corbel"/>
                        <a:cs typeface="Corbel"/>
                      </a:endParaRPr>
                    </a:p>
                  </a:txBody>
                  <a:tcPr marL="0" marR="0" marT="12065"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extLst>
                  <a:ext uri="{0D108BD9-81ED-4DB2-BD59-A6C34878D82A}">
                    <a16:rowId xmlns:a16="http://schemas.microsoft.com/office/drawing/2014/main" val="1002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4067" y="-21866"/>
            <a:ext cx="8114097" cy="689932"/>
          </a:xfrm>
          <a:prstGeom prst="rect">
            <a:avLst/>
          </a:prstGeom>
        </p:spPr>
        <p:txBody>
          <a:bodyPr vert="horz" wrap="square" lIns="0" tIns="12700" rIns="0" bIns="0" rtlCol="0">
            <a:spAutoFit/>
          </a:bodyPr>
          <a:lstStyle/>
          <a:p>
            <a:pPr marL="12700">
              <a:lnSpc>
                <a:spcPct val="100000"/>
              </a:lnSpc>
              <a:spcBef>
                <a:spcPts val="100"/>
              </a:spcBef>
            </a:pPr>
            <a:r>
              <a:rPr dirty="0">
                <a:latin typeface="Corbel"/>
                <a:cs typeface="Corbel"/>
              </a:rPr>
              <a:t>PHP</a:t>
            </a:r>
            <a:r>
              <a:rPr spc="-114" dirty="0">
                <a:latin typeface="Corbel"/>
                <a:cs typeface="Corbel"/>
              </a:rPr>
              <a:t> </a:t>
            </a:r>
            <a:r>
              <a:rPr spc="-5" dirty="0">
                <a:latin typeface="Corbel"/>
                <a:cs typeface="Corbel"/>
              </a:rPr>
              <a:t>A</a:t>
            </a:r>
            <a:r>
              <a:rPr spc="-10" dirty="0">
                <a:latin typeface="Corbel"/>
                <a:cs typeface="Corbel"/>
              </a:rPr>
              <a:t>r</a:t>
            </a:r>
            <a:r>
              <a:rPr dirty="0">
                <a:latin typeface="Corbel"/>
                <a:cs typeface="Corbel"/>
              </a:rPr>
              <a:t>ray</a:t>
            </a:r>
            <a:r>
              <a:rPr spc="5" dirty="0">
                <a:latin typeface="Corbel"/>
                <a:cs typeface="Corbel"/>
              </a:rPr>
              <a:t> </a:t>
            </a:r>
            <a:r>
              <a:rPr dirty="0">
                <a:latin typeface="Corbel"/>
                <a:cs typeface="Corbel"/>
              </a:rPr>
              <a:t>Fun</a:t>
            </a:r>
            <a:r>
              <a:rPr spc="-10" dirty="0">
                <a:latin typeface="Corbel"/>
                <a:cs typeface="Corbel"/>
              </a:rPr>
              <a:t>c</a:t>
            </a:r>
            <a:r>
              <a:rPr spc="-5" dirty="0">
                <a:latin typeface="Corbel"/>
                <a:cs typeface="Corbel"/>
              </a:rPr>
              <a:t>tion</a:t>
            </a:r>
            <a:r>
              <a:rPr dirty="0">
                <a:latin typeface="Corbel"/>
                <a:cs typeface="Corbel"/>
              </a:rPr>
              <a:t>s</a:t>
            </a:r>
            <a:r>
              <a:rPr spc="10" dirty="0">
                <a:latin typeface="Corbel"/>
                <a:cs typeface="Corbel"/>
              </a:rPr>
              <a:t> </a:t>
            </a:r>
            <a:r>
              <a:rPr dirty="0">
                <a:latin typeface="Corbel"/>
                <a:cs typeface="Corbel"/>
              </a:rPr>
              <a:t>contd</a:t>
            </a:r>
            <a:r>
              <a:rPr spc="5" dirty="0">
                <a:latin typeface="Corbel"/>
                <a:cs typeface="Corbel"/>
              </a:rPr>
              <a:t>.</a:t>
            </a:r>
            <a:r>
              <a:rPr dirty="0">
                <a:latin typeface="Corbel"/>
                <a:cs typeface="Corbel"/>
              </a:rPr>
              <a:t>.</a:t>
            </a:r>
          </a:p>
        </p:txBody>
      </p:sp>
      <p:graphicFrame>
        <p:nvGraphicFramePr>
          <p:cNvPr id="3" name="object 3"/>
          <p:cNvGraphicFramePr>
            <a:graphicFrameLocks noGrp="1"/>
          </p:cNvGraphicFramePr>
          <p:nvPr/>
        </p:nvGraphicFramePr>
        <p:xfrm>
          <a:off x="517867" y="572134"/>
          <a:ext cx="11148693" cy="6075581"/>
        </p:xfrm>
        <a:graphic>
          <a:graphicData uri="http://schemas.openxmlformats.org/drawingml/2006/table">
            <a:tbl>
              <a:tblPr firstRow="1" bandRow="1">
                <a:tableStyleId>{2D5ABB26-0587-4C30-8999-92F81FD0307C}</a:tableStyleId>
              </a:tblPr>
              <a:tblGrid>
                <a:gridCol w="2028189">
                  <a:extLst>
                    <a:ext uri="{9D8B030D-6E8A-4147-A177-3AD203B41FA5}">
                      <a16:colId xmlns:a16="http://schemas.microsoft.com/office/drawing/2014/main" val="20000"/>
                    </a:ext>
                  </a:extLst>
                </a:gridCol>
                <a:gridCol w="9120504">
                  <a:extLst>
                    <a:ext uri="{9D8B030D-6E8A-4147-A177-3AD203B41FA5}">
                      <a16:colId xmlns:a16="http://schemas.microsoft.com/office/drawing/2014/main" val="20001"/>
                    </a:ext>
                  </a:extLst>
                </a:gridCol>
              </a:tblGrid>
              <a:tr h="312038">
                <a:tc>
                  <a:txBody>
                    <a:bodyPr/>
                    <a:lstStyle/>
                    <a:p>
                      <a:pPr marL="50165">
                        <a:lnSpc>
                          <a:spcPct val="100000"/>
                        </a:lnSpc>
                        <a:spcBef>
                          <a:spcPts val="130"/>
                        </a:spcBef>
                      </a:pPr>
                      <a:r>
                        <a:rPr sz="1400" b="1" dirty="0">
                          <a:latin typeface="Corbel"/>
                          <a:cs typeface="Corbel"/>
                        </a:rPr>
                        <a:t>each()</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0"/>
                        </a:spcBef>
                      </a:pPr>
                      <a:r>
                        <a:rPr sz="1400" b="1" spc="-5" dirty="0">
                          <a:latin typeface="Corbel"/>
                          <a:cs typeface="Corbel"/>
                        </a:rPr>
                        <a:t>Returns</a:t>
                      </a:r>
                      <a:r>
                        <a:rPr sz="1400" b="1" spc="-40" dirty="0">
                          <a:latin typeface="Corbel"/>
                          <a:cs typeface="Corbel"/>
                        </a:rPr>
                        <a:t> </a:t>
                      </a:r>
                      <a:r>
                        <a:rPr sz="1400" b="1" spc="-5" dirty="0">
                          <a:latin typeface="Corbel"/>
                          <a:cs typeface="Corbel"/>
                        </a:rPr>
                        <a:t>the</a:t>
                      </a:r>
                      <a:r>
                        <a:rPr sz="1400" b="1" dirty="0">
                          <a:latin typeface="Corbel"/>
                          <a:cs typeface="Corbel"/>
                        </a:rPr>
                        <a:t> current</a:t>
                      </a:r>
                      <a:r>
                        <a:rPr sz="1400" b="1" spc="-40" dirty="0">
                          <a:latin typeface="Corbel"/>
                          <a:cs typeface="Corbel"/>
                        </a:rPr>
                        <a:t> </a:t>
                      </a:r>
                      <a:r>
                        <a:rPr sz="1400" b="1" spc="-15" dirty="0">
                          <a:latin typeface="Corbel"/>
                          <a:cs typeface="Corbel"/>
                        </a:rPr>
                        <a:t>key</a:t>
                      </a:r>
                      <a:r>
                        <a:rPr sz="1400" b="1" spc="5" dirty="0">
                          <a:latin typeface="Corbel"/>
                          <a:cs typeface="Corbel"/>
                        </a:rPr>
                        <a:t> </a:t>
                      </a:r>
                      <a:r>
                        <a:rPr sz="1400" b="1" spc="-5" dirty="0">
                          <a:latin typeface="Corbel"/>
                          <a:cs typeface="Corbel"/>
                        </a:rPr>
                        <a:t>and</a:t>
                      </a:r>
                      <a:r>
                        <a:rPr sz="1400" b="1" spc="-15" dirty="0">
                          <a:latin typeface="Corbel"/>
                          <a:cs typeface="Corbel"/>
                        </a:rPr>
                        <a:t> </a:t>
                      </a:r>
                      <a:r>
                        <a:rPr sz="1400" b="1" spc="-5" dirty="0">
                          <a:latin typeface="Corbel"/>
                          <a:cs typeface="Corbel"/>
                        </a:rPr>
                        <a:t>value</a:t>
                      </a:r>
                      <a:r>
                        <a:rPr sz="1400" b="1" spc="-15" dirty="0">
                          <a:latin typeface="Corbel"/>
                          <a:cs typeface="Corbel"/>
                        </a:rPr>
                        <a:t> </a:t>
                      </a:r>
                      <a:r>
                        <a:rPr sz="1400" b="1" spc="-5" dirty="0">
                          <a:latin typeface="Corbel"/>
                          <a:cs typeface="Corbel"/>
                        </a:rPr>
                        <a:t>pair</a:t>
                      </a:r>
                      <a:r>
                        <a:rPr sz="1400" b="1" spc="15" dirty="0">
                          <a:latin typeface="Corbel"/>
                          <a:cs typeface="Corbel"/>
                        </a:rPr>
                        <a:t> </a:t>
                      </a:r>
                      <a:r>
                        <a:rPr sz="1400" b="1" dirty="0">
                          <a:latin typeface="Corbel"/>
                          <a:cs typeface="Corbel"/>
                        </a:rPr>
                        <a:t>from</a:t>
                      </a:r>
                      <a:r>
                        <a:rPr sz="1400" b="1" spc="-10" dirty="0">
                          <a:latin typeface="Corbel"/>
                          <a:cs typeface="Corbel"/>
                        </a:rPr>
                        <a:t> </a:t>
                      </a:r>
                      <a:r>
                        <a:rPr sz="1400" b="1" dirty="0">
                          <a:latin typeface="Corbel"/>
                          <a:cs typeface="Corbel"/>
                        </a:rPr>
                        <a:t>an </a:t>
                      </a:r>
                      <a:r>
                        <a:rPr sz="1400" b="1" spc="-5" dirty="0">
                          <a:latin typeface="Corbel"/>
                          <a:cs typeface="Corbel"/>
                        </a:rPr>
                        <a:t>array</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0"/>
                  </a:ext>
                </a:extLst>
              </a:tr>
              <a:tr h="277749">
                <a:tc>
                  <a:txBody>
                    <a:bodyPr/>
                    <a:lstStyle/>
                    <a:p>
                      <a:pPr marL="50165">
                        <a:lnSpc>
                          <a:spcPct val="100000"/>
                        </a:lnSpc>
                        <a:spcBef>
                          <a:spcPts val="130"/>
                        </a:spcBef>
                      </a:pPr>
                      <a:r>
                        <a:rPr sz="1400" b="1" dirty="0">
                          <a:latin typeface="Corbel"/>
                          <a:cs typeface="Corbel"/>
                        </a:rPr>
                        <a:t>end()</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400" b="1" dirty="0">
                          <a:latin typeface="Corbel"/>
                          <a:cs typeface="Corbel"/>
                        </a:rPr>
                        <a:t>Sets</a:t>
                      </a:r>
                      <a:r>
                        <a:rPr sz="1400" b="1" spc="-30" dirty="0">
                          <a:latin typeface="Corbel"/>
                          <a:cs typeface="Corbel"/>
                        </a:rPr>
                        <a:t> </a:t>
                      </a:r>
                      <a:r>
                        <a:rPr sz="1400" b="1" spc="-5" dirty="0">
                          <a:latin typeface="Corbel"/>
                          <a:cs typeface="Corbel"/>
                        </a:rPr>
                        <a:t>the</a:t>
                      </a:r>
                      <a:r>
                        <a:rPr sz="1400" b="1" spc="-15" dirty="0">
                          <a:latin typeface="Corbel"/>
                          <a:cs typeface="Corbel"/>
                        </a:rPr>
                        <a:t> </a:t>
                      </a:r>
                      <a:r>
                        <a:rPr sz="1400" b="1" dirty="0">
                          <a:latin typeface="Corbel"/>
                          <a:cs typeface="Corbel"/>
                        </a:rPr>
                        <a:t>internal</a:t>
                      </a:r>
                      <a:r>
                        <a:rPr sz="1400" b="1" spc="-25" dirty="0">
                          <a:latin typeface="Corbel"/>
                          <a:cs typeface="Corbel"/>
                        </a:rPr>
                        <a:t> </a:t>
                      </a:r>
                      <a:r>
                        <a:rPr sz="1400" b="1" dirty="0">
                          <a:latin typeface="Corbel"/>
                          <a:cs typeface="Corbel"/>
                        </a:rPr>
                        <a:t>pointer</a:t>
                      </a:r>
                      <a:r>
                        <a:rPr sz="1400" b="1" spc="-15" dirty="0">
                          <a:latin typeface="Corbel"/>
                          <a:cs typeface="Corbel"/>
                        </a:rPr>
                        <a:t> </a:t>
                      </a:r>
                      <a:r>
                        <a:rPr sz="1400" b="1" dirty="0">
                          <a:latin typeface="Corbel"/>
                          <a:cs typeface="Corbel"/>
                        </a:rPr>
                        <a:t>of </a:t>
                      </a:r>
                      <a:r>
                        <a:rPr sz="1400" b="1" spc="-5" dirty="0">
                          <a:latin typeface="Corbel"/>
                          <a:cs typeface="Corbel"/>
                        </a:rPr>
                        <a:t>an</a:t>
                      </a:r>
                      <a:r>
                        <a:rPr sz="1400" b="1" dirty="0">
                          <a:latin typeface="Corbel"/>
                          <a:cs typeface="Corbel"/>
                        </a:rPr>
                        <a:t> </a:t>
                      </a:r>
                      <a:r>
                        <a:rPr sz="1400" b="1" spc="-5" dirty="0">
                          <a:latin typeface="Corbel"/>
                          <a:cs typeface="Corbel"/>
                        </a:rPr>
                        <a:t>array</a:t>
                      </a:r>
                      <a:r>
                        <a:rPr sz="1400" b="1" dirty="0">
                          <a:latin typeface="Corbel"/>
                          <a:cs typeface="Corbel"/>
                        </a:rPr>
                        <a:t> </a:t>
                      </a:r>
                      <a:r>
                        <a:rPr sz="1400" b="1" spc="-5" dirty="0">
                          <a:latin typeface="Corbel"/>
                          <a:cs typeface="Corbel"/>
                        </a:rPr>
                        <a:t>to</a:t>
                      </a:r>
                      <a:r>
                        <a:rPr sz="1400" b="1" dirty="0">
                          <a:latin typeface="Corbel"/>
                          <a:cs typeface="Corbel"/>
                        </a:rPr>
                        <a:t> </a:t>
                      </a:r>
                      <a:r>
                        <a:rPr sz="1400" b="1" spc="-5" dirty="0">
                          <a:latin typeface="Corbel"/>
                          <a:cs typeface="Corbel"/>
                        </a:rPr>
                        <a:t>its</a:t>
                      </a:r>
                      <a:r>
                        <a:rPr sz="1400" b="1" spc="-25" dirty="0">
                          <a:latin typeface="Corbel"/>
                          <a:cs typeface="Corbel"/>
                        </a:rPr>
                        <a:t> </a:t>
                      </a:r>
                      <a:r>
                        <a:rPr sz="1400" b="1" dirty="0">
                          <a:latin typeface="Corbel"/>
                          <a:cs typeface="Corbel"/>
                        </a:rPr>
                        <a:t>last</a:t>
                      </a:r>
                      <a:r>
                        <a:rPr sz="1400" b="1" spc="-15" dirty="0">
                          <a:latin typeface="Corbel"/>
                          <a:cs typeface="Corbel"/>
                        </a:rPr>
                        <a:t> </a:t>
                      </a:r>
                      <a:r>
                        <a:rPr sz="1400" b="1" spc="-5" dirty="0">
                          <a:latin typeface="Corbel"/>
                          <a:cs typeface="Corbel"/>
                        </a:rPr>
                        <a:t>element</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1"/>
                  </a:ext>
                </a:extLst>
              </a:tr>
              <a:tr h="277875">
                <a:tc>
                  <a:txBody>
                    <a:bodyPr/>
                    <a:lstStyle/>
                    <a:p>
                      <a:pPr marL="50165">
                        <a:lnSpc>
                          <a:spcPct val="100000"/>
                        </a:lnSpc>
                        <a:spcBef>
                          <a:spcPts val="135"/>
                        </a:spcBef>
                      </a:pPr>
                      <a:r>
                        <a:rPr sz="1400" b="1" spc="-5" dirty="0">
                          <a:latin typeface="Corbel"/>
                          <a:cs typeface="Corbel"/>
                        </a:rPr>
                        <a:t>extract()</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400" b="1" dirty="0">
                          <a:latin typeface="Corbel"/>
                          <a:cs typeface="Corbel"/>
                        </a:rPr>
                        <a:t>Imports</a:t>
                      </a:r>
                      <a:r>
                        <a:rPr sz="1400" b="1" spc="-30" dirty="0">
                          <a:latin typeface="Corbel"/>
                          <a:cs typeface="Corbel"/>
                        </a:rPr>
                        <a:t> </a:t>
                      </a:r>
                      <a:r>
                        <a:rPr sz="1400" b="1" spc="-5" dirty="0">
                          <a:latin typeface="Corbel"/>
                          <a:cs typeface="Corbel"/>
                        </a:rPr>
                        <a:t>variables</a:t>
                      </a:r>
                      <a:r>
                        <a:rPr sz="1400" b="1" spc="-20" dirty="0">
                          <a:latin typeface="Corbel"/>
                          <a:cs typeface="Corbel"/>
                        </a:rPr>
                        <a:t> </a:t>
                      </a:r>
                      <a:r>
                        <a:rPr sz="1400" b="1" dirty="0">
                          <a:latin typeface="Corbel"/>
                          <a:cs typeface="Corbel"/>
                        </a:rPr>
                        <a:t>into</a:t>
                      </a:r>
                      <a:r>
                        <a:rPr sz="1400" b="1" spc="-10" dirty="0">
                          <a:latin typeface="Corbel"/>
                          <a:cs typeface="Corbel"/>
                        </a:rPr>
                        <a:t> </a:t>
                      </a:r>
                      <a:r>
                        <a:rPr sz="1400" b="1" spc="-5" dirty="0">
                          <a:latin typeface="Corbel"/>
                          <a:cs typeface="Corbel"/>
                        </a:rPr>
                        <a:t>the</a:t>
                      </a:r>
                      <a:r>
                        <a:rPr sz="1400" b="1" spc="-15" dirty="0">
                          <a:latin typeface="Corbel"/>
                          <a:cs typeface="Corbel"/>
                        </a:rPr>
                        <a:t> </a:t>
                      </a:r>
                      <a:r>
                        <a:rPr sz="1400" b="1" dirty="0">
                          <a:latin typeface="Corbel"/>
                          <a:cs typeface="Corbel"/>
                        </a:rPr>
                        <a:t>current</a:t>
                      </a:r>
                      <a:r>
                        <a:rPr sz="1400" b="1" spc="-45" dirty="0">
                          <a:latin typeface="Corbel"/>
                          <a:cs typeface="Corbel"/>
                        </a:rPr>
                        <a:t> </a:t>
                      </a:r>
                      <a:r>
                        <a:rPr sz="1400" b="1" dirty="0">
                          <a:latin typeface="Corbel"/>
                          <a:cs typeface="Corbel"/>
                        </a:rPr>
                        <a:t>symbol</a:t>
                      </a:r>
                      <a:r>
                        <a:rPr sz="1400" b="1" spc="-30" dirty="0">
                          <a:latin typeface="Corbel"/>
                          <a:cs typeface="Corbel"/>
                        </a:rPr>
                        <a:t> </a:t>
                      </a:r>
                      <a:r>
                        <a:rPr sz="1400" b="1" spc="-5" dirty="0">
                          <a:latin typeface="Corbel"/>
                          <a:cs typeface="Corbel"/>
                        </a:rPr>
                        <a:t>table</a:t>
                      </a:r>
                      <a:r>
                        <a:rPr sz="1400" b="1" spc="-25" dirty="0">
                          <a:latin typeface="Corbel"/>
                          <a:cs typeface="Corbel"/>
                        </a:rPr>
                        <a:t> </a:t>
                      </a:r>
                      <a:r>
                        <a:rPr sz="1400" b="1" dirty="0">
                          <a:latin typeface="Corbel"/>
                          <a:cs typeface="Corbel"/>
                        </a:rPr>
                        <a:t>from</a:t>
                      </a:r>
                      <a:r>
                        <a:rPr sz="1400" b="1" spc="-20" dirty="0">
                          <a:latin typeface="Corbel"/>
                          <a:cs typeface="Corbel"/>
                        </a:rPr>
                        <a:t> </a:t>
                      </a:r>
                      <a:r>
                        <a:rPr sz="1400" b="1" dirty="0">
                          <a:latin typeface="Corbel"/>
                          <a:cs typeface="Corbel"/>
                        </a:rPr>
                        <a:t>an </a:t>
                      </a:r>
                      <a:r>
                        <a:rPr sz="1400" b="1" spc="-5" dirty="0">
                          <a:latin typeface="Corbel"/>
                          <a:cs typeface="Corbel"/>
                        </a:rPr>
                        <a:t>array</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2"/>
                  </a:ext>
                </a:extLst>
              </a:tr>
              <a:tr h="277749">
                <a:tc>
                  <a:txBody>
                    <a:bodyPr/>
                    <a:lstStyle/>
                    <a:p>
                      <a:pPr marL="50165">
                        <a:lnSpc>
                          <a:spcPct val="100000"/>
                        </a:lnSpc>
                        <a:spcBef>
                          <a:spcPts val="130"/>
                        </a:spcBef>
                      </a:pPr>
                      <a:r>
                        <a:rPr sz="1400" b="1" dirty="0">
                          <a:latin typeface="Corbel"/>
                          <a:cs typeface="Corbel"/>
                        </a:rPr>
                        <a:t>in_array()</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400" b="1" spc="-5" dirty="0">
                          <a:latin typeface="Corbel"/>
                          <a:cs typeface="Corbel"/>
                        </a:rPr>
                        <a:t>Checks</a:t>
                      </a:r>
                      <a:r>
                        <a:rPr sz="1400" b="1" spc="-30" dirty="0">
                          <a:latin typeface="Corbel"/>
                          <a:cs typeface="Corbel"/>
                        </a:rPr>
                        <a:t> </a:t>
                      </a:r>
                      <a:r>
                        <a:rPr sz="1400" b="1" dirty="0">
                          <a:latin typeface="Corbel"/>
                          <a:cs typeface="Corbel"/>
                        </a:rPr>
                        <a:t>if</a:t>
                      </a:r>
                      <a:r>
                        <a:rPr sz="1400" b="1" spc="5" dirty="0">
                          <a:latin typeface="Corbel"/>
                          <a:cs typeface="Corbel"/>
                        </a:rPr>
                        <a:t> </a:t>
                      </a:r>
                      <a:r>
                        <a:rPr sz="1400" b="1" dirty="0">
                          <a:latin typeface="Corbel"/>
                          <a:cs typeface="Corbel"/>
                        </a:rPr>
                        <a:t>a</a:t>
                      </a:r>
                      <a:r>
                        <a:rPr sz="1400" b="1" spc="-5" dirty="0">
                          <a:latin typeface="Corbel"/>
                          <a:cs typeface="Corbel"/>
                        </a:rPr>
                        <a:t> </a:t>
                      </a:r>
                      <a:r>
                        <a:rPr sz="1400" b="1" dirty="0">
                          <a:latin typeface="Corbel"/>
                          <a:cs typeface="Corbel"/>
                        </a:rPr>
                        <a:t>specified</a:t>
                      </a:r>
                      <a:r>
                        <a:rPr sz="1400" b="1" spc="-30" dirty="0">
                          <a:latin typeface="Corbel"/>
                          <a:cs typeface="Corbel"/>
                        </a:rPr>
                        <a:t> </a:t>
                      </a:r>
                      <a:r>
                        <a:rPr sz="1400" b="1" spc="-5" dirty="0">
                          <a:latin typeface="Corbel"/>
                          <a:cs typeface="Corbel"/>
                        </a:rPr>
                        <a:t>value</a:t>
                      </a:r>
                      <a:r>
                        <a:rPr sz="1400" b="1" spc="-15" dirty="0">
                          <a:latin typeface="Corbel"/>
                          <a:cs typeface="Corbel"/>
                        </a:rPr>
                        <a:t> </a:t>
                      </a:r>
                      <a:r>
                        <a:rPr sz="1400" b="1" dirty="0">
                          <a:latin typeface="Corbel"/>
                          <a:cs typeface="Corbel"/>
                        </a:rPr>
                        <a:t>exists</a:t>
                      </a:r>
                      <a:r>
                        <a:rPr sz="1400" b="1" spc="-50" dirty="0">
                          <a:latin typeface="Corbel"/>
                          <a:cs typeface="Corbel"/>
                        </a:rPr>
                        <a:t> </a:t>
                      </a:r>
                      <a:r>
                        <a:rPr sz="1400" b="1" dirty="0">
                          <a:latin typeface="Corbel"/>
                          <a:cs typeface="Corbel"/>
                        </a:rPr>
                        <a:t>in</a:t>
                      </a:r>
                      <a:r>
                        <a:rPr sz="1400" b="1" spc="-5" dirty="0">
                          <a:latin typeface="Corbel"/>
                          <a:cs typeface="Corbel"/>
                        </a:rPr>
                        <a:t> an</a:t>
                      </a:r>
                      <a:r>
                        <a:rPr sz="1400" b="1" dirty="0">
                          <a:latin typeface="Corbel"/>
                          <a:cs typeface="Corbel"/>
                        </a:rPr>
                        <a:t> </a:t>
                      </a:r>
                      <a:r>
                        <a:rPr sz="1400" b="1" spc="-5" dirty="0">
                          <a:latin typeface="Corbel"/>
                          <a:cs typeface="Corbel"/>
                        </a:rPr>
                        <a:t>array</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3"/>
                  </a:ext>
                </a:extLst>
              </a:tr>
              <a:tr h="263778">
                <a:tc>
                  <a:txBody>
                    <a:bodyPr/>
                    <a:lstStyle/>
                    <a:p>
                      <a:pPr marL="50165">
                        <a:lnSpc>
                          <a:spcPct val="100000"/>
                        </a:lnSpc>
                        <a:spcBef>
                          <a:spcPts val="135"/>
                        </a:spcBef>
                      </a:pPr>
                      <a:r>
                        <a:rPr sz="1400" b="1" spc="-10" dirty="0">
                          <a:latin typeface="Corbel"/>
                          <a:cs typeface="Corbel"/>
                        </a:rPr>
                        <a:t>key()</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400" b="1" dirty="0">
                          <a:latin typeface="Corbel"/>
                          <a:cs typeface="Corbel"/>
                        </a:rPr>
                        <a:t>Fetches</a:t>
                      </a:r>
                      <a:r>
                        <a:rPr sz="1400" b="1" spc="-60" dirty="0">
                          <a:latin typeface="Corbel"/>
                          <a:cs typeface="Corbel"/>
                        </a:rPr>
                        <a:t> </a:t>
                      </a:r>
                      <a:r>
                        <a:rPr sz="1400" b="1" dirty="0">
                          <a:latin typeface="Corbel"/>
                          <a:cs typeface="Corbel"/>
                        </a:rPr>
                        <a:t>a </a:t>
                      </a:r>
                      <a:r>
                        <a:rPr sz="1400" b="1" spc="-15" dirty="0">
                          <a:latin typeface="Corbel"/>
                          <a:cs typeface="Corbel"/>
                        </a:rPr>
                        <a:t>key</a:t>
                      </a:r>
                      <a:r>
                        <a:rPr sz="1400" b="1" spc="-5" dirty="0">
                          <a:latin typeface="Corbel"/>
                          <a:cs typeface="Corbel"/>
                        </a:rPr>
                        <a:t> from</a:t>
                      </a:r>
                      <a:r>
                        <a:rPr sz="1400" b="1" spc="-15" dirty="0">
                          <a:latin typeface="Corbel"/>
                          <a:cs typeface="Corbel"/>
                        </a:rPr>
                        <a:t> </a:t>
                      </a:r>
                      <a:r>
                        <a:rPr sz="1400" b="1" dirty="0">
                          <a:latin typeface="Corbel"/>
                          <a:cs typeface="Corbel"/>
                        </a:rPr>
                        <a:t>an</a:t>
                      </a:r>
                      <a:r>
                        <a:rPr sz="1400" b="1" spc="-10" dirty="0">
                          <a:latin typeface="Corbel"/>
                          <a:cs typeface="Corbel"/>
                        </a:rPr>
                        <a:t> </a:t>
                      </a:r>
                      <a:r>
                        <a:rPr sz="1400" b="1" spc="-5" dirty="0">
                          <a:latin typeface="Corbel"/>
                          <a:cs typeface="Corbel"/>
                        </a:rPr>
                        <a:t>array</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4"/>
                  </a:ext>
                </a:extLst>
              </a:tr>
              <a:tr h="277749">
                <a:tc>
                  <a:txBody>
                    <a:bodyPr/>
                    <a:lstStyle/>
                    <a:p>
                      <a:pPr marL="50165">
                        <a:lnSpc>
                          <a:spcPct val="100000"/>
                        </a:lnSpc>
                        <a:spcBef>
                          <a:spcPts val="130"/>
                        </a:spcBef>
                      </a:pPr>
                      <a:r>
                        <a:rPr sz="1400" b="1" spc="-5" dirty="0">
                          <a:latin typeface="Corbel"/>
                          <a:cs typeface="Corbel"/>
                        </a:rPr>
                        <a:t>krsort()</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400" b="1" dirty="0">
                          <a:latin typeface="Corbel"/>
                          <a:cs typeface="Corbel"/>
                        </a:rPr>
                        <a:t>Sorts</a:t>
                      </a:r>
                      <a:r>
                        <a:rPr sz="1400" b="1" spc="-20" dirty="0">
                          <a:latin typeface="Corbel"/>
                          <a:cs typeface="Corbel"/>
                        </a:rPr>
                        <a:t> </a:t>
                      </a:r>
                      <a:r>
                        <a:rPr sz="1400" b="1" dirty="0">
                          <a:latin typeface="Corbel"/>
                          <a:cs typeface="Corbel"/>
                        </a:rPr>
                        <a:t>an</a:t>
                      </a:r>
                      <a:r>
                        <a:rPr sz="1400" b="1" spc="5" dirty="0">
                          <a:latin typeface="Corbel"/>
                          <a:cs typeface="Corbel"/>
                        </a:rPr>
                        <a:t> </a:t>
                      </a:r>
                      <a:r>
                        <a:rPr sz="1400" b="1" spc="-5" dirty="0">
                          <a:latin typeface="Corbel"/>
                          <a:cs typeface="Corbel"/>
                        </a:rPr>
                        <a:t>associative</a:t>
                      </a:r>
                      <a:r>
                        <a:rPr sz="1400" b="1" spc="-20" dirty="0">
                          <a:latin typeface="Corbel"/>
                          <a:cs typeface="Corbel"/>
                        </a:rPr>
                        <a:t> </a:t>
                      </a:r>
                      <a:r>
                        <a:rPr sz="1400" b="1" dirty="0">
                          <a:latin typeface="Corbel"/>
                          <a:cs typeface="Corbel"/>
                        </a:rPr>
                        <a:t>array</a:t>
                      </a:r>
                      <a:r>
                        <a:rPr sz="1400" b="1" spc="5" dirty="0">
                          <a:latin typeface="Corbel"/>
                          <a:cs typeface="Corbel"/>
                        </a:rPr>
                        <a:t> </a:t>
                      </a:r>
                      <a:r>
                        <a:rPr sz="1400" b="1" dirty="0">
                          <a:latin typeface="Corbel"/>
                          <a:cs typeface="Corbel"/>
                        </a:rPr>
                        <a:t>in </a:t>
                      </a:r>
                      <a:r>
                        <a:rPr sz="1400" b="1" spc="-5" dirty="0">
                          <a:latin typeface="Corbel"/>
                          <a:cs typeface="Corbel"/>
                        </a:rPr>
                        <a:t>descending</a:t>
                      </a:r>
                      <a:r>
                        <a:rPr sz="1400" b="1" spc="-30" dirty="0">
                          <a:latin typeface="Corbel"/>
                          <a:cs typeface="Corbel"/>
                        </a:rPr>
                        <a:t> </a:t>
                      </a:r>
                      <a:r>
                        <a:rPr sz="1400" b="1" spc="-15" dirty="0">
                          <a:latin typeface="Corbel"/>
                          <a:cs typeface="Corbel"/>
                        </a:rPr>
                        <a:t>order,</a:t>
                      </a:r>
                      <a:r>
                        <a:rPr sz="1400" b="1" spc="-30" dirty="0">
                          <a:latin typeface="Corbel"/>
                          <a:cs typeface="Corbel"/>
                        </a:rPr>
                        <a:t> </a:t>
                      </a:r>
                      <a:r>
                        <a:rPr sz="1400" b="1" spc="-5" dirty="0">
                          <a:latin typeface="Corbel"/>
                          <a:cs typeface="Corbel"/>
                        </a:rPr>
                        <a:t>according</a:t>
                      </a:r>
                      <a:r>
                        <a:rPr sz="1400" b="1" spc="-30" dirty="0">
                          <a:latin typeface="Corbel"/>
                          <a:cs typeface="Corbel"/>
                        </a:rPr>
                        <a:t> </a:t>
                      </a:r>
                      <a:r>
                        <a:rPr sz="1400" b="1" spc="-5" dirty="0">
                          <a:latin typeface="Corbel"/>
                          <a:cs typeface="Corbel"/>
                        </a:rPr>
                        <a:t>to</a:t>
                      </a:r>
                      <a:r>
                        <a:rPr sz="1400" b="1" spc="-10" dirty="0">
                          <a:latin typeface="Corbel"/>
                          <a:cs typeface="Corbel"/>
                        </a:rPr>
                        <a:t> </a:t>
                      </a:r>
                      <a:r>
                        <a:rPr sz="1400" b="1" spc="-5" dirty="0">
                          <a:latin typeface="Corbel"/>
                          <a:cs typeface="Corbel"/>
                        </a:rPr>
                        <a:t>the</a:t>
                      </a:r>
                      <a:r>
                        <a:rPr sz="1400" b="1" spc="10" dirty="0">
                          <a:latin typeface="Corbel"/>
                          <a:cs typeface="Corbel"/>
                        </a:rPr>
                        <a:t> </a:t>
                      </a:r>
                      <a:r>
                        <a:rPr sz="1400" b="1" spc="-15" dirty="0">
                          <a:latin typeface="Corbel"/>
                          <a:cs typeface="Corbel"/>
                        </a:rPr>
                        <a:t>key</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5"/>
                  </a:ext>
                </a:extLst>
              </a:tr>
              <a:tr h="277875">
                <a:tc>
                  <a:txBody>
                    <a:bodyPr/>
                    <a:lstStyle/>
                    <a:p>
                      <a:pPr marL="50165">
                        <a:lnSpc>
                          <a:spcPct val="100000"/>
                        </a:lnSpc>
                        <a:spcBef>
                          <a:spcPts val="135"/>
                        </a:spcBef>
                      </a:pPr>
                      <a:r>
                        <a:rPr sz="1400" b="1" dirty="0">
                          <a:latin typeface="Corbel"/>
                          <a:cs typeface="Corbel"/>
                        </a:rPr>
                        <a:t>ksort()</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400" b="1" dirty="0">
                          <a:latin typeface="Corbel"/>
                          <a:cs typeface="Corbel"/>
                        </a:rPr>
                        <a:t>Sorts</a:t>
                      </a:r>
                      <a:r>
                        <a:rPr sz="1400" b="1" spc="-20" dirty="0">
                          <a:latin typeface="Corbel"/>
                          <a:cs typeface="Corbel"/>
                        </a:rPr>
                        <a:t> </a:t>
                      </a:r>
                      <a:r>
                        <a:rPr sz="1400" b="1" dirty="0">
                          <a:latin typeface="Corbel"/>
                          <a:cs typeface="Corbel"/>
                        </a:rPr>
                        <a:t>an</a:t>
                      </a:r>
                      <a:r>
                        <a:rPr sz="1400" b="1" spc="5" dirty="0">
                          <a:latin typeface="Corbel"/>
                          <a:cs typeface="Corbel"/>
                        </a:rPr>
                        <a:t> </a:t>
                      </a:r>
                      <a:r>
                        <a:rPr sz="1400" b="1" spc="-5" dirty="0">
                          <a:latin typeface="Corbel"/>
                          <a:cs typeface="Corbel"/>
                        </a:rPr>
                        <a:t>associative</a:t>
                      </a:r>
                      <a:r>
                        <a:rPr sz="1400" b="1" spc="-20" dirty="0">
                          <a:latin typeface="Corbel"/>
                          <a:cs typeface="Corbel"/>
                        </a:rPr>
                        <a:t> </a:t>
                      </a:r>
                      <a:r>
                        <a:rPr sz="1400" b="1" spc="-5" dirty="0">
                          <a:latin typeface="Corbel"/>
                          <a:cs typeface="Corbel"/>
                        </a:rPr>
                        <a:t>array</a:t>
                      </a:r>
                      <a:r>
                        <a:rPr sz="1400" b="1" spc="5" dirty="0">
                          <a:latin typeface="Corbel"/>
                          <a:cs typeface="Corbel"/>
                        </a:rPr>
                        <a:t> </a:t>
                      </a:r>
                      <a:r>
                        <a:rPr sz="1400" b="1" spc="-5" dirty="0">
                          <a:latin typeface="Corbel"/>
                          <a:cs typeface="Corbel"/>
                        </a:rPr>
                        <a:t>in</a:t>
                      </a:r>
                      <a:r>
                        <a:rPr sz="1400" b="1" spc="5" dirty="0">
                          <a:latin typeface="Corbel"/>
                          <a:cs typeface="Corbel"/>
                        </a:rPr>
                        <a:t> </a:t>
                      </a:r>
                      <a:r>
                        <a:rPr sz="1400" b="1" dirty="0">
                          <a:latin typeface="Corbel"/>
                          <a:cs typeface="Corbel"/>
                        </a:rPr>
                        <a:t>ascending</a:t>
                      </a:r>
                      <a:r>
                        <a:rPr sz="1400" b="1" spc="-35" dirty="0">
                          <a:latin typeface="Corbel"/>
                          <a:cs typeface="Corbel"/>
                        </a:rPr>
                        <a:t> </a:t>
                      </a:r>
                      <a:r>
                        <a:rPr sz="1400" b="1" spc="-15" dirty="0">
                          <a:latin typeface="Corbel"/>
                          <a:cs typeface="Corbel"/>
                        </a:rPr>
                        <a:t>order,</a:t>
                      </a:r>
                      <a:r>
                        <a:rPr sz="1400" b="1" spc="-25" dirty="0">
                          <a:latin typeface="Corbel"/>
                          <a:cs typeface="Corbel"/>
                        </a:rPr>
                        <a:t> </a:t>
                      </a:r>
                      <a:r>
                        <a:rPr sz="1400" b="1" spc="-5" dirty="0">
                          <a:latin typeface="Corbel"/>
                          <a:cs typeface="Corbel"/>
                        </a:rPr>
                        <a:t>according</a:t>
                      </a:r>
                      <a:r>
                        <a:rPr sz="1400" b="1" spc="-40" dirty="0">
                          <a:latin typeface="Corbel"/>
                          <a:cs typeface="Corbel"/>
                        </a:rPr>
                        <a:t> </a:t>
                      </a:r>
                      <a:r>
                        <a:rPr sz="1400" b="1" spc="-5" dirty="0">
                          <a:latin typeface="Corbel"/>
                          <a:cs typeface="Corbel"/>
                        </a:rPr>
                        <a:t>to</a:t>
                      </a:r>
                      <a:r>
                        <a:rPr sz="1400" b="1" spc="5" dirty="0">
                          <a:latin typeface="Corbel"/>
                          <a:cs typeface="Corbel"/>
                        </a:rPr>
                        <a:t> </a:t>
                      </a:r>
                      <a:r>
                        <a:rPr sz="1400" b="1" spc="-5" dirty="0">
                          <a:latin typeface="Corbel"/>
                          <a:cs typeface="Corbel"/>
                        </a:rPr>
                        <a:t>the</a:t>
                      </a:r>
                      <a:r>
                        <a:rPr sz="1400" b="1" spc="-10" dirty="0">
                          <a:latin typeface="Corbel"/>
                          <a:cs typeface="Corbel"/>
                        </a:rPr>
                        <a:t> </a:t>
                      </a:r>
                      <a:r>
                        <a:rPr sz="1400" b="1" spc="-15" dirty="0">
                          <a:latin typeface="Corbel"/>
                          <a:cs typeface="Corbel"/>
                        </a:rPr>
                        <a:t>key</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6"/>
                  </a:ext>
                </a:extLst>
              </a:tr>
              <a:tr h="277749">
                <a:tc>
                  <a:txBody>
                    <a:bodyPr/>
                    <a:lstStyle/>
                    <a:p>
                      <a:pPr marL="50165">
                        <a:lnSpc>
                          <a:spcPct val="100000"/>
                        </a:lnSpc>
                        <a:spcBef>
                          <a:spcPts val="130"/>
                        </a:spcBef>
                      </a:pPr>
                      <a:r>
                        <a:rPr sz="1400" b="1" dirty="0">
                          <a:latin typeface="Corbel"/>
                          <a:cs typeface="Corbel"/>
                        </a:rPr>
                        <a:t>list()</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0"/>
                        </a:spcBef>
                      </a:pPr>
                      <a:r>
                        <a:rPr sz="1400" b="1" dirty="0">
                          <a:latin typeface="Corbel"/>
                          <a:cs typeface="Corbel"/>
                        </a:rPr>
                        <a:t>Assigns</a:t>
                      </a:r>
                      <a:r>
                        <a:rPr sz="1400" b="1" spc="-35" dirty="0">
                          <a:latin typeface="Corbel"/>
                          <a:cs typeface="Corbel"/>
                        </a:rPr>
                        <a:t> </a:t>
                      </a:r>
                      <a:r>
                        <a:rPr sz="1400" b="1" spc="-5" dirty="0">
                          <a:latin typeface="Corbel"/>
                          <a:cs typeface="Corbel"/>
                        </a:rPr>
                        <a:t>variables</a:t>
                      </a:r>
                      <a:r>
                        <a:rPr sz="1400" b="1" spc="-25" dirty="0">
                          <a:latin typeface="Corbel"/>
                          <a:cs typeface="Corbel"/>
                        </a:rPr>
                        <a:t> </a:t>
                      </a:r>
                      <a:r>
                        <a:rPr sz="1400" b="1" dirty="0">
                          <a:latin typeface="Corbel"/>
                          <a:cs typeface="Corbel"/>
                        </a:rPr>
                        <a:t>as if</a:t>
                      </a:r>
                      <a:r>
                        <a:rPr sz="1400" b="1" spc="-5" dirty="0">
                          <a:latin typeface="Corbel"/>
                          <a:cs typeface="Corbel"/>
                        </a:rPr>
                        <a:t> </a:t>
                      </a:r>
                      <a:r>
                        <a:rPr sz="1400" b="1" spc="-10" dirty="0">
                          <a:latin typeface="Corbel"/>
                          <a:cs typeface="Corbel"/>
                        </a:rPr>
                        <a:t>they</a:t>
                      </a:r>
                      <a:r>
                        <a:rPr sz="1400" b="1" spc="5" dirty="0">
                          <a:latin typeface="Corbel"/>
                          <a:cs typeface="Corbel"/>
                        </a:rPr>
                        <a:t> </a:t>
                      </a:r>
                      <a:r>
                        <a:rPr sz="1400" b="1" spc="-5" dirty="0">
                          <a:latin typeface="Corbel"/>
                          <a:cs typeface="Corbel"/>
                        </a:rPr>
                        <a:t>were</a:t>
                      </a:r>
                      <a:r>
                        <a:rPr sz="1400" b="1" spc="-30" dirty="0">
                          <a:latin typeface="Corbel"/>
                          <a:cs typeface="Corbel"/>
                        </a:rPr>
                        <a:t> </a:t>
                      </a:r>
                      <a:r>
                        <a:rPr sz="1400" b="1" dirty="0">
                          <a:latin typeface="Corbel"/>
                          <a:cs typeface="Corbel"/>
                        </a:rPr>
                        <a:t>an </a:t>
                      </a:r>
                      <a:r>
                        <a:rPr sz="1400" b="1" spc="-5" dirty="0">
                          <a:latin typeface="Corbel"/>
                          <a:cs typeface="Corbel"/>
                        </a:rPr>
                        <a:t>array</a:t>
                      </a:r>
                      <a:endParaRPr sz="1400">
                        <a:latin typeface="Corbel"/>
                        <a:cs typeface="Corbel"/>
                      </a:endParaRPr>
                    </a:p>
                  </a:txBody>
                  <a:tcPr marL="0" marR="0" marT="1651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7"/>
                  </a:ext>
                </a:extLst>
              </a:tr>
              <a:tr h="277749">
                <a:tc>
                  <a:txBody>
                    <a:bodyPr/>
                    <a:lstStyle/>
                    <a:p>
                      <a:pPr marL="50165">
                        <a:lnSpc>
                          <a:spcPct val="100000"/>
                        </a:lnSpc>
                        <a:spcBef>
                          <a:spcPts val="135"/>
                        </a:spcBef>
                      </a:pPr>
                      <a:r>
                        <a:rPr sz="1400" b="1" spc="-5" dirty="0">
                          <a:latin typeface="Corbel"/>
                          <a:cs typeface="Corbel"/>
                        </a:rPr>
                        <a:t>natcasesort()</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400" b="1" dirty="0">
                          <a:latin typeface="Corbel"/>
                          <a:cs typeface="Corbel"/>
                        </a:rPr>
                        <a:t>Sorts</a:t>
                      </a:r>
                      <a:r>
                        <a:rPr sz="1400" b="1" spc="-25" dirty="0">
                          <a:latin typeface="Corbel"/>
                          <a:cs typeface="Corbel"/>
                        </a:rPr>
                        <a:t> </a:t>
                      </a:r>
                      <a:r>
                        <a:rPr sz="1400" b="1" dirty="0">
                          <a:latin typeface="Corbel"/>
                          <a:cs typeface="Corbel"/>
                        </a:rPr>
                        <a:t>an</a:t>
                      </a:r>
                      <a:r>
                        <a:rPr sz="1400" b="1" spc="5" dirty="0">
                          <a:latin typeface="Corbel"/>
                          <a:cs typeface="Corbel"/>
                        </a:rPr>
                        <a:t> </a:t>
                      </a:r>
                      <a:r>
                        <a:rPr sz="1400" b="1" spc="-5" dirty="0">
                          <a:latin typeface="Corbel"/>
                          <a:cs typeface="Corbel"/>
                        </a:rPr>
                        <a:t>array</a:t>
                      </a:r>
                      <a:r>
                        <a:rPr sz="1400" b="1" spc="5" dirty="0">
                          <a:latin typeface="Corbel"/>
                          <a:cs typeface="Corbel"/>
                        </a:rPr>
                        <a:t> </a:t>
                      </a:r>
                      <a:r>
                        <a:rPr sz="1400" b="1" dirty="0">
                          <a:latin typeface="Corbel"/>
                          <a:cs typeface="Corbel"/>
                        </a:rPr>
                        <a:t>using</a:t>
                      </a:r>
                      <a:r>
                        <a:rPr sz="1400" b="1" spc="-20" dirty="0">
                          <a:latin typeface="Corbel"/>
                          <a:cs typeface="Corbel"/>
                        </a:rPr>
                        <a:t> </a:t>
                      </a:r>
                      <a:r>
                        <a:rPr sz="1400" b="1" dirty="0">
                          <a:latin typeface="Corbel"/>
                          <a:cs typeface="Corbel"/>
                        </a:rPr>
                        <a:t>a case</a:t>
                      </a:r>
                      <a:r>
                        <a:rPr sz="1400" b="1" spc="-20" dirty="0">
                          <a:latin typeface="Corbel"/>
                          <a:cs typeface="Corbel"/>
                        </a:rPr>
                        <a:t> </a:t>
                      </a:r>
                      <a:r>
                        <a:rPr sz="1400" b="1" spc="-5" dirty="0">
                          <a:latin typeface="Corbel"/>
                          <a:cs typeface="Corbel"/>
                        </a:rPr>
                        <a:t>insensitive</a:t>
                      </a:r>
                      <a:r>
                        <a:rPr sz="1400" b="1" spc="-35" dirty="0">
                          <a:latin typeface="Corbel"/>
                          <a:cs typeface="Corbel"/>
                        </a:rPr>
                        <a:t> </a:t>
                      </a:r>
                      <a:r>
                        <a:rPr sz="1400" b="1" spc="-5" dirty="0">
                          <a:latin typeface="Corbel"/>
                          <a:cs typeface="Corbel"/>
                        </a:rPr>
                        <a:t>"natural</a:t>
                      </a:r>
                      <a:r>
                        <a:rPr sz="1400" b="1" spc="-10" dirty="0">
                          <a:latin typeface="Corbel"/>
                          <a:cs typeface="Corbel"/>
                        </a:rPr>
                        <a:t> </a:t>
                      </a:r>
                      <a:r>
                        <a:rPr sz="1400" b="1" dirty="0">
                          <a:latin typeface="Corbel"/>
                          <a:cs typeface="Corbel"/>
                        </a:rPr>
                        <a:t>order"</a:t>
                      </a:r>
                      <a:r>
                        <a:rPr sz="1400" b="1" spc="-35" dirty="0">
                          <a:latin typeface="Corbel"/>
                          <a:cs typeface="Corbel"/>
                        </a:rPr>
                        <a:t> </a:t>
                      </a:r>
                      <a:r>
                        <a:rPr sz="1400" b="1" dirty="0">
                          <a:latin typeface="Corbel"/>
                          <a:cs typeface="Corbel"/>
                        </a:rPr>
                        <a:t>algorithm</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08"/>
                  </a:ext>
                </a:extLst>
              </a:tr>
              <a:tr h="277749">
                <a:tc>
                  <a:txBody>
                    <a:bodyPr/>
                    <a:lstStyle/>
                    <a:p>
                      <a:pPr marL="50165">
                        <a:lnSpc>
                          <a:spcPct val="100000"/>
                        </a:lnSpc>
                        <a:spcBef>
                          <a:spcPts val="135"/>
                        </a:spcBef>
                      </a:pPr>
                      <a:r>
                        <a:rPr sz="1400" b="1" dirty="0">
                          <a:latin typeface="Corbel"/>
                          <a:cs typeface="Corbel"/>
                        </a:rPr>
                        <a:t>natsort()</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400" b="1" dirty="0">
                          <a:latin typeface="Corbel"/>
                          <a:cs typeface="Corbel"/>
                        </a:rPr>
                        <a:t>Sorts</a:t>
                      </a:r>
                      <a:r>
                        <a:rPr sz="1400" b="1" spc="-25" dirty="0">
                          <a:latin typeface="Corbel"/>
                          <a:cs typeface="Corbel"/>
                        </a:rPr>
                        <a:t> </a:t>
                      </a:r>
                      <a:r>
                        <a:rPr sz="1400" b="1" dirty="0">
                          <a:latin typeface="Corbel"/>
                          <a:cs typeface="Corbel"/>
                        </a:rPr>
                        <a:t>an </a:t>
                      </a:r>
                      <a:r>
                        <a:rPr sz="1400" b="1" spc="-5" dirty="0">
                          <a:latin typeface="Corbel"/>
                          <a:cs typeface="Corbel"/>
                        </a:rPr>
                        <a:t>array </a:t>
                      </a:r>
                      <a:r>
                        <a:rPr sz="1400" b="1" dirty="0">
                          <a:latin typeface="Corbel"/>
                          <a:cs typeface="Corbel"/>
                        </a:rPr>
                        <a:t>using</a:t>
                      </a:r>
                      <a:r>
                        <a:rPr sz="1400" b="1" spc="-25" dirty="0">
                          <a:latin typeface="Corbel"/>
                          <a:cs typeface="Corbel"/>
                        </a:rPr>
                        <a:t> </a:t>
                      </a:r>
                      <a:r>
                        <a:rPr sz="1400" b="1" dirty="0">
                          <a:latin typeface="Corbel"/>
                          <a:cs typeface="Corbel"/>
                        </a:rPr>
                        <a:t>a</a:t>
                      </a:r>
                      <a:r>
                        <a:rPr sz="1400" b="1" spc="-5" dirty="0">
                          <a:latin typeface="Corbel"/>
                          <a:cs typeface="Corbel"/>
                        </a:rPr>
                        <a:t> </a:t>
                      </a:r>
                      <a:r>
                        <a:rPr sz="1400" b="1" dirty="0">
                          <a:latin typeface="Corbel"/>
                          <a:cs typeface="Corbel"/>
                        </a:rPr>
                        <a:t>"natural</a:t>
                      </a:r>
                      <a:r>
                        <a:rPr sz="1400" b="1" spc="-25" dirty="0">
                          <a:latin typeface="Corbel"/>
                          <a:cs typeface="Corbel"/>
                        </a:rPr>
                        <a:t> </a:t>
                      </a:r>
                      <a:r>
                        <a:rPr sz="1400" b="1" dirty="0">
                          <a:latin typeface="Corbel"/>
                          <a:cs typeface="Corbel"/>
                        </a:rPr>
                        <a:t>order"</a:t>
                      </a:r>
                      <a:r>
                        <a:rPr sz="1400" b="1" spc="-30" dirty="0">
                          <a:latin typeface="Corbel"/>
                          <a:cs typeface="Corbel"/>
                        </a:rPr>
                        <a:t> </a:t>
                      </a:r>
                      <a:r>
                        <a:rPr sz="1400" b="1" spc="-5" dirty="0">
                          <a:latin typeface="Corbel"/>
                          <a:cs typeface="Corbel"/>
                        </a:rPr>
                        <a:t>algorithm</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09"/>
                  </a:ext>
                </a:extLst>
              </a:tr>
              <a:tr h="277748">
                <a:tc>
                  <a:txBody>
                    <a:bodyPr/>
                    <a:lstStyle/>
                    <a:p>
                      <a:pPr marL="50165">
                        <a:lnSpc>
                          <a:spcPct val="100000"/>
                        </a:lnSpc>
                        <a:spcBef>
                          <a:spcPts val="135"/>
                        </a:spcBef>
                      </a:pPr>
                      <a:r>
                        <a:rPr sz="1400" b="1" spc="-5" dirty="0">
                          <a:latin typeface="Corbel"/>
                          <a:cs typeface="Corbel"/>
                        </a:rPr>
                        <a:t>next()</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400" b="1" spc="-5" dirty="0">
                          <a:latin typeface="Corbel"/>
                          <a:cs typeface="Corbel"/>
                        </a:rPr>
                        <a:t>Advance</a:t>
                      </a:r>
                      <a:r>
                        <a:rPr sz="1400" b="1" spc="-30" dirty="0">
                          <a:latin typeface="Corbel"/>
                          <a:cs typeface="Corbel"/>
                        </a:rPr>
                        <a:t> </a:t>
                      </a:r>
                      <a:r>
                        <a:rPr sz="1400" b="1" spc="-5" dirty="0">
                          <a:latin typeface="Corbel"/>
                          <a:cs typeface="Corbel"/>
                        </a:rPr>
                        <a:t>the</a:t>
                      </a:r>
                      <a:r>
                        <a:rPr sz="1400" b="1" dirty="0">
                          <a:latin typeface="Corbel"/>
                          <a:cs typeface="Corbel"/>
                        </a:rPr>
                        <a:t> internal</a:t>
                      </a:r>
                      <a:r>
                        <a:rPr sz="1400" b="1" spc="-25" dirty="0">
                          <a:latin typeface="Corbel"/>
                          <a:cs typeface="Corbel"/>
                        </a:rPr>
                        <a:t> </a:t>
                      </a:r>
                      <a:r>
                        <a:rPr sz="1400" b="1" spc="-5" dirty="0">
                          <a:latin typeface="Corbel"/>
                          <a:cs typeface="Corbel"/>
                        </a:rPr>
                        <a:t>array</a:t>
                      </a:r>
                      <a:r>
                        <a:rPr sz="1400" b="1" dirty="0">
                          <a:latin typeface="Corbel"/>
                          <a:cs typeface="Corbel"/>
                        </a:rPr>
                        <a:t> pointer</a:t>
                      </a:r>
                      <a:r>
                        <a:rPr sz="1400" b="1" spc="-15" dirty="0">
                          <a:latin typeface="Corbel"/>
                          <a:cs typeface="Corbel"/>
                        </a:rPr>
                        <a:t> </a:t>
                      </a:r>
                      <a:r>
                        <a:rPr sz="1400" b="1" dirty="0">
                          <a:latin typeface="Corbel"/>
                          <a:cs typeface="Corbel"/>
                        </a:rPr>
                        <a:t>of</a:t>
                      </a:r>
                      <a:r>
                        <a:rPr sz="1400" b="1" spc="-5" dirty="0">
                          <a:latin typeface="Corbel"/>
                          <a:cs typeface="Corbel"/>
                        </a:rPr>
                        <a:t> an</a:t>
                      </a:r>
                      <a:r>
                        <a:rPr sz="1400" b="1" dirty="0">
                          <a:latin typeface="Corbel"/>
                          <a:cs typeface="Corbel"/>
                        </a:rPr>
                        <a:t> </a:t>
                      </a:r>
                      <a:r>
                        <a:rPr sz="1400" b="1" spc="-5" dirty="0">
                          <a:latin typeface="Corbel"/>
                          <a:cs typeface="Corbel"/>
                        </a:rPr>
                        <a:t>array</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0"/>
                  </a:ext>
                </a:extLst>
              </a:tr>
              <a:tr h="263906">
                <a:tc>
                  <a:txBody>
                    <a:bodyPr/>
                    <a:lstStyle/>
                    <a:p>
                      <a:pPr marL="50165">
                        <a:lnSpc>
                          <a:spcPct val="100000"/>
                        </a:lnSpc>
                        <a:spcBef>
                          <a:spcPts val="135"/>
                        </a:spcBef>
                      </a:pPr>
                      <a:r>
                        <a:rPr sz="1400" b="1" dirty="0">
                          <a:latin typeface="Corbel"/>
                          <a:cs typeface="Corbel"/>
                        </a:rPr>
                        <a:t>pos()</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400" b="1" dirty="0">
                          <a:latin typeface="Corbel"/>
                          <a:cs typeface="Corbel"/>
                        </a:rPr>
                        <a:t>Alias</a:t>
                      </a:r>
                      <a:r>
                        <a:rPr sz="1400" b="1" spc="-40" dirty="0">
                          <a:latin typeface="Corbel"/>
                          <a:cs typeface="Corbel"/>
                        </a:rPr>
                        <a:t> </a:t>
                      </a:r>
                      <a:r>
                        <a:rPr sz="1400" b="1" dirty="0">
                          <a:latin typeface="Corbel"/>
                          <a:cs typeface="Corbel"/>
                        </a:rPr>
                        <a:t>of</a:t>
                      </a:r>
                      <a:r>
                        <a:rPr sz="1400" b="1" spc="-30" dirty="0">
                          <a:latin typeface="Corbel"/>
                          <a:cs typeface="Corbel"/>
                        </a:rPr>
                        <a:t> </a:t>
                      </a:r>
                      <a:r>
                        <a:rPr sz="1400" b="1" dirty="0">
                          <a:latin typeface="Corbel"/>
                          <a:cs typeface="Corbel"/>
                        </a:rPr>
                        <a:t>current()</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1"/>
                  </a:ext>
                </a:extLst>
              </a:tr>
              <a:tr h="263779">
                <a:tc>
                  <a:txBody>
                    <a:bodyPr/>
                    <a:lstStyle/>
                    <a:p>
                      <a:pPr marL="50165">
                        <a:lnSpc>
                          <a:spcPct val="100000"/>
                        </a:lnSpc>
                        <a:spcBef>
                          <a:spcPts val="135"/>
                        </a:spcBef>
                      </a:pPr>
                      <a:r>
                        <a:rPr sz="1400" b="1" spc="-5" dirty="0">
                          <a:latin typeface="Corbel"/>
                          <a:cs typeface="Corbel"/>
                        </a:rPr>
                        <a:t>prev()</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35"/>
                        </a:spcBef>
                      </a:pPr>
                      <a:r>
                        <a:rPr sz="1400" b="1" spc="-5" dirty="0">
                          <a:latin typeface="Corbel"/>
                          <a:cs typeface="Corbel"/>
                        </a:rPr>
                        <a:t>Rewinds</a:t>
                      </a:r>
                      <a:r>
                        <a:rPr sz="1400" b="1" spc="-45" dirty="0">
                          <a:latin typeface="Corbel"/>
                          <a:cs typeface="Corbel"/>
                        </a:rPr>
                        <a:t> </a:t>
                      </a:r>
                      <a:r>
                        <a:rPr sz="1400" b="1" spc="-5" dirty="0">
                          <a:latin typeface="Corbel"/>
                          <a:cs typeface="Corbel"/>
                        </a:rPr>
                        <a:t>the</a:t>
                      </a:r>
                      <a:r>
                        <a:rPr sz="1400" b="1" spc="-25" dirty="0">
                          <a:latin typeface="Corbel"/>
                          <a:cs typeface="Corbel"/>
                        </a:rPr>
                        <a:t> </a:t>
                      </a:r>
                      <a:r>
                        <a:rPr sz="1400" b="1" dirty="0">
                          <a:latin typeface="Corbel"/>
                          <a:cs typeface="Corbel"/>
                        </a:rPr>
                        <a:t>internal</a:t>
                      </a:r>
                      <a:r>
                        <a:rPr sz="1400" b="1" spc="-30" dirty="0">
                          <a:latin typeface="Corbel"/>
                          <a:cs typeface="Corbel"/>
                        </a:rPr>
                        <a:t> </a:t>
                      </a:r>
                      <a:r>
                        <a:rPr sz="1400" b="1" spc="-5" dirty="0">
                          <a:latin typeface="Corbel"/>
                          <a:cs typeface="Corbel"/>
                        </a:rPr>
                        <a:t>array </a:t>
                      </a:r>
                      <a:r>
                        <a:rPr sz="1400" b="1" dirty="0">
                          <a:latin typeface="Corbel"/>
                          <a:cs typeface="Corbel"/>
                        </a:rPr>
                        <a:t>pointer</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2"/>
                  </a:ext>
                </a:extLst>
              </a:tr>
              <a:tr h="277749">
                <a:tc>
                  <a:txBody>
                    <a:bodyPr/>
                    <a:lstStyle/>
                    <a:p>
                      <a:pPr marL="50165">
                        <a:lnSpc>
                          <a:spcPct val="100000"/>
                        </a:lnSpc>
                        <a:spcBef>
                          <a:spcPts val="135"/>
                        </a:spcBef>
                      </a:pPr>
                      <a:r>
                        <a:rPr sz="1400" b="1" dirty="0">
                          <a:latin typeface="Corbel"/>
                          <a:cs typeface="Corbel"/>
                        </a:rPr>
                        <a:t>range()</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35"/>
                        </a:spcBef>
                      </a:pPr>
                      <a:r>
                        <a:rPr sz="1400" b="1" spc="-5" dirty="0">
                          <a:latin typeface="Corbel"/>
                          <a:cs typeface="Corbel"/>
                        </a:rPr>
                        <a:t>Creates</a:t>
                      </a:r>
                      <a:r>
                        <a:rPr sz="1400" b="1" spc="-40" dirty="0">
                          <a:latin typeface="Corbel"/>
                          <a:cs typeface="Corbel"/>
                        </a:rPr>
                        <a:t> </a:t>
                      </a:r>
                      <a:r>
                        <a:rPr sz="1400" b="1" dirty="0">
                          <a:latin typeface="Corbel"/>
                          <a:cs typeface="Corbel"/>
                        </a:rPr>
                        <a:t>an</a:t>
                      </a:r>
                      <a:r>
                        <a:rPr sz="1400" b="1" spc="-5" dirty="0">
                          <a:latin typeface="Corbel"/>
                          <a:cs typeface="Corbel"/>
                        </a:rPr>
                        <a:t> array</a:t>
                      </a:r>
                      <a:r>
                        <a:rPr sz="1400" b="1" dirty="0">
                          <a:latin typeface="Corbel"/>
                          <a:cs typeface="Corbel"/>
                        </a:rPr>
                        <a:t> containing</a:t>
                      </a:r>
                      <a:r>
                        <a:rPr sz="1400" b="1" spc="-35" dirty="0">
                          <a:latin typeface="Corbel"/>
                          <a:cs typeface="Corbel"/>
                        </a:rPr>
                        <a:t> </a:t>
                      </a:r>
                      <a:r>
                        <a:rPr sz="1400" b="1" dirty="0">
                          <a:latin typeface="Corbel"/>
                          <a:cs typeface="Corbel"/>
                        </a:rPr>
                        <a:t>a</a:t>
                      </a:r>
                      <a:r>
                        <a:rPr sz="1400" b="1" spc="-10" dirty="0">
                          <a:latin typeface="Corbel"/>
                          <a:cs typeface="Corbel"/>
                        </a:rPr>
                        <a:t> </a:t>
                      </a:r>
                      <a:r>
                        <a:rPr sz="1400" b="1" dirty="0">
                          <a:latin typeface="Corbel"/>
                          <a:cs typeface="Corbel"/>
                        </a:rPr>
                        <a:t>range</a:t>
                      </a:r>
                      <a:r>
                        <a:rPr sz="1400" b="1" spc="-5" dirty="0">
                          <a:latin typeface="Corbel"/>
                          <a:cs typeface="Corbel"/>
                        </a:rPr>
                        <a:t> </a:t>
                      </a:r>
                      <a:r>
                        <a:rPr sz="1400" b="1" dirty="0">
                          <a:latin typeface="Corbel"/>
                          <a:cs typeface="Corbel"/>
                        </a:rPr>
                        <a:t>of</a:t>
                      </a:r>
                      <a:r>
                        <a:rPr sz="1400" b="1" spc="-10" dirty="0">
                          <a:latin typeface="Corbel"/>
                          <a:cs typeface="Corbel"/>
                        </a:rPr>
                        <a:t> </a:t>
                      </a:r>
                      <a:r>
                        <a:rPr sz="1400" b="1" dirty="0">
                          <a:latin typeface="Corbel"/>
                          <a:cs typeface="Corbel"/>
                        </a:rPr>
                        <a:t>elements</a:t>
                      </a:r>
                      <a:endParaRPr sz="1400">
                        <a:latin typeface="Corbel"/>
                        <a:cs typeface="Corbel"/>
                      </a:endParaRPr>
                    </a:p>
                  </a:txBody>
                  <a:tcPr marL="0" marR="0" marT="1714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3"/>
                  </a:ext>
                </a:extLst>
              </a:tr>
              <a:tr h="277749">
                <a:tc>
                  <a:txBody>
                    <a:bodyPr/>
                    <a:lstStyle/>
                    <a:p>
                      <a:pPr marL="50165">
                        <a:lnSpc>
                          <a:spcPct val="100000"/>
                        </a:lnSpc>
                        <a:spcBef>
                          <a:spcPts val="140"/>
                        </a:spcBef>
                      </a:pPr>
                      <a:r>
                        <a:rPr sz="1400" b="1" dirty="0">
                          <a:latin typeface="Corbel"/>
                          <a:cs typeface="Corbel"/>
                        </a:rPr>
                        <a:t>reset()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40"/>
                        </a:spcBef>
                      </a:pPr>
                      <a:r>
                        <a:rPr sz="1400" b="1" dirty="0">
                          <a:latin typeface="Corbel"/>
                          <a:cs typeface="Corbel"/>
                        </a:rPr>
                        <a:t>Sets</a:t>
                      </a:r>
                      <a:r>
                        <a:rPr sz="1400" b="1" spc="-30" dirty="0">
                          <a:latin typeface="Corbel"/>
                          <a:cs typeface="Corbel"/>
                        </a:rPr>
                        <a:t> </a:t>
                      </a:r>
                      <a:r>
                        <a:rPr sz="1400" b="1" spc="-5" dirty="0">
                          <a:latin typeface="Corbel"/>
                          <a:cs typeface="Corbel"/>
                        </a:rPr>
                        <a:t>the</a:t>
                      </a:r>
                      <a:r>
                        <a:rPr sz="1400" b="1" spc="-15" dirty="0">
                          <a:latin typeface="Corbel"/>
                          <a:cs typeface="Corbel"/>
                        </a:rPr>
                        <a:t> </a:t>
                      </a:r>
                      <a:r>
                        <a:rPr sz="1400" b="1" dirty="0">
                          <a:latin typeface="Corbel"/>
                          <a:cs typeface="Corbel"/>
                        </a:rPr>
                        <a:t>internal</a:t>
                      </a:r>
                      <a:r>
                        <a:rPr sz="1400" b="1" spc="-30" dirty="0">
                          <a:latin typeface="Corbel"/>
                          <a:cs typeface="Corbel"/>
                        </a:rPr>
                        <a:t> </a:t>
                      </a:r>
                      <a:r>
                        <a:rPr sz="1400" b="1" dirty="0">
                          <a:latin typeface="Corbel"/>
                          <a:cs typeface="Corbel"/>
                        </a:rPr>
                        <a:t>pointer</a:t>
                      </a:r>
                      <a:r>
                        <a:rPr sz="1400" b="1" spc="-15" dirty="0">
                          <a:latin typeface="Corbel"/>
                          <a:cs typeface="Corbel"/>
                        </a:rPr>
                        <a:t> </a:t>
                      </a:r>
                      <a:r>
                        <a:rPr sz="1400" b="1" dirty="0">
                          <a:latin typeface="Corbel"/>
                          <a:cs typeface="Corbel"/>
                        </a:rPr>
                        <a:t>of</a:t>
                      </a:r>
                      <a:r>
                        <a:rPr sz="1400" b="1" spc="-5" dirty="0">
                          <a:latin typeface="Corbel"/>
                          <a:cs typeface="Corbel"/>
                        </a:rPr>
                        <a:t> an array</a:t>
                      </a:r>
                      <a:r>
                        <a:rPr sz="1400" b="1" dirty="0">
                          <a:latin typeface="Corbel"/>
                          <a:cs typeface="Corbel"/>
                        </a:rPr>
                        <a:t> </a:t>
                      </a:r>
                      <a:r>
                        <a:rPr sz="1400" b="1" spc="-5" dirty="0">
                          <a:latin typeface="Corbel"/>
                          <a:cs typeface="Corbel"/>
                        </a:rPr>
                        <a:t>to its</a:t>
                      </a:r>
                      <a:r>
                        <a:rPr sz="1400" b="1" spc="-25" dirty="0">
                          <a:latin typeface="Corbel"/>
                          <a:cs typeface="Corbel"/>
                        </a:rPr>
                        <a:t> </a:t>
                      </a:r>
                      <a:r>
                        <a:rPr sz="1400" b="1" dirty="0">
                          <a:latin typeface="Corbel"/>
                          <a:cs typeface="Corbel"/>
                        </a:rPr>
                        <a:t>first</a:t>
                      </a:r>
                      <a:r>
                        <a:rPr sz="1400" b="1" spc="-20" dirty="0">
                          <a:latin typeface="Corbel"/>
                          <a:cs typeface="Corbel"/>
                        </a:rPr>
                        <a:t> </a:t>
                      </a:r>
                      <a:r>
                        <a:rPr sz="1400" b="1" dirty="0">
                          <a:latin typeface="Corbel"/>
                          <a:cs typeface="Corbel"/>
                        </a:rPr>
                        <a:t>element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4"/>
                  </a:ext>
                </a:extLst>
              </a:tr>
              <a:tr h="277875">
                <a:tc>
                  <a:txBody>
                    <a:bodyPr/>
                    <a:lstStyle/>
                    <a:p>
                      <a:pPr marL="50165">
                        <a:lnSpc>
                          <a:spcPct val="100000"/>
                        </a:lnSpc>
                        <a:spcBef>
                          <a:spcPts val="140"/>
                        </a:spcBef>
                      </a:pPr>
                      <a:r>
                        <a:rPr sz="1400" b="1" dirty="0">
                          <a:latin typeface="Corbel"/>
                          <a:cs typeface="Corbel"/>
                        </a:rPr>
                        <a:t>rsort()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40"/>
                        </a:spcBef>
                      </a:pPr>
                      <a:r>
                        <a:rPr sz="1400" b="1" dirty="0">
                          <a:latin typeface="Corbel"/>
                          <a:cs typeface="Corbel"/>
                        </a:rPr>
                        <a:t>Sorts</a:t>
                      </a:r>
                      <a:r>
                        <a:rPr sz="1400" b="1" spc="-25" dirty="0">
                          <a:latin typeface="Corbel"/>
                          <a:cs typeface="Corbel"/>
                        </a:rPr>
                        <a:t> </a:t>
                      </a:r>
                      <a:r>
                        <a:rPr sz="1400" b="1" dirty="0">
                          <a:latin typeface="Corbel"/>
                          <a:cs typeface="Corbel"/>
                        </a:rPr>
                        <a:t>an </a:t>
                      </a:r>
                      <a:r>
                        <a:rPr sz="1400" b="1" spc="-5" dirty="0">
                          <a:latin typeface="Corbel"/>
                          <a:cs typeface="Corbel"/>
                        </a:rPr>
                        <a:t>indexed</a:t>
                      </a:r>
                      <a:r>
                        <a:rPr sz="1400" b="1" spc="-40" dirty="0">
                          <a:latin typeface="Corbel"/>
                          <a:cs typeface="Corbel"/>
                        </a:rPr>
                        <a:t> </a:t>
                      </a:r>
                      <a:r>
                        <a:rPr sz="1400" b="1" spc="-5" dirty="0">
                          <a:latin typeface="Corbel"/>
                          <a:cs typeface="Corbel"/>
                        </a:rPr>
                        <a:t>array</a:t>
                      </a:r>
                      <a:r>
                        <a:rPr sz="1400" b="1" dirty="0">
                          <a:latin typeface="Corbel"/>
                          <a:cs typeface="Corbel"/>
                        </a:rPr>
                        <a:t> </a:t>
                      </a:r>
                      <a:r>
                        <a:rPr sz="1400" b="1" spc="-5" dirty="0">
                          <a:latin typeface="Corbel"/>
                          <a:cs typeface="Corbel"/>
                        </a:rPr>
                        <a:t>in</a:t>
                      </a:r>
                      <a:r>
                        <a:rPr sz="1400" b="1" dirty="0">
                          <a:latin typeface="Corbel"/>
                          <a:cs typeface="Corbel"/>
                        </a:rPr>
                        <a:t> </a:t>
                      </a:r>
                      <a:r>
                        <a:rPr sz="1400" b="1" spc="-5" dirty="0">
                          <a:latin typeface="Corbel"/>
                          <a:cs typeface="Corbel"/>
                        </a:rPr>
                        <a:t>descending</a:t>
                      </a:r>
                      <a:r>
                        <a:rPr sz="1400" b="1" spc="-30" dirty="0">
                          <a:latin typeface="Corbel"/>
                          <a:cs typeface="Corbel"/>
                        </a:rPr>
                        <a:t> </a:t>
                      </a:r>
                      <a:r>
                        <a:rPr sz="1400" b="1" dirty="0">
                          <a:latin typeface="Corbel"/>
                          <a:cs typeface="Corbel"/>
                        </a:rPr>
                        <a:t>order</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5"/>
                  </a:ext>
                </a:extLst>
              </a:tr>
              <a:tr h="263778">
                <a:tc>
                  <a:txBody>
                    <a:bodyPr/>
                    <a:lstStyle/>
                    <a:p>
                      <a:pPr marL="50165">
                        <a:lnSpc>
                          <a:spcPct val="100000"/>
                        </a:lnSpc>
                        <a:spcBef>
                          <a:spcPts val="140"/>
                        </a:spcBef>
                      </a:pPr>
                      <a:r>
                        <a:rPr sz="1400" b="1" dirty="0">
                          <a:latin typeface="Corbel"/>
                          <a:cs typeface="Corbel"/>
                        </a:rPr>
                        <a:t>shuffle()</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40"/>
                        </a:spcBef>
                      </a:pPr>
                      <a:r>
                        <a:rPr sz="1400" b="1" spc="-5" dirty="0">
                          <a:latin typeface="Corbel"/>
                          <a:cs typeface="Corbel"/>
                        </a:rPr>
                        <a:t>Shuffles</a:t>
                      </a:r>
                      <a:r>
                        <a:rPr sz="1400" b="1" spc="-35" dirty="0">
                          <a:latin typeface="Corbel"/>
                          <a:cs typeface="Corbel"/>
                        </a:rPr>
                        <a:t> </a:t>
                      </a:r>
                      <a:r>
                        <a:rPr sz="1400" b="1" dirty="0">
                          <a:latin typeface="Corbel"/>
                          <a:cs typeface="Corbel"/>
                        </a:rPr>
                        <a:t>an</a:t>
                      </a:r>
                      <a:r>
                        <a:rPr sz="1400" b="1" spc="-10" dirty="0">
                          <a:latin typeface="Corbel"/>
                          <a:cs typeface="Corbel"/>
                        </a:rPr>
                        <a:t> </a:t>
                      </a:r>
                      <a:r>
                        <a:rPr sz="1400" b="1" spc="-5" dirty="0">
                          <a:latin typeface="Corbel"/>
                          <a:cs typeface="Corbel"/>
                        </a:rPr>
                        <a:t>array</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6"/>
                  </a:ext>
                </a:extLst>
              </a:tr>
              <a:tr h="263906">
                <a:tc>
                  <a:txBody>
                    <a:bodyPr/>
                    <a:lstStyle/>
                    <a:p>
                      <a:pPr marL="50165">
                        <a:lnSpc>
                          <a:spcPct val="100000"/>
                        </a:lnSpc>
                        <a:spcBef>
                          <a:spcPts val="140"/>
                        </a:spcBef>
                      </a:pPr>
                      <a:r>
                        <a:rPr sz="1400" b="1" dirty="0">
                          <a:latin typeface="Corbel"/>
                          <a:cs typeface="Corbel"/>
                        </a:rPr>
                        <a:t>sizeof()</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40"/>
                        </a:spcBef>
                      </a:pPr>
                      <a:r>
                        <a:rPr sz="1400" b="1" spc="-5" dirty="0">
                          <a:latin typeface="Corbel"/>
                          <a:cs typeface="Corbel"/>
                        </a:rPr>
                        <a:t>Alias</a:t>
                      </a:r>
                      <a:r>
                        <a:rPr sz="1400" b="1" spc="-30" dirty="0">
                          <a:latin typeface="Corbel"/>
                          <a:cs typeface="Corbel"/>
                        </a:rPr>
                        <a:t> </a:t>
                      </a:r>
                      <a:r>
                        <a:rPr sz="1400" b="1" dirty="0">
                          <a:latin typeface="Corbel"/>
                          <a:cs typeface="Corbel"/>
                        </a:rPr>
                        <a:t>of</a:t>
                      </a:r>
                      <a:r>
                        <a:rPr sz="1400" b="1" spc="-20" dirty="0">
                          <a:latin typeface="Corbel"/>
                          <a:cs typeface="Corbel"/>
                        </a:rPr>
                        <a:t> </a:t>
                      </a:r>
                      <a:r>
                        <a:rPr sz="1400" b="1" dirty="0">
                          <a:latin typeface="Corbel"/>
                          <a:cs typeface="Corbel"/>
                        </a:rPr>
                        <a:t>count()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7"/>
                  </a:ext>
                </a:extLst>
              </a:tr>
              <a:tr h="277748">
                <a:tc>
                  <a:txBody>
                    <a:bodyPr/>
                    <a:lstStyle/>
                    <a:p>
                      <a:pPr marL="50165">
                        <a:lnSpc>
                          <a:spcPct val="100000"/>
                        </a:lnSpc>
                        <a:spcBef>
                          <a:spcPts val="140"/>
                        </a:spcBef>
                      </a:pPr>
                      <a:r>
                        <a:rPr sz="1400" b="1" dirty="0">
                          <a:latin typeface="Corbel"/>
                          <a:cs typeface="Corbel"/>
                        </a:rPr>
                        <a:t>sort()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40"/>
                        </a:spcBef>
                      </a:pPr>
                      <a:r>
                        <a:rPr sz="1400" b="1" dirty="0">
                          <a:latin typeface="Corbel"/>
                          <a:cs typeface="Corbel"/>
                        </a:rPr>
                        <a:t>Sorts</a:t>
                      </a:r>
                      <a:r>
                        <a:rPr sz="1400" b="1" spc="-30" dirty="0">
                          <a:latin typeface="Corbel"/>
                          <a:cs typeface="Corbel"/>
                        </a:rPr>
                        <a:t> </a:t>
                      </a:r>
                      <a:r>
                        <a:rPr sz="1400" b="1" dirty="0">
                          <a:latin typeface="Corbel"/>
                          <a:cs typeface="Corbel"/>
                        </a:rPr>
                        <a:t>an </a:t>
                      </a:r>
                      <a:r>
                        <a:rPr sz="1400" b="1" spc="-5" dirty="0">
                          <a:latin typeface="Corbel"/>
                          <a:cs typeface="Corbel"/>
                        </a:rPr>
                        <a:t>indexed</a:t>
                      </a:r>
                      <a:r>
                        <a:rPr sz="1400" b="1" spc="-45" dirty="0">
                          <a:latin typeface="Corbel"/>
                          <a:cs typeface="Corbel"/>
                        </a:rPr>
                        <a:t> </a:t>
                      </a:r>
                      <a:r>
                        <a:rPr sz="1400" b="1" spc="-5" dirty="0">
                          <a:latin typeface="Corbel"/>
                          <a:cs typeface="Corbel"/>
                        </a:rPr>
                        <a:t>array</a:t>
                      </a:r>
                      <a:r>
                        <a:rPr sz="1400" b="1" dirty="0">
                          <a:latin typeface="Corbel"/>
                          <a:cs typeface="Corbel"/>
                        </a:rPr>
                        <a:t> </a:t>
                      </a:r>
                      <a:r>
                        <a:rPr sz="1400" b="1" spc="-5" dirty="0">
                          <a:latin typeface="Corbel"/>
                          <a:cs typeface="Corbel"/>
                        </a:rPr>
                        <a:t>in </a:t>
                      </a:r>
                      <a:r>
                        <a:rPr sz="1400" b="1" dirty="0">
                          <a:latin typeface="Corbel"/>
                          <a:cs typeface="Corbel"/>
                        </a:rPr>
                        <a:t>ascending</a:t>
                      </a:r>
                      <a:r>
                        <a:rPr sz="1400" b="1" spc="-40" dirty="0">
                          <a:latin typeface="Corbel"/>
                          <a:cs typeface="Corbel"/>
                        </a:rPr>
                        <a:t> </a:t>
                      </a:r>
                      <a:r>
                        <a:rPr sz="1400" b="1" dirty="0">
                          <a:latin typeface="Corbel"/>
                          <a:cs typeface="Corbel"/>
                        </a:rPr>
                        <a:t>order</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18"/>
                  </a:ext>
                </a:extLst>
              </a:tr>
              <a:tr h="277761">
                <a:tc>
                  <a:txBody>
                    <a:bodyPr/>
                    <a:lstStyle/>
                    <a:p>
                      <a:pPr marL="50165">
                        <a:lnSpc>
                          <a:spcPct val="100000"/>
                        </a:lnSpc>
                        <a:spcBef>
                          <a:spcPts val="140"/>
                        </a:spcBef>
                      </a:pPr>
                      <a:r>
                        <a:rPr sz="1400" b="1" dirty="0">
                          <a:latin typeface="Corbel"/>
                          <a:cs typeface="Corbel"/>
                        </a:rPr>
                        <a:t>uasort()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25400">
                        <a:lnSpc>
                          <a:spcPct val="100000"/>
                        </a:lnSpc>
                        <a:spcBef>
                          <a:spcPts val="140"/>
                        </a:spcBef>
                      </a:pPr>
                      <a:r>
                        <a:rPr sz="1400" b="1" dirty="0">
                          <a:latin typeface="Corbel"/>
                          <a:cs typeface="Corbel"/>
                        </a:rPr>
                        <a:t>Sorts</a:t>
                      </a:r>
                      <a:r>
                        <a:rPr sz="1400" b="1" spc="-25" dirty="0">
                          <a:latin typeface="Corbel"/>
                          <a:cs typeface="Corbel"/>
                        </a:rPr>
                        <a:t> </a:t>
                      </a:r>
                      <a:r>
                        <a:rPr sz="1400" b="1" dirty="0">
                          <a:latin typeface="Corbel"/>
                          <a:cs typeface="Corbel"/>
                        </a:rPr>
                        <a:t>an </a:t>
                      </a:r>
                      <a:r>
                        <a:rPr sz="1400" b="1" spc="-5" dirty="0">
                          <a:latin typeface="Corbel"/>
                          <a:cs typeface="Corbel"/>
                        </a:rPr>
                        <a:t>array</a:t>
                      </a:r>
                      <a:r>
                        <a:rPr sz="1400" b="1" dirty="0">
                          <a:latin typeface="Corbel"/>
                          <a:cs typeface="Corbel"/>
                        </a:rPr>
                        <a:t> </a:t>
                      </a:r>
                      <a:r>
                        <a:rPr sz="1400" b="1" spc="-5" dirty="0">
                          <a:latin typeface="Corbel"/>
                          <a:cs typeface="Corbel"/>
                        </a:rPr>
                        <a:t>by </a:t>
                      </a:r>
                      <a:r>
                        <a:rPr sz="1400" b="1" dirty="0">
                          <a:latin typeface="Corbel"/>
                          <a:cs typeface="Corbel"/>
                        </a:rPr>
                        <a:t>values</a:t>
                      </a:r>
                      <a:r>
                        <a:rPr sz="1400" b="1" spc="-20" dirty="0">
                          <a:latin typeface="Corbel"/>
                          <a:cs typeface="Corbel"/>
                        </a:rPr>
                        <a:t> </a:t>
                      </a:r>
                      <a:r>
                        <a:rPr sz="1400" b="1" dirty="0">
                          <a:latin typeface="Corbel"/>
                          <a:cs typeface="Corbel"/>
                        </a:rPr>
                        <a:t>using</a:t>
                      </a:r>
                      <a:r>
                        <a:rPr sz="1400" b="1" spc="-30" dirty="0">
                          <a:latin typeface="Corbel"/>
                          <a:cs typeface="Corbel"/>
                        </a:rPr>
                        <a:t> </a:t>
                      </a:r>
                      <a:r>
                        <a:rPr sz="1400" b="1" dirty="0">
                          <a:latin typeface="Corbel"/>
                          <a:cs typeface="Corbel"/>
                        </a:rPr>
                        <a:t>a</a:t>
                      </a:r>
                      <a:r>
                        <a:rPr sz="1400" b="1" spc="10" dirty="0">
                          <a:latin typeface="Corbel"/>
                          <a:cs typeface="Corbel"/>
                        </a:rPr>
                        <a:t> </a:t>
                      </a:r>
                      <a:r>
                        <a:rPr sz="1400" b="1" dirty="0">
                          <a:latin typeface="Corbel"/>
                          <a:cs typeface="Corbel"/>
                        </a:rPr>
                        <a:t>user-defined</a:t>
                      </a:r>
                      <a:r>
                        <a:rPr sz="1400" b="1" spc="-55" dirty="0">
                          <a:latin typeface="Corbel"/>
                          <a:cs typeface="Corbel"/>
                        </a:rPr>
                        <a:t> </a:t>
                      </a:r>
                      <a:r>
                        <a:rPr sz="1400" b="1" dirty="0">
                          <a:latin typeface="Corbel"/>
                          <a:cs typeface="Corbel"/>
                        </a:rPr>
                        <a:t>comparison</a:t>
                      </a:r>
                      <a:r>
                        <a:rPr sz="1400" b="1" spc="-30" dirty="0">
                          <a:latin typeface="Corbel"/>
                          <a:cs typeface="Corbel"/>
                        </a:rPr>
                        <a:t> </a:t>
                      </a:r>
                      <a:r>
                        <a:rPr sz="1400" b="1" spc="-5" dirty="0">
                          <a:latin typeface="Corbel"/>
                          <a:cs typeface="Corbel"/>
                        </a:rPr>
                        <a:t>function</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extLst>
                  <a:ext uri="{0D108BD9-81ED-4DB2-BD59-A6C34878D82A}">
                    <a16:rowId xmlns:a16="http://schemas.microsoft.com/office/drawing/2014/main" val="10019"/>
                  </a:ext>
                </a:extLst>
              </a:tr>
              <a:tr h="277761">
                <a:tc>
                  <a:txBody>
                    <a:bodyPr/>
                    <a:lstStyle/>
                    <a:p>
                      <a:pPr marL="50165">
                        <a:lnSpc>
                          <a:spcPct val="100000"/>
                        </a:lnSpc>
                        <a:spcBef>
                          <a:spcPts val="140"/>
                        </a:spcBef>
                      </a:pPr>
                      <a:r>
                        <a:rPr sz="1400" b="1" spc="-5" dirty="0">
                          <a:latin typeface="Corbel"/>
                          <a:cs typeface="Corbel"/>
                        </a:rPr>
                        <a:t>uksort()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tc>
                  <a:txBody>
                    <a:bodyPr/>
                    <a:lstStyle/>
                    <a:p>
                      <a:pPr marL="25400">
                        <a:lnSpc>
                          <a:spcPct val="100000"/>
                        </a:lnSpc>
                        <a:spcBef>
                          <a:spcPts val="140"/>
                        </a:spcBef>
                      </a:pPr>
                      <a:r>
                        <a:rPr sz="1400" b="1" dirty="0">
                          <a:latin typeface="Corbel"/>
                          <a:cs typeface="Corbel"/>
                        </a:rPr>
                        <a:t>Sorts</a:t>
                      </a:r>
                      <a:r>
                        <a:rPr sz="1400" b="1" spc="-25" dirty="0">
                          <a:latin typeface="Corbel"/>
                          <a:cs typeface="Corbel"/>
                        </a:rPr>
                        <a:t> </a:t>
                      </a:r>
                      <a:r>
                        <a:rPr sz="1400" b="1" dirty="0">
                          <a:latin typeface="Corbel"/>
                          <a:cs typeface="Corbel"/>
                        </a:rPr>
                        <a:t>an </a:t>
                      </a:r>
                      <a:r>
                        <a:rPr sz="1400" b="1" spc="-5" dirty="0">
                          <a:latin typeface="Corbel"/>
                          <a:cs typeface="Corbel"/>
                        </a:rPr>
                        <a:t>array</a:t>
                      </a:r>
                      <a:r>
                        <a:rPr sz="1400" b="1" dirty="0">
                          <a:latin typeface="Corbel"/>
                          <a:cs typeface="Corbel"/>
                        </a:rPr>
                        <a:t> </a:t>
                      </a:r>
                      <a:r>
                        <a:rPr sz="1400" b="1" spc="-5" dirty="0">
                          <a:latin typeface="Corbel"/>
                          <a:cs typeface="Corbel"/>
                        </a:rPr>
                        <a:t>by </a:t>
                      </a:r>
                      <a:r>
                        <a:rPr sz="1400" b="1" spc="-10" dirty="0">
                          <a:latin typeface="Corbel"/>
                          <a:cs typeface="Corbel"/>
                        </a:rPr>
                        <a:t>keys</a:t>
                      </a:r>
                      <a:r>
                        <a:rPr sz="1400" b="1" spc="-5" dirty="0">
                          <a:latin typeface="Corbel"/>
                          <a:cs typeface="Corbel"/>
                        </a:rPr>
                        <a:t> </a:t>
                      </a:r>
                      <a:r>
                        <a:rPr sz="1400" b="1" dirty="0">
                          <a:latin typeface="Corbel"/>
                          <a:cs typeface="Corbel"/>
                        </a:rPr>
                        <a:t>using</a:t>
                      </a:r>
                      <a:r>
                        <a:rPr sz="1400" b="1" spc="-20" dirty="0">
                          <a:latin typeface="Corbel"/>
                          <a:cs typeface="Corbel"/>
                        </a:rPr>
                        <a:t> </a:t>
                      </a:r>
                      <a:r>
                        <a:rPr sz="1400" b="1" dirty="0">
                          <a:latin typeface="Corbel"/>
                          <a:cs typeface="Corbel"/>
                        </a:rPr>
                        <a:t>a user-defined</a:t>
                      </a:r>
                      <a:r>
                        <a:rPr sz="1400" b="1" spc="-45" dirty="0">
                          <a:latin typeface="Corbel"/>
                          <a:cs typeface="Corbel"/>
                        </a:rPr>
                        <a:t> </a:t>
                      </a:r>
                      <a:r>
                        <a:rPr sz="1400" b="1" dirty="0">
                          <a:latin typeface="Corbel"/>
                          <a:cs typeface="Corbel"/>
                        </a:rPr>
                        <a:t>comparison</a:t>
                      </a:r>
                      <a:r>
                        <a:rPr sz="1400" b="1" spc="-50" dirty="0">
                          <a:latin typeface="Corbel"/>
                          <a:cs typeface="Corbel"/>
                        </a:rPr>
                        <a:t> </a:t>
                      </a:r>
                      <a:r>
                        <a:rPr sz="1400" b="1" spc="-5" dirty="0">
                          <a:latin typeface="Corbel"/>
                          <a:cs typeface="Corbel"/>
                        </a:rPr>
                        <a:t>function</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0F0F0"/>
                    </a:solidFill>
                  </a:tcPr>
                </a:tc>
                <a:extLst>
                  <a:ext uri="{0D108BD9-81ED-4DB2-BD59-A6C34878D82A}">
                    <a16:rowId xmlns:a16="http://schemas.microsoft.com/office/drawing/2014/main" val="10020"/>
                  </a:ext>
                </a:extLst>
              </a:tr>
              <a:tr h="277761">
                <a:tc>
                  <a:txBody>
                    <a:bodyPr/>
                    <a:lstStyle/>
                    <a:p>
                      <a:pPr marL="50165">
                        <a:lnSpc>
                          <a:spcPct val="100000"/>
                        </a:lnSpc>
                        <a:spcBef>
                          <a:spcPts val="140"/>
                        </a:spcBef>
                      </a:pPr>
                      <a:r>
                        <a:rPr sz="1400" b="1" dirty="0">
                          <a:latin typeface="Corbel"/>
                          <a:cs typeface="Corbel"/>
                        </a:rPr>
                        <a:t>usort()</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tc>
                  <a:txBody>
                    <a:bodyPr/>
                    <a:lstStyle/>
                    <a:p>
                      <a:pPr marL="25400">
                        <a:lnSpc>
                          <a:spcPct val="100000"/>
                        </a:lnSpc>
                        <a:spcBef>
                          <a:spcPts val="140"/>
                        </a:spcBef>
                      </a:pPr>
                      <a:r>
                        <a:rPr sz="1400" b="1" dirty="0">
                          <a:latin typeface="Corbel"/>
                          <a:cs typeface="Corbel"/>
                        </a:rPr>
                        <a:t>Sorts</a:t>
                      </a:r>
                      <a:r>
                        <a:rPr sz="1400" b="1" spc="-25" dirty="0">
                          <a:latin typeface="Corbel"/>
                          <a:cs typeface="Corbel"/>
                        </a:rPr>
                        <a:t> </a:t>
                      </a:r>
                      <a:r>
                        <a:rPr sz="1400" b="1" dirty="0">
                          <a:latin typeface="Corbel"/>
                          <a:cs typeface="Corbel"/>
                        </a:rPr>
                        <a:t>an </a:t>
                      </a:r>
                      <a:r>
                        <a:rPr sz="1400" b="1" spc="-5" dirty="0">
                          <a:latin typeface="Corbel"/>
                          <a:cs typeface="Corbel"/>
                        </a:rPr>
                        <a:t>array </a:t>
                      </a:r>
                      <a:r>
                        <a:rPr sz="1400" b="1" dirty="0">
                          <a:latin typeface="Corbel"/>
                          <a:cs typeface="Corbel"/>
                        </a:rPr>
                        <a:t>using</a:t>
                      </a:r>
                      <a:r>
                        <a:rPr sz="1400" b="1" spc="-20" dirty="0">
                          <a:latin typeface="Corbel"/>
                          <a:cs typeface="Corbel"/>
                        </a:rPr>
                        <a:t> </a:t>
                      </a:r>
                      <a:r>
                        <a:rPr sz="1400" b="1" dirty="0">
                          <a:latin typeface="Corbel"/>
                          <a:cs typeface="Corbel"/>
                        </a:rPr>
                        <a:t>a user-defined</a:t>
                      </a:r>
                      <a:r>
                        <a:rPr sz="1400" b="1" spc="-55" dirty="0">
                          <a:latin typeface="Corbel"/>
                          <a:cs typeface="Corbel"/>
                        </a:rPr>
                        <a:t> </a:t>
                      </a:r>
                      <a:r>
                        <a:rPr sz="1400" b="1" dirty="0">
                          <a:latin typeface="Corbel"/>
                          <a:cs typeface="Corbel"/>
                        </a:rPr>
                        <a:t>comparison</a:t>
                      </a:r>
                      <a:r>
                        <a:rPr sz="1400" b="1" spc="-35" dirty="0">
                          <a:latin typeface="Corbel"/>
                          <a:cs typeface="Corbel"/>
                        </a:rPr>
                        <a:t> </a:t>
                      </a:r>
                      <a:r>
                        <a:rPr sz="1400" b="1" spc="-5" dirty="0">
                          <a:latin typeface="Corbel"/>
                          <a:cs typeface="Corbel"/>
                        </a:rPr>
                        <a:t>function</a:t>
                      </a:r>
                      <a:endParaRPr sz="1400">
                        <a:latin typeface="Corbel"/>
                        <a:cs typeface="Corbel"/>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extLst>
                  <a:ext uri="{0D108BD9-81ED-4DB2-BD59-A6C34878D82A}">
                    <a16:rowId xmlns:a16="http://schemas.microsoft.com/office/drawing/2014/main" val="1002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B1D0-EFA6-4539-B81D-4AAC6B06B6F4}"/>
              </a:ext>
            </a:extLst>
          </p:cNvPr>
          <p:cNvSpPr>
            <a:spLocks noGrp="1"/>
          </p:cNvSpPr>
          <p:nvPr>
            <p:ph type="title"/>
          </p:nvPr>
        </p:nvSpPr>
        <p:spPr>
          <a:xfrm>
            <a:off x="2659825" y="596232"/>
            <a:ext cx="6948550" cy="738664"/>
          </a:xfrm>
        </p:spPr>
        <p:txBody>
          <a:bodyPr>
            <a:normAutofit fontScale="90000"/>
          </a:bodyPr>
          <a:lstStyle/>
          <a:p>
            <a:r>
              <a:rPr lang="en-IN" i="0" dirty="0">
                <a:solidFill>
                  <a:srgbClr val="000000"/>
                </a:solidFill>
                <a:effectLst/>
                <a:latin typeface="Segoe UI" panose="020B0502040204020203" pitchFamily="34" charset="0"/>
              </a:rPr>
              <a:t>PHP - Superglobal variables</a:t>
            </a:r>
            <a:br>
              <a:rPr lang="en-IN"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D5028AFB-809B-433F-8321-8678A6E322DD}"/>
              </a:ext>
            </a:extLst>
          </p:cNvPr>
          <p:cNvSpPr>
            <a:spLocks noGrp="1"/>
          </p:cNvSpPr>
          <p:nvPr>
            <p:ph type="body" idx="1"/>
          </p:nvPr>
        </p:nvSpPr>
        <p:spPr>
          <a:xfrm>
            <a:off x="1219200" y="1213008"/>
            <a:ext cx="9829800" cy="4431983"/>
          </a:xfrm>
        </p:spPr>
        <p:txBody>
          <a:bodyPr>
            <a:normAutofit fontScale="47500" lnSpcReduction="20000"/>
          </a:bodyPr>
          <a:lstStyle/>
          <a:p>
            <a:pPr algn="l">
              <a:lnSpc>
                <a:spcPct val="170000"/>
              </a:lnSpc>
            </a:pPr>
            <a:r>
              <a:rPr lang="en-US" b="0" i="0" dirty="0">
                <a:solidFill>
                  <a:srgbClr val="FF0000"/>
                </a:solidFill>
                <a:effectLst/>
                <a:latin typeface="Verdana" panose="020B0604030504040204" pitchFamily="34" charset="0"/>
              </a:rPr>
              <a:t>Some predefined variables in PHP are "</a:t>
            </a:r>
            <a:r>
              <a:rPr lang="en-US" b="0" i="0" dirty="0" err="1">
                <a:solidFill>
                  <a:srgbClr val="FF0000"/>
                </a:solidFill>
                <a:effectLst/>
                <a:latin typeface="Verdana" panose="020B0604030504040204" pitchFamily="34" charset="0"/>
              </a:rPr>
              <a:t>superglobals</a:t>
            </a:r>
            <a:r>
              <a:rPr lang="en-US" b="0" i="0" dirty="0">
                <a:solidFill>
                  <a:srgbClr val="FF0000"/>
                </a:solidFill>
                <a:effectLst/>
                <a:latin typeface="Verdana" panose="020B0604030504040204" pitchFamily="34" charset="0"/>
              </a:rPr>
              <a:t>", which means that they are always accessible, regardless of scope -</a:t>
            </a:r>
            <a:r>
              <a:rPr lang="en-US" b="0" i="0" dirty="0">
                <a:solidFill>
                  <a:srgbClr val="000000"/>
                </a:solidFill>
                <a:effectLst/>
                <a:latin typeface="Verdana" panose="020B0604030504040204" pitchFamily="34" charset="0"/>
              </a:rPr>
              <a:t> and you can access them from any function, class or file without having to do anything special.</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PHP </a:t>
            </a:r>
            <a:r>
              <a:rPr lang="en-US" b="0" i="0" dirty="0" err="1">
                <a:solidFill>
                  <a:srgbClr val="000000"/>
                </a:solidFill>
                <a:effectLst/>
                <a:latin typeface="Verdana" panose="020B0604030504040204" pitchFamily="34" charset="0"/>
              </a:rPr>
              <a:t>superglobal</a:t>
            </a:r>
            <a:r>
              <a:rPr lang="en-US" b="0" i="0" dirty="0">
                <a:solidFill>
                  <a:srgbClr val="000000"/>
                </a:solidFill>
                <a:effectLst/>
                <a:latin typeface="Verdana" panose="020B0604030504040204" pitchFamily="34" charset="0"/>
              </a:rPr>
              <a:t> variables are:</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$GLOBALS</a:t>
            </a:r>
          </a:p>
          <a:p>
            <a:pPr algn="l">
              <a:buFont typeface="Arial" panose="020B0604020202020204" pitchFamily="34" charset="0"/>
              <a:buChar char="•"/>
            </a:pPr>
            <a:r>
              <a:rPr lang="en-US" b="1" i="0" dirty="0">
                <a:solidFill>
                  <a:srgbClr val="000000"/>
                </a:solidFill>
                <a:effectLst/>
                <a:latin typeface="Verdana" panose="020B0604030504040204" pitchFamily="34" charset="0"/>
              </a:rPr>
              <a:t>$_SERVER</a:t>
            </a:r>
          </a:p>
          <a:p>
            <a:pPr algn="l">
              <a:buFont typeface="Arial" panose="020B0604020202020204" pitchFamily="34" charset="0"/>
              <a:buChar char="•"/>
            </a:pPr>
            <a:r>
              <a:rPr lang="en-US" b="1" i="0" dirty="0">
                <a:solidFill>
                  <a:srgbClr val="000000"/>
                </a:solidFill>
                <a:effectLst/>
                <a:latin typeface="Verdana" panose="020B0604030504040204" pitchFamily="34" charset="0"/>
              </a:rPr>
              <a:t>$_REQUEST</a:t>
            </a:r>
          </a:p>
          <a:p>
            <a:pPr algn="l">
              <a:buFont typeface="Arial" panose="020B0604020202020204" pitchFamily="34" charset="0"/>
              <a:buChar char="•"/>
            </a:pPr>
            <a:r>
              <a:rPr lang="en-US" b="1" i="0" dirty="0">
                <a:solidFill>
                  <a:srgbClr val="000000"/>
                </a:solidFill>
                <a:effectLst/>
                <a:latin typeface="Verdana" panose="020B0604030504040204" pitchFamily="34" charset="0"/>
              </a:rPr>
              <a:t>$_POST</a:t>
            </a:r>
          </a:p>
          <a:p>
            <a:pPr algn="l">
              <a:buFont typeface="Arial" panose="020B0604020202020204" pitchFamily="34" charset="0"/>
              <a:buChar char="•"/>
            </a:pPr>
            <a:r>
              <a:rPr lang="en-US" b="1" i="0" dirty="0">
                <a:solidFill>
                  <a:srgbClr val="000000"/>
                </a:solidFill>
                <a:effectLst/>
                <a:latin typeface="Verdana" panose="020B0604030504040204" pitchFamily="34" charset="0"/>
              </a:rPr>
              <a:t>$_GET</a:t>
            </a:r>
          </a:p>
          <a:p>
            <a:pPr algn="l">
              <a:buFont typeface="Arial" panose="020B0604020202020204" pitchFamily="34" charset="0"/>
              <a:buChar char="•"/>
            </a:pPr>
            <a:r>
              <a:rPr lang="en-US" b="1" i="0" dirty="0">
                <a:solidFill>
                  <a:srgbClr val="000000"/>
                </a:solidFill>
                <a:effectLst/>
                <a:latin typeface="Verdana" panose="020B0604030504040204" pitchFamily="34" charset="0"/>
              </a:rPr>
              <a:t>$_FILES</a:t>
            </a:r>
          </a:p>
          <a:p>
            <a:pPr algn="l">
              <a:buFont typeface="Arial" panose="020B0604020202020204" pitchFamily="34" charset="0"/>
              <a:buChar char="•"/>
            </a:pPr>
            <a:r>
              <a:rPr lang="en-US" b="1" i="0" dirty="0">
                <a:solidFill>
                  <a:srgbClr val="000000"/>
                </a:solidFill>
                <a:effectLst/>
                <a:latin typeface="Verdana" panose="020B0604030504040204" pitchFamily="34" charset="0"/>
              </a:rPr>
              <a:t>$_ENV</a:t>
            </a:r>
          </a:p>
          <a:p>
            <a:pPr algn="l">
              <a:buFont typeface="Arial" panose="020B0604020202020204" pitchFamily="34" charset="0"/>
              <a:buChar char="•"/>
            </a:pPr>
            <a:r>
              <a:rPr lang="en-US" b="1" i="0" dirty="0">
                <a:solidFill>
                  <a:srgbClr val="000000"/>
                </a:solidFill>
                <a:effectLst/>
                <a:latin typeface="Verdana" panose="020B0604030504040204" pitchFamily="34" charset="0"/>
              </a:rPr>
              <a:t>$_COOKIE</a:t>
            </a:r>
          </a:p>
          <a:p>
            <a:pPr algn="l">
              <a:buFont typeface="Arial" panose="020B0604020202020204" pitchFamily="34" charset="0"/>
              <a:buChar char="•"/>
            </a:pPr>
            <a:r>
              <a:rPr lang="en-US" b="1" i="0" dirty="0">
                <a:solidFill>
                  <a:srgbClr val="000000"/>
                </a:solidFill>
                <a:effectLst/>
                <a:latin typeface="Verdana" panose="020B0604030504040204" pitchFamily="34" charset="0"/>
              </a:rPr>
              <a:t>$_SESSION</a:t>
            </a:r>
          </a:p>
          <a:p>
            <a:endParaRPr lang="en-IN" dirty="0"/>
          </a:p>
        </p:txBody>
      </p:sp>
    </p:spTree>
    <p:extLst>
      <p:ext uri="{BB962C8B-B14F-4D97-AF65-F5344CB8AC3E}">
        <p14:creationId xmlns:p14="http://schemas.microsoft.com/office/powerpoint/2010/main" val="75940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00BD-E955-477C-8016-145133E0C5B6}"/>
              </a:ext>
            </a:extLst>
          </p:cNvPr>
          <p:cNvSpPr>
            <a:spLocks noGrp="1"/>
          </p:cNvSpPr>
          <p:nvPr>
            <p:ph type="title"/>
          </p:nvPr>
        </p:nvSpPr>
        <p:spPr>
          <a:xfrm>
            <a:off x="2819400" y="990600"/>
            <a:ext cx="7028941" cy="738664"/>
          </a:xfrm>
        </p:spPr>
        <p:txBody>
          <a:bodyPr>
            <a:normAutofit fontScale="90000"/>
          </a:bodyPr>
          <a:lstStyle/>
          <a:p>
            <a:r>
              <a:rPr lang="en-IN" i="0" dirty="0">
                <a:solidFill>
                  <a:srgbClr val="000000"/>
                </a:solidFill>
                <a:effectLst/>
                <a:latin typeface="Segoe UI" panose="020B0502040204020203" pitchFamily="34" charset="0"/>
              </a:rPr>
              <a:t>PHP $GLOBALS</a:t>
            </a:r>
            <a:br>
              <a:rPr lang="en-IN" b="0"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D993F95F-06D2-4301-89BE-E9AAC522E686}"/>
              </a:ext>
            </a:extLst>
          </p:cNvPr>
          <p:cNvSpPr>
            <a:spLocks noGrp="1"/>
          </p:cNvSpPr>
          <p:nvPr>
            <p:ph type="body" idx="1"/>
          </p:nvPr>
        </p:nvSpPr>
        <p:spPr>
          <a:xfrm>
            <a:off x="1600200" y="2114550"/>
            <a:ext cx="9415398" cy="1938992"/>
          </a:xfrm>
        </p:spPr>
        <p:txBody>
          <a:bodyPr>
            <a:noAutofit/>
          </a:bodyPr>
          <a:lstStyle/>
          <a:p>
            <a:pPr marL="285750" indent="-285750" algn="l">
              <a:lnSpc>
                <a:spcPct val="170000"/>
              </a:lnSpc>
              <a:buFont typeface="Arial" panose="020B0604020202020204" pitchFamily="34" charset="0"/>
              <a:buChar char="•"/>
            </a:pPr>
            <a:r>
              <a:rPr lang="en-US" sz="1600" b="0" i="0" dirty="0">
                <a:solidFill>
                  <a:srgbClr val="000000"/>
                </a:solidFill>
                <a:effectLst/>
                <a:latin typeface="Verdana" panose="020B0604030504040204" pitchFamily="34" charset="0"/>
              </a:rPr>
              <a:t>$GLOBALS is a PHP super global variable which is used to </a:t>
            </a:r>
            <a:r>
              <a:rPr lang="en-US" sz="1600" b="0" i="0" dirty="0">
                <a:solidFill>
                  <a:srgbClr val="FF0000"/>
                </a:solidFill>
                <a:effectLst/>
                <a:latin typeface="Verdana" panose="020B0604030504040204" pitchFamily="34" charset="0"/>
              </a:rPr>
              <a:t>access global variables from anywhere in the PHP script (</a:t>
            </a:r>
            <a:r>
              <a:rPr lang="en-US" sz="1600" b="0" i="0" dirty="0">
                <a:solidFill>
                  <a:srgbClr val="000000"/>
                </a:solidFill>
                <a:effectLst/>
                <a:latin typeface="Verdana" panose="020B0604030504040204" pitchFamily="34" charset="0"/>
              </a:rPr>
              <a:t>also from within functions or methods).</a:t>
            </a:r>
          </a:p>
          <a:p>
            <a:pPr marL="285750" indent="-285750" algn="l">
              <a:lnSpc>
                <a:spcPct val="170000"/>
              </a:lnSpc>
              <a:buFont typeface="Arial" panose="020B0604020202020204" pitchFamily="34" charset="0"/>
              <a:buChar char="•"/>
            </a:pPr>
            <a:endParaRPr lang="en-US" sz="1600" b="0" i="0" dirty="0">
              <a:solidFill>
                <a:srgbClr val="000000"/>
              </a:solidFill>
              <a:effectLst/>
              <a:latin typeface="Verdana" panose="020B0604030504040204" pitchFamily="34" charset="0"/>
            </a:endParaRPr>
          </a:p>
          <a:p>
            <a:pPr marL="285750" indent="-285750" algn="l">
              <a:lnSpc>
                <a:spcPct val="170000"/>
              </a:lnSpc>
              <a:buFont typeface="Arial" panose="020B0604020202020204" pitchFamily="34" charset="0"/>
              <a:buChar char="•"/>
            </a:pPr>
            <a:r>
              <a:rPr lang="en-US" sz="1600" b="0" i="0" dirty="0">
                <a:solidFill>
                  <a:srgbClr val="000000"/>
                </a:solidFill>
                <a:effectLst/>
                <a:latin typeface="Verdana" panose="020B0604030504040204" pitchFamily="34" charset="0"/>
              </a:rPr>
              <a:t>PHP stores all global variables in an array called </a:t>
            </a:r>
            <a:r>
              <a:rPr lang="en-US" sz="1600" b="1" i="0" dirty="0">
                <a:solidFill>
                  <a:srgbClr val="000000"/>
                </a:solidFill>
                <a:effectLst/>
                <a:latin typeface="Verdana" panose="020B0604030504040204" pitchFamily="34" charset="0"/>
              </a:rPr>
              <a:t>$GLOBALS[</a:t>
            </a:r>
            <a:r>
              <a:rPr lang="en-US" sz="1600" b="1" i="1" dirty="0">
                <a:solidFill>
                  <a:srgbClr val="000000"/>
                </a:solidFill>
                <a:effectLst/>
                <a:latin typeface="Verdana" panose="020B0604030504040204" pitchFamily="34" charset="0"/>
              </a:rPr>
              <a:t>index</a:t>
            </a:r>
            <a:r>
              <a:rPr lang="en-US" sz="1600" b="1" i="0" dirty="0">
                <a:solidFill>
                  <a:srgbClr val="000000"/>
                </a:solidFill>
                <a:effectLst/>
                <a:latin typeface="Verdana" panose="020B0604030504040204" pitchFamily="34" charset="0"/>
              </a:rPr>
              <a:t>]</a:t>
            </a:r>
            <a:r>
              <a:rPr lang="en-US" sz="1600" b="0" i="0" dirty="0">
                <a:solidFill>
                  <a:srgbClr val="000000"/>
                </a:solidFill>
                <a:effectLst/>
                <a:latin typeface="Verdana" panose="020B0604030504040204" pitchFamily="34" charset="0"/>
              </a:rPr>
              <a:t>. The </a:t>
            </a:r>
            <a:r>
              <a:rPr lang="en-US" sz="1600" b="0" i="1" dirty="0">
                <a:solidFill>
                  <a:srgbClr val="000000"/>
                </a:solidFill>
                <a:effectLst/>
                <a:latin typeface="Verdana" panose="020B0604030504040204" pitchFamily="34" charset="0"/>
              </a:rPr>
              <a:t>index</a:t>
            </a:r>
            <a:r>
              <a:rPr lang="en-US" sz="1600" b="0" i="0" dirty="0">
                <a:solidFill>
                  <a:srgbClr val="000000"/>
                </a:solidFill>
                <a:effectLst/>
                <a:latin typeface="Verdana" panose="020B0604030504040204" pitchFamily="34" charset="0"/>
              </a:rPr>
              <a:t> holds the name of the variable.</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160762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83AD-56AF-4B08-AA31-80E2EEDFDC6C}"/>
              </a:ext>
            </a:extLst>
          </p:cNvPr>
          <p:cNvSpPr>
            <a:spLocks noGrp="1"/>
          </p:cNvSpPr>
          <p:nvPr>
            <p:ph type="ctrTitle"/>
          </p:nvPr>
        </p:nvSpPr>
        <p:spPr>
          <a:xfrm>
            <a:off x="914400" y="1163699"/>
            <a:ext cx="10363200" cy="4487382"/>
          </a:xfrm>
        </p:spPr>
        <p:txBody>
          <a:bodyPr/>
          <a:lstStyle/>
          <a:p>
            <a:r>
              <a:rPr lang="en-IN" sz="1800" b="1" dirty="0"/>
              <a:t>&lt;!DOCTYPE html&gt;</a:t>
            </a:r>
            <a:br>
              <a:rPr lang="en-IN" sz="1800" b="1" dirty="0"/>
            </a:br>
            <a:r>
              <a:rPr lang="en-IN" sz="1800" b="1" dirty="0"/>
              <a:t>&lt;html&gt;</a:t>
            </a:r>
            <a:br>
              <a:rPr lang="en-IN" sz="1800" b="1" dirty="0"/>
            </a:br>
            <a:r>
              <a:rPr lang="en-IN" sz="1800" b="1" dirty="0"/>
              <a:t>&lt;body&gt;</a:t>
            </a:r>
            <a:br>
              <a:rPr lang="en-IN" sz="1800" b="1" dirty="0"/>
            </a:br>
            <a:br>
              <a:rPr lang="en-IN" sz="1800" b="1" dirty="0"/>
            </a:br>
            <a:r>
              <a:rPr lang="en-IN" sz="1800" b="1" dirty="0">
                <a:solidFill>
                  <a:srgbClr val="C00000"/>
                </a:solidFill>
              </a:rPr>
              <a:t>&lt;?php </a:t>
            </a:r>
            <a:br>
              <a:rPr lang="en-IN" sz="1800" b="1" dirty="0">
                <a:solidFill>
                  <a:srgbClr val="C00000"/>
                </a:solidFill>
              </a:rPr>
            </a:br>
            <a:r>
              <a:rPr lang="en-IN" sz="1800" b="1" dirty="0">
                <a:solidFill>
                  <a:srgbClr val="C00000"/>
                </a:solidFill>
              </a:rPr>
              <a:t>$x = 75;</a:t>
            </a:r>
            <a:br>
              <a:rPr lang="en-IN" sz="1800" b="1" dirty="0">
                <a:solidFill>
                  <a:srgbClr val="C00000"/>
                </a:solidFill>
              </a:rPr>
            </a:br>
            <a:r>
              <a:rPr lang="en-IN" sz="1800" b="1" dirty="0">
                <a:solidFill>
                  <a:srgbClr val="C00000"/>
                </a:solidFill>
              </a:rPr>
              <a:t>$y = 25; </a:t>
            </a:r>
            <a:br>
              <a:rPr lang="en-IN" sz="1800" b="1" dirty="0">
                <a:solidFill>
                  <a:srgbClr val="C00000"/>
                </a:solidFill>
              </a:rPr>
            </a:br>
            <a:br>
              <a:rPr lang="en-IN" sz="1800" b="1" dirty="0">
                <a:solidFill>
                  <a:srgbClr val="C00000"/>
                </a:solidFill>
              </a:rPr>
            </a:br>
            <a:r>
              <a:rPr lang="en-IN" sz="1800" b="1" dirty="0">
                <a:solidFill>
                  <a:srgbClr val="C00000"/>
                </a:solidFill>
              </a:rPr>
              <a:t>function addition() {</a:t>
            </a:r>
            <a:br>
              <a:rPr lang="en-IN" sz="1800" b="1" dirty="0">
                <a:solidFill>
                  <a:srgbClr val="C00000"/>
                </a:solidFill>
              </a:rPr>
            </a:br>
            <a:r>
              <a:rPr lang="en-IN" sz="1800" b="1" dirty="0">
                <a:solidFill>
                  <a:srgbClr val="C00000"/>
                </a:solidFill>
              </a:rPr>
              <a:t>  $GLOBALS['z'] = $GLOBALS['x'] + $GLOBALS['y'];</a:t>
            </a:r>
            <a:br>
              <a:rPr lang="en-IN" sz="1800" b="1" dirty="0">
                <a:solidFill>
                  <a:srgbClr val="C00000"/>
                </a:solidFill>
              </a:rPr>
            </a:br>
            <a:r>
              <a:rPr lang="en-IN" sz="1800" b="1" dirty="0">
                <a:solidFill>
                  <a:srgbClr val="C00000"/>
                </a:solidFill>
              </a:rPr>
              <a:t>}</a:t>
            </a:r>
            <a:br>
              <a:rPr lang="en-IN" sz="1800" b="1" dirty="0">
                <a:solidFill>
                  <a:srgbClr val="C00000"/>
                </a:solidFill>
              </a:rPr>
            </a:br>
            <a:br>
              <a:rPr lang="en-IN" sz="1800" b="1" dirty="0">
                <a:solidFill>
                  <a:srgbClr val="C00000"/>
                </a:solidFill>
              </a:rPr>
            </a:br>
            <a:r>
              <a:rPr lang="en-IN" sz="1800" b="1" dirty="0">
                <a:solidFill>
                  <a:srgbClr val="C00000"/>
                </a:solidFill>
              </a:rPr>
              <a:t>addition();</a:t>
            </a:r>
            <a:br>
              <a:rPr lang="en-IN" sz="1800" b="1" dirty="0">
                <a:solidFill>
                  <a:srgbClr val="C00000"/>
                </a:solidFill>
              </a:rPr>
            </a:br>
            <a:r>
              <a:rPr lang="en-IN" sz="1800" b="1" dirty="0">
                <a:solidFill>
                  <a:srgbClr val="C00000"/>
                </a:solidFill>
              </a:rPr>
              <a:t>echo $z;</a:t>
            </a:r>
            <a:br>
              <a:rPr lang="en-IN" sz="1800" b="1" dirty="0">
                <a:solidFill>
                  <a:srgbClr val="C00000"/>
                </a:solidFill>
              </a:rPr>
            </a:br>
            <a:r>
              <a:rPr lang="en-IN" sz="1800" b="1" dirty="0">
                <a:solidFill>
                  <a:srgbClr val="C00000"/>
                </a:solidFill>
              </a:rPr>
              <a:t>?&gt;</a:t>
            </a:r>
            <a:br>
              <a:rPr lang="en-IN" sz="1800" b="1" dirty="0">
                <a:solidFill>
                  <a:srgbClr val="C00000"/>
                </a:solidFill>
              </a:rPr>
            </a:br>
            <a:br>
              <a:rPr lang="en-IN" sz="1800" b="1" dirty="0"/>
            </a:br>
            <a:r>
              <a:rPr lang="en-IN" sz="1800" b="1" dirty="0"/>
              <a:t>&lt;/body&gt;</a:t>
            </a:r>
            <a:br>
              <a:rPr lang="en-IN" sz="1800" b="1" dirty="0"/>
            </a:br>
            <a:r>
              <a:rPr lang="en-IN" sz="1800" b="1" dirty="0"/>
              <a:t>&lt;/html&gt;</a:t>
            </a:r>
          </a:p>
        </p:txBody>
      </p:sp>
    </p:spTree>
    <p:extLst>
      <p:ext uri="{BB962C8B-B14F-4D97-AF65-F5344CB8AC3E}">
        <p14:creationId xmlns:p14="http://schemas.microsoft.com/office/powerpoint/2010/main" val="4005975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F23D-F028-4519-B567-635E552DBA4E}"/>
              </a:ext>
            </a:extLst>
          </p:cNvPr>
          <p:cNvSpPr>
            <a:spLocks noGrp="1"/>
          </p:cNvSpPr>
          <p:nvPr>
            <p:ph type="title"/>
          </p:nvPr>
        </p:nvSpPr>
        <p:spPr>
          <a:xfrm>
            <a:off x="2860661" y="834551"/>
            <a:ext cx="7028941" cy="738664"/>
          </a:xfrm>
        </p:spPr>
        <p:txBody>
          <a:bodyPr>
            <a:normAutofit fontScale="90000"/>
          </a:bodyPr>
          <a:lstStyle/>
          <a:p>
            <a:r>
              <a:rPr lang="en-IN" i="0" dirty="0">
                <a:solidFill>
                  <a:srgbClr val="000000"/>
                </a:solidFill>
                <a:effectLst/>
                <a:latin typeface="Segoe UI" panose="020B0502040204020203" pitchFamily="34" charset="0"/>
              </a:rPr>
              <a:t>PHP $_SERVER</a:t>
            </a:r>
            <a:br>
              <a:rPr lang="en-IN" b="0"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91882F2E-523D-4138-B002-FA70B9A8802F}"/>
              </a:ext>
            </a:extLst>
          </p:cNvPr>
          <p:cNvSpPr>
            <a:spLocks noGrp="1"/>
          </p:cNvSpPr>
          <p:nvPr>
            <p:ph type="body" idx="1"/>
          </p:nvPr>
        </p:nvSpPr>
        <p:spPr>
          <a:xfrm>
            <a:off x="1905000" y="2114550"/>
            <a:ext cx="9110598" cy="1107996"/>
          </a:xfrm>
        </p:spPr>
        <p:txBody>
          <a:bodyPr>
            <a:normAutofit fontScale="92500" lnSpcReduction="10000"/>
          </a:bodyPr>
          <a:lstStyle/>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$_SERVER is a PHP super global variable </a:t>
            </a:r>
            <a:r>
              <a:rPr lang="en-US" b="0" i="0" dirty="0">
                <a:solidFill>
                  <a:srgbClr val="FF0000"/>
                </a:solidFill>
                <a:effectLst/>
                <a:latin typeface="Verdana" panose="020B0604030504040204" pitchFamily="34" charset="0"/>
              </a:rPr>
              <a:t>which holds information about headers, paths, and script locations.</a:t>
            </a:r>
          </a:p>
          <a:p>
            <a:pPr marL="285750" indent="-285750" algn="l">
              <a:buFont typeface="Arial" panose="020B0604020202020204" pitchFamily="34" charset="0"/>
              <a:buChar char="•"/>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04052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3E5BE-AD4E-E30D-0DAE-72C1A5270DCC}"/>
              </a:ext>
            </a:extLst>
          </p:cNvPr>
          <p:cNvSpPr>
            <a:spLocks noGrp="1"/>
          </p:cNvSpPr>
          <p:nvPr>
            <p:ph type="sldNum" sz="quarter" idx="12"/>
          </p:nvPr>
        </p:nvSpPr>
        <p:spPr/>
        <p:txBody>
          <a:bodyPr/>
          <a:lstStyle/>
          <a:p>
            <a:fld id="{13D2E340-0663-474B-992C-9192B5C45E57}" type="slidenum">
              <a:rPr lang="en-US" noProof="0" smtClean="0"/>
              <a:pPr/>
              <a:t>2</a:t>
            </a:fld>
            <a:endParaRPr lang="en-US" noProof="0"/>
          </a:p>
        </p:txBody>
      </p:sp>
      <p:sp>
        <p:nvSpPr>
          <p:cNvPr id="5" name="TextBox 4">
            <a:extLst>
              <a:ext uri="{FF2B5EF4-FFF2-40B4-BE49-F238E27FC236}">
                <a16:creationId xmlns:a16="http://schemas.microsoft.com/office/drawing/2014/main" id="{4CFD4467-80A0-54F0-F133-4DE5A759FEC0}"/>
              </a:ext>
            </a:extLst>
          </p:cNvPr>
          <p:cNvSpPr txBox="1"/>
          <p:nvPr/>
        </p:nvSpPr>
        <p:spPr>
          <a:xfrm>
            <a:off x="972152" y="1221690"/>
            <a:ext cx="8568889" cy="369332"/>
          </a:xfrm>
          <a:prstGeom prst="rect">
            <a:avLst/>
          </a:prstGeom>
          <a:noFill/>
        </p:spPr>
        <p:txBody>
          <a:bodyPr wrap="square">
            <a:spAutoFit/>
          </a:bodyPr>
          <a:lstStyle/>
          <a:p>
            <a:pPr algn="ctr"/>
            <a:r>
              <a:rPr lang="en-US" sz="1800" b="1" i="1" dirty="0">
                <a:solidFill>
                  <a:srgbClr val="FF0000"/>
                </a:solidFill>
                <a:effectLst/>
                <a:latin typeface="Times New Roman" panose="02020603050405020304" pitchFamily="18" charset="0"/>
                <a:ea typeface="Calibri" panose="020F0502020204030204" pitchFamily="34" charset="0"/>
              </a:rPr>
              <a:t>MODULE-V</a:t>
            </a:r>
            <a:endParaRPr lang="en-IN" b="1" dirty="0">
              <a:solidFill>
                <a:srgbClr val="FF0000"/>
              </a:solidFill>
            </a:endParaRPr>
          </a:p>
        </p:txBody>
      </p:sp>
      <p:sp>
        <p:nvSpPr>
          <p:cNvPr id="8" name="TextBox 7">
            <a:extLst>
              <a:ext uri="{FF2B5EF4-FFF2-40B4-BE49-F238E27FC236}">
                <a16:creationId xmlns:a16="http://schemas.microsoft.com/office/drawing/2014/main" id="{64F806CE-3A62-057F-975E-8DA7A4FC2644}"/>
              </a:ext>
            </a:extLst>
          </p:cNvPr>
          <p:cNvSpPr txBox="1"/>
          <p:nvPr/>
        </p:nvSpPr>
        <p:spPr>
          <a:xfrm>
            <a:off x="1662764" y="2346233"/>
            <a:ext cx="9691036" cy="923330"/>
          </a:xfrm>
          <a:prstGeom prst="rect">
            <a:avLst/>
          </a:prstGeom>
          <a:noFill/>
        </p:spPr>
        <p:txBody>
          <a:bodyPr wrap="square">
            <a:spAutoFit/>
          </a:bodyPr>
          <a:lstStyle/>
          <a:p>
            <a:r>
              <a:rPr lang="en-US" sz="1800" kern="0" dirty="0">
                <a:effectLst/>
                <a:latin typeface="Cambria" panose="02040503050406030204" pitchFamily="18" charset="0"/>
                <a:ea typeface="Calibri" panose="020F0502020204030204" pitchFamily="34" charset="0"/>
                <a:cs typeface="Times New Roman" panose="02020603050405020304" pitchFamily="18" charset="0"/>
              </a:rPr>
              <a:t>Arrays and Super </a:t>
            </a:r>
            <a:r>
              <a:rPr lang="en-US" sz="1800" kern="0" dirty="0" err="1">
                <a:effectLst/>
                <a:latin typeface="Cambria" panose="02040503050406030204" pitchFamily="18" charset="0"/>
                <a:ea typeface="Calibri" panose="020F0502020204030204" pitchFamily="34" charset="0"/>
                <a:cs typeface="Times New Roman" panose="02020603050405020304" pitchFamily="18" charset="0"/>
              </a:rPr>
              <a:t>globals</a:t>
            </a:r>
            <a:r>
              <a:rPr lang="en-US" sz="1800" kern="0" dirty="0">
                <a:effectLst/>
                <a:latin typeface="Cambria" panose="02040503050406030204" pitchFamily="18" charset="0"/>
                <a:ea typeface="Calibri" panose="020F0502020204030204" pitchFamily="34" charset="0"/>
                <a:cs typeface="Times New Roman" panose="02020603050405020304" pitchFamily="18" charset="0"/>
              </a:rPr>
              <a:t>: Arrays, $_GET and $_POST, Super global Arrays, $_SERVER Array, $_Files Array, Reading/Writing Files. Node.js: Introduction to Node.js, process model, modules and its types, webserver, files system,</a:t>
            </a:r>
            <a:endParaRPr lang="en-IN" dirty="0"/>
          </a:p>
        </p:txBody>
      </p:sp>
    </p:spTree>
    <p:extLst>
      <p:ext uri="{BB962C8B-B14F-4D97-AF65-F5344CB8AC3E}">
        <p14:creationId xmlns:p14="http://schemas.microsoft.com/office/powerpoint/2010/main" val="341997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6A3E-9C88-47B4-BAFB-53C41F38E7C1}"/>
              </a:ext>
            </a:extLst>
          </p:cNvPr>
          <p:cNvSpPr>
            <a:spLocks noGrp="1"/>
          </p:cNvSpPr>
          <p:nvPr>
            <p:ph type="ctrTitle"/>
          </p:nvPr>
        </p:nvSpPr>
        <p:spPr>
          <a:xfrm>
            <a:off x="3320716" y="1081213"/>
            <a:ext cx="5550568" cy="4431983"/>
          </a:xfrm>
        </p:spPr>
        <p:txBody>
          <a:bodyPr/>
          <a:lstStyle/>
          <a:p>
            <a:r>
              <a:rPr lang="en-IN" sz="1600" b="1" dirty="0"/>
              <a:t>&lt;!DOCTYPE html&gt;</a:t>
            </a:r>
            <a:br>
              <a:rPr lang="en-IN" sz="1600" b="1" dirty="0"/>
            </a:br>
            <a:r>
              <a:rPr lang="en-IN" sz="1600" b="1" dirty="0"/>
              <a:t>&lt;html&gt;</a:t>
            </a:r>
            <a:br>
              <a:rPr lang="en-IN" sz="1600" b="1" dirty="0"/>
            </a:br>
            <a:r>
              <a:rPr lang="en-IN" sz="1600" b="1" dirty="0"/>
              <a:t>&lt;body&gt;</a:t>
            </a:r>
            <a:br>
              <a:rPr lang="en-IN" sz="1600" b="1" dirty="0"/>
            </a:br>
            <a:br>
              <a:rPr lang="en-IN" sz="1600" b="1" dirty="0"/>
            </a:br>
            <a:r>
              <a:rPr lang="en-IN" sz="1600" b="1" dirty="0">
                <a:solidFill>
                  <a:srgbClr val="FF0000"/>
                </a:solidFill>
              </a:rPr>
              <a:t>&lt;?php</a:t>
            </a:r>
            <a:br>
              <a:rPr lang="en-IN" sz="1600" b="1" dirty="0">
                <a:solidFill>
                  <a:srgbClr val="FF0000"/>
                </a:solidFill>
              </a:rPr>
            </a:br>
            <a:r>
              <a:rPr lang="en-IN" sz="1600" b="1" dirty="0">
                <a:solidFill>
                  <a:srgbClr val="FF0000"/>
                </a:solidFill>
              </a:rPr>
              <a:t>echo $_SERVER['PHP_SELF'];</a:t>
            </a:r>
            <a:br>
              <a:rPr lang="en-IN" sz="1600" b="1" dirty="0">
                <a:solidFill>
                  <a:srgbClr val="FF0000"/>
                </a:solidFill>
              </a:rPr>
            </a:br>
            <a:r>
              <a:rPr lang="en-IN" sz="1600" b="1" dirty="0">
                <a:solidFill>
                  <a:srgbClr val="FF0000"/>
                </a:solidFill>
              </a:rPr>
              <a:t>echo "&lt;</a:t>
            </a:r>
            <a:r>
              <a:rPr lang="en-IN" sz="1600" b="1" dirty="0" err="1">
                <a:solidFill>
                  <a:srgbClr val="FF0000"/>
                </a:solidFill>
              </a:rPr>
              <a:t>br</a:t>
            </a:r>
            <a:r>
              <a:rPr lang="en-IN" sz="1600" b="1" dirty="0">
                <a:solidFill>
                  <a:srgbClr val="FF0000"/>
                </a:solidFill>
              </a:rPr>
              <a:t>&gt;";</a:t>
            </a:r>
            <a:br>
              <a:rPr lang="en-IN" sz="1600" b="1" dirty="0">
                <a:solidFill>
                  <a:srgbClr val="FF0000"/>
                </a:solidFill>
              </a:rPr>
            </a:br>
            <a:r>
              <a:rPr lang="en-IN" sz="1600" b="1" dirty="0">
                <a:solidFill>
                  <a:srgbClr val="FF0000"/>
                </a:solidFill>
              </a:rPr>
              <a:t>echo $_SERVER['SERVER_NAME'];</a:t>
            </a:r>
            <a:br>
              <a:rPr lang="en-IN" sz="1600" b="1" dirty="0">
                <a:solidFill>
                  <a:srgbClr val="FF0000"/>
                </a:solidFill>
              </a:rPr>
            </a:br>
            <a:r>
              <a:rPr lang="en-IN" sz="1600" b="1" dirty="0">
                <a:solidFill>
                  <a:srgbClr val="FF0000"/>
                </a:solidFill>
              </a:rPr>
              <a:t>echo "&lt;</a:t>
            </a:r>
            <a:r>
              <a:rPr lang="en-IN" sz="1600" b="1" dirty="0" err="1">
                <a:solidFill>
                  <a:srgbClr val="FF0000"/>
                </a:solidFill>
              </a:rPr>
              <a:t>br</a:t>
            </a:r>
            <a:r>
              <a:rPr lang="en-IN" sz="1600" b="1" dirty="0">
                <a:solidFill>
                  <a:srgbClr val="FF0000"/>
                </a:solidFill>
              </a:rPr>
              <a:t>&gt;";</a:t>
            </a:r>
            <a:br>
              <a:rPr lang="en-IN" sz="1600" b="1" dirty="0">
                <a:solidFill>
                  <a:srgbClr val="FF0000"/>
                </a:solidFill>
              </a:rPr>
            </a:br>
            <a:r>
              <a:rPr lang="en-IN" sz="1600" b="1" dirty="0">
                <a:solidFill>
                  <a:srgbClr val="FF0000"/>
                </a:solidFill>
              </a:rPr>
              <a:t>echo $_SERVER['HTTP_HOST'];</a:t>
            </a:r>
            <a:br>
              <a:rPr lang="en-IN" sz="1600" b="1" dirty="0">
                <a:solidFill>
                  <a:srgbClr val="FF0000"/>
                </a:solidFill>
              </a:rPr>
            </a:br>
            <a:r>
              <a:rPr lang="en-IN" sz="1600" b="1" dirty="0">
                <a:solidFill>
                  <a:srgbClr val="FF0000"/>
                </a:solidFill>
              </a:rPr>
              <a:t>echo "&lt;</a:t>
            </a:r>
            <a:r>
              <a:rPr lang="en-IN" sz="1600" b="1" dirty="0" err="1">
                <a:solidFill>
                  <a:srgbClr val="FF0000"/>
                </a:solidFill>
              </a:rPr>
              <a:t>br</a:t>
            </a:r>
            <a:r>
              <a:rPr lang="en-IN" sz="1600" b="1" dirty="0">
                <a:solidFill>
                  <a:srgbClr val="FF0000"/>
                </a:solidFill>
              </a:rPr>
              <a:t>&gt;";</a:t>
            </a:r>
            <a:br>
              <a:rPr lang="en-IN" sz="1600" b="1" dirty="0">
                <a:solidFill>
                  <a:srgbClr val="FF0000"/>
                </a:solidFill>
              </a:rPr>
            </a:br>
            <a:r>
              <a:rPr lang="en-IN" sz="1600" b="1" dirty="0">
                <a:solidFill>
                  <a:srgbClr val="FF0000"/>
                </a:solidFill>
              </a:rPr>
              <a:t>echo $_SERVER['HTTP_REFERER'];</a:t>
            </a:r>
            <a:br>
              <a:rPr lang="en-IN" sz="1600" b="1" dirty="0">
                <a:solidFill>
                  <a:srgbClr val="FF0000"/>
                </a:solidFill>
              </a:rPr>
            </a:br>
            <a:r>
              <a:rPr lang="en-IN" sz="1600" b="1" dirty="0">
                <a:solidFill>
                  <a:srgbClr val="FF0000"/>
                </a:solidFill>
              </a:rPr>
              <a:t>echo "&lt;</a:t>
            </a:r>
            <a:r>
              <a:rPr lang="en-IN" sz="1600" b="1" dirty="0" err="1">
                <a:solidFill>
                  <a:srgbClr val="FF0000"/>
                </a:solidFill>
              </a:rPr>
              <a:t>br</a:t>
            </a:r>
            <a:r>
              <a:rPr lang="en-IN" sz="1600" b="1" dirty="0">
                <a:solidFill>
                  <a:srgbClr val="FF0000"/>
                </a:solidFill>
              </a:rPr>
              <a:t>&gt;";</a:t>
            </a:r>
            <a:br>
              <a:rPr lang="en-IN" sz="1600" b="1" dirty="0">
                <a:solidFill>
                  <a:srgbClr val="FF0000"/>
                </a:solidFill>
              </a:rPr>
            </a:br>
            <a:r>
              <a:rPr lang="en-IN" sz="1600" b="1" dirty="0">
                <a:solidFill>
                  <a:srgbClr val="FF0000"/>
                </a:solidFill>
              </a:rPr>
              <a:t>echo $_SERVER['HTTP_USER_AGENT'];</a:t>
            </a:r>
            <a:br>
              <a:rPr lang="en-IN" sz="1600" b="1" dirty="0">
                <a:solidFill>
                  <a:srgbClr val="FF0000"/>
                </a:solidFill>
              </a:rPr>
            </a:br>
            <a:r>
              <a:rPr lang="en-IN" sz="1600" b="1" dirty="0">
                <a:solidFill>
                  <a:srgbClr val="FF0000"/>
                </a:solidFill>
              </a:rPr>
              <a:t>echo "&lt;</a:t>
            </a:r>
            <a:r>
              <a:rPr lang="en-IN" sz="1600" b="1" dirty="0" err="1">
                <a:solidFill>
                  <a:srgbClr val="FF0000"/>
                </a:solidFill>
              </a:rPr>
              <a:t>br</a:t>
            </a:r>
            <a:r>
              <a:rPr lang="en-IN" sz="1600" b="1" dirty="0">
                <a:solidFill>
                  <a:srgbClr val="FF0000"/>
                </a:solidFill>
              </a:rPr>
              <a:t>&gt;";</a:t>
            </a:r>
            <a:br>
              <a:rPr lang="en-IN" sz="1600" b="1" dirty="0">
                <a:solidFill>
                  <a:srgbClr val="FF0000"/>
                </a:solidFill>
              </a:rPr>
            </a:br>
            <a:r>
              <a:rPr lang="en-IN" sz="1600" b="1" dirty="0">
                <a:solidFill>
                  <a:srgbClr val="FF0000"/>
                </a:solidFill>
              </a:rPr>
              <a:t>echo $_SERVER['SCRIPT_NAME'];</a:t>
            </a:r>
            <a:br>
              <a:rPr lang="en-IN" sz="1600" b="1" dirty="0">
                <a:solidFill>
                  <a:srgbClr val="FF0000"/>
                </a:solidFill>
              </a:rPr>
            </a:br>
            <a:r>
              <a:rPr lang="en-IN" sz="1600" b="1" dirty="0">
                <a:solidFill>
                  <a:srgbClr val="FF0000"/>
                </a:solidFill>
              </a:rPr>
              <a:t>?&gt;</a:t>
            </a:r>
            <a:br>
              <a:rPr lang="en-IN" sz="1600" b="1" dirty="0">
                <a:solidFill>
                  <a:srgbClr val="FF0000"/>
                </a:solidFill>
              </a:rPr>
            </a:br>
            <a:br>
              <a:rPr lang="en-IN" sz="1600" b="1" dirty="0"/>
            </a:br>
            <a:r>
              <a:rPr lang="en-IN" sz="1600" b="1" dirty="0"/>
              <a:t>&lt;/body&gt;</a:t>
            </a:r>
            <a:br>
              <a:rPr lang="en-IN" sz="1600" b="1" dirty="0"/>
            </a:br>
            <a:r>
              <a:rPr lang="en-IN" sz="1600" b="1" dirty="0"/>
              <a:t>&lt;/html&gt;</a:t>
            </a:r>
          </a:p>
        </p:txBody>
      </p:sp>
    </p:spTree>
    <p:extLst>
      <p:ext uri="{BB962C8B-B14F-4D97-AF65-F5344CB8AC3E}">
        <p14:creationId xmlns:p14="http://schemas.microsoft.com/office/powerpoint/2010/main" val="153945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7561-2AD6-4754-B91B-EDBCBA205EB4}"/>
              </a:ext>
            </a:extLst>
          </p:cNvPr>
          <p:cNvSpPr>
            <a:spLocks noGrp="1"/>
          </p:cNvSpPr>
          <p:nvPr>
            <p:ph type="title"/>
          </p:nvPr>
        </p:nvSpPr>
        <p:spPr>
          <a:xfrm>
            <a:off x="3361175" y="1123309"/>
            <a:ext cx="7028941" cy="738664"/>
          </a:xfrm>
        </p:spPr>
        <p:txBody>
          <a:bodyPr>
            <a:normAutofit fontScale="90000"/>
          </a:bodyPr>
          <a:lstStyle/>
          <a:p>
            <a:r>
              <a:rPr lang="en-US" i="0" dirty="0">
                <a:solidFill>
                  <a:srgbClr val="000000"/>
                </a:solidFill>
                <a:effectLst/>
                <a:latin typeface="Segoe UI" panose="020B0502040204020203" pitchFamily="34" charset="0"/>
              </a:rPr>
              <a:t>PHP $_REQUEST</a:t>
            </a:r>
            <a:br>
              <a:rPr lang="en-US" b="0"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FF3958E8-B021-438D-A7E8-C0E9DA4FFBCB}"/>
              </a:ext>
            </a:extLst>
          </p:cNvPr>
          <p:cNvSpPr>
            <a:spLocks noGrp="1"/>
          </p:cNvSpPr>
          <p:nvPr>
            <p:ph type="body" idx="1"/>
          </p:nvPr>
        </p:nvSpPr>
        <p:spPr>
          <a:xfrm>
            <a:off x="1371600" y="2114550"/>
            <a:ext cx="9643998" cy="1938992"/>
          </a:xfrm>
        </p:spPr>
        <p:txBody>
          <a:bodyPr>
            <a:normAutofit fontScale="70000" lnSpcReduction="20000"/>
          </a:bodyPr>
          <a:lstStyle/>
          <a:p>
            <a:pPr marL="285750" indent="-285750" algn="l">
              <a:buFont typeface="Arial" panose="020B0604020202020204" pitchFamily="34" charset="0"/>
              <a:buChar char="•"/>
            </a:pPr>
            <a:r>
              <a:rPr lang="en-US" b="0" i="0" dirty="0">
                <a:solidFill>
                  <a:srgbClr val="FF0000"/>
                </a:solidFill>
                <a:effectLst/>
                <a:latin typeface="Verdana" panose="020B0604030504040204" pitchFamily="34" charset="0"/>
              </a:rPr>
              <a:t>PHP $_REQUEST is a PHP super global variable which is used to collect data after submitting an HTML form.</a:t>
            </a:r>
          </a:p>
          <a:p>
            <a:pPr algn="l"/>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 example below shows a form with an input field and a submit button. When a user submits the data by clicking on "Submit", the form data is sent to the file specified in the action attribute of the &lt;form&gt; tag.</a:t>
            </a:r>
          </a:p>
          <a:p>
            <a:endParaRPr lang="en-IN" dirty="0"/>
          </a:p>
        </p:txBody>
      </p:sp>
    </p:spTree>
    <p:extLst>
      <p:ext uri="{BB962C8B-B14F-4D97-AF65-F5344CB8AC3E}">
        <p14:creationId xmlns:p14="http://schemas.microsoft.com/office/powerpoint/2010/main" val="304855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6A3E-9C88-47B4-BAFB-53C41F38E7C1}"/>
              </a:ext>
            </a:extLst>
          </p:cNvPr>
          <p:cNvSpPr>
            <a:spLocks noGrp="1"/>
          </p:cNvSpPr>
          <p:nvPr>
            <p:ph type="ctrTitle"/>
          </p:nvPr>
        </p:nvSpPr>
        <p:spPr>
          <a:xfrm>
            <a:off x="1524000" y="511754"/>
            <a:ext cx="10363200" cy="5096780"/>
          </a:xfrm>
        </p:spPr>
        <p:txBody>
          <a:bodyPr/>
          <a:lstStyle/>
          <a:p>
            <a:r>
              <a:rPr lang="en-IN" sz="1600" dirty="0"/>
              <a:t>&lt;!DOCTYPE html&gt;</a:t>
            </a:r>
            <a:br>
              <a:rPr lang="en-IN" sz="1600" dirty="0"/>
            </a:br>
            <a:r>
              <a:rPr lang="en-IN" sz="1600" dirty="0"/>
              <a:t>&lt;html&gt;</a:t>
            </a:r>
            <a:br>
              <a:rPr lang="en-IN" sz="1600" dirty="0"/>
            </a:br>
            <a:r>
              <a:rPr lang="en-IN" sz="1600" dirty="0"/>
              <a:t>&lt;body&gt;</a:t>
            </a:r>
            <a:br>
              <a:rPr lang="en-IN" sz="1600" dirty="0"/>
            </a:br>
            <a:br>
              <a:rPr lang="en-IN" sz="1600" dirty="0"/>
            </a:br>
            <a:r>
              <a:rPr lang="en-IN" sz="1600" dirty="0"/>
              <a:t>&lt;form action="&lt;?php echo $_SERVER['PHP_SELF'];?&gt;"&gt;</a:t>
            </a:r>
            <a:br>
              <a:rPr lang="en-IN" sz="1600" dirty="0"/>
            </a:br>
            <a:r>
              <a:rPr lang="en-IN" sz="1600" dirty="0"/>
              <a:t>  Name: &lt;input type="text" name="</a:t>
            </a:r>
            <a:r>
              <a:rPr lang="en-IN" sz="1600" dirty="0" err="1"/>
              <a:t>fname</a:t>
            </a:r>
            <a:r>
              <a:rPr lang="en-IN" sz="1600" dirty="0"/>
              <a:t>"&gt;</a:t>
            </a:r>
            <a:br>
              <a:rPr lang="en-IN" sz="1600" dirty="0"/>
            </a:br>
            <a:r>
              <a:rPr lang="en-IN" sz="1600" dirty="0"/>
              <a:t>  &lt;input type="submit"&gt;</a:t>
            </a:r>
            <a:br>
              <a:rPr lang="en-IN" sz="1600" dirty="0"/>
            </a:br>
            <a:r>
              <a:rPr lang="en-IN" sz="1600" dirty="0"/>
              <a:t>&lt;/form&gt;</a:t>
            </a:r>
            <a:br>
              <a:rPr lang="en-IN" sz="1600" dirty="0"/>
            </a:br>
            <a:br>
              <a:rPr lang="en-IN" sz="1600" dirty="0"/>
            </a:br>
            <a:r>
              <a:rPr lang="en-IN" sz="1600" dirty="0">
                <a:solidFill>
                  <a:srgbClr val="FF0000"/>
                </a:solidFill>
              </a:rPr>
              <a:t>&lt;?php</a:t>
            </a:r>
            <a:br>
              <a:rPr lang="en-IN" sz="1600" dirty="0">
                <a:solidFill>
                  <a:srgbClr val="FF0000"/>
                </a:solidFill>
              </a:rPr>
            </a:br>
            <a:r>
              <a:rPr lang="en-IN" sz="1600" dirty="0">
                <a:solidFill>
                  <a:srgbClr val="FF0000"/>
                </a:solidFill>
              </a:rPr>
              <a:t>if ($_SERVER["REQUEST_METHOD"] == "POST") {</a:t>
            </a:r>
            <a:br>
              <a:rPr lang="en-IN" sz="1600" dirty="0">
                <a:solidFill>
                  <a:srgbClr val="FF0000"/>
                </a:solidFill>
              </a:rPr>
            </a:br>
            <a:r>
              <a:rPr lang="en-IN" sz="1600" dirty="0">
                <a:solidFill>
                  <a:srgbClr val="FF0000"/>
                </a:solidFill>
              </a:rPr>
              <a:t>    // collect value of input field</a:t>
            </a:r>
            <a:br>
              <a:rPr lang="en-IN" sz="1600" dirty="0">
                <a:solidFill>
                  <a:srgbClr val="FF0000"/>
                </a:solidFill>
              </a:rPr>
            </a:br>
            <a:r>
              <a:rPr lang="en-IN" sz="1600" dirty="0">
                <a:solidFill>
                  <a:srgbClr val="FF0000"/>
                </a:solidFill>
                <a:highlight>
                  <a:srgbClr val="FFFF00"/>
                </a:highlight>
              </a:rPr>
              <a:t>    $name = </a:t>
            </a:r>
            <a:r>
              <a:rPr lang="en-IN" sz="1600" dirty="0" err="1">
                <a:solidFill>
                  <a:srgbClr val="FF0000"/>
                </a:solidFill>
                <a:highlight>
                  <a:srgbClr val="FFFF00"/>
                </a:highlight>
              </a:rPr>
              <a:t>htmlspecialchars</a:t>
            </a:r>
            <a:r>
              <a:rPr lang="en-IN" sz="1600" dirty="0">
                <a:solidFill>
                  <a:srgbClr val="FF0000"/>
                </a:solidFill>
                <a:highlight>
                  <a:srgbClr val="FFFF00"/>
                </a:highlight>
              </a:rPr>
              <a:t>($_REQUEST['</a:t>
            </a:r>
            <a:r>
              <a:rPr lang="en-IN" sz="1600" dirty="0" err="1">
                <a:solidFill>
                  <a:srgbClr val="FF0000"/>
                </a:solidFill>
                <a:highlight>
                  <a:srgbClr val="FFFF00"/>
                </a:highlight>
              </a:rPr>
              <a:t>fname</a:t>
            </a:r>
            <a:r>
              <a:rPr lang="en-IN" sz="1600" dirty="0">
                <a:solidFill>
                  <a:srgbClr val="FF0000"/>
                </a:solidFill>
                <a:highlight>
                  <a:srgbClr val="FFFF00"/>
                </a:highlight>
              </a:rPr>
              <a:t>']);</a:t>
            </a:r>
            <a:br>
              <a:rPr lang="en-IN" sz="1600" dirty="0">
                <a:solidFill>
                  <a:srgbClr val="FF0000"/>
                </a:solidFill>
              </a:rPr>
            </a:br>
            <a:r>
              <a:rPr lang="en-IN" sz="1600" dirty="0">
                <a:solidFill>
                  <a:srgbClr val="FF0000"/>
                </a:solidFill>
              </a:rPr>
              <a:t>    if (empty($name)) {</a:t>
            </a:r>
            <a:br>
              <a:rPr lang="en-IN" sz="1600" dirty="0">
                <a:solidFill>
                  <a:srgbClr val="FF0000"/>
                </a:solidFill>
              </a:rPr>
            </a:br>
            <a:r>
              <a:rPr lang="en-IN" sz="1600" dirty="0">
                <a:solidFill>
                  <a:srgbClr val="FF0000"/>
                </a:solidFill>
              </a:rPr>
              <a:t>        echo "Name is empty";</a:t>
            </a:r>
            <a:br>
              <a:rPr lang="en-IN" sz="1600" dirty="0">
                <a:solidFill>
                  <a:srgbClr val="FF0000"/>
                </a:solidFill>
              </a:rPr>
            </a:br>
            <a:r>
              <a:rPr lang="en-IN" sz="1600" dirty="0">
                <a:solidFill>
                  <a:srgbClr val="FF0000"/>
                </a:solidFill>
              </a:rPr>
              <a:t>    } else {</a:t>
            </a:r>
            <a:br>
              <a:rPr lang="en-IN" sz="1600" dirty="0">
                <a:solidFill>
                  <a:srgbClr val="FF0000"/>
                </a:solidFill>
              </a:rPr>
            </a:br>
            <a:r>
              <a:rPr lang="en-IN" sz="1600" dirty="0">
                <a:solidFill>
                  <a:srgbClr val="FF0000"/>
                </a:solidFill>
              </a:rPr>
              <a:t>        echo $name;</a:t>
            </a:r>
            <a:br>
              <a:rPr lang="en-IN" sz="1600" dirty="0">
                <a:solidFill>
                  <a:srgbClr val="FF0000"/>
                </a:solidFill>
              </a:rPr>
            </a:br>
            <a:r>
              <a:rPr lang="en-IN" sz="1600" dirty="0">
                <a:solidFill>
                  <a:srgbClr val="FF0000"/>
                </a:solidFill>
              </a:rPr>
              <a:t>    }</a:t>
            </a:r>
            <a:br>
              <a:rPr lang="en-IN" sz="1600" dirty="0">
                <a:solidFill>
                  <a:srgbClr val="FF0000"/>
                </a:solidFill>
              </a:rPr>
            </a:br>
            <a:r>
              <a:rPr lang="en-IN" sz="1600" dirty="0">
                <a:solidFill>
                  <a:srgbClr val="FF0000"/>
                </a:solidFill>
              </a:rPr>
              <a:t>}</a:t>
            </a:r>
            <a:br>
              <a:rPr lang="en-IN" sz="1600" dirty="0">
                <a:solidFill>
                  <a:srgbClr val="FF0000"/>
                </a:solidFill>
              </a:rPr>
            </a:br>
            <a:r>
              <a:rPr lang="en-IN" sz="1600" dirty="0">
                <a:solidFill>
                  <a:srgbClr val="FF0000"/>
                </a:solidFill>
              </a:rPr>
              <a:t>?&gt;</a:t>
            </a:r>
            <a:br>
              <a:rPr lang="en-IN" sz="1600" dirty="0">
                <a:solidFill>
                  <a:srgbClr val="FF0000"/>
                </a:solidFill>
              </a:rPr>
            </a:br>
            <a:br>
              <a:rPr lang="en-IN" sz="1600" dirty="0"/>
            </a:br>
            <a:r>
              <a:rPr lang="en-IN" sz="1600" dirty="0"/>
              <a:t>&lt;/body&gt;</a:t>
            </a:r>
            <a:br>
              <a:rPr lang="en-IN" sz="1600" dirty="0"/>
            </a:br>
            <a:r>
              <a:rPr lang="en-IN" sz="1600" dirty="0"/>
              <a:t>&lt;/html&gt;</a:t>
            </a:r>
          </a:p>
        </p:txBody>
      </p:sp>
    </p:spTree>
    <p:extLst>
      <p:ext uri="{BB962C8B-B14F-4D97-AF65-F5344CB8AC3E}">
        <p14:creationId xmlns:p14="http://schemas.microsoft.com/office/powerpoint/2010/main" val="343991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A878-426F-471D-9D4E-D4E01463E755}"/>
              </a:ext>
            </a:extLst>
          </p:cNvPr>
          <p:cNvSpPr>
            <a:spLocks noGrp="1"/>
          </p:cNvSpPr>
          <p:nvPr>
            <p:ph type="title"/>
          </p:nvPr>
        </p:nvSpPr>
        <p:spPr>
          <a:xfrm>
            <a:off x="2581529" y="160782"/>
            <a:ext cx="7028941" cy="738664"/>
          </a:xfrm>
        </p:spPr>
        <p:txBody>
          <a:bodyPr>
            <a:normAutofit fontScale="90000"/>
          </a:bodyPr>
          <a:lstStyle/>
          <a:p>
            <a:r>
              <a:rPr lang="en-US" b="0" i="0" dirty="0">
                <a:solidFill>
                  <a:srgbClr val="000000"/>
                </a:solidFill>
                <a:effectLst/>
                <a:latin typeface="Segoe UI" panose="020B0502040204020203" pitchFamily="34" charset="0"/>
              </a:rPr>
              <a:t>PHP $_POST</a:t>
            </a:r>
            <a:br>
              <a:rPr lang="en-US" b="0"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19749B80-26CC-4133-AB7C-36BD9D643718}"/>
              </a:ext>
            </a:extLst>
          </p:cNvPr>
          <p:cNvSpPr>
            <a:spLocks noGrp="1"/>
          </p:cNvSpPr>
          <p:nvPr>
            <p:ph type="body" idx="1"/>
          </p:nvPr>
        </p:nvSpPr>
        <p:spPr>
          <a:xfrm>
            <a:off x="969200" y="1219200"/>
            <a:ext cx="10253598" cy="3371850"/>
          </a:xfrm>
        </p:spPr>
        <p:txBody>
          <a:bodyPr>
            <a:normAutofit fontScale="70000" lnSpcReduction="20000"/>
          </a:bodyPr>
          <a:lstStyle/>
          <a:p>
            <a:pPr marL="285750" indent="-285750" algn="l">
              <a:buFont typeface="Arial" panose="020B0604020202020204" pitchFamily="34" charset="0"/>
              <a:buChar char="•"/>
            </a:pPr>
            <a:r>
              <a:rPr lang="en-US" b="0" i="0" dirty="0">
                <a:solidFill>
                  <a:srgbClr val="FF0000"/>
                </a:solidFill>
                <a:effectLst/>
                <a:latin typeface="Verdana" panose="020B0604030504040204" pitchFamily="34" charset="0"/>
              </a:rPr>
              <a:t>PHP $_POST is a PHP super global variable which is used to collect form data after submitting an HTML form with method="post". $_POST is also widely used to pass variables.</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 example below shows a form with an input field and a submit button.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When a user submits the data by clicking on "Submit", the form data is sent to the file specified in the action attribute of the &lt;form&gt; tag.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In this example, we point to the file itself for processing form data.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If you wish to use another PHP file to process form data, replace that with the filename of your choice.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Then, we can use the super global variable $_POST to collect the value of the input field: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5026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6A3E-9C88-47B4-BAFB-53C41F38E7C1}"/>
              </a:ext>
            </a:extLst>
          </p:cNvPr>
          <p:cNvSpPr>
            <a:spLocks noGrp="1"/>
          </p:cNvSpPr>
          <p:nvPr>
            <p:ph type="ctrTitle"/>
          </p:nvPr>
        </p:nvSpPr>
        <p:spPr>
          <a:xfrm>
            <a:off x="1524000" y="228600"/>
            <a:ext cx="10363200" cy="5663089"/>
          </a:xfrm>
        </p:spPr>
        <p:txBody>
          <a:bodyPr/>
          <a:lstStyle/>
          <a:p>
            <a:r>
              <a:rPr lang="en-IN" sz="1600" dirty="0"/>
              <a:t>&lt;!DOCTYPE html&gt;</a:t>
            </a:r>
            <a:br>
              <a:rPr lang="en-IN" sz="1600" dirty="0"/>
            </a:br>
            <a:r>
              <a:rPr lang="en-IN" sz="1600" dirty="0"/>
              <a:t>&lt;html&gt;</a:t>
            </a:r>
            <a:br>
              <a:rPr lang="en-IN" sz="1600" dirty="0"/>
            </a:br>
            <a:r>
              <a:rPr lang="en-IN" sz="1600" dirty="0"/>
              <a:t>&lt;body&gt;</a:t>
            </a:r>
            <a:br>
              <a:rPr lang="en-IN" sz="1600" dirty="0"/>
            </a:br>
            <a:br>
              <a:rPr lang="en-IN" sz="1600" dirty="0"/>
            </a:br>
            <a:r>
              <a:rPr lang="en-IN" sz="1600" dirty="0"/>
              <a:t>&lt;form </a:t>
            </a:r>
            <a:r>
              <a:rPr lang="en-IN" sz="1600" dirty="0">
                <a:highlight>
                  <a:srgbClr val="FFFF00"/>
                </a:highlight>
              </a:rPr>
              <a:t>method="post" </a:t>
            </a:r>
            <a:r>
              <a:rPr lang="en-IN" sz="1600" dirty="0"/>
              <a:t>action="&lt;?php echo $_SERVER['PHP_SELF'];?&gt;"&gt;</a:t>
            </a:r>
            <a:br>
              <a:rPr lang="en-IN" sz="1600" dirty="0"/>
            </a:br>
            <a:r>
              <a:rPr lang="en-IN" sz="1600" dirty="0"/>
              <a:t>  Name: &lt;input type="text" name="</a:t>
            </a:r>
            <a:r>
              <a:rPr lang="en-IN" sz="1600" dirty="0" err="1"/>
              <a:t>fname</a:t>
            </a:r>
            <a:r>
              <a:rPr lang="en-IN" sz="1600" dirty="0"/>
              <a:t>"&gt;</a:t>
            </a:r>
            <a:br>
              <a:rPr lang="en-IN" sz="1600" dirty="0"/>
            </a:br>
            <a:r>
              <a:rPr lang="en-IN" sz="1600" dirty="0"/>
              <a:t>  &lt;input type="submit"&gt;</a:t>
            </a:r>
            <a:br>
              <a:rPr lang="en-IN" sz="1600" dirty="0"/>
            </a:br>
            <a:r>
              <a:rPr lang="en-IN" sz="1600" dirty="0"/>
              <a:t>&lt;/form&gt;</a:t>
            </a:r>
            <a:br>
              <a:rPr lang="en-IN" sz="1600" dirty="0"/>
            </a:br>
            <a:br>
              <a:rPr lang="en-IN" sz="1600" dirty="0"/>
            </a:br>
            <a:r>
              <a:rPr lang="en-IN" sz="1600" dirty="0"/>
              <a:t>&lt;?php</a:t>
            </a:r>
            <a:br>
              <a:rPr lang="en-IN" sz="1600" dirty="0"/>
            </a:br>
            <a:r>
              <a:rPr lang="en-IN" sz="1600" dirty="0"/>
              <a:t>if ($_SERVER["REQUEST_METHOD"] == "POST") {</a:t>
            </a:r>
            <a:br>
              <a:rPr lang="en-IN" sz="1600" dirty="0"/>
            </a:br>
            <a:r>
              <a:rPr lang="en-IN" sz="1600" dirty="0"/>
              <a:t>    // collect value of input field</a:t>
            </a:r>
            <a:br>
              <a:rPr lang="en-IN" sz="1600" dirty="0"/>
            </a:br>
            <a:r>
              <a:rPr lang="en-IN" sz="1600" dirty="0"/>
              <a:t>    </a:t>
            </a:r>
            <a:r>
              <a:rPr lang="en-IN" sz="1600" dirty="0">
                <a:highlight>
                  <a:srgbClr val="FFFF00"/>
                </a:highlight>
              </a:rPr>
              <a:t>$name = $_POST['</a:t>
            </a:r>
            <a:r>
              <a:rPr lang="en-IN" sz="1600" dirty="0" err="1">
                <a:highlight>
                  <a:srgbClr val="FFFF00"/>
                </a:highlight>
              </a:rPr>
              <a:t>fname</a:t>
            </a:r>
            <a:r>
              <a:rPr lang="en-IN" sz="1600" dirty="0">
                <a:highlight>
                  <a:srgbClr val="FFFF00"/>
                </a:highlight>
              </a:rPr>
              <a:t>'];</a:t>
            </a:r>
            <a:br>
              <a:rPr lang="en-IN" sz="1600" dirty="0"/>
            </a:br>
            <a:r>
              <a:rPr lang="en-IN" sz="1600" dirty="0"/>
              <a:t>    if (empty($name)) {</a:t>
            </a:r>
            <a:br>
              <a:rPr lang="en-IN" sz="1600" dirty="0"/>
            </a:br>
            <a:r>
              <a:rPr lang="en-IN" sz="1600" dirty="0"/>
              <a:t>        echo "Name is empty";</a:t>
            </a:r>
            <a:br>
              <a:rPr lang="en-IN" sz="1600" dirty="0"/>
            </a:br>
            <a:r>
              <a:rPr lang="en-IN" sz="1600" dirty="0"/>
              <a:t>    } else {</a:t>
            </a:r>
            <a:br>
              <a:rPr lang="en-IN" sz="1600" dirty="0"/>
            </a:br>
            <a:r>
              <a:rPr lang="en-IN" sz="1600" dirty="0"/>
              <a:t>        echo $name;</a:t>
            </a:r>
            <a:br>
              <a:rPr lang="en-IN" sz="1600" dirty="0"/>
            </a:br>
            <a:r>
              <a:rPr lang="en-IN" sz="1600" dirty="0"/>
              <a:t>    }</a:t>
            </a:r>
            <a:br>
              <a:rPr lang="en-IN" sz="1600" dirty="0"/>
            </a:br>
            <a:r>
              <a:rPr lang="en-IN" sz="1600" dirty="0"/>
              <a:t>}</a:t>
            </a:r>
            <a:br>
              <a:rPr lang="en-IN" sz="1600" dirty="0"/>
            </a:br>
            <a:r>
              <a:rPr lang="en-IN" sz="1600" dirty="0"/>
              <a:t>?&gt;</a:t>
            </a:r>
            <a:br>
              <a:rPr lang="en-IN" sz="1600" dirty="0"/>
            </a:br>
            <a:br>
              <a:rPr lang="en-IN" sz="1600" dirty="0"/>
            </a:br>
            <a:r>
              <a:rPr lang="en-IN" sz="1600" dirty="0"/>
              <a:t>&lt;/body&gt;</a:t>
            </a:r>
            <a:br>
              <a:rPr lang="en-IN" sz="1600" dirty="0"/>
            </a:br>
            <a:r>
              <a:rPr lang="en-IN" sz="1600" dirty="0"/>
              <a:t>&lt;/html&gt;</a:t>
            </a:r>
          </a:p>
        </p:txBody>
      </p:sp>
    </p:spTree>
    <p:extLst>
      <p:ext uri="{BB962C8B-B14F-4D97-AF65-F5344CB8AC3E}">
        <p14:creationId xmlns:p14="http://schemas.microsoft.com/office/powerpoint/2010/main" val="26535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E8DF-2AFE-4D44-8C0D-EA838CFFB353}"/>
              </a:ext>
            </a:extLst>
          </p:cNvPr>
          <p:cNvSpPr>
            <a:spLocks noGrp="1"/>
          </p:cNvSpPr>
          <p:nvPr>
            <p:ph type="title"/>
          </p:nvPr>
        </p:nvSpPr>
        <p:spPr>
          <a:xfrm>
            <a:off x="2581529" y="160782"/>
            <a:ext cx="7028941" cy="738664"/>
          </a:xfrm>
        </p:spPr>
        <p:txBody>
          <a:bodyPr>
            <a:normAutofit fontScale="90000"/>
          </a:bodyPr>
          <a:lstStyle/>
          <a:p>
            <a:r>
              <a:rPr lang="en-US" i="0" dirty="0">
                <a:solidFill>
                  <a:srgbClr val="000000"/>
                </a:solidFill>
                <a:effectLst/>
                <a:latin typeface="Segoe UI" panose="020B0502040204020203" pitchFamily="34" charset="0"/>
              </a:rPr>
              <a:t>PHP $_GET</a:t>
            </a:r>
            <a:br>
              <a:rPr lang="en-US" b="0"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8175BAA6-926D-4C70-9898-CE71B90D910A}"/>
              </a:ext>
            </a:extLst>
          </p:cNvPr>
          <p:cNvSpPr>
            <a:spLocks noGrp="1"/>
          </p:cNvSpPr>
          <p:nvPr>
            <p:ph type="body" idx="1"/>
          </p:nvPr>
        </p:nvSpPr>
        <p:spPr>
          <a:xfrm>
            <a:off x="1981200" y="1213008"/>
            <a:ext cx="8881998" cy="2769989"/>
          </a:xfrm>
        </p:spPr>
        <p:txBody>
          <a:bodyPr>
            <a:normAutofit fontScale="85000" lnSpcReduction="20000"/>
          </a:bodyPr>
          <a:lstStyle/>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PHP $_GET is a PHP super global variable which is used to collect form data after submitting an HTML form with method="get".</a:t>
            </a:r>
          </a:p>
          <a:p>
            <a:pPr algn="l"/>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00"/>
                </a:highlight>
                <a:latin typeface="Verdana" panose="020B0604030504040204" pitchFamily="34" charset="0"/>
              </a:rPr>
              <a:t>$_GET can also collect data sent in the URL.</a:t>
            </a:r>
          </a:p>
          <a:p>
            <a:pPr algn="l"/>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Assume we have an HTML page that contains a hyperlink with parameters:</a:t>
            </a:r>
          </a:p>
          <a:p>
            <a:pPr marL="285750" indent="-285750" algn="l">
              <a:buFont typeface="Arial" panose="020B0604020202020204" pitchFamily="34" charset="0"/>
              <a:buChar char="•"/>
            </a:pPr>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endParaRPr lang="en-US" b="0" i="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64293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94C52A-A0F7-4826-A6BE-E30AF90C4DD4}"/>
              </a:ext>
            </a:extLst>
          </p:cNvPr>
          <p:cNvSpPr>
            <a:spLocks noGrp="1"/>
          </p:cNvSpPr>
          <p:nvPr>
            <p:ph type="body" idx="1"/>
          </p:nvPr>
        </p:nvSpPr>
        <p:spPr>
          <a:xfrm>
            <a:off x="2214880" y="152400"/>
            <a:ext cx="7691120" cy="6370975"/>
          </a:xfrm>
        </p:spPr>
        <p:txBody>
          <a:bodyPr>
            <a:normAutofit fontScale="47500" lnSpcReduction="20000"/>
          </a:bodyPr>
          <a:lstStyle/>
          <a:p>
            <a:r>
              <a:rPr lang="en-IN" dirty="0">
                <a:solidFill>
                  <a:schemeClr val="tx1"/>
                </a:solidFill>
              </a:rPr>
              <a:t>&lt;!DOCTYPE html&gt;</a:t>
            </a:r>
          </a:p>
          <a:p>
            <a:r>
              <a:rPr lang="en-IN" dirty="0">
                <a:solidFill>
                  <a:schemeClr val="tx1"/>
                </a:solidFill>
              </a:rPr>
              <a:t>&lt;html&gt;</a:t>
            </a:r>
          </a:p>
          <a:p>
            <a:r>
              <a:rPr lang="en-IN" dirty="0">
                <a:solidFill>
                  <a:schemeClr val="tx1"/>
                </a:solidFill>
              </a:rPr>
              <a:t>&lt;body&gt;</a:t>
            </a:r>
          </a:p>
          <a:p>
            <a:endParaRPr lang="en-IN" dirty="0">
              <a:solidFill>
                <a:schemeClr val="tx1"/>
              </a:solidFill>
            </a:endParaRPr>
          </a:p>
          <a:p>
            <a:r>
              <a:rPr lang="en-IN" dirty="0">
                <a:solidFill>
                  <a:schemeClr val="tx1"/>
                </a:solidFill>
              </a:rPr>
              <a:t>&lt;form </a:t>
            </a:r>
            <a:r>
              <a:rPr lang="en-IN" dirty="0">
                <a:solidFill>
                  <a:schemeClr val="tx1"/>
                </a:solidFill>
                <a:highlight>
                  <a:srgbClr val="FFFF00"/>
                </a:highlight>
              </a:rPr>
              <a:t>method="get</a:t>
            </a:r>
            <a:r>
              <a:rPr lang="en-IN" dirty="0">
                <a:solidFill>
                  <a:schemeClr val="tx1"/>
                </a:solidFill>
              </a:rPr>
              <a:t>" action="&lt;?php echo $_SERVER['PHP_SELF'];?&gt;"&gt;</a:t>
            </a:r>
          </a:p>
          <a:p>
            <a:r>
              <a:rPr lang="en-IN" dirty="0">
                <a:solidFill>
                  <a:schemeClr val="tx1"/>
                </a:solidFill>
              </a:rPr>
              <a:t>  Name: &lt;input type="text" name="</a:t>
            </a:r>
            <a:r>
              <a:rPr lang="en-IN" dirty="0" err="1">
                <a:solidFill>
                  <a:schemeClr val="tx1"/>
                </a:solidFill>
              </a:rPr>
              <a:t>fname</a:t>
            </a:r>
            <a:r>
              <a:rPr lang="en-IN" dirty="0">
                <a:solidFill>
                  <a:schemeClr val="tx1"/>
                </a:solidFill>
              </a:rPr>
              <a:t>"&gt;</a:t>
            </a:r>
          </a:p>
          <a:p>
            <a:r>
              <a:rPr lang="en-IN" dirty="0">
                <a:solidFill>
                  <a:schemeClr val="tx1"/>
                </a:solidFill>
              </a:rPr>
              <a:t>  &lt;input type="submit"&gt;</a:t>
            </a:r>
          </a:p>
          <a:p>
            <a:r>
              <a:rPr lang="en-IN" dirty="0">
                <a:solidFill>
                  <a:schemeClr val="tx1"/>
                </a:solidFill>
              </a:rPr>
              <a:t>&lt;/form&gt;</a:t>
            </a:r>
          </a:p>
          <a:p>
            <a:endParaRPr lang="en-IN" dirty="0">
              <a:solidFill>
                <a:schemeClr val="tx1"/>
              </a:solidFill>
            </a:endParaRPr>
          </a:p>
          <a:p>
            <a:r>
              <a:rPr lang="en-IN" dirty="0">
                <a:solidFill>
                  <a:schemeClr val="tx1"/>
                </a:solidFill>
              </a:rPr>
              <a:t>&lt;?php</a:t>
            </a:r>
          </a:p>
          <a:p>
            <a:r>
              <a:rPr lang="en-IN" dirty="0">
                <a:solidFill>
                  <a:schemeClr val="tx1"/>
                </a:solidFill>
              </a:rPr>
              <a:t>if ($_SERVER["REQUEST_METHOD"] == "GET") {</a:t>
            </a:r>
          </a:p>
          <a:p>
            <a:r>
              <a:rPr lang="en-IN" dirty="0">
                <a:solidFill>
                  <a:schemeClr val="tx1"/>
                </a:solidFill>
              </a:rPr>
              <a:t>    // collect value of input field</a:t>
            </a:r>
          </a:p>
          <a:p>
            <a:r>
              <a:rPr lang="en-IN" dirty="0">
                <a:solidFill>
                  <a:schemeClr val="tx1"/>
                </a:solidFill>
                <a:highlight>
                  <a:srgbClr val="FFFF00"/>
                </a:highlight>
              </a:rPr>
              <a:t>    $name = $_GET['</a:t>
            </a:r>
            <a:r>
              <a:rPr lang="en-IN" dirty="0" err="1">
                <a:solidFill>
                  <a:schemeClr val="tx1"/>
                </a:solidFill>
                <a:highlight>
                  <a:srgbClr val="FFFF00"/>
                </a:highlight>
              </a:rPr>
              <a:t>fname</a:t>
            </a:r>
            <a:r>
              <a:rPr lang="en-IN" dirty="0">
                <a:solidFill>
                  <a:schemeClr val="tx1"/>
                </a:solidFill>
                <a:highlight>
                  <a:srgbClr val="FFFF00"/>
                </a:highlight>
              </a:rPr>
              <a:t>'];</a:t>
            </a:r>
          </a:p>
          <a:p>
            <a:r>
              <a:rPr lang="en-IN" dirty="0">
                <a:solidFill>
                  <a:schemeClr val="tx1"/>
                </a:solidFill>
              </a:rPr>
              <a:t>    if (empty($name)) {</a:t>
            </a:r>
          </a:p>
          <a:p>
            <a:r>
              <a:rPr lang="en-IN" dirty="0">
                <a:solidFill>
                  <a:schemeClr val="tx1"/>
                </a:solidFill>
              </a:rPr>
              <a:t>        echo "Name is empty";</a:t>
            </a:r>
          </a:p>
          <a:p>
            <a:r>
              <a:rPr lang="en-IN" dirty="0">
                <a:solidFill>
                  <a:schemeClr val="tx1"/>
                </a:solidFill>
              </a:rPr>
              <a:t>    } else {</a:t>
            </a:r>
          </a:p>
          <a:p>
            <a:r>
              <a:rPr lang="en-IN" dirty="0">
                <a:solidFill>
                  <a:schemeClr val="tx1"/>
                </a:solidFill>
              </a:rPr>
              <a:t>        echo $name;</a:t>
            </a:r>
          </a:p>
          <a:p>
            <a:r>
              <a:rPr lang="en-IN" dirty="0">
                <a:solidFill>
                  <a:schemeClr val="tx1"/>
                </a:solidFill>
              </a:rPr>
              <a:t>    }</a:t>
            </a:r>
          </a:p>
          <a:p>
            <a:r>
              <a:rPr lang="en-IN" dirty="0">
                <a:solidFill>
                  <a:schemeClr val="tx1"/>
                </a:solidFill>
              </a:rPr>
              <a:t>}</a:t>
            </a:r>
          </a:p>
          <a:p>
            <a:r>
              <a:rPr lang="en-IN" dirty="0">
                <a:solidFill>
                  <a:schemeClr val="tx1"/>
                </a:solidFill>
              </a:rPr>
              <a:t>?&gt;</a:t>
            </a:r>
          </a:p>
          <a:p>
            <a:endParaRPr lang="en-IN" dirty="0">
              <a:solidFill>
                <a:schemeClr val="tx1"/>
              </a:solidFill>
            </a:endParaRPr>
          </a:p>
          <a:p>
            <a:r>
              <a:rPr lang="en-IN" dirty="0">
                <a:solidFill>
                  <a:schemeClr val="tx1"/>
                </a:solidFill>
              </a:rPr>
              <a:t>&lt;/body&gt;</a:t>
            </a:r>
          </a:p>
          <a:p>
            <a:r>
              <a:rPr lang="en-IN" dirty="0">
                <a:solidFill>
                  <a:schemeClr val="tx1"/>
                </a:solidFill>
              </a:rPr>
              <a:t>&lt;/html&gt;</a:t>
            </a:r>
          </a:p>
        </p:txBody>
      </p:sp>
    </p:spTree>
    <p:extLst>
      <p:ext uri="{BB962C8B-B14F-4D97-AF65-F5344CB8AC3E}">
        <p14:creationId xmlns:p14="http://schemas.microsoft.com/office/powerpoint/2010/main" val="1483498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F335-62A4-4240-9F14-B10169FD3509}"/>
              </a:ext>
            </a:extLst>
          </p:cNvPr>
          <p:cNvSpPr>
            <a:spLocks noGrp="1"/>
          </p:cNvSpPr>
          <p:nvPr>
            <p:ph type="title"/>
          </p:nvPr>
        </p:nvSpPr>
        <p:spPr>
          <a:xfrm>
            <a:off x="2581529" y="160782"/>
            <a:ext cx="7028941" cy="369332"/>
          </a:xfrm>
        </p:spPr>
        <p:txBody>
          <a:bodyPr>
            <a:normAutofit fontScale="90000"/>
          </a:bodyPr>
          <a:lstStyle/>
          <a:p>
            <a:r>
              <a:rPr lang="en-IN" i="0" dirty="0">
                <a:solidFill>
                  <a:srgbClr val="333333"/>
                </a:solidFill>
                <a:effectLst/>
                <a:latin typeface="Fira Sans" panose="020B0604020202020204" pitchFamily="34" charset="0"/>
              </a:rPr>
              <a:t>PHP $_FILES </a:t>
            </a:r>
            <a:endParaRPr lang="en-IN" dirty="0"/>
          </a:p>
        </p:txBody>
      </p:sp>
      <p:sp>
        <p:nvSpPr>
          <p:cNvPr id="3" name="Text Placeholder 2">
            <a:extLst>
              <a:ext uri="{FF2B5EF4-FFF2-40B4-BE49-F238E27FC236}">
                <a16:creationId xmlns:a16="http://schemas.microsoft.com/office/drawing/2014/main" id="{F5E05886-EAD9-4B19-B512-C20462DD777D}"/>
              </a:ext>
            </a:extLst>
          </p:cNvPr>
          <p:cNvSpPr>
            <a:spLocks noGrp="1"/>
          </p:cNvSpPr>
          <p:nvPr>
            <p:ph type="body" idx="1"/>
          </p:nvPr>
        </p:nvSpPr>
        <p:spPr>
          <a:xfrm>
            <a:off x="1676400" y="1295400"/>
            <a:ext cx="9186798" cy="4062651"/>
          </a:xfrm>
        </p:spPr>
        <p:txBody>
          <a:bodyPr/>
          <a:lstStyle/>
          <a:p>
            <a:pPr marL="285750" indent="-285750" algn="just">
              <a:buFont typeface="Arial" panose="020B0604020202020204" pitchFamily="34" charset="0"/>
              <a:buChar char="•"/>
            </a:pPr>
            <a:r>
              <a:rPr lang="en-US" sz="2400" b="0" i="0" dirty="0">
                <a:solidFill>
                  <a:srgbClr val="3A434E"/>
                </a:solidFill>
                <a:effectLst/>
                <a:latin typeface="Arial" panose="020B0604020202020204" pitchFamily="34" charset="0"/>
              </a:rPr>
              <a:t>$_FILES </a:t>
            </a:r>
            <a:r>
              <a:rPr lang="en-US" sz="2400" b="0" i="0" dirty="0" err="1">
                <a:solidFill>
                  <a:srgbClr val="3A434E"/>
                </a:solidFill>
                <a:effectLst/>
                <a:latin typeface="Arial" panose="020B0604020202020204" pitchFamily="34" charset="0"/>
              </a:rPr>
              <a:t>superglobal</a:t>
            </a:r>
            <a:r>
              <a:rPr lang="en-US" sz="2400" b="0" i="0" dirty="0">
                <a:solidFill>
                  <a:srgbClr val="3A434E"/>
                </a:solidFill>
                <a:effectLst/>
                <a:latin typeface="Arial" panose="020B0604020202020204" pitchFamily="34" charset="0"/>
              </a:rPr>
              <a:t> in PHP is an associative array of the items uploaded to the current script via the HTTP POST </a:t>
            </a:r>
            <a:r>
              <a:rPr lang="en-US" sz="2400" b="0" i="0" dirty="0" err="1">
                <a:solidFill>
                  <a:srgbClr val="3A434E"/>
                </a:solidFill>
                <a:effectLst/>
                <a:latin typeface="Arial" panose="020B0604020202020204" pitchFamily="34" charset="0"/>
              </a:rPr>
              <a:t>method.The</a:t>
            </a:r>
            <a:r>
              <a:rPr lang="en-US" sz="2400" b="0" i="0" dirty="0">
                <a:solidFill>
                  <a:srgbClr val="3A434E"/>
                </a:solidFill>
                <a:effectLst/>
                <a:latin typeface="Arial" panose="020B0604020202020204" pitchFamily="34" charset="0"/>
              </a:rPr>
              <a:t> documentation for the structure of this </a:t>
            </a:r>
            <a:r>
              <a:rPr lang="en-US" sz="2400" b="0" i="0" dirty="0" err="1">
                <a:solidFill>
                  <a:srgbClr val="3A434E"/>
                </a:solidFill>
                <a:effectLst/>
                <a:latin typeface="Arial" panose="020B0604020202020204" pitchFamily="34" charset="0"/>
              </a:rPr>
              <a:t>superglobal</a:t>
            </a:r>
            <a:r>
              <a:rPr lang="en-US" sz="2400" b="0" i="0" dirty="0">
                <a:solidFill>
                  <a:srgbClr val="3A434E"/>
                </a:solidFill>
                <a:effectLst/>
                <a:latin typeface="Arial" panose="020B0604020202020204" pitchFamily="34" charset="0"/>
              </a:rPr>
              <a:t> is spread around the manual, and omits various particulars. The aim of this document is to fix this mistake and document the file upload process through observation. </a:t>
            </a:r>
          </a:p>
          <a:p>
            <a:pPr marL="285750" indent="-285750" algn="just">
              <a:buFont typeface="Arial" panose="020B0604020202020204" pitchFamily="34" charset="0"/>
              <a:buChar char="•"/>
            </a:pPr>
            <a:r>
              <a:rPr lang="en-US" sz="2400" b="0" i="0" dirty="0">
                <a:effectLst/>
                <a:highlight>
                  <a:srgbClr val="FFFF00"/>
                </a:highlight>
                <a:latin typeface="Helvetica" panose="020B0604020202020204" pitchFamily="34" charset="0"/>
              </a:rPr>
              <a:t>$_FILES is a super global variable which can be used to get the status of  uploaded files and also for uploading files. Here we will see an example in which our php script checks if the form to upload the file is being submitted and generates a message if true.</a:t>
            </a:r>
            <a:endParaRPr lang="en-US" sz="2400" dirty="0">
              <a:solidFill>
                <a:srgbClr val="3A434E"/>
              </a:solidFill>
              <a:highlight>
                <a:srgbClr val="FFFF00"/>
              </a:highlight>
              <a:latin typeface="Arial" panose="020B0604020202020204" pitchFamily="34" charset="0"/>
            </a:endParaRPr>
          </a:p>
        </p:txBody>
      </p:sp>
    </p:spTree>
    <p:extLst>
      <p:ext uri="{BB962C8B-B14F-4D97-AF65-F5344CB8AC3E}">
        <p14:creationId xmlns:p14="http://schemas.microsoft.com/office/powerpoint/2010/main" val="84013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76B6A-0142-425C-877D-280438F1587D}"/>
              </a:ext>
            </a:extLst>
          </p:cNvPr>
          <p:cNvSpPr>
            <a:spLocks noGrp="1"/>
          </p:cNvSpPr>
          <p:nvPr>
            <p:ph sz="half" idx="2"/>
          </p:nvPr>
        </p:nvSpPr>
        <p:spPr>
          <a:xfrm>
            <a:off x="322981" y="885989"/>
            <a:ext cx="5486400" cy="6784421"/>
          </a:xfrm>
        </p:spPr>
        <p:txBody>
          <a:bodyPr/>
          <a:lstStyle/>
          <a:p>
            <a:pPr marL="0" indent="0" algn="l">
              <a:buNone/>
            </a:pPr>
            <a:r>
              <a:rPr lang="en-IN" sz="2400" b="0" i="0" dirty="0">
                <a:solidFill>
                  <a:srgbClr val="FF0000"/>
                </a:solidFill>
                <a:effectLst/>
                <a:latin typeface="Consolas" panose="020B0609020204030204" pitchFamily="49" charset="0"/>
              </a:rPr>
              <a:t>&lt;html&gt;</a:t>
            </a:r>
          </a:p>
          <a:p>
            <a:pPr marL="0" indent="0" algn="l">
              <a:buNone/>
            </a:pPr>
            <a:r>
              <a:rPr lang="en-IN" sz="2400" b="0" i="0" dirty="0">
                <a:solidFill>
                  <a:srgbClr val="FF0000"/>
                </a:solidFill>
                <a:effectLst/>
                <a:latin typeface="Consolas" panose="020B0609020204030204" pitchFamily="49" charset="0"/>
              </a:rPr>
              <a:t> &lt;body&gt; </a:t>
            </a:r>
          </a:p>
          <a:p>
            <a:pPr marL="0" indent="0" algn="l">
              <a:buNone/>
            </a:pPr>
            <a:r>
              <a:rPr lang="en-IN" sz="2400" b="0" i="0" dirty="0">
                <a:solidFill>
                  <a:srgbClr val="FF0000"/>
                </a:solidFill>
                <a:effectLst/>
                <a:latin typeface="Consolas" panose="020B0609020204030204" pitchFamily="49" charset="0"/>
              </a:rPr>
              <a:t>&lt;form action="</a:t>
            </a:r>
            <a:r>
              <a:rPr lang="en-IN" sz="2400" b="0" i="0" dirty="0" err="1">
                <a:solidFill>
                  <a:srgbClr val="FF0000"/>
                </a:solidFill>
                <a:effectLst/>
                <a:latin typeface="Consolas" panose="020B0609020204030204" pitchFamily="49" charset="0"/>
              </a:rPr>
              <a:t>upload_file.php</a:t>
            </a:r>
            <a:r>
              <a:rPr lang="en-IN" sz="2400" b="0" i="0" dirty="0">
                <a:solidFill>
                  <a:srgbClr val="FF0000"/>
                </a:solidFill>
                <a:effectLst/>
                <a:latin typeface="Consolas" panose="020B0609020204030204" pitchFamily="49" charset="0"/>
              </a:rPr>
              <a:t>" method="post"&gt; </a:t>
            </a:r>
          </a:p>
          <a:p>
            <a:pPr marL="0" indent="0" algn="l">
              <a:buNone/>
            </a:pPr>
            <a:r>
              <a:rPr lang="en-IN" sz="2400" b="0" i="0" dirty="0">
                <a:solidFill>
                  <a:srgbClr val="FF0000"/>
                </a:solidFill>
                <a:effectLst/>
                <a:latin typeface="Consolas" panose="020B0609020204030204" pitchFamily="49" charset="0"/>
              </a:rPr>
              <a:t>&lt;label for="file"&gt;Filename:&lt;/label&gt;</a:t>
            </a:r>
          </a:p>
          <a:p>
            <a:pPr marL="0" indent="0" algn="l">
              <a:buNone/>
            </a:pPr>
            <a:r>
              <a:rPr lang="en-IN" sz="2400" b="0" i="0" dirty="0">
                <a:solidFill>
                  <a:srgbClr val="FF0000"/>
                </a:solidFill>
                <a:effectLst/>
                <a:latin typeface="Consolas" panose="020B0609020204030204" pitchFamily="49" charset="0"/>
              </a:rPr>
              <a:t> &lt;input type="file" name="file" id="file" /&gt; &lt;</a:t>
            </a:r>
            <a:r>
              <a:rPr lang="en-IN" sz="2400" b="0" i="0" dirty="0" err="1">
                <a:solidFill>
                  <a:srgbClr val="FF0000"/>
                </a:solidFill>
                <a:effectLst/>
                <a:latin typeface="Consolas" panose="020B0609020204030204" pitchFamily="49" charset="0"/>
              </a:rPr>
              <a:t>br</a:t>
            </a:r>
            <a:r>
              <a:rPr lang="en-IN" sz="2400" b="0" i="0" dirty="0">
                <a:solidFill>
                  <a:srgbClr val="FF0000"/>
                </a:solidFill>
                <a:effectLst/>
                <a:latin typeface="Consolas" panose="020B0609020204030204" pitchFamily="49" charset="0"/>
              </a:rPr>
              <a:t> /&gt;</a:t>
            </a:r>
          </a:p>
          <a:p>
            <a:pPr marL="0" indent="0" algn="l">
              <a:buNone/>
            </a:pPr>
            <a:r>
              <a:rPr lang="en-IN" sz="2400" b="0" i="0" dirty="0">
                <a:solidFill>
                  <a:srgbClr val="FF0000"/>
                </a:solidFill>
                <a:effectLst/>
                <a:latin typeface="Consolas" panose="020B0609020204030204" pitchFamily="49" charset="0"/>
              </a:rPr>
              <a:t> &lt;input type="submit" name="submit" value="Submit" /&gt;</a:t>
            </a:r>
          </a:p>
          <a:p>
            <a:pPr marL="0" indent="0" algn="l">
              <a:buNone/>
            </a:pPr>
            <a:endParaRPr lang="en-IN" sz="2400" dirty="0">
              <a:solidFill>
                <a:srgbClr val="FF0000"/>
              </a:solidFill>
              <a:latin typeface="Consolas" panose="020B0609020204030204" pitchFamily="49" charset="0"/>
            </a:endParaRPr>
          </a:p>
          <a:p>
            <a:pPr marL="0" indent="0" algn="l">
              <a:buNone/>
            </a:pPr>
            <a:r>
              <a:rPr lang="en-IN" sz="2400" b="0" i="0" dirty="0">
                <a:solidFill>
                  <a:srgbClr val="FF0000"/>
                </a:solidFill>
                <a:effectLst/>
                <a:latin typeface="Consolas" panose="020B0609020204030204" pitchFamily="49" charset="0"/>
              </a:rPr>
              <a:t> &lt;/form&gt; </a:t>
            </a:r>
          </a:p>
          <a:p>
            <a:pPr marL="0" indent="0" algn="l">
              <a:buNone/>
            </a:pPr>
            <a:r>
              <a:rPr lang="en-IN" sz="2400" b="0" i="0" dirty="0">
                <a:solidFill>
                  <a:srgbClr val="FF0000"/>
                </a:solidFill>
                <a:effectLst/>
                <a:latin typeface="Consolas" panose="020B0609020204030204" pitchFamily="49" charset="0"/>
              </a:rPr>
              <a:t>&lt;/body&gt; </a:t>
            </a:r>
          </a:p>
          <a:p>
            <a:pPr marL="0" indent="0" algn="l">
              <a:buNone/>
            </a:pPr>
            <a:r>
              <a:rPr lang="en-IN" sz="2400" b="0" i="0" dirty="0">
                <a:solidFill>
                  <a:srgbClr val="FF0000"/>
                </a:solidFill>
                <a:effectLst/>
                <a:latin typeface="Consolas" panose="020B0609020204030204" pitchFamily="49" charset="0"/>
              </a:rPr>
              <a:t>&lt;/html&gt;</a:t>
            </a:r>
            <a:endParaRPr lang="en-IN" sz="2400" dirty="0">
              <a:solidFill>
                <a:srgbClr val="FF0000"/>
              </a:solidFill>
            </a:endParaRPr>
          </a:p>
          <a:p>
            <a:pPr marL="0" indent="0">
              <a:buNone/>
            </a:pPr>
            <a:endParaRPr lang="en-IN" sz="2400" dirty="0"/>
          </a:p>
          <a:p>
            <a:pPr marL="0" indent="0">
              <a:buNone/>
            </a:pPr>
            <a:endParaRPr lang="en-IN" dirty="0"/>
          </a:p>
        </p:txBody>
      </p:sp>
      <p:sp>
        <p:nvSpPr>
          <p:cNvPr id="4" name="Content Placeholder 3">
            <a:extLst>
              <a:ext uri="{FF2B5EF4-FFF2-40B4-BE49-F238E27FC236}">
                <a16:creationId xmlns:a16="http://schemas.microsoft.com/office/drawing/2014/main" id="{0BFE166B-274E-4603-97F4-E69EE95A832C}"/>
              </a:ext>
            </a:extLst>
          </p:cNvPr>
          <p:cNvSpPr>
            <a:spLocks noGrp="1"/>
          </p:cNvSpPr>
          <p:nvPr>
            <p:ph sz="half" idx="3"/>
          </p:nvPr>
        </p:nvSpPr>
        <p:spPr>
          <a:xfrm>
            <a:off x="6278880" y="1577340"/>
            <a:ext cx="5303520" cy="3355790"/>
          </a:xfrm>
        </p:spPr>
        <p:txBody>
          <a:bodyPr/>
          <a:lstStyle/>
          <a:p>
            <a:pPr marL="0" indent="0">
              <a:buNone/>
            </a:pPr>
            <a:r>
              <a:rPr lang="en-US" b="0" i="0" dirty="0">
                <a:solidFill>
                  <a:srgbClr val="00B0F0"/>
                </a:solidFill>
                <a:effectLst/>
                <a:latin typeface="Consolas" panose="020B0609020204030204" pitchFamily="49" charset="0"/>
              </a:rPr>
              <a:t>&lt;?php </a:t>
            </a:r>
          </a:p>
          <a:p>
            <a:pPr marL="0" indent="0">
              <a:buNone/>
            </a:pPr>
            <a:r>
              <a:rPr lang="en-US" b="0" i="0" dirty="0">
                <a:solidFill>
                  <a:srgbClr val="00B0F0"/>
                </a:solidFill>
                <a:effectLst/>
                <a:latin typeface="Consolas" panose="020B0609020204030204" pitchFamily="49" charset="0"/>
              </a:rPr>
              <a:t>if ($_FILES["file"] &gt; 0) </a:t>
            </a:r>
          </a:p>
          <a:p>
            <a:pPr marL="0" indent="0">
              <a:buNone/>
            </a:pPr>
            <a:r>
              <a:rPr lang="en-US" b="0" i="0" dirty="0">
                <a:solidFill>
                  <a:srgbClr val="00B0F0"/>
                </a:solidFill>
                <a:effectLst/>
                <a:latin typeface="Consolas" panose="020B0609020204030204" pitchFamily="49" charset="0"/>
              </a:rPr>
              <a:t>{ </a:t>
            </a:r>
          </a:p>
          <a:p>
            <a:pPr marL="0" indent="0">
              <a:buNone/>
            </a:pPr>
            <a:r>
              <a:rPr lang="en-US" b="0" i="0" dirty="0">
                <a:solidFill>
                  <a:srgbClr val="00B0F0"/>
                </a:solidFill>
                <a:effectLst/>
                <a:latin typeface="Consolas" panose="020B0609020204030204" pitchFamily="49" charset="0"/>
              </a:rPr>
              <a:t>echo "You have selected a file to upload"; </a:t>
            </a:r>
          </a:p>
          <a:p>
            <a:pPr marL="0" indent="0">
              <a:buNone/>
            </a:pPr>
            <a:r>
              <a:rPr lang="en-US" b="0" i="0" dirty="0">
                <a:solidFill>
                  <a:srgbClr val="00B0F0"/>
                </a:solidFill>
                <a:effectLst/>
                <a:latin typeface="Consolas" panose="020B0609020204030204" pitchFamily="49" charset="0"/>
              </a:rPr>
              <a:t>} </a:t>
            </a:r>
          </a:p>
          <a:p>
            <a:pPr marL="0" indent="0">
              <a:buNone/>
            </a:pPr>
            <a:r>
              <a:rPr lang="en-US" b="0" i="0" dirty="0">
                <a:solidFill>
                  <a:srgbClr val="00B0F0"/>
                </a:solidFill>
                <a:effectLst/>
                <a:latin typeface="Consolas" panose="020B0609020204030204" pitchFamily="49" charset="0"/>
              </a:rPr>
              <a:t>?&gt;</a:t>
            </a:r>
            <a:endParaRPr lang="en-IN" dirty="0">
              <a:solidFill>
                <a:srgbClr val="00B0F0"/>
              </a:solidFill>
            </a:endParaRPr>
          </a:p>
        </p:txBody>
      </p:sp>
      <p:sp>
        <p:nvSpPr>
          <p:cNvPr id="6" name="TextBox 5">
            <a:extLst>
              <a:ext uri="{FF2B5EF4-FFF2-40B4-BE49-F238E27FC236}">
                <a16:creationId xmlns:a16="http://schemas.microsoft.com/office/drawing/2014/main" id="{64539A68-8793-4650-8A32-2EA966E6F260}"/>
              </a:ext>
            </a:extLst>
          </p:cNvPr>
          <p:cNvSpPr txBox="1"/>
          <p:nvPr/>
        </p:nvSpPr>
        <p:spPr>
          <a:xfrm>
            <a:off x="6278880" y="1049817"/>
            <a:ext cx="6096000" cy="369332"/>
          </a:xfrm>
          <a:prstGeom prst="rect">
            <a:avLst/>
          </a:prstGeom>
          <a:noFill/>
        </p:spPr>
        <p:txBody>
          <a:bodyPr wrap="square">
            <a:spAutoFit/>
          </a:bodyPr>
          <a:lstStyle/>
          <a:p>
            <a:r>
              <a:rPr lang="en-US" b="1" i="0" dirty="0">
                <a:solidFill>
                  <a:srgbClr val="FF0000"/>
                </a:solidFill>
                <a:effectLst/>
                <a:latin typeface="Helvetica" panose="020B0604020202020204" pitchFamily="34" charset="0"/>
              </a:rPr>
              <a:t>Code of </a:t>
            </a:r>
            <a:r>
              <a:rPr lang="en-US" b="1" i="0" dirty="0" err="1">
                <a:solidFill>
                  <a:srgbClr val="FF0000"/>
                </a:solidFill>
                <a:effectLst/>
                <a:latin typeface="Helvetica" panose="020B0604020202020204" pitchFamily="34" charset="0"/>
              </a:rPr>
              <a:t>file.php</a:t>
            </a:r>
            <a:r>
              <a:rPr lang="en-US" b="1" i="0" dirty="0">
                <a:solidFill>
                  <a:srgbClr val="FF0000"/>
                </a:solidFill>
                <a:effectLst/>
                <a:latin typeface="Helvetica" panose="020B0604020202020204" pitchFamily="34" charset="0"/>
              </a:rPr>
              <a:t> file:</a:t>
            </a:r>
            <a:endParaRPr lang="en-IN" dirty="0">
              <a:solidFill>
                <a:srgbClr val="FF0000"/>
              </a:solidFill>
            </a:endParaRPr>
          </a:p>
        </p:txBody>
      </p:sp>
    </p:spTree>
    <p:extLst>
      <p:ext uri="{BB962C8B-B14F-4D97-AF65-F5344CB8AC3E}">
        <p14:creationId xmlns:p14="http://schemas.microsoft.com/office/powerpoint/2010/main" val="1468594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F335-62A4-4240-9F14-B10169FD3509}"/>
              </a:ext>
            </a:extLst>
          </p:cNvPr>
          <p:cNvSpPr>
            <a:spLocks noGrp="1"/>
          </p:cNvSpPr>
          <p:nvPr>
            <p:ph type="title"/>
          </p:nvPr>
        </p:nvSpPr>
        <p:spPr>
          <a:xfrm>
            <a:off x="2581529" y="609600"/>
            <a:ext cx="9247919" cy="285549"/>
          </a:xfrm>
        </p:spPr>
        <p:txBody>
          <a:bodyPr>
            <a:normAutofit fontScale="90000"/>
          </a:bodyPr>
          <a:lstStyle/>
          <a:p>
            <a:r>
              <a:rPr lang="en-IN" b="0" i="0" dirty="0">
                <a:solidFill>
                  <a:srgbClr val="333333"/>
                </a:solidFill>
                <a:effectLst/>
                <a:latin typeface="Fira Sans" panose="020B0604020202020204" pitchFamily="34" charset="0"/>
              </a:rPr>
              <a:t>READING/WRITING FILES IN PHP</a:t>
            </a:r>
            <a:endParaRPr lang="en-IN" dirty="0"/>
          </a:p>
        </p:txBody>
      </p:sp>
      <p:sp>
        <p:nvSpPr>
          <p:cNvPr id="3" name="Text Placeholder 2">
            <a:extLst>
              <a:ext uri="{FF2B5EF4-FFF2-40B4-BE49-F238E27FC236}">
                <a16:creationId xmlns:a16="http://schemas.microsoft.com/office/drawing/2014/main" id="{F5E05886-EAD9-4B19-B512-C20462DD777D}"/>
              </a:ext>
            </a:extLst>
          </p:cNvPr>
          <p:cNvSpPr>
            <a:spLocks noGrp="1"/>
          </p:cNvSpPr>
          <p:nvPr>
            <p:ph type="body" idx="1"/>
          </p:nvPr>
        </p:nvSpPr>
        <p:spPr>
          <a:xfrm>
            <a:off x="1905000" y="1371600"/>
            <a:ext cx="9753600" cy="4001095"/>
          </a:xfrm>
        </p:spPr>
        <p:txBody>
          <a:bodyPr>
            <a:normAutofit lnSpcReduction="10000"/>
          </a:bodyPr>
          <a:lstStyle/>
          <a:p>
            <a:pPr marL="285750" indent="-285750" algn="l">
              <a:buFont typeface="Arial" panose="020B0604020202020204" pitchFamily="34" charset="0"/>
              <a:buChar char="•"/>
            </a:pPr>
            <a:r>
              <a:rPr lang="en-US" sz="2000" dirty="0">
                <a:solidFill>
                  <a:schemeClr val="tx1"/>
                </a:solidFill>
              </a:rPr>
              <a:t>Before the age of the  database, software relied on storing and accessing data in files. </a:t>
            </a:r>
          </a:p>
          <a:p>
            <a:pPr marL="285750" indent="-285750" algn="l">
              <a:buFont typeface="Arial" panose="020B0604020202020204" pitchFamily="34" charset="0"/>
              <a:buChar char="•"/>
            </a:pPr>
            <a:r>
              <a:rPr lang="en-US" sz="2000" dirty="0">
                <a:solidFill>
                  <a:schemeClr val="tx1"/>
                </a:solidFill>
              </a:rPr>
              <a:t>In web development, the ability to read and write to text files remains an important technical competency. Even if your site uses a database for storing its information, the fact that the PHP file functions can read/write from a file or from an external website (i.e., from a URL) means that file system functions still have relevance even in the age of database-driven websites. </a:t>
            </a:r>
            <a:r>
              <a:rPr lang="en-US" sz="2000" b="1" dirty="0">
                <a:solidFill>
                  <a:schemeClr val="tx1"/>
                </a:solidFill>
              </a:rPr>
              <a:t>There are two basic techniques for read/writing files in PHP: </a:t>
            </a:r>
          </a:p>
          <a:p>
            <a:pPr marL="285750" indent="-285750" algn="l">
              <a:buFont typeface="Arial" panose="020B0604020202020204" pitchFamily="34" charset="0"/>
              <a:buChar char="•"/>
            </a:pPr>
            <a:endParaRPr lang="en-US" sz="2000" b="1" dirty="0">
              <a:solidFill>
                <a:schemeClr val="tx1"/>
              </a:solidFill>
            </a:endParaRPr>
          </a:p>
          <a:p>
            <a:pPr marL="285750" indent="-285750" algn="l">
              <a:buFont typeface="Arial" panose="020B0604020202020204" pitchFamily="34" charset="0"/>
              <a:buChar char="•"/>
            </a:pPr>
            <a:r>
              <a:rPr lang="en-US" sz="2000" dirty="0">
                <a:solidFill>
                  <a:schemeClr val="tx1"/>
                </a:solidFill>
              </a:rPr>
              <a:t>■ </a:t>
            </a:r>
            <a:r>
              <a:rPr lang="en-US" sz="2000" dirty="0">
                <a:solidFill>
                  <a:schemeClr val="tx1"/>
                </a:solidFill>
                <a:highlight>
                  <a:srgbClr val="FFFF00"/>
                </a:highlight>
              </a:rPr>
              <a:t>Stream access</a:t>
            </a:r>
            <a:r>
              <a:rPr lang="en-US" sz="2000" dirty="0">
                <a:solidFill>
                  <a:schemeClr val="tx1"/>
                </a:solidFill>
              </a:rPr>
              <a:t>. In this technique, our code will read just a small portion of the file at a time. While this does require more careful programming, it is the most memory-efficient approach when reading very large files. </a:t>
            </a:r>
          </a:p>
          <a:p>
            <a:pPr marL="285750" indent="-285750" algn="l">
              <a:buFont typeface="Arial" panose="020B0604020202020204" pitchFamily="34" charset="0"/>
              <a:buChar char="•"/>
            </a:pPr>
            <a:r>
              <a:rPr lang="en-US" sz="2000" dirty="0">
                <a:solidFill>
                  <a:schemeClr val="tx1"/>
                </a:solidFill>
              </a:rPr>
              <a:t>■ </a:t>
            </a:r>
            <a:r>
              <a:rPr lang="en-US" sz="2000" dirty="0">
                <a:solidFill>
                  <a:schemeClr val="tx1"/>
                </a:solidFill>
                <a:highlight>
                  <a:srgbClr val="FFFF00"/>
                </a:highlight>
              </a:rPr>
              <a:t>All-In-Memory access</a:t>
            </a:r>
            <a:r>
              <a:rPr lang="en-US" sz="2000" dirty="0">
                <a:solidFill>
                  <a:schemeClr val="tx1"/>
                </a:solidFill>
              </a:rPr>
              <a:t>. In this technique, we can read the entire file into memory (i.e., into a PHP variable). While not appropriate for large files, it does make processing of the file extremely easy.</a:t>
            </a:r>
            <a:endParaRPr 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17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5A783A-B149-4A1A-B71C-2495FBAD0268}"/>
              </a:ext>
            </a:extLst>
          </p:cNvPr>
          <p:cNvSpPr>
            <a:spLocks noGrp="1"/>
          </p:cNvSpPr>
          <p:nvPr>
            <p:ph type="body" idx="1"/>
          </p:nvPr>
        </p:nvSpPr>
        <p:spPr>
          <a:xfrm>
            <a:off x="2819400" y="1828800"/>
            <a:ext cx="5638800" cy="923330"/>
          </a:xfrm>
        </p:spPr>
        <p:txBody>
          <a:bodyPr/>
          <a:lstStyle/>
          <a:p>
            <a:pPr marL="0" indent="0">
              <a:buNone/>
            </a:pPr>
            <a:r>
              <a:rPr lang="en-US" sz="6000" b="1" dirty="0"/>
              <a:t>ARRAYS IN PHP</a:t>
            </a:r>
            <a:endParaRPr lang="en-IN" sz="6000" b="1" dirty="0"/>
          </a:p>
        </p:txBody>
      </p:sp>
    </p:spTree>
    <p:extLst>
      <p:ext uri="{BB962C8B-B14F-4D97-AF65-F5344CB8AC3E}">
        <p14:creationId xmlns:p14="http://schemas.microsoft.com/office/powerpoint/2010/main" val="200190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1065D-0F8F-54CD-8E16-E166EC788D62}"/>
              </a:ext>
            </a:extLst>
          </p:cNvPr>
          <p:cNvSpPr txBox="1"/>
          <p:nvPr/>
        </p:nvSpPr>
        <p:spPr>
          <a:xfrm>
            <a:off x="1819175" y="476751"/>
            <a:ext cx="7327231" cy="4801314"/>
          </a:xfrm>
          <a:prstGeom prst="rect">
            <a:avLst/>
          </a:prstGeom>
          <a:noFill/>
        </p:spPr>
        <p:txBody>
          <a:bodyPr wrap="square">
            <a:spAutoFit/>
          </a:bodyPr>
          <a:lstStyle/>
          <a:p>
            <a:pPr algn="just"/>
            <a:r>
              <a:rPr lang="en-US" b="1" i="0" dirty="0">
                <a:solidFill>
                  <a:srgbClr val="FF0000"/>
                </a:solidFill>
                <a:effectLst/>
                <a:latin typeface="__Source_Sans_3_059edf"/>
              </a:rPr>
              <a:t>Introduction to Node.js</a:t>
            </a:r>
          </a:p>
          <a:p>
            <a:pPr algn="just"/>
            <a:r>
              <a:rPr lang="en-US" b="0" i="0" dirty="0">
                <a:solidFill>
                  <a:srgbClr val="333333"/>
                </a:solidFill>
                <a:effectLst/>
                <a:latin typeface="__Source_Sans_3_059edf"/>
              </a:rPr>
              <a:t>Node.js is an open-source and cross-platform JavaScript runtime environment. It is a popular tool for almost any kind of project!</a:t>
            </a:r>
          </a:p>
          <a:p>
            <a:pPr algn="just"/>
            <a:r>
              <a:rPr lang="en-US" b="0" i="0" dirty="0">
                <a:solidFill>
                  <a:srgbClr val="333333"/>
                </a:solidFill>
                <a:effectLst/>
                <a:latin typeface="__Source_Sans_3_059edf"/>
              </a:rPr>
              <a:t>Node.js runs the V8 JavaScript engine, the core of Google Chrome, outside of the browser. This allows Node.js to be very performant.</a:t>
            </a:r>
          </a:p>
          <a:p>
            <a:pPr algn="just"/>
            <a:r>
              <a:rPr lang="en-US" b="0" i="0" dirty="0">
                <a:solidFill>
                  <a:srgbClr val="333333"/>
                </a:solidFill>
                <a:effectLst/>
                <a:latin typeface="__Source_Sans_3_059edf"/>
              </a:rPr>
              <a:t>A Node.js app runs in a single process, without creating a new thread for every request. Node.js provides a set of asynchronous I/O primitives in its standard library that prevent JavaScript code from blocking and generally, libraries in Node.js are written using non-blocking paradigms, making blocking behavior the exception rather than the norm.</a:t>
            </a:r>
          </a:p>
          <a:p>
            <a:pPr algn="just"/>
            <a:r>
              <a:rPr lang="en-US" b="0" i="0" dirty="0">
                <a:solidFill>
                  <a:srgbClr val="333333"/>
                </a:solidFill>
                <a:effectLst/>
                <a:latin typeface="__Source_Sans_3_059edf"/>
              </a:rPr>
              <a:t>When Node.js performs an I/O operation, like reading from the network, accessing a database or the filesystem, instead of blocking the thread and wasting CPU cycles waiting, Node.js will resume the operations when the response comes back.</a:t>
            </a:r>
          </a:p>
          <a:p>
            <a:pPr algn="just"/>
            <a:r>
              <a:rPr lang="en-US" b="0" i="0" dirty="0">
                <a:solidFill>
                  <a:srgbClr val="333333"/>
                </a:solidFill>
                <a:effectLst/>
                <a:latin typeface="__Source_Sans_3_059edf"/>
              </a:rPr>
              <a:t>This allows Node.js to handle thousands of concurrent connections with a single server without introducing the burden of managing thread concurrency, which could be a significant source of bugs.</a:t>
            </a:r>
          </a:p>
        </p:txBody>
      </p:sp>
    </p:spTree>
    <p:extLst>
      <p:ext uri="{BB962C8B-B14F-4D97-AF65-F5344CB8AC3E}">
        <p14:creationId xmlns:p14="http://schemas.microsoft.com/office/powerpoint/2010/main" val="1104994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0C4EA-AD93-CCAF-7950-2493336DA0CB}"/>
              </a:ext>
            </a:extLst>
          </p:cNvPr>
          <p:cNvSpPr txBox="1"/>
          <p:nvPr/>
        </p:nvSpPr>
        <p:spPr>
          <a:xfrm>
            <a:off x="507732" y="499226"/>
            <a:ext cx="4988293" cy="5355312"/>
          </a:xfrm>
          <a:prstGeom prst="rect">
            <a:avLst/>
          </a:prstGeom>
          <a:noFill/>
        </p:spPr>
        <p:txBody>
          <a:bodyPr wrap="square">
            <a:spAutoFit/>
          </a:bodyPr>
          <a:lstStyle/>
          <a:p>
            <a:pPr algn="just"/>
            <a:r>
              <a:rPr lang="en-US" b="1" i="0" dirty="0">
                <a:solidFill>
                  <a:srgbClr val="FF0000"/>
                </a:solidFill>
                <a:effectLst/>
                <a:latin typeface="__Source_Sans_3_059edf"/>
              </a:rPr>
              <a:t>Differences between Node.js and the Browser</a:t>
            </a:r>
          </a:p>
          <a:p>
            <a:pPr algn="just"/>
            <a:r>
              <a:rPr lang="en-US" b="0" i="0" dirty="0">
                <a:solidFill>
                  <a:srgbClr val="333333"/>
                </a:solidFill>
                <a:effectLst/>
                <a:latin typeface="__Source_Sans_3_059edf"/>
              </a:rPr>
              <a:t>Both the browser and Node.js use JavaScript as their programming language. Building apps that run in the browser is a completely different thing than building a Node.js application. Despite the fact that it's always JavaScript, there are some key differences that make the experience radically different.</a:t>
            </a:r>
          </a:p>
          <a:p>
            <a:pPr algn="just"/>
            <a:r>
              <a:rPr lang="en-US" b="0" i="0" dirty="0">
                <a:solidFill>
                  <a:srgbClr val="333333"/>
                </a:solidFill>
                <a:effectLst/>
                <a:latin typeface="__Source_Sans_3_059edf"/>
              </a:rPr>
              <a:t>From the perspective of a frontend developer who extensively uses JavaScript, Node.js apps bring with them a huge advantage: the comfort of programming everything - the frontend and the backend - in a single language.</a:t>
            </a:r>
          </a:p>
          <a:p>
            <a:pPr algn="just"/>
            <a:r>
              <a:rPr lang="en-US" b="0" i="0" dirty="0">
                <a:solidFill>
                  <a:srgbClr val="333333"/>
                </a:solidFill>
                <a:effectLst/>
                <a:latin typeface="__Source_Sans_3_059edf"/>
              </a:rPr>
              <a:t>You have a huge opportunity because we know how hard it is to fully, deeply learn a programming language, and by using the same language to perform all your work on the web - both on the client and on the server, you're in a unique position of advantage.</a:t>
            </a:r>
          </a:p>
        </p:txBody>
      </p:sp>
      <p:pic>
        <p:nvPicPr>
          <p:cNvPr id="8" name="Picture 7">
            <a:extLst>
              <a:ext uri="{FF2B5EF4-FFF2-40B4-BE49-F238E27FC236}">
                <a16:creationId xmlns:a16="http://schemas.microsoft.com/office/drawing/2014/main" id="{62FB15AB-FE58-7EB5-B16D-650A56A7B6F7}"/>
              </a:ext>
            </a:extLst>
          </p:cNvPr>
          <p:cNvPicPr>
            <a:picLocks noChangeAspect="1"/>
          </p:cNvPicPr>
          <p:nvPr/>
        </p:nvPicPr>
        <p:blipFill>
          <a:blip r:embed="rId2"/>
          <a:stretch>
            <a:fillRect/>
          </a:stretch>
        </p:blipFill>
        <p:spPr>
          <a:xfrm>
            <a:off x="6096000" y="1027349"/>
            <a:ext cx="5136858" cy="4603430"/>
          </a:xfrm>
          <a:prstGeom prst="rect">
            <a:avLst/>
          </a:prstGeom>
        </p:spPr>
      </p:pic>
    </p:spTree>
    <p:extLst>
      <p:ext uri="{BB962C8B-B14F-4D97-AF65-F5344CB8AC3E}">
        <p14:creationId xmlns:p14="http://schemas.microsoft.com/office/powerpoint/2010/main" val="4076553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E08FA-12C7-9AEC-B8D2-FE208ECE3068}"/>
              </a:ext>
            </a:extLst>
          </p:cNvPr>
          <p:cNvSpPr txBox="1"/>
          <p:nvPr/>
        </p:nvSpPr>
        <p:spPr>
          <a:xfrm>
            <a:off x="4213459" y="234912"/>
            <a:ext cx="6097604" cy="523220"/>
          </a:xfrm>
          <a:prstGeom prst="rect">
            <a:avLst/>
          </a:prstGeom>
          <a:noFill/>
        </p:spPr>
        <p:txBody>
          <a:bodyPr wrap="square">
            <a:spAutoFit/>
          </a:bodyPr>
          <a:lstStyle/>
          <a:p>
            <a:pPr algn="just"/>
            <a:r>
              <a:rPr lang="en-IN" sz="2800" b="0" i="0" dirty="0">
                <a:solidFill>
                  <a:srgbClr val="610B38"/>
                </a:solidFill>
                <a:effectLst/>
                <a:latin typeface="erdana"/>
              </a:rPr>
              <a:t>Node.js</a:t>
            </a:r>
          </a:p>
        </p:txBody>
      </p:sp>
      <p:graphicFrame>
        <p:nvGraphicFramePr>
          <p:cNvPr id="4" name="Table 3">
            <a:extLst>
              <a:ext uri="{FF2B5EF4-FFF2-40B4-BE49-F238E27FC236}">
                <a16:creationId xmlns:a16="http://schemas.microsoft.com/office/drawing/2014/main" id="{FBC4CEF1-D627-0EC6-08BA-7660E43CA34C}"/>
              </a:ext>
            </a:extLst>
          </p:cNvPr>
          <p:cNvGraphicFramePr>
            <a:graphicFrameLocks noGrp="1"/>
          </p:cNvGraphicFramePr>
          <p:nvPr>
            <p:extLst>
              <p:ext uri="{D42A27DB-BD31-4B8C-83A1-F6EECF244321}">
                <p14:modId xmlns:p14="http://schemas.microsoft.com/office/powerpoint/2010/main" val="4015015385"/>
              </p:ext>
            </p:extLst>
          </p:nvPr>
        </p:nvGraphicFramePr>
        <p:xfrm>
          <a:off x="1880937" y="1977364"/>
          <a:ext cx="8310774" cy="4461570"/>
        </p:xfrm>
        <a:graphic>
          <a:graphicData uri="http://schemas.openxmlformats.org/drawingml/2006/table">
            <a:tbl>
              <a:tblPr/>
              <a:tblGrid>
                <a:gridCol w="1428711">
                  <a:extLst>
                    <a:ext uri="{9D8B030D-6E8A-4147-A177-3AD203B41FA5}">
                      <a16:colId xmlns:a16="http://schemas.microsoft.com/office/drawing/2014/main" val="3485086470"/>
                    </a:ext>
                  </a:extLst>
                </a:gridCol>
                <a:gridCol w="6882063">
                  <a:extLst>
                    <a:ext uri="{9D8B030D-6E8A-4147-A177-3AD203B41FA5}">
                      <a16:colId xmlns:a16="http://schemas.microsoft.com/office/drawing/2014/main" val="1052768655"/>
                    </a:ext>
                  </a:extLst>
                </a:gridCol>
              </a:tblGrid>
              <a:tr h="255246">
                <a:tc>
                  <a:txBody>
                    <a:bodyPr/>
                    <a:lstStyle/>
                    <a:p>
                      <a:pPr algn="l" fontAlgn="t"/>
                      <a:r>
                        <a:rPr lang="en-IN" sz="1800">
                          <a:solidFill>
                            <a:srgbClr val="000000"/>
                          </a:solidFill>
                          <a:effectLst/>
                          <a:latin typeface="Times New Roman" panose="02020603050405020304" pitchFamily="18" charset="0"/>
                          <a:cs typeface="Times New Roman" panose="02020603050405020304" pitchFamily="18" charset="0"/>
                        </a:rPr>
                        <a:t>Property</a:t>
                      </a:r>
                    </a:p>
                  </a:txBody>
                  <a:tcPr marL="45580" marR="45580" marT="45580" marB="45580">
                    <a:lnL w="6350" cap="flat" cmpd="sng" algn="ctr">
                      <a:solidFill>
                        <a:srgbClr val="40CB10"/>
                      </a:solidFill>
                      <a:prstDash val="solid"/>
                      <a:round/>
                      <a:headEnd type="none" w="med" len="med"/>
                      <a:tailEnd type="none" w="med" len="med"/>
                    </a:lnL>
                    <a:lnR w="6350" cap="flat" cmpd="sng" algn="ctr">
                      <a:solidFill>
                        <a:srgbClr val="40CB10"/>
                      </a:solidFill>
                      <a:prstDash val="solid"/>
                      <a:round/>
                      <a:headEnd type="none" w="med" len="med"/>
                      <a:tailEnd type="none" w="med" len="med"/>
                    </a:lnR>
                    <a:lnT w="6350" cap="flat" cmpd="sng" algn="ctr">
                      <a:solidFill>
                        <a:srgbClr val="40CB1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cs typeface="Times New Roman" panose="02020603050405020304" pitchFamily="18" charset="0"/>
                        </a:rPr>
                        <a:t>Description</a:t>
                      </a:r>
                    </a:p>
                  </a:txBody>
                  <a:tcPr marL="45580" marR="45580" marT="45580" marB="45580">
                    <a:lnL w="6350" cap="flat" cmpd="sng" algn="ctr">
                      <a:solidFill>
                        <a:srgbClr val="40CB10"/>
                      </a:solidFill>
                      <a:prstDash val="solid"/>
                      <a:round/>
                      <a:headEnd type="none" w="med" len="med"/>
                      <a:tailEnd type="none" w="med" len="med"/>
                    </a:lnL>
                    <a:lnR w="6350" cap="flat" cmpd="sng" algn="ctr">
                      <a:solidFill>
                        <a:srgbClr val="40CB10"/>
                      </a:solidFill>
                      <a:prstDash val="solid"/>
                      <a:round/>
                      <a:headEnd type="none" w="med" len="med"/>
                      <a:tailEnd type="none" w="med" len="med"/>
                    </a:lnR>
                    <a:lnT w="6350" cap="flat" cmpd="sng" algn="ctr">
                      <a:solidFill>
                        <a:srgbClr val="40CB1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82852164"/>
                  </a:ext>
                </a:extLst>
              </a:tr>
              <a:tr h="553033">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arch</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returns process architecture: 'arm', 'ia32', or 'x64'</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64242929"/>
                  </a:ext>
                </a:extLst>
              </a:tr>
              <a:tr h="553033">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args</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returns commands line arguments as an array</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5410146"/>
                  </a:ext>
                </a:extLst>
              </a:tr>
              <a:tr h="388946">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env</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returns user environment</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4209084"/>
                  </a:ext>
                </a:extLst>
              </a:tr>
              <a:tr h="388946">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pid</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returns process id of the process</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94333102"/>
                  </a:ext>
                </a:extLst>
              </a:tr>
              <a:tr h="717120">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platform</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returns platform of the process: 'darwin', 'freebsd', 'linux', 'sunos' or 'win32'</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97182718"/>
                  </a:ext>
                </a:extLst>
              </a:tr>
              <a:tr h="553033">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release</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returns the metadata for the current node release</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00813496"/>
                  </a:ext>
                </a:extLst>
              </a:tr>
              <a:tr h="388946">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version</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returns the node version</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62639185"/>
                  </a:ext>
                </a:extLst>
              </a:tr>
              <a:tr h="553033">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versions</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returns the node version and its dependencies</a:t>
                      </a:r>
                    </a:p>
                  </a:txBody>
                  <a:tcPr marL="30386" marR="30386" marT="30386" marB="3038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9824472"/>
                  </a:ext>
                </a:extLst>
              </a:tr>
            </a:tbl>
          </a:graphicData>
        </a:graphic>
      </p:graphicFrame>
      <p:sp>
        <p:nvSpPr>
          <p:cNvPr id="5" name="Rectangle 1">
            <a:extLst>
              <a:ext uri="{FF2B5EF4-FFF2-40B4-BE49-F238E27FC236}">
                <a16:creationId xmlns:a16="http://schemas.microsoft.com/office/drawing/2014/main" id="{BA2B7F21-6784-1B28-1743-EE9EF8458414}"/>
              </a:ext>
            </a:extLst>
          </p:cNvPr>
          <p:cNvSpPr>
            <a:spLocks noChangeArrowheads="1"/>
          </p:cNvSpPr>
          <p:nvPr/>
        </p:nvSpPr>
        <p:spPr bwMode="auto">
          <a:xfrm>
            <a:off x="1880937" y="758132"/>
            <a:ext cx="831077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Node.js provides the facility to get process information such as process id, architecture, platform, version, release, uptime, </a:t>
            </a:r>
            <a:r>
              <a:rPr kumimoji="0" lang="en-US" altLang="en-US" sz="12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upu</a:t>
            </a: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usage etc. It can also be used to kill process, set </a:t>
            </a:r>
            <a:r>
              <a:rPr kumimoji="0" lang="en-US" altLang="en-US" sz="12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uid</a:t>
            </a: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set groups, unmask etc.</a:t>
            </a:r>
            <a:endParaRPr lang="en-US" altLang="en-US" sz="800" dirty="0">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process is a global object, an instance of </a:t>
            </a:r>
            <a:r>
              <a:rPr kumimoji="0" lang="en-US" altLang="en-US" sz="12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EventEmitter</a:t>
            </a: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can be accessed from anywhere.</a:t>
            </a:r>
            <a:endParaRPr kumimoji="0" lang="en-US" altLang="en-US"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38"/>
                </a:solidFill>
                <a:effectLst/>
                <a:latin typeface="erdana"/>
              </a:rPr>
              <a:t>Node.js Process Properties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A list of commonly used Node.js process properties are given below.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0616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D6C87-02AE-4724-56DD-7C4B2D088C4F}"/>
              </a:ext>
            </a:extLst>
          </p:cNvPr>
          <p:cNvSpPr txBox="1"/>
          <p:nvPr/>
        </p:nvSpPr>
        <p:spPr>
          <a:xfrm>
            <a:off x="680986" y="412077"/>
            <a:ext cx="8174255"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 process object in Node.js is a global object, although it is defined in process module. It is an instance of </a:t>
            </a:r>
            <a:r>
              <a:rPr lang="en-US" b="0" i="0" dirty="0" err="1">
                <a:solidFill>
                  <a:srgbClr val="000000"/>
                </a:solidFill>
                <a:effectLst/>
                <a:latin typeface="Times New Roman" panose="02020603050405020304" pitchFamily="18" charset="0"/>
                <a:cs typeface="Times New Roman" panose="02020603050405020304" pitchFamily="18" charset="0"/>
              </a:rPr>
              <a:t>EventEmitter</a:t>
            </a:r>
            <a:r>
              <a:rPr lang="en-US" b="0" i="0" dirty="0">
                <a:solidFill>
                  <a:srgbClr val="000000"/>
                </a:solidFill>
                <a:effectLst/>
                <a:latin typeface="Times New Roman" panose="02020603050405020304" pitchFamily="18" charset="0"/>
                <a:cs typeface="Times New Roman" panose="02020603050405020304" pitchFamily="18" charset="0"/>
              </a:rPr>
              <a:t> class. The process object provides information on current Node.js process. With the help of a number of methods and properties associated with this object, it is possible to control the current Node.js process.</a:t>
            </a:r>
          </a:p>
          <a:p>
            <a:pPr algn="l"/>
            <a:r>
              <a:rPr lang="en-US" b="1" i="0" dirty="0">
                <a:solidFill>
                  <a:srgbClr val="FF0000"/>
                </a:solidFill>
                <a:effectLst/>
                <a:latin typeface="Times New Roman" panose="02020603050405020304" pitchFamily="18" charset="0"/>
                <a:cs typeface="Times New Roman" panose="02020603050405020304" pitchFamily="18" charset="0"/>
              </a:rPr>
              <a:t>Process Events</a:t>
            </a:r>
          </a:p>
          <a:p>
            <a:pPr marL="285750" indent="-285750">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 process object is an instance of </a:t>
            </a:r>
            <a:r>
              <a:rPr lang="en-US" b="0" i="0" dirty="0" err="1">
                <a:solidFill>
                  <a:srgbClr val="000000"/>
                </a:solidFill>
                <a:effectLst/>
                <a:latin typeface="Times New Roman" panose="02020603050405020304" pitchFamily="18" charset="0"/>
                <a:cs typeface="Times New Roman" panose="02020603050405020304" pitchFamily="18" charset="0"/>
              </a:rPr>
              <a:t>EventEmitter</a:t>
            </a:r>
            <a:r>
              <a:rPr lang="en-US" b="0" i="0" dirty="0">
                <a:solidFill>
                  <a:srgbClr val="000000"/>
                </a:solidFill>
                <a:effectLst/>
                <a:latin typeface="Times New Roman" panose="02020603050405020304" pitchFamily="18" charset="0"/>
                <a:cs typeface="Times New Roman" panose="02020603050405020304" pitchFamily="18" charset="0"/>
              </a:rPr>
              <a:t> and emits the following events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FDCDD7-E5C5-154F-AA5B-96BB36B5026C}"/>
              </a:ext>
            </a:extLst>
          </p:cNvPr>
          <p:cNvPicPr>
            <a:picLocks noChangeAspect="1"/>
          </p:cNvPicPr>
          <p:nvPr/>
        </p:nvPicPr>
        <p:blipFill>
          <a:blip r:embed="rId2"/>
          <a:stretch>
            <a:fillRect/>
          </a:stretch>
        </p:blipFill>
        <p:spPr>
          <a:xfrm>
            <a:off x="680986" y="2840369"/>
            <a:ext cx="4648439" cy="3391074"/>
          </a:xfrm>
          <a:prstGeom prst="rect">
            <a:avLst/>
          </a:prstGeom>
        </p:spPr>
      </p:pic>
      <p:pic>
        <p:nvPicPr>
          <p:cNvPr id="9" name="Picture 8">
            <a:extLst>
              <a:ext uri="{FF2B5EF4-FFF2-40B4-BE49-F238E27FC236}">
                <a16:creationId xmlns:a16="http://schemas.microsoft.com/office/drawing/2014/main" id="{98B5D698-A6FB-6E75-2488-0FE2CF78826D}"/>
              </a:ext>
            </a:extLst>
          </p:cNvPr>
          <p:cNvPicPr>
            <a:picLocks noChangeAspect="1"/>
          </p:cNvPicPr>
          <p:nvPr/>
        </p:nvPicPr>
        <p:blipFill>
          <a:blip r:embed="rId3"/>
          <a:stretch>
            <a:fillRect/>
          </a:stretch>
        </p:blipFill>
        <p:spPr>
          <a:xfrm>
            <a:off x="6071315" y="2718281"/>
            <a:ext cx="4546834" cy="3727642"/>
          </a:xfrm>
          <a:prstGeom prst="rect">
            <a:avLst/>
          </a:prstGeom>
        </p:spPr>
      </p:pic>
    </p:spTree>
    <p:extLst>
      <p:ext uri="{BB962C8B-B14F-4D97-AF65-F5344CB8AC3E}">
        <p14:creationId xmlns:p14="http://schemas.microsoft.com/office/powerpoint/2010/main" val="130265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ditional Web Server Model">
            <a:extLst>
              <a:ext uri="{FF2B5EF4-FFF2-40B4-BE49-F238E27FC236}">
                <a16:creationId xmlns:a16="http://schemas.microsoft.com/office/drawing/2014/main" id="{0A22083D-55BC-1172-6780-7C717C425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7" y="500514"/>
            <a:ext cx="8019448" cy="40097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BDEFE5-153F-DBE4-23A9-43402A635833}"/>
              </a:ext>
            </a:extLst>
          </p:cNvPr>
          <p:cNvSpPr txBox="1"/>
          <p:nvPr/>
        </p:nvSpPr>
        <p:spPr>
          <a:xfrm>
            <a:off x="2192154" y="500514"/>
            <a:ext cx="6097604" cy="369332"/>
          </a:xfrm>
          <a:prstGeom prst="rect">
            <a:avLst/>
          </a:prstGeom>
          <a:noFill/>
        </p:spPr>
        <p:txBody>
          <a:bodyPr wrap="square">
            <a:spAutoFit/>
          </a:bodyPr>
          <a:lstStyle/>
          <a:p>
            <a:pPr algn="l"/>
            <a:r>
              <a:rPr lang="en-IN" b="1" i="0" dirty="0">
                <a:solidFill>
                  <a:srgbClr val="FF0000"/>
                </a:solidFill>
                <a:effectLst/>
                <a:latin typeface="-apple-system"/>
              </a:rPr>
              <a:t>Traditional Web Server Model</a:t>
            </a:r>
          </a:p>
        </p:txBody>
      </p:sp>
      <p:pic>
        <p:nvPicPr>
          <p:cNvPr id="7" name="Picture 6">
            <a:extLst>
              <a:ext uri="{FF2B5EF4-FFF2-40B4-BE49-F238E27FC236}">
                <a16:creationId xmlns:a16="http://schemas.microsoft.com/office/drawing/2014/main" id="{43C24953-B014-9F27-DC82-D10D2B515A5A}"/>
              </a:ext>
            </a:extLst>
          </p:cNvPr>
          <p:cNvPicPr>
            <a:picLocks noChangeAspect="1"/>
          </p:cNvPicPr>
          <p:nvPr/>
        </p:nvPicPr>
        <p:blipFill>
          <a:blip r:embed="rId3"/>
          <a:stretch>
            <a:fillRect/>
          </a:stretch>
        </p:blipFill>
        <p:spPr>
          <a:xfrm>
            <a:off x="1270535" y="4027797"/>
            <a:ext cx="9942897" cy="2459630"/>
          </a:xfrm>
          <a:prstGeom prst="rect">
            <a:avLst/>
          </a:prstGeom>
        </p:spPr>
      </p:pic>
    </p:spTree>
    <p:extLst>
      <p:ext uri="{BB962C8B-B14F-4D97-AF65-F5344CB8AC3E}">
        <p14:creationId xmlns:p14="http://schemas.microsoft.com/office/powerpoint/2010/main" val="4219540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cess Model Nodejs">
            <a:extLst>
              <a:ext uri="{FF2B5EF4-FFF2-40B4-BE49-F238E27FC236}">
                <a16:creationId xmlns:a16="http://schemas.microsoft.com/office/drawing/2014/main" id="{D6013F48-DDB7-7E80-4CDF-7408C3844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078" y="1279358"/>
            <a:ext cx="9753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176CF9-9AA8-C9D9-4700-39CD73E9F3D7}"/>
              </a:ext>
            </a:extLst>
          </p:cNvPr>
          <p:cNvSpPr txBox="1"/>
          <p:nvPr/>
        </p:nvSpPr>
        <p:spPr>
          <a:xfrm>
            <a:off x="3674444" y="416912"/>
            <a:ext cx="6097604" cy="369332"/>
          </a:xfrm>
          <a:prstGeom prst="rect">
            <a:avLst/>
          </a:prstGeom>
          <a:noFill/>
        </p:spPr>
        <p:txBody>
          <a:bodyPr wrap="square">
            <a:spAutoFit/>
          </a:bodyPr>
          <a:lstStyle/>
          <a:p>
            <a:pPr algn="ctr"/>
            <a:r>
              <a:rPr lang="en-IN" b="1" i="0" dirty="0">
                <a:solidFill>
                  <a:srgbClr val="FF0000"/>
                </a:solidFill>
                <a:effectLst/>
                <a:latin typeface="-apple-system"/>
              </a:rPr>
              <a:t>NodeJS Process Model</a:t>
            </a:r>
          </a:p>
        </p:txBody>
      </p:sp>
    </p:spTree>
    <p:extLst>
      <p:ext uri="{BB962C8B-B14F-4D97-AF65-F5344CB8AC3E}">
        <p14:creationId xmlns:p14="http://schemas.microsoft.com/office/powerpoint/2010/main" val="131613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A7E1EE-57B8-606F-6F4E-6AA7FDDEE607}"/>
              </a:ext>
            </a:extLst>
          </p:cNvPr>
          <p:cNvSpPr txBox="1"/>
          <p:nvPr/>
        </p:nvSpPr>
        <p:spPr>
          <a:xfrm>
            <a:off x="902368" y="721698"/>
            <a:ext cx="6097604"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solidFill>
                  <a:srgbClr val="353333"/>
                </a:solidFill>
                <a:effectLst/>
                <a:latin typeface="Times New Roman" panose="02020603050405020304" pitchFamily="18" charset="0"/>
                <a:cs typeface="Times New Roman" panose="02020603050405020304" pitchFamily="18" charset="0"/>
              </a:rPr>
              <a:t>Contrary to the traditional web server model, NodeJS uses an event-driven, non-blocking I/O model that makes it lightweight and efficient. The NodeJS process model can be explained with three </a:t>
            </a:r>
            <a:r>
              <a:rPr lang="en-US" b="0" i="0" dirty="0" err="1">
                <a:solidFill>
                  <a:srgbClr val="353333"/>
                </a:solidFill>
                <a:effectLst/>
                <a:latin typeface="Times New Roman" panose="02020603050405020304" pitchFamily="18" charset="0"/>
                <a:cs typeface="Times New Roman" panose="02020603050405020304" pitchFamily="18" charset="0"/>
              </a:rPr>
              <a:t>Modukles</a:t>
            </a:r>
            <a:r>
              <a:rPr lang="en-US" b="0" i="0" dirty="0">
                <a:solidFill>
                  <a:srgbClr val="353333"/>
                </a:solidFill>
                <a:effectLst/>
                <a:latin typeface="Times New Roman" panose="02020603050405020304" pitchFamily="18" charset="0"/>
                <a:cs typeface="Times New Roman" panose="02020603050405020304" pitchFamily="18" charset="0"/>
              </a:rPr>
              <a:t> of NodeJS.</a:t>
            </a:r>
          </a:p>
          <a:p>
            <a:pPr algn="just"/>
            <a:endParaRPr lang="en-US" b="0" i="0" dirty="0">
              <a:solidFill>
                <a:srgbClr val="35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7030A0"/>
                </a:solidFill>
                <a:effectLst/>
                <a:latin typeface="Times New Roman" panose="02020603050405020304" pitchFamily="18" charset="0"/>
                <a:cs typeface="Times New Roman" panose="02020603050405020304" pitchFamily="18" charset="0"/>
              </a:rPr>
              <a:t>Single-threaded event loop</a:t>
            </a:r>
          </a:p>
          <a:p>
            <a:pPr marL="285750" indent="-285750" algn="just">
              <a:buFont typeface="Wingdings" panose="05000000000000000000" pitchFamily="2" charset="2"/>
              <a:buChar char="q"/>
            </a:pPr>
            <a:r>
              <a:rPr lang="en-US" b="0" i="0" dirty="0">
                <a:solidFill>
                  <a:srgbClr val="7030A0"/>
                </a:solidFill>
                <a:effectLst/>
                <a:latin typeface="Times New Roman" panose="02020603050405020304" pitchFamily="18" charset="0"/>
                <a:cs typeface="Times New Roman" panose="02020603050405020304" pitchFamily="18" charset="0"/>
              </a:rPr>
              <a:t>Non-Blocking I/O Model</a:t>
            </a:r>
          </a:p>
          <a:p>
            <a:pPr marL="285750" indent="-285750" algn="just">
              <a:buFont typeface="Wingdings" panose="05000000000000000000" pitchFamily="2" charset="2"/>
              <a:buChar char="q"/>
            </a:pPr>
            <a:r>
              <a:rPr lang="en-US" b="0" i="0" dirty="0">
                <a:solidFill>
                  <a:srgbClr val="7030A0"/>
                </a:solidFill>
                <a:effectLst/>
                <a:latin typeface="Times New Roman" panose="02020603050405020304" pitchFamily="18" charset="0"/>
                <a:cs typeface="Times New Roman" panose="02020603050405020304" pitchFamily="18" charset="0"/>
              </a:rPr>
              <a:t>Event-driven and Asynchronous by default</a:t>
            </a:r>
          </a:p>
        </p:txBody>
      </p:sp>
      <p:sp>
        <p:nvSpPr>
          <p:cNvPr id="5" name="TextBox 4">
            <a:extLst>
              <a:ext uri="{FF2B5EF4-FFF2-40B4-BE49-F238E27FC236}">
                <a16:creationId xmlns:a16="http://schemas.microsoft.com/office/drawing/2014/main" id="{AB930C2D-741C-A792-FA84-DA9CC1014B66}"/>
              </a:ext>
            </a:extLst>
          </p:cNvPr>
          <p:cNvSpPr txBox="1"/>
          <p:nvPr/>
        </p:nvSpPr>
        <p:spPr>
          <a:xfrm>
            <a:off x="748363" y="3030022"/>
            <a:ext cx="6097604" cy="369332"/>
          </a:xfrm>
          <a:prstGeom prst="rect">
            <a:avLst/>
          </a:prstGeom>
          <a:noFill/>
        </p:spPr>
        <p:txBody>
          <a:bodyPr wrap="square">
            <a:spAutoFit/>
          </a:bodyPr>
          <a:lstStyle/>
          <a:p>
            <a:pPr algn="l"/>
            <a:r>
              <a:rPr lang="en-IN" b="1" i="0" dirty="0">
                <a:solidFill>
                  <a:srgbClr val="FF0000"/>
                </a:solidFill>
                <a:effectLst/>
                <a:latin typeface="-apple-system"/>
              </a:rPr>
              <a:t>Single Threaded Event Loop</a:t>
            </a:r>
          </a:p>
        </p:txBody>
      </p:sp>
      <p:sp>
        <p:nvSpPr>
          <p:cNvPr id="9" name="TextBox 8">
            <a:extLst>
              <a:ext uri="{FF2B5EF4-FFF2-40B4-BE49-F238E27FC236}">
                <a16:creationId xmlns:a16="http://schemas.microsoft.com/office/drawing/2014/main" id="{6914E582-C5F1-4BCA-7AF0-A5D76E6FF14A}"/>
              </a:ext>
            </a:extLst>
          </p:cNvPr>
          <p:cNvSpPr txBox="1"/>
          <p:nvPr/>
        </p:nvSpPr>
        <p:spPr>
          <a:xfrm>
            <a:off x="351522" y="3399354"/>
            <a:ext cx="7199295" cy="3139321"/>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chemeClr val="accent6">
                    <a:lumMod val="50000"/>
                  </a:schemeClr>
                </a:solidFill>
                <a:effectLst/>
                <a:latin typeface="Roboto" panose="02000000000000000000" pitchFamily="2" charset="0"/>
              </a:rPr>
              <a:t>NodeJS runs on a single-threaded environment which means each user request processes on a single thread only. This makes it use lesser resources and run smoothly using events and emitters.</a:t>
            </a:r>
          </a:p>
          <a:p>
            <a:pPr marL="285750" indent="-285750" algn="l">
              <a:buFont typeface="Wingdings" panose="05000000000000000000" pitchFamily="2" charset="2"/>
              <a:buChar char="v"/>
            </a:pPr>
            <a:r>
              <a:rPr lang="en-US" b="0" i="0" dirty="0">
                <a:solidFill>
                  <a:schemeClr val="accent6">
                    <a:lumMod val="50000"/>
                  </a:schemeClr>
                </a:solidFill>
                <a:effectLst/>
                <a:latin typeface="Roboto" panose="02000000000000000000" pitchFamily="2" charset="0"/>
              </a:rPr>
              <a:t>Events are a crucial paradigm of the NodeJS process. Events are actions that instruct the runtime what and when something needs to be completed. Event Emitters are response object instances that can be subscribed to and acted upon to perform operations.</a:t>
            </a:r>
          </a:p>
          <a:p>
            <a:pPr marL="285750" indent="-285750" algn="l">
              <a:buFont typeface="Wingdings" panose="05000000000000000000" pitchFamily="2" charset="2"/>
              <a:buChar char="v"/>
            </a:pPr>
            <a:r>
              <a:rPr lang="en-US" b="0" i="0" dirty="0">
                <a:solidFill>
                  <a:schemeClr val="accent6">
                    <a:lumMod val="50000"/>
                  </a:schemeClr>
                </a:solidFill>
                <a:effectLst/>
                <a:latin typeface="Roboto" panose="02000000000000000000" pitchFamily="2" charset="0"/>
              </a:rPr>
              <a:t> Event Emitters emit events based on certain predefined events accepting a callback. According to MDN web docs, event loops are responsible for executing the code, collecting and processing events, and executing queued sub-tasks.</a:t>
            </a:r>
          </a:p>
        </p:txBody>
      </p:sp>
      <p:sp>
        <p:nvSpPr>
          <p:cNvPr id="11" name="TextBox 10">
            <a:extLst>
              <a:ext uri="{FF2B5EF4-FFF2-40B4-BE49-F238E27FC236}">
                <a16:creationId xmlns:a16="http://schemas.microsoft.com/office/drawing/2014/main" id="{DF74B54E-5283-C063-256F-95A58D763E77}"/>
              </a:ext>
            </a:extLst>
          </p:cNvPr>
          <p:cNvSpPr txBox="1"/>
          <p:nvPr/>
        </p:nvSpPr>
        <p:spPr>
          <a:xfrm>
            <a:off x="7704822" y="835415"/>
            <a:ext cx="4522269" cy="3693319"/>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70C0"/>
                </a:solidFill>
                <a:effectLst/>
                <a:latin typeface="Roboto" panose="02000000000000000000" pitchFamily="2" charset="0"/>
              </a:rPr>
              <a:t>NodeJS has two types of threads: one </a:t>
            </a:r>
            <a:r>
              <a:rPr lang="en-US" b="0" i="0" dirty="0">
                <a:solidFill>
                  <a:srgbClr val="0070C0"/>
                </a:solidFill>
                <a:effectLst/>
                <a:latin typeface="Roboto" panose="02000000000000000000" pitchFamily="2" charset="0"/>
                <a:hlinkClick r:id="rId2">
                  <a:extLst>
                    <a:ext uri="{A12FA001-AC4F-418D-AE19-62706E023703}">
                      <ahyp:hlinkClr xmlns:ahyp="http://schemas.microsoft.com/office/drawing/2018/hyperlinkcolor" val="tx"/>
                    </a:ext>
                  </a:extLst>
                </a:hlinkClick>
              </a:rPr>
              <a:t>Event loop</a:t>
            </a:r>
            <a:r>
              <a:rPr lang="en-US" b="0" i="0" dirty="0">
                <a:solidFill>
                  <a:srgbClr val="0070C0"/>
                </a:solidFill>
                <a:effectLst/>
                <a:latin typeface="Roboto" panose="02000000000000000000" pitchFamily="2" charset="0"/>
              </a:rPr>
              <a:t> also referred to as the main thread, and the k Workers also referred to as the background thread. When a new user request comes in, it is placed in an event queue. </a:t>
            </a:r>
          </a:p>
          <a:p>
            <a:pPr marL="285750" indent="-285750" algn="l">
              <a:buFont typeface="Wingdings" panose="05000000000000000000" pitchFamily="2" charset="2"/>
              <a:buChar char="v"/>
            </a:pPr>
            <a:r>
              <a:rPr lang="en-US" b="0" i="0" dirty="0">
                <a:solidFill>
                  <a:srgbClr val="0070C0"/>
                </a:solidFill>
                <a:effectLst/>
                <a:latin typeface="Roboto" panose="02000000000000000000" pitchFamily="2" charset="0"/>
              </a:rPr>
              <a:t>Every request consists of a synchronous and asynchronous part.</a:t>
            </a:r>
          </a:p>
          <a:p>
            <a:pPr marL="285750" indent="-285750" algn="l">
              <a:buFont typeface="Wingdings" panose="05000000000000000000" pitchFamily="2" charset="2"/>
              <a:buChar char="v"/>
            </a:pPr>
            <a:r>
              <a:rPr lang="en-US" b="0" i="0" dirty="0">
                <a:solidFill>
                  <a:srgbClr val="0070C0"/>
                </a:solidFill>
                <a:effectLst/>
                <a:latin typeface="Roboto" panose="02000000000000000000" pitchFamily="2" charset="0"/>
              </a:rPr>
              <a:t>The synchronous part of the request is handled on the main thread while the asynchronous part is handled in the background via the k Workers/ background threads.</a:t>
            </a:r>
          </a:p>
        </p:txBody>
      </p:sp>
    </p:spTree>
    <p:extLst>
      <p:ext uri="{BB962C8B-B14F-4D97-AF65-F5344CB8AC3E}">
        <p14:creationId xmlns:p14="http://schemas.microsoft.com/office/powerpoint/2010/main" val="1518342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C030F2-2938-F968-530E-16E2BD53438D}"/>
              </a:ext>
            </a:extLst>
          </p:cNvPr>
          <p:cNvSpPr txBox="1"/>
          <p:nvPr/>
        </p:nvSpPr>
        <p:spPr>
          <a:xfrm>
            <a:off x="1075623" y="500838"/>
            <a:ext cx="8896150" cy="2862322"/>
          </a:xfrm>
          <a:prstGeom prst="rect">
            <a:avLst/>
          </a:prstGeom>
          <a:noFill/>
        </p:spPr>
        <p:txBody>
          <a:bodyPr wrap="square">
            <a:spAutoFit/>
          </a:bodyPr>
          <a:lstStyle/>
          <a:p>
            <a:pPr algn="just"/>
            <a:r>
              <a:rPr lang="en-US" b="1" i="0" dirty="0">
                <a:solidFill>
                  <a:srgbClr val="FF0000"/>
                </a:solidFill>
                <a:effectLst/>
                <a:latin typeface="-apple-system"/>
              </a:rPr>
              <a:t>Non-Blocking I/O Model</a:t>
            </a:r>
          </a:p>
          <a:p>
            <a:pPr algn="just"/>
            <a:endParaRPr lang="en-US" b="1" i="0" dirty="0">
              <a:solidFill>
                <a:srgbClr val="FF0000"/>
              </a:solidFill>
              <a:effectLst/>
              <a:latin typeface="-apple-system"/>
            </a:endParaRPr>
          </a:p>
          <a:p>
            <a:pPr marL="285750" indent="-285750" algn="just">
              <a:buFont typeface="Wingdings" panose="05000000000000000000" pitchFamily="2" charset="2"/>
              <a:buChar char="v"/>
            </a:pPr>
            <a:r>
              <a:rPr lang="en-US" b="0" i="0" dirty="0">
                <a:solidFill>
                  <a:srgbClr val="353333"/>
                </a:solidFill>
                <a:effectLst/>
                <a:latin typeface="Roboto" panose="02000000000000000000" pitchFamily="2" charset="0"/>
              </a:rPr>
              <a:t>Blocking codes or operations are the ones that need to be completed entirely before moving on to another operation. Non-blocking codes are asynchronous and accept callback functions to operate.</a:t>
            </a:r>
          </a:p>
          <a:p>
            <a:pPr marL="285750" indent="-285750" algn="just">
              <a:buFont typeface="Wingdings" panose="05000000000000000000" pitchFamily="2" charset="2"/>
              <a:buChar char="v"/>
            </a:pPr>
            <a:r>
              <a:rPr lang="en-US" b="0" i="0" dirty="0">
                <a:solidFill>
                  <a:srgbClr val="353333"/>
                </a:solidFill>
                <a:effectLst/>
                <a:latin typeface="Roboto" panose="02000000000000000000" pitchFamily="2" charset="0"/>
              </a:rPr>
              <a:t>As mentioned, every request has a synchronous and asynchronous part.</a:t>
            </a:r>
          </a:p>
          <a:p>
            <a:pPr marL="285750" indent="-285750" algn="just">
              <a:buFont typeface="Wingdings" panose="05000000000000000000" pitchFamily="2" charset="2"/>
              <a:buChar char="v"/>
            </a:pPr>
            <a:r>
              <a:rPr lang="en-US" b="0" i="0" dirty="0">
                <a:solidFill>
                  <a:srgbClr val="353333"/>
                </a:solidFill>
                <a:effectLst/>
                <a:latin typeface="Roboto" panose="02000000000000000000" pitchFamily="2" charset="0"/>
              </a:rPr>
              <a:t> The main thread of NodeJS does not keep waiting for the background thread to complete the asynchronous I/O operations. </a:t>
            </a:r>
          </a:p>
          <a:p>
            <a:pPr marL="285750" indent="-285750" algn="just">
              <a:buFont typeface="Wingdings" panose="05000000000000000000" pitchFamily="2" charset="2"/>
              <a:buChar char="v"/>
            </a:pPr>
            <a:r>
              <a:rPr lang="en-US" b="0" i="0" dirty="0">
                <a:solidFill>
                  <a:srgbClr val="353333"/>
                </a:solidFill>
                <a:effectLst/>
                <a:latin typeface="Roboto" panose="02000000000000000000" pitchFamily="2" charset="0"/>
              </a:rPr>
              <a:t>The main thread keeps switching between other requests to process their synchronous part while the background thread process the asynchronous part.</a:t>
            </a:r>
          </a:p>
        </p:txBody>
      </p:sp>
      <p:sp>
        <p:nvSpPr>
          <p:cNvPr id="5" name="TextBox 4">
            <a:extLst>
              <a:ext uri="{FF2B5EF4-FFF2-40B4-BE49-F238E27FC236}">
                <a16:creationId xmlns:a16="http://schemas.microsoft.com/office/drawing/2014/main" id="{FCD71EF8-C2A8-8C71-ACD9-2DF3CFF43D88}"/>
              </a:ext>
            </a:extLst>
          </p:cNvPr>
          <p:cNvSpPr txBox="1"/>
          <p:nvPr/>
        </p:nvSpPr>
        <p:spPr>
          <a:xfrm>
            <a:off x="960119" y="3429000"/>
            <a:ext cx="9435165" cy="2862322"/>
          </a:xfrm>
          <a:prstGeom prst="rect">
            <a:avLst/>
          </a:prstGeom>
          <a:noFill/>
        </p:spPr>
        <p:txBody>
          <a:bodyPr wrap="square">
            <a:spAutoFit/>
          </a:bodyPr>
          <a:lstStyle/>
          <a:p>
            <a:pPr algn="l"/>
            <a:r>
              <a:rPr lang="en-US" b="1" i="0" dirty="0">
                <a:solidFill>
                  <a:srgbClr val="FF0000"/>
                </a:solidFill>
                <a:effectLst/>
                <a:latin typeface="-apple-system"/>
              </a:rPr>
              <a:t>Event-Driven and Asynchronous By Default</a:t>
            </a:r>
          </a:p>
          <a:p>
            <a:pPr algn="l"/>
            <a:endParaRPr lang="en-US" b="1" i="0" dirty="0">
              <a:solidFill>
                <a:srgbClr val="FF0000"/>
              </a:solidFill>
              <a:effectLst/>
              <a:latin typeface="-apple-system"/>
            </a:endParaRPr>
          </a:p>
          <a:p>
            <a:pPr marL="285750" indent="-285750" algn="l">
              <a:buFont typeface="Wingdings" panose="05000000000000000000" pitchFamily="2" charset="2"/>
              <a:buChar char="v"/>
            </a:pPr>
            <a:r>
              <a:rPr lang="en-US" b="0" i="0" dirty="0">
                <a:solidFill>
                  <a:srgbClr val="353333"/>
                </a:solidFill>
                <a:effectLst/>
                <a:latin typeface="Roboto" panose="02000000000000000000" pitchFamily="2" charset="0"/>
              </a:rPr>
              <a:t>Once the execution of the background thread is complete, the background thread emits events to notify the main thread. </a:t>
            </a:r>
          </a:p>
          <a:p>
            <a:pPr marL="285750" indent="-285750" algn="l">
              <a:buFont typeface="Wingdings" panose="05000000000000000000" pitchFamily="2" charset="2"/>
              <a:buChar char="v"/>
            </a:pPr>
            <a:r>
              <a:rPr lang="en-US" b="0" i="0" dirty="0">
                <a:solidFill>
                  <a:srgbClr val="353333"/>
                </a:solidFill>
                <a:effectLst/>
                <a:latin typeface="Roboto" panose="02000000000000000000" pitchFamily="2" charset="0"/>
              </a:rPr>
              <a:t>Callback functions are associated with asynchronous processes. If the main thread is not free, the request waits for the main thread to be free and then takes up the callback request for further execution.</a:t>
            </a:r>
          </a:p>
          <a:p>
            <a:pPr marL="285750" indent="-285750" algn="l">
              <a:buFont typeface="Wingdings" panose="05000000000000000000" pitchFamily="2" charset="2"/>
              <a:buChar char="v"/>
            </a:pPr>
            <a:r>
              <a:rPr lang="en-US" b="0" i="0" dirty="0">
                <a:solidFill>
                  <a:srgbClr val="353333"/>
                </a:solidFill>
                <a:effectLst/>
                <a:latin typeface="Roboto" panose="02000000000000000000" pitchFamily="2" charset="0"/>
              </a:rPr>
              <a:t>To provide concurrency, I/O events and callbacks, and other time-consuming operations are asynchronous by default. Node architecture uses </a:t>
            </a:r>
            <a:r>
              <a:rPr lang="en-US" b="1" i="1" dirty="0" err="1">
                <a:solidFill>
                  <a:srgbClr val="353333"/>
                </a:solidFill>
                <a:effectLst/>
                <a:latin typeface="Roboto" panose="02000000000000000000" pitchFamily="2" charset="0"/>
              </a:rPr>
              <a:t>libuv</a:t>
            </a:r>
            <a:r>
              <a:rPr lang="en-US" b="0" i="0" dirty="0">
                <a:solidFill>
                  <a:srgbClr val="353333"/>
                </a:solidFill>
                <a:effectLst/>
                <a:latin typeface="Roboto" panose="02000000000000000000" pitchFamily="2" charset="0"/>
              </a:rPr>
              <a:t>, a C library built specifically for NodeJS for handling most asynchronous I/O operations.</a:t>
            </a:r>
          </a:p>
        </p:txBody>
      </p:sp>
    </p:spTree>
    <p:extLst>
      <p:ext uri="{BB962C8B-B14F-4D97-AF65-F5344CB8AC3E}">
        <p14:creationId xmlns:p14="http://schemas.microsoft.com/office/powerpoint/2010/main" val="1441653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87F321-6398-B90F-7E7B-8B5D3425C657}"/>
              </a:ext>
            </a:extLst>
          </p:cNvPr>
          <p:cNvPicPr>
            <a:picLocks noChangeAspect="1"/>
          </p:cNvPicPr>
          <p:nvPr/>
        </p:nvPicPr>
        <p:blipFill>
          <a:blip r:embed="rId2"/>
          <a:stretch>
            <a:fillRect/>
          </a:stretch>
        </p:blipFill>
        <p:spPr>
          <a:xfrm>
            <a:off x="1226304" y="449563"/>
            <a:ext cx="9967877" cy="5700979"/>
          </a:xfrm>
          <a:prstGeom prst="rect">
            <a:avLst/>
          </a:prstGeom>
        </p:spPr>
      </p:pic>
    </p:spTree>
    <p:extLst>
      <p:ext uri="{BB962C8B-B14F-4D97-AF65-F5344CB8AC3E}">
        <p14:creationId xmlns:p14="http://schemas.microsoft.com/office/powerpoint/2010/main" val="2628472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A9A37-43F9-F71B-0BB3-15645B313E67}"/>
              </a:ext>
            </a:extLst>
          </p:cNvPr>
          <p:cNvSpPr txBox="1"/>
          <p:nvPr/>
        </p:nvSpPr>
        <p:spPr>
          <a:xfrm>
            <a:off x="806116" y="907801"/>
            <a:ext cx="6097604" cy="369332"/>
          </a:xfrm>
          <a:prstGeom prst="rect">
            <a:avLst/>
          </a:prstGeom>
          <a:noFill/>
        </p:spPr>
        <p:txBody>
          <a:bodyPr wrap="square">
            <a:spAutoFit/>
          </a:bodyPr>
          <a:lstStyle/>
          <a:p>
            <a:pPr algn="ctr"/>
            <a:r>
              <a:rPr lang="en-IN" b="1" i="0" dirty="0">
                <a:solidFill>
                  <a:srgbClr val="FF0000"/>
                </a:solidFill>
                <a:effectLst/>
                <a:latin typeface="var(--ff-lato)"/>
              </a:rPr>
              <a:t>Node.js - File System</a:t>
            </a:r>
          </a:p>
        </p:txBody>
      </p:sp>
      <p:sp>
        <p:nvSpPr>
          <p:cNvPr id="6" name="TextBox 5">
            <a:extLst>
              <a:ext uri="{FF2B5EF4-FFF2-40B4-BE49-F238E27FC236}">
                <a16:creationId xmlns:a16="http://schemas.microsoft.com/office/drawing/2014/main" id="{81F53F94-6505-421A-9E3F-47766F938F72}"/>
              </a:ext>
            </a:extLst>
          </p:cNvPr>
          <p:cNvSpPr txBox="1"/>
          <p:nvPr/>
        </p:nvSpPr>
        <p:spPr>
          <a:xfrm>
            <a:off x="700238" y="1509357"/>
            <a:ext cx="9800924"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The Node.js API is a server-side programming technology. Hence, a Node.js application may be required to interact with the physical file system of the server. </a:t>
            </a: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The Node.js API includes fs module that enables the developer to perform read/write operations on disk files.</a:t>
            </a: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 The fs module in Node.js provides synchronous as well as asynchronous methods for file handling.</a:t>
            </a:r>
          </a:p>
          <a:p>
            <a:endParaRPr lang="en-IN" dirty="0"/>
          </a:p>
        </p:txBody>
      </p:sp>
      <p:pic>
        <p:nvPicPr>
          <p:cNvPr id="8" name="Picture 7">
            <a:extLst>
              <a:ext uri="{FF2B5EF4-FFF2-40B4-BE49-F238E27FC236}">
                <a16:creationId xmlns:a16="http://schemas.microsoft.com/office/drawing/2014/main" id="{6992C39C-C15D-2D1C-3583-50E6B7A30941}"/>
              </a:ext>
            </a:extLst>
          </p:cNvPr>
          <p:cNvPicPr>
            <a:picLocks noChangeAspect="1"/>
          </p:cNvPicPr>
          <p:nvPr/>
        </p:nvPicPr>
        <p:blipFill>
          <a:blip r:embed="rId2"/>
          <a:stretch>
            <a:fillRect/>
          </a:stretch>
        </p:blipFill>
        <p:spPr>
          <a:xfrm>
            <a:off x="1232034" y="3657863"/>
            <a:ext cx="6345455" cy="1972916"/>
          </a:xfrm>
          <a:prstGeom prst="rect">
            <a:avLst/>
          </a:prstGeom>
        </p:spPr>
      </p:pic>
    </p:spTree>
    <p:extLst>
      <p:ext uri="{BB962C8B-B14F-4D97-AF65-F5344CB8AC3E}">
        <p14:creationId xmlns:p14="http://schemas.microsoft.com/office/powerpoint/2010/main" val="23856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9903" y="531317"/>
            <a:ext cx="2230120" cy="697230"/>
          </a:xfrm>
          <a:prstGeom prst="rect">
            <a:avLst/>
          </a:prstGeom>
        </p:spPr>
        <p:txBody>
          <a:bodyPr vert="horz" wrap="square" lIns="0" tIns="13335" rIns="0" bIns="0" rtlCol="0">
            <a:spAutoFit/>
          </a:bodyPr>
          <a:lstStyle/>
          <a:p>
            <a:pPr marL="12700">
              <a:lnSpc>
                <a:spcPct val="100000"/>
              </a:lnSpc>
              <a:spcBef>
                <a:spcPts val="105"/>
              </a:spcBef>
            </a:pPr>
            <a:r>
              <a:rPr sz="4400" spc="-5" dirty="0">
                <a:latin typeface="Corbel"/>
                <a:cs typeface="Corbel"/>
              </a:rPr>
              <a:t>Contents</a:t>
            </a:r>
            <a:endParaRPr sz="4400">
              <a:latin typeface="Corbel"/>
              <a:cs typeface="Corbel"/>
            </a:endParaRPr>
          </a:p>
        </p:txBody>
      </p:sp>
      <p:sp>
        <p:nvSpPr>
          <p:cNvPr id="3" name="object 3"/>
          <p:cNvSpPr txBox="1"/>
          <p:nvPr/>
        </p:nvSpPr>
        <p:spPr>
          <a:xfrm>
            <a:off x="1756664" y="1594865"/>
            <a:ext cx="3669665" cy="414147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b="1" dirty="0">
                <a:latin typeface="Arial"/>
                <a:cs typeface="Arial"/>
              </a:rPr>
              <a:t>Why</a:t>
            </a:r>
            <a:r>
              <a:rPr sz="1800" b="1" spc="-105" dirty="0">
                <a:latin typeface="Arial"/>
                <a:cs typeface="Arial"/>
              </a:rPr>
              <a:t> </a:t>
            </a:r>
            <a:r>
              <a:rPr sz="1800" b="1" spc="-15" dirty="0">
                <a:latin typeface="Arial"/>
                <a:cs typeface="Arial"/>
              </a:rPr>
              <a:t>Arrays?</a:t>
            </a:r>
            <a:endParaRPr sz="1800">
              <a:latin typeface="Arial"/>
              <a:cs typeface="Arial"/>
            </a:endParaRPr>
          </a:p>
          <a:p>
            <a:pPr>
              <a:lnSpc>
                <a:spcPct val="100000"/>
              </a:lnSpc>
              <a:spcBef>
                <a:spcPts val="30"/>
              </a:spcBef>
              <a:buFont typeface="Wingdings"/>
              <a:buChar char=""/>
            </a:pPr>
            <a:endParaRPr sz="1850">
              <a:latin typeface="Arial"/>
              <a:cs typeface="Arial"/>
            </a:endParaRPr>
          </a:p>
          <a:p>
            <a:pPr marL="299085" indent="-287020">
              <a:lnSpc>
                <a:spcPct val="100000"/>
              </a:lnSpc>
              <a:spcBef>
                <a:spcPts val="5"/>
              </a:spcBef>
              <a:buFont typeface="Wingdings"/>
              <a:buChar char=""/>
              <a:tabLst>
                <a:tab pos="299720" algn="l"/>
              </a:tabLst>
            </a:pPr>
            <a:r>
              <a:rPr sz="1800" b="1" dirty="0">
                <a:latin typeface="Arial"/>
                <a:cs typeface="Arial"/>
              </a:rPr>
              <a:t>PHP</a:t>
            </a:r>
            <a:r>
              <a:rPr sz="1800" b="1" spc="-50" dirty="0">
                <a:latin typeface="Arial"/>
                <a:cs typeface="Arial"/>
              </a:rPr>
              <a:t> </a:t>
            </a:r>
            <a:r>
              <a:rPr sz="1800" b="1" spc="-5" dirty="0">
                <a:latin typeface="Arial"/>
                <a:cs typeface="Arial"/>
              </a:rPr>
              <a:t>Indexed (Numeric)</a:t>
            </a:r>
            <a:r>
              <a:rPr sz="1800" b="1" spc="430" dirty="0">
                <a:latin typeface="Arial"/>
                <a:cs typeface="Arial"/>
              </a:rPr>
              <a:t> </a:t>
            </a:r>
            <a:r>
              <a:rPr sz="1800" b="1" spc="-15" dirty="0">
                <a:latin typeface="Arial"/>
                <a:cs typeface="Arial"/>
              </a:rPr>
              <a:t>Arrays</a:t>
            </a:r>
            <a:endParaRPr sz="1800">
              <a:latin typeface="Arial"/>
              <a:cs typeface="Arial"/>
            </a:endParaRPr>
          </a:p>
          <a:p>
            <a:pPr>
              <a:lnSpc>
                <a:spcPct val="100000"/>
              </a:lnSpc>
              <a:spcBef>
                <a:spcPts val="30"/>
              </a:spcBef>
              <a:buFont typeface="Wingdings"/>
              <a:buChar char=""/>
            </a:pPr>
            <a:endParaRPr sz="1850">
              <a:latin typeface="Arial"/>
              <a:cs typeface="Arial"/>
            </a:endParaRPr>
          </a:p>
          <a:p>
            <a:pPr marL="299085" indent="-287020">
              <a:lnSpc>
                <a:spcPct val="100000"/>
              </a:lnSpc>
              <a:buFont typeface="Wingdings"/>
              <a:buChar char=""/>
              <a:tabLst>
                <a:tab pos="299720" algn="l"/>
              </a:tabLst>
            </a:pPr>
            <a:r>
              <a:rPr sz="1800" b="1" dirty="0">
                <a:latin typeface="Arial"/>
                <a:cs typeface="Arial"/>
              </a:rPr>
              <a:t>PHP</a:t>
            </a:r>
            <a:r>
              <a:rPr sz="1800" b="1" spc="-110" dirty="0">
                <a:latin typeface="Arial"/>
                <a:cs typeface="Arial"/>
              </a:rPr>
              <a:t> </a:t>
            </a:r>
            <a:r>
              <a:rPr sz="1800" b="1" spc="-10" dirty="0">
                <a:latin typeface="Arial"/>
                <a:cs typeface="Arial"/>
              </a:rPr>
              <a:t>Associative</a:t>
            </a:r>
            <a:r>
              <a:rPr sz="1800" b="1" spc="465" dirty="0">
                <a:latin typeface="Arial"/>
                <a:cs typeface="Arial"/>
              </a:rPr>
              <a:t> </a:t>
            </a:r>
            <a:r>
              <a:rPr sz="1800" b="1" spc="-15" dirty="0">
                <a:latin typeface="Arial"/>
                <a:cs typeface="Arial"/>
              </a:rPr>
              <a:t>Arrays</a:t>
            </a:r>
            <a:endParaRPr sz="1800">
              <a:latin typeface="Arial"/>
              <a:cs typeface="Arial"/>
            </a:endParaRPr>
          </a:p>
          <a:p>
            <a:pPr>
              <a:lnSpc>
                <a:spcPct val="100000"/>
              </a:lnSpc>
              <a:spcBef>
                <a:spcPts val="35"/>
              </a:spcBef>
              <a:buFont typeface="Wingdings"/>
              <a:buChar char=""/>
            </a:pPr>
            <a:endParaRPr sz="1850">
              <a:latin typeface="Arial"/>
              <a:cs typeface="Arial"/>
            </a:endParaRPr>
          </a:p>
          <a:p>
            <a:pPr marL="299085" indent="-287020">
              <a:lnSpc>
                <a:spcPct val="100000"/>
              </a:lnSpc>
              <a:buFont typeface="Wingdings"/>
              <a:buChar char=""/>
              <a:tabLst>
                <a:tab pos="299720" algn="l"/>
              </a:tabLst>
            </a:pPr>
            <a:r>
              <a:rPr sz="1800" b="1" spc="-5" dirty="0">
                <a:latin typeface="Arial"/>
                <a:cs typeface="Arial"/>
              </a:rPr>
              <a:t>PHP</a:t>
            </a:r>
            <a:r>
              <a:rPr sz="1800" b="1" spc="-80" dirty="0">
                <a:latin typeface="Arial"/>
                <a:cs typeface="Arial"/>
              </a:rPr>
              <a:t> </a:t>
            </a:r>
            <a:r>
              <a:rPr sz="1800" b="1" dirty="0">
                <a:latin typeface="Arial"/>
                <a:cs typeface="Arial"/>
              </a:rPr>
              <a:t>2D</a:t>
            </a:r>
            <a:r>
              <a:rPr sz="1800" b="1" spc="-105" dirty="0">
                <a:latin typeface="Arial"/>
                <a:cs typeface="Arial"/>
              </a:rPr>
              <a:t> </a:t>
            </a:r>
            <a:r>
              <a:rPr sz="1800" b="1" spc="-15" dirty="0">
                <a:latin typeface="Arial"/>
                <a:cs typeface="Arial"/>
              </a:rPr>
              <a:t>Arrays</a:t>
            </a:r>
            <a:endParaRPr sz="1800">
              <a:latin typeface="Arial"/>
              <a:cs typeface="Arial"/>
            </a:endParaRPr>
          </a:p>
          <a:p>
            <a:pPr>
              <a:lnSpc>
                <a:spcPct val="100000"/>
              </a:lnSpc>
              <a:spcBef>
                <a:spcPts val="30"/>
              </a:spcBef>
              <a:buFont typeface="Wingdings"/>
              <a:buChar char=""/>
            </a:pPr>
            <a:endParaRPr sz="1850">
              <a:latin typeface="Arial"/>
              <a:cs typeface="Arial"/>
            </a:endParaRPr>
          </a:p>
          <a:p>
            <a:pPr marL="299085" indent="-287020">
              <a:lnSpc>
                <a:spcPct val="100000"/>
              </a:lnSpc>
              <a:spcBef>
                <a:spcPts val="5"/>
              </a:spcBef>
              <a:buFont typeface="Wingdings"/>
              <a:buChar char=""/>
              <a:tabLst>
                <a:tab pos="299720" algn="l"/>
              </a:tabLst>
            </a:pPr>
            <a:r>
              <a:rPr sz="1800" b="1" dirty="0">
                <a:latin typeface="Arial"/>
                <a:cs typeface="Arial"/>
              </a:rPr>
              <a:t>PHP</a:t>
            </a:r>
            <a:r>
              <a:rPr sz="1800" b="1" spc="-80" dirty="0">
                <a:latin typeface="Arial"/>
                <a:cs typeface="Arial"/>
              </a:rPr>
              <a:t> </a:t>
            </a:r>
            <a:r>
              <a:rPr sz="1800" b="1" spc="-5" dirty="0">
                <a:latin typeface="Arial"/>
                <a:cs typeface="Arial"/>
              </a:rPr>
              <a:t>3D</a:t>
            </a:r>
            <a:r>
              <a:rPr sz="1800" b="1" spc="-95" dirty="0">
                <a:latin typeface="Arial"/>
                <a:cs typeface="Arial"/>
              </a:rPr>
              <a:t> </a:t>
            </a:r>
            <a:r>
              <a:rPr sz="1800" b="1" spc="-15" dirty="0">
                <a:latin typeface="Arial"/>
                <a:cs typeface="Arial"/>
              </a:rPr>
              <a:t>Arrays</a:t>
            </a:r>
            <a:endParaRPr sz="1800">
              <a:latin typeface="Arial"/>
              <a:cs typeface="Arial"/>
            </a:endParaRPr>
          </a:p>
          <a:p>
            <a:pPr>
              <a:lnSpc>
                <a:spcPct val="100000"/>
              </a:lnSpc>
              <a:spcBef>
                <a:spcPts val="30"/>
              </a:spcBef>
              <a:buFont typeface="Wingdings"/>
              <a:buChar char=""/>
            </a:pPr>
            <a:endParaRPr sz="1850">
              <a:latin typeface="Arial"/>
              <a:cs typeface="Arial"/>
            </a:endParaRPr>
          </a:p>
          <a:p>
            <a:pPr marL="299085" indent="-287020">
              <a:lnSpc>
                <a:spcPct val="100000"/>
              </a:lnSpc>
              <a:buFont typeface="Wingdings"/>
              <a:buChar char=""/>
              <a:tabLst>
                <a:tab pos="299720" algn="l"/>
              </a:tabLst>
            </a:pPr>
            <a:r>
              <a:rPr sz="1800" b="1" spc="-15" dirty="0">
                <a:latin typeface="Arial"/>
                <a:cs typeface="Arial"/>
              </a:rPr>
              <a:t>Array</a:t>
            </a:r>
            <a:r>
              <a:rPr sz="1800" b="1" spc="5" dirty="0">
                <a:latin typeface="Arial"/>
                <a:cs typeface="Arial"/>
              </a:rPr>
              <a:t> </a:t>
            </a:r>
            <a:r>
              <a:rPr sz="1800" b="1" dirty="0">
                <a:latin typeface="Arial"/>
                <a:cs typeface="Arial"/>
              </a:rPr>
              <a:t>Sorting</a:t>
            </a:r>
            <a:endParaRPr sz="1800">
              <a:latin typeface="Arial"/>
              <a:cs typeface="Arial"/>
            </a:endParaRPr>
          </a:p>
          <a:p>
            <a:pPr>
              <a:lnSpc>
                <a:spcPct val="100000"/>
              </a:lnSpc>
              <a:spcBef>
                <a:spcPts val="35"/>
              </a:spcBef>
              <a:buFont typeface="Wingdings"/>
              <a:buChar char=""/>
            </a:pPr>
            <a:endParaRPr sz="1850">
              <a:latin typeface="Arial"/>
              <a:cs typeface="Arial"/>
            </a:endParaRPr>
          </a:p>
          <a:p>
            <a:pPr marL="299085" indent="-287020">
              <a:lnSpc>
                <a:spcPct val="100000"/>
              </a:lnSpc>
              <a:buFont typeface="Wingdings"/>
              <a:buChar char=""/>
              <a:tabLst>
                <a:tab pos="299720" algn="l"/>
              </a:tabLst>
            </a:pPr>
            <a:r>
              <a:rPr sz="1800" b="1" spc="-10" dirty="0">
                <a:latin typeface="Arial"/>
                <a:cs typeface="Arial"/>
              </a:rPr>
              <a:t>Associate</a:t>
            </a:r>
            <a:r>
              <a:rPr sz="1800" b="1" spc="-30" dirty="0">
                <a:latin typeface="Arial"/>
                <a:cs typeface="Arial"/>
              </a:rPr>
              <a:t> </a:t>
            </a:r>
            <a:r>
              <a:rPr sz="1800" b="1" spc="-15" dirty="0">
                <a:latin typeface="Arial"/>
                <a:cs typeface="Arial"/>
              </a:rPr>
              <a:t>Array</a:t>
            </a:r>
            <a:r>
              <a:rPr sz="1800" b="1" spc="25" dirty="0">
                <a:latin typeface="Arial"/>
                <a:cs typeface="Arial"/>
              </a:rPr>
              <a:t> </a:t>
            </a:r>
            <a:r>
              <a:rPr sz="1800" b="1" dirty="0">
                <a:latin typeface="Arial"/>
                <a:cs typeface="Arial"/>
              </a:rPr>
              <a:t>Sorting</a:t>
            </a:r>
            <a:endParaRPr sz="1800">
              <a:latin typeface="Arial"/>
              <a:cs typeface="Arial"/>
            </a:endParaRPr>
          </a:p>
          <a:p>
            <a:pPr>
              <a:lnSpc>
                <a:spcPct val="100000"/>
              </a:lnSpc>
              <a:spcBef>
                <a:spcPts val="35"/>
              </a:spcBef>
              <a:buFont typeface="Wingdings"/>
              <a:buChar char=""/>
            </a:pPr>
            <a:endParaRPr sz="1850">
              <a:latin typeface="Arial"/>
              <a:cs typeface="Arial"/>
            </a:endParaRPr>
          </a:p>
          <a:p>
            <a:pPr marL="299085" indent="-287020">
              <a:lnSpc>
                <a:spcPct val="100000"/>
              </a:lnSpc>
              <a:buFont typeface="Wingdings"/>
              <a:buChar char=""/>
              <a:tabLst>
                <a:tab pos="299720" algn="l"/>
              </a:tabLst>
            </a:pPr>
            <a:r>
              <a:rPr sz="1800" b="1" dirty="0">
                <a:latin typeface="Arial"/>
                <a:cs typeface="Arial"/>
              </a:rPr>
              <a:t>PHP</a:t>
            </a:r>
            <a:r>
              <a:rPr sz="1800" b="1" spc="-120" dirty="0">
                <a:latin typeface="Arial"/>
                <a:cs typeface="Arial"/>
              </a:rPr>
              <a:t> </a:t>
            </a:r>
            <a:r>
              <a:rPr sz="1800" b="1" spc="-15" dirty="0">
                <a:latin typeface="Arial"/>
                <a:cs typeface="Arial"/>
              </a:rPr>
              <a:t>Array</a:t>
            </a:r>
            <a:r>
              <a:rPr sz="1800" b="1" spc="15" dirty="0">
                <a:latin typeface="Arial"/>
                <a:cs typeface="Arial"/>
              </a:rPr>
              <a:t> </a:t>
            </a:r>
            <a:r>
              <a:rPr sz="1800" b="1" dirty="0">
                <a:latin typeface="Arial"/>
                <a:cs typeface="Arial"/>
              </a:rPr>
              <a:t>Functions</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37388-796F-2164-64B8-A730766DA3CD}"/>
              </a:ext>
            </a:extLst>
          </p:cNvPr>
          <p:cNvSpPr txBox="1"/>
          <p:nvPr/>
        </p:nvSpPr>
        <p:spPr>
          <a:xfrm>
            <a:off x="1008246" y="304065"/>
            <a:ext cx="8424512" cy="2308324"/>
          </a:xfrm>
          <a:prstGeom prst="rect">
            <a:avLst/>
          </a:prstGeom>
          <a:noFill/>
        </p:spPr>
        <p:txBody>
          <a:bodyPr wrap="square">
            <a:spAutoFit/>
          </a:bodyPr>
          <a:lstStyle/>
          <a:p>
            <a:pPr algn="l"/>
            <a:r>
              <a:rPr lang="en-US" b="0" i="0" dirty="0">
                <a:solidFill>
                  <a:srgbClr val="FF0000"/>
                </a:solidFill>
                <a:effectLst/>
                <a:latin typeface="var(--ff-lato)"/>
              </a:rPr>
              <a:t>Synchronous vs Asynchronous</a:t>
            </a:r>
          </a:p>
          <a:p>
            <a:pPr algn="l"/>
            <a:endParaRPr lang="en-US" b="0" i="0" dirty="0">
              <a:solidFill>
                <a:srgbClr val="FF0000"/>
              </a:solidFill>
              <a:effectLst/>
              <a:latin typeface="var(--ff-lato)"/>
            </a:endParaRP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Every method in the fs module has synchronous as well as asynchronous version. </a:t>
            </a: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Asynchronous methods take the last parameter as the completion function callback and the first parameter of the callback function as error.</a:t>
            </a: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For example, the synchronous method for writing data in a file is −</a:t>
            </a:r>
          </a:p>
        </p:txBody>
      </p:sp>
      <p:pic>
        <p:nvPicPr>
          <p:cNvPr id="7" name="Picture 6">
            <a:extLst>
              <a:ext uri="{FF2B5EF4-FFF2-40B4-BE49-F238E27FC236}">
                <a16:creationId xmlns:a16="http://schemas.microsoft.com/office/drawing/2014/main" id="{5A71FCD1-9454-2C8D-5A5F-2D220E395AB9}"/>
              </a:ext>
            </a:extLst>
          </p:cNvPr>
          <p:cNvPicPr>
            <a:picLocks noChangeAspect="1"/>
          </p:cNvPicPr>
          <p:nvPr/>
        </p:nvPicPr>
        <p:blipFill>
          <a:blip r:embed="rId2"/>
          <a:stretch>
            <a:fillRect/>
          </a:stretch>
        </p:blipFill>
        <p:spPr>
          <a:xfrm>
            <a:off x="1670796" y="2901060"/>
            <a:ext cx="6866812" cy="2594965"/>
          </a:xfrm>
          <a:prstGeom prst="rect">
            <a:avLst/>
          </a:prstGeom>
        </p:spPr>
      </p:pic>
    </p:spTree>
    <p:extLst>
      <p:ext uri="{BB962C8B-B14F-4D97-AF65-F5344CB8AC3E}">
        <p14:creationId xmlns:p14="http://schemas.microsoft.com/office/powerpoint/2010/main" val="3111560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338C6-FD2F-69FC-BBF0-27DE4F22D05B}"/>
              </a:ext>
            </a:extLst>
          </p:cNvPr>
          <p:cNvSpPr txBox="1"/>
          <p:nvPr/>
        </p:nvSpPr>
        <p:spPr>
          <a:xfrm>
            <a:off x="632860" y="299798"/>
            <a:ext cx="6097604" cy="1477328"/>
          </a:xfrm>
          <a:prstGeom prst="rect">
            <a:avLst/>
          </a:prstGeom>
          <a:noFill/>
        </p:spPr>
        <p:txBody>
          <a:bodyPr wrap="square">
            <a:spAutoFit/>
          </a:bodyPr>
          <a:lstStyle/>
          <a:p>
            <a:pPr algn="l"/>
            <a:r>
              <a:rPr lang="en-US" b="1" i="0" dirty="0">
                <a:solidFill>
                  <a:srgbClr val="FF0000"/>
                </a:solidFill>
                <a:effectLst/>
                <a:latin typeface="var(--ff-lato)"/>
              </a:rPr>
              <a:t>Writing a file</a:t>
            </a:r>
          </a:p>
          <a:p>
            <a:pPr algn="l"/>
            <a:endParaRPr lang="en-US" b="1" i="0" dirty="0">
              <a:solidFill>
                <a:srgbClr val="FF0000"/>
              </a:solidFill>
              <a:effectLst/>
              <a:latin typeface="var(--ff-lato)"/>
            </a:endParaRPr>
          </a:p>
          <a:p>
            <a:pPr marL="285750" indent="-285750" algn="l">
              <a:buFont typeface="Wingdings" panose="05000000000000000000" pitchFamily="2" charset="2"/>
              <a:buChar char="v"/>
            </a:pPr>
            <a:r>
              <a:rPr lang="en-US" b="0" i="0" dirty="0">
                <a:solidFill>
                  <a:srgbClr val="000000"/>
                </a:solidFill>
                <a:effectLst/>
                <a:latin typeface="Verdana" panose="020B0604030504040204" pitchFamily="34" charset="0"/>
              </a:rPr>
              <a:t>The following program shows how to write data in a file with synchronous as well as asynchronous methods.</a:t>
            </a:r>
          </a:p>
        </p:txBody>
      </p:sp>
      <p:pic>
        <p:nvPicPr>
          <p:cNvPr id="7" name="Picture 6">
            <a:extLst>
              <a:ext uri="{FF2B5EF4-FFF2-40B4-BE49-F238E27FC236}">
                <a16:creationId xmlns:a16="http://schemas.microsoft.com/office/drawing/2014/main" id="{382F6BE3-719F-14B3-132E-B93152C66358}"/>
              </a:ext>
            </a:extLst>
          </p:cNvPr>
          <p:cNvPicPr>
            <a:picLocks noChangeAspect="1"/>
          </p:cNvPicPr>
          <p:nvPr/>
        </p:nvPicPr>
        <p:blipFill>
          <a:blip r:embed="rId2"/>
          <a:stretch>
            <a:fillRect/>
          </a:stretch>
        </p:blipFill>
        <p:spPr>
          <a:xfrm>
            <a:off x="989281" y="2063597"/>
            <a:ext cx="5584774" cy="4202449"/>
          </a:xfrm>
          <a:prstGeom prst="rect">
            <a:avLst/>
          </a:prstGeom>
        </p:spPr>
      </p:pic>
      <p:sp>
        <p:nvSpPr>
          <p:cNvPr id="8" name="Rectangle 7">
            <a:extLst>
              <a:ext uri="{FF2B5EF4-FFF2-40B4-BE49-F238E27FC236}">
                <a16:creationId xmlns:a16="http://schemas.microsoft.com/office/drawing/2014/main" id="{C4E1B6A2-4A97-ECE8-A02A-B57D20CC405F}"/>
              </a:ext>
            </a:extLst>
          </p:cNvPr>
          <p:cNvSpPr/>
          <p:nvPr/>
        </p:nvSpPr>
        <p:spPr>
          <a:xfrm>
            <a:off x="5024387" y="2063597"/>
            <a:ext cx="1414914" cy="5255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FF8F4B28-7B58-2ED3-9BDC-1C17B0B4386F}"/>
              </a:ext>
            </a:extLst>
          </p:cNvPr>
          <p:cNvPicPr>
            <a:picLocks noChangeAspect="1"/>
          </p:cNvPicPr>
          <p:nvPr/>
        </p:nvPicPr>
        <p:blipFill>
          <a:blip r:embed="rId3"/>
          <a:stretch>
            <a:fillRect/>
          </a:stretch>
        </p:blipFill>
        <p:spPr>
          <a:xfrm>
            <a:off x="7280885" y="4168301"/>
            <a:ext cx="3921834" cy="2299876"/>
          </a:xfrm>
          <a:prstGeom prst="rect">
            <a:avLst/>
          </a:prstGeom>
        </p:spPr>
      </p:pic>
    </p:spTree>
    <p:extLst>
      <p:ext uri="{BB962C8B-B14F-4D97-AF65-F5344CB8AC3E}">
        <p14:creationId xmlns:p14="http://schemas.microsoft.com/office/powerpoint/2010/main" val="3704513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42679-E9C8-EFD8-A0E7-CE710EBEE19F}"/>
              </a:ext>
            </a:extLst>
          </p:cNvPr>
          <p:cNvPicPr>
            <a:picLocks noChangeAspect="1"/>
          </p:cNvPicPr>
          <p:nvPr/>
        </p:nvPicPr>
        <p:blipFill>
          <a:blip r:embed="rId2"/>
          <a:stretch>
            <a:fillRect/>
          </a:stretch>
        </p:blipFill>
        <p:spPr>
          <a:xfrm>
            <a:off x="590788" y="731737"/>
            <a:ext cx="6666659" cy="4465905"/>
          </a:xfrm>
          <a:prstGeom prst="rect">
            <a:avLst/>
          </a:prstGeom>
        </p:spPr>
      </p:pic>
    </p:spTree>
    <p:extLst>
      <p:ext uri="{BB962C8B-B14F-4D97-AF65-F5344CB8AC3E}">
        <p14:creationId xmlns:p14="http://schemas.microsoft.com/office/powerpoint/2010/main" val="1995074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898A8-D608-0056-59A8-43C90EC71FD8}"/>
              </a:ext>
            </a:extLst>
          </p:cNvPr>
          <p:cNvPicPr>
            <a:picLocks noChangeAspect="1"/>
          </p:cNvPicPr>
          <p:nvPr/>
        </p:nvPicPr>
        <p:blipFill>
          <a:blip r:embed="rId2"/>
          <a:stretch>
            <a:fillRect/>
          </a:stretch>
        </p:blipFill>
        <p:spPr>
          <a:xfrm>
            <a:off x="872997" y="474466"/>
            <a:ext cx="5864687" cy="6383534"/>
          </a:xfrm>
          <a:prstGeom prst="rect">
            <a:avLst/>
          </a:prstGeom>
        </p:spPr>
      </p:pic>
    </p:spTree>
    <p:extLst>
      <p:ext uri="{BB962C8B-B14F-4D97-AF65-F5344CB8AC3E}">
        <p14:creationId xmlns:p14="http://schemas.microsoft.com/office/powerpoint/2010/main" val="1885397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C1648-1B94-54D4-DE80-929C39AD0372}"/>
              </a:ext>
            </a:extLst>
          </p:cNvPr>
          <p:cNvPicPr>
            <a:picLocks noChangeAspect="1"/>
          </p:cNvPicPr>
          <p:nvPr/>
        </p:nvPicPr>
        <p:blipFill>
          <a:blip r:embed="rId2"/>
          <a:stretch>
            <a:fillRect/>
          </a:stretch>
        </p:blipFill>
        <p:spPr>
          <a:xfrm>
            <a:off x="519539" y="400487"/>
            <a:ext cx="5265244" cy="3160860"/>
          </a:xfrm>
          <a:prstGeom prst="rect">
            <a:avLst/>
          </a:prstGeom>
        </p:spPr>
      </p:pic>
      <p:pic>
        <p:nvPicPr>
          <p:cNvPr id="5" name="Picture 4">
            <a:extLst>
              <a:ext uri="{FF2B5EF4-FFF2-40B4-BE49-F238E27FC236}">
                <a16:creationId xmlns:a16="http://schemas.microsoft.com/office/drawing/2014/main" id="{4ECE7849-A0FD-FD71-EF6E-273D1A2A9E0E}"/>
              </a:ext>
            </a:extLst>
          </p:cNvPr>
          <p:cNvPicPr>
            <a:picLocks noChangeAspect="1"/>
          </p:cNvPicPr>
          <p:nvPr/>
        </p:nvPicPr>
        <p:blipFill>
          <a:blip r:embed="rId3"/>
          <a:stretch>
            <a:fillRect/>
          </a:stretch>
        </p:blipFill>
        <p:spPr>
          <a:xfrm>
            <a:off x="6407219" y="2938112"/>
            <a:ext cx="4737343" cy="3314870"/>
          </a:xfrm>
          <a:prstGeom prst="rect">
            <a:avLst/>
          </a:prstGeom>
        </p:spPr>
      </p:pic>
    </p:spTree>
    <p:extLst>
      <p:ext uri="{BB962C8B-B14F-4D97-AF65-F5344CB8AC3E}">
        <p14:creationId xmlns:p14="http://schemas.microsoft.com/office/powerpoint/2010/main" val="1270707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6994D0-160F-CEB4-8963-AE5F28270BDC}"/>
              </a:ext>
            </a:extLst>
          </p:cNvPr>
          <p:cNvPicPr>
            <a:picLocks noChangeAspect="1"/>
          </p:cNvPicPr>
          <p:nvPr/>
        </p:nvPicPr>
        <p:blipFill>
          <a:blip r:embed="rId2"/>
          <a:stretch>
            <a:fillRect/>
          </a:stretch>
        </p:blipFill>
        <p:spPr>
          <a:xfrm>
            <a:off x="827773" y="361540"/>
            <a:ext cx="6374111" cy="5298115"/>
          </a:xfrm>
          <a:prstGeom prst="rect">
            <a:avLst/>
          </a:prstGeom>
        </p:spPr>
      </p:pic>
    </p:spTree>
    <p:extLst>
      <p:ext uri="{BB962C8B-B14F-4D97-AF65-F5344CB8AC3E}">
        <p14:creationId xmlns:p14="http://schemas.microsoft.com/office/powerpoint/2010/main" val="1327502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11053-5C7F-996B-E07A-BF412EB46A9D}"/>
              </a:ext>
            </a:extLst>
          </p:cNvPr>
          <p:cNvPicPr>
            <a:picLocks noChangeAspect="1"/>
          </p:cNvPicPr>
          <p:nvPr/>
        </p:nvPicPr>
        <p:blipFill>
          <a:blip r:embed="rId2"/>
          <a:stretch>
            <a:fillRect/>
          </a:stretch>
        </p:blipFill>
        <p:spPr>
          <a:xfrm>
            <a:off x="606393" y="770021"/>
            <a:ext cx="7671334" cy="5361271"/>
          </a:xfrm>
          <a:prstGeom prst="rect">
            <a:avLst/>
          </a:prstGeom>
        </p:spPr>
      </p:pic>
      <p:pic>
        <p:nvPicPr>
          <p:cNvPr id="5" name="Picture 4">
            <a:extLst>
              <a:ext uri="{FF2B5EF4-FFF2-40B4-BE49-F238E27FC236}">
                <a16:creationId xmlns:a16="http://schemas.microsoft.com/office/drawing/2014/main" id="{01E33181-3930-CB4F-3854-F6C47BDE5A5C}"/>
              </a:ext>
            </a:extLst>
          </p:cNvPr>
          <p:cNvPicPr>
            <a:picLocks noChangeAspect="1"/>
          </p:cNvPicPr>
          <p:nvPr/>
        </p:nvPicPr>
        <p:blipFill>
          <a:blip r:embed="rId3"/>
          <a:stretch>
            <a:fillRect/>
          </a:stretch>
        </p:blipFill>
        <p:spPr>
          <a:xfrm>
            <a:off x="8739738" y="2927595"/>
            <a:ext cx="3384883" cy="3505380"/>
          </a:xfrm>
          <a:prstGeom prst="rect">
            <a:avLst/>
          </a:prstGeom>
        </p:spPr>
      </p:pic>
    </p:spTree>
    <p:extLst>
      <p:ext uri="{BB962C8B-B14F-4D97-AF65-F5344CB8AC3E}">
        <p14:creationId xmlns:p14="http://schemas.microsoft.com/office/powerpoint/2010/main" val="3602705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508EB-BB3E-0557-65F6-731749B882E0}"/>
              </a:ext>
            </a:extLst>
          </p:cNvPr>
          <p:cNvSpPr txBox="1"/>
          <p:nvPr/>
        </p:nvSpPr>
        <p:spPr>
          <a:xfrm>
            <a:off x="1730141" y="667169"/>
            <a:ext cx="6097604" cy="369332"/>
          </a:xfrm>
          <a:prstGeom prst="rect">
            <a:avLst/>
          </a:prstGeom>
          <a:noFill/>
        </p:spPr>
        <p:txBody>
          <a:bodyPr wrap="square">
            <a:spAutoFit/>
          </a:bodyPr>
          <a:lstStyle/>
          <a:p>
            <a:pPr algn="ctr"/>
            <a:r>
              <a:rPr lang="en-IN" b="1" i="0" dirty="0">
                <a:solidFill>
                  <a:srgbClr val="FF0000"/>
                </a:solidFill>
                <a:effectLst/>
                <a:latin typeface="Segoe UI" panose="020B0502040204020203" pitchFamily="34" charset="0"/>
              </a:rPr>
              <a:t>Node.js HTTP Module</a:t>
            </a:r>
          </a:p>
        </p:txBody>
      </p:sp>
      <p:sp>
        <p:nvSpPr>
          <p:cNvPr id="4" name="Rectangle 1">
            <a:extLst>
              <a:ext uri="{FF2B5EF4-FFF2-40B4-BE49-F238E27FC236}">
                <a16:creationId xmlns:a16="http://schemas.microsoft.com/office/drawing/2014/main" id="{5D8A5164-C1A4-D341-F3AF-88D3C8131695}"/>
              </a:ext>
            </a:extLst>
          </p:cNvPr>
          <p:cNvSpPr>
            <a:spLocks noChangeArrowheads="1"/>
          </p:cNvSpPr>
          <p:nvPr/>
        </p:nvSpPr>
        <p:spPr bwMode="auto">
          <a:xfrm>
            <a:off x="529390" y="1127607"/>
            <a:ext cx="11261557" cy="16670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Built-in HTTP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Node.js has a built-in module called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HTTP</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allows Node.js to transfer data over the Hyper Text Transfer Protocol (HTTP).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include the HTTP module, 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require()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9B32F1-B788-9738-C39D-8C4B2ABC51F3}"/>
              </a:ext>
            </a:extLst>
          </p:cNvPr>
          <p:cNvSpPr txBox="1"/>
          <p:nvPr/>
        </p:nvSpPr>
        <p:spPr>
          <a:xfrm>
            <a:off x="2808171" y="3244334"/>
            <a:ext cx="6097604" cy="369332"/>
          </a:xfrm>
          <a:prstGeom prst="rect">
            <a:avLst/>
          </a:prstGeom>
          <a:noFill/>
        </p:spPr>
        <p:txBody>
          <a:bodyPr wrap="square">
            <a:spAutoFit/>
          </a:bodyPr>
          <a:lstStyle/>
          <a:p>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http = require(</a:t>
            </a:r>
            <a:r>
              <a:rPr lang="en-IN" b="0" i="0" dirty="0">
                <a:solidFill>
                  <a:srgbClr val="A52A2A"/>
                </a:solidFill>
                <a:effectLst/>
                <a:latin typeface="Consolas" panose="020B0609020204030204" pitchFamily="49" charset="0"/>
              </a:rPr>
              <a:t>'http'</a:t>
            </a:r>
            <a:r>
              <a:rPr lang="en-IN" b="0" i="0" dirty="0">
                <a:solidFill>
                  <a:srgbClr val="000000"/>
                </a:solidFill>
                <a:effectLst/>
                <a:latin typeface="Consolas" panose="020B0609020204030204" pitchFamily="49" charset="0"/>
              </a:rPr>
              <a:t>);</a:t>
            </a:r>
            <a:endParaRPr lang="en-IN" dirty="0"/>
          </a:p>
        </p:txBody>
      </p:sp>
      <p:sp>
        <p:nvSpPr>
          <p:cNvPr id="7" name="Rectangle 2">
            <a:extLst>
              <a:ext uri="{FF2B5EF4-FFF2-40B4-BE49-F238E27FC236}">
                <a16:creationId xmlns:a16="http://schemas.microsoft.com/office/drawing/2014/main" id="{0CE324A4-5202-D525-B77B-42D4BFCE82F9}"/>
              </a:ext>
            </a:extLst>
          </p:cNvPr>
          <p:cNvSpPr>
            <a:spLocks noChangeArrowheads="1"/>
          </p:cNvSpPr>
          <p:nvPr/>
        </p:nvSpPr>
        <p:spPr bwMode="auto">
          <a:xfrm>
            <a:off x="529390" y="3799510"/>
            <a:ext cx="11396311" cy="1482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Node.js as a Web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HTTP module can create an HTTP server that listens to server ports and gives a response back to the client.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createServer</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to create an HTTP server: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49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7A56FC-D471-3A62-92C6-4ABA782B094C}"/>
              </a:ext>
            </a:extLst>
          </p:cNvPr>
          <p:cNvPicPr>
            <a:picLocks noChangeAspect="1"/>
          </p:cNvPicPr>
          <p:nvPr/>
        </p:nvPicPr>
        <p:blipFill>
          <a:blip r:embed="rId2"/>
          <a:stretch>
            <a:fillRect/>
          </a:stretch>
        </p:blipFill>
        <p:spPr>
          <a:xfrm>
            <a:off x="492387" y="659137"/>
            <a:ext cx="5918037" cy="5279650"/>
          </a:xfrm>
          <a:prstGeom prst="rect">
            <a:avLst/>
          </a:prstGeom>
        </p:spPr>
      </p:pic>
      <p:pic>
        <p:nvPicPr>
          <p:cNvPr id="6" name="Picture 5">
            <a:extLst>
              <a:ext uri="{FF2B5EF4-FFF2-40B4-BE49-F238E27FC236}">
                <a16:creationId xmlns:a16="http://schemas.microsoft.com/office/drawing/2014/main" id="{6DFD637B-874B-385E-A955-C745B226EFB9}"/>
              </a:ext>
            </a:extLst>
          </p:cNvPr>
          <p:cNvPicPr>
            <a:picLocks noChangeAspect="1"/>
          </p:cNvPicPr>
          <p:nvPr/>
        </p:nvPicPr>
        <p:blipFill>
          <a:blip r:embed="rId3"/>
          <a:stretch>
            <a:fillRect/>
          </a:stretch>
        </p:blipFill>
        <p:spPr>
          <a:xfrm>
            <a:off x="6755331" y="2521818"/>
            <a:ext cx="5207268" cy="3595036"/>
          </a:xfrm>
          <a:prstGeom prst="rect">
            <a:avLst/>
          </a:prstGeom>
        </p:spPr>
      </p:pic>
    </p:spTree>
    <p:extLst>
      <p:ext uri="{BB962C8B-B14F-4D97-AF65-F5344CB8AC3E}">
        <p14:creationId xmlns:p14="http://schemas.microsoft.com/office/powerpoint/2010/main" val="19131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E86A97-6DBB-6ED7-E6E8-CCEB6E5A6EF1}"/>
              </a:ext>
            </a:extLst>
          </p:cNvPr>
          <p:cNvSpPr>
            <a:spLocks noChangeArrowheads="1"/>
          </p:cNvSpPr>
          <p:nvPr/>
        </p:nvSpPr>
        <p:spPr bwMode="auto">
          <a:xfrm>
            <a:off x="248652" y="519665"/>
            <a:ext cx="1169469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function passed into the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http.createServer</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will be executed when someone tries to access the computer on port 8080.</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Save the code above in a file called "demo_http.js", and initiate the file: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F3ADAF-3533-4C6F-C369-9A31D63F6731}"/>
              </a:ext>
            </a:extLst>
          </p:cNvPr>
          <p:cNvPicPr>
            <a:picLocks noChangeAspect="1"/>
          </p:cNvPicPr>
          <p:nvPr/>
        </p:nvPicPr>
        <p:blipFill>
          <a:blip r:embed="rId2"/>
          <a:stretch>
            <a:fillRect/>
          </a:stretch>
        </p:blipFill>
        <p:spPr>
          <a:xfrm>
            <a:off x="1259551" y="2351985"/>
            <a:ext cx="5680264" cy="2807155"/>
          </a:xfrm>
          <a:prstGeom prst="rect">
            <a:avLst/>
          </a:prstGeom>
        </p:spPr>
      </p:pic>
    </p:spTree>
    <p:extLst>
      <p:ext uri="{BB962C8B-B14F-4D97-AF65-F5344CB8AC3E}">
        <p14:creationId xmlns:p14="http://schemas.microsoft.com/office/powerpoint/2010/main" val="165993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9214-C880-4F9E-9E6F-6A9D650AC424}"/>
              </a:ext>
            </a:extLst>
          </p:cNvPr>
          <p:cNvSpPr>
            <a:spLocks noGrp="1"/>
          </p:cNvSpPr>
          <p:nvPr>
            <p:ph type="title"/>
          </p:nvPr>
        </p:nvSpPr>
        <p:spPr>
          <a:xfrm>
            <a:off x="2581529" y="160782"/>
            <a:ext cx="7028941" cy="738664"/>
          </a:xfrm>
        </p:spPr>
        <p:txBody>
          <a:bodyPr>
            <a:normAutofit fontScale="90000"/>
          </a:bodyPr>
          <a:lstStyle/>
          <a:p>
            <a:r>
              <a:rPr lang="en-US" b="0" i="0" dirty="0">
                <a:solidFill>
                  <a:srgbClr val="000000"/>
                </a:solidFill>
                <a:effectLst/>
                <a:latin typeface="Segoe UI" panose="020B0502040204020203" pitchFamily="34" charset="0"/>
              </a:rPr>
              <a:t>Create an Array in PHP</a:t>
            </a:r>
            <a:br>
              <a:rPr lang="en-US" b="0" i="0" dirty="0">
                <a:solidFill>
                  <a:srgbClr val="000000"/>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937CCC2A-D399-447C-B140-E6272B6C6386}"/>
              </a:ext>
            </a:extLst>
          </p:cNvPr>
          <p:cNvSpPr>
            <a:spLocks noGrp="1"/>
          </p:cNvSpPr>
          <p:nvPr>
            <p:ph type="body" idx="1"/>
          </p:nvPr>
        </p:nvSpPr>
        <p:spPr>
          <a:xfrm>
            <a:off x="2133600" y="1905000"/>
            <a:ext cx="9144000" cy="2492990"/>
          </a:xfrm>
        </p:spPr>
        <p:txBody>
          <a:bodyPr>
            <a:normAutofit fontScale="55000" lnSpcReduction="20000"/>
          </a:bodyPr>
          <a:lstStyle/>
          <a:p>
            <a:pPr algn="l"/>
            <a:r>
              <a:rPr lang="en-US" b="0" i="0" dirty="0">
                <a:solidFill>
                  <a:srgbClr val="000000"/>
                </a:solidFill>
                <a:effectLst/>
                <a:latin typeface="Verdana" panose="020B0604030504040204" pitchFamily="34" charset="0"/>
              </a:rPr>
              <a:t>In PHP, there are three types of arrays:</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Indexed arrays</a:t>
            </a:r>
            <a:r>
              <a:rPr lang="en-US" b="0" i="0" dirty="0">
                <a:solidFill>
                  <a:srgbClr val="000000"/>
                </a:solidFill>
                <a:effectLst/>
                <a:latin typeface="Verdana" panose="020B0604030504040204" pitchFamily="34" charset="0"/>
              </a:rPr>
              <a:t> - Arrays with a numeric index</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Associative arrays</a:t>
            </a:r>
            <a:r>
              <a:rPr lang="en-US" b="0" i="0" dirty="0">
                <a:solidFill>
                  <a:srgbClr val="000000"/>
                </a:solidFill>
                <a:effectLst/>
                <a:latin typeface="Verdana" panose="020B0604030504040204" pitchFamily="34" charset="0"/>
              </a:rPr>
              <a:t> - Arrays with named keys</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Multidimensional arrays</a:t>
            </a:r>
            <a:r>
              <a:rPr lang="en-US" b="0" i="0" dirty="0">
                <a:solidFill>
                  <a:srgbClr val="000000"/>
                </a:solidFill>
                <a:effectLst/>
                <a:latin typeface="Verdana" panose="020B0604030504040204" pitchFamily="34" charset="0"/>
              </a:rPr>
              <a:t> - Arrays containing one or more arrays</a:t>
            </a:r>
          </a:p>
          <a:p>
            <a:endParaRPr lang="en-IN" dirty="0"/>
          </a:p>
        </p:txBody>
      </p:sp>
    </p:spTree>
    <p:extLst>
      <p:ext uri="{BB962C8B-B14F-4D97-AF65-F5344CB8AC3E}">
        <p14:creationId xmlns:p14="http://schemas.microsoft.com/office/powerpoint/2010/main" val="1037223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516BF-A6A9-0E3D-50E9-006AFC8DCA85}"/>
              </a:ext>
            </a:extLst>
          </p:cNvPr>
          <p:cNvSpPr txBox="1"/>
          <p:nvPr/>
        </p:nvSpPr>
        <p:spPr>
          <a:xfrm>
            <a:off x="786865" y="883150"/>
            <a:ext cx="6097604" cy="5668218"/>
          </a:xfrm>
          <a:prstGeom prst="rect">
            <a:avLst/>
          </a:prstGeom>
          <a:noFill/>
        </p:spPr>
        <p:txBody>
          <a:bodyPr wrap="square">
            <a:spAutoFit/>
          </a:bodyPr>
          <a:lstStyle/>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Write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greet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Explain</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how</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array</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acts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as an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ordered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map</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What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superglobal</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variables? Explain any five superglobal variables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Explain a)$this keyword b)</a:t>
            </a:r>
            <a:r>
              <a:rPr lang="en-US" sz="1800" b="1" dirty="0" err="1">
                <a:effectLst/>
                <a:latin typeface="Times New Roman" panose="02020603050405020304" pitchFamily="18" charset="0"/>
                <a:ea typeface="Times New Roman" panose="02020603050405020304" pitchFamily="18" charset="0"/>
              </a:rPr>
              <a:t>instanceof</a:t>
            </a:r>
            <a:r>
              <a:rPr lang="en-US" sz="1800" b="1" dirty="0">
                <a:effectLst/>
                <a:latin typeface="Times New Roman" panose="02020603050405020304" pitchFamily="18" charset="0"/>
                <a:ea typeface="Times New Roman" panose="02020603050405020304" pitchFamily="18" charset="0"/>
              </a:rPr>
              <a:t>  in 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What is a constructor. Demonstrate constructor with suitable example.</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Write a PHP program to demonstrate classes and objects in </a:t>
            </a:r>
            <a:r>
              <a:rPr lang="en-US" sz="1800" b="1" dirty="0" err="1">
                <a:effectLst/>
                <a:latin typeface="Times New Roman" panose="02020603050405020304" pitchFamily="18" charset="0"/>
                <a:ea typeface="Times New Roman" panose="02020603050405020304" pitchFamily="18" charset="0"/>
              </a:rPr>
              <a:t>php</a:t>
            </a:r>
            <a:r>
              <a:rPr lang="en-US" sz="18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Describe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relationship</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between</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keys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indexes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 arrays.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b="1" dirty="0">
                <a:effectLst/>
                <a:latin typeface="Times New Roman" panose="02020603050405020304" pitchFamily="18" charset="0"/>
                <a:ea typeface="Times New Roman" panose="02020603050405020304" pitchFamily="18" charset="0"/>
              </a:rPr>
              <a:t>How</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do</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you</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read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write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file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server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from</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$_SERVER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superglobal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production sites?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4E5253E-ABE2-CD48-F928-B30BBDC95036}"/>
              </a:ext>
            </a:extLst>
          </p:cNvPr>
          <p:cNvSpPr txBox="1"/>
          <p:nvPr/>
        </p:nvSpPr>
        <p:spPr>
          <a:xfrm>
            <a:off x="2432785" y="147051"/>
            <a:ext cx="6097604" cy="369332"/>
          </a:xfrm>
          <a:prstGeom prst="rect">
            <a:avLst/>
          </a:prstGeom>
          <a:noFill/>
        </p:spPr>
        <p:txBody>
          <a:bodyPr wrap="square">
            <a:spAutoFit/>
          </a:bodyPr>
          <a:lstStyle/>
          <a:p>
            <a:pPr lvl="0" algn="ctr">
              <a:spcBef>
                <a:spcPts val="705"/>
              </a:spcBef>
              <a:spcAft>
                <a:spcPts val="0"/>
              </a:spcAft>
              <a:tabLst>
                <a:tab pos="436880" algn="l"/>
              </a:tabLst>
            </a:pPr>
            <a:r>
              <a:rPr lang="en-IN" dirty="0">
                <a:solidFill>
                  <a:srgbClr val="FF0000"/>
                </a:solidFill>
              </a:rPr>
              <a:t>IMPORTANT QUESTIONS</a:t>
            </a:r>
          </a:p>
        </p:txBody>
      </p:sp>
    </p:spTree>
    <p:extLst>
      <p:ext uri="{BB962C8B-B14F-4D97-AF65-F5344CB8AC3E}">
        <p14:creationId xmlns:p14="http://schemas.microsoft.com/office/powerpoint/2010/main" val="921857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96F2E-F421-E374-9C6A-45673FBAF8AB}"/>
              </a:ext>
            </a:extLst>
          </p:cNvPr>
          <p:cNvSpPr txBox="1"/>
          <p:nvPr/>
        </p:nvSpPr>
        <p:spPr>
          <a:xfrm>
            <a:off x="1306630" y="1189793"/>
            <a:ext cx="6097604" cy="2846933"/>
          </a:xfrm>
          <a:prstGeom prst="rect">
            <a:avLst/>
          </a:prstGeom>
          <a:noFill/>
        </p:spPr>
        <p:txBody>
          <a:bodyPr wrap="square">
            <a:spAutoFit/>
          </a:bodyPr>
          <a:lstStyle/>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 $_SERVER Array in detail</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Explain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$_GET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$_POST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superglobal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arrays</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What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class?Explain</a:t>
            </a:r>
            <a:r>
              <a:rPr lang="en-US" sz="1800" dirty="0">
                <a:effectLst/>
                <a:latin typeface="Times New Roman" panose="02020603050405020304" pitchFamily="18" charset="0"/>
                <a:ea typeface="Times New Roman" panose="02020603050405020304" pitchFamily="18" charset="0"/>
              </a:rPr>
              <a:t> classes and objects in </a:t>
            </a:r>
            <a:r>
              <a:rPr lang="en-US" sz="1800" dirty="0" err="1">
                <a:effectLst/>
                <a:latin typeface="Times New Roman" panose="02020603050405020304" pitchFamily="18" charset="0"/>
                <a:ea typeface="Times New Roman" panose="02020603050405020304" pitchFamily="18" charset="0"/>
              </a:rPr>
              <a:t>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Illustrate how Errors are handled in PHP </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How exceptions are handles in PHP.</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705"/>
              </a:spcBef>
              <a:spcAft>
                <a:spcPts val="0"/>
              </a:spcAft>
              <a:buFont typeface="+mj-lt"/>
              <a:buAutoNum type="arabicPeriod"/>
              <a:tabLst>
                <a:tab pos="436880" algn="l"/>
              </a:tabLst>
            </a:pPr>
            <a:r>
              <a:rPr lang="en-US" sz="1800" dirty="0">
                <a:effectLst/>
                <a:latin typeface="Times New Roman" panose="02020603050405020304" pitchFamily="18" charset="0"/>
                <a:ea typeface="Times New Roman" panose="02020603050405020304" pitchFamily="18" charset="0"/>
              </a:rPr>
              <a:t>Write a program to demonstrate error handling and exceptions in PHP.</a:t>
            </a:r>
            <a:endParaRPr lang="en-IN" sz="1600" dirty="0">
              <a:effectLst/>
              <a:latin typeface="Times New Roman" panose="02020603050405020304" pitchFamily="18" charset="0"/>
              <a:ea typeface="Times New Roman" panose="02020603050405020304" pitchFamily="18" charset="0"/>
            </a:endParaRPr>
          </a:p>
          <a:p>
            <a:pPr marL="292100" indent="-228600">
              <a:spcBef>
                <a:spcPts val="705"/>
              </a:spcBef>
              <a:spcAft>
                <a:spcPts val="0"/>
              </a:spcAft>
              <a:tabLst>
                <a:tab pos="436880" algn="l"/>
              </a:tabLst>
            </a:pP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04705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C727953-4C39-42C2-A86E-20861F2E2061}"/>
              </a:ext>
            </a:extLst>
          </p:cNvPr>
          <p:cNvSpPr>
            <a:spLocks noGrp="1" noChangeArrowheads="1"/>
          </p:cNvSpPr>
          <p:nvPr>
            <p:ph type="body" idx="1"/>
          </p:nvPr>
        </p:nvSpPr>
        <p:spPr bwMode="auto">
          <a:xfrm>
            <a:off x="1447800" y="1676400"/>
            <a:ext cx="94468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1" i="0" u="none" strike="noStrike" cap="none" normalizeH="0" baseline="0" dirty="0">
                <a:ln>
                  <a:noFill/>
                </a:ln>
                <a:solidFill>
                  <a:srgbClr val="DC143C"/>
                </a:solidFill>
                <a:effectLst/>
                <a:latin typeface="Consolas" panose="020B0609020204030204" pitchFamily="49" charset="0"/>
              </a:rPr>
              <a:t>count()</a:t>
            </a:r>
            <a:r>
              <a:rPr kumimoji="0" lang="en-US" altLang="en-US" sz="1600" b="1" i="0" u="none" strike="noStrike" cap="none" normalizeH="0" baseline="0" dirty="0">
                <a:ln>
                  <a:noFill/>
                </a:ln>
                <a:solidFill>
                  <a:srgbClr val="000000"/>
                </a:solidFill>
                <a:effectLst/>
                <a:latin typeface="Verdana" panose="020B0604030504040204" pitchFamily="34" charset="0"/>
              </a:rPr>
              <a:t> </a:t>
            </a:r>
            <a:r>
              <a:rPr kumimoji="0" lang="en-US" altLang="en-US" sz="1600" b="0" i="0" u="none" strike="noStrike" cap="none" normalizeH="0" baseline="0" dirty="0">
                <a:ln>
                  <a:noFill/>
                </a:ln>
                <a:solidFill>
                  <a:srgbClr val="000000"/>
                </a:solidFill>
                <a:effectLst/>
                <a:latin typeface="Verdana" panose="020B0604030504040204" pitchFamily="34" charset="0"/>
              </a:rPr>
              <a:t>function is used to return the length (the number of elements) of an array:</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11243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83568" y="5381244"/>
            <a:ext cx="408940" cy="818515"/>
          </a:xfrm>
          <a:custGeom>
            <a:avLst/>
            <a:gdLst/>
            <a:ahLst/>
            <a:cxnLst/>
            <a:rect l="l" t="t" r="r" b="b"/>
            <a:pathLst>
              <a:path w="408940" h="818514">
                <a:moveTo>
                  <a:pt x="408431" y="0"/>
                </a:moveTo>
                <a:lnTo>
                  <a:pt x="357377" y="3174"/>
                </a:lnTo>
                <a:lnTo>
                  <a:pt x="308101" y="12445"/>
                </a:lnTo>
                <a:lnTo>
                  <a:pt x="261111" y="27685"/>
                </a:lnTo>
                <a:lnTo>
                  <a:pt x="216407" y="48005"/>
                </a:lnTo>
                <a:lnTo>
                  <a:pt x="175005" y="73659"/>
                </a:lnTo>
                <a:lnTo>
                  <a:pt x="137159" y="103377"/>
                </a:lnTo>
                <a:lnTo>
                  <a:pt x="103124" y="137540"/>
                </a:lnTo>
                <a:lnTo>
                  <a:pt x="73278" y="175386"/>
                </a:lnTo>
                <a:lnTo>
                  <a:pt x="47878" y="217055"/>
                </a:lnTo>
                <a:lnTo>
                  <a:pt x="27431" y="261467"/>
                </a:lnTo>
                <a:lnTo>
                  <a:pt x="12446" y="308597"/>
                </a:lnTo>
                <a:lnTo>
                  <a:pt x="3175" y="357987"/>
                </a:lnTo>
                <a:lnTo>
                  <a:pt x="0" y="409193"/>
                </a:lnTo>
                <a:lnTo>
                  <a:pt x="888" y="435025"/>
                </a:lnTo>
                <a:lnTo>
                  <a:pt x="7238" y="485546"/>
                </a:lnTo>
                <a:lnTo>
                  <a:pt x="19303" y="533806"/>
                </a:lnTo>
                <a:lnTo>
                  <a:pt x="36956" y="579805"/>
                </a:lnTo>
                <a:lnTo>
                  <a:pt x="60198" y="622630"/>
                </a:lnTo>
                <a:lnTo>
                  <a:pt x="87629" y="662279"/>
                </a:lnTo>
                <a:lnTo>
                  <a:pt x="119633" y="698525"/>
                </a:lnTo>
                <a:lnTo>
                  <a:pt x="155701" y="730478"/>
                </a:lnTo>
                <a:lnTo>
                  <a:pt x="195199" y="758342"/>
                </a:lnTo>
                <a:lnTo>
                  <a:pt x="238378" y="781227"/>
                </a:lnTo>
                <a:lnTo>
                  <a:pt x="283972" y="799134"/>
                </a:lnTo>
                <a:lnTo>
                  <a:pt x="332358" y="811364"/>
                </a:lnTo>
                <a:lnTo>
                  <a:pt x="382777" y="817702"/>
                </a:lnTo>
                <a:lnTo>
                  <a:pt x="408431" y="818387"/>
                </a:lnTo>
                <a:lnTo>
                  <a:pt x="408431" y="0"/>
                </a:lnTo>
                <a:close/>
              </a:path>
            </a:pathLst>
          </a:custGeom>
          <a:solidFill>
            <a:srgbClr val="252525"/>
          </a:solidFill>
        </p:spPr>
        <p:txBody>
          <a:bodyPr wrap="square" lIns="0" tIns="0" rIns="0" bIns="0" rtlCol="0"/>
          <a:lstStyle/>
          <a:p>
            <a:endParaRPr/>
          </a:p>
        </p:txBody>
      </p:sp>
      <p:grpSp>
        <p:nvGrpSpPr>
          <p:cNvPr id="3" name="object 3"/>
          <p:cNvGrpSpPr/>
          <p:nvPr/>
        </p:nvGrpSpPr>
        <p:grpSpPr>
          <a:xfrm>
            <a:off x="-14415" y="-545893"/>
            <a:ext cx="4897120" cy="6858000"/>
            <a:chOff x="0" y="0"/>
            <a:chExt cx="4897120" cy="6858000"/>
          </a:xfrm>
        </p:grpSpPr>
        <p:sp>
          <p:nvSpPr>
            <p:cNvPr id="4" name="object 4"/>
            <p:cNvSpPr/>
            <p:nvPr/>
          </p:nvSpPr>
          <p:spPr>
            <a:xfrm>
              <a:off x="0" y="0"/>
              <a:ext cx="4897120" cy="6858000"/>
            </a:xfrm>
            <a:custGeom>
              <a:avLst/>
              <a:gdLst/>
              <a:ahLst/>
              <a:cxnLst/>
              <a:rect l="l" t="t" r="r" b="b"/>
              <a:pathLst>
                <a:path w="4897120" h="6858000">
                  <a:moveTo>
                    <a:pt x="4896612" y="0"/>
                  </a:moveTo>
                  <a:lnTo>
                    <a:pt x="0" y="0"/>
                  </a:lnTo>
                  <a:lnTo>
                    <a:pt x="0" y="6858000"/>
                  </a:lnTo>
                  <a:lnTo>
                    <a:pt x="4896612" y="6858000"/>
                  </a:lnTo>
                  <a:lnTo>
                    <a:pt x="4896612" y="0"/>
                  </a:lnTo>
                  <a:close/>
                </a:path>
              </a:pathLst>
            </a:custGeom>
            <a:solidFill>
              <a:srgbClr val="FFFFFF"/>
            </a:solidFill>
          </p:spPr>
          <p:txBody>
            <a:bodyPr wrap="square" lIns="0" tIns="0" rIns="0" bIns="0" rtlCol="0"/>
            <a:lstStyle/>
            <a:p>
              <a:endParaRPr/>
            </a:p>
          </p:txBody>
        </p:sp>
        <p:sp>
          <p:nvSpPr>
            <p:cNvPr id="5" name="object 5"/>
            <p:cNvSpPr/>
            <p:nvPr/>
          </p:nvSpPr>
          <p:spPr>
            <a:xfrm>
              <a:off x="761" y="6200394"/>
              <a:ext cx="4495800" cy="26034"/>
            </a:xfrm>
            <a:custGeom>
              <a:avLst/>
              <a:gdLst/>
              <a:ahLst/>
              <a:cxnLst/>
              <a:rect l="l" t="t" r="r" b="b"/>
              <a:pathLst>
                <a:path w="4495800" h="26035">
                  <a:moveTo>
                    <a:pt x="4495800" y="0"/>
                  </a:moveTo>
                  <a:lnTo>
                    <a:pt x="0" y="0"/>
                  </a:lnTo>
                  <a:lnTo>
                    <a:pt x="0" y="25907"/>
                  </a:lnTo>
                  <a:lnTo>
                    <a:pt x="4495800" y="25907"/>
                  </a:lnTo>
                  <a:lnTo>
                    <a:pt x="4495800" y="0"/>
                  </a:lnTo>
                  <a:close/>
                </a:path>
              </a:pathLst>
            </a:custGeom>
            <a:solidFill>
              <a:srgbClr val="252525"/>
            </a:solidFill>
          </p:spPr>
          <p:txBody>
            <a:bodyPr wrap="square" lIns="0" tIns="0" rIns="0" bIns="0" rtlCol="0"/>
            <a:lstStyle/>
            <a:p>
              <a:endParaRPr/>
            </a:p>
          </p:txBody>
        </p:sp>
      </p:grpSp>
      <p:sp>
        <p:nvSpPr>
          <p:cNvPr id="6" name="object 6"/>
          <p:cNvSpPr txBox="1"/>
          <p:nvPr/>
        </p:nvSpPr>
        <p:spPr>
          <a:xfrm>
            <a:off x="43688" y="148590"/>
            <a:ext cx="4671060" cy="3865161"/>
          </a:xfrm>
          <a:prstGeom prst="rect">
            <a:avLst/>
          </a:prstGeom>
        </p:spPr>
        <p:txBody>
          <a:bodyPr vert="horz" wrap="square" lIns="0" tIns="12700" rIns="0" bIns="0" rtlCol="0">
            <a:spAutoFit/>
          </a:bodyPr>
          <a:lstStyle/>
          <a:p>
            <a:pPr marL="394970">
              <a:lnSpc>
                <a:spcPct val="100000"/>
              </a:lnSpc>
              <a:spcBef>
                <a:spcPts val="100"/>
              </a:spcBef>
            </a:pPr>
            <a:r>
              <a:rPr sz="2400" b="1" dirty="0">
                <a:latin typeface="Corbel"/>
                <a:cs typeface="Corbel"/>
              </a:rPr>
              <a:t>PHP</a:t>
            </a:r>
            <a:r>
              <a:rPr sz="2400" b="1" spc="-20" dirty="0">
                <a:latin typeface="Corbel"/>
                <a:cs typeface="Corbel"/>
              </a:rPr>
              <a:t> </a:t>
            </a:r>
            <a:r>
              <a:rPr sz="2400" b="1" spc="-5" dirty="0">
                <a:latin typeface="Corbel"/>
                <a:cs typeface="Corbel"/>
              </a:rPr>
              <a:t>Indexed</a:t>
            </a:r>
            <a:r>
              <a:rPr sz="2400" b="1" spc="-30" dirty="0">
                <a:latin typeface="Corbel"/>
                <a:cs typeface="Corbel"/>
              </a:rPr>
              <a:t> </a:t>
            </a:r>
            <a:r>
              <a:rPr sz="2400" b="1" dirty="0">
                <a:latin typeface="Corbel"/>
                <a:cs typeface="Corbel"/>
              </a:rPr>
              <a:t>(Numeric)</a:t>
            </a:r>
            <a:r>
              <a:rPr sz="2400" b="1" spc="370" dirty="0">
                <a:latin typeface="Corbel"/>
                <a:cs typeface="Corbel"/>
              </a:rPr>
              <a:t> </a:t>
            </a:r>
            <a:r>
              <a:rPr sz="2400" b="1" spc="-5" dirty="0">
                <a:latin typeface="Corbel"/>
                <a:cs typeface="Corbel"/>
              </a:rPr>
              <a:t>Arrays</a:t>
            </a:r>
            <a:endParaRPr sz="2400" dirty="0">
              <a:latin typeface="Corbel"/>
              <a:cs typeface="Corbel"/>
            </a:endParaRPr>
          </a:p>
          <a:p>
            <a:pPr marL="358775" indent="-287020">
              <a:lnSpc>
                <a:spcPct val="100000"/>
              </a:lnSpc>
              <a:spcBef>
                <a:spcPts val="1385"/>
              </a:spcBef>
              <a:buFont typeface="Wingdings"/>
              <a:buChar char=""/>
              <a:tabLst>
                <a:tab pos="359410" algn="l"/>
              </a:tabLst>
            </a:pPr>
            <a:r>
              <a:rPr sz="1800" b="1" dirty="0">
                <a:latin typeface="Corbel"/>
                <a:cs typeface="Corbel"/>
              </a:rPr>
              <a:t>An </a:t>
            </a:r>
            <a:r>
              <a:rPr sz="1800" b="1" spc="-5" dirty="0">
                <a:latin typeface="Corbel"/>
                <a:cs typeface="Corbel"/>
              </a:rPr>
              <a:t>indexed</a:t>
            </a:r>
            <a:r>
              <a:rPr sz="1800" b="1" spc="-15" dirty="0">
                <a:latin typeface="Corbel"/>
                <a:cs typeface="Corbel"/>
              </a:rPr>
              <a:t> </a:t>
            </a:r>
            <a:r>
              <a:rPr sz="1800" b="1" dirty="0">
                <a:latin typeface="Corbel"/>
                <a:cs typeface="Corbel"/>
              </a:rPr>
              <a:t>or</a:t>
            </a:r>
            <a:r>
              <a:rPr sz="1800" b="1" spc="-5" dirty="0">
                <a:latin typeface="Corbel"/>
                <a:cs typeface="Corbel"/>
              </a:rPr>
              <a:t> numeric array</a:t>
            </a:r>
            <a:r>
              <a:rPr sz="1800" b="1" dirty="0">
                <a:latin typeface="Corbel"/>
                <a:cs typeface="Corbel"/>
              </a:rPr>
              <a:t> </a:t>
            </a:r>
            <a:r>
              <a:rPr sz="1800" b="1" spc="-5" dirty="0">
                <a:latin typeface="Corbel"/>
                <a:cs typeface="Corbel"/>
              </a:rPr>
              <a:t>stores</a:t>
            </a:r>
            <a:r>
              <a:rPr sz="1800" b="1" dirty="0">
                <a:latin typeface="Corbel"/>
                <a:cs typeface="Corbel"/>
              </a:rPr>
              <a:t> each</a:t>
            </a:r>
            <a:endParaRPr sz="1800" dirty="0">
              <a:latin typeface="Corbel"/>
              <a:cs typeface="Corbel"/>
            </a:endParaRPr>
          </a:p>
          <a:p>
            <a:pPr marL="358775">
              <a:lnSpc>
                <a:spcPct val="100000"/>
              </a:lnSpc>
            </a:pPr>
            <a:r>
              <a:rPr sz="1800" b="1" spc="-5" dirty="0">
                <a:latin typeface="Corbel"/>
                <a:cs typeface="Corbel"/>
              </a:rPr>
              <a:t>array </a:t>
            </a:r>
            <a:r>
              <a:rPr sz="1800" b="1" dirty="0">
                <a:solidFill>
                  <a:srgbClr val="FF0000"/>
                </a:solidFill>
                <a:latin typeface="Corbel"/>
                <a:cs typeface="Corbel"/>
              </a:rPr>
              <a:t>element </a:t>
            </a:r>
            <a:r>
              <a:rPr sz="1800" b="1" spc="-5" dirty="0">
                <a:solidFill>
                  <a:srgbClr val="FF0000"/>
                </a:solidFill>
                <a:latin typeface="Corbel"/>
                <a:cs typeface="Corbel"/>
              </a:rPr>
              <a:t>with</a:t>
            </a:r>
            <a:r>
              <a:rPr sz="1800" b="1" spc="20" dirty="0">
                <a:solidFill>
                  <a:srgbClr val="FF0000"/>
                </a:solidFill>
                <a:latin typeface="Corbel"/>
                <a:cs typeface="Corbel"/>
              </a:rPr>
              <a:t> </a:t>
            </a:r>
            <a:r>
              <a:rPr sz="1800" b="1" dirty="0">
                <a:solidFill>
                  <a:srgbClr val="FF0000"/>
                </a:solidFill>
                <a:latin typeface="Corbel"/>
                <a:cs typeface="Corbel"/>
              </a:rPr>
              <a:t>a </a:t>
            </a:r>
            <a:r>
              <a:rPr sz="1800" b="1" spc="-5" dirty="0">
                <a:solidFill>
                  <a:srgbClr val="FF0000"/>
                </a:solidFill>
                <a:latin typeface="Corbel"/>
                <a:cs typeface="Corbel"/>
              </a:rPr>
              <a:t>numeric</a:t>
            </a:r>
            <a:r>
              <a:rPr sz="1800" b="1" spc="-10" dirty="0">
                <a:solidFill>
                  <a:srgbClr val="FF0000"/>
                </a:solidFill>
                <a:latin typeface="Corbel"/>
                <a:cs typeface="Corbel"/>
              </a:rPr>
              <a:t> </a:t>
            </a:r>
            <a:r>
              <a:rPr sz="1800" b="1" spc="-5" dirty="0">
                <a:solidFill>
                  <a:srgbClr val="FF0000"/>
                </a:solidFill>
                <a:latin typeface="Corbel"/>
                <a:cs typeface="Corbel"/>
              </a:rPr>
              <a:t>index.</a:t>
            </a:r>
            <a:endParaRPr sz="1800" b="1" dirty="0">
              <a:solidFill>
                <a:srgbClr val="FF0000"/>
              </a:solidFill>
              <a:latin typeface="Corbel"/>
              <a:cs typeface="Corbel"/>
            </a:endParaRPr>
          </a:p>
          <a:p>
            <a:pPr marL="358775" indent="-287020">
              <a:lnSpc>
                <a:spcPct val="100000"/>
              </a:lnSpc>
              <a:buFont typeface="Wingdings"/>
              <a:buChar char=""/>
              <a:tabLst>
                <a:tab pos="359410" algn="l"/>
              </a:tabLst>
            </a:pPr>
            <a:r>
              <a:rPr sz="1800" b="1" dirty="0">
                <a:latin typeface="Corbel"/>
                <a:cs typeface="Corbel"/>
              </a:rPr>
              <a:t>It</a:t>
            </a:r>
            <a:r>
              <a:rPr sz="1800" b="1" spc="-10" dirty="0">
                <a:latin typeface="Corbel"/>
                <a:cs typeface="Corbel"/>
              </a:rPr>
              <a:t> </a:t>
            </a:r>
            <a:r>
              <a:rPr sz="1800" b="1" dirty="0">
                <a:latin typeface="Corbel"/>
                <a:cs typeface="Corbel"/>
              </a:rPr>
              <a:t>uses</a:t>
            </a:r>
            <a:r>
              <a:rPr sz="1800" b="1" spc="-15" dirty="0">
                <a:latin typeface="Corbel"/>
                <a:cs typeface="Corbel"/>
              </a:rPr>
              <a:t> </a:t>
            </a:r>
            <a:r>
              <a:rPr sz="1800" b="1" dirty="0">
                <a:latin typeface="Corbel"/>
                <a:cs typeface="Corbel"/>
              </a:rPr>
              <a:t>number</a:t>
            </a:r>
            <a:r>
              <a:rPr sz="1800" b="1" spc="-30" dirty="0">
                <a:latin typeface="Corbel"/>
                <a:cs typeface="Corbel"/>
              </a:rPr>
              <a:t> </a:t>
            </a:r>
            <a:r>
              <a:rPr sz="1800" b="1" dirty="0">
                <a:latin typeface="Corbel"/>
                <a:cs typeface="Corbel"/>
              </a:rPr>
              <a:t>as</a:t>
            </a:r>
            <a:r>
              <a:rPr sz="1800" b="1" spc="-10" dirty="0">
                <a:latin typeface="Corbel"/>
                <a:cs typeface="Corbel"/>
              </a:rPr>
              <a:t> </a:t>
            </a:r>
            <a:r>
              <a:rPr sz="1800" b="1" spc="-5" dirty="0">
                <a:latin typeface="Corbel"/>
                <a:cs typeface="Corbel"/>
              </a:rPr>
              <a:t>access</a:t>
            </a:r>
            <a:r>
              <a:rPr sz="1800" b="1" spc="-15" dirty="0">
                <a:latin typeface="Corbel"/>
                <a:cs typeface="Corbel"/>
              </a:rPr>
              <a:t> keys.</a:t>
            </a:r>
            <a:endParaRPr sz="1800" dirty="0">
              <a:latin typeface="Corbel"/>
              <a:cs typeface="Corbel"/>
            </a:endParaRPr>
          </a:p>
          <a:p>
            <a:pPr marL="358775" marR="243204" indent="-287020">
              <a:lnSpc>
                <a:spcPct val="100000"/>
              </a:lnSpc>
              <a:buFont typeface="Wingdings"/>
              <a:buChar char=""/>
              <a:tabLst>
                <a:tab pos="359410" algn="l"/>
              </a:tabLst>
            </a:pPr>
            <a:r>
              <a:rPr sz="1800" b="1" dirty="0">
                <a:latin typeface="Corbel"/>
                <a:cs typeface="Corbel"/>
              </a:rPr>
              <a:t>The </a:t>
            </a:r>
            <a:r>
              <a:rPr sz="1800" b="1" spc="-5" dirty="0">
                <a:latin typeface="Corbel"/>
                <a:cs typeface="Corbel"/>
              </a:rPr>
              <a:t>access </a:t>
            </a:r>
            <a:r>
              <a:rPr sz="1800" b="1" spc="-20" dirty="0">
                <a:latin typeface="Corbel"/>
                <a:cs typeface="Corbel"/>
              </a:rPr>
              <a:t>key </a:t>
            </a:r>
            <a:r>
              <a:rPr sz="1800" b="1" dirty="0">
                <a:latin typeface="Corbel"/>
                <a:cs typeface="Corbel"/>
              </a:rPr>
              <a:t>is used </a:t>
            </a:r>
            <a:r>
              <a:rPr sz="1800" b="1" spc="-5" dirty="0">
                <a:latin typeface="Corbel"/>
                <a:cs typeface="Corbel"/>
              </a:rPr>
              <a:t>whenever we want </a:t>
            </a:r>
            <a:r>
              <a:rPr sz="1800" b="1" spc="-360" dirty="0">
                <a:latin typeface="Corbel"/>
                <a:cs typeface="Corbel"/>
              </a:rPr>
              <a:t> </a:t>
            </a:r>
            <a:r>
              <a:rPr sz="1800" b="1" spc="-5" dirty="0">
                <a:latin typeface="Corbel"/>
                <a:cs typeface="Corbel"/>
              </a:rPr>
              <a:t>to</a:t>
            </a:r>
            <a:r>
              <a:rPr sz="1800" b="1" spc="5" dirty="0">
                <a:latin typeface="Corbel"/>
                <a:cs typeface="Corbel"/>
              </a:rPr>
              <a:t> </a:t>
            </a:r>
            <a:r>
              <a:rPr sz="1800" b="1" spc="-5" dirty="0">
                <a:latin typeface="Corbel"/>
                <a:cs typeface="Corbel"/>
              </a:rPr>
              <a:t>read</a:t>
            </a:r>
            <a:r>
              <a:rPr sz="1800" b="1" dirty="0">
                <a:latin typeface="Corbel"/>
                <a:cs typeface="Corbel"/>
              </a:rPr>
              <a:t> or</a:t>
            </a:r>
            <a:r>
              <a:rPr sz="1800" b="1" spc="-5" dirty="0">
                <a:latin typeface="Corbel"/>
                <a:cs typeface="Corbel"/>
              </a:rPr>
              <a:t> assign</a:t>
            </a:r>
            <a:r>
              <a:rPr sz="1800" b="1" spc="10" dirty="0">
                <a:latin typeface="Corbel"/>
                <a:cs typeface="Corbel"/>
              </a:rPr>
              <a:t> </a:t>
            </a:r>
            <a:r>
              <a:rPr sz="1800" b="1" dirty="0">
                <a:latin typeface="Corbel"/>
                <a:cs typeface="Corbel"/>
              </a:rPr>
              <a:t>a</a:t>
            </a:r>
            <a:r>
              <a:rPr sz="1800" b="1" spc="-5" dirty="0">
                <a:latin typeface="Corbel"/>
                <a:cs typeface="Corbel"/>
              </a:rPr>
              <a:t> </a:t>
            </a:r>
            <a:r>
              <a:rPr sz="1800" b="1" dirty="0">
                <a:latin typeface="Corbel"/>
                <a:cs typeface="Corbel"/>
              </a:rPr>
              <a:t>new </a:t>
            </a:r>
            <a:r>
              <a:rPr sz="1800" b="1" spc="-5" dirty="0">
                <a:latin typeface="Corbel"/>
                <a:cs typeface="Corbel"/>
              </a:rPr>
              <a:t>value </a:t>
            </a:r>
            <a:r>
              <a:rPr sz="1800" b="1" dirty="0">
                <a:latin typeface="Corbel"/>
                <a:cs typeface="Corbel"/>
              </a:rPr>
              <a:t>an </a:t>
            </a:r>
            <a:r>
              <a:rPr sz="1800" b="1" spc="-5" dirty="0">
                <a:latin typeface="Corbel"/>
                <a:cs typeface="Corbel"/>
              </a:rPr>
              <a:t>array </a:t>
            </a:r>
            <a:r>
              <a:rPr sz="1800" b="1" dirty="0">
                <a:latin typeface="Corbel"/>
                <a:cs typeface="Corbel"/>
              </a:rPr>
              <a:t> element.</a:t>
            </a:r>
            <a:endParaRPr sz="1800" dirty="0">
              <a:latin typeface="Corbel"/>
              <a:cs typeface="Corbel"/>
            </a:endParaRPr>
          </a:p>
          <a:p>
            <a:pPr marL="327025">
              <a:lnSpc>
                <a:spcPct val="100000"/>
              </a:lnSpc>
              <a:spcBef>
                <a:spcPts val="630"/>
              </a:spcBef>
            </a:pPr>
            <a:r>
              <a:rPr sz="1800" b="1" spc="-5" dirty="0">
                <a:highlight>
                  <a:srgbClr val="FFFF00"/>
                </a:highlight>
                <a:latin typeface="Corbel"/>
                <a:cs typeface="Corbel"/>
              </a:rPr>
              <a:t>Syntax-1</a:t>
            </a:r>
            <a:endParaRPr sz="1800" dirty="0">
              <a:highlight>
                <a:srgbClr val="FFFF00"/>
              </a:highlight>
              <a:latin typeface="Corbel"/>
              <a:cs typeface="Corbel"/>
            </a:endParaRPr>
          </a:p>
          <a:p>
            <a:pPr marL="327025">
              <a:lnSpc>
                <a:spcPct val="100000"/>
              </a:lnSpc>
            </a:pPr>
            <a:r>
              <a:rPr sz="1800" b="1" spc="-5" dirty="0">
                <a:solidFill>
                  <a:srgbClr val="006FC0"/>
                </a:solidFill>
                <a:highlight>
                  <a:srgbClr val="FFFF00"/>
                </a:highlight>
                <a:latin typeface="Corbel"/>
                <a:cs typeface="Corbel"/>
              </a:rPr>
              <a:t>&lt;?php</a:t>
            </a:r>
            <a:endParaRPr sz="1800" dirty="0">
              <a:highlight>
                <a:srgbClr val="FFFF00"/>
              </a:highlight>
              <a:latin typeface="Corbel"/>
              <a:cs typeface="Corbel"/>
            </a:endParaRPr>
          </a:p>
          <a:p>
            <a:pPr marL="784225">
              <a:lnSpc>
                <a:spcPct val="100000"/>
              </a:lnSpc>
            </a:pPr>
            <a:r>
              <a:rPr sz="1800" b="1" spc="-10" dirty="0">
                <a:solidFill>
                  <a:srgbClr val="006FC0"/>
                </a:solidFill>
                <a:highlight>
                  <a:srgbClr val="FFFF00"/>
                </a:highlight>
                <a:latin typeface="Corbel"/>
                <a:cs typeface="Corbel"/>
              </a:rPr>
              <a:t>$array_name[n]</a:t>
            </a:r>
            <a:r>
              <a:rPr sz="1800" b="1" spc="-15" dirty="0">
                <a:solidFill>
                  <a:srgbClr val="006FC0"/>
                </a:solidFill>
                <a:highlight>
                  <a:srgbClr val="FFFF00"/>
                </a:highlight>
                <a:latin typeface="Corbel"/>
                <a:cs typeface="Corbel"/>
              </a:rPr>
              <a:t> </a:t>
            </a:r>
            <a:r>
              <a:rPr sz="1800" b="1" dirty="0">
                <a:solidFill>
                  <a:srgbClr val="006FC0"/>
                </a:solidFill>
                <a:highlight>
                  <a:srgbClr val="FFFF00"/>
                </a:highlight>
                <a:latin typeface="Corbel"/>
                <a:cs typeface="Corbel"/>
              </a:rPr>
              <a:t>=</a:t>
            </a:r>
            <a:r>
              <a:rPr sz="1800" b="1" spc="-10" dirty="0">
                <a:solidFill>
                  <a:srgbClr val="006FC0"/>
                </a:solidFill>
                <a:highlight>
                  <a:srgbClr val="FFFF00"/>
                </a:highlight>
                <a:latin typeface="Corbel"/>
                <a:cs typeface="Corbel"/>
              </a:rPr>
              <a:t> </a:t>
            </a:r>
            <a:r>
              <a:rPr sz="1800" b="1" spc="-5" dirty="0">
                <a:solidFill>
                  <a:srgbClr val="006FC0"/>
                </a:solidFill>
                <a:highlight>
                  <a:srgbClr val="FFFF00"/>
                </a:highlight>
                <a:latin typeface="Corbel"/>
                <a:cs typeface="Corbel"/>
              </a:rPr>
              <a:t>value;</a:t>
            </a:r>
            <a:endParaRPr sz="1800" dirty="0">
              <a:highlight>
                <a:srgbClr val="FFFF00"/>
              </a:highlight>
              <a:latin typeface="Corbel"/>
              <a:cs typeface="Corbel"/>
            </a:endParaRPr>
          </a:p>
          <a:p>
            <a:pPr marL="327025">
              <a:lnSpc>
                <a:spcPct val="100000"/>
              </a:lnSpc>
              <a:spcBef>
                <a:spcPts val="5"/>
              </a:spcBef>
            </a:pPr>
            <a:r>
              <a:rPr sz="1800" b="1" spc="-5" dirty="0">
                <a:solidFill>
                  <a:srgbClr val="006FC0"/>
                </a:solidFill>
                <a:highlight>
                  <a:srgbClr val="FFFF00"/>
                </a:highlight>
                <a:latin typeface="Corbel"/>
                <a:cs typeface="Corbel"/>
              </a:rPr>
              <a:t>?&gt;</a:t>
            </a:r>
            <a:endParaRPr sz="1800" dirty="0">
              <a:highlight>
                <a:srgbClr val="FFFF00"/>
              </a:highlight>
              <a:latin typeface="Corbel"/>
              <a:cs typeface="Corbel"/>
            </a:endParaRPr>
          </a:p>
          <a:p>
            <a:pPr marL="299085" indent="-287020">
              <a:lnSpc>
                <a:spcPct val="100000"/>
              </a:lnSpc>
              <a:spcBef>
                <a:spcPts val="1365"/>
              </a:spcBef>
              <a:buFont typeface="Wingdings"/>
              <a:buChar char=""/>
              <a:tabLst>
                <a:tab pos="299720" algn="l"/>
              </a:tabLst>
            </a:pPr>
            <a:r>
              <a:rPr sz="1800" b="1" spc="-5" dirty="0">
                <a:latin typeface="Corbel"/>
                <a:cs typeface="Corbel"/>
              </a:rPr>
              <a:t>“$array_name…”</a:t>
            </a:r>
            <a:r>
              <a:rPr sz="1800" b="1" spc="5" dirty="0">
                <a:latin typeface="Corbel"/>
                <a:cs typeface="Corbel"/>
              </a:rPr>
              <a:t> </a:t>
            </a:r>
            <a:r>
              <a:rPr sz="1800" b="1" dirty="0">
                <a:latin typeface="Corbel"/>
                <a:cs typeface="Corbel"/>
              </a:rPr>
              <a:t>is</a:t>
            </a:r>
            <a:r>
              <a:rPr sz="1800" b="1" spc="-5" dirty="0">
                <a:latin typeface="Corbel"/>
                <a:cs typeface="Corbel"/>
              </a:rPr>
              <a:t> the</a:t>
            </a:r>
            <a:r>
              <a:rPr sz="1800" b="1" spc="5" dirty="0">
                <a:latin typeface="Corbel"/>
                <a:cs typeface="Corbel"/>
              </a:rPr>
              <a:t> </a:t>
            </a:r>
            <a:r>
              <a:rPr sz="1800" b="1" spc="-5" dirty="0">
                <a:latin typeface="Corbel"/>
                <a:cs typeface="Corbel"/>
              </a:rPr>
              <a:t>name</a:t>
            </a:r>
            <a:r>
              <a:rPr sz="1800" b="1" spc="5" dirty="0">
                <a:latin typeface="Corbel"/>
                <a:cs typeface="Corbel"/>
              </a:rPr>
              <a:t> </a:t>
            </a:r>
            <a:r>
              <a:rPr sz="1800" b="1" dirty="0">
                <a:latin typeface="Corbel"/>
                <a:cs typeface="Corbel"/>
              </a:rPr>
              <a:t>of </a:t>
            </a:r>
            <a:r>
              <a:rPr sz="1800" b="1" spc="-5" dirty="0">
                <a:latin typeface="Corbel"/>
                <a:cs typeface="Corbel"/>
              </a:rPr>
              <a:t>the</a:t>
            </a:r>
            <a:r>
              <a:rPr sz="1800" b="1" spc="5" dirty="0">
                <a:latin typeface="Corbel"/>
                <a:cs typeface="Corbel"/>
              </a:rPr>
              <a:t> </a:t>
            </a:r>
            <a:r>
              <a:rPr sz="1800" b="1" spc="-5" dirty="0">
                <a:latin typeface="Corbel"/>
                <a:cs typeface="Corbel"/>
              </a:rPr>
              <a:t>variable</a:t>
            </a:r>
            <a:endParaRPr sz="1800" dirty="0">
              <a:latin typeface="Corbel"/>
              <a:cs typeface="Corbel"/>
            </a:endParaRPr>
          </a:p>
        </p:txBody>
      </p:sp>
      <p:sp>
        <p:nvSpPr>
          <p:cNvPr id="7" name="object 7"/>
          <p:cNvSpPr txBox="1"/>
          <p:nvPr/>
        </p:nvSpPr>
        <p:spPr>
          <a:xfrm>
            <a:off x="43688" y="4283455"/>
            <a:ext cx="4947920" cy="29972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b="1" spc="-15" dirty="0">
                <a:latin typeface="Corbel"/>
                <a:cs typeface="Corbel"/>
              </a:rPr>
              <a:t>“[n]”</a:t>
            </a:r>
            <a:r>
              <a:rPr sz="1800" b="1" spc="-10" dirty="0">
                <a:latin typeface="Corbel"/>
                <a:cs typeface="Corbel"/>
              </a:rPr>
              <a:t> </a:t>
            </a:r>
            <a:r>
              <a:rPr sz="1800" b="1" dirty="0">
                <a:latin typeface="Corbel"/>
                <a:cs typeface="Corbel"/>
              </a:rPr>
              <a:t>is </a:t>
            </a:r>
            <a:r>
              <a:rPr sz="1800" b="1" spc="-5" dirty="0">
                <a:latin typeface="Corbel"/>
                <a:cs typeface="Corbel"/>
              </a:rPr>
              <a:t>the</a:t>
            </a:r>
            <a:r>
              <a:rPr sz="1800" b="1" spc="5" dirty="0">
                <a:latin typeface="Corbel"/>
                <a:cs typeface="Corbel"/>
              </a:rPr>
              <a:t> </a:t>
            </a:r>
            <a:r>
              <a:rPr sz="1800" b="1" spc="-5" dirty="0">
                <a:latin typeface="Corbel"/>
                <a:cs typeface="Corbel"/>
              </a:rPr>
              <a:t>access</a:t>
            </a:r>
            <a:r>
              <a:rPr sz="1800" b="1" spc="-30" dirty="0">
                <a:latin typeface="Corbel"/>
                <a:cs typeface="Corbel"/>
              </a:rPr>
              <a:t> </a:t>
            </a:r>
            <a:r>
              <a:rPr sz="1800" b="1" spc="-5" dirty="0">
                <a:latin typeface="Corbel"/>
                <a:cs typeface="Corbel"/>
              </a:rPr>
              <a:t>index</a:t>
            </a:r>
            <a:r>
              <a:rPr sz="1800" b="1" spc="10" dirty="0">
                <a:latin typeface="Corbel"/>
                <a:cs typeface="Corbel"/>
              </a:rPr>
              <a:t> </a:t>
            </a:r>
            <a:r>
              <a:rPr sz="1800" b="1" dirty="0">
                <a:latin typeface="Corbel"/>
                <a:cs typeface="Corbel"/>
              </a:rPr>
              <a:t>number</a:t>
            </a:r>
            <a:r>
              <a:rPr sz="1800" b="1" spc="-30" dirty="0">
                <a:latin typeface="Corbel"/>
                <a:cs typeface="Corbel"/>
              </a:rPr>
              <a:t> </a:t>
            </a:r>
            <a:r>
              <a:rPr sz="1800" b="1" dirty="0">
                <a:latin typeface="Corbel"/>
                <a:cs typeface="Corbel"/>
              </a:rPr>
              <a:t>of </a:t>
            </a:r>
            <a:r>
              <a:rPr sz="1800" b="1" spc="-5" dirty="0">
                <a:latin typeface="Corbel"/>
                <a:cs typeface="Corbel"/>
              </a:rPr>
              <a:t>the</a:t>
            </a:r>
            <a:r>
              <a:rPr sz="1800" b="1" dirty="0">
                <a:latin typeface="Corbel"/>
                <a:cs typeface="Corbel"/>
              </a:rPr>
              <a:t> element</a:t>
            </a:r>
            <a:endParaRPr sz="1800" dirty="0">
              <a:latin typeface="Corbel"/>
              <a:cs typeface="Corbel"/>
            </a:endParaRPr>
          </a:p>
        </p:txBody>
      </p:sp>
      <p:sp>
        <p:nvSpPr>
          <p:cNvPr id="8" name="object 8"/>
          <p:cNvSpPr txBox="1"/>
          <p:nvPr/>
        </p:nvSpPr>
        <p:spPr>
          <a:xfrm>
            <a:off x="140208" y="5064887"/>
            <a:ext cx="4321175" cy="57467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b="1" spc="-5" dirty="0">
                <a:latin typeface="Corbel"/>
                <a:cs typeface="Corbel"/>
              </a:rPr>
              <a:t>“value” </a:t>
            </a:r>
            <a:r>
              <a:rPr sz="1800" b="1" dirty="0">
                <a:latin typeface="Corbel"/>
                <a:cs typeface="Corbel"/>
              </a:rPr>
              <a:t>is </a:t>
            </a:r>
            <a:r>
              <a:rPr sz="1800" b="1" spc="-5" dirty="0">
                <a:latin typeface="Corbel"/>
                <a:cs typeface="Corbel"/>
              </a:rPr>
              <a:t>the</a:t>
            </a:r>
            <a:r>
              <a:rPr sz="1800" b="1" spc="5" dirty="0">
                <a:latin typeface="Corbel"/>
                <a:cs typeface="Corbel"/>
              </a:rPr>
              <a:t> </a:t>
            </a:r>
            <a:r>
              <a:rPr sz="1800" b="1" spc="-5" dirty="0">
                <a:latin typeface="Corbel"/>
                <a:cs typeface="Corbel"/>
              </a:rPr>
              <a:t>value</a:t>
            </a:r>
            <a:r>
              <a:rPr sz="1800" b="1" spc="-10" dirty="0">
                <a:latin typeface="Corbel"/>
                <a:cs typeface="Corbel"/>
              </a:rPr>
              <a:t> </a:t>
            </a:r>
            <a:r>
              <a:rPr sz="1800" b="1" spc="-5" dirty="0">
                <a:latin typeface="Corbel"/>
                <a:cs typeface="Corbel"/>
              </a:rPr>
              <a:t>assigned</a:t>
            </a:r>
            <a:r>
              <a:rPr sz="1800" b="1" dirty="0">
                <a:latin typeface="Corbel"/>
                <a:cs typeface="Corbel"/>
              </a:rPr>
              <a:t> </a:t>
            </a:r>
            <a:r>
              <a:rPr sz="1800" b="1" spc="-5" dirty="0">
                <a:latin typeface="Corbel"/>
                <a:cs typeface="Corbel"/>
              </a:rPr>
              <a:t>to</a:t>
            </a:r>
            <a:r>
              <a:rPr sz="1800" b="1" dirty="0">
                <a:latin typeface="Corbel"/>
                <a:cs typeface="Corbel"/>
              </a:rPr>
              <a:t> </a:t>
            </a:r>
            <a:r>
              <a:rPr sz="1800" b="1" spc="-5" dirty="0">
                <a:latin typeface="Corbel"/>
                <a:cs typeface="Corbel"/>
              </a:rPr>
              <a:t>the</a:t>
            </a:r>
            <a:r>
              <a:rPr sz="1800" b="1" spc="5" dirty="0">
                <a:latin typeface="Corbel"/>
                <a:cs typeface="Corbel"/>
              </a:rPr>
              <a:t> </a:t>
            </a:r>
            <a:r>
              <a:rPr sz="1800" b="1" spc="-5" dirty="0">
                <a:latin typeface="Corbel"/>
                <a:cs typeface="Corbel"/>
              </a:rPr>
              <a:t>array</a:t>
            </a:r>
            <a:endParaRPr sz="1800" dirty="0">
              <a:latin typeface="Corbel"/>
              <a:cs typeface="Corbel"/>
            </a:endParaRPr>
          </a:p>
          <a:p>
            <a:pPr marL="299085">
              <a:lnSpc>
                <a:spcPct val="100000"/>
              </a:lnSpc>
              <a:spcBef>
                <a:spcPts val="5"/>
              </a:spcBef>
            </a:pPr>
            <a:r>
              <a:rPr sz="1800" b="1" dirty="0">
                <a:latin typeface="Corbel"/>
                <a:cs typeface="Corbel"/>
              </a:rPr>
              <a:t>element.</a:t>
            </a:r>
            <a:endParaRPr sz="1800" dirty="0">
              <a:latin typeface="Corbel"/>
              <a:cs typeface="Corbel"/>
            </a:endParaRPr>
          </a:p>
        </p:txBody>
      </p:sp>
      <p:sp>
        <p:nvSpPr>
          <p:cNvPr id="9" name="object 9"/>
          <p:cNvSpPr txBox="1"/>
          <p:nvPr/>
        </p:nvSpPr>
        <p:spPr>
          <a:xfrm>
            <a:off x="5178044" y="324103"/>
            <a:ext cx="6051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&lt;?p</a:t>
            </a:r>
            <a:r>
              <a:rPr sz="1800" spc="-5" dirty="0">
                <a:solidFill>
                  <a:srgbClr val="006FC0"/>
                </a:solidFill>
                <a:latin typeface="Corbel"/>
                <a:cs typeface="Corbel"/>
              </a:rPr>
              <a:t>hp</a:t>
            </a:r>
            <a:endParaRPr sz="1800" dirty="0">
              <a:latin typeface="Corbel"/>
              <a:cs typeface="Corbel"/>
            </a:endParaRPr>
          </a:p>
        </p:txBody>
      </p:sp>
      <p:sp>
        <p:nvSpPr>
          <p:cNvPr id="10" name="object 10"/>
          <p:cNvSpPr txBox="1"/>
          <p:nvPr/>
        </p:nvSpPr>
        <p:spPr>
          <a:xfrm>
            <a:off x="5729732" y="598423"/>
            <a:ext cx="5657215"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$student</a:t>
            </a:r>
            <a:r>
              <a:rPr sz="1800" spc="5" dirty="0">
                <a:solidFill>
                  <a:srgbClr val="006FC0"/>
                </a:solidFill>
                <a:latin typeface="Corbel"/>
                <a:cs typeface="Corbel"/>
              </a:rPr>
              <a:t> </a:t>
            </a:r>
            <a:r>
              <a:rPr lang="en-IN" sz="1800" spc="5" dirty="0">
                <a:solidFill>
                  <a:srgbClr val="006FC0"/>
                </a:solidFill>
                <a:latin typeface="Corbel"/>
                <a:cs typeface="Corbel"/>
              </a:rPr>
              <a:t>[4]</a:t>
            </a:r>
            <a:r>
              <a:rPr sz="1800" dirty="0">
                <a:solidFill>
                  <a:srgbClr val="006FC0"/>
                </a:solidFill>
                <a:latin typeface="Corbel"/>
                <a:cs typeface="Corbel"/>
              </a:rPr>
              <a:t>= </a:t>
            </a:r>
            <a:r>
              <a:rPr lang="en-US" sz="1800" spc="-5" dirty="0">
                <a:solidFill>
                  <a:srgbClr val="006FC0"/>
                </a:solidFill>
                <a:latin typeface="Corbel"/>
                <a:cs typeface="Corbel"/>
              </a:rPr>
              <a:t>(</a:t>
            </a:r>
            <a:r>
              <a:rPr sz="1800" spc="-5" dirty="0">
                <a:solidFill>
                  <a:srgbClr val="006FC0"/>
                </a:solidFill>
                <a:latin typeface="Corbel"/>
                <a:cs typeface="Corbel"/>
              </a:rPr>
              <a:t>"Ratheesh",</a:t>
            </a:r>
            <a:r>
              <a:rPr sz="1800" spc="5" dirty="0">
                <a:solidFill>
                  <a:srgbClr val="006FC0"/>
                </a:solidFill>
                <a:latin typeface="Corbel"/>
                <a:cs typeface="Corbel"/>
              </a:rPr>
              <a:t> </a:t>
            </a:r>
            <a:r>
              <a:rPr sz="1800" spc="-5" dirty="0">
                <a:solidFill>
                  <a:srgbClr val="006FC0"/>
                </a:solidFill>
                <a:latin typeface="Corbel"/>
                <a:cs typeface="Corbel"/>
              </a:rPr>
              <a:t>"Satheesh", </a:t>
            </a:r>
            <a:r>
              <a:rPr sz="1800" dirty="0">
                <a:solidFill>
                  <a:srgbClr val="006FC0"/>
                </a:solidFill>
                <a:latin typeface="Corbel"/>
                <a:cs typeface="Corbel"/>
              </a:rPr>
              <a:t>"Sudheesh",</a:t>
            </a:r>
            <a:r>
              <a:rPr sz="1800" spc="-15" dirty="0">
                <a:solidFill>
                  <a:srgbClr val="006FC0"/>
                </a:solidFill>
                <a:latin typeface="Corbel"/>
                <a:cs typeface="Corbel"/>
              </a:rPr>
              <a:t> </a:t>
            </a:r>
            <a:r>
              <a:rPr sz="1800" spc="-5" dirty="0">
                <a:solidFill>
                  <a:srgbClr val="006FC0"/>
                </a:solidFill>
                <a:latin typeface="Corbel"/>
                <a:cs typeface="Corbel"/>
              </a:rPr>
              <a:t>"</a:t>
            </a:r>
            <a:r>
              <a:rPr sz="1800" spc="-5" dirty="0" err="1">
                <a:solidFill>
                  <a:srgbClr val="006FC0"/>
                </a:solidFill>
                <a:latin typeface="Corbel"/>
                <a:cs typeface="Corbel"/>
              </a:rPr>
              <a:t>Bijeesh</a:t>
            </a:r>
            <a:r>
              <a:rPr sz="1800" spc="-5" dirty="0">
                <a:solidFill>
                  <a:srgbClr val="006FC0"/>
                </a:solidFill>
                <a:latin typeface="Corbel"/>
                <a:cs typeface="Corbel"/>
              </a:rPr>
              <a:t>"</a:t>
            </a:r>
            <a:r>
              <a:rPr lang="en-US" sz="1800" spc="-5" dirty="0">
                <a:solidFill>
                  <a:srgbClr val="006FC0"/>
                </a:solidFill>
                <a:latin typeface="Corbel"/>
                <a:cs typeface="Corbel"/>
              </a:rPr>
              <a:t>)</a:t>
            </a:r>
            <a:r>
              <a:rPr sz="1800" spc="-5" dirty="0">
                <a:solidFill>
                  <a:srgbClr val="006FC0"/>
                </a:solidFill>
                <a:latin typeface="Corbel"/>
                <a:cs typeface="Corbel"/>
              </a:rPr>
              <a:t>;</a:t>
            </a:r>
            <a:endParaRPr sz="1800" dirty="0">
              <a:latin typeface="Corbel"/>
              <a:cs typeface="Corbel"/>
            </a:endParaRPr>
          </a:p>
        </p:txBody>
      </p:sp>
      <p:sp>
        <p:nvSpPr>
          <p:cNvPr id="11" name="object 11"/>
          <p:cNvSpPr txBox="1">
            <a:spLocks noGrp="1"/>
          </p:cNvSpPr>
          <p:nvPr>
            <p:ph type="title"/>
          </p:nvPr>
        </p:nvSpPr>
        <p:spPr>
          <a:xfrm>
            <a:off x="6408803" y="257927"/>
            <a:ext cx="5262653"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orbel"/>
                <a:cs typeface="Corbel"/>
              </a:rPr>
              <a:t>How</a:t>
            </a:r>
            <a:r>
              <a:rPr sz="1800" b="1" spc="-10" dirty="0">
                <a:solidFill>
                  <a:srgbClr val="FF0000"/>
                </a:solidFill>
                <a:latin typeface="Corbel"/>
                <a:cs typeface="Corbel"/>
              </a:rPr>
              <a:t> </a:t>
            </a:r>
            <a:r>
              <a:rPr sz="1800" b="1" spc="-5" dirty="0">
                <a:solidFill>
                  <a:srgbClr val="FF0000"/>
                </a:solidFill>
                <a:latin typeface="Corbel"/>
                <a:cs typeface="Corbel"/>
              </a:rPr>
              <a:t>to</a:t>
            </a:r>
            <a:r>
              <a:rPr sz="1800" b="1" spc="-20" dirty="0">
                <a:solidFill>
                  <a:srgbClr val="FF0000"/>
                </a:solidFill>
                <a:latin typeface="Corbel"/>
                <a:cs typeface="Corbel"/>
              </a:rPr>
              <a:t> </a:t>
            </a:r>
            <a:r>
              <a:rPr sz="1800" b="1" dirty="0">
                <a:solidFill>
                  <a:srgbClr val="FF0000"/>
                </a:solidFill>
                <a:latin typeface="Corbel"/>
                <a:cs typeface="Corbel"/>
              </a:rPr>
              <a:t>create</a:t>
            </a:r>
            <a:r>
              <a:rPr sz="1800" b="1" spc="-20" dirty="0">
                <a:solidFill>
                  <a:srgbClr val="FF0000"/>
                </a:solidFill>
                <a:latin typeface="Corbel"/>
                <a:cs typeface="Corbel"/>
              </a:rPr>
              <a:t> </a:t>
            </a:r>
            <a:r>
              <a:rPr sz="1800" b="1" dirty="0">
                <a:solidFill>
                  <a:srgbClr val="FF0000"/>
                </a:solidFill>
                <a:latin typeface="Corbel"/>
                <a:cs typeface="Corbel"/>
              </a:rPr>
              <a:t>an</a:t>
            </a:r>
            <a:r>
              <a:rPr sz="1800" b="1" spc="-10" dirty="0">
                <a:solidFill>
                  <a:srgbClr val="FF0000"/>
                </a:solidFill>
                <a:latin typeface="Corbel"/>
                <a:cs typeface="Corbel"/>
              </a:rPr>
              <a:t> </a:t>
            </a:r>
            <a:r>
              <a:rPr sz="1800" b="1" spc="-5" dirty="0">
                <a:solidFill>
                  <a:srgbClr val="FF0000"/>
                </a:solidFill>
                <a:latin typeface="Corbel"/>
                <a:cs typeface="Corbel"/>
              </a:rPr>
              <a:t>indexed</a:t>
            </a:r>
            <a:r>
              <a:rPr sz="1800" b="1" spc="-25" dirty="0">
                <a:solidFill>
                  <a:srgbClr val="FF0000"/>
                </a:solidFill>
                <a:latin typeface="Corbel"/>
                <a:cs typeface="Corbel"/>
              </a:rPr>
              <a:t> </a:t>
            </a:r>
            <a:r>
              <a:rPr sz="1800" b="1" spc="-10" dirty="0">
                <a:solidFill>
                  <a:srgbClr val="FF0000"/>
                </a:solidFill>
                <a:latin typeface="Corbel"/>
                <a:cs typeface="Corbel"/>
              </a:rPr>
              <a:t>array?</a:t>
            </a:r>
          </a:p>
        </p:txBody>
      </p:sp>
      <p:sp>
        <p:nvSpPr>
          <p:cNvPr id="12" name="object 12"/>
          <p:cNvSpPr txBox="1"/>
          <p:nvPr/>
        </p:nvSpPr>
        <p:spPr>
          <a:xfrm>
            <a:off x="5178678" y="871450"/>
            <a:ext cx="5710555" cy="5144357"/>
          </a:xfrm>
          <a:prstGeom prst="rect">
            <a:avLst/>
          </a:prstGeom>
        </p:spPr>
        <p:txBody>
          <a:bodyPr vert="horz" wrap="square" lIns="0" tIns="78105" rIns="0" bIns="0" rtlCol="0">
            <a:spAutoFit/>
          </a:bodyPr>
          <a:lstStyle/>
          <a:p>
            <a:pPr marL="12700">
              <a:lnSpc>
                <a:spcPct val="100000"/>
              </a:lnSpc>
              <a:spcBef>
                <a:spcPts val="615"/>
              </a:spcBef>
            </a:pPr>
            <a:r>
              <a:rPr sz="1800" dirty="0">
                <a:solidFill>
                  <a:srgbClr val="006FC0"/>
                </a:solidFill>
                <a:latin typeface="Corbel"/>
                <a:cs typeface="Corbel"/>
              </a:rPr>
              <a:t>?&gt;</a:t>
            </a:r>
            <a:endParaRPr lang="en-US" sz="1800" dirty="0">
              <a:solidFill>
                <a:srgbClr val="006FC0"/>
              </a:solidFill>
              <a:latin typeface="Corbel"/>
              <a:cs typeface="Corbel"/>
            </a:endParaRPr>
          </a:p>
          <a:p>
            <a:pPr marL="12700">
              <a:lnSpc>
                <a:spcPct val="100000"/>
              </a:lnSpc>
              <a:spcBef>
                <a:spcPts val="615"/>
              </a:spcBef>
            </a:pPr>
            <a:r>
              <a:rPr lang="en-IN" b="1" dirty="0">
                <a:solidFill>
                  <a:srgbClr val="006FC0"/>
                </a:solidFill>
                <a:latin typeface="Corbel"/>
                <a:cs typeface="Corbel"/>
              </a:rPr>
              <a:t>or</a:t>
            </a:r>
            <a:endParaRPr sz="1800" b="1" dirty="0">
              <a:latin typeface="Corbel"/>
              <a:cs typeface="Corbel"/>
            </a:endParaRPr>
          </a:p>
          <a:p>
            <a:pPr marL="12700">
              <a:lnSpc>
                <a:spcPct val="100000"/>
              </a:lnSpc>
              <a:spcBef>
                <a:spcPts val="515"/>
              </a:spcBef>
            </a:pPr>
            <a:r>
              <a:rPr sz="1800" dirty="0">
                <a:solidFill>
                  <a:srgbClr val="C00000"/>
                </a:solidFill>
                <a:latin typeface="Corbel"/>
                <a:cs typeface="Corbel"/>
              </a:rPr>
              <a:t>&lt;?php</a:t>
            </a:r>
            <a:endParaRPr sz="1800" dirty="0">
              <a:latin typeface="Corbel"/>
              <a:cs typeface="Corbel"/>
            </a:endParaRPr>
          </a:p>
          <a:p>
            <a:pPr marL="563880">
              <a:lnSpc>
                <a:spcPct val="100000"/>
              </a:lnSpc>
              <a:spcBef>
                <a:spcPts val="5"/>
              </a:spcBef>
            </a:pPr>
            <a:r>
              <a:rPr sz="1800" dirty="0">
                <a:solidFill>
                  <a:srgbClr val="C00000"/>
                </a:solidFill>
                <a:latin typeface="Corbel"/>
                <a:cs typeface="Corbel"/>
              </a:rPr>
              <a:t>$student[0]</a:t>
            </a:r>
            <a:r>
              <a:rPr sz="1800" spc="-40" dirty="0">
                <a:solidFill>
                  <a:srgbClr val="C00000"/>
                </a:solidFill>
                <a:latin typeface="Corbel"/>
                <a:cs typeface="Corbel"/>
              </a:rPr>
              <a:t> </a:t>
            </a:r>
            <a:r>
              <a:rPr sz="1800" dirty="0">
                <a:solidFill>
                  <a:srgbClr val="C00000"/>
                </a:solidFill>
                <a:latin typeface="Corbel"/>
                <a:cs typeface="Corbel"/>
              </a:rPr>
              <a:t>=</a:t>
            </a:r>
            <a:r>
              <a:rPr sz="1800" spc="-40" dirty="0">
                <a:solidFill>
                  <a:srgbClr val="C00000"/>
                </a:solidFill>
                <a:latin typeface="Corbel"/>
                <a:cs typeface="Corbel"/>
              </a:rPr>
              <a:t> </a:t>
            </a:r>
            <a:r>
              <a:rPr sz="1800" spc="-5" dirty="0">
                <a:solidFill>
                  <a:srgbClr val="C00000"/>
                </a:solidFill>
                <a:latin typeface="Corbel"/>
                <a:cs typeface="Corbel"/>
              </a:rPr>
              <a:t>"Ratheesh";</a:t>
            </a:r>
            <a:endParaRPr sz="1800" dirty="0">
              <a:latin typeface="Corbel"/>
              <a:cs typeface="Corbel"/>
            </a:endParaRPr>
          </a:p>
          <a:p>
            <a:pPr marL="563880">
              <a:lnSpc>
                <a:spcPct val="100000"/>
              </a:lnSpc>
            </a:pPr>
            <a:r>
              <a:rPr sz="1800" spc="-5" dirty="0">
                <a:solidFill>
                  <a:srgbClr val="C00000"/>
                </a:solidFill>
                <a:latin typeface="Corbel"/>
                <a:cs typeface="Corbel"/>
              </a:rPr>
              <a:t>$student[1]</a:t>
            </a:r>
            <a:r>
              <a:rPr sz="1800" spc="-20" dirty="0">
                <a:solidFill>
                  <a:srgbClr val="C00000"/>
                </a:solidFill>
                <a:latin typeface="Corbel"/>
                <a:cs typeface="Corbel"/>
              </a:rPr>
              <a:t> </a:t>
            </a:r>
            <a:r>
              <a:rPr sz="1800" dirty="0">
                <a:solidFill>
                  <a:srgbClr val="C00000"/>
                </a:solidFill>
                <a:latin typeface="Corbel"/>
                <a:cs typeface="Corbel"/>
              </a:rPr>
              <a:t>=</a:t>
            </a:r>
            <a:r>
              <a:rPr sz="1800" spc="-5" dirty="0">
                <a:solidFill>
                  <a:srgbClr val="C00000"/>
                </a:solidFill>
                <a:latin typeface="Corbel"/>
                <a:cs typeface="Corbel"/>
              </a:rPr>
              <a:t> "Satheesh";</a:t>
            </a:r>
            <a:endParaRPr sz="1800" dirty="0">
              <a:latin typeface="Corbel"/>
              <a:cs typeface="Corbel"/>
            </a:endParaRPr>
          </a:p>
          <a:p>
            <a:pPr marL="563880">
              <a:lnSpc>
                <a:spcPct val="100000"/>
              </a:lnSpc>
            </a:pPr>
            <a:r>
              <a:rPr sz="1800" dirty="0">
                <a:solidFill>
                  <a:srgbClr val="C00000"/>
                </a:solidFill>
                <a:latin typeface="Corbel"/>
                <a:cs typeface="Corbel"/>
              </a:rPr>
              <a:t>$student[2]</a:t>
            </a:r>
            <a:r>
              <a:rPr sz="1800" spc="-10" dirty="0">
                <a:solidFill>
                  <a:srgbClr val="C00000"/>
                </a:solidFill>
                <a:latin typeface="Corbel"/>
                <a:cs typeface="Corbel"/>
              </a:rPr>
              <a:t> </a:t>
            </a:r>
            <a:r>
              <a:rPr sz="1800" dirty="0">
                <a:solidFill>
                  <a:srgbClr val="C00000"/>
                </a:solidFill>
                <a:latin typeface="Corbel"/>
                <a:cs typeface="Corbel"/>
              </a:rPr>
              <a:t>=</a:t>
            </a:r>
            <a:r>
              <a:rPr sz="1800" spc="-15" dirty="0">
                <a:solidFill>
                  <a:srgbClr val="C00000"/>
                </a:solidFill>
                <a:latin typeface="Corbel"/>
                <a:cs typeface="Corbel"/>
              </a:rPr>
              <a:t> </a:t>
            </a:r>
            <a:r>
              <a:rPr sz="1800" spc="-5" dirty="0">
                <a:solidFill>
                  <a:srgbClr val="C00000"/>
                </a:solidFill>
                <a:latin typeface="Corbel"/>
                <a:cs typeface="Corbel"/>
              </a:rPr>
              <a:t>"Sudheesh";</a:t>
            </a:r>
            <a:endParaRPr sz="1800" dirty="0">
              <a:latin typeface="Corbel"/>
              <a:cs typeface="Corbel"/>
            </a:endParaRPr>
          </a:p>
          <a:p>
            <a:pPr marL="563880">
              <a:lnSpc>
                <a:spcPct val="100000"/>
              </a:lnSpc>
            </a:pPr>
            <a:r>
              <a:rPr sz="1800" spc="-5" dirty="0">
                <a:solidFill>
                  <a:srgbClr val="C00000"/>
                </a:solidFill>
                <a:latin typeface="Corbel"/>
                <a:cs typeface="Corbel"/>
              </a:rPr>
              <a:t>$student[3]</a:t>
            </a:r>
            <a:r>
              <a:rPr sz="1800" spc="-15" dirty="0">
                <a:solidFill>
                  <a:srgbClr val="C00000"/>
                </a:solidFill>
                <a:latin typeface="Corbel"/>
                <a:cs typeface="Corbel"/>
              </a:rPr>
              <a:t> </a:t>
            </a:r>
            <a:r>
              <a:rPr sz="1800" dirty="0">
                <a:solidFill>
                  <a:srgbClr val="C00000"/>
                </a:solidFill>
                <a:latin typeface="Corbel"/>
                <a:cs typeface="Corbel"/>
              </a:rPr>
              <a:t>=</a:t>
            </a:r>
            <a:r>
              <a:rPr sz="1800" spc="-5" dirty="0">
                <a:solidFill>
                  <a:srgbClr val="C00000"/>
                </a:solidFill>
                <a:latin typeface="Corbel"/>
                <a:cs typeface="Corbel"/>
              </a:rPr>
              <a:t> "Bijeesh";</a:t>
            </a:r>
            <a:endParaRPr sz="1800" dirty="0">
              <a:latin typeface="Corbel"/>
              <a:cs typeface="Corbel"/>
            </a:endParaRPr>
          </a:p>
          <a:p>
            <a:pPr marL="12700">
              <a:lnSpc>
                <a:spcPct val="100000"/>
              </a:lnSpc>
            </a:pPr>
            <a:r>
              <a:rPr sz="1800" spc="-5" dirty="0">
                <a:solidFill>
                  <a:srgbClr val="C00000"/>
                </a:solidFill>
                <a:latin typeface="Corbel"/>
                <a:cs typeface="Corbel"/>
              </a:rPr>
              <a:t>?&gt;</a:t>
            </a:r>
            <a:endParaRPr lang="en-US" sz="1800" spc="-5" dirty="0">
              <a:solidFill>
                <a:srgbClr val="C00000"/>
              </a:solidFill>
              <a:latin typeface="Corbel"/>
              <a:cs typeface="Corbel"/>
            </a:endParaRPr>
          </a:p>
          <a:p>
            <a:pPr marL="12700">
              <a:lnSpc>
                <a:spcPct val="100000"/>
              </a:lnSpc>
            </a:pPr>
            <a:r>
              <a:rPr lang="en-IN" sz="1800" spc="-5" dirty="0">
                <a:solidFill>
                  <a:srgbClr val="C00000"/>
                </a:solidFill>
                <a:latin typeface="Corbel"/>
                <a:cs typeface="Corbel"/>
              </a:rPr>
              <a:t>        </a:t>
            </a:r>
            <a:r>
              <a:rPr lang="en-IN" sz="1800" b="1" spc="-5" dirty="0">
                <a:solidFill>
                  <a:srgbClr val="0070C0"/>
                </a:solidFill>
                <a:latin typeface="Corbel"/>
                <a:cs typeface="Corbel"/>
              </a:rPr>
              <a:t>or</a:t>
            </a:r>
            <a:endParaRPr sz="1800" b="1" dirty="0">
              <a:solidFill>
                <a:srgbClr val="0070C0"/>
              </a:solidFill>
              <a:latin typeface="Corbel"/>
              <a:cs typeface="Corbel"/>
            </a:endParaRPr>
          </a:p>
          <a:p>
            <a:pPr marL="12700">
              <a:lnSpc>
                <a:spcPct val="100000"/>
              </a:lnSpc>
              <a:spcBef>
                <a:spcPts val="300"/>
              </a:spcBef>
            </a:pPr>
            <a:r>
              <a:rPr sz="1800" spc="-5" dirty="0">
                <a:solidFill>
                  <a:srgbClr val="FF0000"/>
                </a:solidFill>
                <a:latin typeface="Corbel"/>
                <a:cs typeface="Corbel"/>
              </a:rPr>
              <a:t>&lt;?php</a:t>
            </a:r>
            <a:endParaRPr sz="1800" dirty="0">
              <a:latin typeface="Corbel"/>
              <a:cs typeface="Corbel"/>
            </a:endParaRPr>
          </a:p>
          <a:p>
            <a:pPr marL="1485900" marR="2012314" indent="-922019">
              <a:lnSpc>
                <a:spcPct val="100000"/>
              </a:lnSpc>
            </a:pPr>
            <a:r>
              <a:rPr sz="1800" dirty="0">
                <a:solidFill>
                  <a:srgbClr val="FF0000"/>
                </a:solidFill>
                <a:latin typeface="Corbel"/>
                <a:cs typeface="Corbel"/>
              </a:rPr>
              <a:t>$student = </a:t>
            </a:r>
            <a:r>
              <a:rPr sz="1800" spc="-5" dirty="0">
                <a:solidFill>
                  <a:srgbClr val="FF0000"/>
                </a:solidFill>
                <a:latin typeface="Corbel"/>
                <a:cs typeface="Corbel"/>
              </a:rPr>
              <a:t>array(0=&gt; "Ratheesh", </a:t>
            </a:r>
            <a:r>
              <a:rPr sz="1800" spc="-350" dirty="0">
                <a:solidFill>
                  <a:srgbClr val="FF0000"/>
                </a:solidFill>
                <a:latin typeface="Corbel"/>
                <a:cs typeface="Corbel"/>
              </a:rPr>
              <a:t> </a:t>
            </a:r>
            <a:r>
              <a:rPr sz="1800" spc="-5" dirty="0">
                <a:solidFill>
                  <a:srgbClr val="FF0000"/>
                </a:solidFill>
                <a:latin typeface="Corbel"/>
                <a:cs typeface="Corbel"/>
              </a:rPr>
              <a:t>1=&gt;"Satheesh", </a:t>
            </a:r>
            <a:r>
              <a:rPr sz="1800" dirty="0">
                <a:solidFill>
                  <a:srgbClr val="FF0000"/>
                </a:solidFill>
                <a:latin typeface="Corbel"/>
                <a:cs typeface="Corbel"/>
              </a:rPr>
              <a:t> </a:t>
            </a:r>
            <a:r>
              <a:rPr sz="1800" spc="-5" dirty="0">
                <a:solidFill>
                  <a:srgbClr val="FF0000"/>
                </a:solidFill>
                <a:latin typeface="Corbel"/>
                <a:cs typeface="Corbel"/>
              </a:rPr>
              <a:t>2=&gt;"Sudheesh", </a:t>
            </a:r>
            <a:r>
              <a:rPr sz="1800" dirty="0">
                <a:solidFill>
                  <a:srgbClr val="FF0000"/>
                </a:solidFill>
                <a:latin typeface="Corbel"/>
                <a:cs typeface="Corbel"/>
              </a:rPr>
              <a:t> </a:t>
            </a:r>
            <a:r>
              <a:rPr sz="1800" spc="-5" dirty="0">
                <a:solidFill>
                  <a:srgbClr val="FF0000"/>
                </a:solidFill>
                <a:latin typeface="Corbel"/>
                <a:cs typeface="Corbel"/>
              </a:rPr>
              <a:t>3=&gt;"Bijeesh");</a:t>
            </a:r>
            <a:endParaRPr sz="1800" dirty="0">
              <a:latin typeface="Corbel"/>
              <a:cs typeface="Corbel"/>
            </a:endParaRPr>
          </a:p>
          <a:p>
            <a:pPr marL="12700">
              <a:lnSpc>
                <a:spcPts val="2095"/>
              </a:lnSpc>
            </a:pPr>
            <a:r>
              <a:rPr sz="1800" dirty="0">
                <a:solidFill>
                  <a:srgbClr val="FF0000"/>
                </a:solidFill>
                <a:latin typeface="Corbel"/>
                <a:cs typeface="Corbel"/>
              </a:rPr>
              <a:t>?&gt;</a:t>
            </a:r>
            <a:endParaRPr sz="1800" dirty="0">
              <a:latin typeface="Corbel"/>
              <a:cs typeface="Corbel"/>
            </a:endParaRPr>
          </a:p>
          <a:p>
            <a:pPr marL="1009650">
              <a:lnSpc>
                <a:spcPts val="2740"/>
              </a:lnSpc>
            </a:pPr>
            <a:r>
              <a:rPr sz="2400" b="1" spc="-5" dirty="0">
                <a:latin typeface="Corbel"/>
                <a:cs typeface="Corbel"/>
              </a:rPr>
              <a:t>How to</a:t>
            </a:r>
            <a:r>
              <a:rPr sz="2400" b="1" spc="-15" dirty="0">
                <a:latin typeface="Corbel"/>
                <a:cs typeface="Corbel"/>
              </a:rPr>
              <a:t> </a:t>
            </a:r>
            <a:r>
              <a:rPr sz="2400" b="1" dirty="0">
                <a:latin typeface="Corbel"/>
                <a:cs typeface="Corbel"/>
              </a:rPr>
              <a:t>display</a:t>
            </a:r>
            <a:r>
              <a:rPr sz="2400" b="1" spc="-10" dirty="0">
                <a:latin typeface="Corbel"/>
                <a:cs typeface="Corbel"/>
              </a:rPr>
              <a:t> </a:t>
            </a:r>
            <a:r>
              <a:rPr sz="2400" b="1" dirty="0">
                <a:latin typeface="Corbel"/>
                <a:cs typeface="Corbel"/>
              </a:rPr>
              <a:t>an</a:t>
            </a:r>
            <a:r>
              <a:rPr sz="2400" b="1" spc="-10" dirty="0">
                <a:latin typeface="Corbel"/>
                <a:cs typeface="Corbel"/>
              </a:rPr>
              <a:t> </a:t>
            </a:r>
            <a:r>
              <a:rPr sz="2400" b="1" spc="-5" dirty="0">
                <a:latin typeface="Corbel"/>
                <a:cs typeface="Corbel"/>
              </a:rPr>
              <a:t>indexed</a:t>
            </a:r>
            <a:r>
              <a:rPr sz="2400" b="1" spc="-20" dirty="0">
                <a:latin typeface="Corbel"/>
                <a:cs typeface="Corbel"/>
              </a:rPr>
              <a:t> </a:t>
            </a:r>
            <a:r>
              <a:rPr sz="2400" b="1" spc="-10" dirty="0">
                <a:latin typeface="Corbel"/>
                <a:cs typeface="Corbel"/>
              </a:rPr>
              <a:t>array?</a:t>
            </a:r>
            <a:endParaRPr sz="2400" dirty="0">
              <a:latin typeface="Corbel"/>
              <a:cs typeface="Corbel"/>
            </a:endParaRPr>
          </a:p>
          <a:p>
            <a:pPr marL="12700">
              <a:lnSpc>
                <a:spcPct val="100000"/>
              </a:lnSpc>
              <a:spcBef>
                <a:spcPts val="940"/>
              </a:spcBef>
            </a:pPr>
            <a:r>
              <a:rPr sz="1800" spc="-5" dirty="0">
                <a:latin typeface="Corbel"/>
                <a:cs typeface="Corbel"/>
              </a:rPr>
              <a:t>&lt;?php</a:t>
            </a:r>
            <a:endParaRPr sz="1800" dirty="0">
              <a:latin typeface="Corbel"/>
              <a:cs typeface="Corbel"/>
            </a:endParaRPr>
          </a:p>
        </p:txBody>
      </p:sp>
      <p:sp>
        <p:nvSpPr>
          <p:cNvPr id="13" name="object 13"/>
          <p:cNvSpPr txBox="1"/>
          <p:nvPr/>
        </p:nvSpPr>
        <p:spPr>
          <a:xfrm>
            <a:off x="5178044" y="6089700"/>
            <a:ext cx="5711825" cy="856645"/>
          </a:xfrm>
          <a:prstGeom prst="rect">
            <a:avLst/>
          </a:prstGeom>
        </p:spPr>
        <p:txBody>
          <a:bodyPr vert="horz" wrap="square" lIns="0" tIns="12700" rIns="0" bIns="0" rtlCol="0">
            <a:spAutoFit/>
          </a:bodyPr>
          <a:lstStyle/>
          <a:p>
            <a:pPr marL="469900">
              <a:lnSpc>
                <a:spcPct val="100000"/>
              </a:lnSpc>
              <a:spcBef>
                <a:spcPts val="100"/>
              </a:spcBef>
              <a:tabLst>
                <a:tab pos="2949575" algn="l"/>
                <a:tab pos="5629910" algn="l"/>
              </a:tabLst>
            </a:pPr>
            <a:r>
              <a:rPr sz="1800" dirty="0">
                <a:solidFill>
                  <a:srgbClr val="C00000"/>
                </a:solidFill>
                <a:latin typeface="Corbel"/>
                <a:cs typeface="Corbel"/>
              </a:rPr>
              <a:t>for($i=0;</a:t>
            </a:r>
            <a:r>
              <a:rPr sz="1800" spc="-10" dirty="0">
                <a:solidFill>
                  <a:srgbClr val="C00000"/>
                </a:solidFill>
                <a:latin typeface="Corbel"/>
                <a:cs typeface="Corbel"/>
              </a:rPr>
              <a:t> </a:t>
            </a:r>
            <a:r>
              <a:rPr sz="1800" dirty="0">
                <a:solidFill>
                  <a:srgbClr val="C00000"/>
                </a:solidFill>
                <a:latin typeface="Corbel"/>
                <a:cs typeface="Corbel"/>
              </a:rPr>
              <a:t>$i&lt;4; $i++)	{ </a:t>
            </a:r>
            <a:endParaRPr lang="en-US" sz="1800" dirty="0">
              <a:solidFill>
                <a:srgbClr val="C00000"/>
              </a:solidFill>
              <a:latin typeface="Corbel"/>
              <a:cs typeface="Corbel"/>
            </a:endParaRPr>
          </a:p>
          <a:p>
            <a:pPr marL="469900">
              <a:lnSpc>
                <a:spcPct val="100000"/>
              </a:lnSpc>
              <a:spcBef>
                <a:spcPts val="100"/>
              </a:spcBef>
              <a:tabLst>
                <a:tab pos="2949575" algn="l"/>
                <a:tab pos="5629910" algn="l"/>
              </a:tabLst>
            </a:pPr>
            <a:r>
              <a:rPr sz="1800" spc="-5" dirty="0">
                <a:solidFill>
                  <a:srgbClr val="C00000"/>
                </a:solidFill>
                <a:latin typeface="Corbel"/>
                <a:cs typeface="Corbel"/>
              </a:rPr>
              <a:t> </a:t>
            </a:r>
            <a:r>
              <a:rPr sz="1800" dirty="0">
                <a:solidFill>
                  <a:srgbClr val="C00000"/>
                </a:solidFill>
                <a:latin typeface="Corbel"/>
                <a:cs typeface="Corbel"/>
              </a:rPr>
              <a:t>e</a:t>
            </a:r>
            <a:r>
              <a:rPr sz="1800" spc="5" dirty="0">
                <a:solidFill>
                  <a:srgbClr val="C00000"/>
                </a:solidFill>
                <a:latin typeface="Corbel"/>
                <a:cs typeface="Corbel"/>
              </a:rPr>
              <a:t>c</a:t>
            </a:r>
            <a:r>
              <a:rPr sz="1800" spc="-5" dirty="0">
                <a:solidFill>
                  <a:srgbClr val="C00000"/>
                </a:solidFill>
                <a:latin typeface="Corbel"/>
                <a:cs typeface="Corbel"/>
              </a:rPr>
              <a:t>h</a:t>
            </a:r>
            <a:r>
              <a:rPr sz="1800" dirty="0">
                <a:solidFill>
                  <a:srgbClr val="C00000"/>
                </a:solidFill>
                <a:latin typeface="Corbel"/>
                <a:cs typeface="Corbel"/>
              </a:rPr>
              <a:t>o</a:t>
            </a:r>
            <a:r>
              <a:rPr sz="1800" spc="10" dirty="0">
                <a:solidFill>
                  <a:srgbClr val="C00000"/>
                </a:solidFill>
                <a:latin typeface="Corbel"/>
                <a:cs typeface="Corbel"/>
              </a:rPr>
              <a:t> </a:t>
            </a:r>
            <a:r>
              <a:rPr sz="1800" dirty="0">
                <a:solidFill>
                  <a:srgbClr val="C00000"/>
                </a:solidFill>
                <a:latin typeface="Corbel"/>
                <a:cs typeface="Corbel"/>
              </a:rPr>
              <a:t>$st</a:t>
            </a:r>
            <a:r>
              <a:rPr sz="1800" spc="5" dirty="0">
                <a:solidFill>
                  <a:srgbClr val="C00000"/>
                </a:solidFill>
                <a:latin typeface="Corbel"/>
                <a:cs typeface="Corbel"/>
              </a:rPr>
              <a:t>u</a:t>
            </a:r>
            <a:r>
              <a:rPr sz="1800" dirty="0">
                <a:solidFill>
                  <a:srgbClr val="C00000"/>
                </a:solidFill>
                <a:latin typeface="Corbel"/>
                <a:cs typeface="Corbel"/>
              </a:rPr>
              <a:t>dent</a:t>
            </a:r>
            <a:r>
              <a:rPr sz="1800" spc="-5" dirty="0">
                <a:solidFill>
                  <a:srgbClr val="C00000"/>
                </a:solidFill>
                <a:latin typeface="Corbel"/>
                <a:cs typeface="Corbel"/>
              </a:rPr>
              <a:t>[</a:t>
            </a:r>
            <a:r>
              <a:rPr sz="1800" dirty="0">
                <a:solidFill>
                  <a:srgbClr val="C00000"/>
                </a:solidFill>
                <a:latin typeface="Corbel"/>
                <a:cs typeface="Corbel"/>
              </a:rPr>
              <a:t>$i]."&lt;b</a:t>
            </a:r>
            <a:r>
              <a:rPr sz="1800" spc="-5" dirty="0">
                <a:solidFill>
                  <a:srgbClr val="C00000"/>
                </a:solidFill>
                <a:latin typeface="Corbel"/>
                <a:cs typeface="Corbel"/>
              </a:rPr>
              <a:t>r</a:t>
            </a:r>
            <a:r>
              <a:rPr sz="1800" dirty="0">
                <a:solidFill>
                  <a:srgbClr val="C00000"/>
                </a:solidFill>
                <a:latin typeface="Corbel"/>
                <a:cs typeface="Corbel"/>
              </a:rPr>
              <a:t>&gt;";	}</a:t>
            </a:r>
            <a:endParaRPr sz="1800" dirty="0">
              <a:latin typeface="Corbel"/>
              <a:cs typeface="Corbel"/>
            </a:endParaRPr>
          </a:p>
          <a:p>
            <a:pPr marL="12700">
              <a:lnSpc>
                <a:spcPct val="100000"/>
              </a:lnSpc>
            </a:pPr>
            <a:r>
              <a:rPr sz="1800" dirty="0">
                <a:latin typeface="Corbel"/>
                <a:cs typeface="Corbel"/>
              </a:rPr>
              <a:t>?&gt;</a:t>
            </a:r>
          </a:p>
        </p:txBody>
      </p:sp>
      <p:pic>
        <p:nvPicPr>
          <p:cNvPr id="14" name="object 14"/>
          <p:cNvPicPr/>
          <p:nvPr/>
        </p:nvPicPr>
        <p:blipFill>
          <a:blip r:embed="rId2" cstate="print"/>
          <a:stretch>
            <a:fillRect/>
          </a:stretch>
        </p:blipFill>
        <p:spPr>
          <a:xfrm>
            <a:off x="11195304" y="5265420"/>
            <a:ext cx="856488" cy="981456"/>
          </a:xfrm>
          <a:prstGeom prst="rect">
            <a:avLst/>
          </a:prstGeom>
        </p:spPr>
      </p:pic>
      <p:sp>
        <p:nvSpPr>
          <p:cNvPr id="15" name="object 15"/>
          <p:cNvSpPr txBox="1"/>
          <p:nvPr/>
        </p:nvSpPr>
        <p:spPr>
          <a:xfrm>
            <a:off x="11223497" y="4915027"/>
            <a:ext cx="74104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rbel"/>
                <a:cs typeface="Corbel"/>
              </a:rPr>
              <a:t>Output</a:t>
            </a:r>
            <a:endParaRPr sz="1800">
              <a:latin typeface="Corbel"/>
              <a:cs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83568" y="5381244"/>
            <a:ext cx="408940" cy="818515"/>
          </a:xfrm>
          <a:custGeom>
            <a:avLst/>
            <a:gdLst/>
            <a:ahLst/>
            <a:cxnLst/>
            <a:rect l="l" t="t" r="r" b="b"/>
            <a:pathLst>
              <a:path w="408940" h="818514">
                <a:moveTo>
                  <a:pt x="408431" y="0"/>
                </a:moveTo>
                <a:lnTo>
                  <a:pt x="357377" y="3174"/>
                </a:lnTo>
                <a:lnTo>
                  <a:pt x="308101" y="12445"/>
                </a:lnTo>
                <a:lnTo>
                  <a:pt x="261111" y="27685"/>
                </a:lnTo>
                <a:lnTo>
                  <a:pt x="216407" y="48005"/>
                </a:lnTo>
                <a:lnTo>
                  <a:pt x="175005" y="73659"/>
                </a:lnTo>
                <a:lnTo>
                  <a:pt x="137159" y="103377"/>
                </a:lnTo>
                <a:lnTo>
                  <a:pt x="103124" y="137540"/>
                </a:lnTo>
                <a:lnTo>
                  <a:pt x="73278" y="175386"/>
                </a:lnTo>
                <a:lnTo>
                  <a:pt x="47878" y="217055"/>
                </a:lnTo>
                <a:lnTo>
                  <a:pt x="27431" y="261467"/>
                </a:lnTo>
                <a:lnTo>
                  <a:pt x="12446" y="308597"/>
                </a:lnTo>
                <a:lnTo>
                  <a:pt x="3175" y="357987"/>
                </a:lnTo>
                <a:lnTo>
                  <a:pt x="0" y="409193"/>
                </a:lnTo>
                <a:lnTo>
                  <a:pt x="888" y="435025"/>
                </a:lnTo>
                <a:lnTo>
                  <a:pt x="7238" y="485546"/>
                </a:lnTo>
                <a:lnTo>
                  <a:pt x="19303" y="533806"/>
                </a:lnTo>
                <a:lnTo>
                  <a:pt x="36956" y="579805"/>
                </a:lnTo>
                <a:lnTo>
                  <a:pt x="60198" y="622630"/>
                </a:lnTo>
                <a:lnTo>
                  <a:pt x="87629" y="662279"/>
                </a:lnTo>
                <a:lnTo>
                  <a:pt x="119633" y="698525"/>
                </a:lnTo>
                <a:lnTo>
                  <a:pt x="155701" y="730478"/>
                </a:lnTo>
                <a:lnTo>
                  <a:pt x="195199" y="758342"/>
                </a:lnTo>
                <a:lnTo>
                  <a:pt x="238378" y="781227"/>
                </a:lnTo>
                <a:lnTo>
                  <a:pt x="283972" y="799134"/>
                </a:lnTo>
                <a:lnTo>
                  <a:pt x="332358" y="811364"/>
                </a:lnTo>
                <a:lnTo>
                  <a:pt x="382777" y="817702"/>
                </a:lnTo>
                <a:lnTo>
                  <a:pt x="408431" y="818387"/>
                </a:lnTo>
                <a:lnTo>
                  <a:pt x="408431" y="0"/>
                </a:lnTo>
                <a:close/>
              </a:path>
            </a:pathLst>
          </a:custGeom>
          <a:solidFill>
            <a:srgbClr val="252525"/>
          </a:solidFill>
        </p:spPr>
        <p:txBody>
          <a:bodyPr wrap="square" lIns="0" tIns="0" rIns="0" bIns="0" rtlCol="0"/>
          <a:lstStyle/>
          <a:p>
            <a:endParaRPr/>
          </a:p>
        </p:txBody>
      </p:sp>
      <p:sp>
        <p:nvSpPr>
          <p:cNvPr id="3" name="object 3"/>
          <p:cNvSpPr/>
          <p:nvPr/>
        </p:nvSpPr>
        <p:spPr>
          <a:xfrm>
            <a:off x="0" y="0"/>
            <a:ext cx="4897120" cy="6858000"/>
          </a:xfrm>
          <a:custGeom>
            <a:avLst/>
            <a:gdLst/>
            <a:ahLst/>
            <a:cxnLst/>
            <a:rect l="l" t="t" r="r" b="b"/>
            <a:pathLst>
              <a:path w="4897120" h="6858000">
                <a:moveTo>
                  <a:pt x="4896612" y="0"/>
                </a:moveTo>
                <a:lnTo>
                  <a:pt x="0" y="0"/>
                </a:lnTo>
                <a:lnTo>
                  <a:pt x="0" y="6858000"/>
                </a:lnTo>
                <a:lnTo>
                  <a:pt x="4896612" y="6858000"/>
                </a:lnTo>
                <a:lnTo>
                  <a:pt x="4896612" y="0"/>
                </a:lnTo>
                <a:close/>
              </a:path>
            </a:pathLst>
          </a:custGeom>
          <a:solidFill>
            <a:srgbClr val="FFFFFF"/>
          </a:solidFill>
        </p:spPr>
        <p:txBody>
          <a:bodyPr wrap="square" lIns="0" tIns="0" rIns="0" bIns="0" rtlCol="0"/>
          <a:lstStyle/>
          <a:p>
            <a:endParaRPr/>
          </a:p>
        </p:txBody>
      </p:sp>
      <p:sp>
        <p:nvSpPr>
          <p:cNvPr id="4" name="object 4"/>
          <p:cNvSpPr txBox="1"/>
          <p:nvPr/>
        </p:nvSpPr>
        <p:spPr>
          <a:xfrm>
            <a:off x="103733" y="148590"/>
            <a:ext cx="4474210" cy="2091689"/>
          </a:xfrm>
          <a:prstGeom prst="rect">
            <a:avLst/>
          </a:prstGeom>
        </p:spPr>
        <p:txBody>
          <a:bodyPr vert="horz" wrap="square" lIns="0" tIns="12700" rIns="0" bIns="0" rtlCol="0">
            <a:spAutoFit/>
          </a:bodyPr>
          <a:lstStyle/>
          <a:p>
            <a:pPr marR="566420" algn="r">
              <a:lnSpc>
                <a:spcPct val="100000"/>
              </a:lnSpc>
              <a:spcBef>
                <a:spcPts val="100"/>
              </a:spcBef>
            </a:pPr>
            <a:r>
              <a:rPr sz="2400" b="1" dirty="0">
                <a:latin typeface="Corbel"/>
                <a:cs typeface="Corbel"/>
              </a:rPr>
              <a:t>PHP</a:t>
            </a:r>
            <a:r>
              <a:rPr sz="2400" b="1" spc="-110" dirty="0">
                <a:latin typeface="Corbel"/>
                <a:cs typeface="Corbel"/>
              </a:rPr>
              <a:t> </a:t>
            </a:r>
            <a:r>
              <a:rPr sz="2400" b="1" spc="-5" dirty="0">
                <a:latin typeface="Corbel"/>
                <a:cs typeface="Corbel"/>
              </a:rPr>
              <a:t>Associat</a:t>
            </a:r>
            <a:r>
              <a:rPr sz="2400" b="1" dirty="0">
                <a:latin typeface="Corbel"/>
                <a:cs typeface="Corbel"/>
              </a:rPr>
              <a:t>i</a:t>
            </a:r>
            <a:r>
              <a:rPr sz="2400" b="1" spc="-5" dirty="0">
                <a:latin typeface="Corbel"/>
                <a:cs typeface="Corbel"/>
              </a:rPr>
              <a:t>v</a:t>
            </a:r>
            <a:r>
              <a:rPr sz="2400" b="1" dirty="0">
                <a:latin typeface="Corbel"/>
                <a:cs typeface="Corbel"/>
              </a:rPr>
              <a:t>e </a:t>
            </a:r>
            <a:r>
              <a:rPr sz="2400" b="1" spc="-114" dirty="0">
                <a:latin typeface="Corbel"/>
                <a:cs typeface="Corbel"/>
              </a:rPr>
              <a:t> </a:t>
            </a:r>
            <a:r>
              <a:rPr sz="2400" b="1" spc="-5" dirty="0">
                <a:latin typeface="Corbel"/>
                <a:cs typeface="Corbel"/>
              </a:rPr>
              <a:t>Arrays</a:t>
            </a:r>
            <a:endParaRPr sz="2400" dirty="0">
              <a:latin typeface="Corbel"/>
              <a:cs typeface="Corbel"/>
            </a:endParaRPr>
          </a:p>
          <a:p>
            <a:pPr marL="287020" marR="518159" indent="-287020" algn="r">
              <a:lnSpc>
                <a:spcPct val="100000"/>
              </a:lnSpc>
              <a:spcBef>
                <a:spcPts val="1385"/>
              </a:spcBef>
              <a:buFont typeface="Wingdings"/>
              <a:buChar char=""/>
              <a:tabLst>
                <a:tab pos="287020" algn="l"/>
              </a:tabLst>
            </a:pPr>
            <a:r>
              <a:rPr sz="1800" b="1" spc="-5" dirty="0">
                <a:latin typeface="Corbel"/>
                <a:cs typeface="Corbel"/>
              </a:rPr>
              <a:t>Associative</a:t>
            </a:r>
            <a:r>
              <a:rPr sz="1800" b="1" spc="10" dirty="0">
                <a:latin typeface="Corbel"/>
                <a:cs typeface="Corbel"/>
              </a:rPr>
              <a:t> </a:t>
            </a:r>
            <a:r>
              <a:rPr sz="1800" b="1" spc="-5" dirty="0">
                <a:latin typeface="Corbel"/>
                <a:cs typeface="Corbel"/>
              </a:rPr>
              <a:t>arrays are</a:t>
            </a:r>
            <a:r>
              <a:rPr sz="1800" b="1" dirty="0">
                <a:latin typeface="Corbel"/>
                <a:cs typeface="Corbel"/>
              </a:rPr>
              <a:t> </a:t>
            </a:r>
            <a:r>
              <a:rPr sz="1800" b="1" spc="-5" dirty="0">
                <a:latin typeface="Corbel"/>
                <a:cs typeface="Corbel"/>
              </a:rPr>
              <a:t>arrays</a:t>
            </a:r>
            <a:r>
              <a:rPr sz="1800" b="1" spc="5" dirty="0">
                <a:latin typeface="Corbel"/>
                <a:cs typeface="Corbel"/>
              </a:rPr>
              <a:t> </a:t>
            </a:r>
            <a:r>
              <a:rPr sz="1800" b="1" spc="-5" dirty="0">
                <a:latin typeface="Corbel"/>
                <a:cs typeface="Corbel"/>
              </a:rPr>
              <a:t>that</a:t>
            </a:r>
            <a:r>
              <a:rPr sz="1800" b="1" spc="10" dirty="0">
                <a:latin typeface="Corbel"/>
                <a:cs typeface="Corbel"/>
              </a:rPr>
              <a:t> </a:t>
            </a:r>
            <a:r>
              <a:rPr sz="1800" b="1" dirty="0">
                <a:latin typeface="Corbel"/>
                <a:cs typeface="Corbel"/>
              </a:rPr>
              <a:t>use</a:t>
            </a:r>
            <a:endParaRPr sz="1800" dirty="0">
              <a:latin typeface="Corbel"/>
              <a:cs typeface="Corbel"/>
            </a:endParaRPr>
          </a:p>
          <a:p>
            <a:pPr marR="537845" algn="r">
              <a:lnSpc>
                <a:spcPct val="100000"/>
              </a:lnSpc>
            </a:pPr>
            <a:r>
              <a:rPr sz="1800" b="1" spc="-5" dirty="0">
                <a:solidFill>
                  <a:srgbClr val="FF0000"/>
                </a:solidFill>
                <a:latin typeface="Corbel"/>
                <a:cs typeface="Corbel"/>
              </a:rPr>
              <a:t>named</a:t>
            </a:r>
            <a:r>
              <a:rPr sz="1800" b="1" spc="-10" dirty="0">
                <a:solidFill>
                  <a:srgbClr val="FF0000"/>
                </a:solidFill>
                <a:latin typeface="Corbel"/>
                <a:cs typeface="Corbel"/>
              </a:rPr>
              <a:t> </a:t>
            </a:r>
            <a:r>
              <a:rPr sz="1800" b="1" spc="-15" dirty="0">
                <a:solidFill>
                  <a:srgbClr val="FF0000"/>
                </a:solidFill>
                <a:latin typeface="Corbel"/>
                <a:cs typeface="Corbel"/>
              </a:rPr>
              <a:t>keys</a:t>
            </a:r>
            <a:r>
              <a:rPr sz="1800" b="1" spc="5" dirty="0">
                <a:solidFill>
                  <a:srgbClr val="FF0000"/>
                </a:solidFill>
                <a:latin typeface="Corbel"/>
                <a:cs typeface="Corbel"/>
              </a:rPr>
              <a:t> </a:t>
            </a:r>
            <a:r>
              <a:rPr sz="1800" b="1" spc="-5" dirty="0">
                <a:solidFill>
                  <a:srgbClr val="FF0000"/>
                </a:solidFill>
                <a:latin typeface="Corbel"/>
                <a:cs typeface="Corbel"/>
              </a:rPr>
              <a:t>that</a:t>
            </a:r>
            <a:r>
              <a:rPr sz="1800" b="1" dirty="0">
                <a:solidFill>
                  <a:srgbClr val="FF0000"/>
                </a:solidFill>
                <a:latin typeface="Corbel"/>
                <a:cs typeface="Corbel"/>
              </a:rPr>
              <a:t> you</a:t>
            </a:r>
            <a:r>
              <a:rPr sz="1800" b="1" spc="-5" dirty="0">
                <a:solidFill>
                  <a:srgbClr val="FF0000"/>
                </a:solidFill>
                <a:latin typeface="Corbel"/>
                <a:cs typeface="Corbel"/>
              </a:rPr>
              <a:t> assign to them.</a:t>
            </a:r>
            <a:endParaRPr sz="1800" dirty="0">
              <a:solidFill>
                <a:srgbClr val="FF0000"/>
              </a:solidFill>
              <a:latin typeface="Corbel"/>
              <a:cs typeface="Corbel"/>
            </a:endParaRPr>
          </a:p>
          <a:p>
            <a:pPr marL="299085" marR="5080" indent="-287020">
              <a:lnSpc>
                <a:spcPct val="100000"/>
              </a:lnSpc>
              <a:spcBef>
                <a:spcPts val="1200"/>
              </a:spcBef>
              <a:buFont typeface="Wingdings"/>
              <a:buChar char=""/>
              <a:tabLst>
                <a:tab pos="299720" algn="l"/>
              </a:tabLst>
            </a:pPr>
            <a:r>
              <a:rPr sz="1800" b="1" dirty="0">
                <a:latin typeface="Corbel"/>
                <a:cs typeface="Corbel"/>
              </a:rPr>
              <a:t>In</a:t>
            </a:r>
            <a:r>
              <a:rPr sz="1800" b="1" spc="-5" dirty="0">
                <a:latin typeface="Corbel"/>
                <a:cs typeface="Corbel"/>
              </a:rPr>
              <a:t> </a:t>
            </a:r>
            <a:r>
              <a:rPr sz="1800" b="1" dirty="0">
                <a:latin typeface="Corbel"/>
                <a:cs typeface="Corbel"/>
              </a:rPr>
              <a:t>an</a:t>
            </a:r>
            <a:r>
              <a:rPr sz="1800" b="1" spc="5" dirty="0">
                <a:latin typeface="Corbel"/>
                <a:cs typeface="Corbel"/>
              </a:rPr>
              <a:t> </a:t>
            </a:r>
            <a:r>
              <a:rPr sz="1800" b="1" spc="-5" dirty="0">
                <a:latin typeface="Corbel"/>
                <a:cs typeface="Corbel"/>
              </a:rPr>
              <a:t>associative</a:t>
            </a:r>
            <a:r>
              <a:rPr sz="1800" b="1" spc="15" dirty="0">
                <a:latin typeface="Corbel"/>
                <a:cs typeface="Corbel"/>
              </a:rPr>
              <a:t> </a:t>
            </a:r>
            <a:r>
              <a:rPr sz="1800" b="1" spc="-15" dirty="0">
                <a:latin typeface="Corbel"/>
                <a:cs typeface="Corbel"/>
              </a:rPr>
              <a:t>array,</a:t>
            </a:r>
            <a:r>
              <a:rPr sz="1800" b="1" spc="5" dirty="0">
                <a:latin typeface="Corbel"/>
                <a:cs typeface="Corbel"/>
              </a:rPr>
              <a:t> </a:t>
            </a:r>
            <a:r>
              <a:rPr sz="1800" b="1" spc="-5" dirty="0">
                <a:latin typeface="Corbel"/>
                <a:cs typeface="Corbel"/>
              </a:rPr>
              <a:t>the</a:t>
            </a:r>
            <a:r>
              <a:rPr sz="1800" b="1" spc="5" dirty="0">
                <a:latin typeface="Corbel"/>
                <a:cs typeface="Corbel"/>
              </a:rPr>
              <a:t> </a:t>
            </a:r>
            <a:r>
              <a:rPr sz="1800" b="1" spc="-15" dirty="0">
                <a:latin typeface="Corbel"/>
                <a:cs typeface="Corbel"/>
              </a:rPr>
              <a:t>keys</a:t>
            </a:r>
            <a:r>
              <a:rPr sz="1800" b="1" spc="15" dirty="0">
                <a:latin typeface="Corbel"/>
                <a:cs typeface="Corbel"/>
              </a:rPr>
              <a:t> </a:t>
            </a:r>
            <a:r>
              <a:rPr sz="1800" b="1" spc="-5" dirty="0">
                <a:latin typeface="Corbel"/>
                <a:cs typeface="Corbel"/>
              </a:rPr>
              <a:t>assigned </a:t>
            </a:r>
            <a:r>
              <a:rPr sz="1800" b="1" dirty="0">
                <a:latin typeface="Corbel"/>
                <a:cs typeface="Corbel"/>
              </a:rPr>
              <a:t> </a:t>
            </a:r>
            <a:r>
              <a:rPr sz="1800" b="1" spc="-5" dirty="0">
                <a:latin typeface="Corbel"/>
                <a:cs typeface="Corbel"/>
              </a:rPr>
              <a:t>to values </a:t>
            </a:r>
            <a:r>
              <a:rPr sz="1800" b="1" dirty="0">
                <a:latin typeface="Corbel"/>
                <a:cs typeface="Corbel"/>
              </a:rPr>
              <a:t>can be </a:t>
            </a:r>
            <a:r>
              <a:rPr sz="1800" b="1" spc="-5" dirty="0">
                <a:latin typeface="Corbel"/>
                <a:cs typeface="Corbel"/>
              </a:rPr>
              <a:t>arbitrary and </a:t>
            </a:r>
            <a:r>
              <a:rPr sz="1800" b="1" dirty="0">
                <a:latin typeface="Corbel"/>
                <a:cs typeface="Corbel"/>
              </a:rPr>
              <a:t>user defined </a:t>
            </a:r>
            <a:r>
              <a:rPr sz="1800" b="1" spc="-360" dirty="0">
                <a:latin typeface="Corbel"/>
                <a:cs typeface="Corbel"/>
              </a:rPr>
              <a:t> </a:t>
            </a:r>
            <a:r>
              <a:rPr sz="1800" b="1" spc="-5" dirty="0">
                <a:latin typeface="Corbel"/>
                <a:cs typeface="Corbel"/>
              </a:rPr>
              <a:t>strings.</a:t>
            </a:r>
            <a:endParaRPr sz="1800" dirty="0">
              <a:latin typeface="Corbel"/>
              <a:cs typeface="Corbel"/>
            </a:endParaRPr>
          </a:p>
        </p:txBody>
      </p:sp>
      <p:sp>
        <p:nvSpPr>
          <p:cNvPr id="5" name="object 5"/>
          <p:cNvSpPr txBox="1"/>
          <p:nvPr/>
        </p:nvSpPr>
        <p:spPr>
          <a:xfrm>
            <a:off x="-11937" y="2367534"/>
            <a:ext cx="4825365" cy="2767424"/>
          </a:xfrm>
          <a:prstGeom prst="rect">
            <a:avLst/>
          </a:prstGeom>
        </p:spPr>
        <p:txBody>
          <a:bodyPr vert="horz" wrap="square" lIns="0" tIns="12700" rIns="0" bIns="0" rtlCol="0">
            <a:spAutoFit/>
          </a:bodyPr>
          <a:lstStyle/>
          <a:p>
            <a:pPr marL="294640">
              <a:lnSpc>
                <a:spcPct val="100000"/>
              </a:lnSpc>
              <a:spcBef>
                <a:spcPts val="100"/>
              </a:spcBef>
            </a:pPr>
            <a:r>
              <a:rPr sz="1800" b="1" spc="-5" dirty="0">
                <a:latin typeface="Corbel"/>
                <a:cs typeface="Corbel"/>
              </a:rPr>
              <a:t>Syntax-1</a:t>
            </a:r>
            <a:endParaRPr sz="1800" dirty="0">
              <a:latin typeface="Corbel"/>
              <a:cs typeface="Corbel"/>
            </a:endParaRPr>
          </a:p>
          <a:p>
            <a:pPr marL="294640">
              <a:lnSpc>
                <a:spcPct val="100000"/>
              </a:lnSpc>
            </a:pPr>
            <a:r>
              <a:rPr sz="1800" b="1" spc="-5" dirty="0">
                <a:solidFill>
                  <a:srgbClr val="0070C0"/>
                </a:solidFill>
                <a:latin typeface="Corbel"/>
                <a:cs typeface="Corbel"/>
              </a:rPr>
              <a:t>&lt;?php</a:t>
            </a:r>
            <a:endParaRPr sz="1800" b="1" dirty="0">
              <a:solidFill>
                <a:srgbClr val="0070C0"/>
              </a:solidFill>
              <a:latin typeface="Corbel"/>
              <a:cs typeface="Corbel"/>
            </a:endParaRPr>
          </a:p>
          <a:p>
            <a:pPr marL="751840">
              <a:lnSpc>
                <a:spcPct val="100000"/>
              </a:lnSpc>
            </a:pPr>
            <a:r>
              <a:rPr sz="1800" b="1" spc="-5" dirty="0">
                <a:solidFill>
                  <a:srgbClr val="0070C0"/>
                </a:solidFill>
                <a:latin typeface="Corbel"/>
                <a:cs typeface="Corbel"/>
              </a:rPr>
              <a:t>$array_name['key_name']</a:t>
            </a:r>
            <a:r>
              <a:rPr sz="1800" b="1" spc="-20" dirty="0">
                <a:solidFill>
                  <a:srgbClr val="0070C0"/>
                </a:solidFill>
                <a:latin typeface="Corbel"/>
                <a:cs typeface="Corbel"/>
              </a:rPr>
              <a:t> </a:t>
            </a:r>
            <a:r>
              <a:rPr sz="1800" b="1" dirty="0">
                <a:solidFill>
                  <a:srgbClr val="0070C0"/>
                </a:solidFill>
                <a:latin typeface="Corbel"/>
                <a:cs typeface="Corbel"/>
              </a:rPr>
              <a:t>=</a:t>
            </a:r>
            <a:r>
              <a:rPr sz="1800" b="1" spc="-25" dirty="0">
                <a:solidFill>
                  <a:srgbClr val="0070C0"/>
                </a:solidFill>
                <a:latin typeface="Corbel"/>
                <a:cs typeface="Corbel"/>
              </a:rPr>
              <a:t> </a:t>
            </a:r>
            <a:r>
              <a:rPr sz="1800" b="1" spc="-5" dirty="0">
                <a:solidFill>
                  <a:srgbClr val="0070C0"/>
                </a:solidFill>
                <a:latin typeface="Corbel"/>
                <a:cs typeface="Corbel"/>
              </a:rPr>
              <a:t>value;</a:t>
            </a:r>
            <a:endParaRPr sz="1800" b="1" dirty="0">
              <a:solidFill>
                <a:srgbClr val="0070C0"/>
              </a:solidFill>
              <a:latin typeface="Corbel"/>
              <a:cs typeface="Corbel"/>
            </a:endParaRPr>
          </a:p>
          <a:p>
            <a:pPr marL="294640">
              <a:lnSpc>
                <a:spcPts val="2150"/>
              </a:lnSpc>
            </a:pPr>
            <a:r>
              <a:rPr sz="1800" b="1" spc="-10" dirty="0">
                <a:solidFill>
                  <a:srgbClr val="0070C0"/>
                </a:solidFill>
                <a:latin typeface="Corbel"/>
                <a:cs typeface="Corbel"/>
              </a:rPr>
              <a:t>?&gt;</a:t>
            </a:r>
            <a:endParaRPr sz="1800" b="1" dirty="0">
              <a:solidFill>
                <a:srgbClr val="0070C0"/>
              </a:solidFill>
              <a:latin typeface="Corbel"/>
              <a:cs typeface="Corbel"/>
            </a:endParaRPr>
          </a:p>
          <a:p>
            <a:pPr marL="431800" indent="-287020">
              <a:lnSpc>
                <a:spcPct val="100000"/>
              </a:lnSpc>
              <a:spcBef>
                <a:spcPts val="810"/>
              </a:spcBef>
              <a:buFont typeface="Wingdings"/>
              <a:buChar char=""/>
              <a:tabLst>
                <a:tab pos="432434" algn="l"/>
              </a:tabLst>
            </a:pPr>
            <a:r>
              <a:rPr sz="1800" b="1" spc="-5" dirty="0">
                <a:latin typeface="Corbel"/>
                <a:cs typeface="Corbel"/>
              </a:rPr>
              <a:t>“$array_name…”</a:t>
            </a:r>
            <a:r>
              <a:rPr sz="1800" b="1" spc="5" dirty="0">
                <a:latin typeface="Corbel"/>
                <a:cs typeface="Corbel"/>
              </a:rPr>
              <a:t> </a:t>
            </a:r>
            <a:r>
              <a:rPr sz="1800" b="1" dirty="0">
                <a:latin typeface="Corbel"/>
                <a:cs typeface="Corbel"/>
              </a:rPr>
              <a:t>is</a:t>
            </a:r>
            <a:r>
              <a:rPr sz="1800" b="1" spc="-5" dirty="0">
                <a:latin typeface="Corbel"/>
                <a:cs typeface="Corbel"/>
              </a:rPr>
              <a:t> the</a:t>
            </a:r>
            <a:r>
              <a:rPr sz="1800" b="1" spc="5" dirty="0">
                <a:latin typeface="Corbel"/>
                <a:cs typeface="Corbel"/>
              </a:rPr>
              <a:t> </a:t>
            </a:r>
            <a:r>
              <a:rPr sz="1800" b="1" spc="-5" dirty="0">
                <a:latin typeface="Corbel"/>
                <a:cs typeface="Corbel"/>
              </a:rPr>
              <a:t>name</a:t>
            </a:r>
            <a:r>
              <a:rPr sz="1800" b="1" spc="5" dirty="0">
                <a:latin typeface="Corbel"/>
                <a:cs typeface="Corbel"/>
              </a:rPr>
              <a:t> </a:t>
            </a:r>
            <a:r>
              <a:rPr sz="1800" b="1" dirty="0">
                <a:latin typeface="Corbel"/>
                <a:cs typeface="Corbel"/>
              </a:rPr>
              <a:t>of </a:t>
            </a:r>
            <a:r>
              <a:rPr sz="1800" b="1" spc="-5" dirty="0">
                <a:latin typeface="Corbel"/>
                <a:cs typeface="Corbel"/>
              </a:rPr>
              <a:t>the</a:t>
            </a:r>
            <a:r>
              <a:rPr sz="1800" b="1" spc="5" dirty="0">
                <a:latin typeface="Corbel"/>
                <a:cs typeface="Corbel"/>
              </a:rPr>
              <a:t> </a:t>
            </a:r>
            <a:r>
              <a:rPr sz="1800" b="1" spc="-5" dirty="0">
                <a:latin typeface="Corbel"/>
                <a:cs typeface="Corbel"/>
              </a:rPr>
              <a:t>variable</a:t>
            </a:r>
            <a:endParaRPr sz="1800" dirty="0">
              <a:latin typeface="Corbel"/>
              <a:cs typeface="Corbel"/>
            </a:endParaRPr>
          </a:p>
          <a:p>
            <a:pPr marL="431800" indent="-287020">
              <a:lnSpc>
                <a:spcPct val="100000"/>
              </a:lnSpc>
              <a:spcBef>
                <a:spcPts val="600"/>
              </a:spcBef>
              <a:buFont typeface="Wingdings"/>
              <a:buChar char=""/>
              <a:tabLst>
                <a:tab pos="432434" algn="l"/>
              </a:tabLst>
            </a:pPr>
            <a:r>
              <a:rPr sz="1800" b="1" spc="-10" dirty="0">
                <a:latin typeface="Corbel"/>
                <a:cs typeface="Corbel"/>
              </a:rPr>
              <a:t>“['key_name']”</a:t>
            </a:r>
            <a:r>
              <a:rPr sz="1800" b="1" spc="-5" dirty="0">
                <a:latin typeface="Corbel"/>
                <a:cs typeface="Corbel"/>
              </a:rPr>
              <a:t> </a:t>
            </a:r>
            <a:r>
              <a:rPr sz="1800" b="1" dirty="0">
                <a:latin typeface="Corbel"/>
                <a:cs typeface="Corbel"/>
              </a:rPr>
              <a:t>is</a:t>
            </a:r>
            <a:r>
              <a:rPr sz="1800" b="1" spc="-5" dirty="0">
                <a:latin typeface="Corbel"/>
                <a:cs typeface="Corbel"/>
              </a:rPr>
              <a:t> the</a:t>
            </a:r>
            <a:r>
              <a:rPr sz="1800" b="1" spc="5" dirty="0">
                <a:latin typeface="Corbel"/>
                <a:cs typeface="Corbel"/>
              </a:rPr>
              <a:t> </a:t>
            </a:r>
            <a:r>
              <a:rPr sz="1800" b="1" spc="-5" dirty="0">
                <a:latin typeface="Corbel"/>
                <a:cs typeface="Corbel"/>
              </a:rPr>
              <a:t>access</a:t>
            </a:r>
            <a:r>
              <a:rPr sz="1800" b="1" spc="-10" dirty="0">
                <a:latin typeface="Corbel"/>
                <a:cs typeface="Corbel"/>
              </a:rPr>
              <a:t> </a:t>
            </a:r>
            <a:r>
              <a:rPr sz="1800" b="1" spc="-5" dirty="0">
                <a:latin typeface="Corbel"/>
                <a:cs typeface="Corbel"/>
              </a:rPr>
              <a:t>index</a:t>
            </a:r>
            <a:r>
              <a:rPr sz="1800" b="1" spc="15" dirty="0">
                <a:latin typeface="Corbel"/>
                <a:cs typeface="Corbel"/>
              </a:rPr>
              <a:t> </a:t>
            </a:r>
            <a:r>
              <a:rPr sz="1800" b="1" dirty="0">
                <a:latin typeface="Corbel"/>
                <a:cs typeface="Corbel"/>
              </a:rPr>
              <a:t>number</a:t>
            </a:r>
            <a:r>
              <a:rPr sz="1800" b="1" spc="-25" dirty="0">
                <a:latin typeface="Corbel"/>
                <a:cs typeface="Corbel"/>
              </a:rPr>
              <a:t> </a:t>
            </a:r>
            <a:r>
              <a:rPr sz="1800" b="1" dirty="0">
                <a:latin typeface="Corbel"/>
                <a:cs typeface="Corbel"/>
              </a:rPr>
              <a:t>of</a:t>
            </a:r>
            <a:endParaRPr sz="1800" dirty="0">
              <a:latin typeface="Corbel"/>
              <a:cs typeface="Corbel"/>
            </a:endParaRPr>
          </a:p>
          <a:p>
            <a:pPr marL="431800">
              <a:lnSpc>
                <a:spcPct val="100000"/>
              </a:lnSpc>
            </a:pPr>
            <a:r>
              <a:rPr sz="1800" b="1" spc="-5" dirty="0">
                <a:latin typeface="Corbel"/>
                <a:cs typeface="Corbel"/>
              </a:rPr>
              <a:t>the</a:t>
            </a:r>
            <a:r>
              <a:rPr sz="1800" b="1" spc="-25" dirty="0">
                <a:latin typeface="Corbel"/>
                <a:cs typeface="Corbel"/>
              </a:rPr>
              <a:t> </a:t>
            </a:r>
            <a:r>
              <a:rPr sz="1800" b="1" dirty="0">
                <a:latin typeface="Corbel"/>
                <a:cs typeface="Corbel"/>
              </a:rPr>
              <a:t>element</a:t>
            </a:r>
            <a:endParaRPr sz="1800" dirty="0">
              <a:latin typeface="Corbel"/>
              <a:cs typeface="Corbel"/>
            </a:endParaRPr>
          </a:p>
          <a:p>
            <a:pPr marL="431800" marR="366395" indent="-432434" algn="r">
              <a:lnSpc>
                <a:spcPct val="100000"/>
              </a:lnSpc>
              <a:spcBef>
                <a:spcPts val="605"/>
              </a:spcBef>
              <a:buFont typeface="Wingdings"/>
              <a:buChar char=""/>
              <a:tabLst>
                <a:tab pos="432434" algn="l"/>
              </a:tabLst>
            </a:pPr>
            <a:r>
              <a:rPr sz="1800" b="1" dirty="0">
                <a:latin typeface="Corbel"/>
                <a:cs typeface="Corbel"/>
              </a:rPr>
              <a:t>“value”</a:t>
            </a:r>
            <a:r>
              <a:rPr sz="1800" b="1" spc="5" dirty="0">
                <a:latin typeface="Corbel"/>
                <a:cs typeface="Corbel"/>
              </a:rPr>
              <a:t> </a:t>
            </a:r>
            <a:r>
              <a:rPr sz="1800" b="1" dirty="0">
                <a:latin typeface="Corbel"/>
                <a:cs typeface="Corbel"/>
              </a:rPr>
              <a:t>is</a:t>
            </a:r>
            <a:r>
              <a:rPr sz="1800" b="1" spc="-5" dirty="0">
                <a:latin typeface="Corbel"/>
                <a:cs typeface="Corbel"/>
              </a:rPr>
              <a:t> </a:t>
            </a:r>
            <a:r>
              <a:rPr sz="1800" b="1" dirty="0">
                <a:latin typeface="Corbel"/>
                <a:cs typeface="Corbel"/>
              </a:rPr>
              <a:t>the</a:t>
            </a:r>
            <a:r>
              <a:rPr sz="1800" b="1" spc="10" dirty="0">
                <a:latin typeface="Corbel"/>
                <a:cs typeface="Corbel"/>
              </a:rPr>
              <a:t> </a:t>
            </a:r>
            <a:r>
              <a:rPr sz="1800" b="1" dirty="0">
                <a:latin typeface="Corbel"/>
                <a:cs typeface="Corbel"/>
              </a:rPr>
              <a:t>value</a:t>
            </a:r>
            <a:r>
              <a:rPr sz="1800" b="1" spc="-15" dirty="0">
                <a:latin typeface="Corbel"/>
                <a:cs typeface="Corbel"/>
              </a:rPr>
              <a:t> </a:t>
            </a:r>
            <a:r>
              <a:rPr sz="1800" b="1" dirty="0">
                <a:latin typeface="Corbel"/>
                <a:cs typeface="Corbel"/>
              </a:rPr>
              <a:t>assigned </a:t>
            </a:r>
            <a:r>
              <a:rPr sz="1800" b="1" spc="-5" dirty="0">
                <a:latin typeface="Corbel"/>
                <a:cs typeface="Corbel"/>
              </a:rPr>
              <a:t>to</a:t>
            </a:r>
            <a:r>
              <a:rPr sz="1800" b="1" spc="10" dirty="0">
                <a:latin typeface="Corbel"/>
                <a:cs typeface="Corbel"/>
              </a:rPr>
              <a:t> </a:t>
            </a:r>
            <a:r>
              <a:rPr sz="1800" b="1" spc="-5" dirty="0">
                <a:latin typeface="Corbel"/>
                <a:cs typeface="Corbel"/>
              </a:rPr>
              <a:t>the</a:t>
            </a:r>
            <a:r>
              <a:rPr sz="1800" b="1" spc="10" dirty="0">
                <a:latin typeface="Corbel"/>
                <a:cs typeface="Corbel"/>
              </a:rPr>
              <a:t> </a:t>
            </a:r>
            <a:r>
              <a:rPr sz="1800" b="1" spc="-5" dirty="0">
                <a:latin typeface="Corbel"/>
                <a:cs typeface="Corbel"/>
              </a:rPr>
              <a:t>array</a:t>
            </a:r>
            <a:endParaRPr sz="1800" dirty="0">
              <a:latin typeface="Corbel"/>
              <a:cs typeface="Corbel"/>
            </a:endParaRPr>
          </a:p>
          <a:p>
            <a:pPr marR="308610" algn="r">
              <a:lnSpc>
                <a:spcPct val="100000"/>
              </a:lnSpc>
              <a:tabLst>
                <a:tab pos="419100" algn="l"/>
                <a:tab pos="4495165" algn="l"/>
              </a:tabLst>
            </a:pPr>
            <a:r>
              <a:rPr sz="1800" b="1" u="heavy" dirty="0">
                <a:uFill>
                  <a:solidFill>
                    <a:srgbClr val="252525"/>
                  </a:solidFill>
                </a:uFill>
                <a:latin typeface="Corbel"/>
                <a:cs typeface="Corbel"/>
              </a:rPr>
              <a:t> 	element.	</a:t>
            </a:r>
            <a:endParaRPr sz="1800" dirty="0">
              <a:latin typeface="Corbel"/>
              <a:cs typeface="Corbel"/>
            </a:endParaRPr>
          </a:p>
        </p:txBody>
      </p:sp>
      <p:sp>
        <p:nvSpPr>
          <p:cNvPr id="9" name="object 9"/>
          <p:cNvSpPr txBox="1"/>
          <p:nvPr/>
        </p:nvSpPr>
        <p:spPr>
          <a:xfrm>
            <a:off x="5410200" y="959739"/>
            <a:ext cx="3301365" cy="1687641"/>
          </a:xfrm>
          <a:prstGeom prst="rect">
            <a:avLst/>
          </a:prstGeom>
        </p:spPr>
        <p:txBody>
          <a:bodyPr vert="horz" wrap="square" lIns="0" tIns="12700" rIns="0" bIns="0" rtlCol="0">
            <a:spAutoFit/>
          </a:bodyPr>
          <a:lstStyle/>
          <a:p>
            <a:pPr marL="12700">
              <a:lnSpc>
                <a:spcPct val="100000"/>
              </a:lnSpc>
              <a:spcBef>
                <a:spcPts val="100"/>
              </a:spcBef>
            </a:pPr>
            <a:endParaRPr lang="en-US" sz="1800" spc="-5" dirty="0">
              <a:solidFill>
                <a:srgbClr val="C00000"/>
              </a:solidFill>
              <a:highlight>
                <a:srgbClr val="FFFF00"/>
              </a:highlight>
              <a:latin typeface="Corbel"/>
              <a:cs typeface="Corbel"/>
            </a:endParaRPr>
          </a:p>
          <a:p>
            <a:pPr marL="12700">
              <a:lnSpc>
                <a:spcPct val="100000"/>
              </a:lnSpc>
              <a:spcBef>
                <a:spcPts val="100"/>
              </a:spcBef>
            </a:pPr>
            <a:r>
              <a:rPr sz="1800" spc="-5" dirty="0">
                <a:solidFill>
                  <a:srgbClr val="C00000"/>
                </a:solidFill>
                <a:latin typeface="Corbel"/>
                <a:cs typeface="Corbel"/>
              </a:rPr>
              <a:t>&lt;?php</a:t>
            </a:r>
            <a:endParaRPr sz="1800" dirty="0">
              <a:latin typeface="Corbel"/>
              <a:cs typeface="Corbel"/>
            </a:endParaRPr>
          </a:p>
          <a:p>
            <a:pPr marL="563880">
              <a:lnSpc>
                <a:spcPct val="100000"/>
              </a:lnSpc>
            </a:pPr>
            <a:r>
              <a:rPr sz="1800" spc="-5" dirty="0">
                <a:solidFill>
                  <a:srgbClr val="C00000"/>
                </a:solidFill>
                <a:latin typeface="Corbel"/>
                <a:cs typeface="Corbel"/>
              </a:rPr>
              <a:t>$mark_list["Ratheesh"]</a:t>
            </a:r>
            <a:r>
              <a:rPr sz="1800" spc="-25" dirty="0">
                <a:solidFill>
                  <a:srgbClr val="C00000"/>
                </a:solidFill>
                <a:latin typeface="Corbel"/>
                <a:cs typeface="Corbel"/>
              </a:rPr>
              <a:t> </a:t>
            </a:r>
            <a:r>
              <a:rPr sz="1800" dirty="0">
                <a:solidFill>
                  <a:srgbClr val="C00000"/>
                </a:solidFill>
                <a:latin typeface="Corbel"/>
                <a:cs typeface="Corbel"/>
              </a:rPr>
              <a:t>=98</a:t>
            </a:r>
            <a:r>
              <a:rPr sz="1800" spc="-5" dirty="0">
                <a:solidFill>
                  <a:srgbClr val="C00000"/>
                </a:solidFill>
                <a:latin typeface="Corbel"/>
                <a:cs typeface="Corbel"/>
              </a:rPr>
              <a:t> </a:t>
            </a:r>
            <a:r>
              <a:rPr sz="1800" dirty="0">
                <a:solidFill>
                  <a:srgbClr val="C00000"/>
                </a:solidFill>
                <a:latin typeface="Corbel"/>
                <a:cs typeface="Corbel"/>
              </a:rPr>
              <a:t>;</a:t>
            </a:r>
            <a:endParaRPr sz="1800" dirty="0">
              <a:latin typeface="Corbel"/>
              <a:cs typeface="Corbel"/>
            </a:endParaRPr>
          </a:p>
          <a:p>
            <a:pPr marL="563880">
              <a:lnSpc>
                <a:spcPct val="100000"/>
              </a:lnSpc>
            </a:pPr>
            <a:r>
              <a:rPr sz="1800" spc="-5" dirty="0">
                <a:solidFill>
                  <a:srgbClr val="C00000"/>
                </a:solidFill>
                <a:latin typeface="Corbel"/>
                <a:cs typeface="Corbel"/>
              </a:rPr>
              <a:t>$mark_list["Satheesh"]</a:t>
            </a:r>
            <a:r>
              <a:rPr sz="1800" spc="-25" dirty="0">
                <a:solidFill>
                  <a:srgbClr val="C00000"/>
                </a:solidFill>
                <a:latin typeface="Corbel"/>
                <a:cs typeface="Corbel"/>
              </a:rPr>
              <a:t> </a:t>
            </a:r>
            <a:r>
              <a:rPr sz="1800" dirty="0">
                <a:solidFill>
                  <a:srgbClr val="C00000"/>
                </a:solidFill>
                <a:latin typeface="Corbel"/>
                <a:cs typeface="Corbel"/>
              </a:rPr>
              <a:t>=58;</a:t>
            </a:r>
            <a:endParaRPr sz="1800" dirty="0">
              <a:latin typeface="Corbel"/>
              <a:cs typeface="Corbel"/>
            </a:endParaRPr>
          </a:p>
          <a:p>
            <a:pPr marL="563880">
              <a:lnSpc>
                <a:spcPct val="100000"/>
              </a:lnSpc>
            </a:pPr>
            <a:r>
              <a:rPr sz="1800" spc="-5" dirty="0">
                <a:solidFill>
                  <a:srgbClr val="C00000"/>
                </a:solidFill>
                <a:latin typeface="Corbel"/>
                <a:cs typeface="Corbel"/>
              </a:rPr>
              <a:t>$mark_list["Sudheesh"]</a:t>
            </a:r>
            <a:r>
              <a:rPr sz="1800" spc="-35" dirty="0">
                <a:solidFill>
                  <a:srgbClr val="C00000"/>
                </a:solidFill>
                <a:latin typeface="Corbel"/>
                <a:cs typeface="Corbel"/>
              </a:rPr>
              <a:t> </a:t>
            </a:r>
            <a:r>
              <a:rPr sz="1800" dirty="0">
                <a:solidFill>
                  <a:srgbClr val="C00000"/>
                </a:solidFill>
                <a:latin typeface="Corbel"/>
                <a:cs typeface="Corbel"/>
              </a:rPr>
              <a:t>=76 ;</a:t>
            </a:r>
            <a:endParaRPr sz="1800" dirty="0">
              <a:latin typeface="Corbel"/>
              <a:cs typeface="Corbel"/>
            </a:endParaRPr>
          </a:p>
          <a:p>
            <a:pPr marL="12700">
              <a:lnSpc>
                <a:spcPct val="100000"/>
              </a:lnSpc>
            </a:pPr>
            <a:r>
              <a:rPr sz="1800" dirty="0">
                <a:solidFill>
                  <a:srgbClr val="C00000"/>
                </a:solidFill>
                <a:latin typeface="Corbel"/>
                <a:cs typeface="Corbel"/>
              </a:rPr>
              <a:t>?&gt;</a:t>
            </a:r>
            <a:endParaRPr sz="1800" dirty="0">
              <a:latin typeface="Corbel"/>
              <a:cs typeface="Corbel"/>
            </a:endParaRPr>
          </a:p>
        </p:txBody>
      </p:sp>
      <p:sp>
        <p:nvSpPr>
          <p:cNvPr id="10" name="object 10"/>
          <p:cNvSpPr txBox="1">
            <a:spLocks noGrp="1"/>
          </p:cNvSpPr>
          <p:nvPr>
            <p:ph type="title"/>
          </p:nvPr>
        </p:nvSpPr>
        <p:spPr>
          <a:xfrm>
            <a:off x="5410200" y="468559"/>
            <a:ext cx="6154700" cy="382156"/>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orbel"/>
                <a:cs typeface="Corbel"/>
              </a:rPr>
              <a:t>How</a:t>
            </a:r>
            <a:r>
              <a:rPr sz="2400" b="1" spc="-10" dirty="0">
                <a:latin typeface="Corbel"/>
                <a:cs typeface="Corbel"/>
              </a:rPr>
              <a:t> </a:t>
            </a:r>
            <a:r>
              <a:rPr sz="2400" b="1" spc="-5" dirty="0">
                <a:latin typeface="Corbel"/>
                <a:cs typeface="Corbel"/>
              </a:rPr>
              <a:t>to</a:t>
            </a:r>
            <a:r>
              <a:rPr sz="2400" b="1" spc="-20" dirty="0">
                <a:latin typeface="Corbel"/>
                <a:cs typeface="Corbel"/>
              </a:rPr>
              <a:t> </a:t>
            </a:r>
            <a:r>
              <a:rPr sz="2400" b="1" dirty="0">
                <a:latin typeface="Corbel"/>
                <a:cs typeface="Corbel"/>
              </a:rPr>
              <a:t>create</a:t>
            </a:r>
            <a:r>
              <a:rPr sz="2400" b="1" spc="-20" dirty="0">
                <a:latin typeface="Corbel"/>
                <a:cs typeface="Corbel"/>
              </a:rPr>
              <a:t> </a:t>
            </a:r>
            <a:r>
              <a:rPr sz="2400" b="1" dirty="0">
                <a:latin typeface="Corbel"/>
                <a:cs typeface="Corbel"/>
              </a:rPr>
              <a:t>an</a:t>
            </a:r>
            <a:r>
              <a:rPr sz="2400" b="1" spc="-10" dirty="0">
                <a:latin typeface="Corbel"/>
                <a:cs typeface="Corbel"/>
              </a:rPr>
              <a:t> </a:t>
            </a:r>
            <a:r>
              <a:rPr sz="2400" b="1" dirty="0">
                <a:latin typeface="Corbel"/>
                <a:cs typeface="Corbel"/>
              </a:rPr>
              <a:t>associative</a:t>
            </a:r>
            <a:r>
              <a:rPr sz="2400" b="1" spc="-25" dirty="0">
                <a:latin typeface="Corbel"/>
                <a:cs typeface="Corbel"/>
              </a:rPr>
              <a:t> </a:t>
            </a:r>
            <a:r>
              <a:rPr sz="2400" b="1" spc="-10" dirty="0">
                <a:latin typeface="Corbel"/>
                <a:cs typeface="Corbel"/>
              </a:rPr>
              <a:t>array?</a:t>
            </a:r>
          </a:p>
        </p:txBody>
      </p:sp>
      <p:sp>
        <p:nvSpPr>
          <p:cNvPr id="11" name="object 11"/>
          <p:cNvSpPr txBox="1"/>
          <p:nvPr/>
        </p:nvSpPr>
        <p:spPr>
          <a:xfrm>
            <a:off x="5638800" y="3733800"/>
            <a:ext cx="5763260" cy="177741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orbel"/>
                <a:cs typeface="Corbel"/>
              </a:rPr>
              <a:t>&lt;?php</a:t>
            </a:r>
            <a:endParaRPr sz="1800" dirty="0">
              <a:latin typeface="Corbel"/>
              <a:cs typeface="Corbel"/>
            </a:endParaRPr>
          </a:p>
          <a:p>
            <a:pPr marL="563880">
              <a:lnSpc>
                <a:spcPct val="100000"/>
              </a:lnSpc>
            </a:pPr>
            <a:r>
              <a:rPr sz="1800" spc="-5" dirty="0">
                <a:solidFill>
                  <a:srgbClr val="FF0000"/>
                </a:solidFill>
                <a:latin typeface="Corbel"/>
                <a:cs typeface="Corbel"/>
              </a:rPr>
              <a:t>$mark_list </a:t>
            </a:r>
            <a:r>
              <a:rPr sz="1800" dirty="0">
                <a:solidFill>
                  <a:srgbClr val="FF0000"/>
                </a:solidFill>
                <a:latin typeface="Corbel"/>
                <a:cs typeface="Corbel"/>
              </a:rPr>
              <a:t>=</a:t>
            </a:r>
            <a:r>
              <a:rPr sz="1800" spc="-5" dirty="0">
                <a:solidFill>
                  <a:srgbClr val="FF0000"/>
                </a:solidFill>
                <a:latin typeface="Corbel"/>
                <a:cs typeface="Corbel"/>
              </a:rPr>
              <a:t> array("Ratheesh"=&gt;</a:t>
            </a:r>
            <a:r>
              <a:rPr sz="1800" spc="25" dirty="0">
                <a:solidFill>
                  <a:srgbClr val="FF0000"/>
                </a:solidFill>
                <a:latin typeface="Corbel"/>
                <a:cs typeface="Corbel"/>
              </a:rPr>
              <a:t> </a:t>
            </a:r>
            <a:r>
              <a:rPr sz="1800" spc="-5" dirty="0">
                <a:solidFill>
                  <a:srgbClr val="FF0000"/>
                </a:solidFill>
                <a:latin typeface="Corbel"/>
                <a:cs typeface="Corbel"/>
              </a:rPr>
              <a:t>98</a:t>
            </a:r>
            <a:r>
              <a:rPr sz="1800" spc="-10" dirty="0">
                <a:solidFill>
                  <a:srgbClr val="FF0000"/>
                </a:solidFill>
                <a:latin typeface="Corbel"/>
                <a:cs typeface="Corbel"/>
              </a:rPr>
              <a:t> </a:t>
            </a:r>
            <a:r>
              <a:rPr sz="1800" dirty="0">
                <a:solidFill>
                  <a:srgbClr val="FF0000"/>
                </a:solidFill>
                <a:latin typeface="Corbel"/>
                <a:cs typeface="Corbel"/>
              </a:rPr>
              <a:t>,</a:t>
            </a:r>
            <a:endParaRPr sz="1800" dirty="0">
              <a:latin typeface="Corbel"/>
              <a:cs typeface="Corbel"/>
            </a:endParaRPr>
          </a:p>
          <a:p>
            <a:pPr marL="2298700">
              <a:lnSpc>
                <a:spcPct val="100000"/>
              </a:lnSpc>
            </a:pPr>
            <a:r>
              <a:rPr sz="1800" spc="-5" dirty="0">
                <a:solidFill>
                  <a:srgbClr val="FF0000"/>
                </a:solidFill>
                <a:latin typeface="Corbel"/>
                <a:cs typeface="Corbel"/>
              </a:rPr>
              <a:t>"Satheesh"=&gt;</a:t>
            </a:r>
            <a:r>
              <a:rPr sz="1800" spc="-30" dirty="0">
                <a:solidFill>
                  <a:srgbClr val="FF0000"/>
                </a:solidFill>
                <a:latin typeface="Corbel"/>
                <a:cs typeface="Corbel"/>
              </a:rPr>
              <a:t> </a:t>
            </a:r>
            <a:r>
              <a:rPr sz="1800" dirty="0">
                <a:solidFill>
                  <a:srgbClr val="FF0000"/>
                </a:solidFill>
                <a:latin typeface="Corbel"/>
                <a:cs typeface="Corbel"/>
              </a:rPr>
              <a:t>58,</a:t>
            </a:r>
            <a:endParaRPr sz="1800" dirty="0">
              <a:latin typeface="Corbel"/>
              <a:cs typeface="Corbel"/>
            </a:endParaRPr>
          </a:p>
          <a:p>
            <a:pPr marL="2298700">
              <a:lnSpc>
                <a:spcPct val="100000"/>
              </a:lnSpc>
            </a:pPr>
            <a:r>
              <a:rPr sz="1800" spc="-5" dirty="0">
                <a:solidFill>
                  <a:srgbClr val="FF0000"/>
                </a:solidFill>
                <a:latin typeface="Corbel"/>
                <a:cs typeface="Corbel"/>
              </a:rPr>
              <a:t>"Sudheesh"=&gt;</a:t>
            </a:r>
            <a:r>
              <a:rPr sz="1800" spc="-25" dirty="0">
                <a:solidFill>
                  <a:srgbClr val="FF0000"/>
                </a:solidFill>
                <a:latin typeface="Corbel"/>
                <a:cs typeface="Corbel"/>
              </a:rPr>
              <a:t> </a:t>
            </a:r>
            <a:r>
              <a:rPr sz="1800" dirty="0">
                <a:solidFill>
                  <a:srgbClr val="FF0000"/>
                </a:solidFill>
                <a:latin typeface="Corbel"/>
                <a:cs typeface="Corbel"/>
              </a:rPr>
              <a:t>76);</a:t>
            </a:r>
            <a:endParaRPr sz="1800" dirty="0">
              <a:latin typeface="Corbel"/>
              <a:cs typeface="Corbel"/>
            </a:endParaRPr>
          </a:p>
          <a:p>
            <a:pPr marL="12700">
              <a:lnSpc>
                <a:spcPct val="100000"/>
              </a:lnSpc>
            </a:pPr>
            <a:r>
              <a:rPr sz="1800" dirty="0">
                <a:solidFill>
                  <a:srgbClr val="FF0000"/>
                </a:solidFill>
                <a:latin typeface="Corbel"/>
                <a:cs typeface="Corbel"/>
              </a:rPr>
              <a:t>?&gt;</a:t>
            </a:r>
            <a:endParaRPr sz="1800" dirty="0">
              <a:latin typeface="Corbel"/>
              <a:cs typeface="Corbel"/>
            </a:endParaRPr>
          </a:p>
          <a:p>
            <a:pPr marL="1015365">
              <a:lnSpc>
                <a:spcPct val="100000"/>
              </a:lnSpc>
              <a:spcBef>
                <a:spcPts val="795"/>
              </a:spcBef>
            </a:pPr>
            <a:endParaRPr sz="1800" dirty="0">
              <a:latin typeface="Corbel"/>
              <a:cs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83568" y="5381244"/>
            <a:ext cx="408940" cy="818515"/>
          </a:xfrm>
          <a:custGeom>
            <a:avLst/>
            <a:gdLst/>
            <a:ahLst/>
            <a:cxnLst/>
            <a:rect l="l" t="t" r="r" b="b"/>
            <a:pathLst>
              <a:path w="408940" h="818514">
                <a:moveTo>
                  <a:pt x="408431" y="0"/>
                </a:moveTo>
                <a:lnTo>
                  <a:pt x="357377" y="3174"/>
                </a:lnTo>
                <a:lnTo>
                  <a:pt x="308101" y="12445"/>
                </a:lnTo>
                <a:lnTo>
                  <a:pt x="261111" y="27685"/>
                </a:lnTo>
                <a:lnTo>
                  <a:pt x="216407" y="48005"/>
                </a:lnTo>
                <a:lnTo>
                  <a:pt x="175005" y="73659"/>
                </a:lnTo>
                <a:lnTo>
                  <a:pt x="137159" y="103377"/>
                </a:lnTo>
                <a:lnTo>
                  <a:pt x="103124" y="137540"/>
                </a:lnTo>
                <a:lnTo>
                  <a:pt x="73278" y="175386"/>
                </a:lnTo>
                <a:lnTo>
                  <a:pt x="47878" y="217055"/>
                </a:lnTo>
                <a:lnTo>
                  <a:pt x="27431" y="261467"/>
                </a:lnTo>
                <a:lnTo>
                  <a:pt x="12446" y="308597"/>
                </a:lnTo>
                <a:lnTo>
                  <a:pt x="3175" y="357987"/>
                </a:lnTo>
                <a:lnTo>
                  <a:pt x="0" y="409193"/>
                </a:lnTo>
                <a:lnTo>
                  <a:pt x="888" y="435025"/>
                </a:lnTo>
                <a:lnTo>
                  <a:pt x="7238" y="485546"/>
                </a:lnTo>
                <a:lnTo>
                  <a:pt x="19303" y="533806"/>
                </a:lnTo>
                <a:lnTo>
                  <a:pt x="36956" y="579805"/>
                </a:lnTo>
                <a:lnTo>
                  <a:pt x="60198" y="622630"/>
                </a:lnTo>
                <a:lnTo>
                  <a:pt x="87629" y="662279"/>
                </a:lnTo>
                <a:lnTo>
                  <a:pt x="119633" y="698525"/>
                </a:lnTo>
                <a:lnTo>
                  <a:pt x="155701" y="730478"/>
                </a:lnTo>
                <a:lnTo>
                  <a:pt x="195199" y="758342"/>
                </a:lnTo>
                <a:lnTo>
                  <a:pt x="238378" y="781227"/>
                </a:lnTo>
                <a:lnTo>
                  <a:pt x="283972" y="799134"/>
                </a:lnTo>
                <a:lnTo>
                  <a:pt x="332358" y="811364"/>
                </a:lnTo>
                <a:lnTo>
                  <a:pt x="382777" y="817702"/>
                </a:lnTo>
                <a:lnTo>
                  <a:pt x="408431" y="818387"/>
                </a:lnTo>
                <a:lnTo>
                  <a:pt x="408431" y="0"/>
                </a:lnTo>
                <a:close/>
              </a:path>
            </a:pathLst>
          </a:custGeom>
          <a:solidFill>
            <a:srgbClr val="252525"/>
          </a:solidFill>
        </p:spPr>
        <p:txBody>
          <a:bodyPr wrap="square" lIns="0" tIns="0" rIns="0" bIns="0" rtlCol="0"/>
          <a:lstStyle/>
          <a:p>
            <a:endParaRPr/>
          </a:p>
        </p:txBody>
      </p:sp>
      <p:grpSp>
        <p:nvGrpSpPr>
          <p:cNvPr id="3" name="object 3"/>
          <p:cNvGrpSpPr/>
          <p:nvPr/>
        </p:nvGrpSpPr>
        <p:grpSpPr>
          <a:xfrm>
            <a:off x="0" y="0"/>
            <a:ext cx="4897120" cy="6858000"/>
            <a:chOff x="0" y="0"/>
            <a:chExt cx="4897120" cy="6858000"/>
          </a:xfrm>
        </p:grpSpPr>
        <p:sp>
          <p:nvSpPr>
            <p:cNvPr id="4" name="object 4"/>
            <p:cNvSpPr/>
            <p:nvPr/>
          </p:nvSpPr>
          <p:spPr>
            <a:xfrm>
              <a:off x="0" y="0"/>
              <a:ext cx="4897120" cy="6858000"/>
            </a:xfrm>
            <a:custGeom>
              <a:avLst/>
              <a:gdLst/>
              <a:ahLst/>
              <a:cxnLst/>
              <a:rect l="l" t="t" r="r" b="b"/>
              <a:pathLst>
                <a:path w="4897120" h="6858000">
                  <a:moveTo>
                    <a:pt x="4896612" y="0"/>
                  </a:moveTo>
                  <a:lnTo>
                    <a:pt x="0" y="0"/>
                  </a:lnTo>
                  <a:lnTo>
                    <a:pt x="0" y="6858000"/>
                  </a:lnTo>
                  <a:lnTo>
                    <a:pt x="4896612" y="6858000"/>
                  </a:lnTo>
                  <a:lnTo>
                    <a:pt x="4896612" y="0"/>
                  </a:lnTo>
                  <a:close/>
                </a:path>
              </a:pathLst>
            </a:custGeom>
            <a:solidFill>
              <a:srgbClr val="FFFFFF"/>
            </a:solidFill>
          </p:spPr>
          <p:txBody>
            <a:bodyPr wrap="square" lIns="0" tIns="0" rIns="0" bIns="0" rtlCol="0"/>
            <a:lstStyle/>
            <a:p>
              <a:endParaRPr/>
            </a:p>
          </p:txBody>
        </p:sp>
        <p:sp>
          <p:nvSpPr>
            <p:cNvPr id="5" name="object 5"/>
            <p:cNvSpPr/>
            <p:nvPr/>
          </p:nvSpPr>
          <p:spPr>
            <a:xfrm>
              <a:off x="761" y="6200394"/>
              <a:ext cx="4495800" cy="26034"/>
            </a:xfrm>
            <a:custGeom>
              <a:avLst/>
              <a:gdLst/>
              <a:ahLst/>
              <a:cxnLst/>
              <a:rect l="l" t="t" r="r" b="b"/>
              <a:pathLst>
                <a:path w="4495800" h="26035">
                  <a:moveTo>
                    <a:pt x="4495800" y="0"/>
                  </a:moveTo>
                  <a:lnTo>
                    <a:pt x="0" y="0"/>
                  </a:lnTo>
                  <a:lnTo>
                    <a:pt x="0" y="25907"/>
                  </a:lnTo>
                  <a:lnTo>
                    <a:pt x="4495800" y="25907"/>
                  </a:lnTo>
                  <a:lnTo>
                    <a:pt x="4495800" y="0"/>
                  </a:lnTo>
                  <a:close/>
                </a:path>
              </a:pathLst>
            </a:custGeom>
            <a:solidFill>
              <a:srgbClr val="252525"/>
            </a:solidFill>
          </p:spPr>
          <p:txBody>
            <a:bodyPr wrap="square" lIns="0" tIns="0" rIns="0" bIns="0" rtlCol="0"/>
            <a:lstStyle/>
            <a:p>
              <a:endParaRPr/>
            </a:p>
          </p:txBody>
        </p:sp>
      </p:grpSp>
      <p:sp>
        <p:nvSpPr>
          <p:cNvPr id="6" name="object 6"/>
          <p:cNvSpPr txBox="1"/>
          <p:nvPr/>
        </p:nvSpPr>
        <p:spPr>
          <a:xfrm>
            <a:off x="577697" y="610361"/>
            <a:ext cx="387286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orbel"/>
                <a:cs typeface="Corbel"/>
              </a:rPr>
              <a:t>PHP</a:t>
            </a:r>
            <a:r>
              <a:rPr sz="2400" b="1" spc="-5" dirty="0">
                <a:latin typeface="Corbel"/>
                <a:cs typeface="Corbel"/>
              </a:rPr>
              <a:t> Multidimensional</a:t>
            </a:r>
            <a:r>
              <a:rPr sz="2400" b="1" spc="-100" dirty="0">
                <a:latin typeface="Corbel"/>
                <a:cs typeface="Corbel"/>
              </a:rPr>
              <a:t> </a:t>
            </a:r>
            <a:r>
              <a:rPr sz="2400" b="1" spc="-5" dirty="0">
                <a:latin typeface="Corbel"/>
                <a:cs typeface="Corbel"/>
              </a:rPr>
              <a:t>Arrays</a:t>
            </a:r>
            <a:endParaRPr sz="2400">
              <a:latin typeface="Corbel"/>
              <a:cs typeface="Corbel"/>
            </a:endParaRPr>
          </a:p>
        </p:txBody>
      </p:sp>
      <p:sp>
        <p:nvSpPr>
          <p:cNvPr id="7" name="object 7"/>
          <p:cNvSpPr txBox="1"/>
          <p:nvPr/>
        </p:nvSpPr>
        <p:spPr>
          <a:xfrm>
            <a:off x="571906" y="1637538"/>
            <a:ext cx="3426460" cy="2251075"/>
          </a:xfrm>
          <a:prstGeom prst="rect">
            <a:avLst/>
          </a:prstGeom>
        </p:spPr>
        <p:txBody>
          <a:bodyPr vert="horz" wrap="square" lIns="0" tIns="12700" rIns="0" bIns="0" rtlCol="0">
            <a:spAutoFit/>
          </a:bodyPr>
          <a:lstStyle/>
          <a:p>
            <a:pPr marL="299085" marR="142875" indent="-287020">
              <a:lnSpc>
                <a:spcPct val="100000"/>
              </a:lnSpc>
              <a:spcBef>
                <a:spcPts val="100"/>
              </a:spcBef>
              <a:buFont typeface="Wingdings"/>
              <a:buChar char=""/>
              <a:tabLst>
                <a:tab pos="299720" algn="l"/>
              </a:tabLst>
            </a:pPr>
            <a:r>
              <a:rPr sz="1800" b="1" dirty="0">
                <a:latin typeface="Corbel"/>
                <a:cs typeface="Corbel"/>
              </a:rPr>
              <a:t>A </a:t>
            </a:r>
            <a:r>
              <a:rPr sz="1800" b="1" spc="-5" dirty="0">
                <a:latin typeface="Corbel"/>
                <a:cs typeface="Corbel"/>
              </a:rPr>
              <a:t>multidimensional array is </a:t>
            </a:r>
            <a:r>
              <a:rPr sz="1800" b="1" dirty="0">
                <a:latin typeface="Corbel"/>
                <a:cs typeface="Corbel"/>
              </a:rPr>
              <a:t>an </a:t>
            </a:r>
            <a:r>
              <a:rPr sz="1800" b="1" spc="-360" dirty="0">
                <a:latin typeface="Corbel"/>
                <a:cs typeface="Corbel"/>
              </a:rPr>
              <a:t> </a:t>
            </a:r>
            <a:r>
              <a:rPr sz="1800" b="1" spc="-5" dirty="0">
                <a:latin typeface="Corbel"/>
                <a:cs typeface="Corbel"/>
              </a:rPr>
              <a:t>array containing </a:t>
            </a:r>
            <a:r>
              <a:rPr sz="1800" b="1" dirty="0">
                <a:latin typeface="Corbel"/>
                <a:cs typeface="Corbel"/>
              </a:rPr>
              <a:t>one or </a:t>
            </a:r>
            <a:r>
              <a:rPr sz="1800" b="1" spc="-5" dirty="0">
                <a:latin typeface="Corbel"/>
                <a:cs typeface="Corbel"/>
              </a:rPr>
              <a:t>more </a:t>
            </a:r>
            <a:r>
              <a:rPr sz="1800" b="1" dirty="0">
                <a:latin typeface="Corbel"/>
                <a:cs typeface="Corbel"/>
              </a:rPr>
              <a:t> </a:t>
            </a:r>
            <a:r>
              <a:rPr sz="1800" b="1" spc="-5" dirty="0">
                <a:latin typeface="Corbel"/>
                <a:cs typeface="Corbel"/>
              </a:rPr>
              <a:t>arrays.</a:t>
            </a:r>
            <a:endParaRPr sz="1800" dirty="0">
              <a:latin typeface="Corbel"/>
              <a:cs typeface="Corbel"/>
            </a:endParaRPr>
          </a:p>
          <a:p>
            <a:pPr marL="299085" marR="5080" indent="-287020" algn="just">
              <a:lnSpc>
                <a:spcPct val="100000"/>
              </a:lnSpc>
              <a:spcBef>
                <a:spcPts val="1200"/>
              </a:spcBef>
              <a:buFont typeface="Wingdings"/>
              <a:buChar char=""/>
              <a:tabLst>
                <a:tab pos="299720" algn="l"/>
              </a:tabLst>
            </a:pPr>
            <a:r>
              <a:rPr sz="1800" b="1" dirty="0">
                <a:latin typeface="Corbel"/>
                <a:cs typeface="Corbel"/>
              </a:rPr>
              <a:t>PHP </a:t>
            </a:r>
            <a:r>
              <a:rPr sz="1800" b="1" spc="-5" dirty="0">
                <a:latin typeface="Corbel"/>
                <a:cs typeface="Corbel"/>
              </a:rPr>
              <a:t>supports multidimensional </a:t>
            </a:r>
            <a:r>
              <a:rPr sz="1800" b="1" spc="-365" dirty="0">
                <a:latin typeface="Corbel"/>
                <a:cs typeface="Corbel"/>
              </a:rPr>
              <a:t> </a:t>
            </a:r>
            <a:r>
              <a:rPr sz="1800" b="1" spc="-5" dirty="0">
                <a:latin typeface="Corbel"/>
                <a:cs typeface="Corbel"/>
              </a:rPr>
              <a:t>arrays that are two, three, </a:t>
            </a:r>
            <a:r>
              <a:rPr sz="1800" b="1" spc="-25" dirty="0">
                <a:latin typeface="Corbel"/>
                <a:cs typeface="Corbel"/>
              </a:rPr>
              <a:t>four, </a:t>
            </a:r>
            <a:r>
              <a:rPr sz="1800" b="1" spc="-360" dirty="0">
                <a:latin typeface="Corbel"/>
                <a:cs typeface="Corbel"/>
              </a:rPr>
              <a:t> </a:t>
            </a:r>
            <a:r>
              <a:rPr sz="1800" b="1" spc="-5" dirty="0">
                <a:latin typeface="Corbel"/>
                <a:cs typeface="Corbel"/>
              </a:rPr>
              <a:t>five,</a:t>
            </a:r>
            <a:r>
              <a:rPr sz="1800" b="1" spc="10" dirty="0">
                <a:latin typeface="Corbel"/>
                <a:cs typeface="Corbel"/>
              </a:rPr>
              <a:t> </a:t>
            </a:r>
            <a:r>
              <a:rPr sz="1800" b="1" dirty="0">
                <a:latin typeface="Corbel"/>
                <a:cs typeface="Corbel"/>
              </a:rPr>
              <a:t>or</a:t>
            </a:r>
            <a:r>
              <a:rPr sz="1800" b="1" spc="-15" dirty="0">
                <a:latin typeface="Corbel"/>
                <a:cs typeface="Corbel"/>
              </a:rPr>
              <a:t> </a:t>
            </a:r>
            <a:r>
              <a:rPr sz="1800" b="1" spc="-5" dirty="0">
                <a:latin typeface="Corbel"/>
                <a:cs typeface="Corbel"/>
              </a:rPr>
              <a:t>more</a:t>
            </a:r>
            <a:r>
              <a:rPr sz="1800" b="1" dirty="0">
                <a:latin typeface="Corbel"/>
                <a:cs typeface="Corbel"/>
              </a:rPr>
              <a:t> </a:t>
            </a:r>
            <a:r>
              <a:rPr sz="1800" b="1" spc="-5" dirty="0">
                <a:latin typeface="Corbel"/>
                <a:cs typeface="Corbel"/>
              </a:rPr>
              <a:t>levels</a:t>
            </a:r>
            <a:r>
              <a:rPr sz="1800" b="1" spc="-10" dirty="0">
                <a:latin typeface="Corbel"/>
                <a:cs typeface="Corbel"/>
              </a:rPr>
              <a:t> </a:t>
            </a:r>
            <a:r>
              <a:rPr sz="1800" b="1" dirty="0">
                <a:latin typeface="Corbel"/>
                <a:cs typeface="Corbel"/>
              </a:rPr>
              <a:t>deep.</a:t>
            </a:r>
          </a:p>
          <a:p>
            <a:pPr marL="299085" indent="-287020">
              <a:lnSpc>
                <a:spcPct val="100000"/>
              </a:lnSpc>
              <a:spcBef>
                <a:spcPts val="1200"/>
              </a:spcBef>
              <a:buFont typeface="Wingdings"/>
              <a:buChar char=""/>
              <a:tabLst>
                <a:tab pos="299720" algn="l"/>
              </a:tabLst>
            </a:pPr>
            <a:r>
              <a:rPr sz="1800" b="1" spc="-5" dirty="0">
                <a:latin typeface="Corbel"/>
                <a:cs typeface="Corbel"/>
              </a:rPr>
              <a:t>Example</a:t>
            </a:r>
            <a:r>
              <a:rPr sz="1800" b="1" spc="-10" dirty="0">
                <a:latin typeface="Corbel"/>
                <a:cs typeface="Corbel"/>
              </a:rPr>
              <a:t> </a:t>
            </a:r>
            <a:r>
              <a:rPr sz="1800" b="1" spc="-5" dirty="0">
                <a:latin typeface="Corbel"/>
                <a:cs typeface="Corbel"/>
              </a:rPr>
              <a:t>for</a:t>
            </a:r>
            <a:r>
              <a:rPr sz="1800" b="1" spc="-25" dirty="0">
                <a:latin typeface="Corbel"/>
                <a:cs typeface="Corbel"/>
              </a:rPr>
              <a:t> </a:t>
            </a:r>
            <a:r>
              <a:rPr sz="1800" b="1" spc="-5" dirty="0">
                <a:latin typeface="Corbel"/>
                <a:cs typeface="Corbel"/>
              </a:rPr>
              <a:t>2D</a:t>
            </a:r>
            <a:r>
              <a:rPr sz="1800" b="1" spc="-10" dirty="0">
                <a:latin typeface="Corbel"/>
                <a:cs typeface="Corbel"/>
              </a:rPr>
              <a:t> </a:t>
            </a:r>
            <a:r>
              <a:rPr sz="1800" b="1" spc="-5" dirty="0">
                <a:latin typeface="Corbel"/>
                <a:cs typeface="Corbel"/>
              </a:rPr>
              <a:t>array:</a:t>
            </a:r>
            <a:endParaRPr sz="1800" dirty="0">
              <a:latin typeface="Corbel"/>
              <a:cs typeface="Corbel"/>
            </a:endParaRPr>
          </a:p>
        </p:txBody>
      </p:sp>
      <p:sp>
        <p:nvSpPr>
          <p:cNvPr id="8" name="object 8"/>
          <p:cNvSpPr txBox="1">
            <a:spLocks noGrp="1"/>
          </p:cNvSpPr>
          <p:nvPr>
            <p:ph type="title"/>
          </p:nvPr>
        </p:nvSpPr>
        <p:spPr>
          <a:xfrm>
            <a:off x="2037082" y="266712"/>
            <a:ext cx="10515600" cy="259045"/>
          </a:xfrm>
          <a:prstGeom prst="rect">
            <a:avLst/>
          </a:prstGeom>
        </p:spPr>
        <p:txBody>
          <a:bodyPr vert="horz" wrap="square" lIns="0" tIns="12700" rIns="0" bIns="0" rtlCol="0">
            <a:spAutoFit/>
          </a:bodyPr>
          <a:lstStyle/>
          <a:p>
            <a:pPr marL="4885055">
              <a:lnSpc>
                <a:spcPct val="100000"/>
              </a:lnSpc>
              <a:spcBef>
                <a:spcPts val="100"/>
              </a:spcBef>
            </a:pPr>
            <a:r>
              <a:rPr sz="1600" b="1" spc="-5" dirty="0"/>
              <a:t>PHP</a:t>
            </a:r>
            <a:r>
              <a:rPr sz="1600" b="1" spc="-70" dirty="0"/>
              <a:t> </a:t>
            </a:r>
            <a:r>
              <a:rPr sz="1600" b="1" spc="-5" dirty="0"/>
              <a:t>2D</a:t>
            </a:r>
            <a:r>
              <a:rPr sz="1600" b="1" spc="-114" dirty="0"/>
              <a:t> </a:t>
            </a:r>
            <a:r>
              <a:rPr sz="1600" b="1" spc="-10" dirty="0"/>
              <a:t>Arrays</a:t>
            </a:r>
          </a:p>
        </p:txBody>
      </p:sp>
      <p:sp>
        <p:nvSpPr>
          <p:cNvPr id="9" name="object 9"/>
          <p:cNvSpPr txBox="1"/>
          <p:nvPr/>
        </p:nvSpPr>
        <p:spPr>
          <a:xfrm>
            <a:off x="4942713" y="468248"/>
            <a:ext cx="6051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&lt;?p</a:t>
            </a:r>
            <a:r>
              <a:rPr sz="1800" spc="-5" dirty="0">
                <a:solidFill>
                  <a:srgbClr val="006FC0"/>
                </a:solidFill>
                <a:latin typeface="Corbel"/>
                <a:cs typeface="Corbel"/>
              </a:rPr>
              <a:t>hp</a:t>
            </a:r>
            <a:endParaRPr sz="1800">
              <a:latin typeface="Corbel"/>
              <a:cs typeface="Corbel"/>
            </a:endParaRPr>
          </a:p>
        </p:txBody>
      </p:sp>
      <p:sp>
        <p:nvSpPr>
          <p:cNvPr id="10" name="object 10"/>
          <p:cNvSpPr txBox="1"/>
          <p:nvPr/>
        </p:nvSpPr>
        <p:spPr>
          <a:xfrm>
            <a:off x="5448680" y="742569"/>
            <a:ext cx="23717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FC0"/>
                </a:solidFill>
                <a:latin typeface="Corbel"/>
                <a:cs typeface="Corbel"/>
              </a:rPr>
              <a:t>$student_details</a:t>
            </a:r>
            <a:r>
              <a:rPr sz="1800" spc="-10" dirty="0">
                <a:solidFill>
                  <a:srgbClr val="006FC0"/>
                </a:solidFill>
                <a:latin typeface="Corbel"/>
                <a:cs typeface="Corbel"/>
              </a:rPr>
              <a:t> </a:t>
            </a:r>
            <a:r>
              <a:rPr sz="1800" dirty="0">
                <a:solidFill>
                  <a:srgbClr val="006FC0"/>
                </a:solidFill>
                <a:latin typeface="Corbel"/>
                <a:cs typeface="Corbel"/>
              </a:rPr>
              <a:t>=</a:t>
            </a:r>
            <a:r>
              <a:rPr sz="1800" spc="-5" dirty="0">
                <a:solidFill>
                  <a:srgbClr val="006FC0"/>
                </a:solidFill>
                <a:latin typeface="Corbel"/>
                <a:cs typeface="Corbel"/>
              </a:rPr>
              <a:t> </a:t>
            </a:r>
            <a:r>
              <a:rPr sz="1800" spc="-5" dirty="0">
                <a:solidFill>
                  <a:srgbClr val="C00000"/>
                </a:solidFill>
                <a:latin typeface="Corbel"/>
                <a:cs typeface="Corbel"/>
              </a:rPr>
              <a:t>array(</a:t>
            </a:r>
            <a:endParaRPr sz="1800">
              <a:latin typeface="Corbel"/>
              <a:cs typeface="Corbel"/>
            </a:endParaRPr>
          </a:p>
        </p:txBody>
      </p:sp>
      <p:sp>
        <p:nvSpPr>
          <p:cNvPr id="11" name="object 11"/>
          <p:cNvSpPr txBox="1"/>
          <p:nvPr/>
        </p:nvSpPr>
        <p:spPr>
          <a:xfrm>
            <a:off x="8097773" y="1016584"/>
            <a:ext cx="3503295" cy="84963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C00000"/>
                </a:solidFill>
                <a:latin typeface="Corbel"/>
                <a:cs typeface="Corbel"/>
              </a:rPr>
              <a:t>array(101,</a:t>
            </a:r>
            <a:r>
              <a:rPr sz="1800" spc="30" dirty="0">
                <a:solidFill>
                  <a:srgbClr val="C00000"/>
                </a:solidFill>
                <a:latin typeface="Corbel"/>
                <a:cs typeface="Corbel"/>
              </a:rPr>
              <a:t> </a:t>
            </a:r>
            <a:r>
              <a:rPr sz="1800" spc="-25" dirty="0">
                <a:solidFill>
                  <a:srgbClr val="C00000"/>
                </a:solidFill>
                <a:latin typeface="Corbel"/>
                <a:cs typeface="Corbel"/>
              </a:rPr>
              <a:t>"Arun",</a:t>
            </a:r>
            <a:r>
              <a:rPr sz="1800" dirty="0">
                <a:solidFill>
                  <a:srgbClr val="C00000"/>
                </a:solidFill>
                <a:latin typeface="Corbel"/>
                <a:cs typeface="Corbel"/>
              </a:rPr>
              <a:t> 59,</a:t>
            </a:r>
            <a:r>
              <a:rPr sz="1800" spc="5" dirty="0">
                <a:solidFill>
                  <a:srgbClr val="C00000"/>
                </a:solidFill>
                <a:latin typeface="Corbel"/>
                <a:cs typeface="Corbel"/>
              </a:rPr>
              <a:t> </a:t>
            </a:r>
            <a:r>
              <a:rPr sz="1800" spc="-10" dirty="0">
                <a:solidFill>
                  <a:srgbClr val="C00000"/>
                </a:solidFill>
                <a:latin typeface="Corbel"/>
                <a:cs typeface="Corbel"/>
              </a:rPr>
              <a:t>67,92,63,78),</a:t>
            </a:r>
            <a:endParaRPr sz="1800" dirty="0">
              <a:latin typeface="Corbel"/>
              <a:cs typeface="Corbel"/>
            </a:endParaRPr>
          </a:p>
          <a:p>
            <a:pPr marL="12700">
              <a:lnSpc>
                <a:spcPct val="100000"/>
              </a:lnSpc>
              <a:spcBef>
                <a:spcPts val="5"/>
              </a:spcBef>
            </a:pPr>
            <a:r>
              <a:rPr sz="1800" spc="-10" dirty="0">
                <a:solidFill>
                  <a:srgbClr val="C00000"/>
                </a:solidFill>
                <a:latin typeface="Corbel"/>
                <a:cs typeface="Corbel"/>
              </a:rPr>
              <a:t>array(102,</a:t>
            </a:r>
            <a:r>
              <a:rPr sz="1800" spc="20" dirty="0">
                <a:solidFill>
                  <a:srgbClr val="C00000"/>
                </a:solidFill>
                <a:latin typeface="Corbel"/>
                <a:cs typeface="Corbel"/>
              </a:rPr>
              <a:t> </a:t>
            </a:r>
            <a:r>
              <a:rPr sz="1800" spc="-10" dirty="0">
                <a:solidFill>
                  <a:srgbClr val="C00000"/>
                </a:solidFill>
                <a:latin typeface="Corbel"/>
                <a:cs typeface="Corbel"/>
              </a:rPr>
              <a:t>"Rajeev",</a:t>
            </a:r>
            <a:r>
              <a:rPr sz="1800" spc="25" dirty="0">
                <a:solidFill>
                  <a:srgbClr val="C00000"/>
                </a:solidFill>
                <a:latin typeface="Corbel"/>
                <a:cs typeface="Corbel"/>
              </a:rPr>
              <a:t> </a:t>
            </a:r>
            <a:r>
              <a:rPr sz="1800" dirty="0">
                <a:solidFill>
                  <a:srgbClr val="C00000"/>
                </a:solidFill>
                <a:latin typeface="Corbel"/>
                <a:cs typeface="Corbel"/>
              </a:rPr>
              <a:t>89,</a:t>
            </a:r>
            <a:r>
              <a:rPr sz="1800" spc="15" dirty="0">
                <a:solidFill>
                  <a:srgbClr val="C00000"/>
                </a:solidFill>
                <a:latin typeface="Corbel"/>
                <a:cs typeface="Corbel"/>
              </a:rPr>
              <a:t> </a:t>
            </a:r>
            <a:r>
              <a:rPr sz="1800" dirty="0">
                <a:solidFill>
                  <a:srgbClr val="C00000"/>
                </a:solidFill>
                <a:latin typeface="Corbel"/>
                <a:cs typeface="Corbel"/>
              </a:rPr>
              <a:t>73,92,69,68),</a:t>
            </a:r>
            <a:endParaRPr sz="1800" dirty="0">
              <a:latin typeface="Corbel"/>
              <a:cs typeface="Corbel"/>
            </a:endParaRPr>
          </a:p>
          <a:p>
            <a:pPr marL="12700">
              <a:lnSpc>
                <a:spcPct val="100000"/>
              </a:lnSpc>
            </a:pPr>
            <a:r>
              <a:rPr sz="1800" spc="-10" dirty="0">
                <a:solidFill>
                  <a:srgbClr val="C00000"/>
                </a:solidFill>
                <a:latin typeface="Corbel"/>
                <a:cs typeface="Corbel"/>
              </a:rPr>
              <a:t>array(103,</a:t>
            </a:r>
            <a:r>
              <a:rPr sz="1800" spc="15" dirty="0">
                <a:solidFill>
                  <a:srgbClr val="C00000"/>
                </a:solidFill>
                <a:latin typeface="Corbel"/>
                <a:cs typeface="Corbel"/>
              </a:rPr>
              <a:t> </a:t>
            </a:r>
            <a:r>
              <a:rPr sz="1800" spc="-5" dirty="0">
                <a:solidFill>
                  <a:srgbClr val="C00000"/>
                </a:solidFill>
                <a:latin typeface="Corbel"/>
                <a:cs typeface="Corbel"/>
              </a:rPr>
              <a:t>"Rahul",</a:t>
            </a:r>
            <a:r>
              <a:rPr sz="1800" spc="-10" dirty="0">
                <a:solidFill>
                  <a:srgbClr val="C00000"/>
                </a:solidFill>
                <a:latin typeface="Corbel"/>
                <a:cs typeface="Corbel"/>
              </a:rPr>
              <a:t> </a:t>
            </a:r>
            <a:r>
              <a:rPr sz="1800" dirty="0">
                <a:solidFill>
                  <a:srgbClr val="C00000"/>
                </a:solidFill>
                <a:latin typeface="Corbel"/>
                <a:cs typeface="Corbel"/>
              </a:rPr>
              <a:t>89, </a:t>
            </a:r>
            <a:r>
              <a:rPr sz="1800" spc="-10" dirty="0">
                <a:solidFill>
                  <a:srgbClr val="C00000"/>
                </a:solidFill>
                <a:latin typeface="Corbel"/>
                <a:cs typeface="Corbel"/>
              </a:rPr>
              <a:t>87,72,61,68)</a:t>
            </a:r>
            <a:endParaRPr sz="1800" dirty="0">
              <a:latin typeface="Corbel"/>
              <a:cs typeface="Corbel"/>
            </a:endParaRPr>
          </a:p>
        </p:txBody>
      </p:sp>
      <p:sp>
        <p:nvSpPr>
          <p:cNvPr id="12" name="object 12"/>
          <p:cNvSpPr txBox="1"/>
          <p:nvPr/>
        </p:nvSpPr>
        <p:spPr>
          <a:xfrm>
            <a:off x="7640573" y="1840229"/>
            <a:ext cx="1555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C00000"/>
                </a:solidFill>
                <a:latin typeface="Corbel"/>
                <a:cs typeface="Corbel"/>
              </a:rPr>
              <a:t>);</a:t>
            </a:r>
            <a:endParaRPr sz="1800">
              <a:latin typeface="Corbel"/>
              <a:cs typeface="Corbel"/>
            </a:endParaRPr>
          </a:p>
        </p:txBody>
      </p:sp>
      <p:sp>
        <p:nvSpPr>
          <p:cNvPr id="13" name="object 13"/>
          <p:cNvSpPr txBox="1"/>
          <p:nvPr/>
        </p:nvSpPr>
        <p:spPr>
          <a:xfrm>
            <a:off x="5448680" y="2114550"/>
            <a:ext cx="5638800" cy="139763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for($i=0;$i&lt;3;$i++)</a:t>
            </a:r>
            <a:endParaRPr sz="1800" dirty="0">
              <a:latin typeface="Corbel"/>
              <a:cs typeface="Corbel"/>
            </a:endParaRPr>
          </a:p>
          <a:p>
            <a:pPr marL="12700">
              <a:lnSpc>
                <a:spcPct val="100000"/>
              </a:lnSpc>
            </a:pPr>
            <a:r>
              <a:rPr sz="1800" dirty="0">
                <a:solidFill>
                  <a:srgbClr val="006FC0"/>
                </a:solidFill>
                <a:latin typeface="Corbel"/>
                <a:cs typeface="Corbel"/>
              </a:rPr>
              <a:t>{</a:t>
            </a:r>
            <a:endParaRPr sz="1800" dirty="0">
              <a:latin typeface="Corbel"/>
              <a:cs typeface="Corbel"/>
            </a:endParaRPr>
          </a:p>
          <a:p>
            <a:pPr marL="151130" marR="5080">
              <a:lnSpc>
                <a:spcPct val="100000"/>
              </a:lnSpc>
              <a:tabLst>
                <a:tab pos="944880" algn="l"/>
                <a:tab pos="1717675" algn="l"/>
              </a:tabLst>
            </a:pPr>
            <a:r>
              <a:rPr sz="1800" dirty="0">
                <a:solidFill>
                  <a:srgbClr val="006FC0"/>
                </a:solidFill>
                <a:latin typeface="Corbel"/>
                <a:cs typeface="Corbel"/>
              </a:rPr>
              <a:t>echo</a:t>
            </a:r>
            <a:r>
              <a:rPr sz="1800" spc="-5" dirty="0">
                <a:solidFill>
                  <a:srgbClr val="006FC0"/>
                </a:solidFill>
                <a:latin typeface="Corbel"/>
                <a:cs typeface="Corbel"/>
              </a:rPr>
              <a:t> </a:t>
            </a:r>
            <a:r>
              <a:rPr sz="1800" dirty="0">
                <a:solidFill>
                  <a:srgbClr val="006FC0"/>
                </a:solidFill>
                <a:latin typeface="Corbel"/>
                <a:cs typeface="Corbel"/>
              </a:rPr>
              <a:t>(($i+1)." </a:t>
            </a:r>
            <a:r>
              <a:rPr sz="1800" spc="-5" dirty="0">
                <a:solidFill>
                  <a:srgbClr val="006FC0"/>
                </a:solidFill>
                <a:latin typeface="Corbel"/>
                <a:cs typeface="Corbel"/>
              </a:rPr>
              <a:t>Register</a:t>
            </a:r>
            <a:r>
              <a:rPr sz="1800" spc="-20" dirty="0">
                <a:solidFill>
                  <a:srgbClr val="006FC0"/>
                </a:solidFill>
                <a:latin typeface="Corbel"/>
                <a:cs typeface="Corbel"/>
              </a:rPr>
              <a:t> </a:t>
            </a:r>
            <a:r>
              <a:rPr sz="1800" spc="-5" dirty="0">
                <a:solidFill>
                  <a:srgbClr val="006FC0"/>
                </a:solidFill>
                <a:latin typeface="Corbel"/>
                <a:cs typeface="Corbel"/>
              </a:rPr>
              <a:t>number:</a:t>
            </a:r>
            <a:r>
              <a:rPr sz="1800" spc="15" dirty="0">
                <a:solidFill>
                  <a:srgbClr val="006FC0"/>
                </a:solidFill>
                <a:latin typeface="Corbel"/>
                <a:cs typeface="Corbel"/>
              </a:rPr>
              <a:t> </a:t>
            </a:r>
            <a:r>
              <a:rPr sz="1800" spc="-45" dirty="0">
                <a:solidFill>
                  <a:srgbClr val="006FC0"/>
                </a:solidFill>
                <a:latin typeface="Corbel"/>
                <a:cs typeface="Corbel"/>
              </a:rPr>
              <a:t>".</a:t>
            </a:r>
            <a:r>
              <a:rPr sz="1800" spc="-5" dirty="0">
                <a:solidFill>
                  <a:srgbClr val="006FC0"/>
                </a:solidFill>
                <a:latin typeface="Corbel"/>
                <a:cs typeface="Corbel"/>
              </a:rPr>
              <a:t> $student_details[$i][0]); </a:t>
            </a:r>
            <a:r>
              <a:rPr sz="1800" spc="-350" dirty="0">
                <a:solidFill>
                  <a:srgbClr val="006FC0"/>
                </a:solidFill>
                <a:latin typeface="Corbel"/>
                <a:cs typeface="Corbel"/>
              </a:rPr>
              <a:t> </a:t>
            </a:r>
            <a:r>
              <a:rPr sz="1800" dirty="0">
                <a:solidFill>
                  <a:srgbClr val="006FC0"/>
                </a:solidFill>
                <a:latin typeface="Corbel"/>
                <a:cs typeface="Corbel"/>
              </a:rPr>
              <a:t>echo</a:t>
            </a:r>
            <a:r>
              <a:rPr sz="1800" spc="-5" dirty="0">
                <a:solidFill>
                  <a:srgbClr val="006FC0"/>
                </a:solidFill>
                <a:latin typeface="Corbel"/>
                <a:cs typeface="Corbel"/>
              </a:rPr>
              <a:t> </a:t>
            </a:r>
            <a:r>
              <a:rPr sz="1800" dirty="0">
                <a:solidFill>
                  <a:srgbClr val="006FC0"/>
                </a:solidFill>
                <a:latin typeface="Corbel"/>
                <a:cs typeface="Corbel"/>
              </a:rPr>
              <a:t>("	</a:t>
            </a:r>
            <a:r>
              <a:rPr sz="1800" spc="-5" dirty="0">
                <a:solidFill>
                  <a:srgbClr val="006FC0"/>
                </a:solidFill>
                <a:latin typeface="Corbel"/>
                <a:cs typeface="Corbel"/>
              </a:rPr>
              <a:t>Name:	".$student_details[$i][1]);</a:t>
            </a:r>
            <a:endParaRPr sz="1800" dirty="0">
              <a:latin typeface="Corbel"/>
              <a:cs typeface="Corbel"/>
            </a:endParaRPr>
          </a:p>
          <a:p>
            <a:pPr marL="151130">
              <a:lnSpc>
                <a:spcPct val="100000"/>
              </a:lnSpc>
              <a:tabLst>
                <a:tab pos="935355" algn="l"/>
              </a:tabLst>
            </a:pPr>
            <a:r>
              <a:rPr sz="1800" dirty="0">
                <a:solidFill>
                  <a:srgbClr val="006FC0"/>
                </a:solidFill>
                <a:latin typeface="Corbel"/>
                <a:cs typeface="Corbel"/>
              </a:rPr>
              <a:t>echo</a:t>
            </a:r>
            <a:r>
              <a:rPr sz="1800" spc="-5" dirty="0">
                <a:solidFill>
                  <a:srgbClr val="006FC0"/>
                </a:solidFill>
                <a:latin typeface="Corbel"/>
                <a:cs typeface="Corbel"/>
              </a:rPr>
              <a:t> </a:t>
            </a:r>
            <a:r>
              <a:rPr sz="1800" dirty="0">
                <a:solidFill>
                  <a:srgbClr val="006FC0"/>
                </a:solidFill>
                <a:latin typeface="Corbel"/>
                <a:cs typeface="Corbel"/>
              </a:rPr>
              <a:t>("	</a:t>
            </a:r>
            <a:r>
              <a:rPr sz="1800" spc="-5" dirty="0">
                <a:solidFill>
                  <a:srgbClr val="006FC0"/>
                </a:solidFill>
                <a:latin typeface="Corbel"/>
                <a:cs typeface="Corbel"/>
              </a:rPr>
              <a:t>Civil:</a:t>
            </a:r>
            <a:r>
              <a:rPr sz="1800" spc="315" dirty="0">
                <a:solidFill>
                  <a:srgbClr val="006FC0"/>
                </a:solidFill>
                <a:latin typeface="Corbel"/>
                <a:cs typeface="Corbel"/>
              </a:rPr>
              <a:t> </a:t>
            </a:r>
            <a:r>
              <a:rPr sz="1800" spc="-5" dirty="0">
                <a:solidFill>
                  <a:srgbClr val="006FC0"/>
                </a:solidFill>
                <a:latin typeface="Corbel"/>
                <a:cs typeface="Corbel"/>
              </a:rPr>
              <a:t>".$student_details[$i][2]);</a:t>
            </a:r>
            <a:endParaRPr sz="1800" dirty="0">
              <a:latin typeface="Corbel"/>
              <a:cs typeface="Corbel"/>
            </a:endParaRPr>
          </a:p>
        </p:txBody>
      </p:sp>
      <p:sp>
        <p:nvSpPr>
          <p:cNvPr id="14" name="object 14"/>
          <p:cNvSpPr txBox="1"/>
          <p:nvPr/>
        </p:nvSpPr>
        <p:spPr>
          <a:xfrm>
            <a:off x="5587365" y="3486404"/>
            <a:ext cx="681990" cy="84899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e</a:t>
            </a:r>
            <a:r>
              <a:rPr sz="1800" spc="5" dirty="0">
                <a:solidFill>
                  <a:srgbClr val="006FC0"/>
                </a:solidFill>
                <a:latin typeface="Corbel"/>
                <a:cs typeface="Corbel"/>
              </a:rPr>
              <a:t>c</a:t>
            </a:r>
            <a:r>
              <a:rPr sz="1800" spc="-5" dirty="0">
                <a:solidFill>
                  <a:srgbClr val="006FC0"/>
                </a:solidFill>
                <a:latin typeface="Corbel"/>
                <a:cs typeface="Corbel"/>
              </a:rPr>
              <a:t>h</a:t>
            </a:r>
            <a:r>
              <a:rPr sz="1800" dirty="0">
                <a:solidFill>
                  <a:srgbClr val="006FC0"/>
                </a:solidFill>
                <a:latin typeface="Corbel"/>
                <a:cs typeface="Corbel"/>
              </a:rPr>
              <a:t>o</a:t>
            </a:r>
            <a:r>
              <a:rPr sz="1800" spc="-5" dirty="0">
                <a:solidFill>
                  <a:srgbClr val="006FC0"/>
                </a:solidFill>
                <a:latin typeface="Corbel"/>
                <a:cs typeface="Corbel"/>
              </a:rPr>
              <a:t> </a:t>
            </a:r>
            <a:r>
              <a:rPr sz="1800" dirty="0">
                <a:solidFill>
                  <a:srgbClr val="006FC0"/>
                </a:solidFill>
                <a:latin typeface="Corbel"/>
                <a:cs typeface="Corbel"/>
              </a:rPr>
              <a:t>("</a:t>
            </a:r>
            <a:endParaRPr sz="1800">
              <a:latin typeface="Corbel"/>
              <a:cs typeface="Corbel"/>
            </a:endParaRPr>
          </a:p>
          <a:p>
            <a:pPr marL="12700">
              <a:lnSpc>
                <a:spcPct val="100000"/>
              </a:lnSpc>
            </a:pPr>
            <a:r>
              <a:rPr sz="1800" dirty="0">
                <a:solidFill>
                  <a:srgbClr val="006FC0"/>
                </a:solidFill>
                <a:latin typeface="Corbel"/>
                <a:cs typeface="Corbel"/>
              </a:rPr>
              <a:t>echo</a:t>
            </a:r>
            <a:r>
              <a:rPr sz="1800" spc="-5" dirty="0">
                <a:solidFill>
                  <a:srgbClr val="006FC0"/>
                </a:solidFill>
                <a:latin typeface="Corbel"/>
                <a:cs typeface="Corbel"/>
              </a:rPr>
              <a:t> </a:t>
            </a:r>
            <a:r>
              <a:rPr sz="1800" dirty="0">
                <a:solidFill>
                  <a:srgbClr val="006FC0"/>
                </a:solidFill>
                <a:latin typeface="Corbel"/>
                <a:cs typeface="Corbel"/>
              </a:rPr>
              <a:t>("</a:t>
            </a:r>
            <a:endParaRPr sz="1800">
              <a:latin typeface="Corbel"/>
              <a:cs typeface="Corbel"/>
            </a:endParaRPr>
          </a:p>
          <a:p>
            <a:pPr marL="12700">
              <a:lnSpc>
                <a:spcPct val="100000"/>
              </a:lnSpc>
            </a:pPr>
            <a:r>
              <a:rPr sz="1800" dirty="0">
                <a:solidFill>
                  <a:srgbClr val="006FC0"/>
                </a:solidFill>
                <a:latin typeface="Corbel"/>
                <a:cs typeface="Corbel"/>
              </a:rPr>
              <a:t>e</a:t>
            </a:r>
            <a:r>
              <a:rPr sz="1800" spc="5" dirty="0">
                <a:solidFill>
                  <a:srgbClr val="006FC0"/>
                </a:solidFill>
                <a:latin typeface="Corbel"/>
                <a:cs typeface="Corbel"/>
              </a:rPr>
              <a:t>c</a:t>
            </a:r>
            <a:r>
              <a:rPr sz="1800" spc="-5" dirty="0">
                <a:solidFill>
                  <a:srgbClr val="006FC0"/>
                </a:solidFill>
                <a:latin typeface="Corbel"/>
                <a:cs typeface="Corbel"/>
              </a:rPr>
              <a:t>h</a:t>
            </a:r>
            <a:r>
              <a:rPr sz="1800" dirty="0">
                <a:solidFill>
                  <a:srgbClr val="006FC0"/>
                </a:solidFill>
                <a:latin typeface="Corbel"/>
                <a:cs typeface="Corbel"/>
              </a:rPr>
              <a:t>o</a:t>
            </a:r>
            <a:r>
              <a:rPr sz="1800" spc="-5" dirty="0">
                <a:solidFill>
                  <a:srgbClr val="006FC0"/>
                </a:solidFill>
                <a:latin typeface="Corbel"/>
                <a:cs typeface="Corbel"/>
              </a:rPr>
              <a:t> </a:t>
            </a:r>
            <a:r>
              <a:rPr sz="1800" dirty="0">
                <a:solidFill>
                  <a:srgbClr val="006FC0"/>
                </a:solidFill>
                <a:latin typeface="Corbel"/>
                <a:cs typeface="Corbel"/>
              </a:rPr>
              <a:t>("</a:t>
            </a:r>
            <a:endParaRPr sz="1800">
              <a:latin typeface="Corbel"/>
              <a:cs typeface="Corbel"/>
            </a:endParaRPr>
          </a:p>
        </p:txBody>
      </p:sp>
      <p:sp>
        <p:nvSpPr>
          <p:cNvPr id="15" name="object 15"/>
          <p:cNvSpPr txBox="1"/>
          <p:nvPr/>
        </p:nvSpPr>
        <p:spPr>
          <a:xfrm>
            <a:off x="6381139" y="3486404"/>
            <a:ext cx="3658870"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6FC0"/>
                </a:solidFill>
                <a:latin typeface="Corbel"/>
                <a:cs typeface="Corbel"/>
              </a:rPr>
              <a:t>Mechanical:</a:t>
            </a:r>
            <a:r>
              <a:rPr sz="1800" spc="65" dirty="0">
                <a:solidFill>
                  <a:srgbClr val="006FC0"/>
                </a:solidFill>
                <a:latin typeface="Corbel"/>
                <a:cs typeface="Corbel"/>
              </a:rPr>
              <a:t> </a:t>
            </a:r>
            <a:r>
              <a:rPr sz="1800" spc="-10" dirty="0">
                <a:solidFill>
                  <a:srgbClr val="006FC0"/>
                </a:solidFill>
                <a:latin typeface="Corbel"/>
                <a:cs typeface="Corbel"/>
              </a:rPr>
              <a:t>".$student_details[$i][3]); </a:t>
            </a:r>
            <a:r>
              <a:rPr sz="1800" spc="-350" dirty="0">
                <a:solidFill>
                  <a:srgbClr val="006FC0"/>
                </a:solidFill>
                <a:latin typeface="Corbel"/>
                <a:cs typeface="Corbel"/>
              </a:rPr>
              <a:t> </a:t>
            </a:r>
            <a:r>
              <a:rPr sz="1800" spc="-5" dirty="0">
                <a:solidFill>
                  <a:srgbClr val="006FC0"/>
                </a:solidFill>
                <a:latin typeface="Corbel"/>
                <a:cs typeface="Corbel"/>
              </a:rPr>
              <a:t>Electrical:</a:t>
            </a:r>
            <a:r>
              <a:rPr sz="1800" dirty="0">
                <a:solidFill>
                  <a:srgbClr val="006FC0"/>
                </a:solidFill>
                <a:latin typeface="Corbel"/>
                <a:cs typeface="Corbel"/>
              </a:rPr>
              <a:t> </a:t>
            </a:r>
            <a:r>
              <a:rPr sz="1800" spc="-10" dirty="0">
                <a:solidFill>
                  <a:srgbClr val="006FC0"/>
                </a:solidFill>
                <a:latin typeface="Corbel"/>
                <a:cs typeface="Corbel"/>
              </a:rPr>
              <a:t>".$student_details[$i][4]); </a:t>
            </a:r>
            <a:r>
              <a:rPr sz="1800" spc="-5" dirty="0">
                <a:solidFill>
                  <a:srgbClr val="006FC0"/>
                </a:solidFill>
                <a:latin typeface="Corbel"/>
                <a:cs typeface="Corbel"/>
              </a:rPr>
              <a:t> Electronics:</a:t>
            </a:r>
            <a:r>
              <a:rPr sz="1800" spc="290" dirty="0">
                <a:solidFill>
                  <a:srgbClr val="006FC0"/>
                </a:solidFill>
                <a:latin typeface="Corbel"/>
                <a:cs typeface="Corbel"/>
              </a:rPr>
              <a:t> </a:t>
            </a:r>
            <a:r>
              <a:rPr sz="1800" spc="-5" dirty="0">
                <a:solidFill>
                  <a:srgbClr val="006FC0"/>
                </a:solidFill>
                <a:latin typeface="Corbel"/>
                <a:cs typeface="Corbel"/>
              </a:rPr>
              <a:t>".$student_details[$i][5]);</a:t>
            </a:r>
            <a:endParaRPr sz="1800" dirty="0">
              <a:latin typeface="Corbel"/>
              <a:cs typeface="Corbel"/>
            </a:endParaRPr>
          </a:p>
        </p:txBody>
      </p:sp>
      <p:sp>
        <p:nvSpPr>
          <p:cNvPr id="16" name="object 16"/>
          <p:cNvSpPr txBox="1"/>
          <p:nvPr/>
        </p:nvSpPr>
        <p:spPr>
          <a:xfrm>
            <a:off x="5587365" y="4309617"/>
            <a:ext cx="5467350" cy="299720"/>
          </a:xfrm>
          <a:prstGeom prst="rect">
            <a:avLst/>
          </a:prstGeom>
        </p:spPr>
        <p:txBody>
          <a:bodyPr vert="horz" wrap="square" lIns="0" tIns="12700" rIns="0" bIns="0" rtlCol="0">
            <a:spAutoFit/>
          </a:bodyPr>
          <a:lstStyle/>
          <a:p>
            <a:pPr marL="12700">
              <a:lnSpc>
                <a:spcPct val="100000"/>
              </a:lnSpc>
              <a:spcBef>
                <a:spcPts val="100"/>
              </a:spcBef>
              <a:tabLst>
                <a:tab pos="796925" algn="l"/>
                <a:tab pos="1949450" algn="l"/>
              </a:tabLst>
            </a:pPr>
            <a:r>
              <a:rPr sz="1800" dirty="0">
                <a:solidFill>
                  <a:srgbClr val="006FC0"/>
                </a:solidFill>
                <a:latin typeface="Corbel"/>
                <a:cs typeface="Corbel"/>
              </a:rPr>
              <a:t>echo</a:t>
            </a:r>
            <a:r>
              <a:rPr sz="1800" spc="-5" dirty="0">
                <a:solidFill>
                  <a:srgbClr val="006FC0"/>
                </a:solidFill>
                <a:latin typeface="Corbel"/>
                <a:cs typeface="Corbel"/>
              </a:rPr>
              <a:t> </a:t>
            </a:r>
            <a:r>
              <a:rPr sz="1800" dirty="0">
                <a:solidFill>
                  <a:srgbClr val="006FC0"/>
                </a:solidFill>
                <a:latin typeface="Corbel"/>
                <a:cs typeface="Corbel"/>
              </a:rPr>
              <a:t>("	</a:t>
            </a:r>
            <a:r>
              <a:rPr sz="1800" spc="-5" dirty="0">
                <a:solidFill>
                  <a:srgbClr val="006FC0"/>
                </a:solidFill>
                <a:latin typeface="Corbel"/>
                <a:cs typeface="Corbel"/>
              </a:rPr>
              <a:t>Computer:	".$student_details[$i][5]."&lt;br&gt;&lt;br&gt;");</a:t>
            </a:r>
            <a:endParaRPr sz="1800">
              <a:latin typeface="Corbel"/>
              <a:cs typeface="Corbel"/>
            </a:endParaRPr>
          </a:p>
        </p:txBody>
      </p:sp>
      <p:sp>
        <p:nvSpPr>
          <p:cNvPr id="17" name="object 17"/>
          <p:cNvSpPr txBox="1"/>
          <p:nvPr/>
        </p:nvSpPr>
        <p:spPr>
          <a:xfrm>
            <a:off x="5448680" y="4583938"/>
            <a:ext cx="946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a:t>
            </a:r>
            <a:endParaRPr sz="1800">
              <a:latin typeface="Corbel"/>
              <a:cs typeface="Corbel"/>
            </a:endParaRPr>
          </a:p>
        </p:txBody>
      </p:sp>
      <p:sp>
        <p:nvSpPr>
          <p:cNvPr id="18" name="object 18"/>
          <p:cNvSpPr txBox="1"/>
          <p:nvPr/>
        </p:nvSpPr>
        <p:spPr>
          <a:xfrm>
            <a:off x="4896992" y="4858257"/>
            <a:ext cx="2406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?&gt;</a:t>
            </a:r>
            <a:endParaRPr sz="1800">
              <a:latin typeface="Corbel"/>
              <a:cs typeface="Corbel"/>
            </a:endParaRPr>
          </a:p>
        </p:txBody>
      </p:sp>
      <p:pic>
        <p:nvPicPr>
          <p:cNvPr id="19" name="object 19"/>
          <p:cNvPicPr/>
          <p:nvPr/>
        </p:nvPicPr>
        <p:blipFill>
          <a:blip r:embed="rId2" cstate="print"/>
          <a:stretch>
            <a:fillRect/>
          </a:stretch>
        </p:blipFill>
        <p:spPr>
          <a:xfrm>
            <a:off x="4870703" y="5567171"/>
            <a:ext cx="6909816" cy="996696"/>
          </a:xfrm>
          <a:prstGeom prst="rect">
            <a:avLst/>
          </a:prstGeom>
        </p:spPr>
      </p:pic>
      <p:sp>
        <p:nvSpPr>
          <p:cNvPr id="20" name="object 20"/>
          <p:cNvSpPr txBox="1"/>
          <p:nvPr/>
        </p:nvSpPr>
        <p:spPr>
          <a:xfrm>
            <a:off x="8011794" y="5035041"/>
            <a:ext cx="97980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orbel"/>
                <a:cs typeface="Corbel"/>
              </a:rPr>
              <a:t>Output</a:t>
            </a:r>
            <a:endParaRPr sz="2400">
              <a:latin typeface="Corbel"/>
              <a:cs typeface="Corbel"/>
            </a:endParaRPr>
          </a:p>
        </p:txBody>
      </p:sp>
      <p:sp>
        <p:nvSpPr>
          <p:cNvPr id="21" name="object 21"/>
          <p:cNvSpPr txBox="1"/>
          <p:nvPr/>
        </p:nvSpPr>
        <p:spPr>
          <a:xfrm>
            <a:off x="363727" y="4108195"/>
            <a:ext cx="5791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6FC0"/>
                </a:solidFill>
                <a:latin typeface="Corbel"/>
                <a:cs typeface="Corbel"/>
              </a:rPr>
              <a:t>a</a:t>
            </a:r>
            <a:r>
              <a:rPr sz="1800" dirty="0">
                <a:solidFill>
                  <a:srgbClr val="006FC0"/>
                </a:solidFill>
                <a:latin typeface="Corbel"/>
                <a:cs typeface="Corbel"/>
              </a:rPr>
              <a:t>r</a:t>
            </a:r>
            <a:r>
              <a:rPr sz="1800" spc="-10" dirty="0">
                <a:solidFill>
                  <a:srgbClr val="006FC0"/>
                </a:solidFill>
                <a:latin typeface="Corbel"/>
                <a:cs typeface="Corbel"/>
              </a:rPr>
              <a:t>r</a:t>
            </a:r>
            <a:r>
              <a:rPr sz="1800" spc="-5" dirty="0">
                <a:solidFill>
                  <a:srgbClr val="006FC0"/>
                </a:solidFill>
                <a:latin typeface="Corbel"/>
                <a:cs typeface="Corbel"/>
              </a:rPr>
              <a:t>a</a:t>
            </a:r>
            <a:r>
              <a:rPr sz="1800" dirty="0">
                <a:solidFill>
                  <a:srgbClr val="006FC0"/>
                </a:solidFill>
                <a:latin typeface="Corbel"/>
                <a:cs typeface="Corbel"/>
              </a:rPr>
              <a:t>y(</a:t>
            </a:r>
            <a:endParaRPr sz="1800" dirty="0">
              <a:latin typeface="Corbel"/>
              <a:cs typeface="Corbel"/>
            </a:endParaRPr>
          </a:p>
        </p:txBody>
      </p:sp>
      <p:sp>
        <p:nvSpPr>
          <p:cNvPr id="22" name="object 22"/>
          <p:cNvSpPr txBox="1"/>
          <p:nvPr/>
        </p:nvSpPr>
        <p:spPr>
          <a:xfrm>
            <a:off x="1005332" y="4382516"/>
            <a:ext cx="3502025" cy="848994"/>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C00000"/>
                </a:solidFill>
                <a:latin typeface="Corbel"/>
                <a:cs typeface="Corbel"/>
              </a:rPr>
              <a:t>array(101,</a:t>
            </a:r>
            <a:r>
              <a:rPr sz="1800" spc="30" dirty="0">
                <a:solidFill>
                  <a:srgbClr val="C00000"/>
                </a:solidFill>
                <a:latin typeface="Corbel"/>
                <a:cs typeface="Corbel"/>
              </a:rPr>
              <a:t> </a:t>
            </a:r>
            <a:r>
              <a:rPr sz="1800" spc="-25" dirty="0">
                <a:solidFill>
                  <a:srgbClr val="C00000"/>
                </a:solidFill>
                <a:latin typeface="Corbel"/>
                <a:cs typeface="Corbel"/>
              </a:rPr>
              <a:t>"Arun",</a:t>
            </a:r>
            <a:r>
              <a:rPr sz="1800" spc="-10" dirty="0">
                <a:solidFill>
                  <a:srgbClr val="C00000"/>
                </a:solidFill>
                <a:latin typeface="Corbel"/>
                <a:cs typeface="Corbel"/>
              </a:rPr>
              <a:t> </a:t>
            </a:r>
            <a:r>
              <a:rPr sz="1800" dirty="0">
                <a:solidFill>
                  <a:srgbClr val="C00000"/>
                </a:solidFill>
                <a:latin typeface="Corbel"/>
                <a:cs typeface="Corbel"/>
              </a:rPr>
              <a:t>59,</a:t>
            </a:r>
            <a:r>
              <a:rPr sz="1800" spc="-10" dirty="0">
                <a:solidFill>
                  <a:srgbClr val="C00000"/>
                </a:solidFill>
                <a:latin typeface="Corbel"/>
                <a:cs typeface="Corbel"/>
              </a:rPr>
              <a:t> </a:t>
            </a:r>
            <a:r>
              <a:rPr sz="1800" spc="-5" dirty="0">
                <a:solidFill>
                  <a:srgbClr val="C00000"/>
                </a:solidFill>
                <a:latin typeface="Corbel"/>
                <a:cs typeface="Corbel"/>
              </a:rPr>
              <a:t>67,92,63,78),</a:t>
            </a:r>
            <a:endParaRPr sz="1800" dirty="0">
              <a:latin typeface="Corbel"/>
              <a:cs typeface="Corbel"/>
            </a:endParaRPr>
          </a:p>
          <a:p>
            <a:pPr marL="12700">
              <a:lnSpc>
                <a:spcPct val="100000"/>
              </a:lnSpc>
            </a:pPr>
            <a:r>
              <a:rPr sz="1800" spc="-10" dirty="0">
                <a:solidFill>
                  <a:srgbClr val="00AF50"/>
                </a:solidFill>
                <a:latin typeface="Corbel"/>
                <a:cs typeface="Corbel"/>
              </a:rPr>
              <a:t>array(102,</a:t>
            </a:r>
            <a:r>
              <a:rPr sz="1800" spc="20" dirty="0">
                <a:solidFill>
                  <a:srgbClr val="00AF50"/>
                </a:solidFill>
                <a:latin typeface="Corbel"/>
                <a:cs typeface="Corbel"/>
              </a:rPr>
              <a:t> </a:t>
            </a:r>
            <a:r>
              <a:rPr sz="1800" spc="-10" dirty="0">
                <a:solidFill>
                  <a:srgbClr val="00AF50"/>
                </a:solidFill>
                <a:latin typeface="Corbel"/>
                <a:cs typeface="Corbel"/>
              </a:rPr>
              <a:t>"Rajeev",</a:t>
            </a:r>
            <a:r>
              <a:rPr sz="1800" spc="25" dirty="0">
                <a:solidFill>
                  <a:srgbClr val="00AF50"/>
                </a:solidFill>
                <a:latin typeface="Corbel"/>
                <a:cs typeface="Corbel"/>
              </a:rPr>
              <a:t> </a:t>
            </a:r>
            <a:r>
              <a:rPr sz="1800" dirty="0">
                <a:solidFill>
                  <a:srgbClr val="00AF50"/>
                </a:solidFill>
                <a:latin typeface="Corbel"/>
                <a:cs typeface="Corbel"/>
              </a:rPr>
              <a:t>89,</a:t>
            </a:r>
            <a:r>
              <a:rPr sz="1800" spc="5" dirty="0">
                <a:solidFill>
                  <a:srgbClr val="00AF50"/>
                </a:solidFill>
                <a:latin typeface="Corbel"/>
                <a:cs typeface="Corbel"/>
              </a:rPr>
              <a:t> </a:t>
            </a:r>
            <a:r>
              <a:rPr sz="1800" dirty="0">
                <a:solidFill>
                  <a:srgbClr val="00AF50"/>
                </a:solidFill>
                <a:latin typeface="Corbel"/>
                <a:cs typeface="Corbel"/>
              </a:rPr>
              <a:t>73,92,69,68),</a:t>
            </a:r>
            <a:endParaRPr sz="1800" dirty="0">
              <a:latin typeface="Corbel"/>
              <a:cs typeface="Corbel"/>
            </a:endParaRPr>
          </a:p>
          <a:p>
            <a:pPr marL="12700">
              <a:lnSpc>
                <a:spcPct val="100000"/>
              </a:lnSpc>
            </a:pPr>
            <a:r>
              <a:rPr sz="1800" spc="-10" dirty="0">
                <a:solidFill>
                  <a:srgbClr val="C00000"/>
                </a:solidFill>
                <a:latin typeface="Corbel"/>
                <a:cs typeface="Corbel"/>
              </a:rPr>
              <a:t>array(103,</a:t>
            </a:r>
            <a:r>
              <a:rPr sz="1800" spc="15" dirty="0">
                <a:solidFill>
                  <a:srgbClr val="C00000"/>
                </a:solidFill>
                <a:latin typeface="Corbel"/>
                <a:cs typeface="Corbel"/>
              </a:rPr>
              <a:t> </a:t>
            </a:r>
            <a:r>
              <a:rPr sz="1800" spc="-5" dirty="0">
                <a:solidFill>
                  <a:srgbClr val="C00000"/>
                </a:solidFill>
                <a:latin typeface="Corbel"/>
                <a:cs typeface="Corbel"/>
              </a:rPr>
              <a:t>"Rahul",</a:t>
            </a:r>
            <a:r>
              <a:rPr sz="1800" spc="-10" dirty="0">
                <a:solidFill>
                  <a:srgbClr val="C00000"/>
                </a:solidFill>
                <a:latin typeface="Corbel"/>
                <a:cs typeface="Corbel"/>
              </a:rPr>
              <a:t> </a:t>
            </a:r>
            <a:r>
              <a:rPr sz="1800" dirty="0">
                <a:solidFill>
                  <a:srgbClr val="C00000"/>
                </a:solidFill>
                <a:latin typeface="Corbel"/>
                <a:cs typeface="Corbel"/>
              </a:rPr>
              <a:t>89,</a:t>
            </a:r>
            <a:r>
              <a:rPr sz="1800" spc="5" dirty="0">
                <a:solidFill>
                  <a:srgbClr val="C00000"/>
                </a:solidFill>
                <a:latin typeface="Corbel"/>
                <a:cs typeface="Corbel"/>
              </a:rPr>
              <a:t> </a:t>
            </a:r>
            <a:r>
              <a:rPr sz="1800" spc="-10" dirty="0">
                <a:solidFill>
                  <a:srgbClr val="C00000"/>
                </a:solidFill>
                <a:latin typeface="Corbel"/>
                <a:cs typeface="Corbel"/>
              </a:rPr>
              <a:t>87,72,61,68)</a:t>
            </a:r>
            <a:endParaRPr sz="1800" dirty="0">
              <a:latin typeface="Corbel"/>
              <a:cs typeface="Corbel"/>
            </a:endParaRPr>
          </a:p>
        </p:txBody>
      </p:sp>
      <p:sp>
        <p:nvSpPr>
          <p:cNvPr id="23" name="object 23"/>
          <p:cNvSpPr txBox="1"/>
          <p:nvPr/>
        </p:nvSpPr>
        <p:spPr>
          <a:xfrm>
            <a:off x="820927" y="5205729"/>
            <a:ext cx="1555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orbel"/>
                <a:cs typeface="Corbel"/>
              </a:rPr>
              <a:t>);</a:t>
            </a:r>
            <a:endParaRPr sz="1800">
              <a:latin typeface="Corbel"/>
              <a:cs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5185</Words>
  <Application>Microsoft Office PowerPoint</Application>
  <PresentationFormat>Widescreen</PresentationFormat>
  <Paragraphs>517</Paragraphs>
  <Slides>51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51</vt:i4>
      </vt:variant>
    </vt:vector>
  </HeadingPairs>
  <TitlesOfParts>
    <vt:vector size="70" baseType="lpstr">
      <vt:lpstr>__Source_Sans_3_059edf</vt:lpstr>
      <vt:lpstr>-apple-system</vt:lpstr>
      <vt:lpstr>Arial</vt:lpstr>
      <vt:lpstr>Calibri</vt:lpstr>
      <vt:lpstr>Calibri Light</vt:lpstr>
      <vt:lpstr>Cambria</vt:lpstr>
      <vt:lpstr>Consolas</vt:lpstr>
      <vt:lpstr>Corbel</vt:lpstr>
      <vt:lpstr>erdana</vt:lpstr>
      <vt:lpstr>Fira Sans</vt:lpstr>
      <vt:lpstr>Helvetica</vt:lpstr>
      <vt:lpstr>inter-regular</vt:lpstr>
      <vt:lpstr>Roboto</vt:lpstr>
      <vt:lpstr>Segoe UI</vt:lpstr>
      <vt:lpstr>Times New Roman</vt:lpstr>
      <vt:lpstr>var(--ff-lato)</vt:lpstr>
      <vt:lpstr>Verdana</vt:lpstr>
      <vt:lpstr>Wingdings</vt:lpstr>
      <vt:lpstr>Office Theme</vt:lpstr>
      <vt:lpstr>20AIM72A Web Technology Jimsha K Mathew SAP/AIML/NHCE </vt:lpstr>
      <vt:lpstr>PowerPoint Presentation</vt:lpstr>
      <vt:lpstr>PowerPoint Presentation</vt:lpstr>
      <vt:lpstr>Contents</vt:lpstr>
      <vt:lpstr>Create an Array in PHP </vt:lpstr>
      <vt:lpstr>PowerPoint Presentation</vt:lpstr>
      <vt:lpstr>How to create an indexed array?</vt:lpstr>
      <vt:lpstr>How to create an associative array?</vt:lpstr>
      <vt:lpstr>PHP 2D Arrays</vt:lpstr>
      <vt:lpstr>Array Sorting</vt:lpstr>
      <vt:lpstr>Associate Array Sorting</vt:lpstr>
      <vt:lpstr>PHP Array Functions</vt:lpstr>
      <vt:lpstr>PHP Array Functions contd..</vt:lpstr>
      <vt:lpstr>PHP Array Functions contd..</vt:lpstr>
      <vt:lpstr>PHP Array Functions contd..</vt:lpstr>
      <vt:lpstr>PHP - Superglobal variables </vt:lpstr>
      <vt:lpstr>PHP $GLOBALS </vt:lpstr>
      <vt:lpstr>&lt;!DOCTYPE html&gt; &lt;html&gt; &lt;body&gt;  &lt;?php  $x = 75; $y = 25;   function addition() {   $GLOBALS['z'] = $GLOBALS['x'] + $GLOBALS['y']; }  addition(); echo $z; ?&gt;  &lt;/body&gt; &lt;/html&gt;</vt:lpstr>
      <vt:lpstr>PHP $_SERVER </vt:lpstr>
      <vt:lpstr>&lt;!DOCTYPE html&gt; &lt;html&gt; &lt;body&gt;  &lt;?php echo $_SERVER['PHP_SELF']; echo "&lt;br&gt;"; echo $_SERVER['SERVER_NAME']; echo "&lt;br&gt;"; echo $_SERVER['HTTP_HOST']; echo "&lt;br&gt;"; echo $_SERVER['HTTP_REFERER']; echo "&lt;br&gt;"; echo $_SERVER['HTTP_USER_AGENT']; echo "&lt;br&gt;"; echo $_SERVER['SCRIPT_NAME']; ?&gt;  &lt;/body&gt; &lt;/html&gt;</vt:lpstr>
      <vt:lpstr>PHP $_REQUEST </vt:lpstr>
      <vt:lpstr>&lt;!DOCTYPE html&gt; &lt;html&gt; &lt;body&gt;  &lt;form action="&lt;?php echo $_SERVER['PHP_SELF'];?&gt;"&gt;   Name: &lt;input type="text" name="fname"&gt;   &lt;input type="submit"&gt; &lt;/form&gt;  &lt;?php if ($_SERVER["REQUEST_METHOD"] == "POST") {     // collect value of input field     $name = htmlspecialchars($_REQUEST['fname']);     if (empty($name)) {         echo "Name is empty";     } else {         echo $name;     } } ?&gt;  &lt;/body&gt; &lt;/html&gt;</vt:lpstr>
      <vt:lpstr>PHP $_POST </vt:lpstr>
      <vt:lpstr>&lt;!DOCTYPE html&gt; &lt;html&gt; &lt;body&gt;  &lt;form method="post" action="&lt;?php echo $_SERVER['PHP_SELF'];?&gt;"&gt;   Name: &lt;input type="text" name="fname"&gt;   &lt;input type="submit"&gt; &lt;/form&gt;  &lt;?php if ($_SERVER["REQUEST_METHOD"] == "POST") {     // collect value of input field     $name = $_POST['fname'];     if (empty($name)) {         echo "Name is empty";     } else {         echo $name;     } } ?&gt;  &lt;/body&gt; &lt;/html&gt;</vt:lpstr>
      <vt:lpstr>PHP $_GET </vt:lpstr>
      <vt:lpstr>PowerPoint Presentation</vt:lpstr>
      <vt:lpstr>PHP $_FILES </vt:lpstr>
      <vt:lpstr>PowerPoint Presentation</vt:lpstr>
      <vt:lpstr>READING/WRITING FILES IN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20AIM72A Web Technology Jimsha K Mathew SAP/AIML/NHCE </dc:title>
  <dc:creator>jimsha mathew</dc:creator>
  <cp:lastModifiedBy>jimsha mathew</cp:lastModifiedBy>
  <cp:revision>282</cp:revision>
  <dcterms:created xsi:type="dcterms:W3CDTF">2023-10-13T03:50:19Z</dcterms:created>
  <dcterms:modified xsi:type="dcterms:W3CDTF">2024-06-26T04:16:27Z</dcterms:modified>
</cp:coreProperties>
</file>