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7" r:id="rId2"/>
    <p:sldId id="258" r:id="rId3"/>
    <p:sldId id="259" r:id="rId4"/>
    <p:sldId id="260" r:id="rId5"/>
    <p:sldId id="261" r:id="rId6"/>
    <p:sldId id="293"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310" r:id="rId38"/>
    <p:sldId id="318" r:id="rId39"/>
    <p:sldId id="291"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1" r:id="rId57"/>
    <p:sldId id="312" r:id="rId58"/>
    <p:sldId id="313" r:id="rId59"/>
    <p:sldId id="314" r:id="rId60"/>
    <p:sldId id="315" r:id="rId61"/>
    <p:sldId id="316" r:id="rId62"/>
    <p:sldId id="317" r:id="rId63"/>
    <p:sldId id="319" r:id="rId64"/>
    <p:sldId id="320" r:id="rId65"/>
    <p:sldId id="321" r:id="rId66"/>
    <p:sldId id="323" r:id="rId67"/>
    <p:sldId id="324" r:id="rId68"/>
    <p:sldId id="325" r:id="rId69"/>
    <p:sldId id="326" r:id="rId70"/>
    <p:sldId id="327" r:id="rId71"/>
    <p:sldId id="328" r:id="rId72"/>
    <p:sldId id="329" r:id="rId73"/>
    <p:sldId id="330" r:id="rId74"/>
    <p:sldId id="331" r:id="rId75"/>
    <p:sldId id="342" r:id="rId76"/>
    <p:sldId id="332" r:id="rId77"/>
    <p:sldId id="341" r:id="rId78"/>
    <p:sldId id="333" r:id="rId79"/>
    <p:sldId id="334" r:id="rId80"/>
    <p:sldId id="335" r:id="rId81"/>
    <p:sldId id="337" r:id="rId82"/>
    <p:sldId id="338" r:id="rId83"/>
    <p:sldId id="339" r:id="rId84"/>
    <p:sldId id="340"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78000-8BA7-4FCE-A69A-A7720E1EE181}" type="datetimeFigureOut">
              <a:rPr lang="en-IN" smtClean="0"/>
              <a:t>20-05-2024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3F97B-13B9-445A-B686-1F60BC6D30F1}" type="slidenum">
              <a:rPr lang="en-IN" smtClean="0"/>
              <a:t>‹#›</a:t>
            </a:fld>
            <a:endParaRPr lang="en-IN" dirty="0"/>
          </a:p>
        </p:txBody>
      </p:sp>
    </p:spTree>
    <p:extLst>
      <p:ext uri="{BB962C8B-B14F-4D97-AF65-F5344CB8AC3E}">
        <p14:creationId xmlns:p14="http://schemas.microsoft.com/office/powerpoint/2010/main" val="144969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5</a:t>
            </a:fld>
            <a:endParaRPr lang="en-US"/>
          </a:p>
        </p:txBody>
      </p:sp>
    </p:spTree>
    <p:extLst>
      <p:ext uri="{BB962C8B-B14F-4D97-AF65-F5344CB8AC3E}">
        <p14:creationId xmlns:p14="http://schemas.microsoft.com/office/powerpoint/2010/main" val="695259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33</a:t>
            </a:fld>
            <a:endParaRPr lang="en-US"/>
          </a:p>
        </p:txBody>
      </p:sp>
    </p:spTree>
    <p:extLst>
      <p:ext uri="{BB962C8B-B14F-4D97-AF65-F5344CB8AC3E}">
        <p14:creationId xmlns:p14="http://schemas.microsoft.com/office/powerpoint/2010/main" val="420968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36</a:t>
            </a:fld>
            <a:endParaRPr lang="en-US"/>
          </a:p>
        </p:txBody>
      </p:sp>
    </p:spTree>
    <p:extLst>
      <p:ext uri="{BB962C8B-B14F-4D97-AF65-F5344CB8AC3E}">
        <p14:creationId xmlns:p14="http://schemas.microsoft.com/office/powerpoint/2010/main" val="965524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38</a:t>
            </a:fld>
            <a:endParaRPr lang="en-US"/>
          </a:p>
        </p:txBody>
      </p:sp>
    </p:spTree>
    <p:extLst>
      <p:ext uri="{BB962C8B-B14F-4D97-AF65-F5344CB8AC3E}">
        <p14:creationId xmlns:p14="http://schemas.microsoft.com/office/powerpoint/2010/main" val="2504683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43</a:t>
            </a:fld>
            <a:endParaRPr lang="en-US"/>
          </a:p>
        </p:txBody>
      </p:sp>
    </p:spTree>
    <p:extLst>
      <p:ext uri="{BB962C8B-B14F-4D97-AF65-F5344CB8AC3E}">
        <p14:creationId xmlns:p14="http://schemas.microsoft.com/office/powerpoint/2010/main" val="865209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44</a:t>
            </a:fld>
            <a:endParaRPr lang="en-US"/>
          </a:p>
        </p:txBody>
      </p:sp>
    </p:spTree>
    <p:extLst>
      <p:ext uri="{BB962C8B-B14F-4D97-AF65-F5344CB8AC3E}">
        <p14:creationId xmlns:p14="http://schemas.microsoft.com/office/powerpoint/2010/main" val="1144932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45</a:t>
            </a:fld>
            <a:endParaRPr lang="en-US"/>
          </a:p>
        </p:txBody>
      </p:sp>
    </p:spTree>
    <p:extLst>
      <p:ext uri="{BB962C8B-B14F-4D97-AF65-F5344CB8AC3E}">
        <p14:creationId xmlns:p14="http://schemas.microsoft.com/office/powerpoint/2010/main" val="3334872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47</a:t>
            </a:fld>
            <a:endParaRPr lang="en-US"/>
          </a:p>
        </p:txBody>
      </p:sp>
    </p:spTree>
    <p:extLst>
      <p:ext uri="{BB962C8B-B14F-4D97-AF65-F5344CB8AC3E}">
        <p14:creationId xmlns:p14="http://schemas.microsoft.com/office/powerpoint/2010/main" val="2068823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54</a:t>
            </a:fld>
            <a:endParaRPr lang="en-US"/>
          </a:p>
        </p:txBody>
      </p:sp>
    </p:spTree>
    <p:extLst>
      <p:ext uri="{BB962C8B-B14F-4D97-AF65-F5344CB8AC3E}">
        <p14:creationId xmlns:p14="http://schemas.microsoft.com/office/powerpoint/2010/main" val="462804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55</a:t>
            </a:fld>
            <a:endParaRPr lang="en-US"/>
          </a:p>
        </p:txBody>
      </p:sp>
    </p:spTree>
    <p:extLst>
      <p:ext uri="{BB962C8B-B14F-4D97-AF65-F5344CB8AC3E}">
        <p14:creationId xmlns:p14="http://schemas.microsoft.com/office/powerpoint/2010/main" val="621184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56</a:t>
            </a:fld>
            <a:endParaRPr lang="en-US"/>
          </a:p>
        </p:txBody>
      </p:sp>
    </p:spTree>
    <p:extLst>
      <p:ext uri="{BB962C8B-B14F-4D97-AF65-F5344CB8AC3E}">
        <p14:creationId xmlns:p14="http://schemas.microsoft.com/office/powerpoint/2010/main" val="131044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15</a:t>
            </a:fld>
            <a:endParaRPr lang="en-US"/>
          </a:p>
        </p:txBody>
      </p:sp>
    </p:spTree>
    <p:extLst>
      <p:ext uri="{BB962C8B-B14F-4D97-AF65-F5344CB8AC3E}">
        <p14:creationId xmlns:p14="http://schemas.microsoft.com/office/powerpoint/2010/main" val="3449627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57</a:t>
            </a:fld>
            <a:endParaRPr lang="en-US"/>
          </a:p>
        </p:txBody>
      </p:sp>
    </p:spTree>
    <p:extLst>
      <p:ext uri="{BB962C8B-B14F-4D97-AF65-F5344CB8AC3E}">
        <p14:creationId xmlns:p14="http://schemas.microsoft.com/office/powerpoint/2010/main" val="3389232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58</a:t>
            </a:fld>
            <a:endParaRPr lang="en-US"/>
          </a:p>
        </p:txBody>
      </p:sp>
    </p:spTree>
    <p:extLst>
      <p:ext uri="{BB962C8B-B14F-4D97-AF65-F5344CB8AC3E}">
        <p14:creationId xmlns:p14="http://schemas.microsoft.com/office/powerpoint/2010/main" val="418605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64</a:t>
            </a:fld>
            <a:endParaRPr lang="en-US"/>
          </a:p>
        </p:txBody>
      </p:sp>
    </p:spTree>
    <p:extLst>
      <p:ext uri="{BB962C8B-B14F-4D97-AF65-F5344CB8AC3E}">
        <p14:creationId xmlns:p14="http://schemas.microsoft.com/office/powerpoint/2010/main" val="1802766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70</a:t>
            </a:fld>
            <a:endParaRPr lang="en-US" dirty="0"/>
          </a:p>
        </p:txBody>
      </p:sp>
    </p:spTree>
    <p:extLst>
      <p:ext uri="{BB962C8B-B14F-4D97-AF65-F5344CB8AC3E}">
        <p14:creationId xmlns:p14="http://schemas.microsoft.com/office/powerpoint/2010/main" val="3094696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74</a:t>
            </a:fld>
            <a:endParaRPr lang="en-US" dirty="0"/>
          </a:p>
        </p:txBody>
      </p:sp>
    </p:spTree>
    <p:extLst>
      <p:ext uri="{BB962C8B-B14F-4D97-AF65-F5344CB8AC3E}">
        <p14:creationId xmlns:p14="http://schemas.microsoft.com/office/powerpoint/2010/main" val="235460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75</a:t>
            </a:fld>
            <a:endParaRPr lang="en-US"/>
          </a:p>
        </p:txBody>
      </p:sp>
    </p:spTree>
    <p:extLst>
      <p:ext uri="{BB962C8B-B14F-4D97-AF65-F5344CB8AC3E}">
        <p14:creationId xmlns:p14="http://schemas.microsoft.com/office/powerpoint/2010/main" val="4051387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76</a:t>
            </a:fld>
            <a:endParaRPr lang="en-US" dirty="0"/>
          </a:p>
        </p:txBody>
      </p:sp>
    </p:spTree>
    <p:extLst>
      <p:ext uri="{BB962C8B-B14F-4D97-AF65-F5344CB8AC3E}">
        <p14:creationId xmlns:p14="http://schemas.microsoft.com/office/powerpoint/2010/main" val="3942563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81</a:t>
            </a:fld>
            <a:endParaRPr lang="en-US"/>
          </a:p>
        </p:txBody>
      </p:sp>
    </p:spTree>
    <p:extLst>
      <p:ext uri="{BB962C8B-B14F-4D97-AF65-F5344CB8AC3E}">
        <p14:creationId xmlns:p14="http://schemas.microsoft.com/office/powerpoint/2010/main" val="1612507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82</a:t>
            </a:fld>
            <a:endParaRPr lang="en-US"/>
          </a:p>
        </p:txBody>
      </p:sp>
    </p:spTree>
    <p:extLst>
      <p:ext uri="{BB962C8B-B14F-4D97-AF65-F5344CB8AC3E}">
        <p14:creationId xmlns:p14="http://schemas.microsoft.com/office/powerpoint/2010/main" val="1030198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83</a:t>
            </a:fld>
            <a:endParaRPr lang="en-US"/>
          </a:p>
        </p:txBody>
      </p:sp>
    </p:spTree>
    <p:extLst>
      <p:ext uri="{BB962C8B-B14F-4D97-AF65-F5344CB8AC3E}">
        <p14:creationId xmlns:p14="http://schemas.microsoft.com/office/powerpoint/2010/main" val="3627719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16</a:t>
            </a:fld>
            <a:endParaRPr lang="en-US"/>
          </a:p>
        </p:txBody>
      </p:sp>
    </p:spTree>
    <p:extLst>
      <p:ext uri="{BB962C8B-B14F-4D97-AF65-F5344CB8AC3E}">
        <p14:creationId xmlns:p14="http://schemas.microsoft.com/office/powerpoint/2010/main" val="332537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84</a:t>
            </a:fld>
            <a:endParaRPr lang="en-US"/>
          </a:p>
        </p:txBody>
      </p:sp>
    </p:spTree>
    <p:extLst>
      <p:ext uri="{BB962C8B-B14F-4D97-AF65-F5344CB8AC3E}">
        <p14:creationId xmlns:p14="http://schemas.microsoft.com/office/powerpoint/2010/main" val="4161864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85</a:t>
            </a:fld>
            <a:endParaRPr lang="en-US"/>
          </a:p>
        </p:txBody>
      </p:sp>
    </p:spTree>
    <p:extLst>
      <p:ext uri="{BB962C8B-B14F-4D97-AF65-F5344CB8AC3E}">
        <p14:creationId xmlns:p14="http://schemas.microsoft.com/office/powerpoint/2010/main" val="331166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17</a:t>
            </a:fld>
            <a:endParaRPr lang="en-US"/>
          </a:p>
        </p:txBody>
      </p:sp>
    </p:spTree>
    <p:extLst>
      <p:ext uri="{BB962C8B-B14F-4D97-AF65-F5344CB8AC3E}">
        <p14:creationId xmlns:p14="http://schemas.microsoft.com/office/powerpoint/2010/main" val="257429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20</a:t>
            </a:fld>
            <a:endParaRPr lang="en-US"/>
          </a:p>
        </p:txBody>
      </p:sp>
    </p:spTree>
    <p:extLst>
      <p:ext uri="{BB962C8B-B14F-4D97-AF65-F5344CB8AC3E}">
        <p14:creationId xmlns:p14="http://schemas.microsoft.com/office/powerpoint/2010/main" val="165640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22</a:t>
            </a:fld>
            <a:endParaRPr lang="en-US"/>
          </a:p>
        </p:txBody>
      </p:sp>
    </p:spTree>
    <p:extLst>
      <p:ext uri="{BB962C8B-B14F-4D97-AF65-F5344CB8AC3E}">
        <p14:creationId xmlns:p14="http://schemas.microsoft.com/office/powerpoint/2010/main" val="152802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24</a:t>
            </a:fld>
            <a:endParaRPr lang="en-US"/>
          </a:p>
        </p:txBody>
      </p:sp>
    </p:spTree>
    <p:extLst>
      <p:ext uri="{BB962C8B-B14F-4D97-AF65-F5344CB8AC3E}">
        <p14:creationId xmlns:p14="http://schemas.microsoft.com/office/powerpoint/2010/main" val="279746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31</a:t>
            </a:fld>
            <a:endParaRPr lang="en-US"/>
          </a:p>
        </p:txBody>
      </p:sp>
    </p:spTree>
    <p:extLst>
      <p:ext uri="{BB962C8B-B14F-4D97-AF65-F5344CB8AC3E}">
        <p14:creationId xmlns:p14="http://schemas.microsoft.com/office/powerpoint/2010/main" val="3854181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32</a:t>
            </a:fld>
            <a:endParaRPr lang="en-US"/>
          </a:p>
        </p:txBody>
      </p:sp>
    </p:spTree>
    <p:extLst>
      <p:ext uri="{BB962C8B-B14F-4D97-AF65-F5344CB8AC3E}">
        <p14:creationId xmlns:p14="http://schemas.microsoft.com/office/powerpoint/2010/main" val="357001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61374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201251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93372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Ref idx="1001">
        <a:schemeClr val="bg2"/>
      </p:bgRef>
    </p:bg>
    <p:spTree>
      <p:nvGrpSpPr>
        <p:cNvPr id="1" name=""/>
        <p:cNvGrpSpPr/>
        <p:nvPr/>
      </p:nvGrpSpPr>
      <p:grpSpPr>
        <a:xfrm>
          <a:off x="0" y="0"/>
          <a:ext cx="0" cy="0"/>
          <a:chOff x="0" y="0"/>
          <a:chExt cx="0" cy="0"/>
        </a:xfrm>
      </p:grpSpPr>
      <p:sp>
        <p:nvSpPr>
          <p:cNvPr id="12" name="Freeform 6"/>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dirty="0"/>
              <a:t>Insert Portrait Photo</a:t>
            </a:r>
          </a:p>
        </p:txBody>
      </p:sp>
    </p:spTree>
    <p:extLst>
      <p:ext uri="{BB962C8B-B14F-4D97-AF65-F5344CB8AC3E}">
        <p14:creationId xmlns:p14="http://schemas.microsoft.com/office/powerpoint/2010/main" val="21284868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pPr/>
              <a:t>5/20/2024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pPr/>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Tree>
    <p:extLst>
      <p:ext uri="{BB962C8B-B14F-4D97-AF65-F5344CB8AC3E}">
        <p14:creationId xmlns:p14="http://schemas.microsoft.com/office/powerpoint/2010/main" val="72051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136917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208108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258890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105207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360067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52730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61357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CB4B22-A0A0-4EA8-AF1E-8C74A5E52FFE}"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9CEB31-46E2-4D8A-9C34-CDF840C7A917}" type="slidenum">
              <a:rPr lang="en-IN" smtClean="0"/>
              <a:t>‹#›</a:t>
            </a:fld>
            <a:endParaRPr lang="en-IN" dirty="0"/>
          </a:p>
        </p:txBody>
      </p:sp>
    </p:spTree>
    <p:extLst>
      <p:ext uri="{BB962C8B-B14F-4D97-AF65-F5344CB8AC3E}">
        <p14:creationId xmlns:p14="http://schemas.microsoft.com/office/powerpoint/2010/main" val="406208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B4B22-A0A0-4EA8-AF1E-8C74A5E52FFE}" type="datetimeFigureOut">
              <a:rPr lang="en-IN" smtClean="0"/>
              <a:t>20-05-2024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CEB31-46E2-4D8A-9C34-CDF840C7A917}" type="slidenum">
              <a:rPr lang="en-IN" smtClean="0"/>
              <a:t>‹#›</a:t>
            </a:fld>
            <a:endParaRPr lang="en-IN" dirty="0"/>
          </a:p>
        </p:txBody>
      </p:sp>
    </p:spTree>
    <p:extLst>
      <p:ext uri="{BB962C8B-B14F-4D97-AF65-F5344CB8AC3E}">
        <p14:creationId xmlns:p14="http://schemas.microsoft.com/office/powerpoint/2010/main" val="406670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5759670" y="1264197"/>
            <a:ext cx="6432330" cy="3762961"/>
          </a:xfrm>
        </p:spPr>
        <p:txBody>
          <a:bodyPr>
            <a:normAutofit fontScale="90000"/>
          </a:bodyPr>
          <a:lstStyle/>
          <a:p>
            <a:pPr algn="ctr">
              <a:lnSpc>
                <a:spcPct val="150000"/>
              </a:lnSpc>
            </a:pPr>
            <a:r>
              <a:rPr lang="en-IN" b="1" i="0" dirty="0"/>
              <a:t>21AIM63</a:t>
            </a:r>
            <a:r>
              <a:rPr lang="en-US" b="1" dirty="0"/>
              <a:t/>
            </a:r>
            <a:br>
              <a:rPr lang="en-US" b="1" dirty="0"/>
            </a:br>
            <a:r>
              <a:rPr lang="en-US" b="1" dirty="0">
                <a:solidFill>
                  <a:srgbClr val="FFFF00"/>
                </a:solidFill>
              </a:rPr>
              <a:t>Web Technology</a:t>
            </a:r>
            <a:br>
              <a:rPr lang="en-US" b="1" dirty="0">
                <a:solidFill>
                  <a:srgbClr val="FFFF00"/>
                </a:solidFill>
              </a:rPr>
            </a:br>
            <a:r>
              <a:rPr lang="en-US" sz="1800" b="1" dirty="0" err="1" smtClean="0">
                <a:solidFill>
                  <a:srgbClr val="FFFF00"/>
                </a:solidFill>
              </a:rPr>
              <a:t>SyamDev</a:t>
            </a:r>
            <a:r>
              <a:rPr lang="en-US" sz="1800" b="1" dirty="0" smtClean="0">
                <a:solidFill>
                  <a:srgbClr val="FFFF00"/>
                </a:solidFill>
              </a:rPr>
              <a:t> R S</a:t>
            </a:r>
            <a:br>
              <a:rPr lang="en-US" sz="1800" b="1" dirty="0" smtClean="0">
                <a:solidFill>
                  <a:srgbClr val="FFFF00"/>
                </a:solidFill>
              </a:rPr>
            </a:br>
            <a:r>
              <a:rPr lang="en-US" sz="1800" b="1" dirty="0" smtClean="0">
                <a:solidFill>
                  <a:srgbClr val="FFFF00"/>
                </a:solidFill>
              </a:rPr>
              <a:t>SAP/AIML/NHCE</a:t>
            </a:r>
            <a:r>
              <a:rPr lang="en-US" dirty="0"/>
              <a:t/>
            </a:r>
            <a:br>
              <a:rPr lang="en-US" dirty="0"/>
            </a:br>
            <a:endParaRPr lang="en-US" sz="4400" b="1" dirty="0">
              <a:solidFill>
                <a:srgbClr val="FF0000"/>
              </a:solidFill>
            </a:endParaRPr>
          </a:p>
        </p:txBody>
      </p:sp>
      <p:pic>
        <p:nvPicPr>
          <p:cNvPr id="1026" name="Picture 2" descr="What is Web Technology? - Study Metrials">
            <a:extLst>
              <a:ext uri="{FF2B5EF4-FFF2-40B4-BE49-F238E27FC236}">
                <a16:creationId xmlns:a16="http://schemas.microsoft.com/office/drawing/2014/main" id="{3929D5BF-DF29-F0BC-F5D0-FF23B877E4B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12257" b="12257"/>
          <a:stretch>
            <a:fillRect/>
          </a:stretch>
        </p:blipFill>
        <p:spPr bwMode="auto">
          <a:xfrm>
            <a:off x="233483" y="990381"/>
            <a:ext cx="5021689" cy="494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6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10</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541195"/>
            <a:ext cx="10584639" cy="584775"/>
          </a:xfrm>
          <a:prstGeom prst="rect">
            <a:avLst/>
          </a:prstGeom>
        </p:spPr>
        <p:txBody>
          <a:bodyPr wrap="square">
            <a:spAutoFit/>
          </a:bodyPr>
          <a:lstStyle/>
          <a:p>
            <a:pPr lvl="0" algn="ctr"/>
            <a:r>
              <a:rPr lang="en-IN" sz="3200" b="1" dirty="0"/>
              <a:t>Inline CSS - Example</a:t>
            </a:r>
            <a:endParaRPr lang="en-IN" sz="3200" dirty="0"/>
          </a:p>
        </p:txBody>
      </p:sp>
      <p:sp>
        <p:nvSpPr>
          <p:cNvPr id="6" name="Rectangle 5"/>
          <p:cNvSpPr/>
          <p:nvPr/>
        </p:nvSpPr>
        <p:spPr>
          <a:xfrm>
            <a:off x="1322631" y="1411393"/>
            <a:ext cx="10176408" cy="2862322"/>
          </a:xfrm>
          <a:prstGeom prst="rect">
            <a:avLst/>
          </a:prstGeom>
        </p:spPr>
        <p:txBody>
          <a:bodyPr wrap="square">
            <a:spAutoFit/>
          </a:bodyPr>
          <a:lstStyle/>
          <a:p>
            <a:r>
              <a:rPr lang="en-GB" b="1" dirty="0"/>
              <a:t>&lt;!DOCTYPE html&gt;</a:t>
            </a:r>
          </a:p>
          <a:p>
            <a:r>
              <a:rPr lang="en-GB" b="1" dirty="0"/>
              <a:t>&lt;html&gt;</a:t>
            </a:r>
          </a:p>
          <a:p>
            <a:r>
              <a:rPr lang="en-GB" b="1" dirty="0"/>
              <a:t>	&lt;head&gt;</a:t>
            </a:r>
          </a:p>
          <a:p>
            <a:r>
              <a:rPr lang="en-GB" b="1" dirty="0"/>
              <a:t>		&lt;meta charset="utf-8" /&gt;</a:t>
            </a:r>
          </a:p>
          <a:p>
            <a:r>
              <a:rPr lang="en-GB" b="1" dirty="0"/>
              <a:t>	&lt;/head&gt;</a:t>
            </a:r>
          </a:p>
          <a:p>
            <a:r>
              <a:rPr lang="en-GB" b="1" dirty="0"/>
              <a:t>	&lt;body&gt;</a:t>
            </a:r>
          </a:p>
          <a:p>
            <a:r>
              <a:rPr lang="en-GB" b="1" dirty="0"/>
              <a:t>		</a:t>
            </a:r>
            <a:r>
              <a:rPr lang="en-GB" b="1" dirty="0">
                <a:solidFill>
                  <a:srgbClr val="FF0000"/>
                </a:solidFill>
              </a:rPr>
              <a:t>&lt;h1 </a:t>
            </a:r>
            <a:r>
              <a:rPr lang="en-GB" b="1" dirty="0">
                <a:solidFill>
                  <a:srgbClr val="FF0000"/>
                </a:solidFill>
                <a:highlight>
                  <a:srgbClr val="FFFF00"/>
                </a:highlight>
              </a:rPr>
              <a:t>style</a:t>
            </a:r>
            <a:r>
              <a:rPr lang="en-GB" b="1" dirty="0">
                <a:solidFill>
                  <a:srgbClr val="FF0000"/>
                </a:solidFill>
              </a:rPr>
              <a:t>="</a:t>
            </a:r>
            <a:r>
              <a:rPr lang="en-GB" b="1" dirty="0" err="1">
                <a:solidFill>
                  <a:srgbClr val="FF0000"/>
                </a:solidFill>
              </a:rPr>
              <a:t>color</a:t>
            </a:r>
            <a:r>
              <a:rPr lang="en-GB" b="1" dirty="0">
                <a:solidFill>
                  <a:srgbClr val="FF0000"/>
                </a:solidFill>
              </a:rPr>
              <a:t>: green; text-decoration: underline;"&gt;Cascade Style Sheets&lt;/h1&gt;</a:t>
            </a:r>
          </a:p>
          <a:p>
            <a:r>
              <a:rPr lang="en-GB" b="1" dirty="0">
                <a:solidFill>
                  <a:srgbClr val="FF0000"/>
                </a:solidFill>
              </a:rPr>
              <a:t>		&lt;p </a:t>
            </a:r>
            <a:r>
              <a:rPr lang="en-GB" b="1" dirty="0">
                <a:solidFill>
                  <a:srgbClr val="FF0000"/>
                </a:solidFill>
                <a:highlight>
                  <a:srgbClr val="FFFF00"/>
                </a:highlight>
              </a:rPr>
              <a:t>style</a:t>
            </a:r>
            <a:r>
              <a:rPr lang="en-GB" b="1" dirty="0">
                <a:solidFill>
                  <a:srgbClr val="FF0000"/>
                </a:solidFill>
              </a:rPr>
              <a:t>="font-size: 25px; font-family: 'Trebuchet MS';"&gt;Welcome to CSS&lt;/p&gt;</a:t>
            </a:r>
          </a:p>
          <a:p>
            <a:r>
              <a:rPr lang="en-GB" b="1" dirty="0"/>
              <a:t>	&lt;/body&gt;</a:t>
            </a:r>
          </a:p>
          <a:p>
            <a:r>
              <a:rPr lang="en-GB" b="1" dirty="0"/>
              <a:t>&lt;/html&gt;</a:t>
            </a:r>
            <a:endParaRPr lang="en-IN" b="1" dirty="0"/>
          </a:p>
        </p:txBody>
      </p:sp>
      <p:pic>
        <p:nvPicPr>
          <p:cNvPr id="4" name="Picture 3"/>
          <p:cNvPicPr>
            <a:picLocks noChangeAspect="1"/>
          </p:cNvPicPr>
          <p:nvPr/>
        </p:nvPicPr>
        <p:blipFill>
          <a:blip r:embed="rId2"/>
          <a:stretch>
            <a:fillRect/>
          </a:stretch>
        </p:blipFill>
        <p:spPr>
          <a:xfrm>
            <a:off x="1322631" y="4569559"/>
            <a:ext cx="9544050" cy="1485900"/>
          </a:xfrm>
          <a:prstGeom prst="rect">
            <a:avLst/>
          </a:prstGeom>
        </p:spPr>
      </p:pic>
    </p:spTree>
    <p:extLst>
      <p:ext uri="{BB962C8B-B14F-4D97-AF65-F5344CB8AC3E}">
        <p14:creationId xmlns:p14="http://schemas.microsoft.com/office/powerpoint/2010/main" val="226475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11</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541195"/>
            <a:ext cx="10584639" cy="584775"/>
          </a:xfrm>
          <a:prstGeom prst="rect">
            <a:avLst/>
          </a:prstGeom>
        </p:spPr>
        <p:txBody>
          <a:bodyPr wrap="square">
            <a:spAutoFit/>
          </a:bodyPr>
          <a:lstStyle/>
          <a:p>
            <a:pPr lvl="0" algn="ctr"/>
            <a:r>
              <a:rPr lang="en-GB" sz="3200" b="1" dirty="0"/>
              <a:t>Advantages and disadvantages of Inline Style Sheets</a:t>
            </a:r>
            <a:endParaRPr lang="en-IN" sz="3200" dirty="0"/>
          </a:p>
        </p:txBody>
      </p:sp>
      <p:sp>
        <p:nvSpPr>
          <p:cNvPr id="3" name="Rectangle 2"/>
          <p:cNvSpPr/>
          <p:nvPr/>
        </p:nvSpPr>
        <p:spPr>
          <a:xfrm>
            <a:off x="1069675" y="1040187"/>
            <a:ext cx="10429364" cy="4524315"/>
          </a:xfrm>
          <a:prstGeom prst="rect">
            <a:avLst/>
          </a:prstGeom>
        </p:spPr>
        <p:txBody>
          <a:bodyPr wrap="square">
            <a:spAutoFit/>
          </a:bodyPr>
          <a:lstStyle/>
          <a:p>
            <a:pPr>
              <a:lnSpc>
                <a:spcPct val="200000"/>
              </a:lnSpc>
            </a:pPr>
            <a:r>
              <a:rPr lang="en-GB" b="1" dirty="0"/>
              <a:t>The advantages of Inline styles are:</a:t>
            </a:r>
          </a:p>
          <a:p>
            <a:pPr marL="342900" indent="-342900">
              <a:lnSpc>
                <a:spcPct val="200000"/>
              </a:lnSpc>
              <a:buAutoNum type="arabicPeriod"/>
            </a:pPr>
            <a:r>
              <a:rPr lang="en-GB" dirty="0"/>
              <a:t>Inline CSS has higher precedence </a:t>
            </a:r>
          </a:p>
          <a:p>
            <a:pPr marL="342900" indent="-342900">
              <a:lnSpc>
                <a:spcPct val="200000"/>
              </a:lnSpc>
              <a:buAutoNum type="arabicPeriod"/>
            </a:pPr>
            <a:r>
              <a:rPr lang="en-GB" dirty="0"/>
              <a:t>It is especially useful for small number of style definitions. </a:t>
            </a:r>
          </a:p>
          <a:p>
            <a:pPr>
              <a:lnSpc>
                <a:spcPct val="200000"/>
              </a:lnSpc>
            </a:pPr>
            <a:r>
              <a:rPr lang="en-GB" b="1" dirty="0" smtClean="0"/>
              <a:t>The </a:t>
            </a:r>
            <a:r>
              <a:rPr lang="en-GB" b="1" dirty="0"/>
              <a:t>disadvantages of Inline styles are:  </a:t>
            </a:r>
          </a:p>
          <a:p>
            <a:pPr marL="342900" indent="-342900">
              <a:lnSpc>
                <a:spcPct val="200000"/>
              </a:lnSpc>
              <a:buFont typeface="+mj-lt"/>
              <a:buAutoNum type="arabicPeriod"/>
            </a:pPr>
            <a:r>
              <a:rPr lang="en-GB" dirty="0"/>
              <a:t>It does not separate out the style information from content.  </a:t>
            </a:r>
          </a:p>
          <a:p>
            <a:pPr marL="342900" indent="-342900">
              <a:lnSpc>
                <a:spcPct val="200000"/>
              </a:lnSpc>
              <a:buFont typeface="+mj-lt"/>
              <a:buAutoNum type="arabicPeriod"/>
            </a:pPr>
            <a:r>
              <a:rPr lang="en-GB" dirty="0"/>
              <a:t>The styles for many documents can not be controlled from one source. </a:t>
            </a:r>
          </a:p>
          <a:p>
            <a:pPr marL="342900" indent="-342900">
              <a:lnSpc>
                <a:spcPct val="200000"/>
              </a:lnSpc>
              <a:buFont typeface="+mj-lt"/>
              <a:buAutoNum type="arabicPeriod"/>
            </a:pPr>
            <a:r>
              <a:rPr lang="en-GB" dirty="0"/>
              <a:t>Selector grouping methods can not be used to handle complex situations. </a:t>
            </a:r>
          </a:p>
          <a:p>
            <a:pPr marL="342900" indent="-342900">
              <a:lnSpc>
                <a:spcPct val="200000"/>
              </a:lnSpc>
              <a:buFont typeface="+mj-lt"/>
              <a:buAutoNum type="arabicPeriod"/>
            </a:pPr>
            <a:r>
              <a:rPr lang="en-GB" dirty="0"/>
              <a:t>Control classes can not be created to control multiple element types within the document.</a:t>
            </a:r>
            <a:endParaRPr lang="en-IN" dirty="0"/>
          </a:p>
        </p:txBody>
      </p:sp>
    </p:spTree>
    <p:extLst>
      <p:ext uri="{BB962C8B-B14F-4D97-AF65-F5344CB8AC3E}">
        <p14:creationId xmlns:p14="http://schemas.microsoft.com/office/powerpoint/2010/main" val="257045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297086" y="174232"/>
            <a:ext cx="5562741" cy="584775"/>
          </a:xfrm>
          <a:prstGeom prst="rect">
            <a:avLst/>
          </a:prstGeom>
        </p:spPr>
        <p:txBody>
          <a:bodyPr wrap="none">
            <a:spAutoFit/>
          </a:bodyPr>
          <a:lstStyle/>
          <a:p>
            <a:pPr algn="ctr"/>
            <a:r>
              <a:rPr lang="en-GB" sz="3200" b="1" dirty="0">
                <a:cs typeface="Times New Roman" panose="02020603050405020304" pitchFamily="18" charset="0"/>
              </a:rPr>
              <a:t>What is Embedded Style Sheet</a:t>
            </a:r>
            <a:endParaRPr lang="en-US" sz="3200" b="1" dirty="0">
              <a:cs typeface="Times New Roman" panose="02020603050405020304" pitchFamily="18" charset="0"/>
            </a:endParaRPr>
          </a:p>
        </p:txBody>
      </p:sp>
      <p:sp>
        <p:nvSpPr>
          <p:cNvPr id="2" name="Rectangle 1"/>
          <p:cNvSpPr/>
          <p:nvPr/>
        </p:nvSpPr>
        <p:spPr>
          <a:xfrm>
            <a:off x="925559" y="820563"/>
            <a:ext cx="10876547" cy="5016758"/>
          </a:xfrm>
          <a:prstGeom prst="rect">
            <a:avLst/>
          </a:prstGeom>
        </p:spPr>
        <p:txBody>
          <a:bodyPr wrap="square">
            <a:spAutoFit/>
          </a:bodyPr>
          <a:lstStyle/>
          <a:p>
            <a:pPr marL="285750" indent="-285750">
              <a:spcAft>
                <a:spcPts val="600"/>
              </a:spcAft>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An internal or embedded CSS is used to define styles to all HTML elements of a particular type on an entire web page. </a:t>
            </a:r>
            <a:r>
              <a:rPr lang="en-GB" sz="2000" b="1" dirty="0" smtClean="0">
                <a:latin typeface="Times New Roman" panose="02020603050405020304" pitchFamily="18" charset="0"/>
                <a:cs typeface="Times New Roman" panose="02020603050405020304" pitchFamily="18" charset="0"/>
              </a:rPr>
              <a:t>It </a:t>
            </a:r>
            <a:r>
              <a:rPr lang="en-GB" sz="2000" b="1" dirty="0">
                <a:latin typeface="Times New Roman" panose="02020603050405020304" pitchFamily="18" charset="0"/>
                <a:cs typeface="Times New Roman" panose="02020603050405020304" pitchFamily="18" charset="0"/>
              </a:rPr>
              <a:t>is also called document-level style sheet. </a:t>
            </a:r>
          </a:p>
          <a:p>
            <a:pPr marL="285750" indent="-285750">
              <a:spcAft>
                <a:spcPts val="600"/>
              </a:spcAf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An embedded style sheet </a:t>
            </a:r>
            <a:r>
              <a:rPr lang="en-GB" sz="2000" b="1" dirty="0">
                <a:latin typeface="Times New Roman" panose="02020603050405020304" pitchFamily="18" charset="0"/>
                <a:cs typeface="Times New Roman" panose="02020603050405020304" pitchFamily="18" charset="0"/>
              </a:rPr>
              <a:t>allows to address multiple HTML elements at once</a:t>
            </a:r>
            <a:r>
              <a:rPr lang="en-GB" sz="2000" dirty="0">
                <a:latin typeface="Times New Roman" panose="02020603050405020304" pitchFamily="18" charset="0"/>
                <a:cs typeface="Times New Roman" panose="02020603050405020304" pitchFamily="18" charset="0"/>
              </a:rPr>
              <a:t>, whereas an inline style only allows to address one HTML element at a time, </a:t>
            </a:r>
            <a:r>
              <a:rPr lang="en-GB" sz="2000" b="1" dirty="0">
                <a:latin typeface="Times New Roman" panose="02020603050405020304" pitchFamily="18" charset="0"/>
                <a:cs typeface="Times New Roman" panose="02020603050405020304" pitchFamily="18" charset="0"/>
              </a:rPr>
              <a:t>This is accomplished by using the style element and a list of CSS rule sets</a:t>
            </a:r>
            <a:r>
              <a:rPr lang="en-GB" sz="2000" dirty="0">
                <a:latin typeface="Times New Roman" panose="02020603050405020304" pitchFamily="18" charset="0"/>
                <a:cs typeface="Times New Roman" panose="02020603050405020304" pitchFamily="18" charset="0"/>
              </a:rPr>
              <a:t>.</a:t>
            </a:r>
          </a:p>
          <a:p>
            <a:pPr marL="285750" indent="-285750">
              <a:spcAft>
                <a:spcPts val="600"/>
              </a:spcAf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The Style Element: The style element requires both start and end tags </a:t>
            </a:r>
            <a:r>
              <a:rPr lang="en-GB" sz="2000" b="1" dirty="0">
                <a:solidFill>
                  <a:srgbClr val="FF0000"/>
                </a:solidFill>
                <a:latin typeface="Times New Roman" panose="02020603050405020304" pitchFamily="18" charset="0"/>
                <a:cs typeface="Times New Roman" panose="02020603050405020304" pitchFamily="18" charset="0"/>
              </a:rPr>
              <a:t>&lt;style&gt;...&lt;/style&gt; </a:t>
            </a:r>
            <a:r>
              <a:rPr lang="en-GB" sz="2000" dirty="0">
                <a:latin typeface="Times New Roman" panose="02020603050405020304" pitchFamily="18" charset="0"/>
                <a:cs typeface="Times New Roman" panose="02020603050405020304" pitchFamily="18" charset="0"/>
              </a:rPr>
              <a:t>which are inserted between the </a:t>
            </a:r>
            <a:r>
              <a:rPr lang="en-GB" sz="2000" b="1" dirty="0">
                <a:solidFill>
                  <a:srgbClr val="FF0000"/>
                </a:solidFill>
                <a:latin typeface="Times New Roman" panose="02020603050405020304" pitchFamily="18" charset="0"/>
                <a:cs typeface="Times New Roman" panose="02020603050405020304" pitchFamily="18" charset="0"/>
              </a:rPr>
              <a:t>&lt;head&gt;...&lt;/head&gt; </a:t>
            </a:r>
            <a:r>
              <a:rPr lang="en-GB" sz="2000" dirty="0">
                <a:latin typeface="Times New Roman" panose="02020603050405020304" pitchFamily="18" charset="0"/>
                <a:cs typeface="Times New Roman" panose="02020603050405020304" pitchFamily="18" charset="0"/>
              </a:rPr>
              <a:t>tags of the web page. </a:t>
            </a:r>
          </a:p>
          <a:p>
            <a:pPr marL="285750" indent="-285750">
              <a:spcAft>
                <a:spcPts val="600"/>
              </a:spcAf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The type attribute defines the type of style sheet being used so it is possible to put text/</a:t>
            </a:r>
            <a:r>
              <a:rPr lang="en-GB" sz="2000" dirty="0" err="1">
                <a:latin typeface="Times New Roman" panose="02020603050405020304" pitchFamily="18" charset="0"/>
                <a:cs typeface="Times New Roman" panose="02020603050405020304" pitchFamily="18" charset="0"/>
              </a:rPr>
              <a:t>css</a:t>
            </a:r>
            <a:r>
              <a:rPr lang="en-GB" sz="2000" dirty="0">
                <a:latin typeface="Times New Roman" panose="02020603050405020304" pitchFamily="18" charset="0"/>
                <a:cs typeface="Times New Roman" panose="02020603050405020304" pitchFamily="18" charset="0"/>
              </a:rPr>
              <a:t> as the </a:t>
            </a:r>
            <a:r>
              <a:rPr lang="en-GB" sz="2000" dirty="0" smtClean="0">
                <a:latin typeface="Times New Roman" panose="02020603050405020304" pitchFamily="18" charset="0"/>
                <a:cs typeface="Times New Roman" panose="02020603050405020304" pitchFamily="18" charset="0"/>
              </a:rPr>
              <a:t>value. For </a:t>
            </a:r>
            <a:r>
              <a:rPr lang="en-GB" sz="2000" dirty="0">
                <a:latin typeface="Times New Roman" panose="02020603050405020304" pitchFamily="18" charset="0"/>
                <a:cs typeface="Times New Roman" panose="02020603050405020304" pitchFamily="18" charset="0"/>
              </a:rPr>
              <a:t>example the following code changes </a:t>
            </a:r>
          </a:p>
          <a:p>
            <a:pPr marL="742950" lvl="1" indent="-285750">
              <a:spcAft>
                <a:spcPts val="600"/>
              </a:spcAf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the background colour to orange, </a:t>
            </a:r>
          </a:p>
          <a:p>
            <a:pPr marL="742950" lvl="1" indent="-285750">
              <a:spcAft>
                <a:spcPts val="600"/>
              </a:spcAf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heading1(h1) to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green; </a:t>
            </a:r>
          </a:p>
          <a:p>
            <a:pPr marL="742950" lvl="1" indent="-285750">
              <a:spcAft>
                <a:spcPts val="600"/>
              </a:spcAf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text-decoration: underline and </a:t>
            </a:r>
          </a:p>
          <a:p>
            <a:pPr marL="742950" lvl="1" indent="-285750">
              <a:spcAft>
                <a:spcPts val="600"/>
              </a:spcAf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font-size: 25px and </a:t>
            </a:r>
          </a:p>
          <a:p>
            <a:pPr marL="742950" lvl="1" indent="-285750">
              <a:spcAft>
                <a:spcPts val="600"/>
              </a:spcAf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font-family: 'Trebuchet MS', sans-serif; are used in paragraph(p).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8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267866" y="168230"/>
            <a:ext cx="6225615" cy="646331"/>
          </a:xfrm>
          <a:prstGeom prst="rect">
            <a:avLst/>
          </a:prstGeom>
        </p:spPr>
        <p:txBody>
          <a:bodyPr wrap="none">
            <a:spAutoFit/>
          </a:bodyPr>
          <a:lstStyle/>
          <a:p>
            <a:pPr algn="ctr"/>
            <a:r>
              <a:rPr lang="en-US" sz="3200" b="1" dirty="0"/>
              <a:t>Embedded</a:t>
            </a:r>
            <a:r>
              <a:rPr lang="en-US" sz="3600" b="1" dirty="0"/>
              <a:t> Style Sheet - Example</a:t>
            </a:r>
            <a:endParaRPr lang="en-US" sz="2400" b="1" dirty="0"/>
          </a:p>
        </p:txBody>
      </p:sp>
      <p:sp>
        <p:nvSpPr>
          <p:cNvPr id="5" name="Rectangle 4"/>
          <p:cNvSpPr/>
          <p:nvPr/>
        </p:nvSpPr>
        <p:spPr>
          <a:xfrm>
            <a:off x="891394" y="818240"/>
            <a:ext cx="10978550" cy="3554819"/>
          </a:xfrm>
          <a:prstGeom prst="rect">
            <a:avLst/>
          </a:prstGeom>
        </p:spPr>
        <p:txBody>
          <a:bodyPr wrap="square">
            <a:spAutoFit/>
          </a:bodyPr>
          <a:lstStyle/>
          <a:p>
            <a:pPr>
              <a:lnSpc>
                <a:spcPts val="1500"/>
              </a:lnSpc>
            </a:pPr>
            <a:r>
              <a:rPr lang="en-GB" dirty="0"/>
              <a:t>&lt;!DOCTYPE html&gt;</a:t>
            </a:r>
          </a:p>
          <a:p>
            <a:pPr>
              <a:lnSpc>
                <a:spcPts val="1500"/>
              </a:lnSpc>
            </a:pPr>
            <a:r>
              <a:rPr lang="en-GB" dirty="0"/>
              <a:t>&lt;html&gt;</a:t>
            </a:r>
          </a:p>
          <a:p>
            <a:pPr>
              <a:lnSpc>
                <a:spcPts val="1500"/>
              </a:lnSpc>
            </a:pPr>
            <a:r>
              <a:rPr lang="en-GB" dirty="0"/>
              <a:t>	&lt;head&gt;</a:t>
            </a:r>
          </a:p>
          <a:p>
            <a:pPr>
              <a:lnSpc>
                <a:spcPts val="1500"/>
              </a:lnSpc>
            </a:pPr>
            <a:r>
              <a:rPr lang="en-GB" dirty="0"/>
              <a:t>		</a:t>
            </a:r>
            <a:r>
              <a:rPr lang="en-GB" dirty="0" smtClean="0"/>
              <a:t>   </a:t>
            </a:r>
            <a:r>
              <a:rPr lang="en-GB" b="1" dirty="0" smtClean="0">
                <a:highlight>
                  <a:srgbClr val="FFFF00"/>
                </a:highlight>
              </a:rPr>
              <a:t>&lt;</a:t>
            </a:r>
            <a:r>
              <a:rPr lang="en-GB" b="1" dirty="0">
                <a:highlight>
                  <a:srgbClr val="FFFF00"/>
                </a:highlight>
              </a:rPr>
              <a:t>style&gt;</a:t>
            </a:r>
          </a:p>
          <a:p>
            <a:pPr>
              <a:lnSpc>
                <a:spcPts val="1500"/>
              </a:lnSpc>
            </a:pPr>
            <a:r>
              <a:rPr lang="en-GB" dirty="0"/>
              <a:t>			</a:t>
            </a:r>
            <a:r>
              <a:rPr lang="en-GB" dirty="0" smtClean="0"/>
              <a:t>    </a:t>
            </a:r>
            <a:r>
              <a:rPr lang="en-GB" dirty="0" smtClean="0">
                <a:solidFill>
                  <a:srgbClr val="00B0F0"/>
                </a:solidFill>
              </a:rPr>
              <a:t>body</a:t>
            </a:r>
            <a:r>
              <a:rPr lang="en-GB" dirty="0" smtClean="0">
                <a:solidFill>
                  <a:srgbClr val="FF0000"/>
                </a:solidFill>
              </a:rPr>
              <a:t> </a:t>
            </a:r>
            <a:r>
              <a:rPr lang="en-GB" dirty="0">
                <a:solidFill>
                  <a:srgbClr val="FF0000"/>
                </a:solidFill>
              </a:rPr>
              <a:t>{</a:t>
            </a:r>
            <a:r>
              <a:rPr lang="en-GB" dirty="0"/>
              <a:t>background-</a:t>
            </a:r>
            <a:r>
              <a:rPr lang="en-GB" dirty="0" err="1"/>
              <a:t>color</a:t>
            </a:r>
            <a:r>
              <a:rPr lang="en-GB" dirty="0">
                <a:solidFill>
                  <a:srgbClr val="FF0000"/>
                </a:solidFill>
              </a:rPr>
              <a:t>: orange;}</a:t>
            </a:r>
          </a:p>
          <a:p>
            <a:pPr>
              <a:lnSpc>
                <a:spcPts val="1500"/>
              </a:lnSpc>
            </a:pPr>
            <a:r>
              <a:rPr lang="en-GB" dirty="0">
                <a:solidFill>
                  <a:srgbClr val="FF0000"/>
                </a:solidFill>
              </a:rPr>
              <a:t>			</a:t>
            </a:r>
          </a:p>
          <a:p>
            <a:pPr>
              <a:lnSpc>
                <a:spcPts val="1500"/>
              </a:lnSpc>
            </a:pPr>
            <a:r>
              <a:rPr lang="en-GB" dirty="0">
                <a:solidFill>
                  <a:srgbClr val="FF0000"/>
                </a:solidFill>
              </a:rPr>
              <a:t>                           </a:t>
            </a:r>
            <a:r>
              <a:rPr lang="en-GB" dirty="0" smtClean="0">
                <a:solidFill>
                  <a:srgbClr val="FF0000"/>
                </a:solidFill>
              </a:rPr>
              <a:t>                                          </a:t>
            </a:r>
            <a:r>
              <a:rPr lang="en-GB" dirty="0" smtClean="0">
                <a:solidFill>
                  <a:srgbClr val="00B0F0"/>
                </a:solidFill>
              </a:rPr>
              <a:t>h1</a:t>
            </a:r>
            <a:r>
              <a:rPr lang="en-GB" dirty="0" smtClean="0">
                <a:solidFill>
                  <a:srgbClr val="FF0000"/>
                </a:solidFill>
              </a:rPr>
              <a:t> </a:t>
            </a:r>
            <a:endParaRPr lang="en-GB" dirty="0">
              <a:solidFill>
                <a:srgbClr val="FF0000"/>
              </a:solidFill>
            </a:endParaRPr>
          </a:p>
          <a:p>
            <a:pPr>
              <a:lnSpc>
                <a:spcPts val="1500"/>
              </a:lnSpc>
            </a:pPr>
            <a:r>
              <a:rPr lang="en-GB" dirty="0">
                <a:solidFill>
                  <a:srgbClr val="FF0000"/>
                </a:solidFill>
              </a:rPr>
              <a:t>                                 </a:t>
            </a:r>
            <a:r>
              <a:rPr lang="en-GB" dirty="0" smtClean="0">
                <a:solidFill>
                  <a:srgbClr val="FF0000"/>
                </a:solidFill>
              </a:rPr>
              <a:t>                                          { </a:t>
            </a:r>
            <a:r>
              <a:rPr lang="en-GB" dirty="0" err="1" smtClean="0"/>
              <a:t>color</a:t>
            </a:r>
            <a:r>
              <a:rPr lang="en-GB" dirty="0">
                <a:solidFill>
                  <a:srgbClr val="FF0000"/>
                </a:solidFill>
              </a:rPr>
              <a:t>: </a:t>
            </a:r>
            <a:r>
              <a:rPr lang="en-GB" dirty="0" smtClean="0">
                <a:solidFill>
                  <a:srgbClr val="FF0000"/>
                </a:solidFill>
              </a:rPr>
              <a:t>green; </a:t>
            </a:r>
            <a:r>
              <a:rPr lang="en-GB" dirty="0" smtClean="0"/>
              <a:t>text-decoration</a:t>
            </a:r>
            <a:r>
              <a:rPr lang="en-GB" dirty="0">
                <a:solidFill>
                  <a:srgbClr val="FF0000"/>
                </a:solidFill>
              </a:rPr>
              <a:t>: underline</a:t>
            </a:r>
            <a:r>
              <a:rPr lang="en-GB" dirty="0" smtClean="0">
                <a:solidFill>
                  <a:srgbClr val="FF0000"/>
                </a:solidFill>
              </a:rPr>
              <a:t>; }</a:t>
            </a:r>
            <a:endParaRPr lang="en-GB" dirty="0">
              <a:solidFill>
                <a:srgbClr val="FF0000"/>
              </a:solidFill>
            </a:endParaRPr>
          </a:p>
          <a:p>
            <a:pPr>
              <a:lnSpc>
                <a:spcPts val="1500"/>
              </a:lnSpc>
            </a:pPr>
            <a:r>
              <a:rPr lang="en-GB" dirty="0">
                <a:solidFill>
                  <a:srgbClr val="FF0000"/>
                </a:solidFill>
              </a:rPr>
              <a:t>		</a:t>
            </a:r>
            <a:r>
              <a:rPr lang="en-GB" dirty="0" smtClean="0">
                <a:solidFill>
                  <a:srgbClr val="FF0000"/>
                </a:solidFill>
              </a:rPr>
              <a:t>        		</a:t>
            </a:r>
          </a:p>
          <a:p>
            <a:pPr>
              <a:lnSpc>
                <a:spcPts val="1500"/>
              </a:lnSpc>
            </a:pPr>
            <a:r>
              <a:rPr lang="en-GB" dirty="0">
                <a:solidFill>
                  <a:srgbClr val="FF0000"/>
                </a:solidFill>
              </a:rPr>
              <a:t>	</a:t>
            </a:r>
            <a:r>
              <a:rPr lang="en-GB" dirty="0" smtClean="0">
                <a:solidFill>
                  <a:srgbClr val="FF0000"/>
                </a:solidFill>
              </a:rPr>
              <a:t>		                  </a:t>
            </a:r>
            <a:r>
              <a:rPr lang="en-GB" dirty="0" smtClean="0">
                <a:solidFill>
                  <a:srgbClr val="00B0F0"/>
                </a:solidFill>
              </a:rPr>
              <a:t>p  </a:t>
            </a:r>
            <a:r>
              <a:rPr lang="en-GB" dirty="0" smtClean="0">
                <a:solidFill>
                  <a:srgbClr val="FF0000"/>
                </a:solidFill>
              </a:rPr>
              <a:t>{ </a:t>
            </a:r>
            <a:r>
              <a:rPr lang="en-GB" dirty="0" smtClean="0"/>
              <a:t>font-size</a:t>
            </a:r>
            <a:r>
              <a:rPr lang="en-GB" dirty="0">
                <a:solidFill>
                  <a:srgbClr val="FF0000"/>
                </a:solidFill>
              </a:rPr>
              <a:t>: </a:t>
            </a:r>
            <a:r>
              <a:rPr lang="en-GB" dirty="0" smtClean="0">
                <a:solidFill>
                  <a:srgbClr val="FF0000"/>
                </a:solidFill>
              </a:rPr>
              <a:t>25px; </a:t>
            </a:r>
            <a:r>
              <a:rPr lang="en-GB" dirty="0" smtClean="0"/>
              <a:t>font-family</a:t>
            </a:r>
            <a:r>
              <a:rPr lang="en-GB" dirty="0">
                <a:solidFill>
                  <a:srgbClr val="FF0000"/>
                </a:solidFill>
              </a:rPr>
              <a:t>: 'Trebuchet MS', sans-serif</a:t>
            </a:r>
            <a:r>
              <a:rPr lang="en-GB" dirty="0" smtClean="0">
                <a:solidFill>
                  <a:srgbClr val="FF0000"/>
                </a:solidFill>
              </a:rPr>
              <a:t>;  }</a:t>
            </a:r>
          </a:p>
          <a:p>
            <a:pPr>
              <a:lnSpc>
                <a:spcPts val="1500"/>
              </a:lnSpc>
            </a:pPr>
            <a:endParaRPr lang="en-GB" dirty="0">
              <a:solidFill>
                <a:srgbClr val="FF0000"/>
              </a:solidFill>
            </a:endParaRPr>
          </a:p>
          <a:p>
            <a:pPr>
              <a:lnSpc>
                <a:spcPts val="1500"/>
              </a:lnSpc>
            </a:pPr>
            <a:r>
              <a:rPr lang="en-GB" dirty="0"/>
              <a:t>		</a:t>
            </a:r>
            <a:r>
              <a:rPr lang="en-GB" dirty="0" smtClean="0"/>
              <a:t>    </a:t>
            </a:r>
            <a:r>
              <a:rPr lang="en-GB" b="1" dirty="0" smtClean="0">
                <a:highlight>
                  <a:srgbClr val="FFFF00"/>
                </a:highlight>
              </a:rPr>
              <a:t>&lt;/</a:t>
            </a:r>
            <a:r>
              <a:rPr lang="en-GB" b="1" dirty="0">
                <a:highlight>
                  <a:srgbClr val="FFFF00"/>
                </a:highlight>
              </a:rPr>
              <a:t>style&gt;</a:t>
            </a:r>
          </a:p>
          <a:p>
            <a:pPr>
              <a:lnSpc>
                <a:spcPts val="1500"/>
              </a:lnSpc>
            </a:pPr>
            <a:r>
              <a:rPr lang="en-GB" dirty="0"/>
              <a:t>	&lt;/head&gt;</a:t>
            </a:r>
          </a:p>
          <a:p>
            <a:pPr>
              <a:lnSpc>
                <a:spcPts val="1500"/>
              </a:lnSpc>
            </a:pPr>
            <a:r>
              <a:rPr lang="en-GB" dirty="0"/>
              <a:t>	&lt;body&gt;</a:t>
            </a:r>
          </a:p>
          <a:p>
            <a:pPr>
              <a:lnSpc>
                <a:spcPts val="1500"/>
              </a:lnSpc>
            </a:pPr>
            <a:r>
              <a:rPr lang="en-GB" dirty="0"/>
              <a:t>		&lt;h1&gt;Cascade Style Sheets&lt;/h1&gt;</a:t>
            </a:r>
          </a:p>
          <a:p>
            <a:pPr>
              <a:lnSpc>
                <a:spcPts val="1500"/>
              </a:lnSpc>
            </a:pPr>
            <a:r>
              <a:rPr lang="en-GB" dirty="0"/>
              <a:t>		&lt;p&gt;Welcome to CSS&lt;/p&gt;</a:t>
            </a:r>
          </a:p>
          <a:p>
            <a:pPr>
              <a:lnSpc>
                <a:spcPts val="1500"/>
              </a:lnSpc>
            </a:pPr>
            <a:r>
              <a:rPr lang="en-GB" dirty="0"/>
              <a:t> </a:t>
            </a:r>
            <a:r>
              <a:rPr lang="en-GB" dirty="0" smtClean="0"/>
              <a:t>                 &lt;/</a:t>
            </a:r>
            <a:r>
              <a:rPr lang="en-GB" dirty="0"/>
              <a:t>body&gt;</a:t>
            </a:r>
          </a:p>
          <a:p>
            <a:pPr>
              <a:lnSpc>
                <a:spcPts val="1500"/>
              </a:lnSpc>
            </a:pPr>
            <a:r>
              <a:rPr lang="en-GB" dirty="0"/>
              <a:t>&lt;/html&gt;</a:t>
            </a:r>
            <a:endParaRPr lang="en-IN" dirty="0"/>
          </a:p>
        </p:txBody>
      </p:sp>
      <p:pic>
        <p:nvPicPr>
          <p:cNvPr id="3" name="Picture 2"/>
          <p:cNvPicPr>
            <a:picLocks noChangeAspect="1"/>
          </p:cNvPicPr>
          <p:nvPr/>
        </p:nvPicPr>
        <p:blipFill>
          <a:blip r:embed="rId2"/>
          <a:stretch>
            <a:fillRect/>
          </a:stretch>
        </p:blipFill>
        <p:spPr>
          <a:xfrm>
            <a:off x="2054118" y="4962964"/>
            <a:ext cx="8653103" cy="1518850"/>
          </a:xfrm>
          <a:prstGeom prst="rect">
            <a:avLst/>
          </a:prstGeom>
        </p:spPr>
      </p:pic>
    </p:spTree>
    <p:extLst>
      <p:ext uri="{BB962C8B-B14F-4D97-AF65-F5344CB8AC3E}">
        <p14:creationId xmlns:p14="http://schemas.microsoft.com/office/powerpoint/2010/main" val="82749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980401" y="1780720"/>
            <a:ext cx="10400145" cy="3924151"/>
          </a:xfrm>
          <a:prstGeom prst="rect">
            <a:avLst/>
          </a:prstGeom>
        </p:spPr>
        <p:txBody>
          <a:bodyPr wrap="square">
            <a:spAutoFit/>
          </a:bodyPr>
          <a:lstStyle/>
          <a:p>
            <a:pPr>
              <a:spcAft>
                <a:spcPts val="1800"/>
              </a:spcAft>
            </a:pPr>
            <a:r>
              <a:rPr lang="en-GB" dirty="0"/>
              <a:t>The advantages of embedded style sheets are: </a:t>
            </a:r>
          </a:p>
          <a:p>
            <a:pPr marL="342900" indent="-342900">
              <a:spcAft>
                <a:spcPts val="1800"/>
              </a:spcAft>
              <a:buAutoNum type="arabicPeriod"/>
            </a:pPr>
            <a:r>
              <a:rPr lang="en-GB" b="1" dirty="0"/>
              <a:t>Internal style sheets affect only the page they are on. </a:t>
            </a:r>
          </a:p>
          <a:p>
            <a:pPr marL="342900" indent="-342900">
              <a:spcAft>
                <a:spcPts val="1800"/>
              </a:spcAft>
              <a:buAutoNum type="arabicPeriod"/>
            </a:pPr>
            <a:r>
              <a:rPr lang="en-GB" b="1" dirty="0"/>
              <a:t>Internal style sheets can use classes and IDs. </a:t>
            </a:r>
          </a:p>
          <a:p>
            <a:pPr marL="342900" indent="-342900">
              <a:spcAft>
                <a:spcPts val="1800"/>
              </a:spcAft>
              <a:buAutoNum type="arabicPeriod"/>
            </a:pPr>
            <a:r>
              <a:rPr lang="en-GB" b="1" dirty="0"/>
              <a:t>They don’t require that you upload multiple files. </a:t>
            </a:r>
          </a:p>
          <a:p>
            <a:pPr marL="342900" indent="-342900">
              <a:spcAft>
                <a:spcPts val="1800"/>
              </a:spcAft>
              <a:buAutoNum type="arabicPeriod"/>
            </a:pPr>
            <a:r>
              <a:rPr lang="en-GB" b="1" dirty="0"/>
              <a:t>They may have higher precedence than external style sheets.</a:t>
            </a:r>
          </a:p>
          <a:p>
            <a:pPr>
              <a:spcAft>
                <a:spcPts val="1800"/>
              </a:spcAft>
            </a:pPr>
            <a:r>
              <a:rPr lang="en-GB" dirty="0"/>
              <a:t>The disadvantages of embedded style sheets are: </a:t>
            </a:r>
          </a:p>
          <a:p>
            <a:pPr marL="342900" indent="-342900">
              <a:spcAft>
                <a:spcPts val="1800"/>
              </a:spcAft>
              <a:buAutoNum type="arabicPeriod"/>
            </a:pPr>
            <a:r>
              <a:rPr lang="en-GB" b="1" dirty="0"/>
              <a:t>They affect only the page they are on. </a:t>
            </a:r>
          </a:p>
          <a:p>
            <a:pPr marL="342900" indent="-342900">
              <a:spcAft>
                <a:spcPts val="1800"/>
              </a:spcAft>
              <a:buAutoNum type="arabicPeriod"/>
            </a:pPr>
            <a:r>
              <a:rPr lang="en-GB" b="1" dirty="0"/>
              <a:t>Internal style sheets increase page load times.</a:t>
            </a:r>
            <a:endParaRPr lang="en-IN" b="1" dirty="0"/>
          </a:p>
        </p:txBody>
      </p:sp>
      <p:sp>
        <p:nvSpPr>
          <p:cNvPr id="25" name="Rectangle 24"/>
          <p:cNvSpPr/>
          <p:nvPr/>
        </p:nvSpPr>
        <p:spPr>
          <a:xfrm>
            <a:off x="324607" y="634057"/>
            <a:ext cx="11711732" cy="646331"/>
          </a:xfrm>
          <a:prstGeom prst="rect">
            <a:avLst/>
          </a:prstGeom>
        </p:spPr>
        <p:txBody>
          <a:bodyPr wrap="none">
            <a:spAutoFit/>
          </a:bodyPr>
          <a:lstStyle/>
          <a:p>
            <a:pPr algn="ctr"/>
            <a:r>
              <a:rPr lang="en-GB" sz="3600" b="1" dirty="0"/>
              <a:t>Advantages and disadvantages of Embedded Style Sheets</a:t>
            </a:r>
            <a:endParaRPr lang="en-US" sz="2400" b="1" dirty="0"/>
          </a:p>
        </p:txBody>
      </p:sp>
    </p:spTree>
    <p:extLst>
      <p:ext uri="{BB962C8B-B14F-4D97-AF65-F5344CB8AC3E}">
        <p14:creationId xmlns:p14="http://schemas.microsoft.com/office/powerpoint/2010/main" val="297905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15</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200873" y="153860"/>
            <a:ext cx="9430034" cy="584775"/>
          </a:xfrm>
          <a:prstGeom prst="rect">
            <a:avLst/>
          </a:prstGeom>
        </p:spPr>
        <p:txBody>
          <a:bodyPr wrap="square">
            <a:spAutoFit/>
          </a:bodyPr>
          <a:lstStyle/>
          <a:p>
            <a:pPr lvl="0" algn="ctr"/>
            <a:r>
              <a:rPr lang="en-GB" sz="3200" b="1" dirty="0">
                <a:cs typeface="Times New Roman" panose="02020603050405020304" pitchFamily="18" charset="0"/>
              </a:rPr>
              <a:t>What is External Style Sheet?</a:t>
            </a:r>
            <a:endParaRPr lang="en-IN" sz="3200" dirty="0">
              <a:cs typeface="Times New Roman" panose="02020603050405020304" pitchFamily="18" charset="0"/>
            </a:endParaRPr>
          </a:p>
        </p:txBody>
      </p:sp>
      <p:sp>
        <p:nvSpPr>
          <p:cNvPr id="3" name="Rectangle 2">
            <a:extLst>
              <a:ext uri="{FF2B5EF4-FFF2-40B4-BE49-F238E27FC236}">
                <a16:creationId xmlns:a16="http://schemas.microsoft.com/office/drawing/2014/main" id="{AD9F67AA-68ED-4810-8EDA-6FE616A0EE9A}"/>
              </a:ext>
            </a:extLst>
          </p:cNvPr>
          <p:cNvSpPr/>
          <p:nvPr/>
        </p:nvSpPr>
        <p:spPr>
          <a:xfrm>
            <a:off x="914398" y="987934"/>
            <a:ext cx="10869613" cy="2477601"/>
          </a:xfrm>
          <a:prstGeom prst="rect">
            <a:avLst/>
          </a:prstGeom>
        </p:spPr>
        <p:txBody>
          <a:bodyPr wrap="square">
            <a:spAutoFit/>
          </a:bodyPr>
          <a:lstStyle/>
          <a:p>
            <a:pPr marL="342900" indent="-342900" algn="just">
              <a:spcAft>
                <a:spcPts val="600"/>
              </a:spcAft>
              <a:buFont typeface="Wingdings" panose="05000000000000000000" pitchFamily="2" charset="2"/>
              <a:buChar char="§"/>
            </a:pPr>
            <a:r>
              <a:rPr lang="en-GB" sz="2000" dirty="0">
                <a:solidFill>
                  <a:srgbClr val="000000"/>
                </a:solidFill>
                <a:latin typeface="Times New Roman" panose="02020603050405020304" pitchFamily="18" charset="0"/>
              </a:rPr>
              <a:t>An external style sheet is a separate </a:t>
            </a:r>
            <a:r>
              <a:rPr lang="en-GB" sz="2000" dirty="0">
                <a:solidFill>
                  <a:srgbClr val="FF0000"/>
                </a:solidFill>
                <a:latin typeface="Times New Roman" panose="02020603050405020304" pitchFamily="18" charset="0"/>
              </a:rPr>
              <a:t>.</a:t>
            </a:r>
            <a:r>
              <a:rPr lang="en-GB" sz="2000" dirty="0" err="1">
                <a:solidFill>
                  <a:srgbClr val="FF0000"/>
                </a:solidFill>
                <a:latin typeface="Times New Roman" panose="02020603050405020304" pitchFamily="18" charset="0"/>
              </a:rPr>
              <a:t>css</a:t>
            </a:r>
            <a:r>
              <a:rPr lang="en-GB" sz="2000" dirty="0">
                <a:solidFill>
                  <a:srgbClr val="FF0000"/>
                </a:solidFill>
                <a:latin typeface="Times New Roman" panose="02020603050405020304" pitchFamily="18" charset="0"/>
              </a:rPr>
              <a:t> file </a:t>
            </a:r>
            <a:r>
              <a:rPr lang="en-GB" sz="2000" dirty="0">
                <a:solidFill>
                  <a:srgbClr val="000000"/>
                </a:solidFill>
                <a:latin typeface="Times New Roman" panose="02020603050405020304" pitchFamily="18" charset="0"/>
              </a:rPr>
              <a:t>which is used to define the style for many HTML pages. </a:t>
            </a:r>
          </a:p>
          <a:p>
            <a:pPr marL="342900" indent="-342900" algn="just">
              <a:spcAft>
                <a:spcPts val="600"/>
              </a:spcAft>
              <a:buFont typeface="Wingdings" panose="05000000000000000000" pitchFamily="2" charset="2"/>
              <a:buChar char="§"/>
            </a:pPr>
            <a:r>
              <a:rPr lang="en-GB" sz="2000" dirty="0">
                <a:solidFill>
                  <a:srgbClr val="000000"/>
                </a:solidFill>
                <a:latin typeface="Times New Roman" panose="02020603050405020304" pitchFamily="18" charset="0"/>
              </a:rPr>
              <a:t>It can be created by including all the styles in a separate text document without the &lt;style&gt; and &lt;/style&gt; tags. </a:t>
            </a:r>
          </a:p>
          <a:p>
            <a:pPr marL="342900" indent="-342900" algn="just">
              <a:spcAft>
                <a:spcPts val="600"/>
              </a:spcAft>
              <a:buFont typeface="Wingdings" panose="05000000000000000000" pitchFamily="2" charset="2"/>
              <a:buChar char="§"/>
            </a:pPr>
            <a:r>
              <a:rPr lang="en-GB" sz="2000" dirty="0">
                <a:solidFill>
                  <a:srgbClr val="000000"/>
                </a:solidFill>
                <a:latin typeface="Times New Roman" panose="02020603050405020304" pitchFamily="18" charset="0"/>
              </a:rPr>
              <a:t>With an external style sheet, it is possible to change the look of an entire website, by changing one file.</a:t>
            </a:r>
          </a:p>
          <a:p>
            <a:pPr marL="342900" indent="-342900" algn="just">
              <a:spcAft>
                <a:spcPts val="600"/>
              </a:spcAft>
              <a:buFont typeface="Wingdings" panose="05000000000000000000" pitchFamily="2" charset="2"/>
              <a:buChar char="§"/>
            </a:pPr>
            <a:r>
              <a:rPr lang="en-GB" sz="2000" dirty="0">
                <a:solidFill>
                  <a:srgbClr val="000000"/>
                </a:solidFill>
                <a:latin typeface="Times New Roman" panose="02020603050405020304" pitchFamily="18" charset="0"/>
              </a:rPr>
              <a:t>For example the following code changes the background and font properties specified in the stylesheet.css file.</a:t>
            </a:r>
            <a:endParaRPr lang="en-IN" sz="2000" dirty="0">
              <a:solidFill>
                <a:srgbClr val="000000"/>
              </a:solidFill>
              <a:latin typeface="Times New Roman" panose="02020603050405020304" pitchFamily="18" charset="0"/>
            </a:endParaRPr>
          </a:p>
        </p:txBody>
      </p:sp>
      <p:sp>
        <p:nvSpPr>
          <p:cNvPr id="4" name="Rectangle 3"/>
          <p:cNvSpPr/>
          <p:nvPr/>
        </p:nvSpPr>
        <p:spPr>
          <a:xfrm>
            <a:off x="1057635" y="3753534"/>
            <a:ext cx="10583138" cy="2785378"/>
          </a:xfrm>
          <a:prstGeom prst="rect">
            <a:avLst/>
          </a:prstGeom>
        </p:spPr>
        <p:txBody>
          <a:bodyPr wrap="square">
            <a:spAutoFit/>
          </a:bodyPr>
          <a:lstStyle/>
          <a:p>
            <a:pPr>
              <a:lnSpc>
                <a:spcPts val="1500"/>
              </a:lnSpc>
            </a:pPr>
            <a:r>
              <a:rPr lang="en-IN" dirty="0"/>
              <a:t>&lt;!DOCTYPE html&gt;</a:t>
            </a:r>
          </a:p>
          <a:p>
            <a:pPr>
              <a:lnSpc>
                <a:spcPts val="1500"/>
              </a:lnSpc>
            </a:pPr>
            <a:r>
              <a:rPr lang="en-IN" dirty="0"/>
              <a:t>&lt;html&gt;</a:t>
            </a:r>
          </a:p>
          <a:p>
            <a:pPr>
              <a:lnSpc>
                <a:spcPts val="1500"/>
              </a:lnSpc>
            </a:pPr>
            <a:r>
              <a:rPr lang="en-IN" dirty="0"/>
              <a:t>	</a:t>
            </a:r>
            <a:r>
              <a:rPr lang="en-IN" b="1" dirty="0"/>
              <a:t>&lt;head&gt;</a:t>
            </a:r>
          </a:p>
          <a:p>
            <a:pPr>
              <a:lnSpc>
                <a:spcPts val="1500"/>
              </a:lnSpc>
            </a:pPr>
            <a:r>
              <a:rPr lang="en-IN" dirty="0"/>
              <a:t>		</a:t>
            </a:r>
            <a:endParaRPr lang="en-IN" dirty="0" smtClean="0"/>
          </a:p>
          <a:p>
            <a:pPr>
              <a:lnSpc>
                <a:spcPts val="1500"/>
              </a:lnSpc>
            </a:pPr>
            <a:r>
              <a:rPr lang="en-IN" dirty="0">
                <a:solidFill>
                  <a:srgbClr val="FF0000"/>
                </a:solidFill>
              </a:rPr>
              <a:t>	 </a:t>
            </a:r>
            <a:r>
              <a:rPr lang="en-IN" dirty="0" smtClean="0">
                <a:solidFill>
                  <a:srgbClr val="FF0000"/>
                </a:solidFill>
              </a:rPr>
              <a:t>         &lt;</a:t>
            </a:r>
            <a:r>
              <a:rPr lang="en-IN" dirty="0">
                <a:solidFill>
                  <a:srgbClr val="FF0000"/>
                </a:solidFill>
              </a:rPr>
              <a:t>link </a:t>
            </a:r>
            <a:r>
              <a:rPr lang="en-IN" dirty="0" err="1">
                <a:solidFill>
                  <a:srgbClr val="FF0000"/>
                </a:solidFill>
              </a:rPr>
              <a:t>rel</a:t>
            </a:r>
            <a:r>
              <a:rPr lang="en-IN" dirty="0">
                <a:solidFill>
                  <a:srgbClr val="FF0000"/>
                </a:solidFill>
              </a:rPr>
              <a:t>="stylesheet" type="text/</a:t>
            </a:r>
            <a:r>
              <a:rPr lang="en-IN" dirty="0" err="1">
                <a:solidFill>
                  <a:srgbClr val="FF0000"/>
                </a:solidFill>
              </a:rPr>
              <a:t>css</a:t>
            </a:r>
            <a:r>
              <a:rPr lang="en-IN" dirty="0">
                <a:solidFill>
                  <a:srgbClr val="FF0000"/>
                </a:solidFill>
              </a:rPr>
              <a:t>" </a:t>
            </a:r>
            <a:r>
              <a:rPr lang="en-IN" dirty="0" err="1">
                <a:solidFill>
                  <a:srgbClr val="FF0000"/>
                </a:solidFill>
              </a:rPr>
              <a:t>href</a:t>
            </a:r>
            <a:r>
              <a:rPr lang="en-IN" dirty="0">
                <a:solidFill>
                  <a:srgbClr val="FF0000"/>
                </a:solidFill>
              </a:rPr>
              <a:t>="G:/CSS/Example-1/CSS/</a:t>
            </a:r>
            <a:r>
              <a:rPr lang="en-IN" b="1" dirty="0">
                <a:solidFill>
                  <a:srgbClr val="FF0000"/>
                </a:solidFill>
                <a:highlight>
                  <a:srgbClr val="FFFF00"/>
                </a:highlight>
              </a:rPr>
              <a:t>stylesheet.css</a:t>
            </a:r>
            <a:r>
              <a:rPr lang="en-IN" dirty="0">
                <a:solidFill>
                  <a:srgbClr val="FF0000"/>
                </a:solidFill>
              </a:rPr>
              <a:t>"&gt;</a:t>
            </a:r>
          </a:p>
          <a:p>
            <a:pPr>
              <a:lnSpc>
                <a:spcPts val="1500"/>
              </a:lnSpc>
            </a:pPr>
            <a:r>
              <a:rPr lang="en-IN" dirty="0"/>
              <a:t>	</a:t>
            </a:r>
            <a:endParaRPr lang="en-IN" dirty="0" smtClean="0"/>
          </a:p>
          <a:p>
            <a:pPr>
              <a:lnSpc>
                <a:spcPts val="1500"/>
              </a:lnSpc>
            </a:pPr>
            <a:r>
              <a:rPr lang="en-IN" b="1" dirty="0" smtClean="0"/>
              <a:t>	&lt;/</a:t>
            </a:r>
            <a:r>
              <a:rPr lang="en-IN" b="1" dirty="0"/>
              <a:t>head&gt;</a:t>
            </a:r>
          </a:p>
          <a:p>
            <a:pPr>
              <a:lnSpc>
                <a:spcPts val="1500"/>
              </a:lnSpc>
            </a:pPr>
            <a:r>
              <a:rPr lang="en-IN" dirty="0"/>
              <a:t>	</a:t>
            </a:r>
            <a:endParaRPr lang="en-IN" dirty="0" smtClean="0"/>
          </a:p>
          <a:p>
            <a:pPr>
              <a:lnSpc>
                <a:spcPts val="1500"/>
              </a:lnSpc>
            </a:pPr>
            <a:r>
              <a:rPr lang="en-IN" dirty="0" smtClean="0"/>
              <a:t>	&lt;</a:t>
            </a:r>
            <a:r>
              <a:rPr lang="en-IN" dirty="0"/>
              <a:t>body&gt;</a:t>
            </a:r>
          </a:p>
          <a:p>
            <a:pPr>
              <a:lnSpc>
                <a:spcPts val="1500"/>
              </a:lnSpc>
            </a:pPr>
            <a:r>
              <a:rPr lang="en-IN" dirty="0"/>
              <a:t>		&lt;h1&gt;Cascade Style Sheets&lt;/h1&gt;</a:t>
            </a:r>
          </a:p>
          <a:p>
            <a:pPr>
              <a:lnSpc>
                <a:spcPts val="1500"/>
              </a:lnSpc>
            </a:pPr>
            <a:r>
              <a:rPr lang="en-IN" dirty="0"/>
              <a:t>		&lt;p&gt;Welcome to CSS&lt;/p&gt;</a:t>
            </a:r>
          </a:p>
          <a:p>
            <a:pPr>
              <a:lnSpc>
                <a:spcPts val="1500"/>
              </a:lnSpc>
            </a:pPr>
            <a:r>
              <a:rPr lang="en-IN" dirty="0" smtClean="0"/>
              <a:t>	&lt;/</a:t>
            </a:r>
            <a:r>
              <a:rPr lang="en-IN" dirty="0"/>
              <a:t>body</a:t>
            </a:r>
            <a:r>
              <a:rPr lang="en-IN" dirty="0" smtClean="0"/>
              <a:t>&gt;</a:t>
            </a:r>
          </a:p>
          <a:p>
            <a:pPr>
              <a:lnSpc>
                <a:spcPts val="1500"/>
              </a:lnSpc>
            </a:pPr>
            <a:endParaRPr lang="en-IN" dirty="0"/>
          </a:p>
          <a:p>
            <a:pPr>
              <a:lnSpc>
                <a:spcPts val="1500"/>
              </a:lnSpc>
            </a:pPr>
            <a:r>
              <a:rPr lang="en-IN" dirty="0"/>
              <a:t>&lt;/html&gt;</a:t>
            </a:r>
          </a:p>
        </p:txBody>
      </p:sp>
    </p:spTree>
    <p:extLst>
      <p:ext uri="{BB962C8B-B14F-4D97-AF65-F5344CB8AC3E}">
        <p14:creationId xmlns:p14="http://schemas.microsoft.com/office/powerpoint/2010/main" val="338898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16</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442413" y="313593"/>
            <a:ext cx="9430034" cy="584775"/>
          </a:xfrm>
          <a:prstGeom prst="rect">
            <a:avLst/>
          </a:prstGeom>
        </p:spPr>
        <p:txBody>
          <a:bodyPr wrap="square">
            <a:spAutoFit/>
          </a:bodyPr>
          <a:lstStyle/>
          <a:p>
            <a:pPr lvl="0" algn="ctr"/>
            <a:r>
              <a:rPr lang="en-GB" sz="3200" b="1" dirty="0"/>
              <a:t>stylesheet.css</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1118392" y="1156991"/>
            <a:ext cx="10869613" cy="784830"/>
          </a:xfrm>
          <a:prstGeom prst="rect">
            <a:avLst/>
          </a:prstGeom>
        </p:spPr>
        <p:txBody>
          <a:bodyPr wrap="square">
            <a:spAutoFit/>
          </a:bodyPr>
          <a:lstStyle/>
          <a:p>
            <a:pPr marL="285750" indent="-285750" algn="just">
              <a:spcAft>
                <a:spcPts val="600"/>
              </a:spcAft>
              <a:buFont typeface="Wingdings" panose="05000000000000000000" pitchFamily="2" charset="2"/>
              <a:buChar char="q"/>
            </a:pPr>
            <a:r>
              <a:rPr lang="en-GB" sz="2000" dirty="0">
                <a:solidFill>
                  <a:srgbClr val="000000"/>
                </a:solidFill>
                <a:latin typeface="Times New Roman" panose="02020603050405020304" pitchFamily="18" charset="0"/>
              </a:rPr>
              <a:t>An external style sheet can be written in any text editor and </a:t>
            </a:r>
            <a:r>
              <a:rPr lang="en-GB" sz="2000" b="1" dirty="0">
                <a:solidFill>
                  <a:srgbClr val="FF0000"/>
                </a:solidFill>
                <a:latin typeface="Times New Roman" panose="02020603050405020304" pitchFamily="18" charset="0"/>
              </a:rPr>
              <a:t>must be saved with a .</a:t>
            </a:r>
            <a:r>
              <a:rPr lang="en-GB" sz="2000" b="1" dirty="0" err="1">
                <a:solidFill>
                  <a:srgbClr val="FF0000"/>
                </a:solidFill>
                <a:latin typeface="Times New Roman" panose="02020603050405020304" pitchFamily="18" charset="0"/>
              </a:rPr>
              <a:t>css</a:t>
            </a:r>
            <a:r>
              <a:rPr lang="en-GB" sz="2000" b="1" dirty="0">
                <a:solidFill>
                  <a:srgbClr val="FF0000"/>
                </a:solidFill>
                <a:latin typeface="Times New Roman" panose="02020603050405020304" pitchFamily="18" charset="0"/>
              </a:rPr>
              <a:t> extension</a:t>
            </a:r>
            <a:r>
              <a:rPr lang="en-GB" sz="2000" dirty="0">
                <a:solidFill>
                  <a:srgbClr val="000000"/>
                </a:solidFill>
                <a:latin typeface="Times New Roman" panose="02020603050405020304" pitchFamily="18" charset="0"/>
              </a:rPr>
              <a:t>. </a:t>
            </a:r>
            <a:endParaRPr lang="en-GB" sz="2000" dirty="0" smtClean="0">
              <a:solidFill>
                <a:srgbClr val="000000"/>
              </a:solidFill>
              <a:latin typeface="Times New Roman" panose="02020603050405020304" pitchFamily="18" charset="0"/>
            </a:endParaRPr>
          </a:p>
          <a:p>
            <a:pPr algn="just">
              <a:spcAft>
                <a:spcPts val="600"/>
              </a:spcAft>
            </a:pPr>
            <a:r>
              <a:rPr lang="en-GB" sz="2000" dirty="0">
                <a:solidFill>
                  <a:srgbClr val="000000"/>
                </a:solidFill>
                <a:latin typeface="Times New Roman" panose="02020603050405020304" pitchFamily="18" charset="0"/>
              </a:rPr>
              <a:t> </a:t>
            </a:r>
            <a:r>
              <a:rPr lang="en-GB" sz="2000" dirty="0" smtClean="0">
                <a:solidFill>
                  <a:srgbClr val="000000"/>
                </a:solidFill>
                <a:latin typeface="Times New Roman" panose="02020603050405020304" pitchFamily="18" charset="0"/>
              </a:rPr>
              <a:t>    Here </a:t>
            </a:r>
            <a:r>
              <a:rPr lang="en-GB" sz="2000" dirty="0">
                <a:solidFill>
                  <a:srgbClr val="000000"/>
                </a:solidFill>
                <a:latin typeface="Times New Roman" panose="02020603050405020304" pitchFamily="18" charset="0"/>
              </a:rPr>
              <a:t>is how the "stylesheet.css" looks:</a:t>
            </a:r>
            <a:endParaRPr lang="en-IN" sz="2000" dirty="0">
              <a:solidFill>
                <a:srgbClr val="000000"/>
              </a:solidFill>
              <a:latin typeface="Times New Roman" panose="02020603050405020304" pitchFamily="18" charset="0"/>
            </a:endParaRPr>
          </a:p>
        </p:txBody>
      </p:sp>
      <p:sp>
        <p:nvSpPr>
          <p:cNvPr id="5" name="Rectangle 4"/>
          <p:cNvSpPr/>
          <p:nvPr/>
        </p:nvSpPr>
        <p:spPr>
          <a:xfrm>
            <a:off x="3503072" y="2366447"/>
            <a:ext cx="5375885" cy="3477875"/>
          </a:xfrm>
          <a:prstGeom prst="rect">
            <a:avLst/>
          </a:prstGeom>
        </p:spPr>
        <p:txBody>
          <a:bodyPr wrap="square">
            <a:spAutoFit/>
          </a:bodyPr>
          <a:lstStyle/>
          <a:p>
            <a:r>
              <a:rPr lang="en-IN" sz="2000" b="1" dirty="0" smtClean="0">
                <a:latin typeface="Times New Roman" panose="02020603050405020304" pitchFamily="18" charset="0"/>
                <a:cs typeface="Times New Roman" panose="02020603050405020304" pitchFamily="18" charset="0"/>
              </a:rPr>
              <a:t>body { background-</a:t>
            </a:r>
            <a:r>
              <a:rPr lang="en-IN" sz="2000" b="1" dirty="0" err="1" smtClean="0">
                <a:latin typeface="Times New Roman" panose="02020603050405020304" pitchFamily="18" charset="0"/>
                <a:cs typeface="Times New Roman" panose="02020603050405020304" pitchFamily="18" charset="0"/>
              </a:rPr>
              <a:t>color</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powderblue</a:t>
            </a:r>
            <a:r>
              <a:rPr lang="en-IN" sz="2000" b="1" dirty="0" smtClean="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   h1   {</a:t>
            </a:r>
            <a:endParaRPr lang="en-IN" sz="2000" b="1" dirty="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color:red</a:t>
            </a:r>
            <a:r>
              <a:rPr lang="en-IN" sz="2000" b="1" dirty="0">
                <a:latin typeface="Times New Roman" panose="02020603050405020304" pitchFamily="18" charset="0"/>
                <a:cs typeface="Times New Roman" panose="02020603050405020304" pitchFamily="18" charset="0"/>
              </a:rPr>
              <a:t>;</a:t>
            </a:r>
          </a:p>
          <a:p>
            <a:r>
              <a:rPr lang="en-IN" sz="2000" b="1" dirty="0" smtClean="0">
                <a:latin typeface="Times New Roman" panose="02020603050405020304" pitchFamily="18" charset="0"/>
                <a:cs typeface="Times New Roman" panose="02020603050405020304" pitchFamily="18" charset="0"/>
              </a:rPr>
              <a:t>           text-decoration</a:t>
            </a:r>
            <a:r>
              <a:rPr lang="en-IN" sz="2000" b="1" dirty="0">
                <a:latin typeface="Times New Roman" panose="02020603050405020304" pitchFamily="18" charset="0"/>
                <a:cs typeface="Times New Roman" panose="02020603050405020304" pitchFamily="18" charset="0"/>
              </a:rPr>
              <a:t>: underline;</a:t>
            </a:r>
          </a:p>
          <a:p>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   p  {</a:t>
            </a:r>
            <a:endParaRPr lang="en-IN" sz="2000" b="1" dirty="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       font-size</a:t>
            </a:r>
            <a:r>
              <a:rPr lang="en-IN" sz="2000" b="1" dirty="0">
                <a:latin typeface="Times New Roman" panose="02020603050405020304" pitchFamily="18" charset="0"/>
                <a:cs typeface="Times New Roman" panose="02020603050405020304" pitchFamily="18" charset="0"/>
              </a:rPr>
              <a:t>: 25px;</a:t>
            </a:r>
          </a:p>
          <a:p>
            <a:r>
              <a:rPr lang="en-IN" sz="2000" b="1" dirty="0" smtClean="0">
                <a:latin typeface="Times New Roman" panose="02020603050405020304" pitchFamily="18" charset="0"/>
                <a:cs typeface="Times New Roman" panose="02020603050405020304" pitchFamily="18" charset="0"/>
              </a:rPr>
              <a:t>       font-family</a:t>
            </a:r>
            <a:r>
              <a:rPr lang="en-IN" sz="2000" b="1" dirty="0">
                <a:latin typeface="Times New Roman" panose="02020603050405020304" pitchFamily="18" charset="0"/>
                <a:cs typeface="Times New Roman" panose="02020603050405020304" pitchFamily="18" charset="0"/>
              </a:rPr>
              <a:t>: 'Trebuchet MS', sans-serif;</a:t>
            </a:r>
          </a:p>
          <a:p>
            <a:r>
              <a:rPr lang="en-IN" sz="2000" b="1" dirty="0" smtClean="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75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17</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416716" y="459367"/>
            <a:ext cx="11128403" cy="584775"/>
          </a:xfrm>
          <a:prstGeom prst="rect">
            <a:avLst/>
          </a:prstGeom>
        </p:spPr>
        <p:txBody>
          <a:bodyPr wrap="square">
            <a:spAutoFit/>
          </a:bodyPr>
          <a:lstStyle/>
          <a:p>
            <a:pPr lvl="0" algn="ctr"/>
            <a:r>
              <a:rPr lang="en-GB" sz="3200" b="1" dirty="0"/>
              <a:t>How to link an external style sheets to an HTML document?</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608036" y="1542173"/>
            <a:ext cx="10745764" cy="4170372"/>
          </a:xfrm>
          <a:prstGeom prst="rect">
            <a:avLst/>
          </a:prstGeom>
        </p:spPr>
        <p:txBody>
          <a:bodyPr wrap="square">
            <a:spAutoFit/>
          </a:bodyPr>
          <a:lstStyle/>
          <a:p>
            <a:pPr algn="just">
              <a:lnSpc>
                <a:spcPct val="150000"/>
              </a:lnSpc>
              <a:spcAft>
                <a:spcPts val="1200"/>
              </a:spcAft>
            </a:pPr>
            <a:r>
              <a:rPr lang="en-GB" sz="2000" b="1" dirty="0">
                <a:solidFill>
                  <a:srgbClr val="000000"/>
                </a:solidFill>
                <a:latin typeface="Times New Roman" panose="02020603050405020304" pitchFamily="18" charset="0"/>
              </a:rPr>
              <a:t>The external style sheets can be linked to an HTML document by using the &lt;link&gt; tag .</a:t>
            </a:r>
          </a:p>
          <a:p>
            <a:pPr algn="just">
              <a:lnSpc>
                <a:spcPct val="150000"/>
              </a:lnSpc>
              <a:spcAft>
                <a:spcPts val="1200"/>
              </a:spcAft>
            </a:pPr>
            <a:r>
              <a:rPr lang="en-GB" sz="2000" b="1" dirty="0">
                <a:solidFill>
                  <a:srgbClr val="000000"/>
                </a:solidFill>
                <a:latin typeface="Times New Roman" panose="02020603050405020304" pitchFamily="18" charset="0"/>
              </a:rPr>
              <a:t>1) To specify an external style sheet using the &lt;link&gt; tag the following steps are used. </a:t>
            </a:r>
          </a:p>
          <a:p>
            <a:pPr marL="612000" indent="-288000" algn="just">
              <a:spcAft>
                <a:spcPts val="600"/>
              </a:spcAft>
            </a:pPr>
            <a:r>
              <a:rPr lang="en-GB" sz="2000" b="1" dirty="0">
                <a:solidFill>
                  <a:srgbClr val="000000"/>
                </a:solidFill>
                <a:latin typeface="Times New Roman" panose="02020603050405020304" pitchFamily="18" charset="0"/>
              </a:rPr>
              <a:t>a) Define the style sheet by including all the styles in a separate text document without the &lt;style&gt; and &lt;/style&gt; tags. </a:t>
            </a:r>
          </a:p>
          <a:p>
            <a:pPr marL="612000" indent="-288000" algn="just">
              <a:spcAft>
                <a:spcPts val="600"/>
              </a:spcAft>
            </a:pPr>
            <a:r>
              <a:rPr lang="en-GB" sz="2000" b="1" dirty="0">
                <a:solidFill>
                  <a:srgbClr val="000000"/>
                </a:solidFill>
                <a:latin typeface="Times New Roman" panose="02020603050405020304" pitchFamily="18" charset="0"/>
              </a:rPr>
              <a:t>b) Create a link element in the HTML page’s head area to define the link between the HTML and CSS pages as shown below.</a:t>
            </a:r>
          </a:p>
          <a:p>
            <a:pPr marL="612000" indent="-288000" algn="just">
              <a:spcAft>
                <a:spcPts val="600"/>
              </a:spcAft>
            </a:pPr>
            <a:r>
              <a:rPr lang="en-GB" sz="2000" b="1" dirty="0">
                <a:solidFill>
                  <a:srgbClr val="000000"/>
                </a:solidFill>
                <a:latin typeface="Times New Roman" panose="02020603050405020304" pitchFamily="18" charset="0"/>
              </a:rPr>
              <a:t>c) &lt;link </a:t>
            </a:r>
            <a:r>
              <a:rPr lang="en-GB" sz="2000" b="1" dirty="0" err="1">
                <a:solidFill>
                  <a:srgbClr val="000000"/>
                </a:solidFill>
                <a:latin typeface="Times New Roman" panose="02020603050405020304" pitchFamily="18" charset="0"/>
              </a:rPr>
              <a:t>rel</a:t>
            </a:r>
            <a:r>
              <a:rPr lang="en-GB" sz="2000" b="1" dirty="0">
                <a:solidFill>
                  <a:srgbClr val="000000"/>
                </a:solidFill>
                <a:latin typeface="Times New Roman" panose="02020603050405020304" pitchFamily="18" charset="0"/>
              </a:rPr>
              <a:t> = "stylesheet" type = "text/</a:t>
            </a:r>
            <a:r>
              <a:rPr lang="en-GB" sz="2000" b="1" dirty="0" err="1">
                <a:solidFill>
                  <a:srgbClr val="000000"/>
                </a:solidFill>
                <a:latin typeface="Times New Roman" panose="02020603050405020304" pitchFamily="18" charset="0"/>
              </a:rPr>
              <a:t>css</a:t>
            </a:r>
            <a:r>
              <a:rPr lang="en-GB" sz="2000" b="1" dirty="0">
                <a:solidFill>
                  <a:srgbClr val="000000"/>
                </a:solidFill>
                <a:latin typeface="Times New Roman" panose="02020603050405020304" pitchFamily="18" charset="0"/>
              </a:rPr>
              <a:t>" </a:t>
            </a:r>
            <a:r>
              <a:rPr lang="en-GB" sz="2000" b="1" dirty="0" err="1">
                <a:solidFill>
                  <a:srgbClr val="000000"/>
                </a:solidFill>
                <a:latin typeface="Times New Roman" panose="02020603050405020304" pitchFamily="18" charset="0"/>
              </a:rPr>
              <a:t>href</a:t>
            </a:r>
            <a:r>
              <a:rPr lang="en-GB" sz="2000" b="1" dirty="0">
                <a:solidFill>
                  <a:srgbClr val="000000"/>
                </a:solidFill>
                <a:latin typeface="Times New Roman" panose="02020603050405020304" pitchFamily="18" charset="0"/>
              </a:rPr>
              <a:t> = "style1.css" /&gt; </a:t>
            </a:r>
          </a:p>
          <a:p>
            <a:pPr marL="612000" indent="-288000" algn="just">
              <a:spcAft>
                <a:spcPts val="600"/>
              </a:spcAft>
            </a:pPr>
            <a:r>
              <a:rPr lang="en-GB" sz="2000" b="1" dirty="0">
                <a:solidFill>
                  <a:srgbClr val="000000"/>
                </a:solidFill>
                <a:latin typeface="Times New Roman" panose="02020603050405020304" pitchFamily="18" charset="0"/>
              </a:rPr>
              <a:t>d) Set the link’s relationship by setting the </a:t>
            </a:r>
            <a:r>
              <a:rPr lang="en-GB" sz="2000" b="1" dirty="0" err="1">
                <a:solidFill>
                  <a:srgbClr val="000000"/>
                </a:solidFill>
                <a:latin typeface="Times New Roman" panose="02020603050405020304" pitchFamily="18" charset="0"/>
              </a:rPr>
              <a:t>rel</a:t>
            </a:r>
            <a:r>
              <a:rPr lang="en-GB" sz="2000" b="1" dirty="0">
                <a:solidFill>
                  <a:srgbClr val="000000"/>
                </a:solidFill>
                <a:latin typeface="Times New Roman" panose="02020603050405020304" pitchFamily="18" charset="0"/>
              </a:rPr>
              <a:t> = “stylesheet” attribute. </a:t>
            </a:r>
          </a:p>
          <a:p>
            <a:pPr marL="612000" indent="-288000" algn="just">
              <a:spcAft>
                <a:spcPts val="600"/>
              </a:spcAft>
            </a:pPr>
            <a:r>
              <a:rPr lang="en-GB" sz="2000" b="1" dirty="0">
                <a:solidFill>
                  <a:srgbClr val="000000"/>
                </a:solidFill>
                <a:latin typeface="Times New Roman" panose="02020603050405020304" pitchFamily="18" charset="0"/>
              </a:rPr>
              <a:t>e) Specify the type of style by setting type = “text/</a:t>
            </a:r>
            <a:r>
              <a:rPr lang="en-GB" sz="2000" b="1" dirty="0" err="1">
                <a:solidFill>
                  <a:srgbClr val="000000"/>
                </a:solidFill>
                <a:latin typeface="Times New Roman" panose="02020603050405020304" pitchFamily="18" charset="0"/>
              </a:rPr>
              <a:t>css</a:t>
            </a:r>
            <a:r>
              <a:rPr lang="en-GB" sz="2000" b="1" dirty="0">
                <a:solidFill>
                  <a:srgbClr val="000000"/>
                </a:solidFill>
                <a:latin typeface="Times New Roman" panose="02020603050405020304" pitchFamily="18" charset="0"/>
              </a:rPr>
              <a:t>“. </a:t>
            </a:r>
          </a:p>
          <a:p>
            <a:pPr marL="612000" indent="-288000" algn="just">
              <a:spcAft>
                <a:spcPts val="1200"/>
              </a:spcAft>
            </a:pPr>
            <a:r>
              <a:rPr lang="en-GB" sz="2000" b="1" dirty="0">
                <a:solidFill>
                  <a:srgbClr val="000000"/>
                </a:solidFill>
                <a:latin typeface="Times New Roman" panose="02020603050405020304" pitchFamily="18" charset="0"/>
              </a:rPr>
              <a:t>f) Determine the location of the style sheet with the </a:t>
            </a:r>
            <a:r>
              <a:rPr lang="en-GB" sz="2000" b="1" dirty="0" err="1">
                <a:solidFill>
                  <a:srgbClr val="000000"/>
                </a:solidFill>
                <a:latin typeface="Times New Roman" panose="02020603050405020304" pitchFamily="18" charset="0"/>
              </a:rPr>
              <a:t>href</a:t>
            </a:r>
            <a:r>
              <a:rPr lang="en-GB" sz="2000" b="1" dirty="0">
                <a:solidFill>
                  <a:srgbClr val="000000"/>
                </a:solidFill>
                <a:latin typeface="Times New Roman" panose="02020603050405020304" pitchFamily="18" charset="0"/>
              </a:rPr>
              <a:t> attribute.</a:t>
            </a:r>
            <a:endParaRPr lang="en-IN" sz="20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124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C96B3F-846B-AE34-0F0A-8215CE2F7113}"/>
              </a:ext>
            </a:extLst>
          </p:cNvPr>
          <p:cNvSpPr>
            <a:spLocks noGrp="1"/>
          </p:cNvSpPr>
          <p:nvPr>
            <p:ph type="sldNum" sz="quarter" idx="12"/>
          </p:nvPr>
        </p:nvSpPr>
        <p:spPr/>
        <p:txBody>
          <a:bodyPr/>
          <a:lstStyle/>
          <a:p>
            <a:fld id="{13D2E340-0663-474B-992C-9192B5C45E57}" type="slidenum">
              <a:rPr lang="en-US" noProof="0" smtClean="0"/>
              <a:pPr/>
              <a:t>18</a:t>
            </a:fld>
            <a:endParaRPr lang="en-US" noProof="0"/>
          </a:p>
        </p:txBody>
      </p:sp>
      <p:pic>
        <p:nvPicPr>
          <p:cNvPr id="4" name="Picture 3">
            <a:extLst>
              <a:ext uri="{FF2B5EF4-FFF2-40B4-BE49-F238E27FC236}">
                <a16:creationId xmlns:a16="http://schemas.microsoft.com/office/drawing/2014/main" id="{3925B1CD-41BE-0310-7787-7A1473D33985}"/>
              </a:ext>
            </a:extLst>
          </p:cNvPr>
          <p:cNvPicPr>
            <a:picLocks noChangeAspect="1"/>
          </p:cNvPicPr>
          <p:nvPr/>
        </p:nvPicPr>
        <p:blipFill>
          <a:blip r:embed="rId2"/>
          <a:stretch>
            <a:fillRect/>
          </a:stretch>
        </p:blipFill>
        <p:spPr>
          <a:xfrm>
            <a:off x="632760" y="2186152"/>
            <a:ext cx="9890493" cy="3689131"/>
          </a:xfrm>
          <a:prstGeom prst="rect">
            <a:avLst/>
          </a:prstGeom>
        </p:spPr>
      </p:pic>
      <p:sp>
        <p:nvSpPr>
          <p:cNvPr id="6" name="TextBox 5">
            <a:extLst>
              <a:ext uri="{FF2B5EF4-FFF2-40B4-BE49-F238E27FC236}">
                <a16:creationId xmlns:a16="http://schemas.microsoft.com/office/drawing/2014/main" id="{3E75C3E7-12C4-0ECE-AAF1-EF098322ABDA}"/>
              </a:ext>
            </a:extLst>
          </p:cNvPr>
          <p:cNvSpPr txBox="1"/>
          <p:nvPr/>
        </p:nvSpPr>
        <p:spPr>
          <a:xfrm>
            <a:off x="3142593" y="798050"/>
            <a:ext cx="6159062" cy="369332"/>
          </a:xfrm>
          <a:prstGeom prst="rect">
            <a:avLst/>
          </a:prstGeom>
          <a:noFill/>
        </p:spPr>
        <p:txBody>
          <a:bodyPr wrap="square">
            <a:spAutoFit/>
          </a:bodyPr>
          <a:lstStyle/>
          <a:p>
            <a:r>
              <a:rPr lang="en-GB" b="1" dirty="0">
                <a:solidFill>
                  <a:srgbClr val="000000"/>
                </a:solidFill>
                <a:latin typeface="Times New Roman" panose="02020603050405020304" pitchFamily="18" charset="0"/>
              </a:rPr>
              <a:t>Write  a CSS code for the following output</a:t>
            </a:r>
            <a:endParaRPr lang="en-IN" b="1" dirty="0"/>
          </a:p>
        </p:txBody>
      </p:sp>
    </p:spTree>
    <p:extLst>
      <p:ext uri="{BB962C8B-B14F-4D97-AF65-F5344CB8AC3E}">
        <p14:creationId xmlns:p14="http://schemas.microsoft.com/office/powerpoint/2010/main" val="893865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8CF3C6-4A41-2553-875C-11A41D0D008A}"/>
              </a:ext>
            </a:extLst>
          </p:cNvPr>
          <p:cNvSpPr>
            <a:spLocks noGrp="1"/>
          </p:cNvSpPr>
          <p:nvPr>
            <p:ph type="sldNum" sz="quarter" idx="12"/>
          </p:nvPr>
        </p:nvSpPr>
        <p:spPr/>
        <p:txBody>
          <a:bodyPr/>
          <a:lstStyle/>
          <a:p>
            <a:fld id="{13D2E340-0663-474B-992C-9192B5C45E57}" type="slidenum">
              <a:rPr lang="en-US" noProof="0" smtClean="0"/>
              <a:pPr/>
              <a:t>19</a:t>
            </a:fld>
            <a:endParaRPr lang="en-US" noProof="0"/>
          </a:p>
        </p:txBody>
      </p:sp>
      <p:sp>
        <p:nvSpPr>
          <p:cNvPr id="4" name="TextBox 3">
            <a:extLst>
              <a:ext uri="{FF2B5EF4-FFF2-40B4-BE49-F238E27FC236}">
                <a16:creationId xmlns:a16="http://schemas.microsoft.com/office/drawing/2014/main" id="{2B95A67B-ABC2-7BE3-EB24-FEE8DA6C39B0}"/>
              </a:ext>
            </a:extLst>
          </p:cNvPr>
          <p:cNvSpPr txBox="1"/>
          <p:nvPr/>
        </p:nvSpPr>
        <p:spPr>
          <a:xfrm>
            <a:off x="493985" y="236420"/>
            <a:ext cx="7157545" cy="6463308"/>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a:t>
            </a:r>
            <a:r>
              <a:rPr lang="en-IN" dirty="0">
                <a:solidFill>
                  <a:srgbClr val="FF0000"/>
                </a:solidFill>
              </a:rPr>
              <a:t>style&gt;</a:t>
            </a:r>
          </a:p>
          <a:p>
            <a:r>
              <a:rPr lang="en-IN" dirty="0">
                <a:solidFill>
                  <a:srgbClr val="FF0000"/>
                </a:solidFill>
              </a:rPr>
              <a:t>body {</a:t>
            </a:r>
          </a:p>
          <a:p>
            <a:r>
              <a:rPr lang="en-IN" dirty="0">
                <a:solidFill>
                  <a:srgbClr val="FF0000"/>
                </a:solidFill>
              </a:rPr>
              <a:t>  background-</a:t>
            </a:r>
            <a:r>
              <a:rPr lang="en-IN" dirty="0" err="1">
                <a:solidFill>
                  <a:srgbClr val="FF0000"/>
                </a:solidFill>
              </a:rPr>
              <a:t>color</a:t>
            </a:r>
            <a:r>
              <a:rPr lang="en-IN" dirty="0">
                <a:solidFill>
                  <a:srgbClr val="FF0000"/>
                </a:solidFill>
              </a:rPr>
              <a:t>: </a:t>
            </a:r>
            <a:r>
              <a:rPr lang="en-IN" dirty="0" err="1">
                <a:solidFill>
                  <a:srgbClr val="FF0000"/>
                </a:solidFill>
              </a:rPr>
              <a:t>lightblue</a:t>
            </a:r>
            <a:r>
              <a:rPr lang="en-IN" dirty="0">
                <a:solidFill>
                  <a:srgbClr val="FF0000"/>
                </a:solidFill>
              </a:rPr>
              <a:t>;</a:t>
            </a:r>
          </a:p>
          <a:p>
            <a:r>
              <a:rPr lang="en-IN" dirty="0">
                <a:solidFill>
                  <a:srgbClr val="FF0000"/>
                </a:solidFill>
              </a:rPr>
              <a:t>}</a:t>
            </a:r>
          </a:p>
          <a:p>
            <a:endParaRPr lang="en-IN" dirty="0">
              <a:solidFill>
                <a:srgbClr val="FF0000"/>
              </a:solidFill>
            </a:endParaRPr>
          </a:p>
          <a:p>
            <a:r>
              <a:rPr lang="en-IN" dirty="0">
                <a:solidFill>
                  <a:srgbClr val="FF0000"/>
                </a:solidFill>
              </a:rPr>
              <a:t>h1 {</a:t>
            </a:r>
          </a:p>
          <a:p>
            <a:r>
              <a:rPr lang="en-IN" dirty="0">
                <a:solidFill>
                  <a:srgbClr val="FF0000"/>
                </a:solidFill>
              </a:rPr>
              <a:t>  </a:t>
            </a:r>
            <a:r>
              <a:rPr lang="en-IN" dirty="0" err="1">
                <a:solidFill>
                  <a:srgbClr val="FF0000"/>
                </a:solidFill>
              </a:rPr>
              <a:t>color</a:t>
            </a:r>
            <a:r>
              <a:rPr lang="en-IN" dirty="0">
                <a:solidFill>
                  <a:srgbClr val="FF0000"/>
                </a:solidFill>
              </a:rPr>
              <a:t>: white;</a:t>
            </a:r>
          </a:p>
          <a:p>
            <a:r>
              <a:rPr lang="en-IN" dirty="0">
                <a:solidFill>
                  <a:srgbClr val="FF0000"/>
                </a:solidFill>
              </a:rPr>
              <a:t>  text-align: </a:t>
            </a:r>
            <a:r>
              <a:rPr lang="en-IN" dirty="0" err="1">
                <a:solidFill>
                  <a:srgbClr val="FF0000"/>
                </a:solidFill>
              </a:rPr>
              <a:t>center</a:t>
            </a:r>
            <a:r>
              <a:rPr lang="en-IN" dirty="0">
                <a:solidFill>
                  <a:srgbClr val="FF0000"/>
                </a:solidFill>
              </a:rPr>
              <a:t>;</a:t>
            </a:r>
          </a:p>
          <a:p>
            <a:r>
              <a:rPr lang="en-IN" dirty="0">
                <a:solidFill>
                  <a:srgbClr val="FF0000"/>
                </a:solidFill>
              </a:rPr>
              <a:t>}</a:t>
            </a:r>
          </a:p>
          <a:p>
            <a:r>
              <a:rPr lang="en-IN" dirty="0">
                <a:solidFill>
                  <a:srgbClr val="FF0000"/>
                </a:solidFill>
              </a:rPr>
              <a:t>p {</a:t>
            </a:r>
          </a:p>
          <a:p>
            <a:r>
              <a:rPr lang="en-IN" dirty="0">
                <a:solidFill>
                  <a:srgbClr val="FF0000"/>
                </a:solidFill>
              </a:rPr>
              <a:t>  font-family: </a:t>
            </a:r>
            <a:r>
              <a:rPr lang="en-IN" dirty="0" err="1">
                <a:solidFill>
                  <a:srgbClr val="FF0000"/>
                </a:solidFill>
              </a:rPr>
              <a:t>verdana</a:t>
            </a:r>
            <a:r>
              <a:rPr lang="en-IN" dirty="0">
                <a:solidFill>
                  <a:srgbClr val="FF0000"/>
                </a:solidFill>
              </a:rPr>
              <a:t>;</a:t>
            </a:r>
          </a:p>
          <a:p>
            <a:r>
              <a:rPr lang="en-IN" dirty="0">
                <a:solidFill>
                  <a:srgbClr val="FF0000"/>
                </a:solidFill>
              </a:rPr>
              <a:t>  font-size: 20px;</a:t>
            </a:r>
          </a:p>
          <a:p>
            <a:r>
              <a:rPr lang="en-IN" dirty="0">
                <a:solidFill>
                  <a:srgbClr val="FF0000"/>
                </a:solidFill>
              </a:rPr>
              <a:t>}</a:t>
            </a:r>
          </a:p>
          <a:p>
            <a:r>
              <a:rPr lang="en-IN" dirty="0">
                <a:solidFill>
                  <a:srgbClr val="FF0000"/>
                </a:solidFill>
              </a:rPr>
              <a:t>&lt;/style&gt;</a:t>
            </a:r>
          </a:p>
          <a:p>
            <a:r>
              <a:rPr lang="en-IN" dirty="0"/>
              <a:t>&lt;/head&gt;</a:t>
            </a:r>
          </a:p>
          <a:p>
            <a:r>
              <a:rPr lang="en-IN" dirty="0"/>
              <a:t>&lt;body&gt;</a:t>
            </a:r>
          </a:p>
          <a:p>
            <a:r>
              <a:rPr lang="en-IN" dirty="0"/>
              <a:t>&lt;h1&gt;My First CSS Example&lt;/h1&gt;</a:t>
            </a:r>
          </a:p>
          <a:p>
            <a:r>
              <a:rPr lang="en-IN" dirty="0"/>
              <a:t>&lt;p&gt;This is a paragraph.&lt;/p&gt;</a:t>
            </a:r>
          </a:p>
          <a:p>
            <a:r>
              <a:rPr lang="en-IN" dirty="0"/>
              <a:t>&lt;/body&gt;</a:t>
            </a:r>
          </a:p>
          <a:p>
            <a:r>
              <a:rPr lang="en-IN" dirty="0"/>
              <a:t>&lt;/html&gt;</a:t>
            </a:r>
          </a:p>
        </p:txBody>
      </p:sp>
    </p:spTree>
    <p:extLst>
      <p:ext uri="{BB962C8B-B14F-4D97-AF65-F5344CB8AC3E}">
        <p14:creationId xmlns:p14="http://schemas.microsoft.com/office/powerpoint/2010/main" val="110894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997065" y="2867558"/>
            <a:ext cx="10111154" cy="1915011"/>
          </a:xfrm>
          <a:prstGeom prst="rect">
            <a:avLst/>
          </a:prstGeom>
        </p:spPr>
        <p:txBody>
          <a:bodyPr wrap="square">
            <a:spAutoFit/>
          </a:bodyPr>
          <a:lstStyle/>
          <a:p>
            <a:pPr algn="ctr"/>
            <a:r>
              <a:rPr lang="en-IN" b="1" dirty="0"/>
              <a:t>Syllabus</a:t>
            </a:r>
          </a:p>
          <a:p>
            <a:pPr algn="just"/>
            <a:endParaRPr lang="en-IN" b="1" dirty="0"/>
          </a:p>
          <a:p>
            <a:pPr algn="just">
              <a:lnSpc>
                <a:spcPct val="107000"/>
              </a:lnSpc>
              <a:spcAft>
                <a:spcPts val="800"/>
              </a:spcAft>
            </a:pPr>
            <a:r>
              <a:rPr lang="en-US" sz="1800" b="1" i="1" dirty="0">
                <a:effectLst/>
                <a:latin typeface="Times New Roman" panose="02020603050405020304" pitchFamily="18" charset="0"/>
                <a:ea typeface="Calibri" panose="020F0502020204030204" pitchFamily="34" charset="0"/>
                <a:cs typeface="Mangal" panose="02040503050203030202" pitchFamily="18" charset="0"/>
              </a:rPr>
              <a:t>Levels of Style Sheets - Style Specification Formats, Selector Forms, Property-Value Forms, Font Properties, List Properties, Alignment of Text, Color, The Box Model, Background Images, The span and div Tags. Frameworks: Overview and Basics of Responsive CSS Frameworks – Bootstrap</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b="1" i="1" dirty="0"/>
          </a:p>
        </p:txBody>
      </p:sp>
      <p:sp>
        <p:nvSpPr>
          <p:cNvPr id="25" name="Rectangle 24"/>
          <p:cNvSpPr/>
          <p:nvPr/>
        </p:nvSpPr>
        <p:spPr>
          <a:xfrm>
            <a:off x="4540850" y="1682118"/>
            <a:ext cx="3023585" cy="830997"/>
          </a:xfrm>
          <a:prstGeom prst="rect">
            <a:avLst/>
          </a:prstGeom>
        </p:spPr>
        <p:txBody>
          <a:bodyPr wrap="none">
            <a:spAutoFit/>
          </a:bodyPr>
          <a:lstStyle/>
          <a:p>
            <a:r>
              <a:rPr lang="en-US" sz="4800" b="1" dirty="0">
                <a:latin typeface="Times New Roman" panose="02020603050405020304" pitchFamily="18" charset="0"/>
                <a:cs typeface="Times New Roman" panose="02020603050405020304" pitchFamily="18" charset="0"/>
              </a:rPr>
              <a:t>Module - 2</a:t>
            </a:r>
          </a:p>
        </p:txBody>
      </p:sp>
    </p:spTree>
    <p:extLst>
      <p:ext uri="{BB962C8B-B14F-4D97-AF65-F5344CB8AC3E}">
        <p14:creationId xmlns:p14="http://schemas.microsoft.com/office/powerpoint/2010/main" val="2107000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20</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0" y="175571"/>
            <a:ext cx="12191999" cy="523220"/>
          </a:xfrm>
          <a:prstGeom prst="rect">
            <a:avLst/>
          </a:prstGeom>
        </p:spPr>
        <p:txBody>
          <a:bodyPr wrap="square">
            <a:spAutoFit/>
          </a:bodyPr>
          <a:lstStyle/>
          <a:p>
            <a:pPr lvl="0" algn="ctr"/>
            <a:r>
              <a:rPr lang="en-GB" sz="2800" b="1" dirty="0"/>
              <a:t>CSS selectors &amp; selector forms used in CSS</a:t>
            </a:r>
            <a:endParaRPr lang="en-IN" sz="2800" dirty="0"/>
          </a:p>
        </p:txBody>
      </p:sp>
      <p:sp>
        <p:nvSpPr>
          <p:cNvPr id="3" name="Rectangle 2">
            <a:extLst>
              <a:ext uri="{FF2B5EF4-FFF2-40B4-BE49-F238E27FC236}">
                <a16:creationId xmlns:a16="http://schemas.microsoft.com/office/drawing/2014/main" id="{AD9F67AA-68ED-4810-8EDA-6FE616A0EE9A}"/>
              </a:ext>
            </a:extLst>
          </p:cNvPr>
          <p:cNvSpPr/>
          <p:nvPr/>
        </p:nvSpPr>
        <p:spPr>
          <a:xfrm>
            <a:off x="451614" y="915622"/>
            <a:ext cx="11536391" cy="5016758"/>
          </a:xfrm>
          <a:prstGeom prst="rect">
            <a:avLst/>
          </a:prstGeom>
        </p:spPr>
        <p:txBody>
          <a:bodyPr wrap="square">
            <a:spAutoFit/>
          </a:bodyPr>
          <a:lstStyle/>
          <a:p>
            <a:pPr marL="342900" indent="-342900">
              <a:spcAft>
                <a:spcPts val="1200"/>
              </a:spcAft>
              <a:buFont typeface="Wingdings" panose="05000000000000000000" pitchFamily="2" charset="2"/>
              <a:buChar char="v"/>
            </a:pPr>
            <a:r>
              <a:rPr lang="en-GB" sz="2000" b="1" dirty="0">
                <a:solidFill>
                  <a:srgbClr val="FF0000"/>
                </a:solidFill>
                <a:latin typeface="Times New Roman" panose="02020603050405020304" pitchFamily="18" charset="0"/>
              </a:rPr>
              <a:t>CSS selectors are used to find or select the content we want to style</a:t>
            </a:r>
            <a:r>
              <a:rPr lang="en-GB" sz="2000" b="1" dirty="0">
                <a:solidFill>
                  <a:srgbClr val="000000"/>
                </a:solidFill>
                <a:latin typeface="Times New Roman" panose="02020603050405020304" pitchFamily="18" charset="0"/>
              </a:rPr>
              <a:t>. </a:t>
            </a:r>
          </a:p>
          <a:p>
            <a:pPr marL="342900" indent="-342900">
              <a:spcAft>
                <a:spcPts val="1200"/>
              </a:spcAft>
              <a:buFont typeface="Wingdings" panose="05000000000000000000" pitchFamily="2" charset="2"/>
              <a:buChar char="Ø"/>
            </a:pPr>
            <a:r>
              <a:rPr lang="en-GB" sz="2000" b="1" dirty="0">
                <a:solidFill>
                  <a:srgbClr val="000000"/>
                </a:solidFill>
                <a:latin typeface="Times New Roman" panose="02020603050405020304" pitchFamily="18" charset="0"/>
              </a:rPr>
              <a:t>Selectors are the part of CSS rule set. </a:t>
            </a:r>
          </a:p>
          <a:p>
            <a:pPr marL="342900" indent="-342900">
              <a:spcAft>
                <a:spcPts val="1200"/>
              </a:spcAft>
              <a:buFont typeface="Wingdings" panose="05000000000000000000" pitchFamily="2" charset="2"/>
              <a:buChar char="Ø"/>
            </a:pPr>
            <a:r>
              <a:rPr lang="en-GB" sz="2000" b="1" dirty="0">
                <a:solidFill>
                  <a:srgbClr val="000000"/>
                </a:solidFill>
                <a:latin typeface="Times New Roman" panose="02020603050405020304" pitchFamily="18" charset="0"/>
              </a:rPr>
              <a:t>CSS selectors select HTML elements according to its id, class, type, attribute etc. </a:t>
            </a:r>
          </a:p>
          <a:p>
            <a:pPr>
              <a:spcAft>
                <a:spcPts val="1200"/>
              </a:spcAft>
            </a:pPr>
            <a:endParaRPr lang="en-GB" sz="2000" b="1" dirty="0">
              <a:solidFill>
                <a:srgbClr val="000000"/>
              </a:solidFill>
              <a:latin typeface="Times New Roman" panose="02020603050405020304" pitchFamily="18" charset="0"/>
            </a:endParaRPr>
          </a:p>
          <a:p>
            <a:pPr marL="342900" indent="-342900">
              <a:spcAft>
                <a:spcPts val="1200"/>
              </a:spcAft>
              <a:buFont typeface="Wingdings" panose="05000000000000000000" pitchFamily="2" charset="2"/>
              <a:buChar char="v"/>
            </a:pPr>
            <a:r>
              <a:rPr lang="en-GB" sz="2000" b="1" dirty="0">
                <a:solidFill>
                  <a:srgbClr val="FF0000"/>
                </a:solidFill>
                <a:latin typeface="Times New Roman" panose="02020603050405020304" pitchFamily="18" charset="0"/>
              </a:rPr>
              <a:t>Different types of selectors in CSS are</a:t>
            </a:r>
            <a:r>
              <a:rPr lang="en-GB" sz="2000" b="1" dirty="0">
                <a:solidFill>
                  <a:srgbClr val="000000"/>
                </a:solidFill>
                <a:latin typeface="Times New Roman" panose="02020603050405020304" pitchFamily="18" charset="0"/>
              </a:rPr>
              <a:t>: </a:t>
            </a:r>
          </a:p>
          <a:p>
            <a:pPr marL="342900" indent="-342900">
              <a:spcAft>
                <a:spcPts val="1200"/>
              </a:spcAft>
              <a:buAutoNum type="arabicPeriod"/>
            </a:pPr>
            <a:r>
              <a:rPr lang="en-GB" sz="2000" b="1" dirty="0">
                <a:latin typeface="Times New Roman" panose="02020603050405020304" pitchFamily="18" charset="0"/>
              </a:rPr>
              <a:t>CSS Element Selector </a:t>
            </a:r>
          </a:p>
          <a:p>
            <a:pPr marL="342900" indent="-342900">
              <a:spcAft>
                <a:spcPts val="1200"/>
              </a:spcAft>
              <a:buAutoNum type="arabicPeriod"/>
            </a:pPr>
            <a:r>
              <a:rPr lang="en-GB" sz="2000" b="1" dirty="0">
                <a:latin typeface="Times New Roman" panose="02020603050405020304" pitchFamily="18" charset="0"/>
              </a:rPr>
              <a:t>CSS Universal Selector </a:t>
            </a:r>
          </a:p>
          <a:p>
            <a:pPr marL="342900" indent="-342900">
              <a:spcAft>
                <a:spcPts val="1200"/>
              </a:spcAft>
              <a:buAutoNum type="arabicPeriod"/>
            </a:pPr>
            <a:r>
              <a:rPr lang="en-GB" sz="2000" b="1" dirty="0">
                <a:latin typeface="Times New Roman" panose="02020603050405020304" pitchFamily="18" charset="0"/>
              </a:rPr>
              <a:t>CSS Id Selector </a:t>
            </a:r>
          </a:p>
          <a:p>
            <a:pPr marL="342900" indent="-342900">
              <a:spcAft>
                <a:spcPts val="1200"/>
              </a:spcAft>
              <a:buAutoNum type="arabicPeriod"/>
            </a:pPr>
            <a:r>
              <a:rPr lang="en-GB" sz="2000" b="1" dirty="0">
                <a:latin typeface="Times New Roman" panose="02020603050405020304" pitchFamily="18" charset="0"/>
              </a:rPr>
              <a:t>CSS Class Selector </a:t>
            </a:r>
          </a:p>
          <a:p>
            <a:pPr marL="342900" indent="-342900">
              <a:spcAft>
                <a:spcPts val="1200"/>
              </a:spcAft>
              <a:buAutoNum type="arabicPeriod"/>
            </a:pPr>
            <a:r>
              <a:rPr lang="en-GB" sz="2000" b="1" dirty="0">
                <a:latin typeface="Times New Roman" panose="02020603050405020304" pitchFamily="18" charset="0"/>
              </a:rPr>
              <a:t>CSS Group Selector </a:t>
            </a:r>
          </a:p>
          <a:p>
            <a:pPr marL="342900" indent="-342900">
              <a:spcAft>
                <a:spcPts val="1200"/>
              </a:spcAft>
              <a:buAutoNum type="arabicPeriod"/>
            </a:pPr>
            <a:r>
              <a:rPr lang="en-GB" sz="2000" b="1" dirty="0">
                <a:latin typeface="Times New Roman" panose="02020603050405020304" pitchFamily="18" charset="0"/>
              </a:rPr>
              <a:t>CSS Combinator Selectors </a:t>
            </a:r>
          </a:p>
        </p:txBody>
      </p:sp>
    </p:spTree>
    <p:extLst>
      <p:ext uri="{BB962C8B-B14F-4D97-AF65-F5344CB8AC3E}">
        <p14:creationId xmlns:p14="http://schemas.microsoft.com/office/powerpoint/2010/main" val="1565794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21</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769161" y="290420"/>
            <a:ext cx="10584639" cy="584775"/>
          </a:xfrm>
          <a:prstGeom prst="rect">
            <a:avLst/>
          </a:prstGeom>
        </p:spPr>
        <p:txBody>
          <a:bodyPr wrap="square">
            <a:spAutoFit/>
          </a:bodyPr>
          <a:lstStyle/>
          <a:p>
            <a:pPr lvl="0" algn="ctr"/>
            <a:r>
              <a:rPr lang="en-GB" sz="3200" b="1" dirty="0"/>
              <a:t>CSS element type selector</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1059988" y="875195"/>
            <a:ext cx="10002983" cy="5940088"/>
          </a:xfrm>
          <a:prstGeom prst="rect">
            <a:avLst/>
          </a:prstGeom>
        </p:spPr>
        <p:txBody>
          <a:bodyPr wrap="square">
            <a:spAutoFit/>
          </a:bodyPr>
          <a:lstStyle/>
          <a:p>
            <a:pPr>
              <a:lnSpc>
                <a:spcPct val="200000"/>
              </a:lnSpc>
              <a:spcAft>
                <a:spcPts val="600"/>
              </a:spcAft>
            </a:pPr>
            <a:r>
              <a:rPr lang="en-GB" sz="2000" b="1" dirty="0">
                <a:solidFill>
                  <a:srgbClr val="000000"/>
                </a:solidFill>
                <a:latin typeface="Times New Roman" panose="02020603050405020304" pitchFamily="18" charset="0"/>
              </a:rPr>
              <a:t>The element selector selects HTML elements based on the element name. </a:t>
            </a:r>
          </a:p>
          <a:p>
            <a:pPr marL="285750" indent="-285750">
              <a:lnSpc>
                <a:spcPct val="200000"/>
              </a:lnSpc>
              <a:spcAft>
                <a:spcPts val="600"/>
              </a:spcAft>
              <a:buFont typeface="Wingdings" panose="05000000000000000000" pitchFamily="2" charset="2"/>
              <a:buChar char="q"/>
            </a:pPr>
            <a:r>
              <a:rPr lang="en-GB" sz="2000" b="1" dirty="0">
                <a:solidFill>
                  <a:srgbClr val="FF0000"/>
                </a:solidFill>
                <a:latin typeface="Times New Roman" panose="02020603050405020304" pitchFamily="18" charset="0"/>
              </a:rPr>
              <a:t>It matches all instance of the element in the document with the corresponding element type name</a:t>
            </a:r>
            <a:r>
              <a:rPr lang="en-GB" sz="2000" b="1" dirty="0">
                <a:solidFill>
                  <a:srgbClr val="000000"/>
                </a:solidFill>
                <a:latin typeface="Times New Roman" panose="02020603050405020304" pitchFamily="18" charset="0"/>
              </a:rPr>
              <a:t>. </a:t>
            </a:r>
          </a:p>
          <a:p>
            <a:pPr marL="285750" indent="-285750">
              <a:lnSpc>
                <a:spcPct val="20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In the following example the style rules inside </a:t>
            </a:r>
            <a:r>
              <a:rPr lang="en-GB" sz="2000" b="1" dirty="0">
                <a:latin typeface="Times New Roman" panose="02020603050405020304" pitchFamily="18" charset="0"/>
              </a:rPr>
              <a:t>the</a:t>
            </a:r>
            <a:r>
              <a:rPr lang="en-GB" sz="2000" b="1" dirty="0">
                <a:solidFill>
                  <a:srgbClr val="FF0000"/>
                </a:solidFill>
                <a:latin typeface="Times New Roman" panose="02020603050405020304" pitchFamily="18" charset="0"/>
              </a:rPr>
              <a:t> p selector </a:t>
            </a:r>
            <a:r>
              <a:rPr lang="en-GB" sz="2000" b="1" dirty="0">
                <a:solidFill>
                  <a:srgbClr val="000000"/>
                </a:solidFill>
                <a:latin typeface="Times New Roman" panose="02020603050405020304" pitchFamily="18" charset="0"/>
              </a:rPr>
              <a:t>will be applied on every </a:t>
            </a:r>
            <a:r>
              <a:rPr lang="en-GB" sz="2000" b="1" dirty="0">
                <a:solidFill>
                  <a:srgbClr val="FF0000"/>
                </a:solidFill>
                <a:latin typeface="Times New Roman" panose="02020603050405020304" pitchFamily="18" charset="0"/>
              </a:rPr>
              <a:t>&lt;p&gt; </a:t>
            </a:r>
            <a:r>
              <a:rPr lang="en-GB" sz="2000" b="1" dirty="0">
                <a:solidFill>
                  <a:srgbClr val="000000"/>
                </a:solidFill>
                <a:latin typeface="Times New Roman" panose="02020603050405020304" pitchFamily="18" charset="0"/>
              </a:rPr>
              <a:t>element and </a:t>
            </a:r>
            <a:r>
              <a:rPr lang="en-GB" sz="2000" b="1" dirty="0">
                <a:solidFill>
                  <a:srgbClr val="FF0000"/>
                </a:solidFill>
                <a:latin typeface="Times New Roman" panose="02020603050405020304" pitchFamily="18" charset="0"/>
              </a:rPr>
              <a:t>&lt;h1&gt; </a:t>
            </a:r>
            <a:r>
              <a:rPr lang="en-GB" sz="2000" b="1" dirty="0">
                <a:solidFill>
                  <a:srgbClr val="000000"/>
                </a:solidFill>
                <a:latin typeface="Times New Roman" panose="02020603050405020304" pitchFamily="18" charset="0"/>
              </a:rPr>
              <a:t>element in the document. </a:t>
            </a:r>
          </a:p>
          <a:p>
            <a:pPr marL="285750" indent="-285750">
              <a:lnSpc>
                <a:spcPct val="20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a:t>
            </a:r>
            <a:r>
              <a:rPr lang="en-GB" sz="2000" b="1" dirty="0" err="1">
                <a:solidFill>
                  <a:srgbClr val="000000"/>
                </a:solidFill>
                <a:latin typeface="Times New Roman" panose="02020603050405020304" pitchFamily="18" charset="0"/>
              </a:rPr>
              <a:t>color</a:t>
            </a:r>
            <a:r>
              <a:rPr lang="en-GB" sz="2000" b="1" dirty="0">
                <a:solidFill>
                  <a:srgbClr val="000000"/>
                </a:solidFill>
                <a:latin typeface="Times New Roman" panose="02020603050405020304" pitchFamily="18" charset="0"/>
              </a:rPr>
              <a:t> property and value red specified in the </a:t>
            </a:r>
            <a:r>
              <a:rPr lang="en-GB" sz="2000" b="1" dirty="0">
                <a:solidFill>
                  <a:srgbClr val="FF0000"/>
                </a:solidFill>
                <a:latin typeface="Times New Roman" panose="02020603050405020304" pitchFamily="18" charset="0"/>
              </a:rPr>
              <a:t>&lt;h1&gt; </a:t>
            </a:r>
            <a:r>
              <a:rPr lang="en-GB" sz="2000" b="1" dirty="0">
                <a:solidFill>
                  <a:srgbClr val="000000"/>
                </a:solidFill>
                <a:latin typeface="Times New Roman" panose="02020603050405020304" pitchFamily="18" charset="0"/>
              </a:rPr>
              <a:t>element is applicable for all instance of the </a:t>
            </a:r>
            <a:r>
              <a:rPr lang="en-GB" sz="2000" b="1" dirty="0">
                <a:solidFill>
                  <a:srgbClr val="FF0000"/>
                </a:solidFill>
                <a:latin typeface="Times New Roman" panose="02020603050405020304" pitchFamily="18" charset="0"/>
              </a:rPr>
              <a:t>&lt;h1&gt; </a:t>
            </a:r>
            <a:r>
              <a:rPr lang="en-GB" sz="2000" b="1" dirty="0">
                <a:solidFill>
                  <a:srgbClr val="000000"/>
                </a:solidFill>
                <a:latin typeface="Times New Roman" panose="02020603050405020304" pitchFamily="18" charset="0"/>
              </a:rPr>
              <a:t>element  in the document and </a:t>
            </a:r>
          </a:p>
          <a:p>
            <a:pPr marL="285750" indent="-285750">
              <a:lnSpc>
                <a:spcPct val="20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green </a:t>
            </a:r>
            <a:r>
              <a:rPr lang="en-GB" sz="2000" b="1" dirty="0" err="1">
                <a:solidFill>
                  <a:srgbClr val="000000"/>
                </a:solidFill>
                <a:latin typeface="Times New Roman" panose="02020603050405020304" pitchFamily="18" charset="0"/>
              </a:rPr>
              <a:t>color</a:t>
            </a:r>
            <a:r>
              <a:rPr lang="en-GB" sz="2000" b="1" dirty="0">
                <a:solidFill>
                  <a:srgbClr val="000000"/>
                </a:solidFill>
                <a:latin typeface="Times New Roman" panose="02020603050405020304" pitchFamily="18" charset="0"/>
              </a:rPr>
              <a:t> and text align </a:t>
            </a:r>
            <a:r>
              <a:rPr lang="en-GB" sz="2000" b="1" dirty="0" err="1">
                <a:solidFill>
                  <a:srgbClr val="000000"/>
                </a:solidFill>
                <a:latin typeface="Times New Roman" panose="02020603050405020304" pitchFamily="18" charset="0"/>
              </a:rPr>
              <a:t>center</a:t>
            </a:r>
            <a:r>
              <a:rPr lang="en-GB" sz="2000" b="1" dirty="0">
                <a:solidFill>
                  <a:srgbClr val="000000"/>
                </a:solidFill>
                <a:latin typeface="Times New Roman" panose="02020603050405020304" pitchFamily="18" charset="0"/>
              </a:rPr>
              <a:t> is applicable for </a:t>
            </a:r>
            <a:r>
              <a:rPr lang="en-GB" sz="2000" b="1" dirty="0">
                <a:solidFill>
                  <a:srgbClr val="FF0000"/>
                </a:solidFill>
                <a:latin typeface="Times New Roman" panose="02020603050405020304" pitchFamily="18" charset="0"/>
              </a:rPr>
              <a:t>&lt;p&gt;</a:t>
            </a:r>
            <a:r>
              <a:rPr lang="en-GB" sz="2000" b="1" dirty="0">
                <a:solidFill>
                  <a:srgbClr val="000000"/>
                </a:solidFill>
                <a:latin typeface="Times New Roman" panose="02020603050405020304" pitchFamily="18" charset="0"/>
              </a:rPr>
              <a:t> element regardless of their position in the document tree.</a:t>
            </a:r>
            <a:endParaRPr lang="en-IN" sz="20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30926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22</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4654211" y="137155"/>
            <a:ext cx="4717774" cy="584775"/>
          </a:xfrm>
          <a:prstGeom prst="rect">
            <a:avLst/>
          </a:prstGeom>
        </p:spPr>
        <p:txBody>
          <a:bodyPr wrap="square">
            <a:spAutoFit/>
          </a:bodyPr>
          <a:lstStyle/>
          <a:p>
            <a:pPr lvl="0" algn="ctr"/>
            <a:r>
              <a:rPr lang="en-GB" sz="3200" b="1" dirty="0"/>
              <a:t>CSS element type selector</a:t>
            </a:r>
          </a:p>
        </p:txBody>
      </p:sp>
      <p:sp>
        <p:nvSpPr>
          <p:cNvPr id="3" name="Rectangle 2">
            <a:extLst>
              <a:ext uri="{FF2B5EF4-FFF2-40B4-BE49-F238E27FC236}">
                <a16:creationId xmlns:a16="http://schemas.microsoft.com/office/drawing/2014/main" id="{AD9F67AA-68ED-4810-8EDA-6FE616A0EE9A}"/>
              </a:ext>
            </a:extLst>
          </p:cNvPr>
          <p:cNvSpPr/>
          <p:nvPr/>
        </p:nvSpPr>
        <p:spPr>
          <a:xfrm>
            <a:off x="225745" y="596347"/>
            <a:ext cx="4863089" cy="6276077"/>
          </a:xfrm>
          <a:prstGeom prst="rect">
            <a:avLst/>
          </a:prstGeom>
        </p:spPr>
        <p:txBody>
          <a:bodyPr wrap="square">
            <a:spAutoFit/>
          </a:bodyPr>
          <a:lstStyle/>
          <a:p>
            <a:pPr>
              <a:spcAft>
                <a:spcPts val="600"/>
              </a:spcAft>
            </a:pPr>
            <a:r>
              <a:rPr lang="en-IN" b="1" dirty="0">
                <a:solidFill>
                  <a:srgbClr val="000000"/>
                </a:solidFill>
                <a:latin typeface="Times New Roman" panose="02020603050405020304" pitchFamily="18" charset="0"/>
              </a:rPr>
              <a:t>&lt;!DOCTYPE html&gt;</a:t>
            </a:r>
          </a:p>
          <a:p>
            <a:pPr>
              <a:spcAft>
                <a:spcPts val="600"/>
              </a:spcAft>
            </a:pPr>
            <a:r>
              <a:rPr lang="en-IN" b="1" dirty="0" smtClean="0">
                <a:solidFill>
                  <a:srgbClr val="000000"/>
                </a:solidFill>
                <a:latin typeface="Times New Roman" panose="02020603050405020304" pitchFamily="18" charset="0"/>
              </a:rPr>
              <a:t>&lt;</a:t>
            </a:r>
            <a:r>
              <a:rPr lang="en-IN" b="1" dirty="0">
                <a:solidFill>
                  <a:srgbClr val="000000"/>
                </a:solidFill>
                <a:latin typeface="Times New Roman" panose="02020603050405020304" pitchFamily="18" charset="0"/>
              </a:rPr>
              <a:t>head&gt;</a:t>
            </a:r>
          </a:p>
          <a:p>
            <a:pPr>
              <a:spcAft>
                <a:spcPts val="600"/>
              </a:spcAft>
            </a:pPr>
            <a:r>
              <a:rPr lang="en-IN" b="1" dirty="0" smtClean="0">
                <a:solidFill>
                  <a:srgbClr val="000000"/>
                </a:solidFill>
                <a:latin typeface="Times New Roman" panose="02020603050405020304" pitchFamily="18" charset="0"/>
              </a:rPr>
              <a:t>&lt;</a:t>
            </a:r>
            <a:r>
              <a:rPr lang="en-IN" b="1" dirty="0">
                <a:solidFill>
                  <a:srgbClr val="000000"/>
                </a:solidFill>
                <a:latin typeface="Times New Roman" panose="02020603050405020304" pitchFamily="18" charset="0"/>
              </a:rPr>
              <a:t>title&gt;Example of CSS Element </a:t>
            </a:r>
            <a:r>
              <a:rPr lang="en-IN" b="1" dirty="0" smtClean="0">
                <a:solidFill>
                  <a:srgbClr val="000000"/>
                </a:solidFill>
                <a:latin typeface="Times New Roman" panose="02020603050405020304" pitchFamily="18" charset="0"/>
              </a:rPr>
              <a:t>selector &lt;/</a:t>
            </a:r>
            <a:r>
              <a:rPr lang="en-IN" b="1" dirty="0">
                <a:solidFill>
                  <a:srgbClr val="000000"/>
                </a:solidFill>
                <a:latin typeface="Times New Roman" panose="02020603050405020304" pitchFamily="18" charset="0"/>
              </a:rPr>
              <a:t>title&gt;</a:t>
            </a:r>
          </a:p>
          <a:p>
            <a:pPr>
              <a:spcAft>
                <a:spcPts val="600"/>
              </a:spcAft>
            </a:pPr>
            <a:r>
              <a:rPr lang="en-IN" b="1" dirty="0" smtClean="0">
                <a:solidFill>
                  <a:srgbClr val="FF0000"/>
                </a:solidFill>
                <a:latin typeface="Times New Roman" panose="02020603050405020304" pitchFamily="18" charset="0"/>
              </a:rPr>
              <a:t>&lt;</a:t>
            </a:r>
            <a:r>
              <a:rPr lang="en-IN" b="1" dirty="0">
                <a:solidFill>
                  <a:srgbClr val="FF0000"/>
                </a:solidFill>
                <a:latin typeface="Times New Roman" panose="02020603050405020304" pitchFamily="18" charset="0"/>
              </a:rPr>
              <a:t>style&gt;</a:t>
            </a:r>
          </a:p>
          <a:p>
            <a:pPr>
              <a:spcAft>
                <a:spcPts val="600"/>
              </a:spcAft>
            </a:pPr>
            <a:r>
              <a:rPr lang="en-IN" b="1" dirty="0">
                <a:solidFill>
                  <a:srgbClr val="FF0000"/>
                </a:solidFill>
                <a:latin typeface="Times New Roman" panose="02020603050405020304" pitchFamily="18" charset="0"/>
              </a:rPr>
              <a:t>	</a:t>
            </a:r>
            <a:r>
              <a:rPr lang="en-IN" b="1" dirty="0" smtClean="0">
                <a:solidFill>
                  <a:srgbClr val="00B0F0"/>
                </a:solidFill>
                <a:latin typeface="Times New Roman" panose="02020603050405020304" pitchFamily="18" charset="0"/>
              </a:rPr>
              <a:t>h1</a:t>
            </a:r>
            <a:r>
              <a:rPr lang="en-IN" b="1" dirty="0" smtClean="0">
                <a:solidFill>
                  <a:srgbClr val="FF0000"/>
                </a:solidFill>
                <a:latin typeface="Times New Roman" panose="02020603050405020304" pitchFamily="18" charset="0"/>
              </a:rPr>
              <a:t> </a:t>
            </a:r>
            <a:r>
              <a:rPr lang="en-IN" b="1" dirty="0">
                <a:solidFill>
                  <a:srgbClr val="FF0000"/>
                </a:solidFill>
                <a:latin typeface="Times New Roman" panose="02020603050405020304" pitchFamily="18" charset="0"/>
              </a:rPr>
              <a:t>{ </a:t>
            </a:r>
            <a:r>
              <a:rPr lang="en-IN" b="1" dirty="0" err="1">
                <a:solidFill>
                  <a:srgbClr val="FF0000"/>
                </a:solidFill>
                <a:latin typeface="Times New Roman" panose="02020603050405020304" pitchFamily="18" charset="0"/>
              </a:rPr>
              <a:t>color</a:t>
            </a:r>
            <a:r>
              <a:rPr lang="en-IN" b="1" dirty="0">
                <a:solidFill>
                  <a:srgbClr val="FF0000"/>
                </a:solidFill>
                <a:latin typeface="Times New Roman" panose="02020603050405020304" pitchFamily="18" charset="0"/>
              </a:rPr>
              <a:t>: red; }</a:t>
            </a:r>
          </a:p>
          <a:p>
            <a:pPr>
              <a:spcAft>
                <a:spcPts val="600"/>
              </a:spcAft>
            </a:pPr>
            <a:r>
              <a:rPr lang="en-IN" b="1" dirty="0">
                <a:solidFill>
                  <a:srgbClr val="FF0000"/>
                </a:solidFill>
                <a:latin typeface="Times New Roman" panose="02020603050405020304" pitchFamily="18" charset="0"/>
              </a:rPr>
              <a:t>	</a:t>
            </a:r>
            <a:r>
              <a:rPr lang="en-GB" b="1" dirty="0" smtClean="0">
                <a:solidFill>
                  <a:srgbClr val="00B0F0"/>
                </a:solidFill>
                <a:latin typeface="Times New Roman" panose="02020603050405020304" pitchFamily="18" charset="0"/>
              </a:rPr>
              <a:t>p</a:t>
            </a:r>
            <a:r>
              <a:rPr lang="en-GB" b="1" dirty="0">
                <a:solidFill>
                  <a:srgbClr val="FF0000"/>
                </a:solidFill>
                <a:latin typeface="Times New Roman" panose="02020603050405020304" pitchFamily="18" charset="0"/>
              </a:rPr>
              <a:t>{ text-align: </a:t>
            </a:r>
            <a:r>
              <a:rPr lang="en-GB" b="1" dirty="0" err="1">
                <a:solidFill>
                  <a:srgbClr val="FF0000"/>
                </a:solidFill>
                <a:latin typeface="Times New Roman" panose="02020603050405020304" pitchFamily="18" charset="0"/>
              </a:rPr>
              <a:t>center</a:t>
            </a:r>
            <a:r>
              <a:rPr lang="en-GB" b="1" dirty="0">
                <a:solidFill>
                  <a:srgbClr val="FF0000"/>
                </a:solidFill>
                <a:latin typeface="Times New Roman" panose="02020603050405020304" pitchFamily="18" charset="0"/>
              </a:rPr>
              <a:t>; </a:t>
            </a:r>
            <a:r>
              <a:rPr lang="en-GB" b="1" dirty="0" err="1">
                <a:solidFill>
                  <a:srgbClr val="FF0000"/>
                </a:solidFill>
                <a:latin typeface="Times New Roman" panose="02020603050405020304" pitchFamily="18" charset="0"/>
              </a:rPr>
              <a:t>color</a:t>
            </a:r>
            <a:r>
              <a:rPr lang="en-GB" b="1" dirty="0">
                <a:solidFill>
                  <a:srgbClr val="FF0000"/>
                </a:solidFill>
                <a:latin typeface="Times New Roman" panose="02020603050405020304" pitchFamily="18" charset="0"/>
              </a:rPr>
              <a:t>: green; }</a:t>
            </a:r>
          </a:p>
          <a:p>
            <a:pPr>
              <a:spcAft>
                <a:spcPts val="600"/>
              </a:spcAft>
            </a:pPr>
            <a:r>
              <a:rPr lang="en-GB" b="1" dirty="0" smtClean="0">
                <a:solidFill>
                  <a:srgbClr val="FF0000"/>
                </a:solidFill>
                <a:latin typeface="Times New Roman" panose="02020603050405020304" pitchFamily="18" charset="0"/>
              </a:rPr>
              <a:t>&lt;/</a:t>
            </a:r>
            <a:r>
              <a:rPr lang="en-GB" b="1" dirty="0">
                <a:solidFill>
                  <a:srgbClr val="FF0000"/>
                </a:solidFill>
                <a:latin typeface="Times New Roman" panose="02020603050405020304" pitchFamily="18" charset="0"/>
              </a:rPr>
              <a:t>style&gt;</a:t>
            </a:r>
          </a:p>
          <a:p>
            <a:pPr>
              <a:spcAft>
                <a:spcPts val="600"/>
              </a:spcAft>
            </a:pPr>
            <a:r>
              <a:rPr lang="en-GB" b="1" dirty="0" smtClean="0">
                <a:solidFill>
                  <a:srgbClr val="000000"/>
                </a:solidFill>
                <a:latin typeface="Times New Roman" panose="02020603050405020304" pitchFamily="18" charset="0"/>
              </a:rPr>
              <a:t>&lt;/</a:t>
            </a:r>
            <a:r>
              <a:rPr lang="en-GB" b="1" dirty="0">
                <a:solidFill>
                  <a:srgbClr val="000000"/>
                </a:solidFill>
                <a:latin typeface="Times New Roman" panose="02020603050405020304" pitchFamily="18" charset="0"/>
              </a:rPr>
              <a:t>head&gt;</a:t>
            </a:r>
          </a:p>
          <a:p>
            <a:pPr>
              <a:spcAft>
                <a:spcPts val="600"/>
              </a:spcAft>
            </a:pPr>
            <a:r>
              <a:rPr lang="en-GB" b="1" dirty="0">
                <a:solidFill>
                  <a:srgbClr val="000000"/>
                </a:solidFill>
                <a:latin typeface="Times New Roman" panose="02020603050405020304" pitchFamily="18" charset="0"/>
              </a:rPr>
              <a:t>	&lt;body&gt;</a:t>
            </a:r>
          </a:p>
          <a:p>
            <a:pPr>
              <a:spcAft>
                <a:spcPts val="600"/>
              </a:spcAft>
            </a:pPr>
            <a:r>
              <a:rPr lang="en-GB" b="1" dirty="0">
                <a:solidFill>
                  <a:srgbClr val="000000"/>
                </a:solidFill>
                <a:latin typeface="Times New Roman" panose="02020603050405020304" pitchFamily="18" charset="0"/>
              </a:rPr>
              <a:t>		</a:t>
            </a:r>
            <a:r>
              <a:rPr lang="en-GB" b="1" dirty="0">
                <a:solidFill>
                  <a:srgbClr val="C00000"/>
                </a:solidFill>
                <a:latin typeface="Times New Roman" panose="02020603050405020304" pitchFamily="18" charset="0"/>
              </a:rPr>
              <a:t>&lt;</a:t>
            </a:r>
            <a:r>
              <a:rPr lang="en-GB" b="1" dirty="0">
                <a:latin typeface="Times New Roman" panose="02020603050405020304" pitchFamily="18" charset="0"/>
              </a:rPr>
              <a:t>h1&gt;Sunday&lt;/h1&gt;</a:t>
            </a:r>
          </a:p>
          <a:p>
            <a:pPr>
              <a:spcAft>
                <a:spcPts val="600"/>
              </a:spcAft>
            </a:pPr>
            <a:r>
              <a:rPr lang="en-GB" b="1" dirty="0">
                <a:latin typeface="Times New Roman" panose="02020603050405020304" pitchFamily="18" charset="0"/>
              </a:rPr>
              <a:t>		&lt;h2&gt;Monday&lt;/h2&gt;</a:t>
            </a:r>
          </a:p>
          <a:p>
            <a:pPr>
              <a:spcAft>
                <a:spcPts val="600"/>
              </a:spcAft>
            </a:pPr>
            <a:r>
              <a:rPr lang="en-GB" b="1" dirty="0">
                <a:latin typeface="Times New Roman" panose="02020603050405020304" pitchFamily="18" charset="0"/>
              </a:rPr>
              <a:t>		&lt;p&gt;Tuesday&lt;/p&gt;</a:t>
            </a:r>
          </a:p>
          <a:p>
            <a:pPr>
              <a:spcAft>
                <a:spcPts val="600"/>
              </a:spcAft>
            </a:pPr>
            <a:r>
              <a:rPr lang="en-GB" b="1" dirty="0">
                <a:latin typeface="Times New Roman" panose="02020603050405020304" pitchFamily="18" charset="0"/>
              </a:rPr>
              <a:t>		&lt;p&gt;Wednesday&lt;/p&gt;</a:t>
            </a:r>
          </a:p>
          <a:p>
            <a:pPr>
              <a:spcAft>
                <a:spcPts val="600"/>
              </a:spcAft>
            </a:pPr>
            <a:r>
              <a:rPr lang="en-GB" b="1" dirty="0">
                <a:solidFill>
                  <a:srgbClr val="000000"/>
                </a:solidFill>
                <a:latin typeface="Times New Roman" panose="02020603050405020304" pitchFamily="18" charset="0"/>
              </a:rPr>
              <a:t>		&lt;h1&gt;Thursday&lt;/h1&gt;</a:t>
            </a:r>
          </a:p>
          <a:p>
            <a:pPr>
              <a:spcAft>
                <a:spcPts val="600"/>
              </a:spcAft>
            </a:pPr>
            <a:r>
              <a:rPr lang="en-GB" b="1" dirty="0">
                <a:solidFill>
                  <a:srgbClr val="000000"/>
                </a:solidFill>
                <a:latin typeface="Times New Roman" panose="02020603050405020304" pitchFamily="18" charset="0"/>
              </a:rPr>
              <a:t>	&lt;/body&gt;</a:t>
            </a:r>
          </a:p>
          <a:p>
            <a:pPr>
              <a:spcAft>
                <a:spcPts val="600"/>
              </a:spcAft>
            </a:pPr>
            <a:r>
              <a:rPr lang="en-GB" b="1" dirty="0">
                <a:solidFill>
                  <a:srgbClr val="000000"/>
                </a:solidFill>
                <a:latin typeface="Times New Roman" panose="02020603050405020304" pitchFamily="18" charset="0"/>
              </a:rPr>
              <a:t>&lt;/html&gt;</a:t>
            </a:r>
          </a:p>
          <a:p>
            <a:pPr>
              <a:spcAft>
                <a:spcPts val="600"/>
              </a:spcAft>
            </a:pPr>
            <a:r>
              <a:rPr lang="en-GB" b="1" dirty="0">
                <a:solidFill>
                  <a:srgbClr val="000000"/>
                </a:solidFill>
                <a:latin typeface="Times New Roman" panose="02020603050405020304" pitchFamily="18" charset="0"/>
              </a:rPr>
              <a:t>Output</a:t>
            </a:r>
            <a:endParaRPr lang="en-IN" b="1" dirty="0">
              <a:solidFill>
                <a:srgbClr val="000000"/>
              </a:solidFill>
              <a:latin typeface="Times New Roman" panose="02020603050405020304" pitchFamily="18" charset="0"/>
            </a:endParaRPr>
          </a:p>
          <a:p>
            <a:pPr>
              <a:lnSpc>
                <a:spcPts val="1300"/>
              </a:lnSpc>
              <a:spcAft>
                <a:spcPts val="600"/>
              </a:spcAft>
            </a:pPr>
            <a:endParaRPr lang="en-IN" dirty="0">
              <a:solidFill>
                <a:srgbClr val="000000"/>
              </a:solidFill>
              <a:latin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180215" y="1537253"/>
            <a:ext cx="7222435" cy="5197474"/>
          </a:xfrm>
          <a:prstGeom prst="rect">
            <a:avLst/>
          </a:prstGeom>
        </p:spPr>
      </p:pic>
    </p:spTree>
    <p:extLst>
      <p:ext uri="{BB962C8B-B14F-4D97-AF65-F5344CB8AC3E}">
        <p14:creationId xmlns:p14="http://schemas.microsoft.com/office/powerpoint/2010/main" val="68146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23</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399" y="346168"/>
            <a:ext cx="10584639" cy="584775"/>
          </a:xfrm>
          <a:prstGeom prst="rect">
            <a:avLst/>
          </a:prstGeom>
        </p:spPr>
        <p:txBody>
          <a:bodyPr wrap="square">
            <a:spAutoFit/>
          </a:bodyPr>
          <a:lstStyle/>
          <a:p>
            <a:pPr lvl="0" algn="ctr"/>
            <a:r>
              <a:rPr lang="en-GB" sz="3200" b="1" dirty="0"/>
              <a:t>CSS universal selector</a:t>
            </a:r>
            <a:endParaRPr lang="en-IN" sz="3200" dirty="0"/>
          </a:p>
        </p:txBody>
      </p:sp>
      <p:sp>
        <p:nvSpPr>
          <p:cNvPr id="4" name="Rectangle 3"/>
          <p:cNvSpPr/>
          <p:nvPr/>
        </p:nvSpPr>
        <p:spPr>
          <a:xfrm>
            <a:off x="914400" y="1125970"/>
            <a:ext cx="10584639" cy="5035353"/>
          </a:xfrm>
          <a:prstGeom prst="rect">
            <a:avLst/>
          </a:prstGeom>
        </p:spPr>
        <p:txBody>
          <a:bodyPr wrap="square">
            <a:spAutoFit/>
          </a:bodyPr>
          <a:lstStyle/>
          <a:p>
            <a:pPr marL="285750" indent="-285750">
              <a:lnSpc>
                <a:spcPct val="150000"/>
              </a:lnSpc>
              <a:buFont typeface="Wingdings" panose="05000000000000000000" pitchFamily="2" charset="2"/>
              <a:buChar char="Ø"/>
            </a:pPr>
            <a:r>
              <a:rPr lang="en-GB" b="1" dirty="0">
                <a:solidFill>
                  <a:srgbClr val="FF0000"/>
                </a:solidFill>
                <a:latin typeface="Times New Roman" panose="02020603050405020304" pitchFamily="18" charset="0"/>
                <a:cs typeface="Times New Roman" panose="02020603050405020304" pitchFamily="18" charset="0"/>
              </a:rPr>
              <a:t>The universal selector, denoted by an asterisk </a:t>
            </a:r>
            <a:r>
              <a:rPr lang="en-GB" b="1" dirty="0">
                <a:solidFill>
                  <a:srgbClr val="FF0000"/>
                </a:solidFill>
                <a:highlight>
                  <a:srgbClr val="FFFF00"/>
                </a:highlight>
                <a:latin typeface="Times New Roman" panose="02020603050405020304" pitchFamily="18" charset="0"/>
                <a:cs typeface="Times New Roman" panose="02020603050405020304" pitchFamily="18" charset="0"/>
              </a:rPr>
              <a:t>(*)</a:t>
            </a:r>
            <a:r>
              <a:rPr lang="en-GB" b="1" dirty="0">
                <a:solidFill>
                  <a:srgbClr val="FF0000"/>
                </a:solidFill>
                <a:latin typeface="Times New Roman" panose="02020603050405020304" pitchFamily="18" charset="0"/>
                <a:cs typeface="Times New Roman" panose="02020603050405020304" pitchFamily="18" charset="0"/>
              </a:rPr>
              <a:t>, matches every single element on the page. </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The universal selector may be omitted if other conditions exist on the element. </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This selector is often used to remove the default text alignments, margins and paddings from the elements for quick testing purpose. </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In the following example </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	text-align: </a:t>
            </a:r>
            <a:r>
              <a:rPr lang="en-GB" b="1" dirty="0" err="1">
                <a:latin typeface="Times New Roman" panose="02020603050405020304" pitchFamily="18" charset="0"/>
                <a:cs typeface="Times New Roman" panose="02020603050405020304" pitchFamily="18" charset="0"/>
              </a:rPr>
              <a:t>center</a:t>
            </a:r>
            <a:r>
              <a:rPr lang="en-GB" b="1"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color</a:t>
            </a:r>
            <a:r>
              <a:rPr lang="en-GB" b="1" dirty="0">
                <a:latin typeface="Times New Roman" panose="02020603050405020304" pitchFamily="18" charset="0"/>
                <a:cs typeface="Times New Roman" panose="02020603050405020304" pitchFamily="18" charset="0"/>
              </a:rPr>
              <a:t>: green; </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	margin: 0; and </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	padding: 0; are included in universal selector (*) </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	but </a:t>
            </a:r>
            <a:r>
              <a:rPr lang="en-GB" b="1" dirty="0" err="1">
                <a:latin typeface="Times New Roman" panose="02020603050405020304" pitchFamily="18" charset="0"/>
                <a:cs typeface="Times New Roman" panose="02020603050405020304" pitchFamily="18" charset="0"/>
              </a:rPr>
              <a:t>color</a:t>
            </a:r>
            <a:r>
              <a:rPr lang="en-GB" b="1" dirty="0">
                <a:latin typeface="Times New Roman" panose="02020603050405020304" pitchFamily="18" charset="0"/>
                <a:cs typeface="Times New Roman" panose="02020603050405020304" pitchFamily="18" charset="0"/>
              </a:rPr>
              <a:t>: red is specified in h1. </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So the heading1 (h1) will be in red colour and the default colour, text alignments, margins and paddings will be as specified in the universal selector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557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24</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007612" y="554575"/>
            <a:ext cx="10584639" cy="584775"/>
          </a:xfrm>
          <a:prstGeom prst="rect">
            <a:avLst/>
          </a:prstGeom>
        </p:spPr>
        <p:txBody>
          <a:bodyPr wrap="square">
            <a:spAutoFit/>
          </a:bodyPr>
          <a:lstStyle/>
          <a:p>
            <a:pPr lvl="0" algn="ctr"/>
            <a:r>
              <a:rPr lang="en-IN" sz="3200" b="1" dirty="0"/>
              <a:t>CSS universal selector - Example</a:t>
            </a:r>
          </a:p>
        </p:txBody>
      </p:sp>
      <p:sp>
        <p:nvSpPr>
          <p:cNvPr id="3" name="Rectangle 2"/>
          <p:cNvSpPr/>
          <p:nvPr/>
        </p:nvSpPr>
        <p:spPr>
          <a:xfrm>
            <a:off x="803680" y="1020954"/>
            <a:ext cx="10584639" cy="5080878"/>
          </a:xfrm>
          <a:prstGeom prst="rect">
            <a:avLst/>
          </a:prstGeom>
        </p:spPr>
        <p:txBody>
          <a:bodyPr wrap="square">
            <a:spAutoFit/>
          </a:bodyPr>
          <a:lstStyle/>
          <a:p>
            <a:pPr>
              <a:lnSpc>
                <a:spcPts val="1500"/>
              </a:lnSpc>
              <a:spcAft>
                <a:spcPts val="200"/>
              </a:spcAft>
            </a:pPr>
            <a:r>
              <a:rPr lang="en-IN" b="1" dirty="0"/>
              <a:t>&lt;!DOCTYPE html&gt;</a:t>
            </a:r>
          </a:p>
          <a:p>
            <a:pPr>
              <a:lnSpc>
                <a:spcPts val="1500"/>
              </a:lnSpc>
              <a:spcAft>
                <a:spcPts val="200"/>
              </a:spcAft>
            </a:pPr>
            <a:r>
              <a:rPr lang="en-IN" b="1" dirty="0"/>
              <a:t>&lt;html </a:t>
            </a:r>
            <a:r>
              <a:rPr lang="en-IN" b="1" dirty="0" err="1"/>
              <a:t>lang</a:t>
            </a:r>
            <a:r>
              <a:rPr lang="en-IN" b="1" dirty="0"/>
              <a:t>="</a:t>
            </a:r>
            <a:r>
              <a:rPr lang="en-IN" b="1" dirty="0" err="1"/>
              <a:t>en</a:t>
            </a:r>
            <a:r>
              <a:rPr lang="en-IN" b="1" dirty="0"/>
              <a:t>"&gt;</a:t>
            </a:r>
          </a:p>
          <a:p>
            <a:pPr>
              <a:lnSpc>
                <a:spcPts val="1500"/>
              </a:lnSpc>
              <a:spcAft>
                <a:spcPts val="200"/>
              </a:spcAft>
            </a:pPr>
            <a:r>
              <a:rPr lang="en-IN" b="1" dirty="0" smtClean="0"/>
              <a:t>&lt;</a:t>
            </a:r>
            <a:r>
              <a:rPr lang="en-IN" b="1" dirty="0"/>
              <a:t>head&gt;</a:t>
            </a:r>
          </a:p>
          <a:p>
            <a:pPr>
              <a:lnSpc>
                <a:spcPts val="1500"/>
              </a:lnSpc>
              <a:spcAft>
                <a:spcPts val="200"/>
              </a:spcAft>
            </a:pPr>
            <a:r>
              <a:rPr lang="en-IN" b="1" dirty="0"/>
              <a:t>		</a:t>
            </a:r>
          </a:p>
          <a:p>
            <a:pPr>
              <a:lnSpc>
                <a:spcPts val="1500"/>
              </a:lnSpc>
              <a:spcAft>
                <a:spcPts val="200"/>
              </a:spcAft>
            </a:pPr>
            <a:r>
              <a:rPr lang="en-IN" b="1" dirty="0"/>
              <a:t> </a:t>
            </a:r>
            <a:r>
              <a:rPr lang="en-IN" b="1" dirty="0" smtClean="0"/>
              <a:t>       &lt;</a:t>
            </a:r>
            <a:r>
              <a:rPr lang="en-IN" b="1" dirty="0"/>
              <a:t>title&gt;Example of CSS Universal selector&lt;/title&gt;</a:t>
            </a:r>
          </a:p>
          <a:p>
            <a:pPr>
              <a:lnSpc>
                <a:spcPts val="1500"/>
              </a:lnSpc>
              <a:spcAft>
                <a:spcPts val="200"/>
              </a:spcAft>
            </a:pPr>
            <a:r>
              <a:rPr lang="en-IN" b="1" dirty="0"/>
              <a:t>	</a:t>
            </a:r>
            <a:r>
              <a:rPr lang="en-IN" b="1" dirty="0" smtClean="0"/>
              <a:t>&lt;</a:t>
            </a:r>
            <a:r>
              <a:rPr lang="en-IN" b="1" dirty="0"/>
              <a:t>style&gt;</a:t>
            </a:r>
          </a:p>
          <a:p>
            <a:pPr>
              <a:lnSpc>
                <a:spcPts val="1500"/>
              </a:lnSpc>
              <a:spcAft>
                <a:spcPts val="200"/>
              </a:spcAft>
            </a:pPr>
            <a:r>
              <a:rPr lang="en-IN" b="1" dirty="0"/>
              <a:t>		</a:t>
            </a:r>
            <a:r>
              <a:rPr lang="en-IN" b="1" dirty="0" smtClean="0">
                <a:solidFill>
                  <a:srgbClr val="FF0000"/>
                </a:solidFill>
              </a:rPr>
              <a:t>h1 </a:t>
            </a:r>
            <a:r>
              <a:rPr lang="en-IN" b="1" dirty="0">
                <a:solidFill>
                  <a:srgbClr val="FF0000"/>
                </a:solidFill>
              </a:rPr>
              <a:t>{ </a:t>
            </a:r>
            <a:r>
              <a:rPr lang="en-IN" b="1" dirty="0" err="1">
                <a:solidFill>
                  <a:srgbClr val="FF0000"/>
                </a:solidFill>
              </a:rPr>
              <a:t>color</a:t>
            </a:r>
            <a:r>
              <a:rPr lang="en-IN" b="1" dirty="0">
                <a:solidFill>
                  <a:srgbClr val="FF0000"/>
                </a:solidFill>
              </a:rPr>
              <a:t>: red</a:t>
            </a:r>
            <a:r>
              <a:rPr lang="en-IN" b="1" dirty="0" smtClean="0">
                <a:solidFill>
                  <a:srgbClr val="FF0000"/>
                </a:solidFill>
              </a:rPr>
              <a:t>;}</a:t>
            </a:r>
            <a:endParaRPr lang="en-IN" b="1" dirty="0">
              <a:solidFill>
                <a:srgbClr val="FF0000"/>
              </a:solidFill>
            </a:endParaRPr>
          </a:p>
          <a:p>
            <a:pPr>
              <a:lnSpc>
                <a:spcPts val="1500"/>
              </a:lnSpc>
              <a:spcAft>
                <a:spcPts val="200"/>
              </a:spcAft>
            </a:pPr>
            <a:r>
              <a:rPr lang="en-IN" b="1" dirty="0"/>
              <a:t>		</a:t>
            </a:r>
            <a:r>
              <a:rPr lang="en-IN" b="1" dirty="0" smtClean="0">
                <a:solidFill>
                  <a:srgbClr val="0070C0"/>
                </a:solidFill>
              </a:rPr>
              <a:t>*{</a:t>
            </a:r>
            <a:endParaRPr lang="en-IN" b="1" dirty="0">
              <a:solidFill>
                <a:srgbClr val="0070C0"/>
              </a:solidFill>
            </a:endParaRPr>
          </a:p>
          <a:p>
            <a:pPr>
              <a:lnSpc>
                <a:spcPts val="1500"/>
              </a:lnSpc>
              <a:spcAft>
                <a:spcPts val="200"/>
              </a:spcAft>
            </a:pPr>
            <a:r>
              <a:rPr lang="en-IN" b="1" dirty="0">
                <a:solidFill>
                  <a:srgbClr val="0070C0"/>
                </a:solidFill>
              </a:rPr>
              <a:t>			</a:t>
            </a:r>
            <a:r>
              <a:rPr lang="en-IN" b="1" dirty="0" smtClean="0">
                <a:solidFill>
                  <a:srgbClr val="0070C0"/>
                </a:solidFill>
              </a:rPr>
              <a:t>text-align</a:t>
            </a:r>
            <a:r>
              <a:rPr lang="en-IN" b="1" dirty="0">
                <a:solidFill>
                  <a:srgbClr val="0070C0"/>
                </a:solidFill>
              </a:rPr>
              <a:t>: </a:t>
            </a:r>
            <a:r>
              <a:rPr lang="en-IN" b="1" dirty="0" err="1">
                <a:solidFill>
                  <a:srgbClr val="0070C0"/>
                </a:solidFill>
              </a:rPr>
              <a:t>center</a:t>
            </a:r>
            <a:r>
              <a:rPr lang="en-IN" b="1" dirty="0">
                <a:solidFill>
                  <a:srgbClr val="0070C0"/>
                </a:solidFill>
              </a:rPr>
              <a:t>;</a:t>
            </a:r>
          </a:p>
          <a:p>
            <a:pPr>
              <a:lnSpc>
                <a:spcPts val="1500"/>
              </a:lnSpc>
              <a:spcAft>
                <a:spcPts val="200"/>
              </a:spcAft>
            </a:pPr>
            <a:r>
              <a:rPr lang="en-IN" b="1" dirty="0">
                <a:solidFill>
                  <a:srgbClr val="0070C0"/>
                </a:solidFill>
              </a:rPr>
              <a:t>			</a:t>
            </a:r>
            <a:r>
              <a:rPr lang="en-IN" b="1" dirty="0" err="1" smtClean="0">
                <a:solidFill>
                  <a:srgbClr val="0070C0"/>
                </a:solidFill>
              </a:rPr>
              <a:t>color</a:t>
            </a:r>
            <a:r>
              <a:rPr lang="en-IN" b="1" dirty="0">
                <a:solidFill>
                  <a:srgbClr val="0070C0"/>
                </a:solidFill>
              </a:rPr>
              <a:t>: green;</a:t>
            </a:r>
          </a:p>
          <a:p>
            <a:pPr>
              <a:lnSpc>
                <a:spcPts val="1500"/>
              </a:lnSpc>
              <a:spcAft>
                <a:spcPts val="200"/>
              </a:spcAft>
            </a:pPr>
            <a:r>
              <a:rPr lang="en-IN" b="1" dirty="0">
                <a:solidFill>
                  <a:srgbClr val="0070C0"/>
                </a:solidFill>
              </a:rPr>
              <a:t>			</a:t>
            </a:r>
            <a:r>
              <a:rPr lang="en-IN" b="1" dirty="0" smtClean="0">
                <a:solidFill>
                  <a:srgbClr val="0070C0"/>
                </a:solidFill>
              </a:rPr>
              <a:t>margin</a:t>
            </a:r>
            <a:r>
              <a:rPr lang="en-IN" b="1" dirty="0">
                <a:solidFill>
                  <a:srgbClr val="0070C0"/>
                </a:solidFill>
              </a:rPr>
              <a:t>: 0;</a:t>
            </a:r>
          </a:p>
          <a:p>
            <a:pPr>
              <a:lnSpc>
                <a:spcPts val="1500"/>
              </a:lnSpc>
              <a:spcAft>
                <a:spcPts val="200"/>
              </a:spcAft>
            </a:pPr>
            <a:r>
              <a:rPr lang="en-IN" b="1" dirty="0">
                <a:solidFill>
                  <a:srgbClr val="0070C0"/>
                </a:solidFill>
              </a:rPr>
              <a:t>			</a:t>
            </a:r>
            <a:r>
              <a:rPr lang="en-IN" b="1" dirty="0" smtClean="0">
                <a:solidFill>
                  <a:srgbClr val="0070C0"/>
                </a:solidFill>
              </a:rPr>
              <a:t>padding</a:t>
            </a:r>
            <a:r>
              <a:rPr lang="en-IN" b="1" dirty="0">
                <a:solidFill>
                  <a:srgbClr val="0070C0"/>
                </a:solidFill>
              </a:rPr>
              <a:t>: 0;</a:t>
            </a:r>
          </a:p>
          <a:p>
            <a:pPr>
              <a:lnSpc>
                <a:spcPts val="1500"/>
              </a:lnSpc>
              <a:spcAft>
                <a:spcPts val="200"/>
              </a:spcAft>
            </a:pPr>
            <a:r>
              <a:rPr lang="en-IN" b="1" dirty="0">
                <a:solidFill>
                  <a:srgbClr val="0070C0"/>
                </a:solidFill>
              </a:rPr>
              <a:t>		</a:t>
            </a:r>
            <a:r>
              <a:rPr lang="en-IN" b="1" dirty="0" smtClean="0">
                <a:solidFill>
                  <a:srgbClr val="0070C0"/>
                </a:solidFill>
              </a:rPr>
              <a:t>  }</a:t>
            </a:r>
            <a:endParaRPr lang="en-IN" b="1" dirty="0">
              <a:solidFill>
                <a:srgbClr val="0070C0"/>
              </a:solidFill>
            </a:endParaRPr>
          </a:p>
          <a:p>
            <a:pPr>
              <a:lnSpc>
                <a:spcPts val="1500"/>
              </a:lnSpc>
              <a:spcAft>
                <a:spcPts val="200"/>
              </a:spcAft>
            </a:pPr>
            <a:r>
              <a:rPr lang="en-IN" b="1" dirty="0"/>
              <a:t>	</a:t>
            </a:r>
            <a:r>
              <a:rPr lang="en-IN" b="1" dirty="0" smtClean="0"/>
              <a:t>&lt;/</a:t>
            </a:r>
            <a:r>
              <a:rPr lang="en-IN" b="1" dirty="0"/>
              <a:t>style&gt;</a:t>
            </a:r>
          </a:p>
          <a:p>
            <a:pPr>
              <a:lnSpc>
                <a:spcPts val="1500"/>
              </a:lnSpc>
              <a:spcAft>
                <a:spcPts val="200"/>
              </a:spcAft>
            </a:pPr>
            <a:r>
              <a:rPr lang="en-IN" b="1" dirty="0" smtClean="0"/>
              <a:t>&lt;/</a:t>
            </a:r>
            <a:r>
              <a:rPr lang="en-IN" b="1" dirty="0"/>
              <a:t>head&gt;</a:t>
            </a:r>
          </a:p>
          <a:p>
            <a:pPr lvl="1">
              <a:lnSpc>
                <a:spcPts val="1500"/>
              </a:lnSpc>
              <a:spcAft>
                <a:spcPts val="200"/>
              </a:spcAft>
            </a:pPr>
            <a:r>
              <a:rPr lang="en-IN" b="1" dirty="0"/>
              <a:t>&lt;body&gt;</a:t>
            </a:r>
          </a:p>
          <a:p>
            <a:pPr lvl="1">
              <a:lnSpc>
                <a:spcPts val="1500"/>
              </a:lnSpc>
              <a:spcAft>
                <a:spcPts val="200"/>
              </a:spcAft>
            </a:pPr>
            <a:r>
              <a:rPr lang="en-IN" b="1" dirty="0"/>
              <a:t>	&lt;h1&gt;Sunday&lt;/h1&gt;</a:t>
            </a:r>
          </a:p>
          <a:p>
            <a:pPr lvl="1">
              <a:lnSpc>
                <a:spcPts val="1500"/>
              </a:lnSpc>
              <a:spcAft>
                <a:spcPts val="200"/>
              </a:spcAft>
            </a:pPr>
            <a:r>
              <a:rPr lang="en-IN" b="1" dirty="0"/>
              <a:t>	&lt;h2&gt;Monday&lt;/h2&gt;</a:t>
            </a:r>
          </a:p>
          <a:p>
            <a:pPr lvl="1">
              <a:lnSpc>
                <a:spcPts val="1500"/>
              </a:lnSpc>
              <a:spcAft>
                <a:spcPts val="200"/>
              </a:spcAft>
            </a:pPr>
            <a:r>
              <a:rPr lang="en-IN" b="1" dirty="0"/>
              <a:t>	&lt;p&gt;Tuesday&lt;/p&gt;</a:t>
            </a:r>
          </a:p>
          <a:p>
            <a:pPr lvl="1">
              <a:lnSpc>
                <a:spcPts val="1500"/>
              </a:lnSpc>
              <a:spcAft>
                <a:spcPts val="200"/>
              </a:spcAft>
            </a:pPr>
            <a:r>
              <a:rPr lang="en-IN" b="1" dirty="0"/>
              <a:t>	&lt;p&gt;Wednesday&lt;/p&gt;</a:t>
            </a:r>
          </a:p>
          <a:p>
            <a:pPr lvl="1">
              <a:lnSpc>
                <a:spcPts val="1500"/>
              </a:lnSpc>
              <a:spcAft>
                <a:spcPts val="200"/>
              </a:spcAft>
            </a:pPr>
            <a:r>
              <a:rPr lang="en-IN" b="1" dirty="0"/>
              <a:t>	&lt;h1&gt;Thursday&lt;/h1&gt;</a:t>
            </a:r>
          </a:p>
          <a:p>
            <a:pPr lvl="1">
              <a:lnSpc>
                <a:spcPts val="1500"/>
              </a:lnSpc>
              <a:spcAft>
                <a:spcPts val="200"/>
              </a:spcAft>
            </a:pPr>
            <a:r>
              <a:rPr lang="en-IN" b="1" dirty="0"/>
              <a:t>&lt;/body&gt;</a:t>
            </a:r>
          </a:p>
          <a:p>
            <a:pPr>
              <a:lnSpc>
                <a:spcPts val="1500"/>
              </a:lnSpc>
              <a:spcAft>
                <a:spcPts val="200"/>
              </a:spcAft>
            </a:pPr>
            <a:r>
              <a:rPr lang="en-IN" b="1" dirty="0"/>
              <a:t>&lt;/html&gt;</a:t>
            </a:r>
          </a:p>
        </p:txBody>
      </p:sp>
      <p:pic>
        <p:nvPicPr>
          <p:cNvPr id="4" name="Picture 3"/>
          <p:cNvPicPr>
            <a:picLocks noChangeAspect="1"/>
          </p:cNvPicPr>
          <p:nvPr/>
        </p:nvPicPr>
        <p:blipFill>
          <a:blip r:embed="rId3"/>
          <a:stretch>
            <a:fillRect/>
          </a:stretch>
        </p:blipFill>
        <p:spPr>
          <a:xfrm>
            <a:off x="7830207" y="2740306"/>
            <a:ext cx="2612694" cy="2527032"/>
          </a:xfrm>
          <a:prstGeom prst="rect">
            <a:avLst/>
          </a:prstGeom>
        </p:spPr>
      </p:pic>
    </p:spTree>
    <p:extLst>
      <p:ext uri="{BB962C8B-B14F-4D97-AF65-F5344CB8AC3E}">
        <p14:creationId xmlns:p14="http://schemas.microsoft.com/office/powerpoint/2010/main" val="3514278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25</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247897"/>
            <a:ext cx="10584639" cy="584775"/>
          </a:xfrm>
          <a:prstGeom prst="rect">
            <a:avLst/>
          </a:prstGeom>
        </p:spPr>
        <p:txBody>
          <a:bodyPr wrap="square">
            <a:spAutoFit/>
          </a:bodyPr>
          <a:lstStyle/>
          <a:p>
            <a:pPr lvl="0" algn="ctr"/>
            <a:r>
              <a:rPr lang="en-IN" sz="3200" b="1" dirty="0"/>
              <a:t>CSS Id Selector</a:t>
            </a:r>
            <a:endParaRPr lang="en-IN" sz="3200" dirty="0"/>
          </a:p>
        </p:txBody>
      </p:sp>
      <p:sp>
        <p:nvSpPr>
          <p:cNvPr id="6" name="Rectangle 5"/>
          <p:cNvSpPr/>
          <p:nvPr/>
        </p:nvSpPr>
        <p:spPr>
          <a:xfrm>
            <a:off x="1322631" y="974429"/>
            <a:ext cx="10176408" cy="707886"/>
          </a:xfrm>
          <a:prstGeom prst="rect">
            <a:avLst/>
          </a:prstGeom>
        </p:spPr>
        <p:txBody>
          <a:bodyPr wrap="square">
            <a:spAutoFit/>
          </a:bodyPr>
          <a:lstStyle/>
          <a:p>
            <a:pPr marL="285750" indent="-28575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The id selector is used to define style rules for a single or unique element. </a:t>
            </a:r>
          </a:p>
          <a:p>
            <a:pPr marL="285750" indent="-285750">
              <a:buFont typeface="Wingdings" panose="05000000000000000000" pitchFamily="2" charset="2"/>
              <a:buChar char="Ø"/>
            </a:pPr>
            <a:r>
              <a:rPr lang="en-GB" sz="2000" b="1" dirty="0">
                <a:solidFill>
                  <a:srgbClr val="FF0000"/>
                </a:solidFill>
                <a:latin typeface="Times New Roman" panose="02020603050405020304" pitchFamily="18" charset="0"/>
                <a:cs typeface="Times New Roman" panose="02020603050405020304" pitchFamily="18" charset="0"/>
              </a:rPr>
              <a:t>The id selector is defined with a </a:t>
            </a:r>
            <a:r>
              <a:rPr lang="en-GB" sz="2000" b="1" dirty="0">
                <a:latin typeface="Times New Roman" panose="02020603050405020304" pitchFamily="18" charset="0"/>
                <a:cs typeface="Times New Roman" panose="02020603050405020304" pitchFamily="18" charset="0"/>
              </a:rPr>
              <a:t>hash sign </a:t>
            </a:r>
            <a:r>
              <a:rPr lang="en-GB" sz="2000" b="1" dirty="0">
                <a:highlight>
                  <a:srgbClr val="FFFF00"/>
                </a:highlight>
                <a:latin typeface="Times New Roman" panose="02020603050405020304" pitchFamily="18" charset="0"/>
                <a:cs typeface="Times New Roman" panose="02020603050405020304" pitchFamily="18" charset="0"/>
              </a:rPr>
              <a:t>(#) </a:t>
            </a:r>
            <a:r>
              <a:rPr lang="en-GB" sz="2000" b="1" dirty="0" smtClean="0">
                <a:solidFill>
                  <a:srgbClr val="FF0000"/>
                </a:solidFill>
                <a:latin typeface="Times New Roman" panose="02020603050405020304" pitchFamily="18" charset="0"/>
                <a:cs typeface="Times New Roman" panose="02020603050405020304" pitchFamily="18" charset="0"/>
              </a:rPr>
              <a:t>immediately </a:t>
            </a:r>
            <a:r>
              <a:rPr lang="en-GB" sz="2000" b="1" dirty="0">
                <a:solidFill>
                  <a:srgbClr val="FF0000"/>
                </a:solidFill>
                <a:latin typeface="Times New Roman" panose="02020603050405020304" pitchFamily="18" charset="0"/>
                <a:cs typeface="Times New Roman" panose="02020603050405020304" pitchFamily="18" charset="0"/>
              </a:rPr>
              <a:t>followed by the id value.</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791594" y="1904259"/>
            <a:ext cx="6854910" cy="3539430"/>
          </a:xfrm>
          <a:prstGeom prst="rect">
            <a:avLst/>
          </a:prstGeom>
        </p:spPr>
        <p:txBody>
          <a:bodyPr wrap="square">
            <a:spAutoFit/>
          </a:bodyPr>
          <a:lstStyle/>
          <a:p>
            <a:r>
              <a:rPr lang="en-IN" sz="1600" b="1" dirty="0">
                <a:solidFill>
                  <a:srgbClr val="000000"/>
                </a:solidFill>
                <a:latin typeface="Times New Roman" panose="02020603050405020304" pitchFamily="18" charset="0"/>
              </a:rPr>
              <a:t>&lt;!DOCTYPE html&gt; </a:t>
            </a:r>
          </a:p>
          <a:p>
            <a:r>
              <a:rPr lang="en-IN" sz="1600" b="1" dirty="0">
                <a:solidFill>
                  <a:srgbClr val="000000"/>
                </a:solidFill>
                <a:latin typeface="Times New Roman" panose="02020603050405020304" pitchFamily="18" charset="0"/>
              </a:rPr>
              <a:t>&lt;head&gt; </a:t>
            </a:r>
          </a:p>
          <a:p>
            <a:pPr lvl="1"/>
            <a:r>
              <a:rPr lang="en-GB" sz="1600" b="1" dirty="0">
                <a:solidFill>
                  <a:srgbClr val="000000"/>
                </a:solidFill>
                <a:latin typeface="Times New Roman" panose="02020603050405020304" pitchFamily="18" charset="0"/>
              </a:rPr>
              <a:t>&lt;title&gt;Example of CSS id selector&lt;/title&gt; </a:t>
            </a:r>
          </a:p>
          <a:p>
            <a:pPr lvl="2"/>
            <a:r>
              <a:rPr lang="en-IN" sz="1600" b="1" dirty="0">
                <a:solidFill>
                  <a:srgbClr val="FF0000"/>
                </a:solidFill>
                <a:latin typeface="Times New Roman" panose="02020603050405020304" pitchFamily="18" charset="0"/>
              </a:rPr>
              <a:t>&lt;style&gt; </a:t>
            </a:r>
          </a:p>
          <a:p>
            <a:pPr lvl="3"/>
            <a:r>
              <a:rPr lang="en-IN" sz="1600" b="1" dirty="0">
                <a:solidFill>
                  <a:srgbClr val="FF0000"/>
                </a:solidFill>
                <a:highlight>
                  <a:srgbClr val="FFFF00"/>
                </a:highlight>
                <a:latin typeface="Times New Roman" panose="02020603050405020304" pitchFamily="18" charset="0"/>
              </a:rPr>
              <a:t>#error </a:t>
            </a:r>
            <a:r>
              <a:rPr lang="en-IN" sz="1600" b="1" dirty="0">
                <a:solidFill>
                  <a:srgbClr val="FF0000"/>
                </a:solidFill>
                <a:latin typeface="Times New Roman" panose="02020603050405020304" pitchFamily="18" charset="0"/>
              </a:rPr>
              <a:t>{ </a:t>
            </a:r>
          </a:p>
          <a:p>
            <a:pPr lvl="3"/>
            <a:r>
              <a:rPr lang="en-IN" sz="1600" b="1" dirty="0">
                <a:solidFill>
                  <a:srgbClr val="FF0000"/>
                </a:solidFill>
                <a:latin typeface="Times New Roman" panose="02020603050405020304" pitchFamily="18" charset="0"/>
              </a:rPr>
              <a:t>	</a:t>
            </a:r>
            <a:r>
              <a:rPr lang="en-IN" sz="1600" b="1" dirty="0" smtClean="0">
                <a:solidFill>
                  <a:srgbClr val="FF0000"/>
                </a:solidFill>
                <a:latin typeface="Times New Roman" panose="02020603050405020304" pitchFamily="18" charset="0"/>
              </a:rPr>
              <a:t>       </a:t>
            </a:r>
            <a:r>
              <a:rPr lang="en-IN" sz="1600" b="1" dirty="0" err="1" smtClean="0">
                <a:solidFill>
                  <a:srgbClr val="FF0000"/>
                </a:solidFill>
                <a:latin typeface="Times New Roman" panose="02020603050405020304" pitchFamily="18" charset="0"/>
              </a:rPr>
              <a:t>color</a:t>
            </a:r>
            <a:r>
              <a:rPr lang="en-IN" sz="1600" b="1" dirty="0">
                <a:solidFill>
                  <a:srgbClr val="FF0000"/>
                </a:solidFill>
                <a:latin typeface="Times New Roman" panose="02020603050405020304" pitchFamily="18" charset="0"/>
              </a:rPr>
              <a:t>: red; </a:t>
            </a:r>
          </a:p>
          <a:p>
            <a:pPr lvl="3"/>
            <a:r>
              <a:rPr lang="en-IN" sz="1600" b="1" dirty="0">
                <a:solidFill>
                  <a:srgbClr val="FF0000"/>
                </a:solidFill>
                <a:latin typeface="Times New Roman" panose="02020603050405020304" pitchFamily="18" charset="0"/>
              </a:rPr>
              <a:t>	</a:t>
            </a:r>
            <a:r>
              <a:rPr lang="en-IN" sz="1600" b="1" dirty="0" smtClean="0">
                <a:solidFill>
                  <a:srgbClr val="FF0000"/>
                </a:solidFill>
                <a:latin typeface="Times New Roman" panose="02020603050405020304" pitchFamily="18" charset="0"/>
              </a:rPr>
              <a:t>   } </a:t>
            </a:r>
            <a:endParaRPr lang="en-IN" sz="1600" b="1" dirty="0">
              <a:solidFill>
                <a:srgbClr val="FF0000"/>
              </a:solidFill>
              <a:latin typeface="Times New Roman" panose="02020603050405020304" pitchFamily="18" charset="0"/>
            </a:endParaRPr>
          </a:p>
          <a:p>
            <a:pPr lvl="2"/>
            <a:r>
              <a:rPr lang="en-IN" sz="1600" b="1" dirty="0">
                <a:solidFill>
                  <a:srgbClr val="FF0000"/>
                </a:solidFill>
                <a:latin typeface="Times New Roman" panose="02020603050405020304" pitchFamily="18" charset="0"/>
              </a:rPr>
              <a:t>&lt;/style&gt; </a:t>
            </a:r>
          </a:p>
          <a:p>
            <a:pPr lvl="1"/>
            <a:r>
              <a:rPr lang="en-IN" sz="1600" b="1" dirty="0">
                <a:solidFill>
                  <a:srgbClr val="000000"/>
                </a:solidFill>
                <a:latin typeface="Times New Roman" panose="02020603050405020304" pitchFamily="18" charset="0"/>
              </a:rPr>
              <a:t>&lt;/head&gt; </a:t>
            </a:r>
          </a:p>
          <a:p>
            <a:pPr lvl="1"/>
            <a:r>
              <a:rPr lang="en-IN" sz="1600" b="1" dirty="0">
                <a:solidFill>
                  <a:srgbClr val="000000"/>
                </a:solidFill>
                <a:latin typeface="Times New Roman" panose="02020603050405020304" pitchFamily="18" charset="0"/>
              </a:rPr>
              <a:t>&lt;body&gt; </a:t>
            </a:r>
          </a:p>
          <a:p>
            <a:pPr lvl="1"/>
            <a:r>
              <a:rPr lang="en-GB" sz="1600" b="1" dirty="0">
                <a:solidFill>
                  <a:srgbClr val="000000"/>
                </a:solidFill>
                <a:latin typeface="Times New Roman" panose="02020603050405020304" pitchFamily="18" charset="0"/>
              </a:rPr>
              <a:t>	&lt;p id</a:t>
            </a:r>
            <a:r>
              <a:rPr lang="en-GB" sz="1600" b="1" dirty="0">
                <a:solidFill>
                  <a:srgbClr val="000000"/>
                </a:solidFill>
                <a:highlight>
                  <a:srgbClr val="FFFF00"/>
                </a:highlight>
                <a:latin typeface="Times New Roman" panose="02020603050405020304" pitchFamily="18" charset="0"/>
              </a:rPr>
              <a:t>="</a:t>
            </a:r>
            <a:r>
              <a:rPr lang="en-GB" sz="1600" b="1" dirty="0">
                <a:solidFill>
                  <a:srgbClr val="FF0000"/>
                </a:solidFill>
                <a:highlight>
                  <a:srgbClr val="FFFF00"/>
                </a:highlight>
                <a:latin typeface="Times New Roman" panose="02020603050405020304" pitchFamily="18" charset="0"/>
              </a:rPr>
              <a:t>error</a:t>
            </a:r>
            <a:r>
              <a:rPr lang="en-GB" sz="1600" b="1" dirty="0">
                <a:solidFill>
                  <a:srgbClr val="000000"/>
                </a:solidFill>
                <a:highlight>
                  <a:srgbClr val="FFFF00"/>
                </a:highlight>
                <a:latin typeface="Times New Roman" panose="02020603050405020304" pitchFamily="18" charset="0"/>
              </a:rPr>
              <a:t>"&gt;!!!</a:t>
            </a:r>
            <a:r>
              <a:rPr lang="en-GB" sz="1600" b="1" dirty="0">
                <a:solidFill>
                  <a:srgbClr val="000000"/>
                </a:solidFill>
                <a:latin typeface="Times New Roman" panose="02020603050405020304" pitchFamily="18" charset="0"/>
              </a:rPr>
              <a:t>ERROR in this paragraph!!!&lt;/p&gt;</a:t>
            </a:r>
          </a:p>
          <a:p>
            <a:pPr lvl="1"/>
            <a:r>
              <a:rPr lang="en-GB" sz="1600" b="1" dirty="0">
                <a:solidFill>
                  <a:srgbClr val="000000"/>
                </a:solidFill>
                <a:latin typeface="Times New Roman" panose="02020603050405020304" pitchFamily="18" charset="0"/>
              </a:rPr>
              <a:t>	 &lt;p&gt;!!!ERROR in this paragraph!!!&lt;/p&gt; </a:t>
            </a:r>
          </a:p>
          <a:p>
            <a:pPr lvl="1"/>
            <a:r>
              <a:rPr lang="en-IN" sz="1600" b="1" dirty="0">
                <a:solidFill>
                  <a:srgbClr val="000000"/>
                </a:solidFill>
                <a:latin typeface="Times New Roman" panose="02020603050405020304" pitchFamily="18" charset="0"/>
              </a:rPr>
              <a:t>&lt;/body&gt; </a:t>
            </a:r>
          </a:p>
          <a:p>
            <a:r>
              <a:rPr lang="en-IN" sz="1600" b="1" dirty="0">
                <a:solidFill>
                  <a:srgbClr val="000000"/>
                </a:solidFill>
                <a:latin typeface="Times New Roman" panose="02020603050405020304" pitchFamily="18" charset="0"/>
              </a:rPr>
              <a:t>&lt;/html&gt; </a:t>
            </a:r>
            <a:endParaRPr lang="en-IN" sz="1600" b="1" dirty="0"/>
          </a:p>
        </p:txBody>
      </p:sp>
      <p:sp>
        <p:nvSpPr>
          <p:cNvPr id="8" name="Rectangle 7"/>
          <p:cNvSpPr/>
          <p:nvPr/>
        </p:nvSpPr>
        <p:spPr>
          <a:xfrm>
            <a:off x="914400" y="5820259"/>
            <a:ext cx="8919712" cy="369332"/>
          </a:xfrm>
          <a:prstGeom prst="rect">
            <a:avLst/>
          </a:prstGeom>
        </p:spPr>
        <p:txBody>
          <a:bodyPr wrap="square">
            <a:spAutoFit/>
          </a:bodyPr>
          <a:lstStyle/>
          <a:p>
            <a:pPr marL="285750" indent="-285750">
              <a:buFont typeface="Wingdings" panose="05000000000000000000" pitchFamily="2" charset="2"/>
              <a:buChar char="q"/>
            </a:pPr>
            <a:r>
              <a:rPr lang="en-GB" b="1" dirty="0">
                <a:solidFill>
                  <a:srgbClr val="000000"/>
                </a:solidFill>
                <a:latin typeface="Times New Roman" panose="02020603050405020304" pitchFamily="18" charset="0"/>
              </a:rPr>
              <a:t>This style rule renders the text of an element in red, whose id attribute is set to error. </a:t>
            </a:r>
            <a:endParaRPr lang="en-IN" b="1" dirty="0"/>
          </a:p>
        </p:txBody>
      </p:sp>
      <p:pic>
        <p:nvPicPr>
          <p:cNvPr id="9" name="Picture 8"/>
          <p:cNvPicPr>
            <a:picLocks noChangeAspect="1"/>
          </p:cNvPicPr>
          <p:nvPr/>
        </p:nvPicPr>
        <p:blipFill>
          <a:blip r:embed="rId2"/>
          <a:stretch>
            <a:fillRect/>
          </a:stretch>
        </p:blipFill>
        <p:spPr>
          <a:xfrm>
            <a:off x="8421808" y="3068314"/>
            <a:ext cx="3632378" cy="1796231"/>
          </a:xfrm>
          <a:prstGeom prst="rect">
            <a:avLst/>
          </a:prstGeom>
        </p:spPr>
      </p:pic>
    </p:spTree>
    <p:extLst>
      <p:ext uri="{BB962C8B-B14F-4D97-AF65-F5344CB8AC3E}">
        <p14:creationId xmlns:p14="http://schemas.microsoft.com/office/powerpoint/2010/main" val="1887191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26</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769161" y="295139"/>
            <a:ext cx="10584639" cy="584775"/>
          </a:xfrm>
          <a:prstGeom prst="rect">
            <a:avLst/>
          </a:prstGeom>
        </p:spPr>
        <p:txBody>
          <a:bodyPr wrap="square">
            <a:spAutoFit/>
          </a:bodyPr>
          <a:lstStyle/>
          <a:p>
            <a:pPr lvl="0" algn="ctr"/>
            <a:r>
              <a:rPr lang="en-GB" sz="3200" b="1" dirty="0"/>
              <a:t>CSS class selector</a:t>
            </a:r>
            <a:endParaRPr lang="en-IN" sz="3200" dirty="0"/>
          </a:p>
        </p:txBody>
      </p:sp>
      <p:sp>
        <p:nvSpPr>
          <p:cNvPr id="3" name="Rectangle 2"/>
          <p:cNvSpPr/>
          <p:nvPr/>
        </p:nvSpPr>
        <p:spPr>
          <a:xfrm>
            <a:off x="1069675" y="1040187"/>
            <a:ext cx="10429364" cy="1015663"/>
          </a:xfrm>
          <a:prstGeom prst="rect">
            <a:avLst/>
          </a:prstGeom>
        </p:spPr>
        <p:txBody>
          <a:bodyPr wrap="square">
            <a:spAutoFit/>
          </a:bodyPr>
          <a:lstStyle/>
          <a:p>
            <a:pPr marL="285750" indent="-285750" algn="just">
              <a:buFont typeface="Wingdings" panose="05000000000000000000" pitchFamily="2" charset="2"/>
              <a:buChar char="Ø"/>
            </a:pPr>
            <a:r>
              <a:rPr lang="en-GB" sz="2000" b="1" dirty="0">
                <a:solidFill>
                  <a:srgbClr val="FF0000"/>
                </a:solidFill>
                <a:latin typeface="Times New Roman" panose="02020603050405020304" pitchFamily="18" charset="0"/>
                <a:cs typeface="Times New Roman" panose="02020603050405020304" pitchFamily="18" charset="0"/>
              </a:rPr>
              <a:t>The class selectors can be used to select any HTML element that has a class attribute. </a:t>
            </a:r>
          </a:p>
          <a:p>
            <a:pPr marL="285750" indent="-285750" algn="just">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All the elements having that class will be formatted according to the defined rule. </a:t>
            </a:r>
          </a:p>
          <a:p>
            <a:pPr marL="285750" indent="-285750" algn="just">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The class selector is defined with a </a:t>
            </a:r>
            <a:r>
              <a:rPr lang="en-GB" sz="2000" b="1" dirty="0">
                <a:solidFill>
                  <a:srgbClr val="FF0000"/>
                </a:solidFill>
                <a:latin typeface="Times New Roman" panose="02020603050405020304" pitchFamily="18" charset="0"/>
                <a:cs typeface="Times New Roman" panose="02020603050405020304" pitchFamily="18" charset="0"/>
              </a:rPr>
              <a:t>period sign</a:t>
            </a:r>
            <a:r>
              <a:rPr lang="en-GB" sz="2000" b="1" dirty="0">
                <a:solidFill>
                  <a:srgbClr val="FF0000"/>
                </a:solidFill>
                <a:highlight>
                  <a:srgbClr val="FFFF00"/>
                </a:highlight>
                <a:latin typeface="Times New Roman" panose="02020603050405020304" pitchFamily="18" charset="0"/>
                <a:cs typeface="Times New Roman" panose="02020603050405020304" pitchFamily="18" charset="0"/>
              </a:rPr>
              <a:t> </a:t>
            </a:r>
            <a:r>
              <a:rPr lang="en-GB" sz="2000" b="1" dirty="0">
                <a:highlight>
                  <a:srgbClr val="FFFF00"/>
                </a:highlight>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immediately followed by the </a:t>
            </a:r>
            <a:r>
              <a:rPr lang="en-GB" sz="2000" b="1" dirty="0">
                <a:solidFill>
                  <a:srgbClr val="FF0000"/>
                </a:solidFill>
                <a:latin typeface="Times New Roman" panose="02020603050405020304" pitchFamily="18" charset="0"/>
                <a:cs typeface="Times New Roman" panose="02020603050405020304" pitchFamily="18" charset="0"/>
              </a:rPr>
              <a:t>class value</a:t>
            </a:r>
            <a:r>
              <a:rPr lang="en-GB"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840681" y="2376396"/>
            <a:ext cx="7450842" cy="4093428"/>
          </a:xfrm>
          <a:prstGeom prst="rect">
            <a:avLst/>
          </a:prstGeom>
        </p:spPr>
        <p:txBody>
          <a:bodyPr wrap="square">
            <a:spAutoFit/>
          </a:bodyPr>
          <a:lstStyle/>
          <a:p>
            <a:r>
              <a:rPr lang="en-IN" sz="2000" b="1" dirty="0">
                <a:solidFill>
                  <a:srgbClr val="000000"/>
                </a:solidFill>
                <a:latin typeface="Times New Roman" panose="02020603050405020304" pitchFamily="18" charset="0"/>
              </a:rPr>
              <a:t>&lt;!DOCTYPE html&gt; </a:t>
            </a:r>
          </a:p>
          <a:p>
            <a:pPr lvl="1"/>
            <a:r>
              <a:rPr lang="en-IN" sz="2000" b="1" dirty="0">
                <a:solidFill>
                  <a:srgbClr val="000000"/>
                </a:solidFill>
                <a:latin typeface="Times New Roman" panose="02020603050405020304" pitchFamily="18" charset="0"/>
              </a:rPr>
              <a:t>&lt;head&gt; </a:t>
            </a:r>
          </a:p>
          <a:p>
            <a:pPr lvl="2"/>
            <a:r>
              <a:rPr lang="en-GB" sz="2000" b="1" dirty="0">
                <a:solidFill>
                  <a:srgbClr val="000000"/>
                </a:solidFill>
                <a:latin typeface="Times New Roman" panose="02020603050405020304" pitchFamily="18" charset="0"/>
              </a:rPr>
              <a:t>&lt;title&gt;Example of CSS class selector&lt;/title&gt; </a:t>
            </a:r>
          </a:p>
          <a:p>
            <a:pPr lvl="2"/>
            <a:r>
              <a:rPr lang="en-IN" sz="2000" b="1" dirty="0">
                <a:solidFill>
                  <a:srgbClr val="FF0000"/>
                </a:solidFill>
                <a:latin typeface="Times New Roman" panose="02020603050405020304" pitchFamily="18" charset="0"/>
              </a:rPr>
              <a:t>&lt;style&gt;	 </a:t>
            </a:r>
          </a:p>
          <a:p>
            <a:pPr lvl="2"/>
            <a:r>
              <a:rPr lang="en-IN" sz="2000" b="1" dirty="0">
                <a:solidFill>
                  <a:srgbClr val="FF0000"/>
                </a:solidFill>
                <a:latin typeface="Times New Roman" panose="02020603050405020304" pitchFamily="18" charset="0"/>
              </a:rPr>
              <a:t>	.error { </a:t>
            </a:r>
            <a:r>
              <a:rPr lang="en-IN" sz="2000" b="1" dirty="0" err="1">
                <a:solidFill>
                  <a:srgbClr val="FF0000"/>
                </a:solidFill>
                <a:latin typeface="Times New Roman" panose="02020603050405020304" pitchFamily="18" charset="0"/>
              </a:rPr>
              <a:t>color</a:t>
            </a:r>
            <a:r>
              <a:rPr lang="en-IN" sz="2000" b="1" dirty="0">
                <a:solidFill>
                  <a:srgbClr val="FF0000"/>
                </a:solidFill>
                <a:latin typeface="Times New Roman" panose="02020603050405020304" pitchFamily="18" charset="0"/>
              </a:rPr>
              <a:t>: #ff00ff; } </a:t>
            </a:r>
          </a:p>
          <a:p>
            <a:pPr lvl="2"/>
            <a:r>
              <a:rPr lang="en-IN" sz="2000" b="1" dirty="0">
                <a:solidFill>
                  <a:srgbClr val="FF0000"/>
                </a:solidFill>
                <a:latin typeface="Times New Roman" panose="02020603050405020304" pitchFamily="18" charset="0"/>
              </a:rPr>
              <a:t>&lt;/style&gt; </a:t>
            </a:r>
          </a:p>
          <a:p>
            <a:pPr lvl="1"/>
            <a:r>
              <a:rPr lang="en-IN" sz="2000" b="1" dirty="0">
                <a:solidFill>
                  <a:srgbClr val="000000"/>
                </a:solidFill>
                <a:latin typeface="Times New Roman" panose="02020603050405020304" pitchFamily="18" charset="0"/>
              </a:rPr>
              <a:t>&lt;/head&gt; </a:t>
            </a:r>
          </a:p>
          <a:p>
            <a:pPr lvl="1"/>
            <a:r>
              <a:rPr lang="en-IN" sz="2000" b="1" dirty="0">
                <a:solidFill>
                  <a:srgbClr val="000000"/>
                </a:solidFill>
                <a:latin typeface="Times New Roman" panose="02020603050405020304" pitchFamily="18" charset="0"/>
              </a:rPr>
              <a:t>&lt;body&gt; </a:t>
            </a:r>
          </a:p>
          <a:p>
            <a:pPr lvl="2"/>
            <a:r>
              <a:rPr lang="en-GB" sz="2000" b="1" dirty="0">
                <a:solidFill>
                  <a:srgbClr val="000000"/>
                </a:solidFill>
                <a:latin typeface="Times New Roman" panose="02020603050405020304" pitchFamily="18" charset="0"/>
              </a:rPr>
              <a:t>&lt;p class="</a:t>
            </a:r>
            <a:r>
              <a:rPr lang="en-GB" sz="2000" b="1" dirty="0">
                <a:solidFill>
                  <a:srgbClr val="FF0000"/>
                </a:solidFill>
                <a:latin typeface="Times New Roman" panose="02020603050405020304" pitchFamily="18" charset="0"/>
              </a:rPr>
              <a:t>error</a:t>
            </a:r>
            <a:r>
              <a:rPr lang="en-GB" sz="2000" b="1" dirty="0">
                <a:solidFill>
                  <a:srgbClr val="000000"/>
                </a:solidFill>
                <a:latin typeface="Times New Roman" panose="02020603050405020304" pitchFamily="18" charset="0"/>
              </a:rPr>
              <a:t>"&gt;!!!ERROR in this paragraph!!!&lt;/p&gt; </a:t>
            </a:r>
          </a:p>
          <a:p>
            <a:pPr lvl="2"/>
            <a:r>
              <a:rPr lang="en-GB" sz="2000" b="1" dirty="0">
                <a:solidFill>
                  <a:srgbClr val="000000"/>
                </a:solidFill>
                <a:latin typeface="Times New Roman" panose="02020603050405020304" pitchFamily="18" charset="0"/>
              </a:rPr>
              <a:t>&lt;h4&gt;!!!ERROR in this paragraph!!!&lt;/h4&gt; </a:t>
            </a:r>
          </a:p>
          <a:p>
            <a:pPr lvl="2"/>
            <a:r>
              <a:rPr lang="en-GB" sz="2000" b="1" dirty="0">
                <a:solidFill>
                  <a:srgbClr val="000000"/>
                </a:solidFill>
                <a:latin typeface="Times New Roman" panose="02020603050405020304" pitchFamily="18" charset="0"/>
              </a:rPr>
              <a:t>&lt;h4 class="</a:t>
            </a:r>
            <a:r>
              <a:rPr lang="en-GB" sz="2000" b="1" dirty="0">
                <a:solidFill>
                  <a:srgbClr val="FF0000"/>
                </a:solidFill>
                <a:latin typeface="Times New Roman" panose="02020603050405020304" pitchFamily="18" charset="0"/>
              </a:rPr>
              <a:t>error</a:t>
            </a:r>
            <a:r>
              <a:rPr lang="en-GB" sz="2000" b="1" dirty="0">
                <a:solidFill>
                  <a:srgbClr val="000000"/>
                </a:solidFill>
                <a:latin typeface="Times New Roman" panose="02020603050405020304" pitchFamily="18" charset="0"/>
              </a:rPr>
              <a:t>"&gt;!!!ERROR in this paragraph!!!&lt;/h4&gt; </a:t>
            </a:r>
          </a:p>
          <a:p>
            <a:pPr lvl="1"/>
            <a:r>
              <a:rPr lang="en-IN" sz="2000" b="1" dirty="0">
                <a:solidFill>
                  <a:srgbClr val="000000"/>
                </a:solidFill>
                <a:latin typeface="Times New Roman" panose="02020603050405020304" pitchFamily="18" charset="0"/>
              </a:rPr>
              <a:t>&lt;/body&gt; </a:t>
            </a:r>
          </a:p>
          <a:p>
            <a:r>
              <a:rPr lang="en-IN" sz="2000" b="1" dirty="0">
                <a:solidFill>
                  <a:srgbClr val="000000"/>
                </a:solidFill>
                <a:latin typeface="Times New Roman" panose="02020603050405020304" pitchFamily="18" charset="0"/>
              </a:rPr>
              <a:t>&lt;/html&gt; </a:t>
            </a:r>
            <a:endParaRPr lang="en-IN" sz="2000" b="1" dirty="0"/>
          </a:p>
        </p:txBody>
      </p:sp>
    </p:spTree>
    <p:extLst>
      <p:ext uri="{BB962C8B-B14F-4D97-AF65-F5344CB8AC3E}">
        <p14:creationId xmlns:p14="http://schemas.microsoft.com/office/powerpoint/2010/main" val="34547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27</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267593"/>
            <a:ext cx="10584639" cy="584775"/>
          </a:xfrm>
          <a:prstGeom prst="rect">
            <a:avLst/>
          </a:prstGeom>
        </p:spPr>
        <p:txBody>
          <a:bodyPr wrap="square">
            <a:spAutoFit/>
          </a:bodyPr>
          <a:lstStyle/>
          <a:p>
            <a:pPr lvl="0" algn="ctr"/>
            <a:r>
              <a:rPr lang="en-GB" sz="3200" b="1" dirty="0"/>
              <a:t>CSS class selector</a:t>
            </a:r>
            <a:endParaRPr lang="en-IN" sz="3200" dirty="0"/>
          </a:p>
        </p:txBody>
      </p:sp>
      <p:sp>
        <p:nvSpPr>
          <p:cNvPr id="3" name="Rectangle 2"/>
          <p:cNvSpPr/>
          <p:nvPr/>
        </p:nvSpPr>
        <p:spPr>
          <a:xfrm>
            <a:off x="751623" y="1125970"/>
            <a:ext cx="10429364" cy="923330"/>
          </a:xfrm>
          <a:prstGeom prst="rect">
            <a:avLst/>
          </a:prstGeom>
        </p:spPr>
        <p:txBody>
          <a:bodyPr wrap="square">
            <a:spAutoFit/>
          </a:bodyPr>
          <a:lstStyle/>
          <a:p>
            <a:pPr marL="285750" indent="-285750" algn="just">
              <a:buFont typeface="Wingdings" panose="05000000000000000000" pitchFamily="2" charset="2"/>
              <a:buChar char="Ø"/>
            </a:pPr>
            <a:r>
              <a:rPr lang="en-GB" b="1" dirty="0"/>
              <a:t>It is also possible to specify it a bit more particular. </a:t>
            </a:r>
          </a:p>
          <a:p>
            <a:pPr marL="285750" indent="-285750" algn="just">
              <a:buFont typeface="Wingdings" panose="05000000000000000000" pitchFamily="2" charset="2"/>
              <a:buChar char="Ø"/>
            </a:pPr>
            <a:r>
              <a:rPr lang="en-GB" b="1" dirty="0"/>
              <a:t>For example the style rule inside the selector h4.error renders the text in magenta of only those &lt;h4&gt; elements that has class attribute set to error, and has no effect on other paragraphs.</a:t>
            </a:r>
            <a:endParaRPr lang="en-IN" b="1" dirty="0"/>
          </a:p>
        </p:txBody>
      </p:sp>
      <p:sp>
        <p:nvSpPr>
          <p:cNvPr id="9" name="Rectangle 8">
            <a:extLst>
              <a:ext uri="{FF2B5EF4-FFF2-40B4-BE49-F238E27FC236}">
                <a16:creationId xmlns:a16="http://schemas.microsoft.com/office/drawing/2014/main" id="{90C78FF2-A23F-0AA2-1A0D-DC7FC6BE6D0C}"/>
              </a:ext>
            </a:extLst>
          </p:cNvPr>
          <p:cNvSpPr/>
          <p:nvPr/>
        </p:nvSpPr>
        <p:spPr>
          <a:xfrm>
            <a:off x="914400" y="2262922"/>
            <a:ext cx="7450842" cy="4093428"/>
          </a:xfrm>
          <a:prstGeom prst="rect">
            <a:avLst/>
          </a:prstGeom>
        </p:spPr>
        <p:txBody>
          <a:bodyPr wrap="square">
            <a:spAutoFit/>
          </a:bodyPr>
          <a:lstStyle/>
          <a:p>
            <a:r>
              <a:rPr lang="en-IN" sz="2000" b="1" dirty="0">
                <a:solidFill>
                  <a:srgbClr val="000000"/>
                </a:solidFill>
                <a:latin typeface="Times New Roman" panose="02020603050405020304" pitchFamily="18" charset="0"/>
              </a:rPr>
              <a:t>&lt;!DOCTYPE html&gt; </a:t>
            </a:r>
          </a:p>
          <a:p>
            <a:pPr lvl="1"/>
            <a:r>
              <a:rPr lang="en-IN" sz="2000" b="1" dirty="0">
                <a:solidFill>
                  <a:srgbClr val="000000"/>
                </a:solidFill>
                <a:latin typeface="Times New Roman" panose="02020603050405020304" pitchFamily="18" charset="0"/>
              </a:rPr>
              <a:t>&lt;head&gt; </a:t>
            </a:r>
          </a:p>
          <a:p>
            <a:pPr lvl="2"/>
            <a:r>
              <a:rPr lang="en-GB" sz="2000" b="1" dirty="0">
                <a:solidFill>
                  <a:srgbClr val="000000"/>
                </a:solidFill>
                <a:latin typeface="Times New Roman" panose="02020603050405020304" pitchFamily="18" charset="0"/>
              </a:rPr>
              <a:t>&lt;title&gt;Example of CSS class selector&lt;/title&gt; </a:t>
            </a:r>
          </a:p>
          <a:p>
            <a:pPr lvl="2"/>
            <a:r>
              <a:rPr lang="en-IN" sz="2000" b="1" dirty="0">
                <a:solidFill>
                  <a:srgbClr val="FF0000"/>
                </a:solidFill>
                <a:latin typeface="Times New Roman" panose="02020603050405020304" pitchFamily="18" charset="0"/>
              </a:rPr>
              <a:t>&lt;style&gt;	 </a:t>
            </a:r>
          </a:p>
          <a:p>
            <a:pPr lvl="2"/>
            <a:r>
              <a:rPr lang="en-IN" sz="2000" b="1" dirty="0">
                <a:solidFill>
                  <a:srgbClr val="FF0000"/>
                </a:solidFill>
                <a:latin typeface="Times New Roman" panose="02020603050405020304" pitchFamily="18" charset="0"/>
              </a:rPr>
              <a:t>	</a:t>
            </a:r>
            <a:r>
              <a:rPr lang="en-IN" sz="2000" b="1" dirty="0">
                <a:solidFill>
                  <a:srgbClr val="FF0000"/>
                </a:solidFill>
                <a:highlight>
                  <a:srgbClr val="FFFF00"/>
                </a:highlight>
                <a:latin typeface="Times New Roman" panose="02020603050405020304" pitchFamily="18" charset="0"/>
              </a:rPr>
              <a:t>.error </a:t>
            </a:r>
            <a:r>
              <a:rPr lang="en-IN" sz="2000" b="1" dirty="0">
                <a:solidFill>
                  <a:srgbClr val="FF0000"/>
                </a:solidFill>
                <a:latin typeface="Times New Roman" panose="02020603050405020304" pitchFamily="18" charset="0"/>
              </a:rPr>
              <a:t>{ </a:t>
            </a:r>
            <a:r>
              <a:rPr lang="en-IN" sz="2000" b="1" dirty="0" err="1">
                <a:solidFill>
                  <a:srgbClr val="FF0000"/>
                </a:solidFill>
                <a:latin typeface="Times New Roman" panose="02020603050405020304" pitchFamily="18" charset="0"/>
              </a:rPr>
              <a:t>color</a:t>
            </a:r>
            <a:r>
              <a:rPr lang="en-IN" sz="2000" b="1" dirty="0">
                <a:solidFill>
                  <a:srgbClr val="FF0000"/>
                </a:solidFill>
                <a:latin typeface="Times New Roman" panose="02020603050405020304" pitchFamily="18" charset="0"/>
              </a:rPr>
              <a:t>: #ff00ff; } </a:t>
            </a:r>
          </a:p>
          <a:p>
            <a:pPr lvl="2"/>
            <a:r>
              <a:rPr lang="en-IN" sz="2000" b="1" dirty="0">
                <a:solidFill>
                  <a:srgbClr val="FF0000"/>
                </a:solidFill>
                <a:latin typeface="Times New Roman" panose="02020603050405020304" pitchFamily="18" charset="0"/>
              </a:rPr>
              <a:t>&lt;/style&gt; </a:t>
            </a:r>
          </a:p>
          <a:p>
            <a:pPr lvl="1"/>
            <a:r>
              <a:rPr lang="en-IN" sz="2000" b="1" dirty="0">
                <a:solidFill>
                  <a:srgbClr val="000000"/>
                </a:solidFill>
                <a:latin typeface="Times New Roman" panose="02020603050405020304" pitchFamily="18" charset="0"/>
              </a:rPr>
              <a:t>&lt;/head&gt; </a:t>
            </a:r>
          </a:p>
          <a:p>
            <a:pPr lvl="1"/>
            <a:r>
              <a:rPr lang="en-IN" sz="2000" b="1" dirty="0">
                <a:solidFill>
                  <a:srgbClr val="000000"/>
                </a:solidFill>
                <a:latin typeface="Times New Roman" panose="02020603050405020304" pitchFamily="18" charset="0"/>
              </a:rPr>
              <a:t>&lt;body&gt; </a:t>
            </a:r>
          </a:p>
          <a:p>
            <a:pPr lvl="2"/>
            <a:r>
              <a:rPr lang="en-GB" sz="2000" b="1" dirty="0">
                <a:solidFill>
                  <a:srgbClr val="000000"/>
                </a:solidFill>
                <a:latin typeface="Times New Roman" panose="02020603050405020304" pitchFamily="18" charset="0"/>
              </a:rPr>
              <a:t>&lt;p class="</a:t>
            </a:r>
            <a:r>
              <a:rPr lang="en-GB" sz="2000" b="1" dirty="0">
                <a:solidFill>
                  <a:srgbClr val="000000"/>
                </a:solidFill>
                <a:highlight>
                  <a:srgbClr val="FFFF00"/>
                </a:highlight>
                <a:latin typeface="Times New Roman" panose="02020603050405020304" pitchFamily="18" charset="0"/>
              </a:rPr>
              <a:t>error</a:t>
            </a:r>
            <a:r>
              <a:rPr lang="en-GB" sz="2000" b="1" dirty="0">
                <a:solidFill>
                  <a:srgbClr val="000000"/>
                </a:solidFill>
                <a:latin typeface="Times New Roman" panose="02020603050405020304" pitchFamily="18" charset="0"/>
              </a:rPr>
              <a:t>"&gt;!!!ERROR in this paragraph!!!&lt;/p&gt; </a:t>
            </a:r>
          </a:p>
          <a:p>
            <a:pPr lvl="2"/>
            <a:r>
              <a:rPr lang="en-GB" sz="2000" b="1" dirty="0">
                <a:solidFill>
                  <a:srgbClr val="000000"/>
                </a:solidFill>
                <a:latin typeface="Times New Roman" panose="02020603050405020304" pitchFamily="18" charset="0"/>
              </a:rPr>
              <a:t>&lt;h4&gt;!!!ERROR in this paragraph!!!&lt;/h4&gt; </a:t>
            </a:r>
          </a:p>
          <a:p>
            <a:pPr lvl="2"/>
            <a:r>
              <a:rPr lang="en-GB" sz="2000" b="1" dirty="0">
                <a:solidFill>
                  <a:srgbClr val="000000"/>
                </a:solidFill>
                <a:latin typeface="Times New Roman" panose="02020603050405020304" pitchFamily="18" charset="0"/>
              </a:rPr>
              <a:t>&lt;h4 class="</a:t>
            </a:r>
            <a:r>
              <a:rPr lang="en-GB" sz="2000" b="1" dirty="0">
                <a:solidFill>
                  <a:srgbClr val="000000"/>
                </a:solidFill>
                <a:highlight>
                  <a:srgbClr val="FFFF00"/>
                </a:highlight>
                <a:latin typeface="Times New Roman" panose="02020603050405020304" pitchFamily="18" charset="0"/>
              </a:rPr>
              <a:t>erro</a:t>
            </a:r>
            <a:r>
              <a:rPr lang="en-GB" sz="2000" b="1" dirty="0">
                <a:solidFill>
                  <a:srgbClr val="000000"/>
                </a:solidFill>
                <a:latin typeface="Times New Roman" panose="02020603050405020304" pitchFamily="18" charset="0"/>
              </a:rPr>
              <a:t>r"&gt;!!!ERROR in this paragraph!!!&lt;/h4&gt; </a:t>
            </a:r>
          </a:p>
          <a:p>
            <a:pPr lvl="1"/>
            <a:r>
              <a:rPr lang="en-IN" sz="2000" b="1" dirty="0">
                <a:solidFill>
                  <a:srgbClr val="000000"/>
                </a:solidFill>
                <a:latin typeface="Times New Roman" panose="02020603050405020304" pitchFamily="18" charset="0"/>
              </a:rPr>
              <a:t>&lt;/body&gt; </a:t>
            </a:r>
          </a:p>
          <a:p>
            <a:r>
              <a:rPr lang="en-IN" sz="2000" b="1" dirty="0">
                <a:solidFill>
                  <a:srgbClr val="000000"/>
                </a:solidFill>
                <a:latin typeface="Times New Roman" panose="02020603050405020304" pitchFamily="18" charset="0"/>
              </a:rPr>
              <a:t>&lt;/html&gt; </a:t>
            </a:r>
            <a:endParaRPr lang="en-IN" sz="2000" b="1" dirty="0"/>
          </a:p>
        </p:txBody>
      </p:sp>
      <p:pic>
        <p:nvPicPr>
          <p:cNvPr id="11" name="Picture 10">
            <a:extLst>
              <a:ext uri="{FF2B5EF4-FFF2-40B4-BE49-F238E27FC236}">
                <a16:creationId xmlns:a16="http://schemas.microsoft.com/office/drawing/2014/main" id="{688021FB-8C66-962D-EFD7-5C423E5DEE6B}"/>
              </a:ext>
            </a:extLst>
          </p:cNvPr>
          <p:cNvPicPr>
            <a:picLocks noChangeAspect="1"/>
          </p:cNvPicPr>
          <p:nvPr/>
        </p:nvPicPr>
        <p:blipFill>
          <a:blip r:embed="rId2"/>
          <a:stretch>
            <a:fillRect/>
          </a:stretch>
        </p:blipFill>
        <p:spPr>
          <a:xfrm>
            <a:off x="8610600" y="3578221"/>
            <a:ext cx="3302354" cy="2504527"/>
          </a:xfrm>
          <a:prstGeom prst="rect">
            <a:avLst/>
          </a:prstGeom>
        </p:spPr>
      </p:pic>
    </p:spTree>
    <p:extLst>
      <p:ext uri="{BB962C8B-B14F-4D97-AF65-F5344CB8AC3E}">
        <p14:creationId xmlns:p14="http://schemas.microsoft.com/office/powerpoint/2010/main" val="3674627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341284" y="333258"/>
            <a:ext cx="5368328" cy="646331"/>
          </a:xfrm>
          <a:prstGeom prst="rect">
            <a:avLst/>
          </a:prstGeom>
        </p:spPr>
        <p:txBody>
          <a:bodyPr wrap="none">
            <a:spAutoFit/>
          </a:bodyPr>
          <a:lstStyle/>
          <a:p>
            <a:pPr algn="ctr"/>
            <a:r>
              <a:rPr lang="en-GB" sz="3600" b="1" dirty="0"/>
              <a:t>CSS </a:t>
            </a:r>
            <a:r>
              <a:rPr lang="en-GB" sz="3600" b="1" dirty="0" err="1"/>
              <a:t>Combinator</a:t>
            </a:r>
            <a:r>
              <a:rPr lang="en-GB" sz="3600" b="1" dirty="0"/>
              <a:t> Selectors</a:t>
            </a:r>
            <a:endParaRPr lang="en-US" sz="2400" b="1" dirty="0"/>
          </a:p>
        </p:txBody>
      </p:sp>
      <p:sp>
        <p:nvSpPr>
          <p:cNvPr id="2" name="Rectangle 1"/>
          <p:cNvSpPr/>
          <p:nvPr/>
        </p:nvSpPr>
        <p:spPr>
          <a:xfrm>
            <a:off x="938811" y="1128574"/>
            <a:ext cx="10876547" cy="5078313"/>
          </a:xfrm>
          <a:prstGeom prst="rect">
            <a:avLst/>
          </a:prstGeom>
        </p:spPr>
        <p:txBody>
          <a:bodyPr wrap="square">
            <a:spAutoFit/>
          </a:bodyPr>
          <a:lstStyle/>
          <a:p>
            <a:pPr marL="252000" indent="-457200">
              <a:lnSpc>
                <a:spcPct val="200000"/>
              </a:lnSpc>
            </a:pPr>
            <a:r>
              <a:rPr lang="en-GB" b="1" dirty="0">
                <a:solidFill>
                  <a:srgbClr val="FF0000"/>
                </a:solidFill>
                <a:latin typeface="Times New Roman" panose="02020603050405020304" pitchFamily="18" charset="0"/>
                <a:cs typeface="Times New Roman" panose="02020603050405020304" pitchFamily="18" charset="0"/>
              </a:rPr>
              <a:t>A CSS selector can contain more than one simple selector. Between the simple selectors, we can include a </a:t>
            </a:r>
            <a:r>
              <a:rPr lang="en-GB" b="1" dirty="0" err="1">
                <a:solidFill>
                  <a:srgbClr val="FF0000"/>
                </a:solidFill>
                <a:latin typeface="Times New Roman" panose="02020603050405020304" pitchFamily="18" charset="0"/>
                <a:cs typeface="Times New Roman" panose="02020603050405020304" pitchFamily="18" charset="0"/>
              </a:rPr>
              <a:t>combinator</a:t>
            </a:r>
            <a:r>
              <a:rPr lang="en-GB" b="1" dirty="0">
                <a:solidFill>
                  <a:srgbClr val="FF0000"/>
                </a:solidFill>
                <a:latin typeface="Times New Roman" panose="02020603050405020304" pitchFamily="18" charset="0"/>
                <a:cs typeface="Times New Roman" panose="02020603050405020304" pitchFamily="18" charset="0"/>
              </a:rPr>
              <a:t>. There are four different </a:t>
            </a:r>
            <a:r>
              <a:rPr lang="en-GB" b="1" dirty="0" err="1">
                <a:solidFill>
                  <a:srgbClr val="FF0000"/>
                </a:solidFill>
                <a:latin typeface="Times New Roman" panose="02020603050405020304" pitchFamily="18" charset="0"/>
                <a:cs typeface="Times New Roman" panose="02020603050405020304" pitchFamily="18" charset="0"/>
              </a:rPr>
              <a:t>combinators</a:t>
            </a:r>
            <a:r>
              <a:rPr lang="en-GB" b="1" dirty="0">
                <a:solidFill>
                  <a:srgbClr val="FF0000"/>
                </a:solidFill>
                <a:latin typeface="Times New Roman" panose="02020603050405020304" pitchFamily="18" charset="0"/>
                <a:cs typeface="Times New Roman" panose="02020603050405020304" pitchFamily="18" charset="0"/>
              </a:rPr>
              <a:t> in CSS: </a:t>
            </a:r>
          </a:p>
          <a:p>
            <a:pPr marL="252000" indent="-457200">
              <a:lnSpc>
                <a:spcPct val="200000"/>
              </a:lnSpc>
            </a:pPr>
            <a:r>
              <a:rPr lang="en-GB" b="1" dirty="0">
                <a:latin typeface="Times New Roman" panose="02020603050405020304" pitchFamily="18" charset="0"/>
                <a:cs typeface="Times New Roman" panose="02020603050405020304" pitchFamily="18" charset="0"/>
              </a:rPr>
              <a:t>1. Descendant selector </a:t>
            </a:r>
            <a:r>
              <a:rPr lang="en-GB" b="1" dirty="0">
                <a:solidFill>
                  <a:srgbClr val="FF0000"/>
                </a:solidFill>
                <a:latin typeface="Times New Roman" panose="02020603050405020304" pitchFamily="18" charset="0"/>
                <a:cs typeface="Times New Roman" panose="02020603050405020304" pitchFamily="18" charset="0"/>
              </a:rPr>
              <a:t>(space):- </a:t>
            </a:r>
            <a:r>
              <a:rPr lang="en-GB" b="1" dirty="0">
                <a:latin typeface="Times New Roman" panose="02020603050405020304" pitchFamily="18" charset="0"/>
                <a:cs typeface="Times New Roman" panose="02020603050405020304" pitchFamily="18" charset="0"/>
              </a:rPr>
              <a:t>The descendant selector matches all elements that are descendants of a specified element. </a:t>
            </a:r>
          </a:p>
          <a:p>
            <a:pPr marL="252000" indent="-457200">
              <a:lnSpc>
                <a:spcPct val="200000"/>
              </a:lnSpc>
            </a:pPr>
            <a:r>
              <a:rPr lang="en-GB" b="1" dirty="0">
                <a:latin typeface="Times New Roman" panose="02020603050405020304" pitchFamily="18" charset="0"/>
                <a:cs typeface="Times New Roman" panose="02020603050405020304" pitchFamily="18" charset="0"/>
              </a:rPr>
              <a:t>2. Child selector </a:t>
            </a:r>
            <a:r>
              <a:rPr lang="en-GB" b="1" dirty="0">
                <a:solidFill>
                  <a:srgbClr val="FF0000"/>
                </a:solidFill>
                <a:latin typeface="Times New Roman" panose="02020603050405020304" pitchFamily="18" charset="0"/>
                <a:cs typeface="Times New Roman" panose="02020603050405020304" pitchFamily="18" charset="0"/>
              </a:rPr>
              <a:t>(&gt;):- </a:t>
            </a:r>
            <a:r>
              <a:rPr lang="en-GB" b="1" dirty="0">
                <a:latin typeface="Times New Roman" panose="02020603050405020304" pitchFamily="18" charset="0"/>
                <a:cs typeface="Times New Roman" panose="02020603050405020304" pitchFamily="18" charset="0"/>
              </a:rPr>
              <a:t>The child selector selects all elements that are the children of a specified element. </a:t>
            </a:r>
          </a:p>
          <a:p>
            <a:pPr marL="252000" indent="-457200">
              <a:lnSpc>
                <a:spcPct val="200000"/>
              </a:lnSpc>
            </a:pPr>
            <a:r>
              <a:rPr lang="en-GB" b="1" dirty="0">
                <a:latin typeface="Times New Roman" panose="02020603050405020304" pitchFamily="18" charset="0"/>
                <a:cs typeface="Times New Roman" panose="02020603050405020304" pitchFamily="18" charset="0"/>
              </a:rPr>
              <a:t>3. Adjacent sibling selector </a:t>
            </a:r>
            <a:r>
              <a:rPr lang="en-GB" b="1" dirty="0">
                <a:solidFill>
                  <a:srgbClr val="FF0000"/>
                </a:solidFill>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The adjacent sibling selector selects all elements that are the adjacent siblings of a specified element. </a:t>
            </a:r>
          </a:p>
          <a:p>
            <a:pPr marL="252000" indent="-457200">
              <a:lnSpc>
                <a:spcPct val="200000"/>
              </a:lnSpc>
            </a:pPr>
            <a:r>
              <a:rPr lang="en-GB" b="1" dirty="0">
                <a:latin typeface="Times New Roman" panose="02020603050405020304" pitchFamily="18" charset="0"/>
                <a:cs typeface="Times New Roman" panose="02020603050405020304" pitchFamily="18" charset="0"/>
              </a:rPr>
              <a:t>4. General sibling selector </a:t>
            </a:r>
            <a:r>
              <a:rPr lang="en-GB" b="1" dirty="0">
                <a:solidFill>
                  <a:srgbClr val="FF0000"/>
                </a:solidFill>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The general sibling selector selects all elements that are siblings of a specified element. </a:t>
            </a:r>
          </a:p>
        </p:txBody>
      </p:sp>
    </p:spTree>
    <p:extLst>
      <p:ext uri="{BB962C8B-B14F-4D97-AF65-F5344CB8AC3E}">
        <p14:creationId xmlns:p14="http://schemas.microsoft.com/office/powerpoint/2010/main" val="1724826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252781" y="461528"/>
            <a:ext cx="8255786" cy="646331"/>
          </a:xfrm>
          <a:prstGeom prst="rect">
            <a:avLst/>
          </a:prstGeom>
        </p:spPr>
        <p:txBody>
          <a:bodyPr wrap="none">
            <a:spAutoFit/>
          </a:bodyPr>
          <a:lstStyle/>
          <a:p>
            <a:pPr algn="ctr"/>
            <a:r>
              <a:rPr lang="en-GB" sz="3600" b="1" dirty="0"/>
              <a:t>CSS </a:t>
            </a:r>
            <a:r>
              <a:rPr lang="en-GB" sz="3600" b="1" dirty="0" err="1"/>
              <a:t>combinator</a:t>
            </a:r>
            <a:r>
              <a:rPr lang="en-GB" sz="3600" b="1" dirty="0"/>
              <a:t> selectors with examples</a:t>
            </a:r>
            <a:endParaRPr lang="en-US" sz="2400" b="1" dirty="0"/>
          </a:p>
        </p:txBody>
      </p:sp>
      <p:pic>
        <p:nvPicPr>
          <p:cNvPr id="2" name="Picture 1"/>
          <p:cNvPicPr>
            <a:picLocks noChangeAspect="1"/>
          </p:cNvPicPr>
          <p:nvPr/>
        </p:nvPicPr>
        <p:blipFill>
          <a:blip r:embed="rId2"/>
          <a:stretch>
            <a:fillRect/>
          </a:stretch>
        </p:blipFill>
        <p:spPr>
          <a:xfrm>
            <a:off x="109537" y="1390650"/>
            <a:ext cx="11972925" cy="4076700"/>
          </a:xfrm>
          <a:prstGeom prst="rect">
            <a:avLst/>
          </a:prstGeom>
        </p:spPr>
      </p:pic>
    </p:spTree>
    <p:extLst>
      <p:ext uri="{BB962C8B-B14F-4D97-AF65-F5344CB8AC3E}">
        <p14:creationId xmlns:p14="http://schemas.microsoft.com/office/powerpoint/2010/main" val="260885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07109" y="402466"/>
            <a:ext cx="2765116" cy="646331"/>
          </a:xfrm>
          <a:prstGeom prst="rect">
            <a:avLst/>
          </a:prstGeom>
        </p:spPr>
        <p:txBody>
          <a:bodyPr wrap="none">
            <a:spAutoFit/>
          </a:bodyPr>
          <a:lstStyle/>
          <a:p>
            <a:pPr algn="ctr"/>
            <a:r>
              <a:rPr lang="en-GB" sz="3600" b="1" dirty="0"/>
              <a:t>What is CSS?</a:t>
            </a:r>
            <a:endParaRPr lang="en-US" sz="2400" b="1" dirty="0"/>
          </a:p>
        </p:txBody>
      </p:sp>
      <p:sp>
        <p:nvSpPr>
          <p:cNvPr id="2" name="Rectangle 1"/>
          <p:cNvSpPr/>
          <p:nvPr/>
        </p:nvSpPr>
        <p:spPr>
          <a:xfrm>
            <a:off x="836257" y="1265354"/>
            <a:ext cx="10704885" cy="4401205"/>
          </a:xfrm>
          <a:prstGeom prst="rect">
            <a:avLst/>
          </a:prstGeom>
        </p:spPr>
        <p:txBody>
          <a:bodyPr wrap="square">
            <a:spAutoFit/>
          </a:bodyPr>
          <a:lstStyle/>
          <a:p>
            <a:pPr marL="285750" indent="-285750" algn="just">
              <a:spcAft>
                <a:spcPts val="1200"/>
              </a:spcAft>
              <a:buFont typeface="Wingdings" panose="05000000000000000000" pitchFamily="2" charset="2"/>
              <a:buChar char="v"/>
            </a:pPr>
            <a:r>
              <a:rPr lang="en-GB" sz="2000" b="1" dirty="0">
                <a:solidFill>
                  <a:srgbClr val="FF0000"/>
                </a:solidFill>
                <a:latin typeface="Times New Roman" panose="02020603050405020304" pitchFamily="18" charset="0"/>
                <a:cs typeface="Times New Roman" panose="02020603050405020304" pitchFamily="18" charset="0"/>
              </a:rPr>
              <a:t>CSS stands for Cascading Style Sheets. </a:t>
            </a:r>
          </a:p>
          <a:p>
            <a:pPr marL="285750" indent="-285750" algn="just">
              <a:spcAft>
                <a:spcPts val="1200"/>
              </a:spcAft>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It is a style sheet language which is </a:t>
            </a:r>
            <a:r>
              <a:rPr lang="en-GB" sz="2000" b="1" dirty="0">
                <a:solidFill>
                  <a:srgbClr val="FF0000"/>
                </a:solidFill>
                <a:latin typeface="Times New Roman" panose="02020603050405020304" pitchFamily="18" charset="0"/>
                <a:cs typeface="Times New Roman" panose="02020603050405020304" pitchFamily="18" charset="0"/>
              </a:rPr>
              <a:t>used to set the style in web pages </a:t>
            </a:r>
            <a:r>
              <a:rPr lang="en-GB" sz="2000" b="1" dirty="0">
                <a:latin typeface="Times New Roman" panose="02020603050405020304" pitchFamily="18" charset="0"/>
                <a:cs typeface="Times New Roman" panose="02020603050405020304" pitchFamily="18" charset="0"/>
              </a:rPr>
              <a:t>which contain HTML elements and provides an additional feature to HTML. </a:t>
            </a:r>
          </a:p>
          <a:p>
            <a:pPr marL="285750" indent="-285750" algn="just">
              <a:spcAft>
                <a:spcPts val="1200"/>
              </a:spcAft>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It sets the background </a:t>
            </a:r>
            <a:r>
              <a:rPr lang="en-GB" sz="2000" b="1" dirty="0" err="1" smtClean="0">
                <a:latin typeface="Times New Roman" panose="02020603050405020304" pitchFamily="18" charset="0"/>
                <a:cs typeface="Times New Roman" panose="02020603050405020304" pitchFamily="18" charset="0"/>
              </a:rPr>
              <a:t>color</a:t>
            </a:r>
            <a:r>
              <a:rPr lang="en-GB" sz="2000" b="1" dirty="0" smtClean="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font-size, font-family, </a:t>
            </a:r>
            <a:r>
              <a:rPr lang="en-GB" sz="2000" b="1" dirty="0" err="1">
                <a:latin typeface="Times New Roman" panose="02020603050405020304" pitchFamily="18" charset="0"/>
                <a:cs typeface="Times New Roman" panose="02020603050405020304" pitchFamily="18" charset="0"/>
              </a:rPr>
              <a:t>color</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etc</a:t>
            </a:r>
            <a:r>
              <a:rPr lang="en-GB" sz="2000" b="1" dirty="0">
                <a:latin typeface="Times New Roman" panose="02020603050405020304" pitchFamily="18" charset="0"/>
                <a:cs typeface="Times New Roman" panose="02020603050405020304" pitchFamily="18" charset="0"/>
              </a:rPr>
              <a:t> property of elements in a web pages.</a:t>
            </a:r>
          </a:p>
          <a:p>
            <a:pPr marL="285750" indent="-285750" algn="just">
              <a:spcAft>
                <a:spcPts val="1200"/>
              </a:spcAft>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Before CSS, tags like </a:t>
            </a:r>
            <a:r>
              <a:rPr lang="en-GB" sz="2000" b="1" dirty="0">
                <a:solidFill>
                  <a:srgbClr val="FF0000"/>
                </a:solidFill>
                <a:latin typeface="Times New Roman" panose="02020603050405020304" pitchFamily="18" charset="0"/>
                <a:cs typeface="Times New Roman" panose="02020603050405020304" pitchFamily="18" charset="0"/>
              </a:rPr>
              <a:t>font, </a:t>
            </a:r>
            <a:r>
              <a:rPr lang="en-GB" sz="2000" b="1" dirty="0" err="1">
                <a:solidFill>
                  <a:srgbClr val="FF0000"/>
                </a:solidFill>
                <a:latin typeface="Times New Roman" panose="02020603050405020304" pitchFamily="18" charset="0"/>
                <a:cs typeface="Times New Roman" panose="02020603050405020304" pitchFamily="18" charset="0"/>
              </a:rPr>
              <a:t>color</a:t>
            </a:r>
            <a:r>
              <a:rPr lang="en-GB" sz="2000" b="1" dirty="0">
                <a:solidFill>
                  <a:srgbClr val="FF0000"/>
                </a:solidFill>
                <a:latin typeface="Times New Roman" panose="02020603050405020304" pitchFamily="18" charset="0"/>
                <a:cs typeface="Times New Roman" panose="02020603050405020304" pitchFamily="18" charset="0"/>
              </a:rPr>
              <a:t>, background style, element alignments, border and size had to be repeated on every web page. </a:t>
            </a:r>
            <a:r>
              <a:rPr lang="en-GB" sz="2000" b="1" dirty="0">
                <a:latin typeface="Times New Roman" panose="02020603050405020304" pitchFamily="18" charset="0"/>
                <a:cs typeface="Times New Roman" panose="02020603050405020304" pitchFamily="18" charset="0"/>
              </a:rPr>
              <a:t>This was a very long process. </a:t>
            </a:r>
          </a:p>
          <a:p>
            <a:pPr marL="285750" indent="-285750" algn="just">
              <a:spcAft>
                <a:spcPts val="1200"/>
              </a:spcAft>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CSS was created to solve this problem. </a:t>
            </a:r>
          </a:p>
          <a:p>
            <a:pPr marL="285750" indent="-285750" algn="just">
              <a:spcAft>
                <a:spcPts val="1200"/>
              </a:spcAft>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CSS is used along with HTML and JavaScript in most websites to create user interfaces for web applications and user interfaces for many mobile applications. </a:t>
            </a:r>
          </a:p>
          <a:p>
            <a:pPr marL="285750" indent="-285750" algn="just">
              <a:spcAft>
                <a:spcPts val="1200"/>
              </a:spcAft>
              <a:buFont typeface="Wingdings" panose="05000000000000000000" pitchFamily="2" charset="2"/>
              <a:buChar char="v"/>
            </a:pPr>
            <a:r>
              <a:rPr lang="en-GB" sz="2000" b="1" dirty="0">
                <a:solidFill>
                  <a:srgbClr val="FF0000"/>
                </a:solidFill>
                <a:latin typeface="Times New Roman" panose="02020603050405020304" pitchFamily="18" charset="0"/>
                <a:cs typeface="Times New Roman" panose="02020603050405020304" pitchFamily="18" charset="0"/>
              </a:rPr>
              <a:t>External stylesheets </a:t>
            </a:r>
            <a:r>
              <a:rPr lang="en-GB" sz="2000" b="1" dirty="0">
                <a:latin typeface="Times New Roman" panose="02020603050405020304" pitchFamily="18" charset="0"/>
                <a:cs typeface="Times New Roman" panose="02020603050405020304" pitchFamily="18" charset="0"/>
              </a:rPr>
              <a:t>are stored in</a:t>
            </a:r>
            <a:r>
              <a:rPr lang="en-GB" sz="2000" b="1" dirty="0">
                <a:solidFill>
                  <a:srgbClr val="FF0000"/>
                </a:solidFill>
                <a:latin typeface="Times New Roman" panose="02020603050405020304" pitchFamily="18" charset="0"/>
                <a:cs typeface="Times New Roman" panose="02020603050405020304" pitchFamily="18" charset="0"/>
              </a:rPr>
              <a:t> separate CSS files</a:t>
            </a:r>
            <a:r>
              <a:rPr lang="en-GB"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082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851664" y="961295"/>
            <a:ext cx="10392573" cy="646331"/>
          </a:xfrm>
          <a:prstGeom prst="rect">
            <a:avLst/>
          </a:prstGeom>
        </p:spPr>
        <p:txBody>
          <a:bodyPr wrap="square">
            <a:spAutoFit/>
          </a:bodyPr>
          <a:lstStyle/>
          <a:p>
            <a:pPr>
              <a:spcAft>
                <a:spcPts val="1800"/>
              </a:spcAft>
            </a:pPr>
            <a:r>
              <a:rPr lang="en-GB" dirty="0"/>
              <a:t>The descendant selector matches all elements that are descendants of a specified element. The following example selects all &lt;p&gt; elements inside &lt;div&gt; elements:</a:t>
            </a:r>
            <a:endParaRPr lang="en-IN" dirty="0"/>
          </a:p>
        </p:txBody>
      </p:sp>
      <p:sp>
        <p:nvSpPr>
          <p:cNvPr id="25" name="Rectangle 24"/>
          <p:cNvSpPr/>
          <p:nvPr/>
        </p:nvSpPr>
        <p:spPr>
          <a:xfrm>
            <a:off x="3511840" y="155995"/>
            <a:ext cx="5072222" cy="646331"/>
          </a:xfrm>
          <a:prstGeom prst="rect">
            <a:avLst/>
          </a:prstGeom>
        </p:spPr>
        <p:txBody>
          <a:bodyPr wrap="none">
            <a:spAutoFit/>
          </a:bodyPr>
          <a:lstStyle/>
          <a:p>
            <a:pPr algn="ctr"/>
            <a:r>
              <a:rPr lang="en-GB" sz="3600" b="1" dirty="0"/>
              <a:t>CSS descendant selector</a:t>
            </a:r>
            <a:endParaRPr lang="en-US" sz="2400" b="1" dirty="0"/>
          </a:p>
        </p:txBody>
      </p:sp>
      <p:sp>
        <p:nvSpPr>
          <p:cNvPr id="2" name="Rectangle 1"/>
          <p:cNvSpPr/>
          <p:nvPr/>
        </p:nvSpPr>
        <p:spPr>
          <a:xfrm>
            <a:off x="1108612" y="1766595"/>
            <a:ext cx="6076567" cy="5008179"/>
          </a:xfrm>
          <a:prstGeom prst="rect">
            <a:avLst/>
          </a:prstGeom>
        </p:spPr>
        <p:txBody>
          <a:bodyPr wrap="square">
            <a:spAutoFit/>
          </a:bodyPr>
          <a:lstStyle/>
          <a:p>
            <a:pPr>
              <a:lnSpc>
                <a:spcPts val="2000"/>
              </a:lnSpc>
            </a:pPr>
            <a:r>
              <a:rPr lang="en-IN" b="1" dirty="0"/>
              <a:t>&lt;!DOCTYPE html&gt;</a:t>
            </a:r>
          </a:p>
          <a:p>
            <a:pPr>
              <a:lnSpc>
                <a:spcPts val="2000"/>
              </a:lnSpc>
            </a:pPr>
            <a:r>
              <a:rPr lang="en-IN" b="1" dirty="0"/>
              <a:t>&lt;html&gt;</a:t>
            </a:r>
          </a:p>
          <a:p>
            <a:pPr lvl="1">
              <a:lnSpc>
                <a:spcPts val="2000"/>
              </a:lnSpc>
            </a:pPr>
            <a:r>
              <a:rPr lang="en-IN" b="1" dirty="0"/>
              <a:t>&lt;head&gt;</a:t>
            </a:r>
          </a:p>
          <a:p>
            <a:pPr lvl="2">
              <a:lnSpc>
                <a:spcPts val="2000"/>
              </a:lnSpc>
            </a:pPr>
            <a:r>
              <a:rPr lang="en-IN" b="1" dirty="0">
                <a:solidFill>
                  <a:srgbClr val="FF0000"/>
                </a:solidFill>
              </a:rPr>
              <a:t>&lt;style&gt;</a:t>
            </a:r>
          </a:p>
          <a:p>
            <a:pPr lvl="2">
              <a:lnSpc>
                <a:spcPts val="2000"/>
              </a:lnSpc>
            </a:pPr>
            <a:r>
              <a:rPr lang="en-IN" b="1" dirty="0">
                <a:solidFill>
                  <a:srgbClr val="FF0000"/>
                </a:solidFill>
                <a:highlight>
                  <a:srgbClr val="FFFF00"/>
                </a:highlight>
              </a:rPr>
              <a:t>div p </a:t>
            </a:r>
            <a:r>
              <a:rPr lang="en-IN" b="1" dirty="0">
                <a:solidFill>
                  <a:srgbClr val="FF0000"/>
                </a:solidFill>
              </a:rPr>
              <a:t>{</a:t>
            </a:r>
          </a:p>
          <a:p>
            <a:pPr lvl="2">
              <a:lnSpc>
                <a:spcPts val="2000"/>
              </a:lnSpc>
            </a:pPr>
            <a:r>
              <a:rPr lang="en-IN" b="1" dirty="0">
                <a:solidFill>
                  <a:srgbClr val="FF0000"/>
                </a:solidFill>
              </a:rPr>
              <a:t>background-</a:t>
            </a:r>
            <a:r>
              <a:rPr lang="en-IN" b="1" dirty="0" err="1">
                <a:solidFill>
                  <a:srgbClr val="FF0000"/>
                </a:solidFill>
              </a:rPr>
              <a:t>color</a:t>
            </a:r>
            <a:r>
              <a:rPr lang="en-IN" b="1" dirty="0">
                <a:solidFill>
                  <a:srgbClr val="FF0000"/>
                </a:solidFill>
              </a:rPr>
              <a:t>: yellow;</a:t>
            </a:r>
          </a:p>
          <a:p>
            <a:pPr lvl="2">
              <a:lnSpc>
                <a:spcPts val="2000"/>
              </a:lnSpc>
            </a:pPr>
            <a:r>
              <a:rPr lang="en-IN" b="1" dirty="0">
                <a:solidFill>
                  <a:srgbClr val="FF0000"/>
                </a:solidFill>
              </a:rPr>
              <a:t>}</a:t>
            </a:r>
          </a:p>
          <a:p>
            <a:pPr lvl="2">
              <a:lnSpc>
                <a:spcPts val="2000"/>
              </a:lnSpc>
            </a:pPr>
            <a:r>
              <a:rPr lang="en-IN" b="1" dirty="0">
                <a:solidFill>
                  <a:srgbClr val="FF0000"/>
                </a:solidFill>
              </a:rPr>
              <a:t>&lt;/style&gt;</a:t>
            </a:r>
          </a:p>
          <a:p>
            <a:pPr lvl="1">
              <a:lnSpc>
                <a:spcPts val="2000"/>
              </a:lnSpc>
            </a:pPr>
            <a:r>
              <a:rPr lang="en-IN" b="1" dirty="0"/>
              <a:t>&lt;/head&gt;</a:t>
            </a:r>
          </a:p>
          <a:p>
            <a:pPr lvl="1">
              <a:lnSpc>
                <a:spcPts val="2000"/>
              </a:lnSpc>
            </a:pPr>
            <a:r>
              <a:rPr lang="en-IN" b="1" dirty="0"/>
              <a:t>&lt;body&gt;</a:t>
            </a:r>
          </a:p>
          <a:p>
            <a:pPr lvl="2">
              <a:lnSpc>
                <a:spcPts val="2000"/>
              </a:lnSpc>
            </a:pPr>
            <a:r>
              <a:rPr lang="en-IN" b="1" dirty="0">
                <a:solidFill>
                  <a:srgbClr val="FF0000"/>
                </a:solidFill>
              </a:rPr>
              <a:t>&lt;div&gt;</a:t>
            </a:r>
          </a:p>
          <a:p>
            <a:pPr lvl="2">
              <a:lnSpc>
                <a:spcPts val="2000"/>
              </a:lnSpc>
            </a:pPr>
            <a:r>
              <a:rPr lang="en-IN" b="1" dirty="0"/>
              <a:t>&lt;p&gt;Paragraph 1 in the div.&lt;/p&gt;</a:t>
            </a:r>
          </a:p>
          <a:p>
            <a:pPr lvl="2">
              <a:lnSpc>
                <a:spcPts val="2000"/>
              </a:lnSpc>
            </a:pPr>
            <a:r>
              <a:rPr lang="en-IN" b="1" dirty="0"/>
              <a:t>&lt;p&gt;Paragraph 2 in the div.&lt;/p&gt;</a:t>
            </a:r>
          </a:p>
          <a:p>
            <a:pPr lvl="2">
              <a:lnSpc>
                <a:spcPts val="2000"/>
              </a:lnSpc>
            </a:pPr>
            <a:r>
              <a:rPr lang="en-IN" b="1" dirty="0"/>
              <a:t>&lt;p&gt;Paragraph 3 in the div.&lt;/p&gt;</a:t>
            </a:r>
          </a:p>
          <a:p>
            <a:pPr lvl="2">
              <a:lnSpc>
                <a:spcPts val="2000"/>
              </a:lnSpc>
            </a:pPr>
            <a:r>
              <a:rPr lang="en-IN" b="1" dirty="0">
                <a:solidFill>
                  <a:srgbClr val="FF0000"/>
                </a:solidFill>
              </a:rPr>
              <a:t>&lt;/div&gt;</a:t>
            </a:r>
          </a:p>
          <a:p>
            <a:pPr lvl="2">
              <a:lnSpc>
                <a:spcPts val="2000"/>
              </a:lnSpc>
            </a:pPr>
            <a:r>
              <a:rPr lang="en-IN" b="1" dirty="0"/>
              <a:t>&lt;p&gt;Paragraph 4. Not in a div.&lt;/p&gt;</a:t>
            </a:r>
          </a:p>
          <a:p>
            <a:pPr lvl="2">
              <a:lnSpc>
                <a:spcPts val="2000"/>
              </a:lnSpc>
            </a:pPr>
            <a:r>
              <a:rPr lang="en-IN" b="1" dirty="0"/>
              <a:t>&lt;p&gt;Paragraph 5. Not in a div.&lt;/p&gt;</a:t>
            </a:r>
          </a:p>
          <a:p>
            <a:pPr lvl="1">
              <a:lnSpc>
                <a:spcPts val="2000"/>
              </a:lnSpc>
            </a:pPr>
            <a:r>
              <a:rPr lang="en-IN" b="1" dirty="0"/>
              <a:t>&lt;/body&gt;</a:t>
            </a:r>
          </a:p>
          <a:p>
            <a:pPr>
              <a:lnSpc>
                <a:spcPts val="2000"/>
              </a:lnSpc>
            </a:pPr>
            <a:r>
              <a:rPr lang="en-IN" b="1" dirty="0"/>
              <a:t>&lt;/html&gt;</a:t>
            </a:r>
          </a:p>
        </p:txBody>
      </p:sp>
      <p:pic>
        <p:nvPicPr>
          <p:cNvPr id="3" name="Picture 2"/>
          <p:cNvPicPr>
            <a:picLocks noChangeAspect="1"/>
          </p:cNvPicPr>
          <p:nvPr/>
        </p:nvPicPr>
        <p:blipFill>
          <a:blip r:embed="rId2"/>
          <a:stretch>
            <a:fillRect/>
          </a:stretch>
        </p:blipFill>
        <p:spPr>
          <a:xfrm>
            <a:off x="7519497" y="2305198"/>
            <a:ext cx="4488474" cy="3652265"/>
          </a:xfrm>
          <a:prstGeom prst="rect">
            <a:avLst/>
          </a:prstGeom>
        </p:spPr>
      </p:pic>
    </p:spTree>
    <p:extLst>
      <p:ext uri="{BB962C8B-B14F-4D97-AF65-F5344CB8AC3E}">
        <p14:creationId xmlns:p14="http://schemas.microsoft.com/office/powerpoint/2010/main" val="3334073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31</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200873" y="153860"/>
            <a:ext cx="9430034" cy="584775"/>
          </a:xfrm>
          <a:prstGeom prst="rect">
            <a:avLst/>
          </a:prstGeom>
        </p:spPr>
        <p:txBody>
          <a:bodyPr wrap="square">
            <a:spAutoFit/>
          </a:bodyPr>
          <a:lstStyle/>
          <a:p>
            <a:pPr lvl="0" algn="ctr"/>
            <a:r>
              <a:rPr lang="en-GB" sz="3200" b="1" i="1" dirty="0"/>
              <a:t>CSS child selector</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914398" y="682925"/>
            <a:ext cx="10869613" cy="646331"/>
          </a:xfrm>
          <a:prstGeom prst="rect">
            <a:avLst/>
          </a:prstGeom>
        </p:spPr>
        <p:txBody>
          <a:bodyPr wrap="square">
            <a:spAutoFit/>
          </a:bodyPr>
          <a:lstStyle/>
          <a:p>
            <a:pPr marL="285750" indent="-285750">
              <a:spcAft>
                <a:spcPts val="600"/>
              </a:spcAft>
              <a:buFont typeface="Wingdings" panose="05000000000000000000" pitchFamily="2" charset="2"/>
              <a:buChar char="q"/>
            </a:pPr>
            <a:r>
              <a:rPr lang="en-GB" dirty="0">
                <a:solidFill>
                  <a:srgbClr val="000000"/>
                </a:solidFill>
                <a:latin typeface="Times New Roman" panose="02020603050405020304" pitchFamily="18" charset="0"/>
              </a:rPr>
              <a:t>The child selector selects all elements that are the children of a specified element. The following example selects all &lt;p&gt; elements that are children of a &lt;div&gt; element:</a:t>
            </a:r>
            <a:endParaRPr lang="en-IN" dirty="0">
              <a:solidFill>
                <a:srgbClr val="000000"/>
              </a:solidFill>
              <a:latin typeface="Times New Roman" panose="02020603050405020304" pitchFamily="18" charset="0"/>
            </a:endParaRPr>
          </a:p>
        </p:txBody>
      </p:sp>
      <p:sp>
        <p:nvSpPr>
          <p:cNvPr id="5" name="Rectangle 4"/>
          <p:cNvSpPr/>
          <p:nvPr/>
        </p:nvSpPr>
        <p:spPr>
          <a:xfrm>
            <a:off x="752300" y="1492262"/>
            <a:ext cx="9430034" cy="4710713"/>
          </a:xfrm>
          <a:prstGeom prst="rect">
            <a:avLst/>
          </a:prstGeom>
        </p:spPr>
        <p:txBody>
          <a:bodyPr wrap="square">
            <a:spAutoFit/>
          </a:bodyPr>
          <a:lstStyle/>
          <a:p>
            <a:pPr>
              <a:lnSpc>
                <a:spcPts val="1800"/>
              </a:lnSpc>
            </a:pPr>
            <a:r>
              <a:rPr lang="en-IN" b="1" dirty="0">
                <a:solidFill>
                  <a:srgbClr val="000000"/>
                </a:solidFill>
                <a:latin typeface="Times New Roman" panose="02020603050405020304" pitchFamily="18" charset="0"/>
              </a:rPr>
              <a:t>&lt;!DOCTYPE html&gt; </a:t>
            </a:r>
          </a:p>
          <a:p>
            <a:pPr>
              <a:lnSpc>
                <a:spcPts val="1800"/>
              </a:lnSpc>
            </a:pPr>
            <a:r>
              <a:rPr lang="en-IN" b="1" dirty="0">
                <a:solidFill>
                  <a:srgbClr val="000000"/>
                </a:solidFill>
                <a:latin typeface="Times New Roman" panose="02020603050405020304" pitchFamily="18" charset="0"/>
              </a:rPr>
              <a:t>&lt;html&gt; </a:t>
            </a:r>
          </a:p>
          <a:p>
            <a:pPr lvl="1">
              <a:lnSpc>
                <a:spcPts val="1800"/>
              </a:lnSpc>
            </a:pPr>
            <a:r>
              <a:rPr lang="en-IN" b="1" dirty="0">
                <a:solidFill>
                  <a:srgbClr val="000000"/>
                </a:solidFill>
                <a:latin typeface="Times New Roman" panose="02020603050405020304" pitchFamily="18" charset="0"/>
              </a:rPr>
              <a:t>&lt;head&gt; </a:t>
            </a:r>
          </a:p>
          <a:p>
            <a:pPr lvl="2">
              <a:lnSpc>
                <a:spcPts val="1800"/>
              </a:lnSpc>
            </a:pPr>
            <a:r>
              <a:rPr lang="en-IN" b="1" dirty="0">
                <a:solidFill>
                  <a:srgbClr val="FF0000"/>
                </a:solidFill>
                <a:latin typeface="Times New Roman" panose="02020603050405020304" pitchFamily="18" charset="0"/>
              </a:rPr>
              <a:t>&lt;style&gt; </a:t>
            </a:r>
          </a:p>
          <a:p>
            <a:pPr lvl="2">
              <a:lnSpc>
                <a:spcPts val="1800"/>
              </a:lnSpc>
            </a:pPr>
            <a:r>
              <a:rPr lang="en-IN" b="1" dirty="0">
                <a:solidFill>
                  <a:srgbClr val="FF0000"/>
                </a:solidFill>
                <a:highlight>
                  <a:srgbClr val="FFFF00"/>
                </a:highlight>
                <a:latin typeface="Times New Roman" panose="02020603050405020304" pitchFamily="18" charset="0"/>
              </a:rPr>
              <a:t>div &gt; p </a:t>
            </a:r>
            <a:r>
              <a:rPr lang="en-IN" b="1" dirty="0">
                <a:solidFill>
                  <a:srgbClr val="FF0000"/>
                </a:solidFill>
                <a:latin typeface="Times New Roman" panose="02020603050405020304" pitchFamily="18" charset="0"/>
              </a:rPr>
              <a:t>{ </a:t>
            </a:r>
          </a:p>
          <a:p>
            <a:pPr lvl="2">
              <a:lnSpc>
                <a:spcPts val="1800"/>
              </a:lnSpc>
            </a:pPr>
            <a:r>
              <a:rPr lang="en-IN" b="1" dirty="0">
                <a:solidFill>
                  <a:srgbClr val="FF0000"/>
                </a:solidFill>
                <a:latin typeface="Times New Roman" panose="02020603050405020304" pitchFamily="18" charset="0"/>
              </a:rPr>
              <a:t>background-</a:t>
            </a:r>
            <a:r>
              <a:rPr lang="en-IN" b="1" dirty="0" err="1">
                <a:solidFill>
                  <a:srgbClr val="FF0000"/>
                </a:solidFill>
                <a:latin typeface="Times New Roman" panose="02020603050405020304" pitchFamily="18" charset="0"/>
              </a:rPr>
              <a:t>color</a:t>
            </a:r>
            <a:r>
              <a:rPr lang="en-IN" b="1" dirty="0">
                <a:solidFill>
                  <a:srgbClr val="FF0000"/>
                </a:solidFill>
                <a:latin typeface="Times New Roman" panose="02020603050405020304" pitchFamily="18" charset="0"/>
              </a:rPr>
              <a:t>: yellow; </a:t>
            </a:r>
          </a:p>
          <a:p>
            <a:pPr lvl="2">
              <a:lnSpc>
                <a:spcPts val="1800"/>
              </a:lnSpc>
            </a:pPr>
            <a:r>
              <a:rPr lang="en-IN" b="1" dirty="0">
                <a:solidFill>
                  <a:srgbClr val="FF0000"/>
                </a:solidFill>
                <a:latin typeface="Times New Roman" panose="02020603050405020304" pitchFamily="18" charset="0"/>
              </a:rPr>
              <a:t>} </a:t>
            </a:r>
          </a:p>
          <a:p>
            <a:pPr lvl="2">
              <a:lnSpc>
                <a:spcPts val="1800"/>
              </a:lnSpc>
            </a:pPr>
            <a:r>
              <a:rPr lang="en-IN" b="1" dirty="0">
                <a:solidFill>
                  <a:srgbClr val="FF0000"/>
                </a:solidFill>
                <a:latin typeface="Times New Roman" panose="02020603050405020304" pitchFamily="18" charset="0"/>
              </a:rPr>
              <a:t>&lt;/style&gt;</a:t>
            </a:r>
            <a:r>
              <a:rPr lang="en-IN" b="1" dirty="0">
                <a:solidFill>
                  <a:srgbClr val="000000"/>
                </a:solidFill>
                <a:latin typeface="Times New Roman" panose="02020603050405020304" pitchFamily="18" charset="0"/>
              </a:rPr>
              <a:t> </a:t>
            </a:r>
          </a:p>
          <a:p>
            <a:pPr lvl="1">
              <a:lnSpc>
                <a:spcPts val="1800"/>
              </a:lnSpc>
            </a:pPr>
            <a:r>
              <a:rPr lang="en-IN" b="1" dirty="0">
                <a:solidFill>
                  <a:srgbClr val="000000"/>
                </a:solidFill>
                <a:latin typeface="Times New Roman" panose="02020603050405020304" pitchFamily="18" charset="0"/>
              </a:rPr>
              <a:t>&lt;/head&gt; </a:t>
            </a:r>
          </a:p>
          <a:p>
            <a:pPr lvl="1">
              <a:lnSpc>
                <a:spcPts val="1800"/>
              </a:lnSpc>
            </a:pPr>
            <a:r>
              <a:rPr lang="en-IN" b="1" dirty="0">
                <a:solidFill>
                  <a:srgbClr val="000000"/>
                </a:solidFill>
                <a:latin typeface="Times New Roman" panose="02020603050405020304" pitchFamily="18" charset="0"/>
              </a:rPr>
              <a:t>&lt;body&gt; </a:t>
            </a:r>
          </a:p>
          <a:p>
            <a:pPr lvl="2">
              <a:lnSpc>
                <a:spcPts val="1800"/>
              </a:lnSpc>
            </a:pPr>
            <a:r>
              <a:rPr lang="en-IN" b="1" dirty="0">
                <a:solidFill>
                  <a:srgbClr val="FF0000"/>
                </a:solidFill>
                <a:latin typeface="Times New Roman" panose="02020603050405020304" pitchFamily="18" charset="0"/>
              </a:rPr>
              <a:t>&lt;div&gt; </a:t>
            </a:r>
          </a:p>
          <a:p>
            <a:pPr lvl="2">
              <a:lnSpc>
                <a:spcPts val="1800"/>
              </a:lnSpc>
            </a:pPr>
            <a:r>
              <a:rPr lang="en-GB" b="1" dirty="0">
                <a:solidFill>
                  <a:srgbClr val="000000"/>
                </a:solidFill>
                <a:latin typeface="Times New Roman" panose="02020603050405020304" pitchFamily="18" charset="0"/>
              </a:rPr>
              <a:t>&lt;p&gt;Paragraph 1 in the div.&lt;/p&gt; </a:t>
            </a:r>
          </a:p>
          <a:p>
            <a:pPr lvl="2">
              <a:lnSpc>
                <a:spcPts val="1800"/>
              </a:lnSpc>
            </a:pPr>
            <a:r>
              <a:rPr lang="en-GB" b="1" dirty="0">
                <a:solidFill>
                  <a:srgbClr val="000000"/>
                </a:solidFill>
                <a:latin typeface="Times New Roman" panose="02020603050405020304" pitchFamily="18" charset="0"/>
              </a:rPr>
              <a:t>&lt;p&gt;Paragraph 2 in the div.&lt;/p&gt; </a:t>
            </a:r>
          </a:p>
          <a:p>
            <a:pPr lvl="2">
              <a:lnSpc>
                <a:spcPts val="1800"/>
              </a:lnSpc>
            </a:pPr>
            <a:r>
              <a:rPr lang="en-GB" b="1" dirty="0">
                <a:solidFill>
                  <a:srgbClr val="000000"/>
                </a:solidFill>
                <a:latin typeface="Times New Roman" panose="02020603050405020304" pitchFamily="18" charset="0"/>
              </a:rPr>
              <a:t>&lt;section&gt;&lt;p&gt;Paragraph3 in the div.&lt;/p&gt;&lt;/section&gt; &lt;!-- not Child but Descendant --&gt; </a:t>
            </a:r>
          </a:p>
          <a:p>
            <a:pPr lvl="2">
              <a:lnSpc>
                <a:spcPts val="1800"/>
              </a:lnSpc>
            </a:pPr>
            <a:r>
              <a:rPr lang="en-GB" b="1" dirty="0">
                <a:solidFill>
                  <a:srgbClr val="000000"/>
                </a:solidFill>
                <a:latin typeface="Times New Roman" panose="02020603050405020304" pitchFamily="18" charset="0"/>
              </a:rPr>
              <a:t>&lt;p&gt;Paragraph 4 in the div.&lt;/p&gt; </a:t>
            </a:r>
          </a:p>
          <a:p>
            <a:pPr lvl="2">
              <a:lnSpc>
                <a:spcPts val="1800"/>
              </a:lnSpc>
            </a:pPr>
            <a:r>
              <a:rPr lang="en-IN" b="1" dirty="0">
                <a:solidFill>
                  <a:srgbClr val="FF0000"/>
                </a:solidFill>
                <a:latin typeface="Times New Roman" panose="02020603050405020304" pitchFamily="18" charset="0"/>
              </a:rPr>
              <a:t>&lt;/div&gt; </a:t>
            </a:r>
          </a:p>
          <a:p>
            <a:pPr lvl="2">
              <a:lnSpc>
                <a:spcPts val="1800"/>
              </a:lnSpc>
            </a:pPr>
            <a:r>
              <a:rPr lang="en-GB" b="1" dirty="0">
                <a:solidFill>
                  <a:srgbClr val="000000"/>
                </a:solidFill>
                <a:latin typeface="Times New Roman" panose="02020603050405020304" pitchFamily="18" charset="0"/>
              </a:rPr>
              <a:t>&lt;p&gt;Paragraph 5. Not in a div.&lt;/p&gt; </a:t>
            </a:r>
          </a:p>
          <a:p>
            <a:pPr lvl="2">
              <a:lnSpc>
                <a:spcPts val="1800"/>
              </a:lnSpc>
            </a:pPr>
            <a:r>
              <a:rPr lang="en-GB" b="1" dirty="0">
                <a:solidFill>
                  <a:srgbClr val="000000"/>
                </a:solidFill>
                <a:latin typeface="Times New Roman" panose="02020603050405020304" pitchFamily="18" charset="0"/>
              </a:rPr>
              <a:t>&lt;p&gt;Paragraph 6. Not in a div.&lt;/p&gt; </a:t>
            </a:r>
          </a:p>
          <a:p>
            <a:pPr lvl="1">
              <a:lnSpc>
                <a:spcPts val="1800"/>
              </a:lnSpc>
            </a:pPr>
            <a:r>
              <a:rPr lang="en-IN" b="1" dirty="0">
                <a:solidFill>
                  <a:srgbClr val="000000"/>
                </a:solidFill>
                <a:latin typeface="Times New Roman" panose="02020603050405020304" pitchFamily="18" charset="0"/>
              </a:rPr>
              <a:t>&lt;/body&gt; </a:t>
            </a:r>
          </a:p>
          <a:p>
            <a:pPr>
              <a:lnSpc>
                <a:spcPts val="1800"/>
              </a:lnSpc>
            </a:pPr>
            <a:r>
              <a:rPr lang="en-IN" b="1" dirty="0">
                <a:solidFill>
                  <a:srgbClr val="000000"/>
                </a:solidFill>
                <a:latin typeface="Times New Roman" panose="02020603050405020304" pitchFamily="18" charset="0"/>
              </a:rPr>
              <a:t>&lt;/html&gt; </a:t>
            </a:r>
            <a:endParaRPr lang="en-IN" b="1" dirty="0"/>
          </a:p>
        </p:txBody>
      </p:sp>
      <p:pic>
        <p:nvPicPr>
          <p:cNvPr id="6" name="Picture 5"/>
          <p:cNvPicPr>
            <a:picLocks noChangeAspect="1"/>
          </p:cNvPicPr>
          <p:nvPr/>
        </p:nvPicPr>
        <p:blipFill>
          <a:blip r:embed="rId3"/>
          <a:stretch>
            <a:fillRect/>
          </a:stretch>
        </p:blipFill>
        <p:spPr>
          <a:xfrm>
            <a:off x="6675318" y="1085367"/>
            <a:ext cx="4832320" cy="3266603"/>
          </a:xfrm>
          <a:prstGeom prst="rect">
            <a:avLst/>
          </a:prstGeom>
        </p:spPr>
      </p:pic>
    </p:spTree>
    <p:extLst>
      <p:ext uri="{BB962C8B-B14F-4D97-AF65-F5344CB8AC3E}">
        <p14:creationId xmlns:p14="http://schemas.microsoft.com/office/powerpoint/2010/main" val="2480969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32</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655608" y="313593"/>
            <a:ext cx="11128403" cy="584775"/>
          </a:xfrm>
          <a:prstGeom prst="rect">
            <a:avLst/>
          </a:prstGeom>
        </p:spPr>
        <p:txBody>
          <a:bodyPr wrap="square">
            <a:spAutoFit/>
          </a:bodyPr>
          <a:lstStyle/>
          <a:p>
            <a:pPr lvl="0" algn="ctr"/>
            <a:r>
              <a:rPr lang="en-GB" sz="3200" b="1" dirty="0"/>
              <a:t>CSS Adjacent Sibling Selector</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293298" y="898368"/>
            <a:ext cx="11898702" cy="1492716"/>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q"/>
            </a:pPr>
            <a:r>
              <a:rPr lang="en-GB" b="1" dirty="0">
                <a:solidFill>
                  <a:srgbClr val="000000"/>
                </a:solidFill>
                <a:latin typeface="Times New Roman" panose="02020603050405020304" pitchFamily="18" charset="0"/>
              </a:rPr>
              <a:t>The adjacent sibling selector selects all elements that are the adjacent siblings of a specified element. </a:t>
            </a:r>
          </a:p>
          <a:p>
            <a:pPr marL="285750" indent="-285750">
              <a:lnSpc>
                <a:spcPct val="150000"/>
              </a:lnSpc>
              <a:spcAft>
                <a:spcPts val="600"/>
              </a:spcAft>
              <a:buFont typeface="Wingdings" panose="05000000000000000000" pitchFamily="2" charset="2"/>
              <a:buChar char="q"/>
            </a:pPr>
            <a:r>
              <a:rPr lang="en-GB" b="1" dirty="0">
                <a:solidFill>
                  <a:srgbClr val="000000"/>
                </a:solidFill>
                <a:latin typeface="Times New Roman" panose="02020603050405020304" pitchFamily="18" charset="0"/>
              </a:rPr>
              <a:t>Sibling elements must have the same parent element, and "adjacent" means "immediately following".</a:t>
            </a:r>
          </a:p>
          <a:p>
            <a:pPr marL="285750" indent="-285750">
              <a:lnSpc>
                <a:spcPct val="150000"/>
              </a:lnSpc>
              <a:spcAft>
                <a:spcPts val="600"/>
              </a:spcAft>
              <a:buFont typeface="Wingdings" panose="05000000000000000000" pitchFamily="2" charset="2"/>
              <a:buChar char="q"/>
            </a:pPr>
            <a:r>
              <a:rPr lang="en-GB" b="1" dirty="0">
                <a:latin typeface="Times New Roman" panose="02020603050405020304" pitchFamily="18" charset="0"/>
              </a:rPr>
              <a:t>The following example </a:t>
            </a:r>
            <a:r>
              <a:rPr lang="en-GB" b="1" dirty="0">
                <a:solidFill>
                  <a:srgbClr val="FF0000"/>
                </a:solidFill>
                <a:latin typeface="Times New Roman" panose="02020603050405020304" pitchFamily="18" charset="0"/>
              </a:rPr>
              <a:t>selects all &lt;p&gt; elements that are placed immediately after &lt;div&gt; elements:</a:t>
            </a:r>
            <a:endParaRPr lang="en-IN" b="1" dirty="0">
              <a:solidFill>
                <a:srgbClr val="FF0000"/>
              </a:solidFill>
              <a:latin typeface="Times New Roman" panose="02020603050405020304" pitchFamily="18" charset="0"/>
            </a:endParaRPr>
          </a:p>
        </p:txBody>
      </p:sp>
      <p:sp>
        <p:nvSpPr>
          <p:cNvPr id="4" name="Rectangle 3"/>
          <p:cNvSpPr/>
          <p:nvPr/>
        </p:nvSpPr>
        <p:spPr>
          <a:xfrm>
            <a:off x="655608" y="2427591"/>
            <a:ext cx="6096000" cy="3795270"/>
          </a:xfrm>
          <a:prstGeom prst="rect">
            <a:avLst/>
          </a:prstGeom>
        </p:spPr>
        <p:txBody>
          <a:bodyPr>
            <a:spAutoFit/>
          </a:bodyPr>
          <a:lstStyle/>
          <a:p>
            <a:pPr>
              <a:lnSpc>
                <a:spcPts val="1600"/>
              </a:lnSpc>
            </a:pPr>
            <a:r>
              <a:rPr lang="en-IN" b="1" dirty="0"/>
              <a:t>&lt;!DOCTYPE html&gt;</a:t>
            </a:r>
          </a:p>
          <a:p>
            <a:pPr>
              <a:lnSpc>
                <a:spcPts val="1600"/>
              </a:lnSpc>
            </a:pPr>
            <a:r>
              <a:rPr lang="en-IN" b="1" dirty="0"/>
              <a:t>&lt;html&gt;</a:t>
            </a:r>
          </a:p>
          <a:p>
            <a:pPr lvl="1">
              <a:lnSpc>
                <a:spcPts val="1600"/>
              </a:lnSpc>
            </a:pPr>
            <a:r>
              <a:rPr lang="en-IN" b="1" dirty="0"/>
              <a:t>&lt;head&gt;</a:t>
            </a:r>
          </a:p>
          <a:p>
            <a:pPr lvl="2">
              <a:lnSpc>
                <a:spcPts val="1600"/>
              </a:lnSpc>
            </a:pPr>
            <a:r>
              <a:rPr lang="en-IN" b="1" dirty="0">
                <a:solidFill>
                  <a:srgbClr val="FF0000"/>
                </a:solidFill>
              </a:rPr>
              <a:t>&lt;style&gt;</a:t>
            </a:r>
          </a:p>
          <a:p>
            <a:pPr lvl="2">
              <a:lnSpc>
                <a:spcPts val="1600"/>
              </a:lnSpc>
            </a:pPr>
            <a:r>
              <a:rPr lang="en-IN" b="1" dirty="0">
                <a:solidFill>
                  <a:srgbClr val="FF0000"/>
                </a:solidFill>
                <a:highlight>
                  <a:srgbClr val="FFFF00"/>
                </a:highlight>
              </a:rPr>
              <a:t>div + p </a:t>
            </a:r>
            <a:r>
              <a:rPr lang="en-IN" b="1" dirty="0">
                <a:solidFill>
                  <a:srgbClr val="FF0000"/>
                </a:solidFill>
              </a:rPr>
              <a:t>{</a:t>
            </a:r>
          </a:p>
          <a:p>
            <a:pPr lvl="2">
              <a:lnSpc>
                <a:spcPts val="1600"/>
              </a:lnSpc>
            </a:pPr>
            <a:r>
              <a:rPr lang="en-IN" b="1" dirty="0">
                <a:solidFill>
                  <a:srgbClr val="FF0000"/>
                </a:solidFill>
              </a:rPr>
              <a:t>background-</a:t>
            </a:r>
            <a:r>
              <a:rPr lang="en-IN" b="1" dirty="0" err="1">
                <a:solidFill>
                  <a:srgbClr val="FF0000"/>
                </a:solidFill>
              </a:rPr>
              <a:t>color</a:t>
            </a:r>
            <a:r>
              <a:rPr lang="en-IN" b="1" dirty="0">
                <a:solidFill>
                  <a:srgbClr val="FF0000"/>
                </a:solidFill>
              </a:rPr>
              <a:t>: yellow;</a:t>
            </a:r>
          </a:p>
          <a:p>
            <a:pPr lvl="2">
              <a:lnSpc>
                <a:spcPts val="1600"/>
              </a:lnSpc>
            </a:pPr>
            <a:r>
              <a:rPr lang="en-IN" b="1" dirty="0">
                <a:solidFill>
                  <a:srgbClr val="FF0000"/>
                </a:solidFill>
              </a:rPr>
              <a:t>}</a:t>
            </a:r>
          </a:p>
          <a:p>
            <a:pPr lvl="2">
              <a:lnSpc>
                <a:spcPts val="1600"/>
              </a:lnSpc>
            </a:pPr>
            <a:r>
              <a:rPr lang="en-IN" b="1" dirty="0">
                <a:solidFill>
                  <a:srgbClr val="FF0000"/>
                </a:solidFill>
              </a:rPr>
              <a:t>&lt;/style&gt;</a:t>
            </a:r>
          </a:p>
          <a:p>
            <a:pPr lvl="1">
              <a:lnSpc>
                <a:spcPts val="1600"/>
              </a:lnSpc>
            </a:pPr>
            <a:r>
              <a:rPr lang="en-IN" b="1" dirty="0"/>
              <a:t>&lt;/head&gt;</a:t>
            </a:r>
          </a:p>
          <a:p>
            <a:pPr lvl="1">
              <a:lnSpc>
                <a:spcPts val="1600"/>
              </a:lnSpc>
            </a:pPr>
            <a:r>
              <a:rPr lang="en-IN" b="1" dirty="0"/>
              <a:t>&lt;body&gt;</a:t>
            </a:r>
          </a:p>
          <a:p>
            <a:pPr lvl="2">
              <a:lnSpc>
                <a:spcPts val="1600"/>
              </a:lnSpc>
            </a:pPr>
            <a:r>
              <a:rPr lang="en-IN" b="1" dirty="0">
                <a:solidFill>
                  <a:srgbClr val="FF0000"/>
                </a:solidFill>
              </a:rPr>
              <a:t>&lt;div&gt;</a:t>
            </a:r>
          </a:p>
          <a:p>
            <a:pPr lvl="2">
              <a:lnSpc>
                <a:spcPts val="1600"/>
              </a:lnSpc>
            </a:pPr>
            <a:r>
              <a:rPr lang="en-IN" b="1" dirty="0"/>
              <a:t>&lt;p&gt;Paragraph 1 in the div.&lt;/p&gt;</a:t>
            </a:r>
          </a:p>
          <a:p>
            <a:pPr lvl="2">
              <a:lnSpc>
                <a:spcPts val="1600"/>
              </a:lnSpc>
            </a:pPr>
            <a:r>
              <a:rPr lang="en-IN" b="1" dirty="0"/>
              <a:t>&lt;p&gt;Paragraph 2 in the div.&lt;/p&gt;</a:t>
            </a:r>
          </a:p>
          <a:p>
            <a:pPr lvl="2">
              <a:lnSpc>
                <a:spcPts val="1600"/>
              </a:lnSpc>
            </a:pPr>
            <a:r>
              <a:rPr lang="en-IN" b="1" dirty="0">
                <a:solidFill>
                  <a:srgbClr val="FF0000"/>
                </a:solidFill>
              </a:rPr>
              <a:t>&lt;/div&gt;</a:t>
            </a:r>
          </a:p>
          <a:p>
            <a:pPr lvl="2">
              <a:lnSpc>
                <a:spcPts val="1600"/>
              </a:lnSpc>
            </a:pPr>
            <a:r>
              <a:rPr lang="en-IN" b="1" dirty="0"/>
              <a:t>&lt;p&gt;Paragraph 3. Not in a div.&lt;/p&gt;</a:t>
            </a:r>
          </a:p>
          <a:p>
            <a:pPr lvl="2">
              <a:lnSpc>
                <a:spcPts val="1600"/>
              </a:lnSpc>
            </a:pPr>
            <a:r>
              <a:rPr lang="en-IN" b="1" dirty="0"/>
              <a:t>&lt;p&gt;Paragraph 4. Not in a div.&lt;/p&gt;</a:t>
            </a:r>
          </a:p>
          <a:p>
            <a:pPr lvl="1">
              <a:lnSpc>
                <a:spcPts val="1600"/>
              </a:lnSpc>
            </a:pPr>
            <a:r>
              <a:rPr lang="en-IN" b="1" dirty="0"/>
              <a:t>&lt;/body&gt;</a:t>
            </a:r>
          </a:p>
          <a:p>
            <a:pPr>
              <a:lnSpc>
                <a:spcPts val="1600"/>
              </a:lnSpc>
            </a:pPr>
            <a:r>
              <a:rPr lang="en-IN" b="1" dirty="0"/>
              <a:t>&lt;/html&gt;</a:t>
            </a:r>
          </a:p>
        </p:txBody>
      </p:sp>
      <p:pic>
        <p:nvPicPr>
          <p:cNvPr id="5" name="Picture 4"/>
          <p:cNvPicPr>
            <a:picLocks noChangeAspect="1"/>
          </p:cNvPicPr>
          <p:nvPr/>
        </p:nvPicPr>
        <p:blipFill>
          <a:blip r:embed="rId3"/>
          <a:stretch>
            <a:fillRect/>
          </a:stretch>
        </p:blipFill>
        <p:spPr>
          <a:xfrm>
            <a:off x="6751608" y="2479350"/>
            <a:ext cx="4114636" cy="3480577"/>
          </a:xfrm>
          <a:prstGeom prst="rect">
            <a:avLst/>
          </a:prstGeom>
        </p:spPr>
      </p:pic>
    </p:spTree>
    <p:extLst>
      <p:ext uri="{BB962C8B-B14F-4D97-AF65-F5344CB8AC3E}">
        <p14:creationId xmlns:p14="http://schemas.microsoft.com/office/powerpoint/2010/main" val="4067533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33</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442413" y="313593"/>
            <a:ext cx="9430034" cy="584775"/>
          </a:xfrm>
          <a:prstGeom prst="rect">
            <a:avLst/>
          </a:prstGeom>
        </p:spPr>
        <p:txBody>
          <a:bodyPr wrap="square">
            <a:spAutoFit/>
          </a:bodyPr>
          <a:lstStyle/>
          <a:p>
            <a:pPr lvl="0" algn="ctr"/>
            <a:r>
              <a:rPr lang="en-GB" sz="3200" b="1" dirty="0"/>
              <a:t>CSS General Sibling Selector</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1118392" y="1156991"/>
            <a:ext cx="10869613" cy="646331"/>
          </a:xfrm>
          <a:prstGeom prst="rect">
            <a:avLst/>
          </a:prstGeom>
        </p:spPr>
        <p:txBody>
          <a:bodyPr wrap="square">
            <a:spAutoFit/>
          </a:bodyPr>
          <a:lstStyle/>
          <a:p>
            <a:pPr marL="285750" indent="-285750">
              <a:spcAft>
                <a:spcPts val="600"/>
              </a:spcAft>
              <a:buFont typeface="Wingdings" panose="05000000000000000000" pitchFamily="2" charset="2"/>
              <a:buChar char="q"/>
            </a:pPr>
            <a:r>
              <a:rPr lang="en-GB" dirty="0">
                <a:solidFill>
                  <a:srgbClr val="000000"/>
                </a:solidFill>
                <a:latin typeface="Times New Roman" panose="02020603050405020304" pitchFamily="18" charset="0"/>
              </a:rPr>
              <a:t>The general sibling selector selects all elements that are siblings of a specified element. The following example </a:t>
            </a:r>
            <a:r>
              <a:rPr lang="en-GB" dirty="0">
                <a:solidFill>
                  <a:srgbClr val="FF0000"/>
                </a:solidFill>
                <a:latin typeface="Times New Roman" panose="02020603050405020304" pitchFamily="18" charset="0"/>
              </a:rPr>
              <a:t>selects all &lt;p&gt; elements that are siblings of &lt;div&gt; elements:</a:t>
            </a:r>
            <a:endParaRPr lang="en-IN" dirty="0">
              <a:solidFill>
                <a:srgbClr val="FF0000"/>
              </a:solidFill>
              <a:latin typeface="Times New Roman" panose="02020603050405020304" pitchFamily="18" charset="0"/>
            </a:endParaRPr>
          </a:p>
        </p:txBody>
      </p:sp>
      <p:sp>
        <p:nvSpPr>
          <p:cNvPr id="4" name="Rectangle 3"/>
          <p:cNvSpPr/>
          <p:nvPr/>
        </p:nvSpPr>
        <p:spPr>
          <a:xfrm>
            <a:off x="1788544" y="2061945"/>
            <a:ext cx="6096000" cy="3990836"/>
          </a:xfrm>
          <a:prstGeom prst="rect">
            <a:avLst/>
          </a:prstGeom>
        </p:spPr>
        <p:txBody>
          <a:bodyPr>
            <a:spAutoFit/>
          </a:bodyPr>
          <a:lstStyle/>
          <a:p>
            <a:pPr>
              <a:lnSpc>
                <a:spcPts val="1600"/>
              </a:lnSpc>
            </a:pPr>
            <a:r>
              <a:rPr lang="en-IN" b="1" dirty="0"/>
              <a:t>&lt;!DOCTYPE html&gt;</a:t>
            </a:r>
          </a:p>
          <a:p>
            <a:pPr>
              <a:lnSpc>
                <a:spcPts val="1600"/>
              </a:lnSpc>
            </a:pPr>
            <a:r>
              <a:rPr lang="en-IN" b="1" dirty="0"/>
              <a:t>&lt;html&gt;</a:t>
            </a:r>
          </a:p>
          <a:p>
            <a:pPr lvl="1">
              <a:lnSpc>
                <a:spcPts val="1600"/>
              </a:lnSpc>
            </a:pPr>
            <a:r>
              <a:rPr lang="en-IN" b="1" dirty="0"/>
              <a:t>&lt;head&gt;</a:t>
            </a:r>
          </a:p>
          <a:p>
            <a:pPr lvl="2">
              <a:lnSpc>
                <a:spcPts val="1600"/>
              </a:lnSpc>
            </a:pPr>
            <a:r>
              <a:rPr lang="en-IN" b="1" dirty="0">
                <a:solidFill>
                  <a:srgbClr val="FF0000"/>
                </a:solidFill>
              </a:rPr>
              <a:t>&lt;style&gt;</a:t>
            </a:r>
          </a:p>
          <a:p>
            <a:pPr lvl="2">
              <a:lnSpc>
                <a:spcPts val="1600"/>
              </a:lnSpc>
            </a:pPr>
            <a:r>
              <a:rPr lang="en-IN" b="1" dirty="0">
                <a:solidFill>
                  <a:srgbClr val="FF0000"/>
                </a:solidFill>
                <a:highlight>
                  <a:srgbClr val="FFFF00"/>
                </a:highlight>
              </a:rPr>
              <a:t>div ~ p </a:t>
            </a:r>
            <a:r>
              <a:rPr lang="en-IN" b="1" dirty="0">
                <a:solidFill>
                  <a:srgbClr val="FF0000"/>
                </a:solidFill>
              </a:rPr>
              <a:t>{</a:t>
            </a:r>
          </a:p>
          <a:p>
            <a:pPr lvl="2">
              <a:lnSpc>
                <a:spcPts val="1600"/>
              </a:lnSpc>
            </a:pPr>
            <a:r>
              <a:rPr lang="en-IN" b="1" dirty="0">
                <a:solidFill>
                  <a:srgbClr val="FF0000"/>
                </a:solidFill>
              </a:rPr>
              <a:t>background-</a:t>
            </a:r>
            <a:r>
              <a:rPr lang="en-IN" b="1" dirty="0" err="1">
                <a:solidFill>
                  <a:srgbClr val="FF0000"/>
                </a:solidFill>
              </a:rPr>
              <a:t>color</a:t>
            </a:r>
            <a:r>
              <a:rPr lang="en-IN" b="1" dirty="0">
                <a:solidFill>
                  <a:srgbClr val="FF0000"/>
                </a:solidFill>
              </a:rPr>
              <a:t>: yellow;</a:t>
            </a:r>
          </a:p>
          <a:p>
            <a:pPr lvl="2">
              <a:lnSpc>
                <a:spcPts val="1600"/>
              </a:lnSpc>
            </a:pPr>
            <a:r>
              <a:rPr lang="en-IN" b="1" dirty="0">
                <a:solidFill>
                  <a:srgbClr val="FF0000"/>
                </a:solidFill>
              </a:rPr>
              <a:t>}</a:t>
            </a:r>
          </a:p>
          <a:p>
            <a:pPr lvl="2">
              <a:lnSpc>
                <a:spcPts val="1600"/>
              </a:lnSpc>
            </a:pPr>
            <a:r>
              <a:rPr lang="en-IN" b="1" dirty="0">
                <a:solidFill>
                  <a:srgbClr val="FF0000"/>
                </a:solidFill>
              </a:rPr>
              <a:t>&lt;/style&gt;</a:t>
            </a:r>
          </a:p>
          <a:p>
            <a:pPr lvl="1">
              <a:lnSpc>
                <a:spcPts val="1600"/>
              </a:lnSpc>
            </a:pPr>
            <a:r>
              <a:rPr lang="en-IN" b="1" dirty="0"/>
              <a:t>&lt;/head&gt;</a:t>
            </a:r>
          </a:p>
          <a:p>
            <a:pPr lvl="1">
              <a:lnSpc>
                <a:spcPts val="1600"/>
              </a:lnSpc>
            </a:pPr>
            <a:r>
              <a:rPr lang="en-IN" b="1" dirty="0"/>
              <a:t>&lt;body&gt;</a:t>
            </a:r>
          </a:p>
          <a:p>
            <a:pPr lvl="2">
              <a:lnSpc>
                <a:spcPts val="1600"/>
              </a:lnSpc>
            </a:pPr>
            <a:r>
              <a:rPr lang="en-IN" b="1" dirty="0"/>
              <a:t>&lt;p&gt;Paragraph 1.&lt;/p&gt;</a:t>
            </a:r>
          </a:p>
          <a:p>
            <a:pPr lvl="2">
              <a:lnSpc>
                <a:spcPts val="1600"/>
              </a:lnSpc>
            </a:pPr>
            <a:r>
              <a:rPr lang="en-IN" b="1" dirty="0">
                <a:solidFill>
                  <a:srgbClr val="FF0000"/>
                </a:solidFill>
              </a:rPr>
              <a:t>&lt;div&gt;</a:t>
            </a:r>
          </a:p>
          <a:p>
            <a:pPr lvl="2">
              <a:lnSpc>
                <a:spcPts val="1600"/>
              </a:lnSpc>
            </a:pPr>
            <a:r>
              <a:rPr lang="en-IN" b="1" dirty="0"/>
              <a:t>&lt;p&gt;Paragraph 2.&lt;/p&gt;</a:t>
            </a:r>
          </a:p>
          <a:p>
            <a:pPr lvl="2">
              <a:lnSpc>
                <a:spcPts val="1600"/>
              </a:lnSpc>
            </a:pPr>
            <a:r>
              <a:rPr lang="en-IN" b="1" dirty="0">
                <a:solidFill>
                  <a:srgbClr val="FF0000"/>
                </a:solidFill>
              </a:rPr>
              <a:t>&lt;/div&gt;</a:t>
            </a:r>
          </a:p>
          <a:p>
            <a:pPr lvl="2">
              <a:lnSpc>
                <a:spcPts val="1600"/>
              </a:lnSpc>
            </a:pPr>
            <a:r>
              <a:rPr lang="en-IN" b="1" dirty="0"/>
              <a:t>&lt;p&gt;Paragraph 3.&lt;/p&gt;</a:t>
            </a:r>
          </a:p>
          <a:p>
            <a:pPr lvl="2">
              <a:lnSpc>
                <a:spcPts val="1600"/>
              </a:lnSpc>
            </a:pPr>
            <a:r>
              <a:rPr lang="en-IN" b="1" dirty="0"/>
              <a:t>&lt;code&gt;Some code.&lt;/code&gt;</a:t>
            </a:r>
          </a:p>
          <a:p>
            <a:pPr lvl="2">
              <a:lnSpc>
                <a:spcPts val="1600"/>
              </a:lnSpc>
            </a:pPr>
            <a:r>
              <a:rPr lang="en-IN" b="1" dirty="0"/>
              <a:t>&lt;p&gt;Paragraph 4.&lt;/p&gt;</a:t>
            </a:r>
          </a:p>
          <a:p>
            <a:pPr lvl="1">
              <a:lnSpc>
                <a:spcPts val="1600"/>
              </a:lnSpc>
            </a:pPr>
            <a:r>
              <a:rPr lang="en-IN" b="1" dirty="0"/>
              <a:t>&lt;/body&gt;</a:t>
            </a:r>
          </a:p>
          <a:p>
            <a:pPr>
              <a:lnSpc>
                <a:spcPts val="1600"/>
              </a:lnSpc>
            </a:pPr>
            <a:r>
              <a:rPr lang="en-IN" b="1" dirty="0"/>
              <a:t>&lt;/html&gt;</a:t>
            </a:r>
          </a:p>
        </p:txBody>
      </p:sp>
      <p:pic>
        <p:nvPicPr>
          <p:cNvPr id="6" name="Picture 5"/>
          <p:cNvPicPr>
            <a:picLocks noChangeAspect="1"/>
          </p:cNvPicPr>
          <p:nvPr/>
        </p:nvPicPr>
        <p:blipFill>
          <a:blip r:embed="rId3"/>
          <a:stretch>
            <a:fillRect/>
          </a:stretch>
        </p:blipFill>
        <p:spPr>
          <a:xfrm>
            <a:off x="8093913" y="2061945"/>
            <a:ext cx="2102509" cy="3864471"/>
          </a:xfrm>
          <a:prstGeom prst="rect">
            <a:avLst/>
          </a:prstGeom>
        </p:spPr>
      </p:pic>
    </p:spTree>
    <p:extLst>
      <p:ext uri="{BB962C8B-B14F-4D97-AF65-F5344CB8AC3E}">
        <p14:creationId xmlns:p14="http://schemas.microsoft.com/office/powerpoint/2010/main" val="587177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13DC24-D0D9-DB17-9F7D-7323172C4431}"/>
              </a:ext>
            </a:extLst>
          </p:cNvPr>
          <p:cNvSpPr>
            <a:spLocks noGrp="1"/>
          </p:cNvSpPr>
          <p:nvPr>
            <p:ph type="sldNum" sz="quarter" idx="12"/>
          </p:nvPr>
        </p:nvSpPr>
        <p:spPr/>
        <p:txBody>
          <a:bodyPr/>
          <a:lstStyle/>
          <a:p>
            <a:fld id="{13D2E340-0663-474B-992C-9192B5C45E57}" type="slidenum">
              <a:rPr lang="en-US" noProof="0" smtClean="0"/>
              <a:pPr/>
              <a:t>34</a:t>
            </a:fld>
            <a:endParaRPr lang="en-US" noProof="0"/>
          </a:p>
        </p:txBody>
      </p:sp>
      <p:pic>
        <p:nvPicPr>
          <p:cNvPr id="4" name="Picture 3">
            <a:extLst>
              <a:ext uri="{FF2B5EF4-FFF2-40B4-BE49-F238E27FC236}">
                <a16:creationId xmlns:a16="http://schemas.microsoft.com/office/drawing/2014/main" id="{B10DA4C7-DA1E-7E61-4724-F0FCCAA14EE4}"/>
              </a:ext>
            </a:extLst>
          </p:cNvPr>
          <p:cNvPicPr>
            <a:picLocks noChangeAspect="1"/>
          </p:cNvPicPr>
          <p:nvPr/>
        </p:nvPicPr>
        <p:blipFill>
          <a:blip r:embed="rId2"/>
          <a:stretch>
            <a:fillRect/>
          </a:stretch>
        </p:blipFill>
        <p:spPr>
          <a:xfrm>
            <a:off x="995009" y="2311711"/>
            <a:ext cx="8987191" cy="2407890"/>
          </a:xfrm>
          <a:prstGeom prst="rect">
            <a:avLst/>
          </a:prstGeom>
        </p:spPr>
      </p:pic>
      <p:sp>
        <p:nvSpPr>
          <p:cNvPr id="6" name="TextBox 5">
            <a:extLst>
              <a:ext uri="{FF2B5EF4-FFF2-40B4-BE49-F238E27FC236}">
                <a16:creationId xmlns:a16="http://schemas.microsoft.com/office/drawing/2014/main" id="{45618863-BF72-791D-CF41-FAE812212E18}"/>
              </a:ext>
            </a:extLst>
          </p:cNvPr>
          <p:cNvSpPr txBox="1"/>
          <p:nvPr/>
        </p:nvSpPr>
        <p:spPr>
          <a:xfrm>
            <a:off x="1898259" y="1031671"/>
            <a:ext cx="7789079" cy="461665"/>
          </a:xfrm>
          <a:prstGeom prst="rect">
            <a:avLst/>
          </a:prstGeom>
          <a:noFill/>
        </p:spPr>
        <p:txBody>
          <a:bodyPr wrap="square">
            <a:spAutoFit/>
          </a:bodyPr>
          <a:lstStyle/>
          <a:p>
            <a:r>
              <a:rPr lang="en-GB" sz="2400" dirty="0">
                <a:solidFill>
                  <a:srgbClr val="000000"/>
                </a:solidFill>
                <a:latin typeface="Times New Roman" panose="02020603050405020304" pitchFamily="18" charset="0"/>
              </a:rPr>
              <a:t>Design the following output</a:t>
            </a:r>
            <a:r>
              <a:rPr lang="en-GB" sz="2400" dirty="0" smtClean="0">
                <a:solidFill>
                  <a:srgbClr val="000000"/>
                </a:solidFill>
                <a:latin typeface="Times New Roman" panose="02020603050405020304" pitchFamily="18" charset="0"/>
              </a:rPr>
              <a:t>, Use </a:t>
            </a:r>
            <a:r>
              <a:rPr lang="en-GB" sz="2400" dirty="0">
                <a:solidFill>
                  <a:srgbClr val="000000"/>
                </a:solidFill>
                <a:latin typeface="Times New Roman" panose="02020603050405020304" pitchFamily="18" charset="0"/>
              </a:rPr>
              <a:t>any  CSS selectors </a:t>
            </a:r>
            <a:endParaRPr lang="en-IN" sz="2400" dirty="0"/>
          </a:p>
        </p:txBody>
      </p:sp>
    </p:spTree>
    <p:extLst>
      <p:ext uri="{BB962C8B-B14F-4D97-AF65-F5344CB8AC3E}">
        <p14:creationId xmlns:p14="http://schemas.microsoft.com/office/powerpoint/2010/main" val="3992149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DC677E-59FC-965B-4FC5-5BF59EF37D9D}"/>
              </a:ext>
            </a:extLst>
          </p:cNvPr>
          <p:cNvSpPr>
            <a:spLocks noGrp="1"/>
          </p:cNvSpPr>
          <p:nvPr>
            <p:ph type="sldNum" sz="quarter" idx="12"/>
          </p:nvPr>
        </p:nvSpPr>
        <p:spPr/>
        <p:txBody>
          <a:bodyPr/>
          <a:lstStyle/>
          <a:p>
            <a:fld id="{13D2E340-0663-474B-992C-9192B5C45E57}" type="slidenum">
              <a:rPr lang="en-US" noProof="0" smtClean="0"/>
              <a:pPr/>
              <a:t>35</a:t>
            </a:fld>
            <a:endParaRPr lang="en-US" noProof="0"/>
          </a:p>
        </p:txBody>
      </p:sp>
      <p:sp>
        <p:nvSpPr>
          <p:cNvPr id="4" name="TextBox 3">
            <a:extLst>
              <a:ext uri="{FF2B5EF4-FFF2-40B4-BE49-F238E27FC236}">
                <a16:creationId xmlns:a16="http://schemas.microsoft.com/office/drawing/2014/main" id="{899EC48A-DEB7-BCE4-5CFE-3DD894ED4C81}"/>
              </a:ext>
            </a:extLst>
          </p:cNvPr>
          <p:cNvSpPr txBox="1"/>
          <p:nvPr/>
        </p:nvSpPr>
        <p:spPr>
          <a:xfrm>
            <a:off x="970607" y="605980"/>
            <a:ext cx="6437358" cy="6278642"/>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solidFill>
                  <a:srgbClr val="FF0000"/>
                </a:solidFill>
              </a:rPr>
              <a:t>&lt;style&gt;</a:t>
            </a:r>
          </a:p>
          <a:p>
            <a:r>
              <a:rPr lang="en-IN" sz="2400" dirty="0">
                <a:solidFill>
                  <a:srgbClr val="FF0000"/>
                </a:solidFill>
              </a:rPr>
              <a:t>h1, h2, p {</a:t>
            </a:r>
          </a:p>
          <a:p>
            <a:r>
              <a:rPr lang="en-IN" sz="2400" dirty="0">
                <a:solidFill>
                  <a:srgbClr val="FF0000"/>
                </a:solidFill>
              </a:rPr>
              <a:t>  text-align: </a:t>
            </a:r>
            <a:r>
              <a:rPr lang="en-IN" sz="2400" dirty="0" err="1">
                <a:solidFill>
                  <a:srgbClr val="FF0000"/>
                </a:solidFill>
              </a:rPr>
              <a:t>center</a:t>
            </a:r>
            <a:r>
              <a:rPr lang="en-IN" sz="2400" dirty="0">
                <a:solidFill>
                  <a:srgbClr val="FF0000"/>
                </a:solidFill>
              </a:rPr>
              <a:t>;</a:t>
            </a:r>
          </a:p>
          <a:p>
            <a:r>
              <a:rPr lang="en-IN" sz="2400" dirty="0">
                <a:solidFill>
                  <a:srgbClr val="FF0000"/>
                </a:solidFill>
              </a:rPr>
              <a:t>  </a:t>
            </a:r>
            <a:r>
              <a:rPr lang="en-IN" sz="2400" dirty="0" err="1">
                <a:solidFill>
                  <a:srgbClr val="FF0000"/>
                </a:solidFill>
              </a:rPr>
              <a:t>color</a:t>
            </a:r>
            <a:r>
              <a:rPr lang="en-IN" sz="2400" dirty="0">
                <a:solidFill>
                  <a:srgbClr val="FF0000"/>
                </a:solidFill>
              </a:rPr>
              <a:t>: red;</a:t>
            </a:r>
          </a:p>
          <a:p>
            <a:r>
              <a:rPr lang="en-IN" sz="2400" dirty="0">
                <a:solidFill>
                  <a:srgbClr val="FF0000"/>
                </a:solidFill>
              </a:rPr>
              <a:t>}</a:t>
            </a:r>
          </a:p>
          <a:p>
            <a:r>
              <a:rPr lang="en-IN" sz="2400" dirty="0">
                <a:solidFill>
                  <a:srgbClr val="FF0000"/>
                </a:solidFill>
              </a:rPr>
              <a:t>&lt;/style&gt;</a:t>
            </a:r>
          </a:p>
          <a:p>
            <a:r>
              <a:rPr lang="en-IN" sz="2400" dirty="0"/>
              <a:t>&lt;/head&gt;</a:t>
            </a:r>
          </a:p>
          <a:p>
            <a:r>
              <a:rPr lang="en-IN" sz="2400" dirty="0"/>
              <a:t>&lt;body&gt;</a:t>
            </a:r>
          </a:p>
          <a:p>
            <a:r>
              <a:rPr lang="en-IN" sz="2400" dirty="0" smtClean="0"/>
              <a:t>&lt;</a:t>
            </a:r>
            <a:r>
              <a:rPr lang="en-IN" sz="2400" dirty="0"/>
              <a:t>h1&gt;Hello World!&lt;/h1&gt;</a:t>
            </a:r>
          </a:p>
          <a:p>
            <a:r>
              <a:rPr lang="en-IN" sz="2400" dirty="0"/>
              <a:t>&lt;h2&gt;Smaller heading!&lt;/h2&gt;</a:t>
            </a:r>
          </a:p>
          <a:p>
            <a:r>
              <a:rPr lang="en-IN" sz="2400" dirty="0"/>
              <a:t>&lt;p&gt;This is a paragraph.&lt;/p&gt;</a:t>
            </a:r>
          </a:p>
          <a:p>
            <a:r>
              <a:rPr lang="en-IN" sz="2400" dirty="0" smtClean="0"/>
              <a:t>&lt;/</a:t>
            </a:r>
            <a:r>
              <a:rPr lang="en-IN" sz="2400" dirty="0"/>
              <a:t>body&gt;</a:t>
            </a:r>
          </a:p>
          <a:p>
            <a:r>
              <a:rPr lang="en-IN" sz="2400" dirty="0"/>
              <a:t>&lt;/html&gt;</a:t>
            </a:r>
          </a:p>
          <a:p>
            <a:endParaRPr lang="en-IN" dirty="0"/>
          </a:p>
        </p:txBody>
      </p:sp>
      <p:sp>
        <p:nvSpPr>
          <p:cNvPr id="5" name="Rectangle 4">
            <a:extLst>
              <a:ext uri="{FF2B5EF4-FFF2-40B4-BE49-F238E27FC236}">
                <a16:creationId xmlns:a16="http://schemas.microsoft.com/office/drawing/2014/main" id="{B575D6E7-FBD3-4789-B78B-8701BE9BF032}"/>
              </a:ext>
            </a:extLst>
          </p:cNvPr>
          <p:cNvSpPr/>
          <p:nvPr/>
        </p:nvSpPr>
        <p:spPr>
          <a:xfrm>
            <a:off x="3988904" y="21205"/>
            <a:ext cx="4286116" cy="584775"/>
          </a:xfrm>
          <a:prstGeom prst="rect">
            <a:avLst/>
          </a:prstGeom>
        </p:spPr>
        <p:txBody>
          <a:bodyPr wrap="square">
            <a:spAutoFit/>
          </a:bodyPr>
          <a:lstStyle/>
          <a:p>
            <a:pPr lvl="0" algn="ctr"/>
            <a:r>
              <a:rPr lang="en-GB" sz="3200" b="1" dirty="0" smtClean="0"/>
              <a:t>Group Selector</a:t>
            </a:r>
            <a:endParaRPr lang="en-IN" sz="3200" dirty="0"/>
          </a:p>
        </p:txBody>
      </p:sp>
    </p:spTree>
    <p:extLst>
      <p:ext uri="{BB962C8B-B14F-4D97-AF65-F5344CB8AC3E}">
        <p14:creationId xmlns:p14="http://schemas.microsoft.com/office/powerpoint/2010/main" val="1269547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36</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293213"/>
            <a:ext cx="10584639" cy="584775"/>
          </a:xfrm>
          <a:prstGeom prst="rect">
            <a:avLst/>
          </a:prstGeom>
        </p:spPr>
        <p:txBody>
          <a:bodyPr wrap="square">
            <a:spAutoFit/>
          </a:bodyPr>
          <a:lstStyle/>
          <a:p>
            <a:pPr lvl="0" algn="ctr"/>
            <a:r>
              <a:rPr lang="sv-SE" sz="3200" b="1" dirty="0"/>
              <a:t>div tag and span tag</a:t>
            </a:r>
            <a:endParaRPr lang="en-GB" sz="3200" b="1" dirty="0"/>
          </a:p>
        </p:txBody>
      </p:sp>
      <p:sp>
        <p:nvSpPr>
          <p:cNvPr id="3" name="Rectangle 2">
            <a:extLst>
              <a:ext uri="{FF2B5EF4-FFF2-40B4-BE49-F238E27FC236}">
                <a16:creationId xmlns:a16="http://schemas.microsoft.com/office/drawing/2014/main" id="{AD9F67AA-68ED-4810-8EDA-6FE616A0EE9A}"/>
              </a:ext>
            </a:extLst>
          </p:cNvPr>
          <p:cNvSpPr/>
          <p:nvPr/>
        </p:nvSpPr>
        <p:spPr>
          <a:xfrm>
            <a:off x="707365" y="1057118"/>
            <a:ext cx="10791673" cy="5170646"/>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The div and span tag are two common tags when creating pages using HTML and perform </a:t>
            </a:r>
            <a:r>
              <a:rPr lang="en-GB" sz="2000" b="1" dirty="0">
                <a:solidFill>
                  <a:srgbClr val="FF0000"/>
                </a:solidFill>
                <a:latin typeface="Times New Roman" panose="02020603050405020304" pitchFamily="18" charset="0"/>
                <a:cs typeface="Times New Roman" panose="02020603050405020304" pitchFamily="18" charset="0"/>
              </a:rPr>
              <a:t>different functionality </a:t>
            </a:r>
            <a:r>
              <a:rPr lang="en-GB" sz="2000" b="1" dirty="0">
                <a:latin typeface="Times New Roman" panose="02020603050405020304" pitchFamily="18" charset="0"/>
                <a:cs typeface="Times New Roman" panose="02020603050405020304" pitchFamily="18" charset="0"/>
              </a:rPr>
              <a:t>on them while </a:t>
            </a:r>
            <a:r>
              <a:rPr lang="en-GB" sz="2000" b="1" dirty="0">
                <a:solidFill>
                  <a:srgbClr val="FF0000"/>
                </a:solidFill>
                <a:latin typeface="Times New Roman" panose="02020603050405020304" pitchFamily="18" charset="0"/>
                <a:cs typeface="Times New Roman" panose="02020603050405020304" pitchFamily="18" charset="0"/>
              </a:rPr>
              <a:t>div</a:t>
            </a:r>
            <a:r>
              <a:rPr lang="en-GB" sz="2000" b="1" dirty="0">
                <a:latin typeface="Times New Roman" panose="02020603050405020304" pitchFamily="18" charset="0"/>
                <a:cs typeface="Times New Roman" panose="02020603050405020304" pitchFamily="18" charset="0"/>
              </a:rPr>
              <a:t> tag is </a:t>
            </a:r>
            <a:r>
              <a:rPr lang="en-GB" sz="2000" b="1" dirty="0">
                <a:solidFill>
                  <a:srgbClr val="FF0000"/>
                </a:solidFill>
                <a:latin typeface="Times New Roman" panose="02020603050405020304" pitchFamily="18" charset="0"/>
                <a:cs typeface="Times New Roman" panose="02020603050405020304" pitchFamily="18" charset="0"/>
              </a:rPr>
              <a:t>a block level element </a:t>
            </a:r>
            <a:r>
              <a:rPr lang="en-GB" sz="2000" b="1" dirty="0">
                <a:latin typeface="Times New Roman" panose="02020603050405020304" pitchFamily="18" charset="0"/>
                <a:cs typeface="Times New Roman" panose="02020603050405020304" pitchFamily="18" charset="0"/>
              </a:rPr>
              <a:t>and </a:t>
            </a:r>
            <a:r>
              <a:rPr lang="en-GB" sz="2000" b="1" dirty="0">
                <a:solidFill>
                  <a:srgbClr val="FF0000"/>
                </a:solidFill>
                <a:latin typeface="Times New Roman" panose="02020603050405020304" pitchFamily="18" charset="0"/>
                <a:cs typeface="Times New Roman" panose="02020603050405020304" pitchFamily="18" charset="0"/>
              </a:rPr>
              <a:t>span </a:t>
            </a:r>
            <a:r>
              <a:rPr lang="en-GB" sz="2000" b="1" dirty="0">
                <a:latin typeface="Times New Roman" panose="02020603050405020304" pitchFamily="18" charset="0"/>
                <a:cs typeface="Times New Roman" panose="02020603050405020304" pitchFamily="18" charset="0"/>
              </a:rPr>
              <a:t>is </a:t>
            </a:r>
            <a:r>
              <a:rPr lang="en-GB" sz="2000" b="1" dirty="0">
                <a:solidFill>
                  <a:srgbClr val="FF0000"/>
                </a:solidFill>
                <a:latin typeface="Times New Roman" panose="02020603050405020304" pitchFamily="18" charset="0"/>
                <a:cs typeface="Times New Roman" panose="02020603050405020304" pitchFamily="18" charset="0"/>
              </a:rPr>
              <a:t>inline</a:t>
            </a:r>
            <a:r>
              <a:rPr lang="en-GB" sz="2000" b="1" dirty="0">
                <a:latin typeface="Times New Roman" panose="02020603050405020304" pitchFamily="18" charset="0"/>
                <a:cs typeface="Times New Roman" panose="02020603050405020304" pitchFamily="18" charset="0"/>
              </a:rPr>
              <a:t> element. </a:t>
            </a:r>
          </a:p>
          <a:p>
            <a:pPr marL="285750" indent="-285750" algn="just">
              <a:lnSpc>
                <a:spcPct val="150000"/>
              </a:lnSpc>
              <a:buFont typeface="Wingdings" panose="05000000000000000000" pitchFamily="2" charset="2"/>
              <a:buChar char="q"/>
            </a:pPr>
            <a:r>
              <a:rPr lang="en-GB" sz="2000" b="1" dirty="0">
                <a:solidFill>
                  <a:srgbClr val="FF0000"/>
                </a:solidFill>
                <a:latin typeface="Times New Roman" panose="02020603050405020304" pitchFamily="18" charset="0"/>
                <a:cs typeface="Times New Roman" panose="02020603050405020304" pitchFamily="18" charset="0"/>
              </a:rPr>
              <a:t>The div tag creates a line break </a:t>
            </a:r>
            <a:r>
              <a:rPr lang="en-GB" sz="2000" b="1" dirty="0">
                <a:latin typeface="Times New Roman" panose="02020603050405020304" pitchFamily="18" charset="0"/>
                <a:cs typeface="Times New Roman" panose="02020603050405020304" pitchFamily="18" charset="0"/>
              </a:rPr>
              <a:t>and </a:t>
            </a:r>
            <a:r>
              <a:rPr lang="en-GB" sz="2000" b="1" dirty="0">
                <a:solidFill>
                  <a:srgbClr val="FF0000"/>
                </a:solidFill>
                <a:latin typeface="Times New Roman" panose="02020603050405020304" pitchFamily="18" charset="0"/>
                <a:cs typeface="Times New Roman" panose="02020603050405020304" pitchFamily="18" charset="0"/>
              </a:rPr>
              <a:t>by default creates a division between the text </a:t>
            </a:r>
            <a:r>
              <a:rPr lang="en-GB" sz="2000" b="1" dirty="0">
                <a:latin typeface="Times New Roman" panose="02020603050405020304" pitchFamily="18" charset="0"/>
                <a:cs typeface="Times New Roman" panose="02020603050405020304" pitchFamily="18" charset="0"/>
              </a:rPr>
              <a:t>that comes after the tag as begun and until the tag ends with &lt;/div&gt;. </a:t>
            </a:r>
          </a:p>
          <a:p>
            <a:pPr marL="285750" indent="-285750" algn="just">
              <a:lnSpc>
                <a:spcPct val="15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div tag creates </a:t>
            </a:r>
            <a:r>
              <a:rPr lang="en-GB" sz="2000" b="1" dirty="0">
                <a:solidFill>
                  <a:srgbClr val="FF0000"/>
                </a:solidFill>
                <a:latin typeface="Times New Roman" panose="02020603050405020304" pitchFamily="18" charset="0"/>
                <a:cs typeface="Times New Roman" panose="02020603050405020304" pitchFamily="18" charset="0"/>
              </a:rPr>
              <a:t>separate boxes or containers for all elements </a:t>
            </a:r>
            <a:r>
              <a:rPr lang="en-GB" sz="2000" b="1" dirty="0">
                <a:latin typeface="Times New Roman" panose="02020603050405020304" pitchFamily="18" charset="0"/>
                <a:cs typeface="Times New Roman" panose="02020603050405020304" pitchFamily="18" charset="0"/>
              </a:rPr>
              <a:t>inside this tag like text, images, paragraphs.</a:t>
            </a:r>
          </a:p>
          <a:p>
            <a:pPr marL="285750" indent="-285750" algn="just">
              <a:lnSpc>
                <a:spcPct val="150000"/>
              </a:lnSpc>
              <a:buFont typeface="Wingdings" panose="05000000000000000000" pitchFamily="2" charset="2"/>
              <a:buChar char="q"/>
            </a:pPr>
            <a:r>
              <a:rPr lang="en-GB" sz="2000" b="1" dirty="0">
                <a:solidFill>
                  <a:srgbClr val="FF0000"/>
                </a:solidFill>
                <a:latin typeface="Times New Roman" panose="02020603050405020304" pitchFamily="18" charset="0"/>
                <a:cs typeface="Times New Roman" panose="02020603050405020304" pitchFamily="18" charset="0"/>
              </a:rPr>
              <a:t>The span tag does not create a line </a:t>
            </a:r>
            <a:r>
              <a:rPr lang="en-GB" sz="2000" b="1" dirty="0" smtClean="0">
                <a:solidFill>
                  <a:srgbClr val="FF0000"/>
                </a:solidFill>
                <a:latin typeface="Times New Roman" panose="02020603050405020304" pitchFamily="18" charset="0"/>
                <a:cs typeface="Times New Roman" panose="02020603050405020304" pitchFamily="18" charset="0"/>
              </a:rPr>
              <a:t>break</a:t>
            </a:r>
            <a:r>
              <a:rPr lang="en-GB" sz="2000" b="1" dirty="0" smtClean="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but rather </a:t>
            </a:r>
            <a:r>
              <a:rPr lang="en-GB" sz="2000" b="1" dirty="0">
                <a:solidFill>
                  <a:srgbClr val="FF0000"/>
                </a:solidFill>
                <a:latin typeface="Times New Roman" panose="02020603050405020304" pitchFamily="18" charset="0"/>
                <a:cs typeface="Times New Roman" panose="02020603050405020304" pitchFamily="18" charset="0"/>
              </a:rPr>
              <a:t>allows the user to separate things from other elements </a:t>
            </a:r>
            <a:r>
              <a:rPr lang="en-GB" sz="2000" b="1" dirty="0">
                <a:latin typeface="Times New Roman" panose="02020603050405020304" pitchFamily="18" charset="0"/>
                <a:cs typeface="Times New Roman" panose="02020603050405020304" pitchFamily="18" charset="0"/>
              </a:rPr>
              <a:t>around them on a page within the same line. avoiding of the line break, results only that selected text to change, keeping all the other elements around them same. </a:t>
            </a:r>
          </a:p>
          <a:p>
            <a:pPr marL="285750" indent="-285750" algn="just">
              <a:lnSpc>
                <a:spcPct val="150000"/>
              </a:lnSpc>
              <a:buFont typeface="Wingdings" panose="05000000000000000000" pitchFamily="2" charset="2"/>
              <a:buChar char="q"/>
            </a:pPr>
            <a:r>
              <a:rPr lang="en-GB" sz="2000" b="1" dirty="0">
                <a:solidFill>
                  <a:srgbClr val="FF0000"/>
                </a:solidFill>
                <a:latin typeface="Times New Roman" panose="02020603050405020304" pitchFamily="18" charset="0"/>
                <a:cs typeface="Times New Roman" panose="02020603050405020304" pitchFamily="18" charset="0"/>
              </a:rPr>
              <a:t>Div is a block element</a:t>
            </a:r>
          </a:p>
          <a:p>
            <a:pPr marL="285750" indent="-285750" algn="just">
              <a:lnSpc>
                <a:spcPct val="15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Span is an inline element</a:t>
            </a:r>
          </a:p>
        </p:txBody>
      </p:sp>
    </p:spTree>
    <p:extLst>
      <p:ext uri="{BB962C8B-B14F-4D97-AF65-F5344CB8AC3E}">
        <p14:creationId xmlns:p14="http://schemas.microsoft.com/office/powerpoint/2010/main" val="1745177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8" y="516189"/>
            <a:ext cx="5791202" cy="60016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&lt;!DOCTYPE html&gt;</a:t>
            </a:r>
          </a:p>
          <a:p>
            <a:r>
              <a:rPr lang="en-US" sz="2400" dirty="0">
                <a:latin typeface="Times New Roman" panose="02020603050405020304" pitchFamily="18" charset="0"/>
                <a:cs typeface="Times New Roman" panose="02020603050405020304" pitchFamily="18" charset="0"/>
              </a:rPr>
              <a:t>&lt;html&gt;</a:t>
            </a:r>
          </a:p>
          <a:p>
            <a:r>
              <a:rPr lang="en-US" sz="2400" dirty="0">
                <a:latin typeface="Times New Roman" panose="02020603050405020304" pitchFamily="18" charset="0"/>
                <a:cs typeface="Times New Roman" panose="02020603050405020304" pitchFamily="18" charset="0"/>
              </a:rPr>
              <a:t>&lt;head&gt;</a:t>
            </a:r>
          </a:p>
          <a:p>
            <a:r>
              <a:rPr lang="en-US" sz="2400" dirty="0">
                <a:latin typeface="Times New Roman" panose="02020603050405020304" pitchFamily="18" charset="0"/>
                <a:cs typeface="Times New Roman" panose="02020603050405020304" pitchFamily="18" charset="0"/>
              </a:rPr>
              <a:t>&lt;title&gt;div and span&lt;/title&gt;</a:t>
            </a:r>
          </a:p>
          <a:p>
            <a:r>
              <a:rPr lang="en-US" sz="2400" dirty="0">
                <a:latin typeface="Times New Roman" panose="02020603050405020304" pitchFamily="18" charset="0"/>
                <a:cs typeface="Times New Roman" panose="02020603050405020304" pitchFamily="18" charset="0"/>
              </a:rPr>
              <a:t>&lt;/head&gt;</a:t>
            </a:r>
          </a:p>
          <a:p>
            <a:r>
              <a:rPr lang="en-US" sz="2400" dirty="0">
                <a:latin typeface="Times New Roman" panose="02020603050405020304" pitchFamily="18" charset="0"/>
                <a:cs typeface="Times New Roman" panose="02020603050405020304" pitchFamily="18" charset="0"/>
              </a:rPr>
              <a:t>&lt;body&gt;</a:t>
            </a:r>
          </a:p>
          <a:p>
            <a:r>
              <a:rPr lang="en-US" sz="2400" dirty="0">
                <a:latin typeface="Times New Roman" panose="02020603050405020304" pitchFamily="18" charset="0"/>
                <a:cs typeface="Times New Roman" panose="02020603050405020304" pitchFamily="18" charset="0"/>
              </a:rPr>
              <a:t>&lt;div style= "width:800px; height:200px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color:red;background-color:yellow</a:t>
            </a:r>
            <a:r>
              <a:rPr lang="en-US" sz="2400" dirty="0" smtClean="0">
                <a:latin typeface="Times New Roman" panose="02020603050405020304" pitchFamily="18" charset="0"/>
                <a:cs typeface="Times New Roman" panose="02020603050405020304" pitchFamily="18" charset="0"/>
              </a:rPr>
              <a:t>"&gt;</a:t>
            </a: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a block. this defines with a div block&lt;/div&gt;&lt;</a:t>
            </a:r>
            <a:r>
              <a:rPr lang="en-US" sz="2400" dirty="0" err="1">
                <a:latin typeface="Times New Roman" panose="02020603050405020304" pitchFamily="18" charset="0"/>
                <a:cs typeface="Times New Roman" panose="02020603050405020304" pitchFamily="18" charset="0"/>
              </a:rPr>
              <a:t>br</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&lt;div style="</a:t>
            </a:r>
            <a:r>
              <a:rPr lang="en-US" sz="2400" dirty="0" err="1">
                <a:latin typeface="Times New Roman" panose="02020603050405020304" pitchFamily="18" charset="0"/>
                <a:cs typeface="Times New Roman" panose="02020603050405020304" pitchFamily="18" charset="0"/>
              </a:rPr>
              <a:t>background-color:red</a:t>
            </a:r>
            <a:r>
              <a:rPr lang="en-US" sz="2400" dirty="0">
                <a:latin typeface="Times New Roman" panose="02020603050405020304" pitchFamily="18" charset="0"/>
                <a:cs typeface="Times New Roman" panose="02020603050405020304" pitchFamily="18" charset="0"/>
              </a:rPr>
              <a:t>"&gt;This is another block.&lt;/div&gt;&lt;</a:t>
            </a:r>
            <a:r>
              <a:rPr lang="en-US" sz="2400" dirty="0" err="1">
                <a:latin typeface="Times New Roman" panose="02020603050405020304" pitchFamily="18" charset="0"/>
                <a:cs typeface="Times New Roman" panose="02020603050405020304" pitchFamily="18" charset="0"/>
              </a:rPr>
              <a:t>br</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&lt;h1&gt;This block explains with a &lt;span style =</a:t>
            </a:r>
            <a:r>
              <a:rPr lang="en-US" sz="2400" dirty="0" err="1">
                <a:latin typeface="Times New Roman" panose="02020603050405020304" pitchFamily="18" charset="0"/>
                <a:cs typeface="Times New Roman" panose="02020603050405020304" pitchFamily="18" charset="0"/>
              </a:rPr>
              <a:t>bold;color:red</a:t>
            </a:r>
            <a:r>
              <a:rPr lang="en-US" sz="2400" dirty="0">
                <a:latin typeface="Times New Roman" panose="02020603050405020304" pitchFamily="18" charset="0"/>
                <a:cs typeface="Times New Roman" panose="02020603050405020304" pitchFamily="18" charset="0"/>
              </a:rPr>
              <a:t>;&gt;span tag &lt;/span&gt;&lt;/h1&gt;</a:t>
            </a:r>
          </a:p>
          <a:p>
            <a:r>
              <a:rPr lang="en-US" sz="2400" dirty="0">
                <a:latin typeface="Times New Roman" panose="02020603050405020304" pitchFamily="18" charset="0"/>
                <a:cs typeface="Times New Roman" panose="02020603050405020304" pitchFamily="18" charset="0"/>
              </a:rPr>
              <a:t>&lt;/body&gt;</a:t>
            </a:r>
          </a:p>
          <a:p>
            <a:r>
              <a:rPr lang="en-US" sz="2400" dirty="0">
                <a:latin typeface="Times New Roman" panose="02020603050405020304" pitchFamily="18" charset="0"/>
                <a:cs typeface="Times New Roman" panose="02020603050405020304" pitchFamily="18" charset="0"/>
              </a:rPr>
              <a:t>&lt;/html&gt;</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8786191" y="212035"/>
            <a:ext cx="1166192" cy="410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548" y="1179442"/>
            <a:ext cx="5685182" cy="4874883"/>
          </a:xfrm>
          <a:prstGeom prst="rect">
            <a:avLst/>
          </a:prstGeom>
        </p:spPr>
      </p:pic>
    </p:spTree>
    <p:extLst>
      <p:ext uri="{BB962C8B-B14F-4D97-AF65-F5344CB8AC3E}">
        <p14:creationId xmlns:p14="http://schemas.microsoft.com/office/powerpoint/2010/main" val="1056768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38</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332969"/>
            <a:ext cx="10584639" cy="584775"/>
          </a:xfrm>
          <a:prstGeom prst="rect">
            <a:avLst/>
          </a:prstGeom>
        </p:spPr>
        <p:txBody>
          <a:bodyPr wrap="square">
            <a:spAutoFit/>
          </a:bodyPr>
          <a:lstStyle/>
          <a:p>
            <a:pPr lvl="0" algn="ctr"/>
            <a:r>
              <a:rPr lang="sv-SE" sz="3200" b="1" dirty="0"/>
              <a:t>Example - div tag and span tag</a:t>
            </a:r>
            <a:endParaRPr lang="en-GB" sz="3200" b="1" dirty="0"/>
          </a:p>
        </p:txBody>
      </p:sp>
      <p:sp>
        <p:nvSpPr>
          <p:cNvPr id="4" name="Rectangle 3"/>
          <p:cNvSpPr/>
          <p:nvPr/>
        </p:nvSpPr>
        <p:spPr>
          <a:xfrm>
            <a:off x="474609" y="1198043"/>
            <a:ext cx="4147267" cy="4606389"/>
          </a:xfrm>
          <a:prstGeom prst="rect">
            <a:avLst/>
          </a:prstGeom>
        </p:spPr>
        <p:txBody>
          <a:bodyPr wrap="square">
            <a:spAutoFit/>
          </a:bodyPr>
          <a:lstStyle/>
          <a:p>
            <a:pPr>
              <a:lnSpc>
                <a:spcPts val="1600"/>
              </a:lnSpc>
            </a:pPr>
            <a:r>
              <a:rPr lang="en-IN" dirty="0"/>
              <a:t>&lt;head&gt;</a:t>
            </a:r>
          </a:p>
          <a:p>
            <a:pPr lvl="1">
              <a:lnSpc>
                <a:spcPts val="1600"/>
              </a:lnSpc>
            </a:pPr>
            <a:r>
              <a:rPr lang="en-IN" dirty="0"/>
              <a:t>&lt;style type=text/</a:t>
            </a:r>
            <a:r>
              <a:rPr lang="en-IN" dirty="0" err="1"/>
              <a:t>css</a:t>
            </a:r>
            <a:r>
              <a:rPr lang="en-IN" dirty="0"/>
              <a:t>&gt;</a:t>
            </a:r>
          </a:p>
          <a:p>
            <a:pPr lvl="2">
              <a:lnSpc>
                <a:spcPts val="1600"/>
              </a:lnSpc>
            </a:pPr>
            <a:r>
              <a:rPr lang="en-IN" dirty="0"/>
              <a:t>p{</a:t>
            </a:r>
          </a:p>
          <a:p>
            <a:pPr lvl="3">
              <a:lnSpc>
                <a:spcPts val="1600"/>
              </a:lnSpc>
            </a:pPr>
            <a:r>
              <a:rPr lang="en-IN" dirty="0" err="1"/>
              <a:t>background-color:gray</a:t>
            </a:r>
            <a:r>
              <a:rPr lang="en-IN" dirty="0"/>
              <a:t>;</a:t>
            </a:r>
          </a:p>
          <a:p>
            <a:pPr lvl="3">
              <a:lnSpc>
                <a:spcPts val="1600"/>
              </a:lnSpc>
            </a:pPr>
            <a:r>
              <a:rPr lang="en-IN" dirty="0"/>
              <a:t>margin: 10px;</a:t>
            </a:r>
          </a:p>
          <a:p>
            <a:pPr lvl="2">
              <a:lnSpc>
                <a:spcPts val="1600"/>
              </a:lnSpc>
            </a:pPr>
            <a:r>
              <a:rPr lang="en-IN" dirty="0"/>
              <a:t>}</a:t>
            </a:r>
          </a:p>
          <a:p>
            <a:pPr lvl="2">
              <a:lnSpc>
                <a:spcPts val="1600"/>
              </a:lnSpc>
            </a:pPr>
            <a:r>
              <a:rPr lang="en-IN" dirty="0"/>
              <a:t>div</a:t>
            </a:r>
          </a:p>
          <a:p>
            <a:pPr lvl="2">
              <a:lnSpc>
                <a:spcPts val="1600"/>
              </a:lnSpc>
            </a:pPr>
            <a:r>
              <a:rPr lang="en-IN" dirty="0"/>
              <a:t>{</a:t>
            </a:r>
          </a:p>
          <a:p>
            <a:pPr lvl="3">
              <a:lnSpc>
                <a:spcPts val="1600"/>
              </a:lnSpc>
            </a:pPr>
            <a:r>
              <a:rPr lang="en-IN" dirty="0" err="1"/>
              <a:t>color</a:t>
            </a:r>
            <a:r>
              <a:rPr lang="en-IN" dirty="0"/>
              <a:t>: white;</a:t>
            </a:r>
          </a:p>
          <a:p>
            <a:pPr lvl="3">
              <a:lnSpc>
                <a:spcPts val="1600"/>
              </a:lnSpc>
            </a:pPr>
            <a:r>
              <a:rPr lang="en-IN" dirty="0"/>
              <a:t>background-</a:t>
            </a:r>
            <a:r>
              <a:rPr lang="en-IN" dirty="0" err="1"/>
              <a:t>color</a:t>
            </a:r>
            <a:r>
              <a:rPr lang="en-IN" dirty="0"/>
              <a:t>: 009900;</a:t>
            </a:r>
          </a:p>
          <a:p>
            <a:pPr lvl="3">
              <a:lnSpc>
                <a:spcPts val="1600"/>
              </a:lnSpc>
            </a:pPr>
            <a:r>
              <a:rPr lang="en-IN" dirty="0"/>
              <a:t>margin: 2px;</a:t>
            </a:r>
          </a:p>
          <a:p>
            <a:pPr lvl="3">
              <a:lnSpc>
                <a:spcPts val="1600"/>
              </a:lnSpc>
            </a:pPr>
            <a:r>
              <a:rPr lang="en-IN" dirty="0"/>
              <a:t>font-size: 25px;</a:t>
            </a:r>
          </a:p>
          <a:p>
            <a:pPr lvl="2">
              <a:lnSpc>
                <a:spcPts val="1600"/>
              </a:lnSpc>
            </a:pPr>
            <a:r>
              <a:rPr lang="en-IN" dirty="0"/>
              <a:t>}</a:t>
            </a:r>
          </a:p>
          <a:p>
            <a:pPr lvl="2">
              <a:lnSpc>
                <a:spcPts val="1600"/>
              </a:lnSpc>
            </a:pPr>
            <a:r>
              <a:rPr lang="en-IN" dirty="0"/>
              <a:t>span</a:t>
            </a:r>
          </a:p>
          <a:p>
            <a:pPr lvl="2">
              <a:lnSpc>
                <a:spcPts val="1600"/>
              </a:lnSpc>
            </a:pPr>
            <a:r>
              <a:rPr lang="en-IN" dirty="0"/>
              <a:t>{</a:t>
            </a:r>
          </a:p>
          <a:p>
            <a:pPr lvl="3">
              <a:lnSpc>
                <a:spcPts val="1600"/>
              </a:lnSpc>
            </a:pPr>
            <a:r>
              <a:rPr lang="en-IN" dirty="0" err="1"/>
              <a:t>color</a:t>
            </a:r>
            <a:r>
              <a:rPr lang="en-IN" dirty="0"/>
              <a:t>: black;</a:t>
            </a:r>
          </a:p>
          <a:p>
            <a:pPr lvl="3">
              <a:lnSpc>
                <a:spcPts val="1600"/>
              </a:lnSpc>
            </a:pPr>
            <a:r>
              <a:rPr lang="en-IN" dirty="0"/>
              <a:t>background-</a:t>
            </a:r>
            <a:r>
              <a:rPr lang="en-IN" dirty="0" err="1"/>
              <a:t>color</a:t>
            </a:r>
            <a:r>
              <a:rPr lang="en-IN" dirty="0"/>
              <a:t>: </a:t>
            </a:r>
            <a:r>
              <a:rPr lang="en-IN" dirty="0" err="1"/>
              <a:t>gray</a:t>
            </a:r>
            <a:r>
              <a:rPr lang="en-IN" dirty="0"/>
              <a:t>;</a:t>
            </a:r>
          </a:p>
          <a:p>
            <a:pPr lvl="3">
              <a:lnSpc>
                <a:spcPts val="1600"/>
              </a:lnSpc>
            </a:pPr>
            <a:r>
              <a:rPr lang="en-IN" dirty="0"/>
              <a:t>margin: 5px;</a:t>
            </a:r>
          </a:p>
          <a:p>
            <a:pPr lvl="3">
              <a:lnSpc>
                <a:spcPts val="1600"/>
              </a:lnSpc>
            </a:pPr>
            <a:r>
              <a:rPr lang="en-IN" dirty="0"/>
              <a:t>font-size: 25px;</a:t>
            </a:r>
          </a:p>
          <a:p>
            <a:pPr lvl="2">
              <a:lnSpc>
                <a:spcPts val="1600"/>
              </a:lnSpc>
            </a:pPr>
            <a:r>
              <a:rPr lang="en-IN" dirty="0"/>
              <a:t>}</a:t>
            </a:r>
          </a:p>
          <a:p>
            <a:pPr lvl="1">
              <a:lnSpc>
                <a:spcPts val="1600"/>
              </a:lnSpc>
            </a:pPr>
            <a:r>
              <a:rPr lang="en-IN" dirty="0"/>
              <a:t>&lt;/style&gt;</a:t>
            </a:r>
          </a:p>
          <a:p>
            <a:pPr>
              <a:lnSpc>
                <a:spcPts val="1600"/>
              </a:lnSpc>
            </a:pPr>
            <a:r>
              <a:rPr lang="en-IN" dirty="0"/>
              <a:t>&lt;/head&gt;</a:t>
            </a:r>
          </a:p>
        </p:txBody>
      </p:sp>
      <p:sp>
        <p:nvSpPr>
          <p:cNvPr id="5" name="Rectangle 4"/>
          <p:cNvSpPr/>
          <p:nvPr/>
        </p:nvSpPr>
        <p:spPr>
          <a:xfrm>
            <a:off x="6452782" y="1087756"/>
            <a:ext cx="4037880" cy="2413481"/>
          </a:xfrm>
          <a:prstGeom prst="rect">
            <a:avLst/>
          </a:prstGeom>
        </p:spPr>
        <p:txBody>
          <a:bodyPr wrap="square">
            <a:spAutoFit/>
          </a:bodyPr>
          <a:lstStyle/>
          <a:p>
            <a:pPr>
              <a:lnSpc>
                <a:spcPts val="1500"/>
              </a:lnSpc>
            </a:pPr>
            <a:r>
              <a:rPr lang="sv-SE" dirty="0"/>
              <a:t>&lt;body&gt;</a:t>
            </a:r>
          </a:p>
          <a:p>
            <a:pPr lvl="1">
              <a:lnSpc>
                <a:spcPts val="1500"/>
              </a:lnSpc>
            </a:pPr>
            <a:r>
              <a:rPr lang="sv-SE" dirty="0"/>
              <a:t>&lt;!-- below some div tags --&gt;</a:t>
            </a:r>
          </a:p>
          <a:p>
            <a:pPr lvl="1">
              <a:lnSpc>
                <a:spcPts val="1500"/>
              </a:lnSpc>
            </a:pPr>
            <a:r>
              <a:rPr lang="sv-SE" dirty="0"/>
              <a:t>&lt;div &gt; div tag &lt;/div&gt;</a:t>
            </a:r>
          </a:p>
          <a:p>
            <a:pPr lvl="1">
              <a:lnSpc>
                <a:spcPts val="1500"/>
              </a:lnSpc>
            </a:pPr>
            <a:r>
              <a:rPr lang="sv-SE" dirty="0"/>
              <a:t>&lt;div &gt; div tag &lt;/div&gt;</a:t>
            </a:r>
          </a:p>
          <a:p>
            <a:pPr lvl="1">
              <a:lnSpc>
                <a:spcPts val="1500"/>
              </a:lnSpc>
            </a:pPr>
            <a:r>
              <a:rPr lang="sv-SE" dirty="0"/>
              <a:t>&lt;div &gt; div tag &lt;/div&gt;</a:t>
            </a:r>
          </a:p>
          <a:p>
            <a:pPr lvl="1">
              <a:lnSpc>
                <a:spcPts val="1500"/>
              </a:lnSpc>
            </a:pPr>
            <a:r>
              <a:rPr lang="sv-SE" dirty="0"/>
              <a:t>&lt;div &gt; div tag &lt;/div&gt;</a:t>
            </a:r>
          </a:p>
          <a:p>
            <a:pPr lvl="1">
              <a:lnSpc>
                <a:spcPts val="1500"/>
              </a:lnSpc>
            </a:pPr>
            <a:r>
              <a:rPr lang="sv-SE" dirty="0"/>
              <a:t>&lt;!-- below some span tags --&gt;</a:t>
            </a:r>
          </a:p>
          <a:p>
            <a:pPr lvl="1">
              <a:lnSpc>
                <a:spcPts val="1500"/>
              </a:lnSpc>
            </a:pPr>
            <a:r>
              <a:rPr lang="sv-SE" dirty="0"/>
              <a:t>&lt;span&gt;span-tag&lt;/span&gt;</a:t>
            </a:r>
          </a:p>
          <a:p>
            <a:pPr lvl="1">
              <a:lnSpc>
                <a:spcPts val="1500"/>
              </a:lnSpc>
            </a:pPr>
            <a:r>
              <a:rPr lang="sv-SE" dirty="0"/>
              <a:t>&lt;span&gt;span-tag&lt;/span&gt;</a:t>
            </a:r>
          </a:p>
          <a:p>
            <a:pPr lvl="1">
              <a:lnSpc>
                <a:spcPts val="1500"/>
              </a:lnSpc>
            </a:pPr>
            <a:r>
              <a:rPr lang="sv-SE" dirty="0"/>
              <a:t>&lt;span&gt;span-tag&lt;/span&gt;</a:t>
            </a:r>
          </a:p>
          <a:p>
            <a:pPr lvl="1">
              <a:lnSpc>
                <a:spcPts val="1500"/>
              </a:lnSpc>
            </a:pPr>
            <a:r>
              <a:rPr lang="sv-SE" dirty="0"/>
              <a:t>&lt;span&gt;span-tag&lt;/span&gt;</a:t>
            </a:r>
          </a:p>
          <a:p>
            <a:pPr>
              <a:lnSpc>
                <a:spcPts val="1500"/>
              </a:lnSpc>
            </a:pPr>
            <a:r>
              <a:rPr lang="sv-SE" dirty="0"/>
              <a:t>&lt;/body&gt;</a:t>
            </a:r>
            <a:endParaRPr lang="en-IN" dirty="0"/>
          </a:p>
        </p:txBody>
      </p:sp>
      <p:pic>
        <p:nvPicPr>
          <p:cNvPr id="6" name="Picture 5"/>
          <p:cNvPicPr>
            <a:picLocks noChangeAspect="1"/>
          </p:cNvPicPr>
          <p:nvPr/>
        </p:nvPicPr>
        <p:blipFill>
          <a:blip r:embed="rId3"/>
          <a:stretch>
            <a:fillRect/>
          </a:stretch>
        </p:blipFill>
        <p:spPr>
          <a:xfrm>
            <a:off x="5060286" y="3501237"/>
            <a:ext cx="6562504" cy="2615133"/>
          </a:xfrm>
          <a:prstGeom prst="rect">
            <a:avLst/>
          </a:prstGeom>
        </p:spPr>
      </p:pic>
    </p:spTree>
    <p:extLst>
      <p:ext uri="{BB962C8B-B14F-4D97-AF65-F5344CB8AC3E}">
        <p14:creationId xmlns:p14="http://schemas.microsoft.com/office/powerpoint/2010/main" val="2517749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779211" y="389214"/>
            <a:ext cx="4334840" cy="646331"/>
          </a:xfrm>
          <a:prstGeom prst="rect">
            <a:avLst/>
          </a:prstGeom>
        </p:spPr>
        <p:txBody>
          <a:bodyPr wrap="none">
            <a:spAutoFit/>
          </a:bodyPr>
          <a:lstStyle/>
          <a:p>
            <a:pPr algn="ctr"/>
            <a:r>
              <a:rPr lang="en-GB" sz="3600" b="1" dirty="0"/>
              <a:t>Property value forms</a:t>
            </a:r>
            <a:endParaRPr lang="en-US" sz="2400" b="1" dirty="0"/>
          </a:p>
        </p:txBody>
      </p:sp>
      <p:sp>
        <p:nvSpPr>
          <p:cNvPr id="2" name="Rectangle 1"/>
          <p:cNvSpPr/>
          <p:nvPr/>
        </p:nvSpPr>
        <p:spPr>
          <a:xfrm>
            <a:off x="1000664" y="1495553"/>
            <a:ext cx="10765766" cy="4124206"/>
          </a:xfrm>
          <a:prstGeom prst="rect">
            <a:avLst/>
          </a:prstGeom>
        </p:spPr>
        <p:txBody>
          <a:bodyPr wrap="square">
            <a:spAutoFit/>
          </a:bodyPr>
          <a:lstStyle/>
          <a:p>
            <a:pPr marL="285750" indent="-285750">
              <a:spcAft>
                <a:spcPts val="1200"/>
              </a:spcAft>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CSS includes different properties in seven categories: </a:t>
            </a:r>
          </a:p>
          <a:p>
            <a:pPr marL="800100" lvl="1" indent="-342900">
              <a:spcAft>
                <a:spcPts val="1200"/>
              </a:spcAft>
              <a:buFont typeface="+mj-lt"/>
              <a:buAutoNum type="arabicPeriod"/>
            </a:pPr>
            <a:r>
              <a:rPr lang="en-GB" sz="2400" b="1" dirty="0">
                <a:latin typeface="Times New Roman" panose="02020603050405020304" pitchFamily="18" charset="0"/>
                <a:cs typeface="Times New Roman" panose="02020603050405020304" pitchFamily="18" charset="0"/>
              </a:rPr>
              <a:t>fonts, </a:t>
            </a:r>
          </a:p>
          <a:p>
            <a:pPr marL="800100" lvl="1" indent="-342900">
              <a:spcAft>
                <a:spcPts val="1200"/>
              </a:spcAft>
              <a:buFont typeface="+mj-lt"/>
              <a:buAutoNum type="arabicPeriod"/>
            </a:pPr>
            <a:r>
              <a:rPr lang="en-GB" sz="2400" b="1" dirty="0">
                <a:latin typeface="Times New Roman" panose="02020603050405020304" pitchFamily="18" charset="0"/>
                <a:cs typeface="Times New Roman" panose="02020603050405020304" pitchFamily="18" charset="0"/>
              </a:rPr>
              <a:t>lists, </a:t>
            </a:r>
          </a:p>
          <a:p>
            <a:pPr marL="800100" lvl="1" indent="-342900">
              <a:spcAft>
                <a:spcPts val="1200"/>
              </a:spcAft>
              <a:buFont typeface="+mj-lt"/>
              <a:buAutoNum type="arabicPeriod"/>
            </a:pPr>
            <a:r>
              <a:rPr lang="en-GB" sz="2400" b="1" dirty="0">
                <a:latin typeface="Times New Roman" panose="02020603050405020304" pitchFamily="18" charset="0"/>
                <a:cs typeface="Times New Roman" panose="02020603050405020304" pitchFamily="18" charset="0"/>
              </a:rPr>
              <a:t>alignment of text,</a:t>
            </a:r>
          </a:p>
          <a:p>
            <a:pPr marL="800100" lvl="1" indent="-342900">
              <a:spcAft>
                <a:spcPts val="1200"/>
              </a:spcAft>
              <a:buFont typeface="+mj-lt"/>
              <a:buAutoNum type="arabicPeriod"/>
            </a:pPr>
            <a:r>
              <a:rPr lang="en-GB" sz="2400" b="1" dirty="0">
                <a:latin typeface="Times New Roman" panose="02020603050405020304" pitchFamily="18" charset="0"/>
                <a:cs typeface="Times New Roman" panose="02020603050405020304" pitchFamily="18" charset="0"/>
              </a:rPr>
              <a:t>margins, </a:t>
            </a:r>
          </a:p>
          <a:p>
            <a:pPr marL="800100" lvl="1" indent="-342900">
              <a:spcAft>
                <a:spcPts val="1200"/>
              </a:spcAft>
              <a:buFont typeface="+mj-lt"/>
              <a:buAutoNum type="arabicPeriod"/>
            </a:pPr>
            <a:r>
              <a:rPr lang="en-GB" sz="2400" b="1" dirty="0" err="1">
                <a:latin typeface="Times New Roman" panose="02020603050405020304" pitchFamily="18" charset="0"/>
                <a:cs typeface="Times New Roman" panose="02020603050405020304" pitchFamily="18" charset="0"/>
              </a:rPr>
              <a:t>colors</a:t>
            </a:r>
            <a:r>
              <a:rPr lang="en-GB" sz="2400" b="1" dirty="0">
                <a:latin typeface="Times New Roman" panose="02020603050405020304" pitchFamily="18" charset="0"/>
                <a:cs typeface="Times New Roman" panose="02020603050405020304" pitchFamily="18" charset="0"/>
              </a:rPr>
              <a:t>, </a:t>
            </a:r>
          </a:p>
          <a:p>
            <a:pPr marL="800100" lvl="1" indent="-342900">
              <a:spcAft>
                <a:spcPts val="1200"/>
              </a:spcAft>
              <a:buFont typeface="+mj-lt"/>
              <a:buAutoNum type="arabicPeriod"/>
            </a:pPr>
            <a:r>
              <a:rPr lang="en-GB" sz="2400" b="1" dirty="0">
                <a:latin typeface="Times New Roman" panose="02020603050405020304" pitchFamily="18" charset="0"/>
                <a:cs typeface="Times New Roman" panose="02020603050405020304" pitchFamily="18" charset="0"/>
              </a:rPr>
              <a:t>Backgrounds and </a:t>
            </a:r>
          </a:p>
          <a:p>
            <a:pPr marL="800100" lvl="1" indent="-342900">
              <a:spcAft>
                <a:spcPts val="1200"/>
              </a:spcAft>
              <a:buFont typeface="+mj-lt"/>
              <a:buAutoNum type="arabicPeriod"/>
            </a:pPr>
            <a:r>
              <a:rPr lang="en-GB" sz="2400" b="1" dirty="0">
                <a:latin typeface="Times New Roman" panose="02020603050405020304" pitchFamily="18" charset="0"/>
                <a:cs typeface="Times New Roman" panose="02020603050405020304" pitchFamily="18" charset="0"/>
              </a:rPr>
              <a:t>borders. </a:t>
            </a:r>
          </a:p>
        </p:txBody>
      </p:sp>
    </p:spTree>
    <p:extLst>
      <p:ext uri="{BB962C8B-B14F-4D97-AF65-F5344CB8AC3E}">
        <p14:creationId xmlns:p14="http://schemas.microsoft.com/office/powerpoint/2010/main" val="232222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330321"/>
            <a:ext cx="10584639" cy="584775"/>
          </a:xfrm>
          <a:prstGeom prst="rect">
            <a:avLst/>
          </a:prstGeom>
        </p:spPr>
        <p:txBody>
          <a:bodyPr wrap="square">
            <a:spAutoFit/>
          </a:bodyPr>
          <a:lstStyle/>
          <a:p>
            <a:pPr lvl="0" algn="ctr"/>
            <a:r>
              <a:rPr lang="en-GB" sz="3200" b="1" dirty="0"/>
              <a:t>What are the components of a CSS Style?</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914400" y="1013464"/>
            <a:ext cx="10002983" cy="4538230"/>
          </a:xfrm>
          <a:prstGeom prst="rect">
            <a:avLst/>
          </a:prstGeom>
        </p:spPr>
        <p:txBody>
          <a:bodyPr wrap="square">
            <a:spAutoFit/>
          </a:bodyPr>
          <a:lstStyle/>
          <a:p>
            <a:pPr algn="just">
              <a:lnSpc>
                <a:spcPct val="200000"/>
              </a:lnSpc>
              <a:spcAft>
                <a:spcPts val="600"/>
              </a:spcAft>
            </a:pPr>
            <a:r>
              <a:rPr lang="en-GB" sz="2000" b="1" dirty="0">
                <a:solidFill>
                  <a:srgbClr val="000000"/>
                </a:solidFill>
                <a:latin typeface="Times New Roman" panose="02020603050405020304" pitchFamily="18" charset="0"/>
              </a:rPr>
              <a:t>A style rule is made of three parts −</a:t>
            </a:r>
          </a:p>
          <a:p>
            <a:pPr marL="342900" indent="-342900" algn="just">
              <a:lnSpc>
                <a:spcPct val="200000"/>
              </a:lnSpc>
              <a:spcAft>
                <a:spcPts val="600"/>
              </a:spcAft>
              <a:buFont typeface="+mj-lt"/>
              <a:buAutoNum type="arabicPeriod"/>
            </a:pPr>
            <a:r>
              <a:rPr lang="en-GB" sz="2000" b="1" dirty="0">
                <a:solidFill>
                  <a:srgbClr val="FF0000"/>
                </a:solidFill>
                <a:latin typeface="Times New Roman" panose="02020603050405020304" pitchFamily="18" charset="0"/>
              </a:rPr>
              <a:t>Selector</a:t>
            </a:r>
            <a:r>
              <a:rPr lang="en-GB" sz="2000" b="1" dirty="0">
                <a:solidFill>
                  <a:srgbClr val="000000"/>
                </a:solidFill>
                <a:latin typeface="Times New Roman" panose="02020603050405020304" pitchFamily="18" charset="0"/>
              </a:rPr>
              <a:t> − A selector is an HTML tag at which a style will be applied. This could be any tag like &lt;</a:t>
            </a:r>
            <a:r>
              <a:rPr lang="en-GB" sz="2000" b="1" dirty="0">
                <a:solidFill>
                  <a:srgbClr val="000000"/>
                </a:solidFill>
                <a:highlight>
                  <a:srgbClr val="FFFF00"/>
                </a:highlight>
                <a:latin typeface="Times New Roman" panose="02020603050405020304" pitchFamily="18" charset="0"/>
              </a:rPr>
              <a:t>h1&gt; or &lt;table&gt; </a:t>
            </a:r>
            <a:r>
              <a:rPr lang="en-GB" sz="2000" b="1" dirty="0">
                <a:solidFill>
                  <a:srgbClr val="000000"/>
                </a:solidFill>
                <a:latin typeface="Times New Roman" panose="02020603050405020304" pitchFamily="18" charset="0"/>
              </a:rPr>
              <a:t>etc.</a:t>
            </a:r>
          </a:p>
          <a:p>
            <a:pPr marL="342900" indent="-342900" algn="just">
              <a:lnSpc>
                <a:spcPct val="200000"/>
              </a:lnSpc>
              <a:spcAft>
                <a:spcPts val="600"/>
              </a:spcAft>
              <a:buFont typeface="+mj-lt"/>
              <a:buAutoNum type="arabicPeriod"/>
            </a:pPr>
            <a:r>
              <a:rPr lang="en-GB" sz="2000" b="1" dirty="0">
                <a:solidFill>
                  <a:srgbClr val="FF0000"/>
                </a:solidFill>
                <a:latin typeface="Times New Roman" panose="02020603050405020304" pitchFamily="18" charset="0"/>
              </a:rPr>
              <a:t>Property </a:t>
            </a:r>
            <a:r>
              <a:rPr lang="en-GB" sz="2000" b="1" dirty="0">
                <a:solidFill>
                  <a:srgbClr val="000000"/>
                </a:solidFill>
                <a:latin typeface="Times New Roman" panose="02020603050405020304" pitchFamily="18" charset="0"/>
              </a:rPr>
              <a:t>− A property is a type of attribute of HTML tag. Put simply, all the HTML attributes are converted into CSS properties. They could be </a:t>
            </a:r>
            <a:r>
              <a:rPr lang="en-GB" sz="2000" b="1" dirty="0" err="1">
                <a:solidFill>
                  <a:srgbClr val="000000"/>
                </a:solidFill>
                <a:highlight>
                  <a:srgbClr val="FFFF00"/>
                </a:highlight>
                <a:latin typeface="Times New Roman" panose="02020603050405020304" pitchFamily="18" charset="0"/>
              </a:rPr>
              <a:t>color</a:t>
            </a:r>
            <a:r>
              <a:rPr lang="en-GB" sz="2000" b="1" dirty="0">
                <a:solidFill>
                  <a:srgbClr val="000000"/>
                </a:solidFill>
                <a:highlight>
                  <a:srgbClr val="FFFF00"/>
                </a:highlight>
                <a:latin typeface="Times New Roman" panose="02020603050405020304" pitchFamily="18" charset="0"/>
              </a:rPr>
              <a:t>, border </a:t>
            </a:r>
            <a:r>
              <a:rPr lang="en-GB" sz="2000" b="1" dirty="0">
                <a:solidFill>
                  <a:srgbClr val="000000"/>
                </a:solidFill>
                <a:latin typeface="Times New Roman" panose="02020603050405020304" pitchFamily="18" charset="0"/>
              </a:rPr>
              <a:t>etc.</a:t>
            </a:r>
          </a:p>
          <a:p>
            <a:pPr marL="342900" indent="-342900" algn="just">
              <a:lnSpc>
                <a:spcPct val="200000"/>
              </a:lnSpc>
              <a:spcAft>
                <a:spcPts val="600"/>
              </a:spcAft>
              <a:buFont typeface="+mj-lt"/>
              <a:buAutoNum type="arabicPeriod"/>
            </a:pPr>
            <a:r>
              <a:rPr lang="en-GB" sz="2000" b="1" dirty="0">
                <a:solidFill>
                  <a:srgbClr val="FF0000"/>
                </a:solidFill>
                <a:latin typeface="Times New Roman" panose="02020603050405020304" pitchFamily="18" charset="0"/>
              </a:rPr>
              <a:t>Value </a:t>
            </a:r>
            <a:r>
              <a:rPr lang="en-GB" sz="2000" b="1" dirty="0">
                <a:solidFill>
                  <a:srgbClr val="000000"/>
                </a:solidFill>
                <a:latin typeface="Times New Roman" panose="02020603050405020304" pitchFamily="18" charset="0"/>
              </a:rPr>
              <a:t>− Values are assigned to properties. For example, </a:t>
            </a:r>
            <a:r>
              <a:rPr lang="en-GB" sz="2000" b="1" dirty="0" err="1">
                <a:solidFill>
                  <a:srgbClr val="000000"/>
                </a:solidFill>
                <a:latin typeface="Times New Roman" panose="02020603050405020304" pitchFamily="18" charset="0"/>
              </a:rPr>
              <a:t>color</a:t>
            </a:r>
            <a:r>
              <a:rPr lang="en-GB" sz="2000" b="1" dirty="0">
                <a:solidFill>
                  <a:srgbClr val="000000"/>
                </a:solidFill>
                <a:latin typeface="Times New Roman" panose="02020603050405020304" pitchFamily="18" charset="0"/>
              </a:rPr>
              <a:t> property can have value either </a:t>
            </a:r>
            <a:r>
              <a:rPr lang="en-GB" sz="2000" b="1" dirty="0">
                <a:solidFill>
                  <a:srgbClr val="000000"/>
                </a:solidFill>
                <a:highlight>
                  <a:srgbClr val="FFFF00"/>
                </a:highlight>
                <a:latin typeface="Times New Roman" panose="02020603050405020304" pitchFamily="18" charset="0"/>
              </a:rPr>
              <a:t>red or #F1F1F1 </a:t>
            </a:r>
            <a:r>
              <a:rPr lang="en-GB" sz="2000" b="1" dirty="0">
                <a:solidFill>
                  <a:srgbClr val="000000"/>
                </a:solidFill>
                <a:latin typeface="Times New Roman" panose="02020603050405020304" pitchFamily="18" charset="0"/>
              </a:rPr>
              <a:t>etc.</a:t>
            </a:r>
            <a:endParaRPr lang="en-IN" sz="2000" b="1" dirty="0">
              <a:solidFill>
                <a:srgbClr val="000000"/>
              </a:solidFill>
              <a:latin typeface="Times New Roman" panose="02020603050405020304" pitchFamily="18" charset="0"/>
            </a:endParaRPr>
          </a:p>
        </p:txBody>
      </p:sp>
      <p:pic>
        <p:nvPicPr>
          <p:cNvPr id="4" name="Picture 3">
            <a:extLst>
              <a:ext uri="{FF2B5EF4-FFF2-40B4-BE49-F238E27FC236}">
                <a16:creationId xmlns:a16="http://schemas.microsoft.com/office/drawing/2014/main" id="{43EDFEB1-D0F3-D251-0EA8-C3DD7DFF6921}"/>
              </a:ext>
            </a:extLst>
          </p:cNvPr>
          <p:cNvPicPr>
            <a:picLocks noChangeAspect="1"/>
          </p:cNvPicPr>
          <p:nvPr/>
        </p:nvPicPr>
        <p:blipFill>
          <a:blip r:embed="rId2"/>
          <a:stretch>
            <a:fillRect/>
          </a:stretch>
        </p:blipFill>
        <p:spPr>
          <a:xfrm>
            <a:off x="4335976" y="5162699"/>
            <a:ext cx="6753685" cy="1380849"/>
          </a:xfrm>
          <a:prstGeom prst="rect">
            <a:avLst/>
          </a:prstGeom>
        </p:spPr>
      </p:pic>
    </p:spTree>
    <p:extLst>
      <p:ext uri="{BB962C8B-B14F-4D97-AF65-F5344CB8AC3E}">
        <p14:creationId xmlns:p14="http://schemas.microsoft.com/office/powerpoint/2010/main" val="1798285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40</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803678" y="122550"/>
            <a:ext cx="10584639" cy="646331"/>
          </a:xfrm>
          <a:prstGeom prst="rect">
            <a:avLst/>
          </a:prstGeom>
        </p:spPr>
        <p:txBody>
          <a:bodyPr wrap="square">
            <a:spAutoFit/>
          </a:bodyPr>
          <a:lstStyle/>
          <a:p>
            <a:pPr lvl="0" algn="ctr"/>
            <a:r>
              <a:rPr lang="en-GB" sz="3600" b="1" dirty="0">
                <a:solidFill>
                  <a:srgbClr val="FF0000"/>
                </a:solidFill>
              </a:rPr>
              <a:t>Font</a:t>
            </a:r>
            <a:r>
              <a:rPr lang="en-GB" sz="3600" b="1" dirty="0"/>
              <a:t> properties</a:t>
            </a:r>
            <a:endParaRPr lang="en-IN" sz="3600" dirty="0"/>
          </a:p>
        </p:txBody>
      </p:sp>
      <p:sp>
        <p:nvSpPr>
          <p:cNvPr id="3" name="Rectangle 2"/>
          <p:cNvSpPr/>
          <p:nvPr/>
        </p:nvSpPr>
        <p:spPr>
          <a:xfrm>
            <a:off x="984931" y="906601"/>
            <a:ext cx="10222131" cy="5632311"/>
          </a:xfrm>
          <a:prstGeom prst="rect">
            <a:avLst/>
          </a:prstGeom>
        </p:spPr>
        <p:txBody>
          <a:bodyPr wrap="square">
            <a:spAutoFit/>
          </a:bodyPr>
          <a:lstStyle/>
          <a:p>
            <a:pPr>
              <a:lnSpc>
                <a:spcPct val="150000"/>
              </a:lnSpc>
            </a:pPr>
            <a:r>
              <a:rPr lang="en-GB" b="1" dirty="0"/>
              <a:t>• </a:t>
            </a:r>
            <a:r>
              <a:rPr lang="en-GB" sz="2400" b="1" dirty="0">
                <a:solidFill>
                  <a:srgbClr val="FF0000"/>
                </a:solidFill>
                <a:latin typeface="Times New Roman" panose="02020603050405020304" pitchFamily="18" charset="0"/>
                <a:cs typeface="Times New Roman" panose="02020603050405020304" pitchFamily="18" charset="0"/>
              </a:rPr>
              <a:t>font-style:- </a:t>
            </a:r>
            <a:endParaRPr lang="en-GB" sz="24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en-GB" sz="2400" b="1" i="1" dirty="0" smtClean="0">
                <a:latin typeface="Times New Roman" panose="02020603050405020304" pitchFamily="18" charset="0"/>
                <a:cs typeface="Times New Roman" panose="02020603050405020304" pitchFamily="18" charset="0"/>
              </a:rPr>
              <a:t>	Specifies </a:t>
            </a:r>
            <a:r>
              <a:rPr lang="en-GB" sz="2400" b="1" i="1" dirty="0">
                <a:latin typeface="Times New Roman" panose="02020603050405020304" pitchFamily="18" charset="0"/>
                <a:cs typeface="Times New Roman" panose="02020603050405020304" pitchFamily="18" charset="0"/>
              </a:rPr>
              <a:t>the font style. Default value is "normal" </a:t>
            </a:r>
          </a:p>
          <a:p>
            <a:pPr>
              <a:lnSpc>
                <a:spcPct val="150000"/>
              </a:lnSpc>
            </a:pPr>
            <a:r>
              <a:rPr lang="en-GB" sz="2400" b="1" dirty="0">
                <a:solidFill>
                  <a:srgbClr val="FF0000"/>
                </a:solidFill>
                <a:latin typeface="Times New Roman" panose="02020603050405020304" pitchFamily="18" charset="0"/>
                <a:cs typeface="Times New Roman" panose="02020603050405020304" pitchFamily="18" charset="0"/>
              </a:rPr>
              <a:t>• font-variant</a:t>
            </a:r>
            <a:r>
              <a:rPr lang="en-GB" sz="2400" b="1" dirty="0" smtClean="0">
                <a:latin typeface="Times New Roman" panose="02020603050405020304" pitchFamily="18" charset="0"/>
                <a:cs typeface="Times New Roman" panose="02020603050405020304" pitchFamily="18" charset="0"/>
              </a:rPr>
              <a:t>:-</a:t>
            </a:r>
          </a:p>
          <a:p>
            <a:pPr>
              <a:lnSpc>
                <a:spcPct val="150000"/>
              </a:lnSpc>
            </a:pPr>
            <a:r>
              <a:rPr lang="en-GB" sz="2400" b="1" dirty="0" smtClean="0">
                <a:latin typeface="Times New Roman" panose="02020603050405020304" pitchFamily="18" charset="0"/>
                <a:cs typeface="Times New Roman" panose="02020603050405020304" pitchFamily="18" charset="0"/>
              </a:rPr>
              <a:t> 	</a:t>
            </a:r>
            <a:r>
              <a:rPr lang="en-GB" sz="2400" b="1" i="1" dirty="0" smtClean="0">
                <a:latin typeface="Times New Roman" panose="02020603050405020304" pitchFamily="18" charset="0"/>
                <a:cs typeface="Times New Roman" panose="02020603050405020304" pitchFamily="18" charset="0"/>
              </a:rPr>
              <a:t>Specifies </a:t>
            </a:r>
            <a:r>
              <a:rPr lang="en-GB" sz="2400" b="1" i="1" dirty="0">
                <a:latin typeface="Times New Roman" panose="02020603050405020304" pitchFamily="18" charset="0"/>
                <a:cs typeface="Times New Roman" panose="02020603050405020304" pitchFamily="18" charset="0"/>
              </a:rPr>
              <a:t>the font variant. Default value is "normal" </a:t>
            </a:r>
          </a:p>
          <a:p>
            <a:pPr>
              <a:lnSpc>
                <a:spcPct val="150000"/>
              </a:lnSpc>
            </a:pPr>
            <a:r>
              <a:rPr lang="en-GB" sz="2400" b="1"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font-weight</a:t>
            </a:r>
            <a:r>
              <a:rPr lang="en-GB" sz="2400" b="1" dirty="0" smtClean="0">
                <a:latin typeface="Times New Roman" panose="02020603050405020304" pitchFamily="18" charset="0"/>
                <a:cs typeface="Times New Roman" panose="02020603050405020304" pitchFamily="18" charset="0"/>
              </a:rPr>
              <a:t>:-</a:t>
            </a:r>
          </a:p>
          <a:p>
            <a:pPr>
              <a:lnSpc>
                <a:spcPct val="150000"/>
              </a:lnSpc>
            </a:pPr>
            <a:r>
              <a:rPr lang="en-GB" sz="2400" b="1" dirty="0" smtClean="0">
                <a:latin typeface="Times New Roman" panose="02020603050405020304" pitchFamily="18" charset="0"/>
                <a:cs typeface="Times New Roman" panose="02020603050405020304" pitchFamily="18" charset="0"/>
              </a:rPr>
              <a:t> 	</a:t>
            </a:r>
            <a:r>
              <a:rPr lang="en-GB" sz="2400" b="1" i="1" dirty="0" smtClean="0">
                <a:latin typeface="Times New Roman" panose="02020603050405020304" pitchFamily="18" charset="0"/>
                <a:cs typeface="Times New Roman" panose="02020603050405020304" pitchFamily="18" charset="0"/>
              </a:rPr>
              <a:t>Specifies </a:t>
            </a:r>
            <a:r>
              <a:rPr lang="en-GB" sz="2400" b="1" i="1" dirty="0">
                <a:latin typeface="Times New Roman" panose="02020603050405020304" pitchFamily="18" charset="0"/>
                <a:cs typeface="Times New Roman" panose="02020603050405020304" pitchFamily="18" charset="0"/>
              </a:rPr>
              <a:t>the font weight. Default value is "normal" </a:t>
            </a:r>
          </a:p>
          <a:p>
            <a:pPr>
              <a:lnSpc>
                <a:spcPct val="150000"/>
              </a:lnSpc>
            </a:pPr>
            <a:r>
              <a:rPr lang="en-GB" sz="2400" b="1"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font-size</a:t>
            </a:r>
            <a:r>
              <a:rPr lang="en-GB" sz="2400" b="1" dirty="0">
                <a:latin typeface="Times New Roman" panose="02020603050405020304" pitchFamily="18" charset="0"/>
                <a:cs typeface="Times New Roman" panose="02020603050405020304" pitchFamily="18" charset="0"/>
              </a:rPr>
              <a:t>:- </a:t>
            </a:r>
            <a:endParaRPr lang="en-GB" sz="2400" b="1" dirty="0" smtClean="0">
              <a:latin typeface="Times New Roman" panose="02020603050405020304" pitchFamily="18" charset="0"/>
              <a:cs typeface="Times New Roman" panose="02020603050405020304" pitchFamily="18" charset="0"/>
            </a:endParaRPr>
          </a:p>
          <a:p>
            <a:pPr>
              <a:lnSpc>
                <a:spcPct val="150000"/>
              </a:lnSpc>
            </a:pPr>
            <a:r>
              <a:rPr lang="en-GB" sz="2400" b="1" i="1" dirty="0" smtClean="0">
                <a:latin typeface="Times New Roman" panose="02020603050405020304" pitchFamily="18" charset="0"/>
                <a:cs typeface="Times New Roman" panose="02020603050405020304" pitchFamily="18" charset="0"/>
              </a:rPr>
              <a:t>	Specifies </a:t>
            </a:r>
            <a:r>
              <a:rPr lang="en-GB" sz="2400" b="1" i="1" dirty="0">
                <a:latin typeface="Times New Roman" panose="02020603050405020304" pitchFamily="18" charset="0"/>
                <a:cs typeface="Times New Roman" panose="02020603050405020304" pitchFamily="18" charset="0"/>
              </a:rPr>
              <a:t>the font size. Default value is "normal" </a:t>
            </a:r>
          </a:p>
          <a:p>
            <a:pPr>
              <a:lnSpc>
                <a:spcPct val="150000"/>
              </a:lnSpc>
            </a:pPr>
            <a:r>
              <a:rPr lang="en-GB" sz="2400" b="1"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font-family:- </a:t>
            </a:r>
            <a:endParaRPr lang="en-GB" sz="24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en-GB" sz="2400" b="1" i="1" dirty="0" smtClean="0">
                <a:latin typeface="Times New Roman" panose="02020603050405020304" pitchFamily="18" charset="0"/>
                <a:cs typeface="Times New Roman" panose="02020603050405020304" pitchFamily="18" charset="0"/>
              </a:rPr>
              <a:t>	Specifies </a:t>
            </a:r>
            <a:r>
              <a:rPr lang="en-GB" sz="2400" b="1" i="1" dirty="0">
                <a:latin typeface="Times New Roman" panose="02020603050405020304" pitchFamily="18" charset="0"/>
                <a:cs typeface="Times New Roman" panose="02020603050405020304" pitchFamily="18" charset="0"/>
              </a:rPr>
              <a:t>the font family. Default value depends on the browser </a:t>
            </a:r>
          </a:p>
        </p:txBody>
      </p:sp>
    </p:spTree>
    <p:extLst>
      <p:ext uri="{BB962C8B-B14F-4D97-AF65-F5344CB8AC3E}">
        <p14:creationId xmlns:p14="http://schemas.microsoft.com/office/powerpoint/2010/main" val="3945629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41</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769161" y="461683"/>
            <a:ext cx="10584639" cy="584775"/>
          </a:xfrm>
          <a:prstGeom prst="rect">
            <a:avLst/>
          </a:prstGeom>
        </p:spPr>
        <p:txBody>
          <a:bodyPr wrap="square">
            <a:spAutoFit/>
          </a:bodyPr>
          <a:lstStyle/>
          <a:p>
            <a:pPr lvl="0" algn="ctr"/>
            <a:r>
              <a:rPr lang="en-GB" sz="3200" b="1" dirty="0">
                <a:solidFill>
                  <a:srgbClr val="FF0000"/>
                </a:solidFill>
              </a:rPr>
              <a:t>Font-style </a:t>
            </a:r>
            <a:r>
              <a:rPr lang="en-GB" sz="3200" b="1" dirty="0"/>
              <a:t>Property</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914400" y="1411029"/>
            <a:ext cx="10002983" cy="4170372"/>
          </a:xfrm>
          <a:prstGeom prst="rect">
            <a:avLst/>
          </a:prstGeom>
        </p:spPr>
        <p:txBody>
          <a:bodyPr wrap="square">
            <a:spAutoFit/>
          </a:bodyPr>
          <a:lstStyle/>
          <a:p>
            <a:pPr marL="285750" indent="-285750" algn="just">
              <a:lnSpc>
                <a:spcPct val="20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font-style property accepts the possible values such as </a:t>
            </a:r>
            <a:r>
              <a:rPr lang="en-GB" sz="2000" b="1" dirty="0">
                <a:solidFill>
                  <a:srgbClr val="FF0000"/>
                </a:solidFill>
                <a:latin typeface="Times New Roman" panose="02020603050405020304" pitchFamily="18" charset="0"/>
              </a:rPr>
              <a:t>normal, italic or oblique</a:t>
            </a:r>
            <a:r>
              <a:rPr lang="en-GB" sz="2000" b="1" dirty="0">
                <a:solidFill>
                  <a:srgbClr val="000000"/>
                </a:solidFill>
                <a:latin typeface="Times New Roman" panose="02020603050405020304" pitchFamily="18" charset="0"/>
              </a:rPr>
              <a:t>. </a:t>
            </a:r>
          </a:p>
          <a:p>
            <a:pPr marL="285750" indent="-285750" algn="just">
              <a:lnSpc>
                <a:spcPct val="20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CSS syntax is: </a:t>
            </a:r>
            <a:r>
              <a:rPr lang="en-GB" sz="2000" b="1" dirty="0">
                <a:solidFill>
                  <a:srgbClr val="FF0000"/>
                </a:solidFill>
                <a:latin typeface="Times New Roman" panose="02020603050405020304" pitchFamily="18" charset="0"/>
              </a:rPr>
              <a:t>font-style: </a:t>
            </a:r>
            <a:r>
              <a:rPr lang="en-GB" sz="2000" b="1" dirty="0" err="1">
                <a:solidFill>
                  <a:srgbClr val="FF0000"/>
                </a:solidFill>
                <a:latin typeface="Times New Roman" panose="02020603050405020304" pitchFamily="18" charset="0"/>
              </a:rPr>
              <a:t>normal|italic|oblique</a:t>
            </a:r>
            <a:r>
              <a:rPr lang="en-GB" sz="2000" b="1" dirty="0" smtClean="0">
                <a:solidFill>
                  <a:srgbClr val="FF0000"/>
                </a:solidFill>
                <a:latin typeface="Times New Roman" panose="02020603050405020304" pitchFamily="18" charset="0"/>
              </a:rPr>
              <a:t>|;</a:t>
            </a:r>
            <a:endParaRPr lang="en-GB" sz="2000" b="1" dirty="0">
              <a:solidFill>
                <a:srgbClr val="FF0000"/>
              </a:solidFill>
              <a:latin typeface="Times New Roman" panose="02020603050405020304" pitchFamily="18" charset="0"/>
            </a:endParaRPr>
          </a:p>
          <a:p>
            <a:pPr algn="just">
              <a:lnSpc>
                <a:spcPct val="200000"/>
              </a:lnSpc>
              <a:spcAft>
                <a:spcPts val="600"/>
              </a:spcAft>
            </a:pPr>
            <a:r>
              <a:rPr lang="en-GB" sz="2000" b="1" dirty="0">
                <a:solidFill>
                  <a:srgbClr val="FF0000"/>
                </a:solidFill>
                <a:latin typeface="Times New Roman" panose="02020603050405020304" pitchFamily="18" charset="0"/>
              </a:rPr>
              <a:t>• normal:- </a:t>
            </a:r>
            <a:r>
              <a:rPr lang="en-GB" sz="2000" b="1" dirty="0">
                <a:solidFill>
                  <a:srgbClr val="000000"/>
                </a:solidFill>
                <a:latin typeface="Times New Roman" panose="02020603050405020304" pitchFamily="18" charset="0"/>
              </a:rPr>
              <a:t>The browser displays a normal font style. This is default</a:t>
            </a:r>
          </a:p>
          <a:p>
            <a:pPr algn="just">
              <a:lnSpc>
                <a:spcPct val="200000"/>
              </a:lnSpc>
              <a:spcAft>
                <a:spcPts val="600"/>
              </a:spcAft>
            </a:pPr>
            <a:r>
              <a:rPr lang="en-GB" sz="2000" b="1" dirty="0">
                <a:solidFill>
                  <a:srgbClr val="000000"/>
                </a:solidFill>
                <a:latin typeface="Times New Roman" panose="02020603050405020304" pitchFamily="18" charset="0"/>
              </a:rPr>
              <a:t>•</a:t>
            </a:r>
            <a:r>
              <a:rPr lang="en-GB" sz="2000" b="1" dirty="0">
                <a:solidFill>
                  <a:srgbClr val="FF0000"/>
                </a:solidFill>
                <a:latin typeface="Times New Roman" panose="02020603050405020304" pitchFamily="18" charset="0"/>
              </a:rPr>
              <a:t> italic</a:t>
            </a:r>
            <a:r>
              <a:rPr lang="en-GB" sz="2000" b="1" dirty="0">
                <a:solidFill>
                  <a:srgbClr val="000000"/>
                </a:solidFill>
                <a:latin typeface="Times New Roman" panose="02020603050405020304" pitchFamily="18" charset="0"/>
              </a:rPr>
              <a:t>:- The browser displays an italic font style</a:t>
            </a:r>
          </a:p>
          <a:p>
            <a:pPr algn="just">
              <a:lnSpc>
                <a:spcPct val="200000"/>
              </a:lnSpc>
              <a:spcAft>
                <a:spcPts val="600"/>
              </a:spcAft>
            </a:pPr>
            <a:r>
              <a:rPr lang="en-GB" sz="2000" b="1" dirty="0">
                <a:solidFill>
                  <a:srgbClr val="000000"/>
                </a:solidFill>
                <a:latin typeface="Times New Roman" panose="02020603050405020304" pitchFamily="18" charset="0"/>
              </a:rPr>
              <a:t>• </a:t>
            </a:r>
            <a:r>
              <a:rPr lang="en-GB" sz="2000" b="1" dirty="0">
                <a:solidFill>
                  <a:srgbClr val="FF0000"/>
                </a:solidFill>
                <a:latin typeface="Times New Roman" panose="02020603050405020304" pitchFamily="18" charset="0"/>
              </a:rPr>
              <a:t>oblique</a:t>
            </a:r>
            <a:r>
              <a:rPr lang="en-GB" sz="2000" b="1" dirty="0">
                <a:solidFill>
                  <a:srgbClr val="000000"/>
                </a:solidFill>
                <a:latin typeface="Times New Roman" panose="02020603050405020304" pitchFamily="18" charset="0"/>
              </a:rPr>
              <a:t>:- The browser displays an oblique font style</a:t>
            </a:r>
          </a:p>
          <a:p>
            <a:pPr algn="just">
              <a:lnSpc>
                <a:spcPct val="200000"/>
              </a:lnSpc>
              <a:spcAft>
                <a:spcPts val="600"/>
              </a:spcAft>
            </a:pPr>
            <a:r>
              <a:rPr lang="en-GB" sz="2000" b="1" dirty="0">
                <a:solidFill>
                  <a:srgbClr val="000000"/>
                </a:solidFill>
                <a:latin typeface="Times New Roman" panose="02020603050405020304" pitchFamily="18" charset="0"/>
              </a:rPr>
              <a:t>• </a:t>
            </a:r>
            <a:r>
              <a:rPr lang="en-GB" sz="2000" b="1" dirty="0">
                <a:solidFill>
                  <a:srgbClr val="FF0000"/>
                </a:solidFill>
                <a:latin typeface="Times New Roman" panose="02020603050405020304" pitchFamily="18" charset="0"/>
              </a:rPr>
              <a:t>initial:</a:t>
            </a:r>
            <a:r>
              <a:rPr lang="en-GB" sz="2000" b="1" dirty="0">
                <a:solidFill>
                  <a:srgbClr val="000000"/>
                </a:solidFill>
                <a:latin typeface="Times New Roman" panose="02020603050405020304" pitchFamily="18" charset="0"/>
              </a:rPr>
              <a:t> Sets this property to its default value. </a:t>
            </a:r>
          </a:p>
        </p:txBody>
      </p:sp>
    </p:spTree>
    <p:extLst>
      <p:ext uri="{BB962C8B-B14F-4D97-AF65-F5344CB8AC3E}">
        <p14:creationId xmlns:p14="http://schemas.microsoft.com/office/powerpoint/2010/main" val="3647538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42</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541195"/>
            <a:ext cx="10584639" cy="584775"/>
          </a:xfrm>
          <a:prstGeom prst="rect">
            <a:avLst/>
          </a:prstGeom>
        </p:spPr>
        <p:txBody>
          <a:bodyPr wrap="square">
            <a:spAutoFit/>
          </a:bodyPr>
          <a:lstStyle/>
          <a:p>
            <a:pPr lvl="0" algn="ctr"/>
            <a:r>
              <a:rPr lang="en-GB" sz="3200" b="1" dirty="0"/>
              <a:t>Example - Font-style Property</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586597" y="1125970"/>
            <a:ext cx="10002983" cy="4868897"/>
          </a:xfrm>
          <a:prstGeom prst="rect">
            <a:avLst/>
          </a:prstGeom>
        </p:spPr>
        <p:txBody>
          <a:bodyPr wrap="square">
            <a:spAutoFit/>
          </a:bodyPr>
          <a:lstStyle/>
          <a:p>
            <a:pPr>
              <a:lnSpc>
                <a:spcPts val="1500"/>
              </a:lnSpc>
              <a:spcAft>
                <a:spcPts val="600"/>
              </a:spcAft>
            </a:pPr>
            <a:r>
              <a:rPr lang="en-GB" b="1" dirty="0">
                <a:solidFill>
                  <a:srgbClr val="000000"/>
                </a:solidFill>
                <a:latin typeface="Times New Roman" panose="02020603050405020304" pitchFamily="18" charset="0"/>
              </a:rPr>
              <a:t>&lt;head&gt;</a:t>
            </a:r>
          </a:p>
          <a:p>
            <a:pPr lvl="1">
              <a:lnSpc>
                <a:spcPts val="1500"/>
              </a:lnSpc>
              <a:spcAft>
                <a:spcPts val="600"/>
              </a:spcAft>
            </a:pPr>
            <a:r>
              <a:rPr lang="en-GB" b="1" dirty="0">
                <a:solidFill>
                  <a:srgbClr val="FF0000"/>
                </a:solidFill>
                <a:latin typeface="Times New Roman" panose="02020603050405020304" pitchFamily="18" charset="0"/>
              </a:rPr>
              <a:t>&lt;style&gt;</a:t>
            </a:r>
          </a:p>
          <a:p>
            <a:pPr lvl="2">
              <a:lnSpc>
                <a:spcPts val="1500"/>
              </a:lnSpc>
              <a:spcAft>
                <a:spcPts val="600"/>
              </a:spcAft>
            </a:pPr>
            <a:r>
              <a:rPr lang="en-GB" b="1" dirty="0">
                <a:solidFill>
                  <a:srgbClr val="FF0000"/>
                </a:solidFill>
                <a:latin typeface="Times New Roman" panose="02020603050405020304" pitchFamily="18" charset="0"/>
              </a:rPr>
              <a:t>.a {</a:t>
            </a:r>
          </a:p>
          <a:p>
            <a:pPr lvl="2">
              <a:lnSpc>
                <a:spcPts val="1500"/>
              </a:lnSpc>
              <a:spcAft>
                <a:spcPts val="600"/>
              </a:spcAft>
            </a:pPr>
            <a:r>
              <a:rPr lang="en-GB" b="1" dirty="0">
                <a:solidFill>
                  <a:srgbClr val="FF0000"/>
                </a:solidFill>
                <a:latin typeface="Times New Roman" panose="02020603050405020304" pitchFamily="18" charset="0"/>
              </a:rPr>
              <a:t>	font-style: normal;</a:t>
            </a:r>
          </a:p>
          <a:p>
            <a:pPr lvl="2">
              <a:lnSpc>
                <a:spcPts val="1500"/>
              </a:lnSpc>
              <a:spcAft>
                <a:spcPts val="600"/>
              </a:spcAft>
            </a:pPr>
            <a:r>
              <a:rPr lang="en-GB" b="1" dirty="0">
                <a:solidFill>
                  <a:srgbClr val="FF0000"/>
                </a:solidFill>
                <a:latin typeface="Times New Roman" panose="02020603050405020304" pitchFamily="18" charset="0"/>
              </a:rPr>
              <a:t>	}</a:t>
            </a:r>
          </a:p>
          <a:p>
            <a:pPr lvl="2">
              <a:lnSpc>
                <a:spcPts val="1500"/>
              </a:lnSpc>
              <a:spcAft>
                <a:spcPts val="600"/>
              </a:spcAft>
            </a:pPr>
            <a:r>
              <a:rPr lang="en-GB" b="1" dirty="0">
                <a:solidFill>
                  <a:srgbClr val="FF0000"/>
                </a:solidFill>
                <a:latin typeface="Times New Roman" panose="02020603050405020304" pitchFamily="18" charset="0"/>
              </a:rPr>
              <a:t>.b {</a:t>
            </a:r>
          </a:p>
          <a:p>
            <a:pPr lvl="2">
              <a:lnSpc>
                <a:spcPts val="1500"/>
              </a:lnSpc>
              <a:spcAft>
                <a:spcPts val="600"/>
              </a:spcAft>
            </a:pPr>
            <a:r>
              <a:rPr lang="en-GB" b="1" dirty="0">
                <a:solidFill>
                  <a:srgbClr val="FF0000"/>
                </a:solidFill>
                <a:latin typeface="Times New Roman" panose="02020603050405020304" pitchFamily="18" charset="0"/>
              </a:rPr>
              <a:t>	font-style: italic;</a:t>
            </a:r>
          </a:p>
          <a:p>
            <a:pPr lvl="2">
              <a:lnSpc>
                <a:spcPts val="1500"/>
              </a:lnSpc>
              <a:spcAft>
                <a:spcPts val="600"/>
              </a:spcAft>
            </a:pPr>
            <a:r>
              <a:rPr lang="en-GB" b="1" dirty="0">
                <a:solidFill>
                  <a:srgbClr val="FF0000"/>
                </a:solidFill>
                <a:latin typeface="Times New Roman" panose="02020603050405020304" pitchFamily="18" charset="0"/>
              </a:rPr>
              <a:t>	}</a:t>
            </a:r>
          </a:p>
          <a:p>
            <a:pPr lvl="2">
              <a:lnSpc>
                <a:spcPts val="1500"/>
              </a:lnSpc>
              <a:spcAft>
                <a:spcPts val="600"/>
              </a:spcAft>
            </a:pPr>
            <a:r>
              <a:rPr lang="en-GB" b="1" dirty="0">
                <a:solidFill>
                  <a:srgbClr val="FF0000"/>
                </a:solidFill>
                <a:latin typeface="Times New Roman" panose="02020603050405020304" pitchFamily="18" charset="0"/>
              </a:rPr>
              <a:t>.c {</a:t>
            </a:r>
          </a:p>
          <a:p>
            <a:pPr lvl="3">
              <a:lnSpc>
                <a:spcPts val="1500"/>
              </a:lnSpc>
              <a:spcAft>
                <a:spcPts val="600"/>
              </a:spcAft>
            </a:pPr>
            <a:r>
              <a:rPr lang="en-GB" b="1" dirty="0">
                <a:solidFill>
                  <a:srgbClr val="FF0000"/>
                </a:solidFill>
                <a:latin typeface="Times New Roman" panose="02020603050405020304" pitchFamily="18" charset="0"/>
              </a:rPr>
              <a:t>font-style: oblique;</a:t>
            </a:r>
          </a:p>
          <a:p>
            <a:pPr lvl="3">
              <a:lnSpc>
                <a:spcPts val="1500"/>
              </a:lnSpc>
              <a:spcAft>
                <a:spcPts val="600"/>
              </a:spcAft>
            </a:pPr>
            <a:r>
              <a:rPr lang="en-GB" b="1" dirty="0">
                <a:solidFill>
                  <a:srgbClr val="FF0000"/>
                </a:solidFill>
                <a:latin typeface="Times New Roman" panose="02020603050405020304" pitchFamily="18" charset="0"/>
              </a:rPr>
              <a:t>}</a:t>
            </a:r>
          </a:p>
          <a:p>
            <a:pPr lvl="1">
              <a:lnSpc>
                <a:spcPts val="1500"/>
              </a:lnSpc>
              <a:spcAft>
                <a:spcPts val="600"/>
              </a:spcAft>
            </a:pPr>
            <a:r>
              <a:rPr lang="en-GB" b="1" dirty="0">
                <a:solidFill>
                  <a:srgbClr val="FF0000"/>
                </a:solidFill>
                <a:latin typeface="Times New Roman" panose="02020603050405020304" pitchFamily="18" charset="0"/>
              </a:rPr>
              <a:t>&lt;/style&gt;</a:t>
            </a:r>
          </a:p>
          <a:p>
            <a:pPr>
              <a:lnSpc>
                <a:spcPts val="1500"/>
              </a:lnSpc>
              <a:spcAft>
                <a:spcPts val="600"/>
              </a:spcAft>
            </a:pPr>
            <a:r>
              <a:rPr lang="en-GB" b="1" dirty="0">
                <a:solidFill>
                  <a:srgbClr val="000000"/>
                </a:solidFill>
                <a:latin typeface="Times New Roman" panose="02020603050405020304" pitchFamily="18" charset="0"/>
              </a:rPr>
              <a:t>&lt;/head&gt;</a:t>
            </a:r>
          </a:p>
          <a:p>
            <a:pPr>
              <a:lnSpc>
                <a:spcPts val="1500"/>
              </a:lnSpc>
              <a:spcAft>
                <a:spcPts val="600"/>
              </a:spcAft>
            </a:pPr>
            <a:r>
              <a:rPr lang="en-GB" b="1" dirty="0">
                <a:solidFill>
                  <a:srgbClr val="000000"/>
                </a:solidFill>
                <a:latin typeface="Times New Roman" panose="02020603050405020304" pitchFamily="18" charset="0"/>
              </a:rPr>
              <a:t>&lt;body&gt;</a:t>
            </a:r>
          </a:p>
          <a:p>
            <a:pPr>
              <a:lnSpc>
                <a:spcPts val="1500"/>
              </a:lnSpc>
              <a:spcAft>
                <a:spcPts val="600"/>
              </a:spcAft>
            </a:pPr>
            <a:r>
              <a:rPr lang="en-GB" b="1" dirty="0">
                <a:solidFill>
                  <a:srgbClr val="000000"/>
                </a:solidFill>
                <a:latin typeface="Times New Roman" panose="02020603050405020304" pitchFamily="18" charset="0"/>
              </a:rPr>
              <a:t>&lt;p class="a"&gt;Hypocritically.&lt;/p&gt;</a:t>
            </a:r>
          </a:p>
          <a:p>
            <a:pPr>
              <a:lnSpc>
                <a:spcPts val="1500"/>
              </a:lnSpc>
              <a:spcAft>
                <a:spcPts val="600"/>
              </a:spcAft>
            </a:pPr>
            <a:r>
              <a:rPr lang="en-GB" b="1" dirty="0">
                <a:solidFill>
                  <a:srgbClr val="000000"/>
                </a:solidFill>
                <a:latin typeface="Times New Roman" panose="02020603050405020304" pitchFamily="18" charset="0"/>
              </a:rPr>
              <a:t>&lt;p class="b"&gt; Hypocritically.&lt;/p&gt;</a:t>
            </a:r>
          </a:p>
          <a:p>
            <a:pPr>
              <a:lnSpc>
                <a:spcPts val="1500"/>
              </a:lnSpc>
              <a:spcAft>
                <a:spcPts val="600"/>
              </a:spcAft>
            </a:pPr>
            <a:r>
              <a:rPr lang="en-GB" b="1" dirty="0">
                <a:solidFill>
                  <a:srgbClr val="000000"/>
                </a:solidFill>
                <a:latin typeface="Times New Roman" panose="02020603050405020304" pitchFamily="18" charset="0"/>
              </a:rPr>
              <a:t>&lt;p class="c"&gt; Hypocritically.&lt;/p&gt;</a:t>
            </a:r>
          </a:p>
          <a:p>
            <a:pPr>
              <a:lnSpc>
                <a:spcPts val="1500"/>
              </a:lnSpc>
              <a:spcAft>
                <a:spcPts val="600"/>
              </a:spcAft>
            </a:pPr>
            <a:r>
              <a:rPr lang="en-GB" b="1" dirty="0">
                <a:solidFill>
                  <a:srgbClr val="000000"/>
                </a:solidFill>
                <a:latin typeface="Times New Roman" panose="02020603050405020304" pitchFamily="18" charset="0"/>
              </a:rPr>
              <a:t>&lt;/body&gt;</a:t>
            </a:r>
            <a:endParaRPr lang="en-IN" b="1" dirty="0">
              <a:solidFill>
                <a:srgbClr val="000000"/>
              </a:solidFill>
              <a:latin typeface="Times New Roman" panose="02020603050405020304" pitchFamily="18" charset="0"/>
            </a:endParaRPr>
          </a:p>
        </p:txBody>
      </p:sp>
      <p:pic>
        <p:nvPicPr>
          <p:cNvPr id="1026" name="Picture 2" descr="Image result for differenec between oblique and italic font sty;e">
            <a:extLst>
              <a:ext uri="{FF2B5EF4-FFF2-40B4-BE49-F238E27FC236}">
                <a16:creationId xmlns:a16="http://schemas.microsoft.com/office/drawing/2014/main" id="{9CCAA91C-3F5E-325A-0CFA-91ADA7EBF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805" y="2833661"/>
            <a:ext cx="4768530" cy="272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47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43</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332969"/>
            <a:ext cx="10584639" cy="584775"/>
          </a:xfrm>
          <a:prstGeom prst="rect">
            <a:avLst/>
          </a:prstGeom>
        </p:spPr>
        <p:txBody>
          <a:bodyPr wrap="square">
            <a:spAutoFit/>
          </a:bodyPr>
          <a:lstStyle/>
          <a:p>
            <a:pPr lvl="0" algn="ctr"/>
            <a:r>
              <a:rPr lang="en-GB" sz="3200" b="1" dirty="0"/>
              <a:t>Font-variant property</a:t>
            </a:r>
          </a:p>
        </p:txBody>
      </p:sp>
      <p:sp>
        <p:nvSpPr>
          <p:cNvPr id="3" name="Rectangle 2">
            <a:extLst>
              <a:ext uri="{FF2B5EF4-FFF2-40B4-BE49-F238E27FC236}">
                <a16:creationId xmlns:a16="http://schemas.microsoft.com/office/drawing/2014/main" id="{AD9F67AA-68ED-4810-8EDA-6FE616A0EE9A}"/>
              </a:ext>
            </a:extLst>
          </p:cNvPr>
          <p:cNvSpPr/>
          <p:nvPr/>
        </p:nvSpPr>
        <p:spPr>
          <a:xfrm>
            <a:off x="707365" y="1057118"/>
            <a:ext cx="10791673" cy="5690276"/>
          </a:xfrm>
          <a:prstGeom prst="rect">
            <a:avLst/>
          </a:prstGeom>
        </p:spPr>
        <p:txBody>
          <a:bodyPr wrap="square">
            <a:spAutoFit/>
          </a:bodyPr>
          <a:lstStyle/>
          <a:p>
            <a:pPr marL="285750" indent="-285750" algn="just">
              <a:lnSpc>
                <a:spcPct val="15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font-variant property specifies whether or not a text should be displayed in a small-caps font. </a:t>
            </a:r>
          </a:p>
          <a:p>
            <a:pPr marL="285750" indent="-285750" algn="just">
              <a:lnSpc>
                <a:spcPct val="150000"/>
              </a:lnSpc>
              <a:spcAft>
                <a:spcPts val="600"/>
              </a:spcAft>
              <a:buFont typeface="Wingdings" panose="05000000000000000000" pitchFamily="2" charset="2"/>
              <a:buChar char="q"/>
            </a:pPr>
            <a:r>
              <a:rPr lang="en-GB" sz="2000" b="1" dirty="0">
                <a:solidFill>
                  <a:srgbClr val="FF0000"/>
                </a:solidFill>
                <a:latin typeface="Times New Roman" panose="02020603050405020304" pitchFamily="18" charset="0"/>
              </a:rPr>
              <a:t>In a small-caps font, all lowercase letters are converted to uppercase letters. </a:t>
            </a:r>
          </a:p>
          <a:p>
            <a:pPr marL="285750" indent="-285750" algn="just">
              <a:lnSpc>
                <a:spcPct val="15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converted uppercase letters appears in a smaller font size than the original uppercase letters in the text. </a:t>
            </a:r>
          </a:p>
          <a:p>
            <a:pPr marL="285750" indent="-285750" algn="just">
              <a:lnSpc>
                <a:spcPct val="15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CSS syntax is:</a:t>
            </a:r>
          </a:p>
          <a:p>
            <a:pPr marL="285750" indent="-285750" algn="just">
              <a:lnSpc>
                <a:spcPct val="150000"/>
              </a:lnSpc>
              <a:spcAft>
                <a:spcPts val="600"/>
              </a:spcAft>
              <a:buFont typeface="Wingdings" panose="05000000000000000000" pitchFamily="2" charset="2"/>
              <a:buChar char="q"/>
            </a:pPr>
            <a:r>
              <a:rPr lang="en-GB" sz="2000" b="1" dirty="0">
                <a:solidFill>
                  <a:srgbClr val="FF0000"/>
                </a:solidFill>
                <a:latin typeface="Times New Roman" panose="02020603050405020304" pitchFamily="18" charset="0"/>
              </a:rPr>
              <a:t>font-variant: </a:t>
            </a:r>
            <a:r>
              <a:rPr lang="en-GB" sz="2000" b="1" dirty="0" err="1" smtClean="0">
                <a:solidFill>
                  <a:srgbClr val="FF0000"/>
                </a:solidFill>
                <a:latin typeface="Times New Roman" panose="02020603050405020304" pitchFamily="18" charset="0"/>
              </a:rPr>
              <a:t>normal|small-caps|initial</a:t>
            </a:r>
            <a:r>
              <a:rPr lang="en-GB" sz="2000" b="1" dirty="0">
                <a:solidFill>
                  <a:srgbClr val="FF0000"/>
                </a:solidFill>
                <a:latin typeface="Times New Roman" panose="02020603050405020304" pitchFamily="18" charset="0"/>
              </a:rPr>
              <a:t>;</a:t>
            </a:r>
          </a:p>
          <a:p>
            <a:pPr marL="742950" lvl="1" indent="-285750" algn="just">
              <a:lnSpc>
                <a:spcPct val="15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 </a:t>
            </a:r>
            <a:r>
              <a:rPr lang="en-GB" sz="2000" b="1" dirty="0">
                <a:solidFill>
                  <a:srgbClr val="FF0000"/>
                </a:solidFill>
                <a:latin typeface="Times New Roman" panose="02020603050405020304" pitchFamily="18" charset="0"/>
              </a:rPr>
              <a:t>normal:- </a:t>
            </a:r>
            <a:r>
              <a:rPr lang="en-GB" sz="2000" b="1" dirty="0">
                <a:solidFill>
                  <a:srgbClr val="000000"/>
                </a:solidFill>
                <a:latin typeface="Times New Roman" panose="02020603050405020304" pitchFamily="18" charset="0"/>
              </a:rPr>
              <a:t>The browser displays a normal font. This is default</a:t>
            </a:r>
          </a:p>
          <a:p>
            <a:pPr marL="742950" lvl="1" indent="-285750" algn="just">
              <a:lnSpc>
                <a:spcPct val="150000"/>
              </a:lnSpc>
              <a:spcAft>
                <a:spcPts val="600"/>
              </a:spcAft>
              <a:buFont typeface="Wingdings" panose="05000000000000000000" pitchFamily="2" charset="2"/>
              <a:buChar char="q"/>
            </a:pPr>
            <a:r>
              <a:rPr lang="en-GB" sz="2000" b="1" dirty="0">
                <a:latin typeface="Times New Roman" panose="02020603050405020304" pitchFamily="18" charset="0"/>
              </a:rPr>
              <a:t>• small-caps</a:t>
            </a:r>
            <a:r>
              <a:rPr lang="en-GB" sz="2000" b="1" dirty="0">
                <a:solidFill>
                  <a:srgbClr val="000000"/>
                </a:solidFill>
                <a:latin typeface="Times New Roman" panose="02020603050405020304" pitchFamily="18" charset="0"/>
              </a:rPr>
              <a:t>:- </a:t>
            </a:r>
            <a:r>
              <a:rPr lang="en-GB" sz="2000" b="1" dirty="0">
                <a:solidFill>
                  <a:srgbClr val="FF0000"/>
                </a:solidFill>
                <a:latin typeface="Times New Roman" panose="02020603050405020304" pitchFamily="18" charset="0"/>
              </a:rPr>
              <a:t>The browser displays a small-caps font </a:t>
            </a:r>
          </a:p>
          <a:p>
            <a:pPr marL="742950" lvl="1" indent="-285750" algn="just">
              <a:lnSpc>
                <a:spcPct val="150000"/>
              </a:lnSpc>
              <a:spcAft>
                <a:spcPts val="600"/>
              </a:spcAft>
              <a:buFont typeface="Wingdings" panose="05000000000000000000" pitchFamily="2" charset="2"/>
              <a:buChar char="q"/>
            </a:pPr>
            <a:r>
              <a:rPr lang="en-GB" sz="2000" b="1" dirty="0">
                <a:solidFill>
                  <a:srgbClr val="FF0000"/>
                </a:solidFill>
                <a:latin typeface="Times New Roman" panose="02020603050405020304" pitchFamily="18" charset="0"/>
              </a:rPr>
              <a:t>• initial:- </a:t>
            </a:r>
            <a:r>
              <a:rPr lang="en-GB" sz="2000" b="1" dirty="0">
                <a:solidFill>
                  <a:srgbClr val="000000"/>
                </a:solidFill>
                <a:latin typeface="Times New Roman" panose="02020603050405020304" pitchFamily="18" charset="0"/>
              </a:rPr>
              <a:t>Sets this property to its default value. </a:t>
            </a:r>
          </a:p>
          <a:p>
            <a:pPr lvl="1">
              <a:lnSpc>
                <a:spcPct val="150000"/>
              </a:lnSpc>
              <a:spcAft>
                <a:spcPts val="600"/>
              </a:spcAft>
            </a:pPr>
            <a:endParaRPr lang="en-IN"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35625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44</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332969"/>
            <a:ext cx="10584639" cy="584775"/>
          </a:xfrm>
          <a:prstGeom prst="rect">
            <a:avLst/>
          </a:prstGeom>
        </p:spPr>
        <p:txBody>
          <a:bodyPr wrap="square">
            <a:spAutoFit/>
          </a:bodyPr>
          <a:lstStyle/>
          <a:p>
            <a:pPr lvl="0" algn="ctr"/>
            <a:r>
              <a:rPr lang="en-GB" sz="3200" b="1" dirty="0"/>
              <a:t>Example - Font-variant property</a:t>
            </a:r>
          </a:p>
        </p:txBody>
      </p:sp>
      <p:sp>
        <p:nvSpPr>
          <p:cNvPr id="3" name="Rectangle 2">
            <a:extLst>
              <a:ext uri="{FF2B5EF4-FFF2-40B4-BE49-F238E27FC236}">
                <a16:creationId xmlns:a16="http://schemas.microsoft.com/office/drawing/2014/main" id="{AD9F67AA-68ED-4810-8EDA-6FE616A0EE9A}"/>
              </a:ext>
            </a:extLst>
          </p:cNvPr>
          <p:cNvSpPr/>
          <p:nvPr/>
        </p:nvSpPr>
        <p:spPr>
          <a:xfrm>
            <a:off x="371062" y="1057118"/>
            <a:ext cx="6308034" cy="452431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&lt;head&gt; </a:t>
            </a:r>
          </a:p>
          <a:p>
            <a:r>
              <a:rPr lang="en-IN" sz="2400" dirty="0">
                <a:solidFill>
                  <a:srgbClr val="FF0000"/>
                </a:solidFill>
                <a:latin typeface="Times New Roman" panose="02020603050405020304" pitchFamily="18" charset="0"/>
                <a:cs typeface="Times New Roman" panose="02020603050405020304" pitchFamily="18" charset="0"/>
              </a:rPr>
              <a:t>&lt;style&gt; </a:t>
            </a:r>
          </a:p>
          <a:p>
            <a:r>
              <a:rPr lang="en-IN" sz="2400" dirty="0">
                <a:solidFill>
                  <a:srgbClr val="FF0000"/>
                </a:solidFill>
                <a:latin typeface="Times New Roman" panose="02020603050405020304" pitchFamily="18" charset="0"/>
                <a:cs typeface="Times New Roman" panose="02020603050405020304" pitchFamily="18" charset="0"/>
              </a:rPr>
              <a:t>.normal { </a:t>
            </a:r>
            <a:r>
              <a:rPr lang="en-IN" sz="2400" dirty="0" smtClean="0">
                <a:solidFill>
                  <a:srgbClr val="FF0000"/>
                </a:solidFill>
                <a:latin typeface="Times New Roman" panose="02020603050405020304" pitchFamily="18" charset="0"/>
                <a:cs typeface="Times New Roman" panose="02020603050405020304" pitchFamily="18" charset="0"/>
              </a:rPr>
              <a:t>font-variant</a:t>
            </a:r>
            <a:r>
              <a:rPr lang="en-IN" sz="2400" dirty="0">
                <a:solidFill>
                  <a:srgbClr val="FF0000"/>
                </a:solidFill>
                <a:latin typeface="Times New Roman" panose="02020603050405020304" pitchFamily="18" charset="0"/>
                <a:cs typeface="Times New Roman" panose="02020603050405020304" pitchFamily="18" charset="0"/>
              </a:rPr>
              <a:t>: normal; </a:t>
            </a:r>
            <a:r>
              <a:rPr lang="en-IN" sz="2400" dirty="0" smtClean="0">
                <a:solidFill>
                  <a:srgbClr val="FF0000"/>
                </a:solidFill>
                <a:latin typeface="Times New Roman" panose="02020603050405020304" pitchFamily="18" charset="0"/>
                <a:cs typeface="Times New Roman" panose="02020603050405020304" pitchFamily="18" charset="0"/>
              </a:rPr>
              <a:t>} </a:t>
            </a:r>
            <a:endParaRPr lang="en-IN" sz="2400" dirty="0">
              <a:solidFill>
                <a:srgbClr val="FF0000"/>
              </a:solidFill>
              <a:latin typeface="Times New Roman" panose="02020603050405020304" pitchFamily="18" charset="0"/>
              <a:cs typeface="Times New Roman" panose="02020603050405020304" pitchFamily="18" charset="0"/>
            </a:endParaRPr>
          </a:p>
          <a:p>
            <a:r>
              <a:rPr lang="en-IN" sz="2400" dirty="0">
                <a:solidFill>
                  <a:srgbClr val="FF0000"/>
                </a:solidFill>
                <a:latin typeface="Times New Roman" panose="02020603050405020304" pitchFamily="18" charset="0"/>
                <a:cs typeface="Times New Roman" panose="02020603050405020304" pitchFamily="18" charset="0"/>
              </a:rPr>
              <a:t>.small { </a:t>
            </a:r>
            <a:r>
              <a:rPr lang="en-IN" sz="2400" dirty="0" smtClean="0">
                <a:solidFill>
                  <a:srgbClr val="FF0000"/>
                </a:solidFill>
                <a:latin typeface="Times New Roman" panose="02020603050405020304" pitchFamily="18" charset="0"/>
                <a:cs typeface="Times New Roman" panose="02020603050405020304" pitchFamily="18" charset="0"/>
              </a:rPr>
              <a:t>font-variant</a:t>
            </a:r>
            <a:r>
              <a:rPr lang="en-IN" sz="2400" dirty="0">
                <a:solidFill>
                  <a:srgbClr val="FF0000"/>
                </a:solidFill>
                <a:latin typeface="Times New Roman" panose="02020603050405020304" pitchFamily="18" charset="0"/>
                <a:cs typeface="Times New Roman" panose="02020603050405020304" pitchFamily="18" charset="0"/>
              </a:rPr>
              <a:t>: small-caps; </a:t>
            </a:r>
            <a:r>
              <a:rPr lang="en-IN" sz="2400" dirty="0" smtClean="0">
                <a:solidFill>
                  <a:srgbClr val="FF0000"/>
                </a:solidFill>
                <a:latin typeface="Times New Roman" panose="02020603050405020304" pitchFamily="18" charset="0"/>
                <a:cs typeface="Times New Roman" panose="02020603050405020304" pitchFamily="18" charset="0"/>
              </a:rPr>
              <a:t>} </a:t>
            </a:r>
            <a:endParaRPr lang="en-IN" sz="2400" dirty="0">
              <a:solidFill>
                <a:srgbClr val="FF0000"/>
              </a:solidFill>
              <a:latin typeface="Times New Roman" panose="02020603050405020304" pitchFamily="18" charset="0"/>
              <a:cs typeface="Times New Roman" panose="02020603050405020304" pitchFamily="18" charset="0"/>
            </a:endParaRPr>
          </a:p>
          <a:p>
            <a:r>
              <a:rPr lang="en-IN" sz="2400" dirty="0">
                <a:solidFill>
                  <a:srgbClr val="FF0000"/>
                </a:solidFill>
                <a:latin typeface="Times New Roman" panose="02020603050405020304" pitchFamily="18" charset="0"/>
                <a:cs typeface="Times New Roman" panose="02020603050405020304" pitchFamily="18" charset="0"/>
              </a:rPr>
              <a:t>&lt;/style&gt;</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&lt;/head&gt; </a:t>
            </a:r>
          </a:p>
          <a:p>
            <a:r>
              <a:rPr lang="en-IN" sz="2400" dirty="0">
                <a:latin typeface="Times New Roman" panose="02020603050405020304" pitchFamily="18" charset="0"/>
                <a:cs typeface="Times New Roman" panose="02020603050405020304" pitchFamily="18" charset="0"/>
              </a:rPr>
              <a:t>&lt;body&gt; </a:t>
            </a:r>
          </a:p>
          <a:p>
            <a:r>
              <a:rPr lang="en-IN" sz="2400" dirty="0">
                <a:latin typeface="Times New Roman" panose="02020603050405020304" pitchFamily="18" charset="0"/>
                <a:cs typeface="Times New Roman" panose="02020603050405020304" pitchFamily="18" charset="0"/>
              </a:rPr>
              <a:t>&lt;h1&gt;The font-variant Property&lt;/h1&gt; </a:t>
            </a:r>
          </a:p>
          <a:p>
            <a:r>
              <a:rPr lang="en-GB" sz="2400" dirty="0">
                <a:latin typeface="Times New Roman" panose="02020603050405020304" pitchFamily="18" charset="0"/>
                <a:cs typeface="Times New Roman" panose="02020603050405020304" pitchFamily="18" charset="0"/>
              </a:rPr>
              <a:t>&lt;p class="normal"&gt;My name is </a:t>
            </a:r>
            <a:r>
              <a:rPr lang="en-GB" sz="2400" dirty="0" err="1">
                <a:latin typeface="Times New Roman" panose="02020603050405020304" pitchFamily="18" charset="0"/>
                <a:cs typeface="Times New Roman" panose="02020603050405020304" pitchFamily="18" charset="0"/>
              </a:rPr>
              <a:t>Hege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Refsnes</a:t>
            </a:r>
            <a:r>
              <a:rPr lang="en-GB" sz="2400" dirty="0" smtClean="0">
                <a:latin typeface="Times New Roman" panose="02020603050405020304" pitchFamily="18" charset="0"/>
                <a:cs typeface="Times New Roman" panose="02020603050405020304" pitchFamily="18" charset="0"/>
              </a:rPr>
              <a:t>. &lt;/</a:t>
            </a:r>
            <a:r>
              <a:rPr lang="en-GB" sz="2400" dirty="0">
                <a:latin typeface="Times New Roman" panose="02020603050405020304" pitchFamily="18" charset="0"/>
                <a:cs typeface="Times New Roman" panose="02020603050405020304" pitchFamily="18" charset="0"/>
              </a:rPr>
              <a:t>p&gt; </a:t>
            </a:r>
          </a:p>
          <a:p>
            <a:r>
              <a:rPr lang="en-GB" sz="2400" dirty="0">
                <a:latin typeface="Times New Roman" panose="02020603050405020304" pitchFamily="18" charset="0"/>
                <a:cs typeface="Times New Roman" panose="02020603050405020304" pitchFamily="18" charset="0"/>
              </a:rPr>
              <a:t>&lt;p class="small"&gt;My name is </a:t>
            </a:r>
            <a:r>
              <a:rPr lang="en-GB" sz="2400" dirty="0" err="1">
                <a:latin typeface="Times New Roman" panose="02020603050405020304" pitchFamily="18" charset="0"/>
                <a:cs typeface="Times New Roman" panose="02020603050405020304" pitchFamily="18" charset="0"/>
              </a:rPr>
              <a:t>Hege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Refsnes</a:t>
            </a:r>
            <a:r>
              <a:rPr lang="en-GB" sz="2400" dirty="0">
                <a:latin typeface="Times New Roman" panose="02020603050405020304" pitchFamily="18" charset="0"/>
                <a:cs typeface="Times New Roman" panose="02020603050405020304" pitchFamily="18" charset="0"/>
              </a:rPr>
              <a:t>.&lt;/p&gt; </a:t>
            </a:r>
          </a:p>
          <a:p>
            <a:r>
              <a:rPr lang="en-IN" sz="2400" dirty="0">
                <a:latin typeface="Times New Roman" panose="02020603050405020304" pitchFamily="18" charset="0"/>
                <a:cs typeface="Times New Roman" panose="02020603050405020304" pitchFamily="18" charset="0"/>
              </a:rPr>
              <a:t>&lt;/body&gt;</a:t>
            </a:r>
            <a:endParaRPr lang="en-IN" sz="2400" b="1" dirty="0">
              <a:solidFill>
                <a:srgbClr val="0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209182" y="3082059"/>
            <a:ext cx="4582739" cy="1954872"/>
          </a:xfrm>
          <a:prstGeom prst="rect">
            <a:avLst/>
          </a:prstGeom>
        </p:spPr>
      </p:pic>
    </p:spTree>
    <p:extLst>
      <p:ext uri="{BB962C8B-B14F-4D97-AF65-F5344CB8AC3E}">
        <p14:creationId xmlns:p14="http://schemas.microsoft.com/office/powerpoint/2010/main" val="515620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45</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332969"/>
            <a:ext cx="10584639" cy="584775"/>
          </a:xfrm>
          <a:prstGeom prst="rect">
            <a:avLst/>
          </a:prstGeom>
        </p:spPr>
        <p:txBody>
          <a:bodyPr wrap="square">
            <a:spAutoFit/>
          </a:bodyPr>
          <a:lstStyle/>
          <a:p>
            <a:pPr lvl="0" algn="ctr"/>
            <a:r>
              <a:rPr lang="en-GB" sz="3200" b="1" dirty="0"/>
              <a:t>Font-weight property</a:t>
            </a:r>
          </a:p>
        </p:txBody>
      </p:sp>
      <p:sp>
        <p:nvSpPr>
          <p:cNvPr id="3" name="Rectangle 2">
            <a:extLst>
              <a:ext uri="{FF2B5EF4-FFF2-40B4-BE49-F238E27FC236}">
                <a16:creationId xmlns:a16="http://schemas.microsoft.com/office/drawing/2014/main" id="{AD9F67AA-68ED-4810-8EDA-6FE616A0EE9A}"/>
              </a:ext>
            </a:extLst>
          </p:cNvPr>
          <p:cNvSpPr/>
          <p:nvPr/>
        </p:nvSpPr>
        <p:spPr>
          <a:xfrm>
            <a:off x="707365" y="1057118"/>
            <a:ext cx="10791673" cy="4268926"/>
          </a:xfrm>
          <a:prstGeom prst="rect">
            <a:avLst/>
          </a:prstGeom>
        </p:spPr>
        <p:txBody>
          <a:bodyPr wrap="square">
            <a:spAutoFit/>
          </a:bodyPr>
          <a:lstStyle/>
          <a:p>
            <a:pPr marL="285750" indent="-285750" algn="just">
              <a:lnSpc>
                <a:spcPct val="15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font-weight property sets how thick or thin characters in text should be displayed. </a:t>
            </a:r>
          </a:p>
          <a:p>
            <a:pPr marL="285750" indent="-285750" algn="just">
              <a:lnSpc>
                <a:spcPct val="15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CSS syntax is: </a:t>
            </a:r>
            <a:r>
              <a:rPr lang="en-GB" sz="2000" b="1" dirty="0">
                <a:solidFill>
                  <a:srgbClr val="FF0000"/>
                </a:solidFill>
                <a:latin typeface="Times New Roman" panose="02020603050405020304" pitchFamily="18" charset="0"/>
              </a:rPr>
              <a:t>font-weight: </a:t>
            </a:r>
            <a:r>
              <a:rPr lang="en-GB" sz="2000" b="1" dirty="0" err="1" smtClean="0">
                <a:solidFill>
                  <a:srgbClr val="FF0000"/>
                </a:solidFill>
                <a:latin typeface="Times New Roman" panose="02020603050405020304" pitchFamily="18" charset="0"/>
              </a:rPr>
              <a:t>normal|bold|bolder|lighter|initial</a:t>
            </a:r>
            <a:r>
              <a:rPr lang="en-GB" sz="2000" b="1" dirty="0" smtClean="0">
                <a:solidFill>
                  <a:srgbClr val="FF0000"/>
                </a:solidFill>
                <a:latin typeface="Times New Roman" panose="02020603050405020304" pitchFamily="18" charset="0"/>
              </a:rPr>
              <a:t>;</a:t>
            </a:r>
            <a:endParaRPr lang="en-GB" sz="2000" b="1" dirty="0">
              <a:solidFill>
                <a:srgbClr val="FF0000"/>
              </a:solidFill>
              <a:latin typeface="Times New Roman" panose="02020603050405020304" pitchFamily="18" charset="0"/>
            </a:endParaRPr>
          </a:p>
          <a:p>
            <a:pPr algn="just">
              <a:lnSpc>
                <a:spcPct val="150000"/>
              </a:lnSpc>
              <a:spcAft>
                <a:spcPts val="600"/>
              </a:spcAft>
            </a:pPr>
            <a:r>
              <a:rPr lang="en-GB" sz="2000" b="1" dirty="0">
                <a:solidFill>
                  <a:srgbClr val="FF0000"/>
                </a:solidFill>
                <a:latin typeface="Times New Roman" panose="02020603050405020304" pitchFamily="18" charset="0"/>
              </a:rPr>
              <a:t>• normal</a:t>
            </a:r>
            <a:r>
              <a:rPr lang="en-GB" sz="2000" b="1" dirty="0">
                <a:solidFill>
                  <a:srgbClr val="000000"/>
                </a:solidFill>
                <a:latin typeface="Times New Roman" panose="02020603050405020304" pitchFamily="18" charset="0"/>
              </a:rPr>
              <a:t>:- Defines normal characters. This is default</a:t>
            </a:r>
          </a:p>
          <a:p>
            <a:pPr algn="just">
              <a:lnSpc>
                <a:spcPct val="150000"/>
              </a:lnSpc>
              <a:spcAft>
                <a:spcPts val="600"/>
              </a:spcAft>
            </a:pPr>
            <a:r>
              <a:rPr lang="en-GB" sz="2000" b="1" dirty="0">
                <a:solidFill>
                  <a:srgbClr val="000000"/>
                </a:solidFill>
                <a:latin typeface="Times New Roman" panose="02020603050405020304" pitchFamily="18" charset="0"/>
              </a:rPr>
              <a:t>• </a:t>
            </a:r>
            <a:r>
              <a:rPr lang="en-GB" sz="2000" b="1" dirty="0">
                <a:solidFill>
                  <a:srgbClr val="FF0000"/>
                </a:solidFill>
                <a:latin typeface="Times New Roman" panose="02020603050405020304" pitchFamily="18" charset="0"/>
              </a:rPr>
              <a:t>bold:- </a:t>
            </a:r>
            <a:r>
              <a:rPr lang="en-GB" sz="2000" b="1" dirty="0">
                <a:solidFill>
                  <a:srgbClr val="000000"/>
                </a:solidFill>
                <a:latin typeface="Times New Roman" panose="02020603050405020304" pitchFamily="18" charset="0"/>
              </a:rPr>
              <a:t>Defines thick characters</a:t>
            </a:r>
          </a:p>
          <a:p>
            <a:pPr algn="just">
              <a:lnSpc>
                <a:spcPct val="150000"/>
              </a:lnSpc>
              <a:spcAft>
                <a:spcPts val="600"/>
              </a:spcAft>
            </a:pPr>
            <a:r>
              <a:rPr lang="en-GB" sz="2000" b="1" dirty="0">
                <a:solidFill>
                  <a:srgbClr val="000000"/>
                </a:solidFill>
                <a:latin typeface="Times New Roman" panose="02020603050405020304" pitchFamily="18" charset="0"/>
              </a:rPr>
              <a:t>•</a:t>
            </a:r>
            <a:r>
              <a:rPr lang="en-GB" sz="2000" b="1" dirty="0">
                <a:solidFill>
                  <a:srgbClr val="FF0000"/>
                </a:solidFill>
                <a:latin typeface="Times New Roman" panose="02020603050405020304" pitchFamily="18" charset="0"/>
              </a:rPr>
              <a:t> bolder</a:t>
            </a:r>
            <a:r>
              <a:rPr lang="en-GB" sz="2000" b="1" dirty="0">
                <a:solidFill>
                  <a:srgbClr val="000000"/>
                </a:solidFill>
                <a:latin typeface="Times New Roman" panose="02020603050405020304" pitchFamily="18" charset="0"/>
              </a:rPr>
              <a:t>:- Defines thicker characters</a:t>
            </a:r>
          </a:p>
          <a:p>
            <a:pPr algn="just">
              <a:lnSpc>
                <a:spcPct val="150000"/>
              </a:lnSpc>
              <a:spcAft>
                <a:spcPts val="600"/>
              </a:spcAft>
            </a:pPr>
            <a:r>
              <a:rPr lang="en-GB" sz="2000" b="1" dirty="0">
                <a:solidFill>
                  <a:srgbClr val="000000"/>
                </a:solidFill>
                <a:latin typeface="Times New Roman" panose="02020603050405020304" pitchFamily="18" charset="0"/>
              </a:rPr>
              <a:t>• </a:t>
            </a:r>
            <a:r>
              <a:rPr lang="en-GB" sz="2000" b="1" dirty="0">
                <a:solidFill>
                  <a:srgbClr val="FF0000"/>
                </a:solidFill>
                <a:latin typeface="Times New Roman" panose="02020603050405020304" pitchFamily="18" charset="0"/>
              </a:rPr>
              <a:t>lighter:- </a:t>
            </a:r>
            <a:r>
              <a:rPr lang="en-GB" sz="2000" b="1" dirty="0">
                <a:solidFill>
                  <a:srgbClr val="000000"/>
                </a:solidFill>
                <a:latin typeface="Times New Roman" panose="02020603050405020304" pitchFamily="18" charset="0"/>
              </a:rPr>
              <a:t>Defines lighter characters</a:t>
            </a:r>
          </a:p>
          <a:p>
            <a:pPr algn="just">
              <a:lnSpc>
                <a:spcPct val="150000"/>
              </a:lnSpc>
              <a:spcAft>
                <a:spcPts val="600"/>
              </a:spcAft>
            </a:pPr>
            <a:r>
              <a:rPr lang="en-GB" sz="2000" b="1" dirty="0">
                <a:solidFill>
                  <a:srgbClr val="000000"/>
                </a:solidFill>
                <a:latin typeface="Times New Roman" panose="02020603050405020304" pitchFamily="18" charset="0"/>
              </a:rPr>
              <a:t>• </a:t>
            </a:r>
            <a:r>
              <a:rPr lang="en-GB" sz="2000" b="1" dirty="0">
                <a:solidFill>
                  <a:srgbClr val="FF0000"/>
                </a:solidFill>
                <a:latin typeface="Times New Roman" panose="02020603050405020304" pitchFamily="18" charset="0"/>
              </a:rPr>
              <a:t>Initial:- </a:t>
            </a:r>
            <a:r>
              <a:rPr lang="en-GB" sz="2000" b="1" dirty="0">
                <a:solidFill>
                  <a:srgbClr val="000000"/>
                </a:solidFill>
                <a:latin typeface="Times New Roman" panose="02020603050405020304" pitchFamily="18" charset="0"/>
              </a:rPr>
              <a:t>Sets this property to its default value. </a:t>
            </a:r>
          </a:p>
          <a:p>
            <a:pPr algn="just">
              <a:lnSpc>
                <a:spcPct val="150000"/>
              </a:lnSpc>
              <a:spcAft>
                <a:spcPts val="600"/>
              </a:spcAft>
            </a:pPr>
            <a:endParaRPr lang="en-IN" sz="20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14355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46</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53205" y="214892"/>
            <a:ext cx="10584639" cy="584775"/>
          </a:xfrm>
          <a:prstGeom prst="rect">
            <a:avLst/>
          </a:prstGeom>
        </p:spPr>
        <p:txBody>
          <a:bodyPr wrap="square">
            <a:spAutoFit/>
          </a:bodyPr>
          <a:lstStyle/>
          <a:p>
            <a:pPr lvl="0" algn="ctr"/>
            <a:r>
              <a:rPr lang="en-GB" sz="3200" b="1" dirty="0"/>
              <a:t>Example - font-weight property</a:t>
            </a:r>
            <a:endParaRPr lang="en-IN" sz="3200" dirty="0"/>
          </a:p>
        </p:txBody>
      </p:sp>
      <p:sp>
        <p:nvSpPr>
          <p:cNvPr id="4" name="Rectangle 3"/>
          <p:cNvSpPr/>
          <p:nvPr/>
        </p:nvSpPr>
        <p:spPr>
          <a:xfrm>
            <a:off x="530537" y="799667"/>
            <a:ext cx="5525705" cy="5909310"/>
          </a:xfrm>
          <a:prstGeom prst="rect">
            <a:avLst/>
          </a:prstGeom>
        </p:spPr>
        <p:txBody>
          <a:bodyPr wrap="square">
            <a:spAutoFit/>
          </a:bodyPr>
          <a:lstStyle/>
          <a:p>
            <a:pPr>
              <a:lnSpc>
                <a:spcPct val="150000"/>
              </a:lnSpc>
            </a:pPr>
            <a:r>
              <a:rPr lang="en-GB" b="1" dirty="0">
                <a:latin typeface="Times New Roman" panose="02020603050405020304" pitchFamily="18" charset="0"/>
                <a:cs typeface="Times New Roman" panose="02020603050405020304" pitchFamily="18" charset="0"/>
              </a:rPr>
              <a:t>&lt;head&gt;</a:t>
            </a:r>
          </a:p>
          <a:p>
            <a:pPr>
              <a:lnSpc>
                <a:spcPct val="150000"/>
              </a:lnSpc>
            </a:pPr>
            <a:r>
              <a:rPr lang="en-GB" b="1" dirty="0">
                <a:solidFill>
                  <a:srgbClr val="FF0000"/>
                </a:solidFill>
                <a:latin typeface="Times New Roman" panose="02020603050405020304" pitchFamily="18" charset="0"/>
                <a:cs typeface="Times New Roman" panose="02020603050405020304" pitchFamily="18" charset="0"/>
              </a:rPr>
              <a:t>&lt;style&gt;</a:t>
            </a:r>
          </a:p>
          <a:p>
            <a:pPr>
              <a:lnSpc>
                <a:spcPct val="150000"/>
              </a:lnSpc>
            </a:pPr>
            <a:r>
              <a:rPr lang="en-GB" b="1" dirty="0" err="1" smtClean="0">
                <a:solidFill>
                  <a:srgbClr val="FF0000"/>
                </a:solidFill>
                <a:latin typeface="Times New Roman" panose="02020603050405020304" pitchFamily="18" charset="0"/>
                <a:cs typeface="Times New Roman" panose="02020603050405020304" pitchFamily="18" charset="0"/>
              </a:rPr>
              <a:t>p.normal</a:t>
            </a:r>
            <a:r>
              <a:rPr lang="en-GB" b="1" dirty="0" smtClean="0">
                <a:solidFill>
                  <a:srgbClr val="FF0000"/>
                </a:solidFill>
                <a:latin typeface="Times New Roman" panose="02020603050405020304" pitchFamily="18" charset="0"/>
                <a:cs typeface="Times New Roman" panose="02020603050405020304" pitchFamily="18" charset="0"/>
              </a:rPr>
              <a:t> {font-weight</a:t>
            </a:r>
            <a:r>
              <a:rPr lang="en-GB" b="1" dirty="0">
                <a:solidFill>
                  <a:srgbClr val="FF0000"/>
                </a:solidFill>
                <a:latin typeface="Times New Roman" panose="02020603050405020304" pitchFamily="18" charset="0"/>
                <a:cs typeface="Times New Roman" panose="02020603050405020304" pitchFamily="18" charset="0"/>
              </a:rPr>
              <a:t>: normal</a:t>
            </a:r>
            <a:r>
              <a:rPr lang="en-GB" b="1" dirty="0" smtClean="0">
                <a:solidFill>
                  <a:srgbClr val="FF0000"/>
                </a:solidFill>
                <a:latin typeface="Times New Roman" panose="02020603050405020304" pitchFamily="18" charset="0"/>
                <a:cs typeface="Times New Roman" panose="02020603050405020304" pitchFamily="18" charset="0"/>
              </a:rPr>
              <a:t>;}</a:t>
            </a:r>
            <a:endParaRPr lang="en-GB" b="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GB" b="1" dirty="0" err="1" smtClean="0">
                <a:solidFill>
                  <a:srgbClr val="FF0000"/>
                </a:solidFill>
                <a:latin typeface="Times New Roman" panose="02020603050405020304" pitchFamily="18" charset="0"/>
                <a:cs typeface="Times New Roman" panose="02020603050405020304" pitchFamily="18" charset="0"/>
              </a:rPr>
              <a:t>p.light</a:t>
            </a:r>
            <a:r>
              <a:rPr lang="en-GB" b="1" dirty="0" smtClean="0">
                <a:solidFill>
                  <a:srgbClr val="FF0000"/>
                </a:solidFill>
                <a:latin typeface="Times New Roman" panose="02020603050405020304" pitchFamily="18" charset="0"/>
                <a:cs typeface="Times New Roman" panose="02020603050405020304" pitchFamily="18" charset="0"/>
              </a:rPr>
              <a:t>{font-weight</a:t>
            </a:r>
            <a:r>
              <a:rPr lang="en-GB" b="1" dirty="0">
                <a:solidFill>
                  <a:srgbClr val="FF0000"/>
                </a:solidFill>
                <a:latin typeface="Times New Roman" panose="02020603050405020304" pitchFamily="18" charset="0"/>
                <a:cs typeface="Times New Roman" panose="02020603050405020304" pitchFamily="18" charset="0"/>
              </a:rPr>
              <a:t>: lighter</a:t>
            </a:r>
            <a:r>
              <a:rPr lang="en-GB" b="1" dirty="0" smtClean="0">
                <a:solidFill>
                  <a:srgbClr val="FF0000"/>
                </a:solidFill>
                <a:latin typeface="Times New Roman" panose="02020603050405020304" pitchFamily="18" charset="0"/>
                <a:cs typeface="Times New Roman" panose="02020603050405020304" pitchFamily="18" charset="0"/>
              </a:rPr>
              <a:t>;}</a:t>
            </a:r>
            <a:endParaRPr lang="en-GB" b="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GB" b="1" dirty="0" err="1" smtClean="0">
                <a:solidFill>
                  <a:srgbClr val="FF0000"/>
                </a:solidFill>
                <a:latin typeface="Times New Roman" panose="02020603050405020304" pitchFamily="18" charset="0"/>
                <a:cs typeface="Times New Roman" panose="02020603050405020304" pitchFamily="18" charset="0"/>
              </a:rPr>
              <a:t>p.thick</a:t>
            </a:r>
            <a:r>
              <a:rPr lang="en-GB" b="1" dirty="0" smtClean="0">
                <a:solidFill>
                  <a:srgbClr val="FF0000"/>
                </a:solidFill>
                <a:latin typeface="Times New Roman" panose="02020603050405020304" pitchFamily="18" charset="0"/>
                <a:cs typeface="Times New Roman" panose="02020603050405020304" pitchFamily="18" charset="0"/>
              </a:rPr>
              <a:t>{font-weight</a:t>
            </a:r>
            <a:r>
              <a:rPr lang="en-GB" b="1" dirty="0">
                <a:solidFill>
                  <a:srgbClr val="FF0000"/>
                </a:solidFill>
                <a:latin typeface="Times New Roman" panose="02020603050405020304" pitchFamily="18" charset="0"/>
                <a:cs typeface="Times New Roman" panose="02020603050405020304" pitchFamily="18" charset="0"/>
              </a:rPr>
              <a:t>: bold</a:t>
            </a:r>
            <a:r>
              <a:rPr lang="en-GB" b="1" dirty="0" smtClean="0">
                <a:solidFill>
                  <a:srgbClr val="FF0000"/>
                </a:solidFill>
                <a:latin typeface="Times New Roman" panose="02020603050405020304" pitchFamily="18" charset="0"/>
                <a:cs typeface="Times New Roman" panose="02020603050405020304" pitchFamily="18" charset="0"/>
              </a:rPr>
              <a:t>;}</a:t>
            </a:r>
            <a:endParaRPr lang="en-GB" b="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GB" b="1" dirty="0" err="1" smtClean="0">
                <a:solidFill>
                  <a:srgbClr val="FF0000"/>
                </a:solidFill>
                <a:latin typeface="Times New Roman" panose="02020603050405020304" pitchFamily="18" charset="0"/>
                <a:cs typeface="Times New Roman" panose="02020603050405020304" pitchFamily="18" charset="0"/>
              </a:rPr>
              <a:t>p.thicker</a:t>
            </a:r>
            <a:r>
              <a:rPr lang="en-GB" b="1" dirty="0" smtClean="0">
                <a:solidFill>
                  <a:srgbClr val="FF0000"/>
                </a:solidFill>
                <a:latin typeface="Times New Roman" panose="02020603050405020304" pitchFamily="18" charset="0"/>
                <a:cs typeface="Times New Roman" panose="02020603050405020304" pitchFamily="18" charset="0"/>
              </a:rPr>
              <a:t>{font-weight</a:t>
            </a:r>
            <a:r>
              <a:rPr lang="en-GB" b="1" dirty="0">
                <a:solidFill>
                  <a:srgbClr val="FF0000"/>
                </a:solidFill>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bolder;}</a:t>
            </a:r>
            <a:endParaRPr lang="en-GB" b="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GB" b="1" dirty="0">
                <a:solidFill>
                  <a:srgbClr val="FF0000"/>
                </a:solidFill>
                <a:latin typeface="Times New Roman" panose="02020603050405020304" pitchFamily="18" charset="0"/>
                <a:cs typeface="Times New Roman" panose="02020603050405020304" pitchFamily="18" charset="0"/>
              </a:rPr>
              <a:t>&lt;/style</a:t>
            </a:r>
            <a:r>
              <a:rPr lang="en-GB" b="1" dirty="0">
                <a:latin typeface="Times New Roman" panose="02020603050405020304" pitchFamily="18" charset="0"/>
                <a:cs typeface="Times New Roman" panose="02020603050405020304" pitchFamily="18" charset="0"/>
              </a:rPr>
              <a:t>&gt;</a:t>
            </a:r>
          </a:p>
          <a:p>
            <a:pPr>
              <a:lnSpc>
                <a:spcPct val="150000"/>
              </a:lnSpc>
            </a:pPr>
            <a:r>
              <a:rPr lang="en-GB" b="1" dirty="0">
                <a:latin typeface="Times New Roman" panose="02020603050405020304" pitchFamily="18" charset="0"/>
                <a:cs typeface="Times New Roman" panose="02020603050405020304" pitchFamily="18" charset="0"/>
              </a:rPr>
              <a:t>&lt;/head&gt;</a:t>
            </a:r>
          </a:p>
          <a:p>
            <a:pPr>
              <a:lnSpc>
                <a:spcPct val="150000"/>
              </a:lnSpc>
            </a:pPr>
            <a:r>
              <a:rPr lang="en-GB" b="1" dirty="0">
                <a:latin typeface="Times New Roman" panose="02020603050405020304" pitchFamily="18" charset="0"/>
                <a:cs typeface="Times New Roman" panose="02020603050405020304" pitchFamily="18" charset="0"/>
              </a:rPr>
              <a:t>&lt;body&gt;</a:t>
            </a:r>
          </a:p>
          <a:p>
            <a:pPr>
              <a:lnSpc>
                <a:spcPct val="150000"/>
              </a:lnSpc>
            </a:pPr>
            <a:r>
              <a:rPr lang="en-GB" b="1" dirty="0">
                <a:latin typeface="Times New Roman" panose="02020603050405020304" pitchFamily="18" charset="0"/>
                <a:cs typeface="Times New Roman" panose="02020603050405020304" pitchFamily="18" charset="0"/>
              </a:rPr>
              <a:t>&lt;h1 class=“normal”&gt;The font-weight Property&lt;/h1&gt;</a:t>
            </a:r>
          </a:p>
          <a:p>
            <a:pPr>
              <a:lnSpc>
                <a:spcPct val="150000"/>
              </a:lnSpc>
            </a:pPr>
            <a:r>
              <a:rPr lang="en-GB" b="1" dirty="0">
                <a:latin typeface="Times New Roman" panose="02020603050405020304" pitchFamily="18" charset="0"/>
                <a:cs typeface="Times New Roman" panose="02020603050405020304" pitchFamily="18" charset="0"/>
              </a:rPr>
              <a:t>&lt;p class="normal"&gt;This is a paragraph.&lt;/p&gt;</a:t>
            </a:r>
          </a:p>
          <a:p>
            <a:pPr>
              <a:lnSpc>
                <a:spcPct val="150000"/>
              </a:lnSpc>
            </a:pPr>
            <a:r>
              <a:rPr lang="en-GB" b="1" dirty="0">
                <a:latin typeface="Times New Roman" panose="02020603050405020304" pitchFamily="18" charset="0"/>
                <a:cs typeface="Times New Roman" panose="02020603050405020304" pitchFamily="18" charset="0"/>
              </a:rPr>
              <a:t>&lt;p class="light"&gt;This is a paragraph.&lt;/p&gt;</a:t>
            </a:r>
          </a:p>
          <a:p>
            <a:pPr>
              <a:lnSpc>
                <a:spcPct val="150000"/>
              </a:lnSpc>
            </a:pPr>
            <a:r>
              <a:rPr lang="en-GB" b="1" dirty="0">
                <a:latin typeface="Times New Roman" panose="02020603050405020304" pitchFamily="18" charset="0"/>
                <a:cs typeface="Times New Roman" panose="02020603050405020304" pitchFamily="18" charset="0"/>
              </a:rPr>
              <a:t>&lt;p class="thicker"&gt;This is a paragraph.&lt;/p&gt;</a:t>
            </a:r>
          </a:p>
          <a:p>
            <a:pPr>
              <a:lnSpc>
                <a:spcPct val="150000"/>
              </a:lnSpc>
            </a:pPr>
            <a:r>
              <a:rPr lang="en-GB" b="1" dirty="0">
                <a:latin typeface="Times New Roman" panose="02020603050405020304" pitchFamily="18" charset="0"/>
                <a:cs typeface="Times New Roman" panose="02020603050405020304" pitchFamily="18" charset="0"/>
              </a:rPr>
              <a:t>&lt;/body&gt;</a:t>
            </a:r>
            <a:endParaRPr lang="en-IN"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245525" y="3082864"/>
            <a:ext cx="5539409" cy="2990131"/>
          </a:xfrm>
          <a:prstGeom prst="rect">
            <a:avLst/>
          </a:prstGeom>
        </p:spPr>
      </p:pic>
    </p:spTree>
    <p:extLst>
      <p:ext uri="{BB962C8B-B14F-4D97-AF65-F5344CB8AC3E}">
        <p14:creationId xmlns:p14="http://schemas.microsoft.com/office/powerpoint/2010/main" val="1420803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47</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199372" y="209518"/>
            <a:ext cx="10584639" cy="584775"/>
          </a:xfrm>
          <a:prstGeom prst="rect">
            <a:avLst/>
          </a:prstGeom>
        </p:spPr>
        <p:txBody>
          <a:bodyPr wrap="square">
            <a:spAutoFit/>
          </a:bodyPr>
          <a:lstStyle/>
          <a:p>
            <a:pPr lvl="0" algn="ctr"/>
            <a:r>
              <a:rPr lang="en-GB" sz="3200" b="1" dirty="0"/>
              <a:t>Font-size property</a:t>
            </a:r>
            <a:endParaRPr lang="en-IN" sz="3200" b="1" dirty="0"/>
          </a:p>
        </p:txBody>
      </p:sp>
      <p:sp>
        <p:nvSpPr>
          <p:cNvPr id="6" name="Rectangle 5"/>
          <p:cNvSpPr/>
          <p:nvPr/>
        </p:nvSpPr>
        <p:spPr>
          <a:xfrm>
            <a:off x="614605" y="879992"/>
            <a:ext cx="10927539" cy="5016758"/>
          </a:xfrm>
          <a:prstGeom prst="rect">
            <a:avLst/>
          </a:prstGeom>
        </p:spPr>
        <p:txBody>
          <a:bodyPr wrap="square">
            <a:spAutoFit/>
          </a:bodyPr>
          <a:lstStyle/>
          <a:p>
            <a:pPr algn="just">
              <a:lnSpc>
                <a:spcPts val="2600"/>
              </a:lnSpc>
            </a:pPr>
            <a:r>
              <a:rPr lang="en-GB" sz="2000" b="1" dirty="0">
                <a:latin typeface="Times New Roman" panose="02020603050405020304" pitchFamily="18" charset="0"/>
                <a:cs typeface="Times New Roman" panose="02020603050405020304" pitchFamily="18" charset="0"/>
              </a:rPr>
              <a:t>The font-size property sets the size of a font. </a:t>
            </a:r>
            <a:endParaRPr lang="en-GB" sz="2000" b="1" dirty="0" smtClean="0">
              <a:latin typeface="Times New Roman" panose="02020603050405020304" pitchFamily="18" charset="0"/>
              <a:cs typeface="Times New Roman" panose="02020603050405020304" pitchFamily="18" charset="0"/>
            </a:endParaRPr>
          </a:p>
          <a:p>
            <a:pPr algn="just">
              <a:lnSpc>
                <a:spcPct val="150000"/>
              </a:lnSpc>
            </a:pPr>
            <a:r>
              <a:rPr lang="en-GB" sz="2000" b="1" dirty="0" smtClean="0">
                <a:latin typeface="Times New Roman" panose="02020603050405020304" pitchFamily="18" charset="0"/>
                <a:cs typeface="Times New Roman" panose="02020603050405020304" pitchFamily="18" charset="0"/>
              </a:rPr>
              <a:t>The </a:t>
            </a:r>
            <a:r>
              <a:rPr lang="en-GB" sz="2000" b="1" dirty="0">
                <a:latin typeface="Times New Roman" panose="02020603050405020304" pitchFamily="18" charset="0"/>
                <a:cs typeface="Times New Roman" panose="02020603050405020304" pitchFamily="18" charset="0"/>
              </a:rPr>
              <a:t>CSS syntax is:</a:t>
            </a:r>
          </a:p>
          <a:p>
            <a:pPr algn="just">
              <a:lnSpc>
                <a:spcPct val="150000"/>
              </a:lnSpc>
            </a:pPr>
            <a:r>
              <a:rPr lang="en-GB" sz="2000" b="1" dirty="0" smtClean="0">
                <a:solidFill>
                  <a:srgbClr val="FF0000"/>
                </a:solidFill>
                <a:latin typeface="Times New Roman" panose="02020603050405020304" pitchFamily="18" charset="0"/>
                <a:cs typeface="Times New Roman" panose="02020603050405020304" pitchFamily="18" charset="0"/>
              </a:rPr>
              <a:t>          font-size:medium|xx-small|x-small|small|large|x-large|xx-large|smaller|larger|length;</a:t>
            </a:r>
            <a:endParaRPr lang="en-GB" sz="2000" b="1" dirty="0">
              <a:solidFill>
                <a:srgbClr val="FF0000"/>
              </a:solidFill>
              <a:latin typeface="Times New Roman" panose="02020603050405020304" pitchFamily="18" charset="0"/>
              <a:cs typeface="Times New Roman" panose="02020603050405020304" pitchFamily="18" charset="0"/>
            </a:endParaRPr>
          </a:p>
          <a:p>
            <a:pPr algn="just">
              <a:lnSpc>
                <a:spcPts val="2600"/>
              </a:lnSpc>
            </a:pPr>
            <a:r>
              <a:rPr lang="en-GB" sz="2000" b="1" dirty="0">
                <a:latin typeface="Times New Roman" panose="02020603050405020304" pitchFamily="18" charset="0"/>
                <a:cs typeface="Times New Roman" panose="02020603050405020304" pitchFamily="18" charset="0"/>
              </a:rPr>
              <a:t>• Medium - Sets the font-size to a medium size. This is default</a:t>
            </a:r>
          </a:p>
          <a:p>
            <a:pPr algn="just">
              <a:lnSpc>
                <a:spcPts val="2600"/>
              </a:lnSpc>
            </a:pPr>
            <a:r>
              <a:rPr lang="en-GB" sz="2000" b="1" dirty="0">
                <a:latin typeface="Times New Roman" panose="02020603050405020304" pitchFamily="18" charset="0"/>
                <a:cs typeface="Times New Roman" panose="02020603050405020304" pitchFamily="18" charset="0"/>
              </a:rPr>
              <a:t>• xx-small - Sets the font-size to an xx-small size</a:t>
            </a:r>
          </a:p>
          <a:p>
            <a:pPr algn="just">
              <a:lnSpc>
                <a:spcPts val="2600"/>
              </a:lnSpc>
            </a:pPr>
            <a:r>
              <a:rPr lang="en-GB" sz="2000" b="1" dirty="0">
                <a:latin typeface="Times New Roman" panose="02020603050405020304" pitchFamily="18" charset="0"/>
                <a:cs typeface="Times New Roman" panose="02020603050405020304" pitchFamily="18" charset="0"/>
              </a:rPr>
              <a:t>• x-small - Sets the font-size to an extra small size</a:t>
            </a:r>
          </a:p>
          <a:p>
            <a:pPr algn="just">
              <a:lnSpc>
                <a:spcPts val="2600"/>
              </a:lnSpc>
            </a:pPr>
            <a:r>
              <a:rPr lang="en-GB" sz="2000" b="1" dirty="0">
                <a:latin typeface="Times New Roman" panose="02020603050405020304" pitchFamily="18" charset="0"/>
                <a:cs typeface="Times New Roman" panose="02020603050405020304" pitchFamily="18" charset="0"/>
              </a:rPr>
              <a:t>• small - Sets the font-size to a small size</a:t>
            </a:r>
          </a:p>
          <a:p>
            <a:pPr algn="just">
              <a:lnSpc>
                <a:spcPts val="2600"/>
              </a:lnSpc>
            </a:pPr>
            <a:r>
              <a:rPr lang="en-GB" sz="2000" b="1" dirty="0">
                <a:latin typeface="Times New Roman" panose="02020603050405020304" pitchFamily="18" charset="0"/>
                <a:cs typeface="Times New Roman" panose="02020603050405020304" pitchFamily="18" charset="0"/>
              </a:rPr>
              <a:t>• large - Sets the font-size to a large size</a:t>
            </a:r>
          </a:p>
          <a:p>
            <a:pPr algn="just">
              <a:lnSpc>
                <a:spcPts val="2600"/>
              </a:lnSpc>
            </a:pPr>
            <a:r>
              <a:rPr lang="en-GB" sz="2000" b="1" dirty="0">
                <a:latin typeface="Times New Roman" panose="02020603050405020304" pitchFamily="18" charset="0"/>
                <a:cs typeface="Times New Roman" panose="02020603050405020304" pitchFamily="18" charset="0"/>
              </a:rPr>
              <a:t>• x-large - Sets the font-size to an extra large size</a:t>
            </a:r>
          </a:p>
          <a:p>
            <a:pPr algn="just">
              <a:lnSpc>
                <a:spcPts val="2600"/>
              </a:lnSpc>
            </a:pPr>
            <a:r>
              <a:rPr lang="en-GB" sz="2000" b="1" dirty="0">
                <a:latin typeface="Times New Roman" panose="02020603050405020304" pitchFamily="18" charset="0"/>
                <a:cs typeface="Times New Roman" panose="02020603050405020304" pitchFamily="18" charset="0"/>
              </a:rPr>
              <a:t>• xx-large - Sets the font-size to an xx-large size</a:t>
            </a:r>
          </a:p>
          <a:p>
            <a:pPr algn="just">
              <a:lnSpc>
                <a:spcPts val="2600"/>
              </a:lnSpc>
            </a:pPr>
            <a:r>
              <a:rPr lang="en-GB" sz="2000" b="1" dirty="0">
                <a:latin typeface="Times New Roman" panose="02020603050405020304" pitchFamily="18" charset="0"/>
                <a:cs typeface="Times New Roman" panose="02020603050405020304" pitchFamily="18" charset="0"/>
              </a:rPr>
              <a:t>• smaller - Sets the font-size to a smaller size than the parent element</a:t>
            </a:r>
          </a:p>
          <a:p>
            <a:pPr algn="just">
              <a:lnSpc>
                <a:spcPts val="2600"/>
              </a:lnSpc>
            </a:pPr>
            <a:r>
              <a:rPr lang="en-GB" sz="2000" b="1" dirty="0">
                <a:latin typeface="Times New Roman" panose="02020603050405020304" pitchFamily="18" charset="0"/>
                <a:cs typeface="Times New Roman" panose="02020603050405020304" pitchFamily="18" charset="0"/>
              </a:rPr>
              <a:t>• larger - Sets the font-size to a larger size than the parent element</a:t>
            </a:r>
          </a:p>
          <a:p>
            <a:pPr algn="just">
              <a:lnSpc>
                <a:spcPts val="2600"/>
              </a:lnSpc>
            </a:pPr>
            <a:r>
              <a:rPr lang="en-GB" sz="2000" b="1" dirty="0">
                <a:latin typeface="Times New Roman" panose="02020603050405020304" pitchFamily="18" charset="0"/>
                <a:cs typeface="Times New Roman" panose="02020603050405020304" pitchFamily="18" charset="0"/>
              </a:rPr>
              <a:t>• length - Sets the font-size to a fixed size in </a:t>
            </a:r>
            <a:r>
              <a:rPr lang="en-GB" sz="2000" b="1" dirty="0" err="1">
                <a:latin typeface="Times New Roman" panose="02020603050405020304" pitchFamily="18" charset="0"/>
                <a:cs typeface="Times New Roman" panose="02020603050405020304" pitchFamily="18" charset="0"/>
              </a:rPr>
              <a:t>px</a:t>
            </a:r>
            <a:r>
              <a:rPr lang="en-GB" sz="2000" b="1" dirty="0">
                <a:latin typeface="Times New Roman" panose="02020603050405020304" pitchFamily="18" charset="0"/>
                <a:cs typeface="Times New Roman" panose="02020603050405020304" pitchFamily="18" charset="0"/>
              </a:rPr>
              <a:t>, cm, etc. Read about length units</a:t>
            </a:r>
          </a:p>
          <a:p>
            <a:pPr algn="just">
              <a:lnSpc>
                <a:spcPts val="2600"/>
              </a:lnSpc>
            </a:pPr>
            <a:r>
              <a:rPr lang="en-GB" sz="2000" b="1" dirty="0">
                <a:latin typeface="Times New Roman" panose="02020603050405020304" pitchFamily="18" charset="0"/>
                <a:cs typeface="Times New Roman" panose="02020603050405020304" pitchFamily="18" charset="0"/>
              </a:rPr>
              <a:t>• % - Sets the font-size to a percent of the parent element's font </a:t>
            </a:r>
            <a:r>
              <a:rPr lang="en-GB" sz="2000" b="1" dirty="0" smtClean="0">
                <a:latin typeface="Times New Roman" panose="02020603050405020304" pitchFamily="18" charset="0"/>
                <a:cs typeface="Times New Roman" panose="02020603050405020304" pitchFamily="18" charset="0"/>
              </a:rPr>
              <a:t>size</a:t>
            </a: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38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48</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247897"/>
            <a:ext cx="10584639" cy="584775"/>
          </a:xfrm>
          <a:prstGeom prst="rect">
            <a:avLst/>
          </a:prstGeom>
        </p:spPr>
        <p:txBody>
          <a:bodyPr wrap="square">
            <a:spAutoFit/>
          </a:bodyPr>
          <a:lstStyle/>
          <a:p>
            <a:pPr lvl="0" algn="ctr"/>
            <a:r>
              <a:rPr lang="en-IN" sz="3200" b="1" dirty="0"/>
              <a:t>Example - Font-size property</a:t>
            </a:r>
          </a:p>
        </p:txBody>
      </p:sp>
      <p:sp>
        <p:nvSpPr>
          <p:cNvPr id="6" name="Rectangle 5"/>
          <p:cNvSpPr/>
          <p:nvPr/>
        </p:nvSpPr>
        <p:spPr>
          <a:xfrm>
            <a:off x="778030" y="855125"/>
            <a:ext cx="10721009" cy="5493812"/>
          </a:xfrm>
          <a:prstGeom prst="rect">
            <a:avLst/>
          </a:prstGeom>
        </p:spPr>
        <p:txBody>
          <a:bodyPr wrap="square">
            <a:spAutoFit/>
          </a:bodyPr>
          <a:lstStyle/>
          <a:p>
            <a:pPr>
              <a:lnSpc>
                <a:spcPct val="150000"/>
              </a:lnSpc>
            </a:pPr>
            <a:r>
              <a:rPr lang="en-GB" b="1" dirty="0"/>
              <a:t>&lt;head&gt;</a:t>
            </a:r>
          </a:p>
          <a:p>
            <a:pPr>
              <a:lnSpc>
                <a:spcPct val="150000"/>
              </a:lnSpc>
            </a:pPr>
            <a:r>
              <a:rPr lang="en-GB" b="1" dirty="0">
                <a:solidFill>
                  <a:srgbClr val="FF0000"/>
                </a:solidFill>
              </a:rPr>
              <a:t>&lt;style&gt;</a:t>
            </a:r>
          </a:p>
          <a:p>
            <a:pPr>
              <a:lnSpc>
                <a:spcPct val="150000"/>
              </a:lnSpc>
            </a:pPr>
            <a:r>
              <a:rPr lang="en-GB" b="1" dirty="0" err="1">
                <a:solidFill>
                  <a:srgbClr val="FF0000"/>
                </a:solidFill>
              </a:rPr>
              <a:t>div.a</a:t>
            </a:r>
            <a:r>
              <a:rPr lang="en-GB" b="1" dirty="0">
                <a:solidFill>
                  <a:srgbClr val="FF0000"/>
                </a:solidFill>
              </a:rPr>
              <a:t> </a:t>
            </a:r>
            <a:r>
              <a:rPr lang="en-GB" b="1" dirty="0" smtClean="0">
                <a:solidFill>
                  <a:srgbClr val="FF0000"/>
                </a:solidFill>
              </a:rPr>
              <a:t>{font-size</a:t>
            </a:r>
            <a:r>
              <a:rPr lang="en-GB" b="1" dirty="0">
                <a:solidFill>
                  <a:srgbClr val="FF0000"/>
                </a:solidFill>
              </a:rPr>
              <a:t>: 15px</a:t>
            </a:r>
            <a:r>
              <a:rPr lang="en-GB" b="1" dirty="0" smtClean="0">
                <a:solidFill>
                  <a:srgbClr val="FF0000"/>
                </a:solidFill>
              </a:rPr>
              <a:t>;}</a:t>
            </a:r>
            <a:endParaRPr lang="en-GB" b="1" dirty="0">
              <a:solidFill>
                <a:srgbClr val="FF0000"/>
              </a:solidFill>
            </a:endParaRPr>
          </a:p>
          <a:p>
            <a:pPr>
              <a:lnSpc>
                <a:spcPct val="150000"/>
              </a:lnSpc>
            </a:pPr>
            <a:r>
              <a:rPr lang="en-GB" b="1" dirty="0" err="1">
                <a:solidFill>
                  <a:srgbClr val="FF0000"/>
                </a:solidFill>
              </a:rPr>
              <a:t>div.b</a:t>
            </a:r>
            <a:r>
              <a:rPr lang="en-GB" b="1" dirty="0">
                <a:solidFill>
                  <a:srgbClr val="FF0000"/>
                </a:solidFill>
              </a:rPr>
              <a:t> </a:t>
            </a:r>
            <a:r>
              <a:rPr lang="en-GB" b="1" dirty="0" smtClean="0">
                <a:solidFill>
                  <a:srgbClr val="FF0000"/>
                </a:solidFill>
              </a:rPr>
              <a:t>{font-size</a:t>
            </a:r>
            <a:r>
              <a:rPr lang="en-GB" b="1" dirty="0">
                <a:solidFill>
                  <a:srgbClr val="FF0000"/>
                </a:solidFill>
              </a:rPr>
              <a:t>: large</a:t>
            </a:r>
            <a:r>
              <a:rPr lang="en-GB" b="1" dirty="0" smtClean="0">
                <a:solidFill>
                  <a:srgbClr val="FF0000"/>
                </a:solidFill>
              </a:rPr>
              <a:t>;}</a:t>
            </a:r>
            <a:endParaRPr lang="en-GB" b="1" dirty="0">
              <a:solidFill>
                <a:srgbClr val="FF0000"/>
              </a:solidFill>
            </a:endParaRPr>
          </a:p>
          <a:p>
            <a:pPr>
              <a:lnSpc>
                <a:spcPct val="150000"/>
              </a:lnSpc>
            </a:pPr>
            <a:r>
              <a:rPr lang="en-GB" b="1" dirty="0" err="1">
                <a:solidFill>
                  <a:srgbClr val="FF0000"/>
                </a:solidFill>
              </a:rPr>
              <a:t>div.c</a:t>
            </a:r>
            <a:r>
              <a:rPr lang="en-GB" b="1" dirty="0">
                <a:solidFill>
                  <a:srgbClr val="FF0000"/>
                </a:solidFill>
              </a:rPr>
              <a:t> </a:t>
            </a:r>
            <a:r>
              <a:rPr lang="en-GB" b="1" dirty="0" smtClean="0">
                <a:solidFill>
                  <a:srgbClr val="FF0000"/>
                </a:solidFill>
              </a:rPr>
              <a:t>{font-size</a:t>
            </a:r>
            <a:r>
              <a:rPr lang="en-GB" b="1" dirty="0">
                <a:solidFill>
                  <a:srgbClr val="FF0000"/>
                </a:solidFill>
              </a:rPr>
              <a:t>: 150</a:t>
            </a:r>
            <a:r>
              <a:rPr lang="en-GB" b="1" dirty="0" smtClean="0">
                <a:solidFill>
                  <a:srgbClr val="FF0000"/>
                </a:solidFill>
              </a:rPr>
              <a:t>%;}</a:t>
            </a:r>
            <a:endParaRPr lang="en-GB" b="1" dirty="0">
              <a:solidFill>
                <a:srgbClr val="FF0000"/>
              </a:solidFill>
            </a:endParaRPr>
          </a:p>
          <a:p>
            <a:pPr>
              <a:lnSpc>
                <a:spcPct val="150000"/>
              </a:lnSpc>
            </a:pPr>
            <a:r>
              <a:rPr lang="en-GB" b="1" dirty="0">
                <a:solidFill>
                  <a:srgbClr val="FF0000"/>
                </a:solidFill>
              </a:rPr>
              <a:t>&lt;/style&gt;</a:t>
            </a:r>
          </a:p>
          <a:p>
            <a:pPr>
              <a:lnSpc>
                <a:spcPct val="150000"/>
              </a:lnSpc>
            </a:pPr>
            <a:r>
              <a:rPr lang="en-GB" b="1" dirty="0"/>
              <a:t>&lt;/head&gt;</a:t>
            </a:r>
          </a:p>
          <a:p>
            <a:pPr>
              <a:lnSpc>
                <a:spcPct val="150000"/>
              </a:lnSpc>
            </a:pPr>
            <a:r>
              <a:rPr lang="en-GB" b="1" dirty="0"/>
              <a:t>&lt;body&gt;</a:t>
            </a:r>
          </a:p>
          <a:p>
            <a:pPr>
              <a:lnSpc>
                <a:spcPct val="150000"/>
              </a:lnSpc>
            </a:pPr>
            <a:r>
              <a:rPr lang="en-GB" b="1" dirty="0"/>
              <a:t>&lt;h1&gt;The font-size Property&lt;/h1&gt;</a:t>
            </a:r>
          </a:p>
          <a:p>
            <a:pPr>
              <a:lnSpc>
                <a:spcPct val="150000"/>
              </a:lnSpc>
            </a:pPr>
            <a:r>
              <a:rPr lang="en-GB" b="1" dirty="0"/>
              <a:t>&lt;div class="a"&gt;This is some text.&lt;/div&gt;</a:t>
            </a:r>
          </a:p>
          <a:p>
            <a:pPr>
              <a:lnSpc>
                <a:spcPct val="150000"/>
              </a:lnSpc>
            </a:pPr>
            <a:r>
              <a:rPr lang="en-GB" b="1" dirty="0"/>
              <a:t>&lt;div class="b"&gt;This is some text.&lt;/div&gt;</a:t>
            </a:r>
          </a:p>
          <a:p>
            <a:pPr>
              <a:lnSpc>
                <a:spcPct val="150000"/>
              </a:lnSpc>
            </a:pPr>
            <a:r>
              <a:rPr lang="en-GB" b="1" dirty="0"/>
              <a:t>&lt;div class="c"&gt;This is some text.&lt;/div&gt;</a:t>
            </a:r>
          </a:p>
          <a:p>
            <a:pPr>
              <a:lnSpc>
                <a:spcPct val="150000"/>
              </a:lnSpc>
            </a:pPr>
            <a:r>
              <a:rPr lang="en-GB" b="1" dirty="0"/>
              <a:t>&lt;/body&gt;</a:t>
            </a:r>
            <a:endParaRPr lang="en-IN" b="1" dirty="0"/>
          </a:p>
        </p:txBody>
      </p:sp>
      <p:pic>
        <p:nvPicPr>
          <p:cNvPr id="4" name="Picture 3"/>
          <p:cNvPicPr>
            <a:picLocks noChangeAspect="1"/>
          </p:cNvPicPr>
          <p:nvPr/>
        </p:nvPicPr>
        <p:blipFill>
          <a:blip r:embed="rId2"/>
          <a:stretch>
            <a:fillRect/>
          </a:stretch>
        </p:blipFill>
        <p:spPr>
          <a:xfrm>
            <a:off x="6206719" y="3787236"/>
            <a:ext cx="5320518" cy="2934239"/>
          </a:xfrm>
          <a:prstGeom prst="rect">
            <a:avLst/>
          </a:prstGeom>
        </p:spPr>
      </p:pic>
    </p:spTree>
    <p:extLst>
      <p:ext uri="{BB962C8B-B14F-4D97-AF65-F5344CB8AC3E}">
        <p14:creationId xmlns:p14="http://schemas.microsoft.com/office/powerpoint/2010/main" val="24942130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49</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299655"/>
            <a:ext cx="10584639" cy="584775"/>
          </a:xfrm>
          <a:prstGeom prst="rect">
            <a:avLst/>
          </a:prstGeom>
        </p:spPr>
        <p:txBody>
          <a:bodyPr wrap="square">
            <a:spAutoFit/>
          </a:bodyPr>
          <a:lstStyle/>
          <a:p>
            <a:pPr lvl="0" algn="ctr"/>
            <a:r>
              <a:rPr lang="en-GB" sz="3200" b="1" dirty="0"/>
              <a:t>font-family Property</a:t>
            </a:r>
            <a:endParaRPr lang="en-IN" sz="3200" dirty="0"/>
          </a:p>
        </p:txBody>
      </p:sp>
      <p:sp>
        <p:nvSpPr>
          <p:cNvPr id="3" name="Rectangle 2"/>
          <p:cNvSpPr/>
          <p:nvPr/>
        </p:nvSpPr>
        <p:spPr>
          <a:xfrm>
            <a:off x="992037" y="884430"/>
            <a:ext cx="10429364" cy="5538504"/>
          </a:xfrm>
          <a:prstGeom prst="rect">
            <a:avLst/>
          </a:prstGeom>
        </p:spPr>
        <p:txBody>
          <a:bodyPr wrap="square">
            <a:spAutoFit/>
          </a:bodyPr>
          <a:lstStyle/>
          <a:p>
            <a:pPr marL="285750" indent="-285750" algn="just">
              <a:lnSpc>
                <a:spcPct val="20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The font-family property specifies the font for an element. </a:t>
            </a:r>
          </a:p>
          <a:p>
            <a:pPr marL="285750" indent="-285750" algn="just">
              <a:lnSpc>
                <a:spcPct val="20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The font-family property can hold several font names as a "</a:t>
            </a:r>
            <a:r>
              <a:rPr lang="en-GB" sz="2000" b="1" dirty="0" err="1">
                <a:latin typeface="Times New Roman" panose="02020603050405020304" pitchFamily="18" charset="0"/>
                <a:cs typeface="Times New Roman" panose="02020603050405020304" pitchFamily="18" charset="0"/>
              </a:rPr>
              <a:t>fallback</a:t>
            </a:r>
            <a:r>
              <a:rPr lang="en-GB" sz="2000" b="1" dirty="0">
                <a:latin typeface="Times New Roman" panose="02020603050405020304" pitchFamily="18" charset="0"/>
                <a:cs typeface="Times New Roman" panose="02020603050405020304" pitchFamily="18" charset="0"/>
              </a:rPr>
              <a:t>" system.</a:t>
            </a:r>
          </a:p>
          <a:p>
            <a:pPr marL="285750" indent="-285750" algn="just">
              <a:lnSpc>
                <a:spcPct val="20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 If the browser does not support the first font, it tries the next font. </a:t>
            </a:r>
          </a:p>
          <a:p>
            <a:pPr marL="285750" indent="-285750" algn="just">
              <a:lnSpc>
                <a:spcPct val="20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There are two types of font family names:</a:t>
            </a:r>
          </a:p>
          <a:p>
            <a:pPr marL="285750" indent="-285750" algn="just">
              <a:lnSpc>
                <a:spcPct val="20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1. </a:t>
            </a:r>
            <a:r>
              <a:rPr lang="en-GB" sz="2000" b="1" dirty="0">
                <a:solidFill>
                  <a:srgbClr val="FF0000"/>
                </a:solidFill>
                <a:latin typeface="Times New Roman" panose="02020603050405020304" pitchFamily="18" charset="0"/>
                <a:cs typeface="Times New Roman" panose="02020603050405020304" pitchFamily="18" charset="0"/>
              </a:rPr>
              <a:t>family-name - The name of a font-family, like "times", "courier", "</a:t>
            </a:r>
            <a:r>
              <a:rPr lang="en-GB" sz="2000" b="1" dirty="0" err="1">
                <a:solidFill>
                  <a:srgbClr val="FF0000"/>
                </a:solidFill>
                <a:latin typeface="Times New Roman" panose="02020603050405020304" pitchFamily="18" charset="0"/>
                <a:cs typeface="Times New Roman" panose="02020603050405020304" pitchFamily="18" charset="0"/>
              </a:rPr>
              <a:t>arial</a:t>
            </a:r>
            <a:r>
              <a:rPr lang="en-GB" sz="2000" b="1" dirty="0">
                <a:solidFill>
                  <a:srgbClr val="FF0000"/>
                </a:solidFill>
                <a:latin typeface="Times New Roman" panose="02020603050405020304" pitchFamily="18" charset="0"/>
                <a:cs typeface="Times New Roman" panose="02020603050405020304" pitchFamily="18" charset="0"/>
              </a:rPr>
              <a:t>", etc.</a:t>
            </a:r>
          </a:p>
          <a:p>
            <a:pPr marL="285750" indent="-285750" algn="just">
              <a:lnSpc>
                <a:spcPct val="20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2. </a:t>
            </a:r>
            <a:r>
              <a:rPr lang="en-GB" sz="2000" b="1" dirty="0">
                <a:solidFill>
                  <a:srgbClr val="FF0000"/>
                </a:solidFill>
                <a:latin typeface="Times New Roman" panose="02020603050405020304" pitchFamily="18" charset="0"/>
                <a:cs typeface="Times New Roman" panose="02020603050405020304" pitchFamily="18" charset="0"/>
              </a:rPr>
              <a:t>generic-family - The name of a generic-family, like "serif", "sans-serif", "cursive", "fantasy", "monospace".</a:t>
            </a:r>
          </a:p>
          <a:p>
            <a:pPr marL="285750" indent="-285750" algn="just">
              <a:lnSpc>
                <a:spcPct val="20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Start with the font you want, and always end with a generic family, to let the browser pick a similar font in the generic family, if no other fonts are available.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32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5</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227582"/>
            <a:ext cx="10584639" cy="584775"/>
          </a:xfrm>
          <a:prstGeom prst="rect">
            <a:avLst/>
          </a:prstGeom>
        </p:spPr>
        <p:txBody>
          <a:bodyPr wrap="square">
            <a:spAutoFit/>
          </a:bodyPr>
          <a:lstStyle/>
          <a:p>
            <a:pPr lvl="0" algn="ctr"/>
            <a:r>
              <a:rPr lang="en-GB" sz="3200" b="1" dirty="0"/>
              <a:t>Discuss the syntax of CSS with an example</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707366" y="985611"/>
            <a:ext cx="10791673" cy="1092607"/>
          </a:xfrm>
          <a:prstGeom prst="rect">
            <a:avLst/>
          </a:prstGeom>
        </p:spPr>
        <p:txBody>
          <a:bodyPr wrap="square">
            <a:spAutoFit/>
          </a:bodyPr>
          <a:lstStyle/>
          <a:p>
            <a:pPr marL="285750" indent="-285750" algn="just">
              <a:spcAft>
                <a:spcPts val="600"/>
              </a:spcAft>
              <a:buFont typeface="Wingdings" panose="05000000000000000000" pitchFamily="2" charset="2"/>
              <a:buChar char="q"/>
            </a:pPr>
            <a:r>
              <a:rPr lang="en-GB" sz="2000" dirty="0">
                <a:solidFill>
                  <a:srgbClr val="000000"/>
                </a:solidFill>
                <a:latin typeface="Times New Roman" panose="02020603050405020304" pitchFamily="18" charset="0"/>
              </a:rPr>
              <a:t>A CSS stylesheet consists of a set of rules that are interpreted by the web browser and then applied to the corresponding elements such as paragraphs, headings, etc. in the document. </a:t>
            </a:r>
          </a:p>
          <a:p>
            <a:pPr marL="285750" indent="-285750" algn="just">
              <a:spcAft>
                <a:spcPts val="600"/>
              </a:spcAft>
              <a:buFont typeface="Wingdings" panose="05000000000000000000" pitchFamily="2" charset="2"/>
              <a:buChar char="q"/>
            </a:pPr>
            <a:r>
              <a:rPr lang="en-GB" sz="2000" dirty="0">
                <a:solidFill>
                  <a:srgbClr val="000000"/>
                </a:solidFill>
                <a:latin typeface="Times New Roman" panose="02020603050405020304" pitchFamily="18" charset="0"/>
              </a:rPr>
              <a:t>A CSS rule have two main parts, a selector and one or more declarations:</a:t>
            </a:r>
            <a:endParaRPr lang="en-IN" sz="2000" dirty="0">
              <a:solidFill>
                <a:srgbClr val="000000"/>
              </a:solidFill>
              <a:latin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563841" y="2217402"/>
            <a:ext cx="5643290" cy="1629979"/>
          </a:xfrm>
          <a:prstGeom prst="rect">
            <a:avLst/>
          </a:prstGeom>
        </p:spPr>
      </p:pic>
      <p:sp>
        <p:nvSpPr>
          <p:cNvPr id="10" name="Rectangle 9"/>
          <p:cNvSpPr/>
          <p:nvPr/>
        </p:nvSpPr>
        <p:spPr>
          <a:xfrm>
            <a:off x="707366" y="4020635"/>
            <a:ext cx="10420709" cy="2062103"/>
          </a:xfrm>
          <a:prstGeom prst="rect">
            <a:avLst/>
          </a:prstGeom>
        </p:spPr>
        <p:txBody>
          <a:bodyPr wrap="square">
            <a:spAutoFit/>
          </a:bodyPr>
          <a:lstStyle/>
          <a:p>
            <a:pPr marL="285750" indent="-285750">
              <a:spcAft>
                <a:spcPts val="600"/>
              </a:spcAft>
              <a:buFont typeface="Wingdings" panose="05000000000000000000" pitchFamily="2" charset="2"/>
              <a:buChar char="q"/>
            </a:pPr>
            <a:r>
              <a:rPr lang="en-GB" b="1" dirty="0"/>
              <a:t>The selector specifies which element or elements in the HTML page the CSS rule applies to. </a:t>
            </a:r>
          </a:p>
          <a:p>
            <a:pPr marL="285750" indent="-285750">
              <a:spcAft>
                <a:spcPts val="600"/>
              </a:spcAft>
              <a:buFont typeface="Wingdings" panose="05000000000000000000" pitchFamily="2" charset="2"/>
              <a:buChar char="q"/>
            </a:pPr>
            <a:r>
              <a:rPr lang="en-GB" b="1" dirty="0"/>
              <a:t>The declarations within the block determines how the elements are formatted on a webpage. </a:t>
            </a:r>
          </a:p>
          <a:p>
            <a:pPr marL="285750" indent="-285750">
              <a:spcAft>
                <a:spcPts val="600"/>
              </a:spcAft>
              <a:buFont typeface="Wingdings" panose="05000000000000000000" pitchFamily="2" charset="2"/>
              <a:buChar char="q"/>
            </a:pPr>
            <a:r>
              <a:rPr lang="en-GB" b="1" dirty="0"/>
              <a:t>Each declaration consists of a property and a value separated by a colon (:) and ending with a semicolon (;), and the declaration groups are surrounded by curly braces {}.</a:t>
            </a:r>
          </a:p>
          <a:p>
            <a:pPr marL="285750" indent="-285750">
              <a:spcAft>
                <a:spcPts val="600"/>
              </a:spcAft>
              <a:buFont typeface="Wingdings" panose="05000000000000000000" pitchFamily="2" charset="2"/>
              <a:buChar char="q"/>
            </a:pPr>
            <a:r>
              <a:rPr lang="en-GB" b="1" dirty="0"/>
              <a:t>The property is the style attribute you want to change; they could be font, </a:t>
            </a:r>
            <a:r>
              <a:rPr lang="en-GB" b="1" dirty="0" err="1"/>
              <a:t>color</a:t>
            </a:r>
            <a:r>
              <a:rPr lang="en-GB" b="1" dirty="0"/>
              <a:t>, background, etc.</a:t>
            </a:r>
          </a:p>
          <a:p>
            <a:pPr marL="285750" indent="-285750">
              <a:spcAft>
                <a:spcPts val="600"/>
              </a:spcAft>
              <a:buFont typeface="Wingdings" panose="05000000000000000000" pitchFamily="2" charset="2"/>
              <a:buChar char="q"/>
            </a:pPr>
            <a:r>
              <a:rPr lang="en-GB" b="1" dirty="0"/>
              <a:t>Each property has a value, for example </a:t>
            </a:r>
            <a:r>
              <a:rPr lang="en-GB" b="1" dirty="0" err="1"/>
              <a:t>color</a:t>
            </a:r>
            <a:r>
              <a:rPr lang="en-GB" b="1" dirty="0"/>
              <a:t> property can have value either blue or #0000FF etc.</a:t>
            </a:r>
            <a:endParaRPr lang="en-IN" b="1" dirty="0"/>
          </a:p>
        </p:txBody>
      </p:sp>
    </p:spTree>
    <p:extLst>
      <p:ext uri="{BB962C8B-B14F-4D97-AF65-F5344CB8AC3E}">
        <p14:creationId xmlns:p14="http://schemas.microsoft.com/office/powerpoint/2010/main" val="183921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50</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541195"/>
            <a:ext cx="10584639" cy="584775"/>
          </a:xfrm>
          <a:prstGeom prst="rect">
            <a:avLst/>
          </a:prstGeom>
        </p:spPr>
        <p:txBody>
          <a:bodyPr wrap="square">
            <a:spAutoFit/>
          </a:bodyPr>
          <a:lstStyle/>
          <a:p>
            <a:pPr lvl="0" algn="ctr"/>
            <a:r>
              <a:rPr lang="en-GB" sz="3200" b="1" dirty="0"/>
              <a:t>Example - font-family Property</a:t>
            </a:r>
          </a:p>
        </p:txBody>
      </p:sp>
      <p:sp>
        <p:nvSpPr>
          <p:cNvPr id="3" name="Rectangle 2"/>
          <p:cNvSpPr/>
          <p:nvPr/>
        </p:nvSpPr>
        <p:spPr>
          <a:xfrm>
            <a:off x="603849" y="1496933"/>
            <a:ext cx="10749951" cy="3785652"/>
          </a:xfrm>
          <a:prstGeom prst="rect">
            <a:avLst/>
          </a:prstGeom>
        </p:spPr>
        <p:txBody>
          <a:bodyPr wrap="square">
            <a:spAutoFit/>
          </a:bodyPr>
          <a:lstStyle/>
          <a:p>
            <a:r>
              <a:rPr lang="en-GB" sz="2400" b="1" dirty="0">
                <a:latin typeface="Times New Roman" panose="02020603050405020304" pitchFamily="18" charset="0"/>
                <a:cs typeface="Times New Roman" panose="02020603050405020304" pitchFamily="18" charset="0"/>
              </a:rPr>
              <a:t>&lt;style&gt;</a:t>
            </a:r>
          </a:p>
          <a:p>
            <a:r>
              <a:rPr lang="en-GB" sz="2400" b="1" dirty="0" err="1">
                <a:latin typeface="Times New Roman" panose="02020603050405020304" pitchFamily="18" charset="0"/>
                <a:cs typeface="Times New Roman" panose="02020603050405020304" pitchFamily="18" charset="0"/>
              </a:rPr>
              <a:t>p.a</a:t>
            </a:r>
            <a:r>
              <a:rPr lang="en-GB" sz="2400" b="1" dirty="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{font-family</a:t>
            </a:r>
            <a:r>
              <a:rPr lang="en-GB" sz="2400" b="1" dirty="0">
                <a:latin typeface="Times New Roman" panose="02020603050405020304" pitchFamily="18" charset="0"/>
                <a:cs typeface="Times New Roman" panose="02020603050405020304" pitchFamily="18" charset="0"/>
              </a:rPr>
              <a:t>: "Times New Roman</a:t>
            </a:r>
            <a:r>
              <a:rPr lang="en-GB" sz="2400" b="1" dirty="0" smtClean="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a:p>
            <a:r>
              <a:rPr lang="en-GB" sz="2400" b="1" dirty="0" err="1">
                <a:latin typeface="Times New Roman" panose="02020603050405020304" pitchFamily="18" charset="0"/>
                <a:cs typeface="Times New Roman" panose="02020603050405020304" pitchFamily="18" charset="0"/>
              </a:rPr>
              <a:t>p.b</a:t>
            </a:r>
            <a:r>
              <a:rPr lang="en-GB" sz="2400" b="1" dirty="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{font-family</a:t>
            </a:r>
            <a:r>
              <a:rPr lang="en-GB" sz="2400" b="1" dirty="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“Arial”;}</a:t>
            </a:r>
            <a:endParaRPr lang="en-GB" sz="2400" b="1"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&lt;/style&gt;</a:t>
            </a:r>
          </a:p>
          <a:p>
            <a:r>
              <a:rPr lang="en-GB" sz="2400" b="1" dirty="0">
                <a:latin typeface="Times New Roman" panose="02020603050405020304" pitchFamily="18" charset="0"/>
                <a:cs typeface="Times New Roman" panose="02020603050405020304" pitchFamily="18" charset="0"/>
              </a:rPr>
              <a:t>&lt;/head&gt;</a:t>
            </a:r>
          </a:p>
          <a:p>
            <a:r>
              <a:rPr lang="en-GB" sz="2400" b="1" dirty="0">
                <a:latin typeface="Times New Roman" panose="02020603050405020304" pitchFamily="18" charset="0"/>
                <a:cs typeface="Times New Roman" panose="02020603050405020304" pitchFamily="18" charset="0"/>
              </a:rPr>
              <a:t>&lt;body&gt;</a:t>
            </a:r>
          </a:p>
          <a:p>
            <a:r>
              <a:rPr lang="en-GB" sz="2400" b="1" dirty="0">
                <a:latin typeface="Times New Roman" panose="02020603050405020304" pitchFamily="18" charset="0"/>
                <a:cs typeface="Times New Roman" panose="02020603050405020304" pitchFamily="18" charset="0"/>
              </a:rPr>
              <a:t>&lt;h1&gt;The font-family Property&lt;/h1&gt;</a:t>
            </a:r>
          </a:p>
          <a:p>
            <a:r>
              <a:rPr lang="en-GB" sz="2400" b="1" dirty="0">
                <a:latin typeface="Times New Roman" panose="02020603050405020304" pitchFamily="18" charset="0"/>
                <a:cs typeface="Times New Roman" panose="02020603050405020304" pitchFamily="18" charset="0"/>
              </a:rPr>
              <a:t>&lt;p class="a"&gt;This is a paragraph, shown in the Times New Roman font.&lt;/p&gt;</a:t>
            </a:r>
          </a:p>
          <a:p>
            <a:r>
              <a:rPr lang="en-GB" sz="2400" b="1" dirty="0">
                <a:latin typeface="Times New Roman" panose="02020603050405020304" pitchFamily="18" charset="0"/>
                <a:cs typeface="Times New Roman" panose="02020603050405020304" pitchFamily="18" charset="0"/>
              </a:rPr>
              <a:t>&lt;p class="b"&gt;This is a paragraph, shown in the Arial font.&lt;/p&gt;</a:t>
            </a:r>
          </a:p>
          <a:p>
            <a:r>
              <a:rPr lang="en-GB" sz="2400" b="1" dirty="0">
                <a:latin typeface="Times New Roman" panose="02020603050405020304" pitchFamily="18" charset="0"/>
                <a:cs typeface="Times New Roman" panose="02020603050405020304" pitchFamily="18" charset="0"/>
              </a:rPr>
              <a:t>&lt;/body&gt;</a:t>
            </a:r>
            <a:endParaRPr lang="en-IN"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110713" y="5664924"/>
            <a:ext cx="6686550" cy="1047750"/>
          </a:xfrm>
          <a:prstGeom prst="rect">
            <a:avLst/>
          </a:prstGeom>
        </p:spPr>
      </p:pic>
    </p:spTree>
    <p:extLst>
      <p:ext uri="{BB962C8B-B14F-4D97-AF65-F5344CB8AC3E}">
        <p14:creationId xmlns:p14="http://schemas.microsoft.com/office/powerpoint/2010/main" val="3961689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607719" y="156406"/>
            <a:ext cx="4403386" cy="646331"/>
          </a:xfrm>
          <a:prstGeom prst="rect">
            <a:avLst/>
          </a:prstGeom>
        </p:spPr>
        <p:txBody>
          <a:bodyPr wrap="none">
            <a:spAutoFit/>
          </a:bodyPr>
          <a:lstStyle/>
          <a:p>
            <a:pPr algn="ctr"/>
            <a:r>
              <a:rPr lang="en-GB" sz="3600" b="1" dirty="0"/>
              <a:t>List properties in CSS</a:t>
            </a:r>
            <a:endParaRPr lang="en-US" sz="2400" b="1" dirty="0"/>
          </a:p>
        </p:txBody>
      </p:sp>
      <p:sp>
        <p:nvSpPr>
          <p:cNvPr id="2" name="Rectangle 1"/>
          <p:cNvSpPr/>
          <p:nvPr/>
        </p:nvSpPr>
        <p:spPr>
          <a:xfrm>
            <a:off x="673768" y="802737"/>
            <a:ext cx="10876547" cy="5632311"/>
          </a:xfrm>
          <a:prstGeom prst="rect">
            <a:avLst/>
          </a:prstGeom>
        </p:spPr>
        <p:txBody>
          <a:bodyPr wrap="square">
            <a:spAutoFit/>
          </a:bodyPr>
          <a:lstStyle/>
          <a:p>
            <a:pPr marL="252000" indent="-457200">
              <a:lnSpc>
                <a:spcPct val="200000"/>
              </a:lnSpc>
            </a:pPr>
            <a:r>
              <a:rPr lang="en-GB" sz="2000" b="1" dirty="0"/>
              <a:t>All CSS list properties can be grouped into: </a:t>
            </a:r>
          </a:p>
          <a:p>
            <a:pPr marL="252000" indent="-457200">
              <a:lnSpc>
                <a:spcPct val="200000"/>
              </a:lnSpc>
            </a:pPr>
            <a:r>
              <a:rPr lang="en-GB" sz="2000" b="1" dirty="0" smtClean="0"/>
              <a:t>•</a:t>
            </a:r>
            <a:r>
              <a:rPr lang="en-GB" sz="2000" b="1" dirty="0">
                <a:solidFill>
                  <a:srgbClr val="FF0000"/>
                </a:solidFill>
              </a:rPr>
              <a:t> list-style-type </a:t>
            </a:r>
            <a:r>
              <a:rPr lang="en-GB" sz="2000" b="1" dirty="0"/>
              <a:t>- Specifies the type of list-item marker </a:t>
            </a:r>
          </a:p>
          <a:p>
            <a:pPr marL="252000" indent="-457200">
              <a:lnSpc>
                <a:spcPct val="200000"/>
              </a:lnSpc>
            </a:pPr>
            <a:r>
              <a:rPr lang="en-GB" sz="2000" b="1" dirty="0" smtClean="0"/>
              <a:t>•</a:t>
            </a:r>
            <a:r>
              <a:rPr lang="en-GB" sz="2000" b="1" dirty="0" smtClean="0">
                <a:solidFill>
                  <a:srgbClr val="FF0000"/>
                </a:solidFill>
              </a:rPr>
              <a:t> </a:t>
            </a:r>
            <a:r>
              <a:rPr lang="en-GB" sz="2000" b="1" dirty="0">
                <a:solidFill>
                  <a:srgbClr val="FF0000"/>
                </a:solidFill>
              </a:rPr>
              <a:t>list-style-position </a:t>
            </a:r>
            <a:r>
              <a:rPr lang="en-GB" sz="2000" b="1" dirty="0"/>
              <a:t>- Specifies the position of the list-item markers (bullet points) </a:t>
            </a:r>
          </a:p>
          <a:p>
            <a:pPr marL="252000" indent="-457200">
              <a:lnSpc>
                <a:spcPct val="200000"/>
              </a:lnSpc>
            </a:pPr>
            <a:r>
              <a:rPr lang="en-GB" sz="2000" b="1" dirty="0" smtClean="0"/>
              <a:t>• </a:t>
            </a:r>
            <a:r>
              <a:rPr lang="en-GB" sz="2000" b="1" dirty="0" smtClean="0">
                <a:solidFill>
                  <a:srgbClr val="FF0000"/>
                </a:solidFill>
              </a:rPr>
              <a:t>list-style-image </a:t>
            </a:r>
            <a:r>
              <a:rPr lang="en-GB" sz="2000" b="1" dirty="0"/>
              <a:t>- Specifies an image as the list-item marker </a:t>
            </a:r>
          </a:p>
          <a:p>
            <a:pPr marL="252000" indent="-457200">
              <a:lnSpc>
                <a:spcPct val="200000"/>
              </a:lnSpc>
            </a:pPr>
            <a:r>
              <a:rPr lang="en-GB" sz="2000" b="1" dirty="0" smtClean="0"/>
              <a:t>•</a:t>
            </a:r>
            <a:r>
              <a:rPr lang="en-GB" sz="2000" b="1" dirty="0" smtClean="0">
                <a:solidFill>
                  <a:srgbClr val="FF0000"/>
                </a:solidFill>
              </a:rPr>
              <a:t> </a:t>
            </a:r>
            <a:r>
              <a:rPr lang="en-GB" sz="2000" b="1" dirty="0">
                <a:solidFill>
                  <a:srgbClr val="FF0000"/>
                </a:solidFill>
              </a:rPr>
              <a:t>list-style </a:t>
            </a:r>
            <a:r>
              <a:rPr lang="en-GB" sz="2000" b="1" dirty="0"/>
              <a:t>- Sets all the properties for a list in one declaration </a:t>
            </a:r>
          </a:p>
          <a:p>
            <a:pPr marL="252000" indent="-457200">
              <a:lnSpc>
                <a:spcPct val="200000"/>
              </a:lnSpc>
            </a:pPr>
            <a:r>
              <a:rPr lang="en-GB" sz="2000" b="1" dirty="0" smtClean="0">
                <a:solidFill>
                  <a:srgbClr val="FF0000"/>
                </a:solidFill>
              </a:rPr>
              <a:t>The </a:t>
            </a:r>
            <a:r>
              <a:rPr lang="en-GB" sz="2000" b="1" dirty="0">
                <a:solidFill>
                  <a:srgbClr val="FF0000"/>
                </a:solidFill>
              </a:rPr>
              <a:t>CSS list properties allow you to: </a:t>
            </a:r>
          </a:p>
          <a:p>
            <a:pPr marL="252000" indent="-457200">
              <a:lnSpc>
                <a:spcPct val="150000"/>
              </a:lnSpc>
            </a:pPr>
            <a:r>
              <a:rPr lang="en-GB" b="1" dirty="0"/>
              <a:t>• 	</a:t>
            </a:r>
            <a:r>
              <a:rPr lang="en-GB" sz="2000" b="1" dirty="0" smtClean="0"/>
              <a:t>Set </a:t>
            </a:r>
            <a:r>
              <a:rPr lang="en-GB" sz="2000" b="1" dirty="0"/>
              <a:t>different list item markers for ordered lists </a:t>
            </a:r>
          </a:p>
          <a:p>
            <a:pPr marL="252000" indent="-457200">
              <a:lnSpc>
                <a:spcPct val="150000"/>
              </a:lnSpc>
            </a:pPr>
            <a:r>
              <a:rPr lang="en-GB" sz="2000" b="1" dirty="0"/>
              <a:t>• </a:t>
            </a:r>
            <a:r>
              <a:rPr lang="en-GB" sz="2000" b="1" dirty="0" smtClean="0"/>
              <a:t>	Set </a:t>
            </a:r>
            <a:r>
              <a:rPr lang="en-GB" sz="2000" b="1" dirty="0"/>
              <a:t>different list item markers for unordered lists </a:t>
            </a:r>
          </a:p>
          <a:p>
            <a:pPr marL="252000" indent="-457200">
              <a:lnSpc>
                <a:spcPct val="150000"/>
              </a:lnSpc>
            </a:pPr>
            <a:r>
              <a:rPr lang="en-GB" sz="2000" b="1" dirty="0"/>
              <a:t>• </a:t>
            </a:r>
            <a:r>
              <a:rPr lang="en-GB" sz="2000" b="1" dirty="0" smtClean="0"/>
              <a:t>	Set </a:t>
            </a:r>
            <a:r>
              <a:rPr lang="en-GB" sz="2000" b="1" dirty="0"/>
              <a:t>an image as the list item marker </a:t>
            </a:r>
          </a:p>
          <a:p>
            <a:pPr marL="252000" indent="-457200">
              <a:lnSpc>
                <a:spcPct val="150000"/>
              </a:lnSpc>
            </a:pPr>
            <a:r>
              <a:rPr lang="en-GB" sz="2000" b="1" dirty="0"/>
              <a:t>• </a:t>
            </a:r>
            <a:r>
              <a:rPr lang="en-GB" sz="2000" b="1" dirty="0" smtClean="0"/>
              <a:t>	Add </a:t>
            </a:r>
            <a:r>
              <a:rPr lang="en-GB" sz="2000" b="1" dirty="0"/>
              <a:t>background </a:t>
            </a:r>
            <a:r>
              <a:rPr lang="en-GB" sz="2000" b="1" dirty="0" err="1"/>
              <a:t>colors</a:t>
            </a:r>
            <a:r>
              <a:rPr lang="en-GB" sz="2000" b="1" dirty="0"/>
              <a:t> to lists and list items</a:t>
            </a:r>
          </a:p>
        </p:txBody>
      </p:sp>
    </p:spTree>
    <p:extLst>
      <p:ext uri="{BB962C8B-B14F-4D97-AF65-F5344CB8AC3E}">
        <p14:creationId xmlns:p14="http://schemas.microsoft.com/office/powerpoint/2010/main" val="115385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698722" y="192837"/>
            <a:ext cx="2736198" cy="646331"/>
          </a:xfrm>
          <a:prstGeom prst="rect">
            <a:avLst/>
          </a:prstGeom>
        </p:spPr>
        <p:txBody>
          <a:bodyPr wrap="none">
            <a:spAutoFit/>
          </a:bodyPr>
          <a:lstStyle/>
          <a:p>
            <a:pPr algn="ctr"/>
            <a:r>
              <a:rPr lang="en-GB" sz="3600" b="1" dirty="0"/>
              <a:t>Types of lists</a:t>
            </a:r>
            <a:endParaRPr lang="en-US" sz="2400" b="1" dirty="0"/>
          </a:p>
        </p:txBody>
      </p:sp>
      <p:sp>
        <p:nvSpPr>
          <p:cNvPr id="3" name="Rectangle 2"/>
          <p:cNvSpPr/>
          <p:nvPr/>
        </p:nvSpPr>
        <p:spPr>
          <a:xfrm>
            <a:off x="1029418" y="839168"/>
            <a:ext cx="9857117" cy="2554545"/>
          </a:xfrm>
          <a:prstGeom prst="rect">
            <a:avLst/>
          </a:prstGeom>
        </p:spPr>
        <p:txBody>
          <a:bodyPr wrap="square">
            <a:spAutoFit/>
          </a:bodyPr>
          <a:lstStyle/>
          <a:p>
            <a:pPr>
              <a:lnSpc>
                <a:spcPct val="200000"/>
              </a:lnSpc>
            </a:pPr>
            <a:r>
              <a:rPr lang="en-GB" sz="2000" b="1" dirty="0"/>
              <a:t>There are two main types of lists:</a:t>
            </a:r>
          </a:p>
          <a:p>
            <a:pPr>
              <a:lnSpc>
                <a:spcPct val="200000"/>
              </a:lnSpc>
            </a:pPr>
            <a:r>
              <a:rPr lang="en-GB" sz="2000" b="1" dirty="0"/>
              <a:t> • unordered lists (&lt;</a:t>
            </a:r>
            <a:r>
              <a:rPr lang="en-GB" sz="2000" b="1" dirty="0" err="1"/>
              <a:t>ul</a:t>
            </a:r>
            <a:r>
              <a:rPr lang="en-GB" sz="2000" b="1" dirty="0"/>
              <a:t>&gt;) - the list items are marked with bullets </a:t>
            </a:r>
          </a:p>
          <a:p>
            <a:pPr>
              <a:lnSpc>
                <a:spcPct val="200000"/>
              </a:lnSpc>
            </a:pPr>
            <a:r>
              <a:rPr lang="en-GB" sz="2000" b="1" dirty="0"/>
              <a:t>• ordered lists (&lt;</a:t>
            </a:r>
            <a:r>
              <a:rPr lang="en-GB" sz="2000" b="1" dirty="0" err="1"/>
              <a:t>ol</a:t>
            </a:r>
            <a:r>
              <a:rPr lang="en-GB" sz="2000" b="1" dirty="0"/>
              <a:t>&gt;) - the list items are marked with numbers or letters </a:t>
            </a:r>
          </a:p>
          <a:p>
            <a:pPr>
              <a:lnSpc>
                <a:spcPct val="200000"/>
              </a:lnSpc>
            </a:pPr>
            <a:r>
              <a:rPr lang="en-GB" sz="2000" b="1" dirty="0"/>
              <a:t>For example:</a:t>
            </a:r>
            <a:endParaRPr lang="en-IN" sz="2000" b="1" dirty="0"/>
          </a:p>
        </p:txBody>
      </p:sp>
      <p:pic>
        <p:nvPicPr>
          <p:cNvPr id="4" name="Picture 3"/>
          <p:cNvPicPr>
            <a:picLocks noChangeAspect="1"/>
          </p:cNvPicPr>
          <p:nvPr/>
        </p:nvPicPr>
        <p:blipFill>
          <a:blip r:embed="rId2"/>
          <a:stretch>
            <a:fillRect/>
          </a:stretch>
        </p:blipFill>
        <p:spPr>
          <a:xfrm>
            <a:off x="1419386" y="3350050"/>
            <a:ext cx="9639428" cy="2937013"/>
          </a:xfrm>
          <a:prstGeom prst="rect">
            <a:avLst/>
          </a:prstGeom>
        </p:spPr>
      </p:pic>
    </p:spTree>
    <p:extLst>
      <p:ext uri="{BB962C8B-B14F-4D97-AF65-F5344CB8AC3E}">
        <p14:creationId xmlns:p14="http://schemas.microsoft.com/office/powerpoint/2010/main" val="198659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29409" y="578650"/>
            <a:ext cx="3332808" cy="5606663"/>
          </a:xfrm>
          <a:prstGeom prst="rect">
            <a:avLst/>
          </a:prstGeom>
        </p:spPr>
        <p:txBody>
          <a:bodyPr wrap="square">
            <a:spAutoFit/>
          </a:bodyPr>
          <a:lstStyle/>
          <a:p>
            <a:pPr>
              <a:lnSpc>
                <a:spcPts val="1000"/>
              </a:lnSpc>
              <a:spcAft>
                <a:spcPts val="1800"/>
              </a:spcAft>
            </a:pPr>
            <a:r>
              <a:rPr lang="en-GB" b="1" dirty="0" smtClean="0"/>
              <a:t>&lt;head&gt;</a:t>
            </a:r>
          </a:p>
          <a:p>
            <a:pPr>
              <a:lnSpc>
                <a:spcPts val="1000"/>
              </a:lnSpc>
              <a:spcAft>
                <a:spcPts val="1800"/>
              </a:spcAft>
            </a:pPr>
            <a:r>
              <a:rPr lang="en-GB" b="1" dirty="0" smtClean="0">
                <a:solidFill>
                  <a:srgbClr val="FF0000"/>
                </a:solidFill>
              </a:rPr>
              <a:t>&lt;style&gt;</a:t>
            </a:r>
          </a:p>
          <a:p>
            <a:pPr>
              <a:lnSpc>
                <a:spcPts val="1000"/>
              </a:lnSpc>
              <a:spcAft>
                <a:spcPts val="1800"/>
              </a:spcAft>
            </a:pPr>
            <a:r>
              <a:rPr lang="en-GB" b="1" dirty="0" err="1" smtClean="0">
                <a:solidFill>
                  <a:srgbClr val="FF0000"/>
                </a:solidFill>
              </a:rPr>
              <a:t>ul.a</a:t>
            </a:r>
            <a:r>
              <a:rPr lang="en-GB" b="1" dirty="0" smtClean="0">
                <a:solidFill>
                  <a:srgbClr val="FF0000"/>
                </a:solidFill>
              </a:rPr>
              <a:t> {</a:t>
            </a:r>
          </a:p>
          <a:p>
            <a:pPr>
              <a:lnSpc>
                <a:spcPts val="1000"/>
              </a:lnSpc>
              <a:spcAft>
                <a:spcPts val="1800"/>
              </a:spcAft>
            </a:pPr>
            <a:r>
              <a:rPr lang="en-GB" b="1" dirty="0" smtClean="0">
                <a:solidFill>
                  <a:srgbClr val="FF0000"/>
                </a:solidFill>
              </a:rPr>
              <a:t>list-style-type: circle;</a:t>
            </a:r>
          </a:p>
          <a:p>
            <a:pPr>
              <a:lnSpc>
                <a:spcPts val="1000"/>
              </a:lnSpc>
              <a:spcAft>
                <a:spcPts val="1800"/>
              </a:spcAft>
            </a:pPr>
            <a:r>
              <a:rPr lang="en-GB" b="1" dirty="0" smtClean="0">
                <a:solidFill>
                  <a:srgbClr val="FF0000"/>
                </a:solidFill>
              </a:rPr>
              <a:t>}</a:t>
            </a:r>
            <a:endParaRPr lang="en-GB" b="1" dirty="0">
              <a:solidFill>
                <a:srgbClr val="FF0000"/>
              </a:solidFill>
            </a:endParaRPr>
          </a:p>
          <a:p>
            <a:pPr>
              <a:lnSpc>
                <a:spcPts val="1000"/>
              </a:lnSpc>
              <a:spcAft>
                <a:spcPts val="1800"/>
              </a:spcAft>
            </a:pPr>
            <a:r>
              <a:rPr lang="en-GB" b="1" dirty="0" err="1">
                <a:solidFill>
                  <a:schemeClr val="accent5"/>
                </a:solidFill>
              </a:rPr>
              <a:t>ul.b</a:t>
            </a:r>
            <a:r>
              <a:rPr lang="en-GB" b="1" dirty="0">
                <a:solidFill>
                  <a:schemeClr val="accent5"/>
                </a:solidFill>
              </a:rPr>
              <a:t> {</a:t>
            </a:r>
          </a:p>
          <a:p>
            <a:pPr>
              <a:lnSpc>
                <a:spcPts val="1000"/>
              </a:lnSpc>
              <a:spcAft>
                <a:spcPts val="1800"/>
              </a:spcAft>
            </a:pPr>
            <a:r>
              <a:rPr lang="en-GB" b="1" dirty="0">
                <a:solidFill>
                  <a:schemeClr val="accent5"/>
                </a:solidFill>
              </a:rPr>
              <a:t>list-style-type: square;</a:t>
            </a:r>
          </a:p>
          <a:p>
            <a:pPr>
              <a:lnSpc>
                <a:spcPts val="1000"/>
              </a:lnSpc>
              <a:spcAft>
                <a:spcPts val="1800"/>
              </a:spcAft>
            </a:pPr>
            <a:r>
              <a:rPr lang="en-GB" b="1" dirty="0">
                <a:solidFill>
                  <a:schemeClr val="accent5"/>
                </a:solidFill>
              </a:rPr>
              <a:t>}</a:t>
            </a:r>
          </a:p>
          <a:p>
            <a:pPr>
              <a:lnSpc>
                <a:spcPts val="1000"/>
              </a:lnSpc>
              <a:spcAft>
                <a:spcPts val="1800"/>
              </a:spcAft>
            </a:pPr>
            <a:r>
              <a:rPr lang="en-GB" b="1" dirty="0" err="1">
                <a:solidFill>
                  <a:srgbClr val="FF0000"/>
                </a:solidFill>
              </a:rPr>
              <a:t>ol.c</a:t>
            </a:r>
            <a:r>
              <a:rPr lang="en-GB" b="1" dirty="0">
                <a:solidFill>
                  <a:srgbClr val="FF0000"/>
                </a:solidFill>
              </a:rPr>
              <a:t> {</a:t>
            </a:r>
          </a:p>
          <a:p>
            <a:pPr>
              <a:lnSpc>
                <a:spcPts val="1000"/>
              </a:lnSpc>
              <a:spcAft>
                <a:spcPts val="1800"/>
              </a:spcAft>
            </a:pPr>
            <a:r>
              <a:rPr lang="en-GB" b="1" dirty="0" smtClean="0">
                <a:solidFill>
                  <a:srgbClr val="FF0000"/>
                </a:solidFill>
              </a:rPr>
              <a:t>list-style-type: upper-roman;</a:t>
            </a:r>
          </a:p>
          <a:p>
            <a:pPr>
              <a:lnSpc>
                <a:spcPts val="1000"/>
              </a:lnSpc>
              <a:spcAft>
                <a:spcPts val="1800"/>
              </a:spcAft>
            </a:pPr>
            <a:r>
              <a:rPr lang="en-GB" b="1" dirty="0" smtClean="0">
                <a:solidFill>
                  <a:srgbClr val="FF0000"/>
                </a:solidFill>
              </a:rPr>
              <a:t>}</a:t>
            </a:r>
            <a:endParaRPr lang="en-GB" b="1" dirty="0">
              <a:solidFill>
                <a:srgbClr val="FF0000"/>
              </a:solidFill>
            </a:endParaRPr>
          </a:p>
          <a:p>
            <a:pPr>
              <a:lnSpc>
                <a:spcPts val="1000"/>
              </a:lnSpc>
              <a:spcAft>
                <a:spcPts val="1800"/>
              </a:spcAft>
            </a:pPr>
            <a:r>
              <a:rPr lang="en-GB" b="1" dirty="0" err="1"/>
              <a:t>ol.d</a:t>
            </a:r>
            <a:r>
              <a:rPr lang="en-GB" b="1" dirty="0"/>
              <a:t> {</a:t>
            </a:r>
          </a:p>
          <a:p>
            <a:pPr>
              <a:lnSpc>
                <a:spcPts val="1000"/>
              </a:lnSpc>
              <a:spcAft>
                <a:spcPts val="1800"/>
              </a:spcAft>
            </a:pPr>
            <a:r>
              <a:rPr lang="en-GB" b="1" dirty="0"/>
              <a:t>list-style-type: lower-alpha;</a:t>
            </a:r>
          </a:p>
          <a:p>
            <a:pPr>
              <a:lnSpc>
                <a:spcPts val="1000"/>
              </a:lnSpc>
              <a:spcAft>
                <a:spcPts val="1800"/>
              </a:spcAft>
            </a:pPr>
            <a:r>
              <a:rPr lang="en-GB" b="1" dirty="0"/>
              <a:t>}</a:t>
            </a:r>
          </a:p>
          <a:p>
            <a:pPr>
              <a:lnSpc>
                <a:spcPts val="1000"/>
              </a:lnSpc>
              <a:spcAft>
                <a:spcPts val="1800"/>
              </a:spcAft>
            </a:pPr>
            <a:r>
              <a:rPr lang="en-GB" b="1" dirty="0">
                <a:solidFill>
                  <a:srgbClr val="FF0000"/>
                </a:solidFill>
              </a:rPr>
              <a:t>&lt;/style&gt;</a:t>
            </a:r>
          </a:p>
          <a:p>
            <a:pPr>
              <a:lnSpc>
                <a:spcPts val="1000"/>
              </a:lnSpc>
              <a:spcAft>
                <a:spcPts val="1800"/>
              </a:spcAft>
            </a:pPr>
            <a:r>
              <a:rPr lang="en-GB" b="1" dirty="0"/>
              <a:t>&lt;/head&gt;</a:t>
            </a:r>
            <a:endParaRPr lang="en-IN" b="1" dirty="0"/>
          </a:p>
        </p:txBody>
      </p:sp>
      <p:sp>
        <p:nvSpPr>
          <p:cNvPr id="25" name="Rectangle 24"/>
          <p:cNvSpPr/>
          <p:nvPr/>
        </p:nvSpPr>
        <p:spPr>
          <a:xfrm>
            <a:off x="3261368" y="100423"/>
            <a:ext cx="3875163" cy="523220"/>
          </a:xfrm>
          <a:prstGeom prst="rect">
            <a:avLst/>
          </a:prstGeom>
        </p:spPr>
        <p:txBody>
          <a:bodyPr wrap="none">
            <a:spAutoFit/>
          </a:bodyPr>
          <a:lstStyle/>
          <a:p>
            <a:pPr algn="ctr"/>
            <a:r>
              <a:rPr lang="en-GB" sz="2800" b="1" dirty="0"/>
              <a:t>Example - list properties </a:t>
            </a:r>
            <a:endParaRPr lang="en-US" sz="2800" b="1" dirty="0"/>
          </a:p>
        </p:txBody>
      </p:sp>
      <p:sp>
        <p:nvSpPr>
          <p:cNvPr id="4" name="Rectangle 3"/>
          <p:cNvSpPr/>
          <p:nvPr/>
        </p:nvSpPr>
        <p:spPr>
          <a:xfrm>
            <a:off x="3997709" y="797737"/>
            <a:ext cx="4068418" cy="5635517"/>
          </a:xfrm>
          <a:prstGeom prst="rect">
            <a:avLst/>
          </a:prstGeom>
        </p:spPr>
        <p:txBody>
          <a:bodyPr wrap="square">
            <a:spAutoFit/>
          </a:bodyPr>
          <a:lstStyle/>
          <a:p>
            <a:pPr>
              <a:lnSpc>
                <a:spcPts val="1800"/>
              </a:lnSpc>
            </a:pPr>
            <a:r>
              <a:rPr lang="it-IT" b="1" dirty="0"/>
              <a:t>&lt;body&gt;</a:t>
            </a:r>
          </a:p>
          <a:p>
            <a:pPr>
              <a:lnSpc>
                <a:spcPts val="1800"/>
              </a:lnSpc>
            </a:pPr>
            <a:r>
              <a:rPr lang="it-IT" b="1" dirty="0"/>
              <a:t>&lt;p&gt;Example of unordered lists:&lt;/p&gt;</a:t>
            </a:r>
          </a:p>
          <a:p>
            <a:pPr>
              <a:lnSpc>
                <a:spcPts val="1800"/>
              </a:lnSpc>
            </a:pPr>
            <a:r>
              <a:rPr lang="it-IT" b="1" dirty="0">
                <a:solidFill>
                  <a:srgbClr val="FF0000"/>
                </a:solidFill>
              </a:rPr>
              <a:t>&lt;ul class="a"&gt;</a:t>
            </a:r>
          </a:p>
          <a:p>
            <a:pPr>
              <a:lnSpc>
                <a:spcPts val="1800"/>
              </a:lnSpc>
            </a:pPr>
            <a:r>
              <a:rPr lang="it-IT" b="1" dirty="0"/>
              <a:t>&lt;li&gt;Coffee&lt;/li&gt;</a:t>
            </a:r>
          </a:p>
          <a:p>
            <a:pPr>
              <a:lnSpc>
                <a:spcPts val="1800"/>
              </a:lnSpc>
            </a:pPr>
            <a:r>
              <a:rPr lang="it-IT" b="1" dirty="0"/>
              <a:t>&lt;li&gt;Tea&lt;/li&gt;</a:t>
            </a:r>
          </a:p>
          <a:p>
            <a:pPr>
              <a:lnSpc>
                <a:spcPts val="1800"/>
              </a:lnSpc>
            </a:pPr>
            <a:r>
              <a:rPr lang="it-IT" b="1" dirty="0"/>
              <a:t>&lt;li&gt;Coca Cola&lt;/li&gt;</a:t>
            </a:r>
          </a:p>
          <a:p>
            <a:pPr>
              <a:lnSpc>
                <a:spcPts val="1800"/>
              </a:lnSpc>
            </a:pPr>
            <a:r>
              <a:rPr lang="it-IT" b="1" dirty="0"/>
              <a:t>&lt;/ul&gt;</a:t>
            </a:r>
          </a:p>
          <a:p>
            <a:pPr>
              <a:lnSpc>
                <a:spcPts val="1800"/>
              </a:lnSpc>
            </a:pPr>
            <a:r>
              <a:rPr lang="it-IT" b="1" dirty="0">
                <a:solidFill>
                  <a:schemeClr val="accent5"/>
                </a:solidFill>
              </a:rPr>
              <a:t>&lt;ul class="b"&gt;</a:t>
            </a:r>
          </a:p>
          <a:p>
            <a:pPr>
              <a:lnSpc>
                <a:spcPts val="1800"/>
              </a:lnSpc>
            </a:pPr>
            <a:r>
              <a:rPr lang="it-IT" b="1" dirty="0"/>
              <a:t>&lt;li&gt;Coffee&lt;/li&gt;</a:t>
            </a:r>
          </a:p>
          <a:p>
            <a:pPr>
              <a:lnSpc>
                <a:spcPts val="1800"/>
              </a:lnSpc>
            </a:pPr>
            <a:r>
              <a:rPr lang="it-IT" b="1" dirty="0"/>
              <a:t>&lt;li&gt;Tea&lt;/li&gt;</a:t>
            </a:r>
          </a:p>
          <a:p>
            <a:pPr>
              <a:lnSpc>
                <a:spcPts val="1800"/>
              </a:lnSpc>
            </a:pPr>
            <a:r>
              <a:rPr lang="it-IT" b="1" dirty="0"/>
              <a:t>&lt;li&gt;Coca Cola&lt;/li&gt;</a:t>
            </a:r>
          </a:p>
          <a:p>
            <a:pPr>
              <a:lnSpc>
                <a:spcPts val="1800"/>
              </a:lnSpc>
            </a:pPr>
            <a:r>
              <a:rPr lang="it-IT" b="1" dirty="0"/>
              <a:t>&lt;/ul&gt;</a:t>
            </a:r>
          </a:p>
          <a:p>
            <a:pPr>
              <a:lnSpc>
                <a:spcPts val="1800"/>
              </a:lnSpc>
            </a:pPr>
            <a:r>
              <a:rPr lang="it-IT" b="1" dirty="0"/>
              <a:t>&lt;p&gt;Example of ordered lists:&lt;/p&gt;</a:t>
            </a:r>
          </a:p>
          <a:p>
            <a:pPr>
              <a:lnSpc>
                <a:spcPts val="1800"/>
              </a:lnSpc>
            </a:pPr>
            <a:r>
              <a:rPr lang="it-IT" b="1" dirty="0">
                <a:solidFill>
                  <a:srgbClr val="FF0000"/>
                </a:solidFill>
              </a:rPr>
              <a:t>&lt;ol class="c"&gt;</a:t>
            </a:r>
          </a:p>
          <a:p>
            <a:pPr>
              <a:lnSpc>
                <a:spcPts val="1800"/>
              </a:lnSpc>
            </a:pPr>
            <a:r>
              <a:rPr lang="it-IT" b="1" dirty="0"/>
              <a:t>&lt;li&gt;Coffee&lt;/li&gt;</a:t>
            </a:r>
          </a:p>
          <a:p>
            <a:pPr>
              <a:lnSpc>
                <a:spcPts val="1800"/>
              </a:lnSpc>
            </a:pPr>
            <a:r>
              <a:rPr lang="it-IT" b="1" dirty="0"/>
              <a:t>&lt;li&gt;Tea&lt;/li&gt;</a:t>
            </a:r>
          </a:p>
          <a:p>
            <a:pPr>
              <a:lnSpc>
                <a:spcPts val="1800"/>
              </a:lnSpc>
            </a:pPr>
            <a:r>
              <a:rPr lang="it-IT" b="1" dirty="0"/>
              <a:t>&lt;li&gt;Coca Cola&lt;/li&gt;</a:t>
            </a:r>
          </a:p>
          <a:p>
            <a:pPr>
              <a:lnSpc>
                <a:spcPts val="1800"/>
              </a:lnSpc>
            </a:pPr>
            <a:r>
              <a:rPr lang="it-IT" b="1" dirty="0"/>
              <a:t>&lt;/ol&gt;</a:t>
            </a:r>
          </a:p>
          <a:p>
            <a:pPr>
              <a:lnSpc>
                <a:spcPts val="1800"/>
              </a:lnSpc>
            </a:pPr>
            <a:r>
              <a:rPr lang="it-IT" b="1" dirty="0"/>
              <a:t>&lt;ol class="d"&gt;</a:t>
            </a:r>
          </a:p>
          <a:p>
            <a:pPr>
              <a:lnSpc>
                <a:spcPts val="1800"/>
              </a:lnSpc>
            </a:pPr>
            <a:r>
              <a:rPr lang="it-IT" b="1" dirty="0"/>
              <a:t>&lt;li&gt;Coffee&lt;/li&gt;</a:t>
            </a:r>
          </a:p>
          <a:p>
            <a:pPr>
              <a:lnSpc>
                <a:spcPts val="1800"/>
              </a:lnSpc>
            </a:pPr>
            <a:r>
              <a:rPr lang="it-IT" b="1" dirty="0"/>
              <a:t>&lt;li&gt;Tea&lt;/li&gt;</a:t>
            </a:r>
          </a:p>
          <a:p>
            <a:pPr>
              <a:lnSpc>
                <a:spcPts val="1800"/>
              </a:lnSpc>
            </a:pPr>
            <a:r>
              <a:rPr lang="it-IT" b="1" dirty="0"/>
              <a:t>&lt;li&gt;Coca Cola&lt;/li&gt;</a:t>
            </a:r>
          </a:p>
          <a:p>
            <a:pPr>
              <a:lnSpc>
                <a:spcPts val="1800"/>
              </a:lnSpc>
            </a:pPr>
            <a:r>
              <a:rPr lang="it-IT" b="1" dirty="0"/>
              <a:t>&lt;/ol&gt;</a:t>
            </a:r>
          </a:p>
          <a:p>
            <a:pPr>
              <a:lnSpc>
                <a:spcPts val="1800"/>
              </a:lnSpc>
            </a:pPr>
            <a:r>
              <a:rPr lang="it-IT" b="1" dirty="0"/>
              <a:t>&lt;/body&gt;</a:t>
            </a:r>
            <a:endParaRPr lang="en-IN" b="1" dirty="0"/>
          </a:p>
        </p:txBody>
      </p:sp>
      <p:pic>
        <p:nvPicPr>
          <p:cNvPr id="5" name="Picture 4"/>
          <p:cNvPicPr>
            <a:picLocks noChangeAspect="1"/>
          </p:cNvPicPr>
          <p:nvPr/>
        </p:nvPicPr>
        <p:blipFill>
          <a:blip r:embed="rId2"/>
          <a:stretch>
            <a:fillRect/>
          </a:stretch>
        </p:blipFill>
        <p:spPr>
          <a:xfrm>
            <a:off x="8733418" y="797737"/>
            <a:ext cx="2973801" cy="5168488"/>
          </a:xfrm>
          <a:prstGeom prst="rect">
            <a:avLst/>
          </a:prstGeom>
        </p:spPr>
      </p:pic>
      <p:sp>
        <p:nvSpPr>
          <p:cNvPr id="2" name="Rectangle 1"/>
          <p:cNvSpPr/>
          <p:nvPr/>
        </p:nvSpPr>
        <p:spPr>
          <a:xfrm>
            <a:off x="9564336" y="292387"/>
            <a:ext cx="1311966" cy="331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en-IN" dirty="0"/>
          </a:p>
        </p:txBody>
      </p:sp>
    </p:spTree>
    <p:extLst>
      <p:ext uri="{BB962C8B-B14F-4D97-AF65-F5344CB8AC3E}">
        <p14:creationId xmlns:p14="http://schemas.microsoft.com/office/powerpoint/2010/main" val="2562648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54</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200873" y="153860"/>
            <a:ext cx="9430034" cy="584775"/>
          </a:xfrm>
          <a:prstGeom prst="rect">
            <a:avLst/>
          </a:prstGeom>
        </p:spPr>
        <p:txBody>
          <a:bodyPr wrap="square">
            <a:spAutoFit/>
          </a:bodyPr>
          <a:lstStyle/>
          <a:p>
            <a:pPr lvl="0" algn="ctr"/>
            <a:r>
              <a:rPr lang="en-GB" sz="3200" b="1" dirty="0"/>
              <a:t>Image as the list item marker</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724618" y="1062487"/>
            <a:ext cx="8406130" cy="5339923"/>
          </a:xfrm>
          <a:prstGeom prst="rect">
            <a:avLst/>
          </a:prstGeom>
        </p:spPr>
        <p:txBody>
          <a:bodyPr wrap="square">
            <a:spAutoFit/>
          </a:bodyPr>
          <a:lstStyle/>
          <a:p>
            <a:pPr marL="342900" indent="-342900">
              <a:spcAft>
                <a:spcPts val="600"/>
              </a:spcAft>
              <a:buFont typeface="Wingdings" panose="05000000000000000000" pitchFamily="2" charset="2"/>
              <a:buChar char="Ø"/>
            </a:pPr>
            <a:r>
              <a:rPr lang="en-GB" sz="2000" dirty="0">
                <a:solidFill>
                  <a:srgbClr val="000000"/>
                </a:solidFill>
                <a:latin typeface="Times New Roman" panose="02020603050405020304" pitchFamily="18" charset="0"/>
              </a:rPr>
              <a:t>The list-style-image property specifies an image as the list item marker. </a:t>
            </a:r>
          </a:p>
          <a:p>
            <a:pPr marL="342900" indent="-342900">
              <a:spcAft>
                <a:spcPts val="600"/>
              </a:spcAft>
              <a:buFont typeface="Wingdings" panose="05000000000000000000" pitchFamily="2" charset="2"/>
              <a:buChar char="Ø"/>
            </a:pPr>
            <a:r>
              <a:rPr lang="en-GB" sz="2000" dirty="0">
                <a:solidFill>
                  <a:srgbClr val="000000"/>
                </a:solidFill>
                <a:latin typeface="Times New Roman" panose="02020603050405020304" pitchFamily="18" charset="0"/>
              </a:rPr>
              <a:t>The following script illustrates how an image can be used as the list item marker. </a:t>
            </a:r>
          </a:p>
          <a:p>
            <a:pPr>
              <a:spcAft>
                <a:spcPts val="600"/>
              </a:spcAft>
            </a:pPr>
            <a:r>
              <a:rPr lang="en-GB" b="1" dirty="0">
                <a:solidFill>
                  <a:srgbClr val="000000"/>
                </a:solidFill>
                <a:latin typeface="Times New Roman" panose="02020603050405020304" pitchFamily="18" charset="0"/>
              </a:rPr>
              <a:t>&lt;head&gt; </a:t>
            </a:r>
          </a:p>
          <a:p>
            <a:pPr>
              <a:spcAft>
                <a:spcPts val="600"/>
              </a:spcAft>
            </a:pPr>
            <a:r>
              <a:rPr lang="en-GB" dirty="0">
                <a:solidFill>
                  <a:srgbClr val="000000"/>
                </a:solidFill>
                <a:latin typeface="Times New Roman" panose="02020603050405020304" pitchFamily="18" charset="0"/>
              </a:rPr>
              <a:t> </a:t>
            </a:r>
            <a:r>
              <a:rPr lang="en-GB" dirty="0" smtClean="0">
                <a:solidFill>
                  <a:srgbClr val="000000"/>
                </a:solidFill>
                <a:latin typeface="Times New Roman" panose="02020603050405020304" pitchFamily="18" charset="0"/>
              </a:rPr>
              <a:t>           </a:t>
            </a:r>
            <a:r>
              <a:rPr lang="en-GB" b="1" dirty="0" smtClean="0">
                <a:solidFill>
                  <a:srgbClr val="FF0000"/>
                </a:solidFill>
                <a:latin typeface="Times New Roman" panose="02020603050405020304" pitchFamily="18" charset="0"/>
              </a:rPr>
              <a:t>&lt;</a:t>
            </a:r>
            <a:r>
              <a:rPr lang="en-GB" b="1" dirty="0">
                <a:solidFill>
                  <a:srgbClr val="FF0000"/>
                </a:solidFill>
                <a:latin typeface="Times New Roman" panose="02020603050405020304" pitchFamily="18" charset="0"/>
              </a:rPr>
              <a:t>style&gt; </a:t>
            </a:r>
          </a:p>
          <a:p>
            <a:pPr>
              <a:spcAft>
                <a:spcPts val="600"/>
              </a:spcAft>
            </a:pPr>
            <a:r>
              <a:rPr lang="en-GB" b="1" dirty="0">
                <a:solidFill>
                  <a:srgbClr val="FF0000"/>
                </a:solidFill>
                <a:latin typeface="Times New Roman" panose="02020603050405020304" pitchFamily="18" charset="0"/>
              </a:rPr>
              <a:t>	</a:t>
            </a:r>
            <a:r>
              <a:rPr lang="en-GB" b="1" dirty="0" smtClean="0">
                <a:solidFill>
                  <a:srgbClr val="FF0000"/>
                </a:solidFill>
                <a:latin typeface="Times New Roman" panose="02020603050405020304" pitchFamily="18" charset="0"/>
              </a:rPr>
              <a:t>       </a:t>
            </a:r>
            <a:r>
              <a:rPr lang="en-GB" b="1" dirty="0" err="1" smtClean="0">
                <a:solidFill>
                  <a:srgbClr val="FF0000"/>
                </a:solidFill>
                <a:latin typeface="Times New Roman" panose="02020603050405020304" pitchFamily="18" charset="0"/>
              </a:rPr>
              <a:t>ul</a:t>
            </a:r>
            <a:r>
              <a:rPr lang="en-GB" b="1" dirty="0" smtClean="0">
                <a:solidFill>
                  <a:srgbClr val="FF0000"/>
                </a:solidFill>
                <a:latin typeface="Times New Roman" panose="02020603050405020304" pitchFamily="18" charset="0"/>
              </a:rPr>
              <a:t> </a:t>
            </a:r>
            <a:r>
              <a:rPr lang="en-GB" b="1" dirty="0">
                <a:solidFill>
                  <a:srgbClr val="FF0000"/>
                </a:solidFill>
                <a:latin typeface="Times New Roman" panose="02020603050405020304" pitchFamily="18" charset="0"/>
              </a:rPr>
              <a:t>{ list-style-image: </a:t>
            </a:r>
            <a:r>
              <a:rPr lang="en-GB" b="1" dirty="0" err="1">
                <a:solidFill>
                  <a:srgbClr val="FF0000"/>
                </a:solidFill>
                <a:latin typeface="Times New Roman" panose="02020603050405020304" pitchFamily="18" charset="0"/>
              </a:rPr>
              <a:t>url</a:t>
            </a:r>
            <a:r>
              <a:rPr lang="en-GB" b="1" dirty="0">
                <a:solidFill>
                  <a:srgbClr val="FF0000"/>
                </a:solidFill>
                <a:latin typeface="Times New Roman" panose="02020603050405020304" pitchFamily="18" charset="0"/>
              </a:rPr>
              <a:t>('sqpurple.gif'); } </a:t>
            </a:r>
          </a:p>
          <a:p>
            <a:pPr>
              <a:spcAft>
                <a:spcPts val="600"/>
              </a:spcAft>
            </a:pPr>
            <a:r>
              <a:rPr lang="en-GB" b="1" dirty="0">
                <a:solidFill>
                  <a:srgbClr val="FF0000"/>
                </a:solidFill>
                <a:latin typeface="Times New Roman" panose="02020603050405020304" pitchFamily="18" charset="0"/>
              </a:rPr>
              <a:t> </a:t>
            </a:r>
            <a:r>
              <a:rPr lang="en-GB" b="1" dirty="0" smtClean="0">
                <a:solidFill>
                  <a:srgbClr val="FF0000"/>
                </a:solidFill>
                <a:latin typeface="Times New Roman" panose="02020603050405020304" pitchFamily="18" charset="0"/>
              </a:rPr>
              <a:t>           &lt;/</a:t>
            </a:r>
            <a:r>
              <a:rPr lang="en-GB" b="1" dirty="0">
                <a:solidFill>
                  <a:srgbClr val="FF0000"/>
                </a:solidFill>
                <a:latin typeface="Times New Roman" panose="02020603050405020304" pitchFamily="18" charset="0"/>
              </a:rPr>
              <a:t>style&gt;</a:t>
            </a:r>
          </a:p>
          <a:p>
            <a:pPr>
              <a:spcAft>
                <a:spcPts val="600"/>
              </a:spcAft>
            </a:pPr>
            <a:r>
              <a:rPr lang="en-GB" dirty="0">
                <a:solidFill>
                  <a:srgbClr val="000000"/>
                </a:solidFill>
                <a:latin typeface="Times New Roman" panose="02020603050405020304" pitchFamily="18" charset="0"/>
              </a:rPr>
              <a:t> </a:t>
            </a:r>
            <a:r>
              <a:rPr lang="en-GB" b="1" dirty="0">
                <a:solidFill>
                  <a:srgbClr val="000000"/>
                </a:solidFill>
                <a:latin typeface="Times New Roman" panose="02020603050405020304" pitchFamily="18" charset="0"/>
              </a:rPr>
              <a:t>&lt;/head&gt; </a:t>
            </a:r>
          </a:p>
          <a:p>
            <a:pPr>
              <a:spcAft>
                <a:spcPts val="600"/>
              </a:spcAft>
            </a:pPr>
            <a:r>
              <a:rPr lang="en-GB" b="1" dirty="0" smtClean="0">
                <a:solidFill>
                  <a:srgbClr val="000000"/>
                </a:solidFill>
                <a:latin typeface="Times New Roman" panose="02020603050405020304" pitchFamily="18" charset="0"/>
              </a:rPr>
              <a:t>      &lt;</a:t>
            </a:r>
            <a:r>
              <a:rPr lang="en-GB" b="1" dirty="0">
                <a:solidFill>
                  <a:srgbClr val="000000"/>
                </a:solidFill>
                <a:latin typeface="Times New Roman" panose="02020603050405020304" pitchFamily="18" charset="0"/>
              </a:rPr>
              <a:t>body&gt;</a:t>
            </a:r>
          </a:p>
          <a:p>
            <a:pPr>
              <a:spcAft>
                <a:spcPts val="600"/>
              </a:spcAft>
            </a:pPr>
            <a:r>
              <a:rPr lang="en-GB" b="1" dirty="0" smtClean="0">
                <a:solidFill>
                  <a:srgbClr val="000000"/>
                </a:solidFill>
                <a:latin typeface="Times New Roman" panose="02020603050405020304" pitchFamily="18" charset="0"/>
              </a:rPr>
              <a:t>            &lt;</a:t>
            </a:r>
            <a:r>
              <a:rPr lang="en-GB" b="1" dirty="0" err="1">
                <a:solidFill>
                  <a:srgbClr val="000000"/>
                </a:solidFill>
                <a:latin typeface="Times New Roman" panose="02020603050405020304" pitchFamily="18" charset="0"/>
              </a:rPr>
              <a:t>ul</a:t>
            </a:r>
            <a:r>
              <a:rPr lang="en-GB" b="1" dirty="0">
                <a:solidFill>
                  <a:srgbClr val="000000"/>
                </a:solidFill>
                <a:latin typeface="Times New Roman" panose="02020603050405020304" pitchFamily="18" charset="0"/>
              </a:rPr>
              <a:t>&gt; </a:t>
            </a:r>
          </a:p>
          <a:p>
            <a:pPr>
              <a:spcAft>
                <a:spcPts val="600"/>
              </a:spcAft>
            </a:pPr>
            <a:r>
              <a:rPr lang="en-GB" b="1" dirty="0">
                <a:solidFill>
                  <a:srgbClr val="000000"/>
                </a:solidFill>
                <a:latin typeface="Times New Roman" panose="02020603050405020304" pitchFamily="18" charset="0"/>
              </a:rPr>
              <a:t>	&lt;li&gt;Coffee&lt;/li&gt; </a:t>
            </a:r>
          </a:p>
          <a:p>
            <a:pPr>
              <a:spcAft>
                <a:spcPts val="600"/>
              </a:spcAft>
            </a:pPr>
            <a:r>
              <a:rPr lang="en-GB" b="1" dirty="0">
                <a:solidFill>
                  <a:srgbClr val="000000"/>
                </a:solidFill>
                <a:latin typeface="Times New Roman" panose="02020603050405020304" pitchFamily="18" charset="0"/>
              </a:rPr>
              <a:t>	&lt;li&gt;Tea&lt;/li&gt; </a:t>
            </a:r>
          </a:p>
          <a:p>
            <a:pPr>
              <a:spcAft>
                <a:spcPts val="600"/>
              </a:spcAft>
            </a:pPr>
            <a:r>
              <a:rPr lang="en-GB" b="1" dirty="0">
                <a:solidFill>
                  <a:srgbClr val="000000"/>
                </a:solidFill>
                <a:latin typeface="Times New Roman" panose="02020603050405020304" pitchFamily="18" charset="0"/>
              </a:rPr>
              <a:t>	&lt;li&gt;Coca Cola&lt;/li&gt;</a:t>
            </a:r>
          </a:p>
          <a:p>
            <a:pPr>
              <a:spcAft>
                <a:spcPts val="600"/>
              </a:spcAft>
            </a:pPr>
            <a:r>
              <a:rPr lang="en-GB" b="1" dirty="0">
                <a:solidFill>
                  <a:srgbClr val="000000"/>
                </a:solidFill>
                <a:latin typeface="Times New Roman" panose="02020603050405020304" pitchFamily="18" charset="0"/>
              </a:rPr>
              <a:t> </a:t>
            </a:r>
            <a:r>
              <a:rPr lang="en-GB" b="1" dirty="0" smtClean="0">
                <a:solidFill>
                  <a:srgbClr val="000000"/>
                </a:solidFill>
                <a:latin typeface="Times New Roman" panose="02020603050405020304" pitchFamily="18" charset="0"/>
              </a:rPr>
              <a:t>         &lt;/</a:t>
            </a:r>
            <a:r>
              <a:rPr lang="en-GB" b="1" dirty="0" err="1">
                <a:solidFill>
                  <a:srgbClr val="000000"/>
                </a:solidFill>
                <a:latin typeface="Times New Roman" panose="02020603050405020304" pitchFamily="18" charset="0"/>
              </a:rPr>
              <a:t>ul</a:t>
            </a:r>
            <a:r>
              <a:rPr lang="en-GB" b="1" dirty="0">
                <a:solidFill>
                  <a:srgbClr val="000000"/>
                </a:solidFill>
                <a:latin typeface="Times New Roman" panose="02020603050405020304" pitchFamily="18" charset="0"/>
              </a:rPr>
              <a:t>&gt; </a:t>
            </a:r>
          </a:p>
          <a:p>
            <a:pPr>
              <a:spcAft>
                <a:spcPts val="600"/>
              </a:spcAft>
            </a:pPr>
            <a:r>
              <a:rPr lang="en-GB" b="1" dirty="0" smtClean="0">
                <a:solidFill>
                  <a:srgbClr val="000000"/>
                </a:solidFill>
                <a:latin typeface="Times New Roman" panose="02020603050405020304" pitchFamily="18" charset="0"/>
              </a:rPr>
              <a:t>    &lt;/</a:t>
            </a:r>
            <a:r>
              <a:rPr lang="en-GB" b="1" dirty="0">
                <a:solidFill>
                  <a:srgbClr val="000000"/>
                </a:solidFill>
                <a:latin typeface="Times New Roman" panose="02020603050405020304" pitchFamily="18" charset="0"/>
              </a:rPr>
              <a:t>body&gt;</a:t>
            </a:r>
            <a:endParaRPr lang="en-IN" b="1" dirty="0">
              <a:solidFill>
                <a:srgbClr val="000000"/>
              </a:solidFill>
              <a:latin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9324064" y="2129510"/>
            <a:ext cx="2351101" cy="2835965"/>
          </a:xfrm>
          <a:prstGeom prst="rect">
            <a:avLst/>
          </a:prstGeom>
        </p:spPr>
      </p:pic>
    </p:spTree>
    <p:extLst>
      <p:ext uri="{BB962C8B-B14F-4D97-AF65-F5344CB8AC3E}">
        <p14:creationId xmlns:p14="http://schemas.microsoft.com/office/powerpoint/2010/main" val="14751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55</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442413" y="313593"/>
            <a:ext cx="9430034" cy="584775"/>
          </a:xfrm>
          <a:prstGeom prst="rect">
            <a:avLst/>
          </a:prstGeom>
        </p:spPr>
        <p:txBody>
          <a:bodyPr wrap="square">
            <a:spAutoFit/>
          </a:bodyPr>
          <a:lstStyle/>
          <a:p>
            <a:pPr lvl="0" algn="ctr"/>
            <a:r>
              <a:rPr lang="en-GB" sz="3200" b="1" dirty="0"/>
              <a:t>Text alignment property in CSS</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1118392" y="1259122"/>
            <a:ext cx="10869613" cy="1184940"/>
          </a:xfrm>
          <a:prstGeom prst="rect">
            <a:avLst/>
          </a:prstGeom>
        </p:spPr>
        <p:txBody>
          <a:bodyPr wrap="square">
            <a:spAutoFit/>
          </a:bodyPr>
          <a:lstStyle/>
          <a:p>
            <a:pPr marL="342900" indent="-342900">
              <a:lnSpc>
                <a:spcPct val="150000"/>
              </a:lnSpc>
              <a:spcAft>
                <a:spcPts val="600"/>
              </a:spcAft>
              <a:buFont typeface="Wingdings" panose="05000000000000000000" pitchFamily="2" charset="2"/>
              <a:buChar char="Ø"/>
            </a:pPr>
            <a:r>
              <a:rPr lang="en-GB" sz="2000" b="1" dirty="0">
                <a:solidFill>
                  <a:srgbClr val="000000"/>
                </a:solidFill>
                <a:latin typeface="Times New Roman" panose="02020603050405020304" pitchFamily="18" charset="0"/>
              </a:rPr>
              <a:t>The CSS syntax for text align is:</a:t>
            </a:r>
          </a:p>
          <a:p>
            <a:pPr marL="800100" lvl="1" indent="-342900">
              <a:lnSpc>
                <a:spcPct val="150000"/>
              </a:lnSpc>
              <a:spcAft>
                <a:spcPts val="600"/>
              </a:spcAft>
              <a:buFont typeface="Wingdings" panose="05000000000000000000" pitchFamily="2" charset="2"/>
              <a:buChar char="Ø"/>
            </a:pPr>
            <a:r>
              <a:rPr lang="en-GB" sz="2400" b="1" dirty="0">
                <a:solidFill>
                  <a:srgbClr val="FF0000"/>
                </a:solidFill>
                <a:latin typeface="Times New Roman" panose="02020603050405020304" pitchFamily="18" charset="0"/>
              </a:rPr>
              <a:t>text-align: </a:t>
            </a:r>
            <a:r>
              <a:rPr lang="en-GB" sz="2400" b="1" dirty="0" err="1" smtClean="0">
                <a:solidFill>
                  <a:srgbClr val="FF0000"/>
                </a:solidFill>
                <a:latin typeface="Times New Roman" panose="02020603050405020304" pitchFamily="18" charset="0"/>
              </a:rPr>
              <a:t>left|right|center|justify|initial</a:t>
            </a:r>
            <a:r>
              <a:rPr lang="en-GB" sz="2400" b="1" dirty="0" smtClean="0">
                <a:solidFill>
                  <a:srgbClr val="FF0000"/>
                </a:solidFill>
                <a:latin typeface="Times New Roman" panose="02020603050405020304" pitchFamily="18" charset="0"/>
              </a:rPr>
              <a:t>;</a:t>
            </a:r>
            <a:endParaRPr lang="en-IN" sz="2400" b="1" dirty="0">
              <a:solidFill>
                <a:srgbClr val="FF0000"/>
              </a:solidFill>
              <a:latin typeface="Times New Roman" panose="02020603050405020304" pitchFamily="18" charset="0"/>
            </a:endParaRPr>
          </a:p>
        </p:txBody>
      </p:sp>
      <p:sp>
        <p:nvSpPr>
          <p:cNvPr id="5" name="Rectangle 4"/>
          <p:cNvSpPr/>
          <p:nvPr/>
        </p:nvSpPr>
        <p:spPr>
          <a:xfrm>
            <a:off x="1118392" y="2823980"/>
            <a:ext cx="10702547" cy="3416320"/>
          </a:xfrm>
          <a:prstGeom prst="rect">
            <a:avLst/>
          </a:prstGeom>
        </p:spPr>
        <p:txBody>
          <a:bodyPr wrap="square">
            <a:spAutoFit/>
          </a:bodyPr>
          <a:lstStyle/>
          <a:p>
            <a:pPr>
              <a:lnSpc>
                <a:spcPct val="150000"/>
              </a:lnSpc>
            </a:pPr>
            <a:r>
              <a:rPr lang="en-GB" sz="2400" b="1"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left</a:t>
            </a:r>
            <a:r>
              <a:rPr lang="en-GB" sz="2400" b="1" dirty="0">
                <a:latin typeface="Times New Roman" panose="02020603050405020304" pitchFamily="18" charset="0"/>
                <a:cs typeface="Times New Roman" panose="02020603050405020304" pitchFamily="18" charset="0"/>
              </a:rPr>
              <a:t> Aligns the text to the left</a:t>
            </a:r>
          </a:p>
          <a:p>
            <a:pPr>
              <a:lnSpc>
                <a:spcPct val="150000"/>
              </a:lnSpc>
            </a:pPr>
            <a:r>
              <a:rPr lang="en-GB" sz="2400" b="1"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right</a:t>
            </a:r>
            <a:r>
              <a:rPr lang="en-GB" sz="2400" b="1" dirty="0">
                <a:latin typeface="Times New Roman" panose="02020603050405020304" pitchFamily="18" charset="0"/>
                <a:cs typeface="Times New Roman" panose="02020603050405020304" pitchFamily="18" charset="0"/>
              </a:rPr>
              <a:t> Aligns the text to the right</a:t>
            </a:r>
          </a:p>
          <a:p>
            <a:pPr>
              <a:lnSpc>
                <a:spcPct val="150000"/>
              </a:lnSpc>
            </a:pPr>
            <a:r>
              <a:rPr lang="en-GB" sz="2400" b="1" dirty="0">
                <a:latin typeface="Times New Roman" panose="02020603050405020304" pitchFamily="18" charset="0"/>
                <a:cs typeface="Times New Roman" panose="02020603050405020304" pitchFamily="18" charset="0"/>
              </a:rPr>
              <a:t>• </a:t>
            </a:r>
            <a:r>
              <a:rPr lang="en-GB" sz="2400" b="1" dirty="0" err="1">
                <a:solidFill>
                  <a:srgbClr val="FF0000"/>
                </a:solidFill>
                <a:latin typeface="Times New Roman" panose="02020603050405020304" pitchFamily="18" charset="0"/>
                <a:cs typeface="Times New Roman" panose="02020603050405020304" pitchFamily="18" charset="0"/>
              </a:rPr>
              <a:t>center</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Centers</a:t>
            </a:r>
            <a:r>
              <a:rPr lang="en-GB" sz="2400" b="1" dirty="0">
                <a:latin typeface="Times New Roman" panose="02020603050405020304" pitchFamily="18" charset="0"/>
                <a:cs typeface="Times New Roman" panose="02020603050405020304" pitchFamily="18" charset="0"/>
              </a:rPr>
              <a:t> the text</a:t>
            </a:r>
          </a:p>
          <a:p>
            <a:pPr>
              <a:lnSpc>
                <a:spcPct val="150000"/>
              </a:lnSpc>
            </a:pPr>
            <a:r>
              <a:rPr lang="en-GB" sz="2400" b="1"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justify</a:t>
            </a:r>
            <a:r>
              <a:rPr lang="en-GB" sz="2400" b="1" dirty="0">
                <a:latin typeface="Times New Roman" panose="02020603050405020304" pitchFamily="18" charset="0"/>
                <a:cs typeface="Times New Roman" panose="02020603050405020304" pitchFamily="18" charset="0"/>
              </a:rPr>
              <a:t> Stretches the lines so that each line has equal width (like in newspapers and magazines)</a:t>
            </a:r>
          </a:p>
          <a:p>
            <a:pPr>
              <a:lnSpc>
                <a:spcPct val="150000"/>
              </a:lnSpc>
            </a:pPr>
            <a:r>
              <a:rPr lang="en-GB" sz="2400" b="1"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initial</a:t>
            </a:r>
            <a:r>
              <a:rPr lang="en-GB" sz="2400" b="1" dirty="0">
                <a:latin typeface="Times New Roman" panose="02020603050405020304" pitchFamily="18" charset="0"/>
                <a:cs typeface="Times New Roman" panose="02020603050405020304" pitchFamily="18" charset="0"/>
              </a:rPr>
              <a:t> Sets this property to its default value. </a:t>
            </a:r>
            <a:endParaRPr lang="en-IN" b="1" dirty="0"/>
          </a:p>
        </p:txBody>
      </p:sp>
    </p:spTree>
    <p:extLst>
      <p:ext uri="{BB962C8B-B14F-4D97-AF65-F5344CB8AC3E}">
        <p14:creationId xmlns:p14="http://schemas.microsoft.com/office/powerpoint/2010/main" val="914621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56</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318053" y="0"/>
            <a:ext cx="7116418" cy="584775"/>
          </a:xfrm>
          <a:prstGeom prst="rect">
            <a:avLst/>
          </a:prstGeom>
        </p:spPr>
        <p:txBody>
          <a:bodyPr wrap="square">
            <a:spAutoFit/>
          </a:bodyPr>
          <a:lstStyle/>
          <a:p>
            <a:pPr lvl="0" algn="ctr"/>
            <a:r>
              <a:rPr lang="en-GB" sz="3200" b="1" dirty="0"/>
              <a:t>Example - Text alignment property in CSS</a:t>
            </a:r>
            <a:endParaRPr lang="en-IN" sz="3200" dirty="0"/>
          </a:p>
        </p:txBody>
      </p:sp>
      <p:sp>
        <p:nvSpPr>
          <p:cNvPr id="5" name="Rectangle 4"/>
          <p:cNvSpPr/>
          <p:nvPr/>
        </p:nvSpPr>
        <p:spPr>
          <a:xfrm>
            <a:off x="450575" y="812165"/>
            <a:ext cx="2442400" cy="5909310"/>
          </a:xfrm>
          <a:prstGeom prst="rect">
            <a:avLst/>
          </a:prstGeom>
        </p:spPr>
        <p:txBody>
          <a:bodyPr wrap="square">
            <a:spAutoFit/>
          </a:bodyPr>
          <a:lstStyle/>
          <a:p>
            <a:pPr>
              <a:lnSpc>
                <a:spcPct val="150000"/>
              </a:lnSpc>
            </a:pPr>
            <a:r>
              <a:rPr lang="en-GB" b="1" dirty="0"/>
              <a:t>&lt;head&gt;</a:t>
            </a:r>
          </a:p>
          <a:p>
            <a:pPr>
              <a:lnSpc>
                <a:spcPct val="150000"/>
              </a:lnSpc>
            </a:pPr>
            <a:r>
              <a:rPr lang="en-GB" b="1" dirty="0"/>
              <a:t>&lt;</a:t>
            </a:r>
            <a:r>
              <a:rPr lang="en-GB" b="1" dirty="0">
                <a:solidFill>
                  <a:srgbClr val="FF0000"/>
                </a:solidFill>
              </a:rPr>
              <a:t>style&gt;</a:t>
            </a:r>
          </a:p>
          <a:p>
            <a:pPr>
              <a:lnSpc>
                <a:spcPct val="150000"/>
              </a:lnSpc>
            </a:pPr>
            <a:r>
              <a:rPr lang="en-GB" b="1" dirty="0" err="1">
                <a:solidFill>
                  <a:srgbClr val="00B050"/>
                </a:solidFill>
              </a:rPr>
              <a:t>div.a</a:t>
            </a:r>
            <a:r>
              <a:rPr lang="en-GB" b="1" dirty="0">
                <a:solidFill>
                  <a:srgbClr val="00B050"/>
                </a:solidFill>
              </a:rPr>
              <a:t> </a:t>
            </a:r>
            <a:endParaRPr lang="en-GB" b="1" dirty="0" smtClean="0">
              <a:solidFill>
                <a:srgbClr val="00B050"/>
              </a:solidFill>
            </a:endParaRPr>
          </a:p>
          <a:p>
            <a:pPr>
              <a:lnSpc>
                <a:spcPct val="150000"/>
              </a:lnSpc>
            </a:pPr>
            <a:r>
              <a:rPr lang="en-GB" b="1" dirty="0" smtClean="0">
                <a:solidFill>
                  <a:srgbClr val="00B050"/>
                </a:solidFill>
              </a:rPr>
              <a:t>{text-align</a:t>
            </a:r>
            <a:r>
              <a:rPr lang="en-GB" b="1" dirty="0">
                <a:solidFill>
                  <a:srgbClr val="00B050"/>
                </a:solidFill>
              </a:rPr>
              <a:t>: </a:t>
            </a:r>
            <a:r>
              <a:rPr lang="en-GB" b="1" dirty="0" err="1">
                <a:solidFill>
                  <a:srgbClr val="00B050"/>
                </a:solidFill>
              </a:rPr>
              <a:t>center</a:t>
            </a:r>
            <a:r>
              <a:rPr lang="en-GB" b="1" dirty="0" smtClean="0">
                <a:solidFill>
                  <a:srgbClr val="00B050"/>
                </a:solidFill>
              </a:rPr>
              <a:t>;}</a:t>
            </a:r>
            <a:endParaRPr lang="en-GB" b="1" dirty="0">
              <a:solidFill>
                <a:srgbClr val="00B050"/>
              </a:solidFill>
            </a:endParaRPr>
          </a:p>
          <a:p>
            <a:pPr>
              <a:lnSpc>
                <a:spcPct val="150000"/>
              </a:lnSpc>
            </a:pPr>
            <a:r>
              <a:rPr lang="en-GB" b="1" dirty="0" err="1" smtClean="0">
                <a:solidFill>
                  <a:srgbClr val="FF0000"/>
                </a:solidFill>
              </a:rPr>
              <a:t>div.b</a:t>
            </a:r>
            <a:endParaRPr lang="en-GB" b="1" dirty="0" smtClean="0">
              <a:solidFill>
                <a:srgbClr val="FF0000"/>
              </a:solidFill>
            </a:endParaRPr>
          </a:p>
          <a:p>
            <a:pPr>
              <a:lnSpc>
                <a:spcPct val="150000"/>
              </a:lnSpc>
            </a:pPr>
            <a:r>
              <a:rPr lang="en-GB" b="1" dirty="0" smtClean="0">
                <a:solidFill>
                  <a:srgbClr val="FF0000"/>
                </a:solidFill>
              </a:rPr>
              <a:t> {text-align</a:t>
            </a:r>
            <a:r>
              <a:rPr lang="en-GB" b="1" dirty="0">
                <a:solidFill>
                  <a:srgbClr val="FF0000"/>
                </a:solidFill>
              </a:rPr>
              <a:t>: left</a:t>
            </a:r>
            <a:r>
              <a:rPr lang="en-GB" b="1" dirty="0" smtClean="0">
                <a:solidFill>
                  <a:srgbClr val="FF0000"/>
                </a:solidFill>
              </a:rPr>
              <a:t>;}</a:t>
            </a:r>
            <a:endParaRPr lang="en-GB" b="1" dirty="0">
              <a:solidFill>
                <a:srgbClr val="FF0000"/>
              </a:solidFill>
            </a:endParaRPr>
          </a:p>
          <a:p>
            <a:pPr>
              <a:lnSpc>
                <a:spcPct val="150000"/>
              </a:lnSpc>
            </a:pPr>
            <a:r>
              <a:rPr lang="en-GB" b="1" dirty="0" err="1">
                <a:solidFill>
                  <a:srgbClr val="00B050"/>
                </a:solidFill>
              </a:rPr>
              <a:t>div.c</a:t>
            </a:r>
            <a:r>
              <a:rPr lang="en-GB" b="1" dirty="0">
                <a:solidFill>
                  <a:srgbClr val="00B050"/>
                </a:solidFill>
              </a:rPr>
              <a:t> </a:t>
            </a:r>
            <a:endParaRPr lang="en-GB" b="1" dirty="0" smtClean="0">
              <a:solidFill>
                <a:srgbClr val="00B050"/>
              </a:solidFill>
            </a:endParaRPr>
          </a:p>
          <a:p>
            <a:pPr>
              <a:lnSpc>
                <a:spcPct val="150000"/>
              </a:lnSpc>
            </a:pPr>
            <a:r>
              <a:rPr lang="en-GB" b="1" dirty="0" smtClean="0">
                <a:solidFill>
                  <a:srgbClr val="00B050"/>
                </a:solidFill>
              </a:rPr>
              <a:t>{text-align</a:t>
            </a:r>
            <a:r>
              <a:rPr lang="en-GB" b="1" dirty="0">
                <a:solidFill>
                  <a:srgbClr val="00B050"/>
                </a:solidFill>
              </a:rPr>
              <a:t>: right</a:t>
            </a:r>
            <a:r>
              <a:rPr lang="en-GB" b="1" dirty="0" smtClean="0">
                <a:solidFill>
                  <a:srgbClr val="00B050"/>
                </a:solidFill>
              </a:rPr>
              <a:t>;}</a:t>
            </a:r>
            <a:endParaRPr lang="en-GB" b="1" dirty="0">
              <a:solidFill>
                <a:srgbClr val="00B050"/>
              </a:solidFill>
            </a:endParaRPr>
          </a:p>
          <a:p>
            <a:pPr>
              <a:lnSpc>
                <a:spcPct val="150000"/>
              </a:lnSpc>
            </a:pPr>
            <a:r>
              <a:rPr lang="en-GB" b="1" dirty="0" err="1" smtClean="0">
                <a:solidFill>
                  <a:srgbClr val="FF0000"/>
                </a:solidFill>
              </a:rPr>
              <a:t>div.D</a:t>
            </a:r>
            <a:endParaRPr lang="en-GB" b="1" dirty="0" smtClean="0">
              <a:solidFill>
                <a:srgbClr val="FF0000"/>
              </a:solidFill>
            </a:endParaRPr>
          </a:p>
          <a:p>
            <a:pPr>
              <a:lnSpc>
                <a:spcPct val="150000"/>
              </a:lnSpc>
            </a:pPr>
            <a:r>
              <a:rPr lang="en-GB" b="1" dirty="0" smtClean="0">
                <a:solidFill>
                  <a:srgbClr val="FF0000"/>
                </a:solidFill>
              </a:rPr>
              <a:t> {text-align</a:t>
            </a:r>
            <a:r>
              <a:rPr lang="en-GB" b="1" dirty="0">
                <a:solidFill>
                  <a:srgbClr val="FF0000"/>
                </a:solidFill>
              </a:rPr>
              <a:t>: justify</a:t>
            </a:r>
            <a:r>
              <a:rPr lang="en-GB" b="1" dirty="0" smtClean="0">
                <a:solidFill>
                  <a:srgbClr val="FF0000"/>
                </a:solidFill>
              </a:rPr>
              <a:t>;}</a:t>
            </a:r>
            <a:endParaRPr lang="en-GB" b="1" dirty="0">
              <a:solidFill>
                <a:srgbClr val="FF0000"/>
              </a:solidFill>
            </a:endParaRPr>
          </a:p>
          <a:p>
            <a:pPr>
              <a:lnSpc>
                <a:spcPct val="150000"/>
              </a:lnSpc>
            </a:pPr>
            <a:r>
              <a:rPr lang="en-GB" b="1" dirty="0">
                <a:solidFill>
                  <a:srgbClr val="FF0000"/>
                </a:solidFill>
              </a:rPr>
              <a:t>&lt;/style&gt;</a:t>
            </a:r>
          </a:p>
          <a:p>
            <a:pPr>
              <a:lnSpc>
                <a:spcPct val="150000"/>
              </a:lnSpc>
            </a:pPr>
            <a:r>
              <a:rPr lang="en-GB" b="1" dirty="0"/>
              <a:t>&lt;/head</a:t>
            </a:r>
            <a:r>
              <a:rPr lang="en-GB" b="1" dirty="0" smtClean="0"/>
              <a:t>&gt;</a:t>
            </a:r>
          </a:p>
          <a:p>
            <a:pPr>
              <a:lnSpc>
                <a:spcPct val="150000"/>
              </a:lnSpc>
            </a:pPr>
            <a:r>
              <a:rPr lang="en-IN" dirty="0"/>
              <a:t>&lt;body&gt;</a:t>
            </a:r>
          </a:p>
          <a:p>
            <a:pPr>
              <a:lnSpc>
                <a:spcPct val="150000"/>
              </a:lnSpc>
            </a:pPr>
            <a:endParaRPr lang="en-IN" b="1" dirty="0"/>
          </a:p>
        </p:txBody>
      </p:sp>
      <p:sp>
        <p:nvSpPr>
          <p:cNvPr id="4" name="Rectangle 3"/>
          <p:cNvSpPr/>
          <p:nvPr/>
        </p:nvSpPr>
        <p:spPr>
          <a:xfrm>
            <a:off x="2760453" y="853601"/>
            <a:ext cx="9338782" cy="5909310"/>
          </a:xfrm>
          <a:prstGeom prst="rect">
            <a:avLst/>
          </a:prstGeom>
        </p:spPr>
        <p:txBody>
          <a:bodyPr wrap="square">
            <a:spAutoFit/>
          </a:bodyPr>
          <a:lstStyle/>
          <a:p>
            <a:pPr lvl="1"/>
            <a:r>
              <a:rPr lang="en-IN" b="1" dirty="0" smtClean="0">
                <a:solidFill>
                  <a:srgbClr val="00B050"/>
                </a:solidFill>
              </a:rPr>
              <a:t>&lt;</a:t>
            </a:r>
            <a:r>
              <a:rPr lang="en-IN" b="1" dirty="0">
                <a:solidFill>
                  <a:srgbClr val="00B050"/>
                </a:solidFill>
              </a:rPr>
              <a:t>div class="a"&gt;</a:t>
            </a:r>
          </a:p>
          <a:p>
            <a:pPr lvl="2"/>
            <a:r>
              <a:rPr lang="en-IN" dirty="0"/>
              <a:t>&lt;h2&gt;text-align: </a:t>
            </a:r>
            <a:r>
              <a:rPr lang="en-IN" dirty="0" err="1"/>
              <a:t>center</a:t>
            </a:r>
            <a:r>
              <a:rPr lang="en-IN" dirty="0"/>
              <a:t>:&lt;/h2&gt;</a:t>
            </a:r>
          </a:p>
          <a:p>
            <a:pPr lvl="2"/>
            <a:r>
              <a:rPr lang="en-IN" dirty="0"/>
              <a:t>&lt;p&gt;Lorem ipsum </a:t>
            </a:r>
            <a:r>
              <a:rPr lang="en-IN" dirty="0" err="1"/>
              <a:t>dolor</a:t>
            </a:r>
            <a:r>
              <a:rPr lang="en-IN" dirty="0"/>
              <a:t> sit </a:t>
            </a:r>
            <a:r>
              <a:rPr lang="en-IN" dirty="0" err="1"/>
              <a:t>amet</a:t>
            </a:r>
            <a:r>
              <a:rPr lang="en-IN" dirty="0"/>
              <a:t>, </a:t>
            </a:r>
            <a:r>
              <a:rPr lang="en-IN" dirty="0" err="1"/>
              <a:t>consectetur</a:t>
            </a:r>
            <a:r>
              <a:rPr lang="en-IN" dirty="0"/>
              <a:t> </a:t>
            </a:r>
            <a:r>
              <a:rPr lang="en-IN" dirty="0" err="1"/>
              <a:t>adipiscing</a:t>
            </a:r>
            <a:r>
              <a:rPr lang="en-IN" dirty="0"/>
              <a:t> </a:t>
            </a:r>
            <a:r>
              <a:rPr lang="en-IN" dirty="0" err="1"/>
              <a:t>elit</a:t>
            </a:r>
            <a:r>
              <a:rPr lang="en-IN" dirty="0"/>
              <a:t>. </a:t>
            </a:r>
            <a:r>
              <a:rPr lang="en-IN" dirty="0" err="1"/>
              <a:t>Etiam</a:t>
            </a:r>
            <a:r>
              <a:rPr lang="en-IN" dirty="0"/>
              <a:t> semper </a:t>
            </a:r>
            <a:r>
              <a:rPr lang="en-IN" dirty="0" err="1"/>
              <a:t>diam</a:t>
            </a:r>
            <a:r>
              <a:rPr lang="en-IN" dirty="0"/>
              <a:t> at </a:t>
            </a:r>
            <a:r>
              <a:rPr lang="en-IN" dirty="0" err="1"/>
              <a:t>erat</a:t>
            </a:r>
            <a:r>
              <a:rPr lang="en-IN" dirty="0"/>
              <a:t> </a:t>
            </a:r>
            <a:r>
              <a:rPr lang="en-IN" dirty="0" err="1"/>
              <a:t>pulvinar</a:t>
            </a:r>
            <a:r>
              <a:rPr lang="en-IN" dirty="0"/>
              <a:t>, at </a:t>
            </a:r>
            <a:r>
              <a:rPr lang="en-IN" dirty="0" err="1"/>
              <a:t>pulvinar</a:t>
            </a:r>
            <a:r>
              <a:rPr lang="en-IN" dirty="0"/>
              <a:t> </a:t>
            </a:r>
            <a:r>
              <a:rPr lang="en-IN" dirty="0" err="1"/>
              <a:t>felis</a:t>
            </a:r>
            <a:r>
              <a:rPr lang="en-IN" dirty="0"/>
              <a:t> </a:t>
            </a:r>
            <a:r>
              <a:rPr lang="en-IN" dirty="0" err="1"/>
              <a:t>blandit</a:t>
            </a:r>
            <a:r>
              <a:rPr lang="en-IN" dirty="0"/>
              <a:t>. </a:t>
            </a:r>
            <a:r>
              <a:rPr lang="en-IN" dirty="0" err="1"/>
              <a:t>Vestibulum</a:t>
            </a:r>
            <a:r>
              <a:rPr lang="en-IN" dirty="0"/>
              <a:t> </a:t>
            </a:r>
            <a:r>
              <a:rPr lang="en-IN" dirty="0" err="1"/>
              <a:t>volutpat</a:t>
            </a:r>
            <a:r>
              <a:rPr lang="en-IN" dirty="0"/>
              <a:t> </a:t>
            </a:r>
            <a:r>
              <a:rPr lang="en-IN" dirty="0" err="1"/>
              <a:t>tellus</a:t>
            </a:r>
            <a:r>
              <a:rPr lang="en-IN" dirty="0"/>
              <a:t> </a:t>
            </a:r>
            <a:r>
              <a:rPr lang="en-IN" dirty="0" err="1"/>
              <a:t>diam</a:t>
            </a:r>
            <a:r>
              <a:rPr lang="en-IN" dirty="0"/>
              <a:t>, </a:t>
            </a:r>
            <a:r>
              <a:rPr lang="en-IN" dirty="0" err="1"/>
              <a:t>consequat</a:t>
            </a:r>
            <a:r>
              <a:rPr lang="en-IN" dirty="0"/>
              <a:t> gravida libero </a:t>
            </a:r>
            <a:r>
              <a:rPr lang="en-IN" dirty="0" err="1"/>
              <a:t>rhoncus</a:t>
            </a:r>
            <a:r>
              <a:rPr lang="en-IN" dirty="0"/>
              <a:t> </a:t>
            </a:r>
            <a:r>
              <a:rPr lang="en-IN" dirty="0" err="1"/>
              <a:t>ut.</a:t>
            </a:r>
            <a:r>
              <a:rPr lang="en-IN" dirty="0"/>
              <a:t>&lt;/p</a:t>
            </a:r>
            <a:r>
              <a:rPr lang="en-IN" dirty="0" smtClean="0"/>
              <a:t>&gt;&lt;/</a:t>
            </a:r>
            <a:r>
              <a:rPr lang="en-IN" dirty="0"/>
              <a:t>div&gt;</a:t>
            </a:r>
          </a:p>
          <a:p>
            <a:pPr lvl="1"/>
            <a:r>
              <a:rPr lang="en-IN" b="1" dirty="0">
                <a:solidFill>
                  <a:srgbClr val="FF0000"/>
                </a:solidFill>
              </a:rPr>
              <a:t>&lt;div class="b"&gt;</a:t>
            </a:r>
          </a:p>
          <a:p>
            <a:pPr lvl="2"/>
            <a:r>
              <a:rPr lang="en-IN" dirty="0"/>
              <a:t>&lt;h2&gt;text-align: left:&lt;/h2&gt;</a:t>
            </a:r>
          </a:p>
          <a:p>
            <a:pPr lvl="2"/>
            <a:r>
              <a:rPr lang="en-IN" dirty="0"/>
              <a:t>&lt;p&gt;Lorem ipsum </a:t>
            </a:r>
            <a:r>
              <a:rPr lang="en-IN" dirty="0" err="1"/>
              <a:t>dolor</a:t>
            </a:r>
            <a:r>
              <a:rPr lang="en-IN" dirty="0"/>
              <a:t> sit </a:t>
            </a:r>
            <a:r>
              <a:rPr lang="en-IN" dirty="0" err="1"/>
              <a:t>amet</a:t>
            </a:r>
            <a:r>
              <a:rPr lang="en-IN" dirty="0"/>
              <a:t>, </a:t>
            </a:r>
            <a:r>
              <a:rPr lang="en-IN" dirty="0" err="1"/>
              <a:t>consectetur</a:t>
            </a:r>
            <a:r>
              <a:rPr lang="en-IN" dirty="0"/>
              <a:t> </a:t>
            </a:r>
            <a:r>
              <a:rPr lang="en-IN" dirty="0" err="1"/>
              <a:t>adipiscing</a:t>
            </a:r>
            <a:r>
              <a:rPr lang="en-IN" dirty="0"/>
              <a:t> </a:t>
            </a:r>
            <a:r>
              <a:rPr lang="en-IN" dirty="0" err="1"/>
              <a:t>elit</a:t>
            </a:r>
            <a:r>
              <a:rPr lang="en-IN" dirty="0"/>
              <a:t>. </a:t>
            </a:r>
            <a:r>
              <a:rPr lang="en-IN" dirty="0" err="1"/>
              <a:t>Etiam</a:t>
            </a:r>
            <a:r>
              <a:rPr lang="en-IN" dirty="0"/>
              <a:t> semper </a:t>
            </a:r>
            <a:r>
              <a:rPr lang="en-IN" dirty="0" err="1"/>
              <a:t>diam</a:t>
            </a:r>
            <a:r>
              <a:rPr lang="en-IN" dirty="0"/>
              <a:t> at </a:t>
            </a:r>
            <a:r>
              <a:rPr lang="en-IN" dirty="0" err="1"/>
              <a:t>erat</a:t>
            </a:r>
            <a:r>
              <a:rPr lang="en-IN" dirty="0"/>
              <a:t> </a:t>
            </a:r>
            <a:r>
              <a:rPr lang="en-IN" dirty="0" err="1"/>
              <a:t>pulvinar</a:t>
            </a:r>
            <a:r>
              <a:rPr lang="en-IN" dirty="0"/>
              <a:t>, at </a:t>
            </a:r>
            <a:r>
              <a:rPr lang="en-IN" dirty="0" err="1"/>
              <a:t>pulvinar</a:t>
            </a:r>
            <a:r>
              <a:rPr lang="en-IN" dirty="0"/>
              <a:t> </a:t>
            </a:r>
            <a:r>
              <a:rPr lang="en-IN" dirty="0" err="1"/>
              <a:t>felis</a:t>
            </a:r>
            <a:r>
              <a:rPr lang="en-IN" dirty="0"/>
              <a:t> </a:t>
            </a:r>
            <a:r>
              <a:rPr lang="en-IN" dirty="0" err="1"/>
              <a:t>blandit</a:t>
            </a:r>
            <a:r>
              <a:rPr lang="en-IN" dirty="0"/>
              <a:t>. </a:t>
            </a:r>
            <a:r>
              <a:rPr lang="en-IN" dirty="0" err="1"/>
              <a:t>Vestibulum</a:t>
            </a:r>
            <a:r>
              <a:rPr lang="en-IN" dirty="0"/>
              <a:t> </a:t>
            </a:r>
            <a:r>
              <a:rPr lang="en-IN" dirty="0" err="1"/>
              <a:t>volutpat</a:t>
            </a:r>
            <a:r>
              <a:rPr lang="en-IN" dirty="0"/>
              <a:t> </a:t>
            </a:r>
            <a:r>
              <a:rPr lang="en-IN" dirty="0" err="1"/>
              <a:t>tellus</a:t>
            </a:r>
            <a:r>
              <a:rPr lang="en-IN" dirty="0"/>
              <a:t> </a:t>
            </a:r>
            <a:r>
              <a:rPr lang="en-IN" dirty="0" err="1"/>
              <a:t>diam</a:t>
            </a:r>
            <a:r>
              <a:rPr lang="en-IN" dirty="0"/>
              <a:t>, </a:t>
            </a:r>
            <a:r>
              <a:rPr lang="en-IN" dirty="0" err="1"/>
              <a:t>consequat</a:t>
            </a:r>
            <a:r>
              <a:rPr lang="en-IN" dirty="0"/>
              <a:t> gravida libero </a:t>
            </a:r>
            <a:r>
              <a:rPr lang="en-IN" dirty="0" err="1"/>
              <a:t>rhoncus</a:t>
            </a:r>
            <a:r>
              <a:rPr lang="en-IN" dirty="0"/>
              <a:t> </a:t>
            </a:r>
            <a:r>
              <a:rPr lang="en-IN" dirty="0" err="1"/>
              <a:t>ut.</a:t>
            </a:r>
            <a:r>
              <a:rPr lang="en-IN" dirty="0"/>
              <a:t>&lt;/p</a:t>
            </a:r>
            <a:r>
              <a:rPr lang="en-IN" dirty="0" smtClean="0"/>
              <a:t>&gt;&lt;/</a:t>
            </a:r>
            <a:r>
              <a:rPr lang="en-IN" dirty="0"/>
              <a:t>div&gt;</a:t>
            </a:r>
          </a:p>
          <a:p>
            <a:pPr lvl="1"/>
            <a:r>
              <a:rPr lang="en-IN" b="1" dirty="0">
                <a:solidFill>
                  <a:srgbClr val="00B050"/>
                </a:solidFill>
              </a:rPr>
              <a:t>&lt;div class="c"&gt;</a:t>
            </a:r>
          </a:p>
          <a:p>
            <a:pPr lvl="2"/>
            <a:r>
              <a:rPr lang="en-IN" dirty="0"/>
              <a:t>&lt;h2&gt;text-align: right:&lt;/h2&gt;</a:t>
            </a:r>
          </a:p>
          <a:p>
            <a:pPr lvl="2"/>
            <a:r>
              <a:rPr lang="en-IN" dirty="0"/>
              <a:t>&lt;p&gt;Lorem ipsum </a:t>
            </a:r>
            <a:r>
              <a:rPr lang="en-IN" dirty="0" err="1"/>
              <a:t>dolor</a:t>
            </a:r>
            <a:r>
              <a:rPr lang="en-IN" dirty="0"/>
              <a:t> sit </a:t>
            </a:r>
            <a:r>
              <a:rPr lang="en-IN" dirty="0" err="1"/>
              <a:t>amet</a:t>
            </a:r>
            <a:r>
              <a:rPr lang="en-IN" dirty="0"/>
              <a:t>, </a:t>
            </a:r>
            <a:r>
              <a:rPr lang="en-IN" dirty="0" err="1"/>
              <a:t>consectetur</a:t>
            </a:r>
            <a:r>
              <a:rPr lang="en-IN" dirty="0"/>
              <a:t> </a:t>
            </a:r>
            <a:r>
              <a:rPr lang="en-IN" dirty="0" err="1"/>
              <a:t>adipiscing</a:t>
            </a:r>
            <a:r>
              <a:rPr lang="en-IN" dirty="0"/>
              <a:t> </a:t>
            </a:r>
            <a:r>
              <a:rPr lang="en-IN" dirty="0" err="1"/>
              <a:t>elit</a:t>
            </a:r>
            <a:r>
              <a:rPr lang="en-IN" dirty="0"/>
              <a:t>. </a:t>
            </a:r>
            <a:r>
              <a:rPr lang="en-IN" dirty="0" err="1"/>
              <a:t>Etiam</a:t>
            </a:r>
            <a:r>
              <a:rPr lang="en-IN" dirty="0"/>
              <a:t> semper </a:t>
            </a:r>
            <a:r>
              <a:rPr lang="en-IN" dirty="0" err="1"/>
              <a:t>diam</a:t>
            </a:r>
            <a:r>
              <a:rPr lang="en-IN" dirty="0"/>
              <a:t> at </a:t>
            </a:r>
            <a:r>
              <a:rPr lang="en-IN" dirty="0" err="1"/>
              <a:t>erat</a:t>
            </a:r>
            <a:r>
              <a:rPr lang="en-IN" dirty="0"/>
              <a:t> </a:t>
            </a:r>
            <a:r>
              <a:rPr lang="en-IN" dirty="0" err="1"/>
              <a:t>pulvinar</a:t>
            </a:r>
            <a:r>
              <a:rPr lang="en-IN" dirty="0"/>
              <a:t>, at </a:t>
            </a:r>
            <a:r>
              <a:rPr lang="en-IN" dirty="0" err="1"/>
              <a:t>pulvinar</a:t>
            </a:r>
            <a:r>
              <a:rPr lang="en-IN" dirty="0"/>
              <a:t> </a:t>
            </a:r>
            <a:r>
              <a:rPr lang="en-IN" dirty="0" err="1"/>
              <a:t>felis</a:t>
            </a:r>
            <a:r>
              <a:rPr lang="en-IN" dirty="0"/>
              <a:t> </a:t>
            </a:r>
            <a:r>
              <a:rPr lang="en-IN" dirty="0" err="1"/>
              <a:t>blandit</a:t>
            </a:r>
            <a:r>
              <a:rPr lang="en-IN" dirty="0"/>
              <a:t>. </a:t>
            </a:r>
            <a:r>
              <a:rPr lang="en-IN" dirty="0" err="1"/>
              <a:t>Vestibulum</a:t>
            </a:r>
            <a:r>
              <a:rPr lang="en-IN" dirty="0"/>
              <a:t> </a:t>
            </a:r>
            <a:r>
              <a:rPr lang="en-IN" dirty="0" err="1"/>
              <a:t>volutpat</a:t>
            </a:r>
            <a:r>
              <a:rPr lang="en-IN" dirty="0"/>
              <a:t> </a:t>
            </a:r>
            <a:r>
              <a:rPr lang="en-IN" dirty="0" err="1"/>
              <a:t>tellus</a:t>
            </a:r>
            <a:r>
              <a:rPr lang="en-IN" dirty="0"/>
              <a:t> </a:t>
            </a:r>
            <a:r>
              <a:rPr lang="en-IN" dirty="0" err="1"/>
              <a:t>diam</a:t>
            </a:r>
            <a:r>
              <a:rPr lang="en-IN" dirty="0"/>
              <a:t>, </a:t>
            </a:r>
            <a:r>
              <a:rPr lang="en-IN" dirty="0" err="1"/>
              <a:t>consequat</a:t>
            </a:r>
            <a:r>
              <a:rPr lang="en-IN" dirty="0"/>
              <a:t> gravida libero </a:t>
            </a:r>
            <a:r>
              <a:rPr lang="en-IN" dirty="0" err="1"/>
              <a:t>rhoncus</a:t>
            </a:r>
            <a:r>
              <a:rPr lang="en-IN" dirty="0"/>
              <a:t> </a:t>
            </a:r>
            <a:r>
              <a:rPr lang="en-IN" dirty="0" err="1"/>
              <a:t>ut.</a:t>
            </a:r>
            <a:r>
              <a:rPr lang="en-IN" dirty="0"/>
              <a:t>&lt;/p</a:t>
            </a:r>
            <a:r>
              <a:rPr lang="en-IN" dirty="0" smtClean="0"/>
              <a:t>&gt;&lt;/</a:t>
            </a:r>
            <a:r>
              <a:rPr lang="en-IN" dirty="0"/>
              <a:t>div&gt;</a:t>
            </a:r>
          </a:p>
          <a:p>
            <a:pPr lvl="1"/>
            <a:r>
              <a:rPr lang="en-IN" b="1" dirty="0">
                <a:solidFill>
                  <a:srgbClr val="FF0000"/>
                </a:solidFill>
              </a:rPr>
              <a:t>&lt;div class="d"&gt;</a:t>
            </a:r>
          </a:p>
          <a:p>
            <a:pPr lvl="2"/>
            <a:r>
              <a:rPr lang="en-IN" dirty="0"/>
              <a:t>&lt;h2&gt;text-align: justify:&lt;/h2&gt;</a:t>
            </a:r>
          </a:p>
          <a:p>
            <a:pPr lvl="2"/>
            <a:r>
              <a:rPr lang="en-IN" dirty="0"/>
              <a:t>&lt;p&gt;Lorem ipsum </a:t>
            </a:r>
            <a:r>
              <a:rPr lang="en-IN" dirty="0" err="1"/>
              <a:t>dolor</a:t>
            </a:r>
            <a:r>
              <a:rPr lang="en-IN" dirty="0"/>
              <a:t> sit </a:t>
            </a:r>
            <a:r>
              <a:rPr lang="en-IN" dirty="0" err="1"/>
              <a:t>amet</a:t>
            </a:r>
            <a:r>
              <a:rPr lang="en-IN" dirty="0"/>
              <a:t>, </a:t>
            </a:r>
            <a:r>
              <a:rPr lang="en-IN" dirty="0" err="1"/>
              <a:t>consectetur</a:t>
            </a:r>
            <a:r>
              <a:rPr lang="en-IN" dirty="0"/>
              <a:t> </a:t>
            </a:r>
            <a:r>
              <a:rPr lang="en-IN" dirty="0" err="1"/>
              <a:t>adipiscing</a:t>
            </a:r>
            <a:r>
              <a:rPr lang="en-IN" dirty="0"/>
              <a:t> </a:t>
            </a:r>
            <a:r>
              <a:rPr lang="en-IN" dirty="0" err="1"/>
              <a:t>elit</a:t>
            </a:r>
            <a:r>
              <a:rPr lang="en-IN" dirty="0"/>
              <a:t>. </a:t>
            </a:r>
            <a:r>
              <a:rPr lang="en-IN" dirty="0" err="1"/>
              <a:t>Etiam</a:t>
            </a:r>
            <a:r>
              <a:rPr lang="en-IN" dirty="0"/>
              <a:t> semper </a:t>
            </a:r>
            <a:r>
              <a:rPr lang="en-IN" dirty="0" err="1"/>
              <a:t>diam</a:t>
            </a:r>
            <a:r>
              <a:rPr lang="en-IN" dirty="0"/>
              <a:t> at </a:t>
            </a:r>
            <a:r>
              <a:rPr lang="en-IN" dirty="0" err="1"/>
              <a:t>erat</a:t>
            </a:r>
            <a:r>
              <a:rPr lang="en-IN" dirty="0"/>
              <a:t> </a:t>
            </a:r>
            <a:r>
              <a:rPr lang="en-IN" dirty="0" err="1"/>
              <a:t>pulvinar</a:t>
            </a:r>
            <a:r>
              <a:rPr lang="en-IN" dirty="0"/>
              <a:t>, at </a:t>
            </a:r>
            <a:r>
              <a:rPr lang="en-IN" dirty="0" err="1"/>
              <a:t>pulvinar</a:t>
            </a:r>
            <a:r>
              <a:rPr lang="en-IN" dirty="0"/>
              <a:t> </a:t>
            </a:r>
            <a:r>
              <a:rPr lang="en-IN" dirty="0" err="1"/>
              <a:t>felis</a:t>
            </a:r>
            <a:r>
              <a:rPr lang="en-IN" dirty="0"/>
              <a:t> </a:t>
            </a:r>
            <a:r>
              <a:rPr lang="en-IN" dirty="0" err="1"/>
              <a:t>blandit</a:t>
            </a:r>
            <a:r>
              <a:rPr lang="en-IN" dirty="0"/>
              <a:t>. </a:t>
            </a:r>
            <a:r>
              <a:rPr lang="en-IN" dirty="0" err="1"/>
              <a:t>Vestibulum</a:t>
            </a:r>
            <a:r>
              <a:rPr lang="en-IN" dirty="0"/>
              <a:t> </a:t>
            </a:r>
            <a:r>
              <a:rPr lang="en-IN" dirty="0" err="1"/>
              <a:t>volutpat</a:t>
            </a:r>
            <a:r>
              <a:rPr lang="en-IN" dirty="0"/>
              <a:t> </a:t>
            </a:r>
            <a:r>
              <a:rPr lang="en-IN" dirty="0" err="1"/>
              <a:t>tellus</a:t>
            </a:r>
            <a:r>
              <a:rPr lang="en-IN" dirty="0"/>
              <a:t> </a:t>
            </a:r>
            <a:r>
              <a:rPr lang="en-IN" dirty="0" err="1"/>
              <a:t>diam</a:t>
            </a:r>
            <a:r>
              <a:rPr lang="en-IN" dirty="0"/>
              <a:t>, </a:t>
            </a:r>
            <a:r>
              <a:rPr lang="en-IN" dirty="0" err="1"/>
              <a:t>consequat</a:t>
            </a:r>
            <a:r>
              <a:rPr lang="en-IN" dirty="0"/>
              <a:t> gravida libero </a:t>
            </a:r>
            <a:r>
              <a:rPr lang="en-IN" dirty="0" err="1"/>
              <a:t>rhoncus</a:t>
            </a:r>
            <a:r>
              <a:rPr lang="en-IN" dirty="0"/>
              <a:t> </a:t>
            </a:r>
            <a:r>
              <a:rPr lang="en-IN" dirty="0" err="1"/>
              <a:t>ut.</a:t>
            </a:r>
            <a:r>
              <a:rPr lang="en-IN" dirty="0"/>
              <a:t>&lt;/p</a:t>
            </a:r>
            <a:r>
              <a:rPr lang="en-IN" dirty="0" smtClean="0"/>
              <a:t>&gt;&lt;/</a:t>
            </a:r>
            <a:r>
              <a:rPr lang="en-IN" dirty="0"/>
              <a:t>div&gt;&lt;/body&gt;</a:t>
            </a:r>
          </a:p>
          <a:p>
            <a:pPr lvl="2"/>
            <a:endParaRPr lang="en-IN" dirty="0"/>
          </a:p>
        </p:txBody>
      </p:sp>
    </p:spTree>
    <p:extLst>
      <p:ext uri="{BB962C8B-B14F-4D97-AF65-F5344CB8AC3E}">
        <p14:creationId xmlns:p14="http://schemas.microsoft.com/office/powerpoint/2010/main" val="6895454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57</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442413" y="313593"/>
            <a:ext cx="9430034" cy="584775"/>
          </a:xfrm>
          <a:prstGeom prst="rect">
            <a:avLst/>
          </a:prstGeom>
        </p:spPr>
        <p:txBody>
          <a:bodyPr wrap="square">
            <a:spAutoFit/>
          </a:bodyPr>
          <a:lstStyle/>
          <a:p>
            <a:pPr lvl="0" algn="ctr"/>
            <a:r>
              <a:rPr lang="en-GB" sz="3200" b="1" dirty="0"/>
              <a:t>Example - Text alignment property in CSS</a:t>
            </a:r>
            <a:endParaRPr lang="en-IN" sz="3200" dirty="0"/>
          </a:p>
        </p:txBody>
      </p:sp>
      <p:pic>
        <p:nvPicPr>
          <p:cNvPr id="3" name="Picture 2"/>
          <p:cNvPicPr>
            <a:picLocks noChangeAspect="1"/>
          </p:cNvPicPr>
          <p:nvPr/>
        </p:nvPicPr>
        <p:blipFill>
          <a:blip r:embed="rId3"/>
          <a:stretch>
            <a:fillRect/>
          </a:stretch>
        </p:blipFill>
        <p:spPr>
          <a:xfrm>
            <a:off x="1654442" y="898368"/>
            <a:ext cx="9005976" cy="5693242"/>
          </a:xfrm>
          <a:prstGeom prst="rect">
            <a:avLst/>
          </a:prstGeom>
        </p:spPr>
      </p:pic>
    </p:spTree>
    <p:extLst>
      <p:ext uri="{BB962C8B-B14F-4D97-AF65-F5344CB8AC3E}">
        <p14:creationId xmlns:p14="http://schemas.microsoft.com/office/powerpoint/2010/main" val="8078133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58</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442413" y="313593"/>
            <a:ext cx="9430034" cy="584775"/>
          </a:xfrm>
          <a:prstGeom prst="rect">
            <a:avLst/>
          </a:prstGeom>
        </p:spPr>
        <p:txBody>
          <a:bodyPr wrap="square">
            <a:spAutoFit/>
          </a:bodyPr>
          <a:lstStyle/>
          <a:p>
            <a:pPr lvl="0" algn="ctr"/>
            <a:r>
              <a:rPr lang="en-GB" sz="3200" b="1" dirty="0" err="1"/>
              <a:t>Color</a:t>
            </a:r>
            <a:r>
              <a:rPr lang="en-GB" sz="3200" b="1" dirty="0"/>
              <a:t> property in CSS</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480036" y="1207362"/>
            <a:ext cx="5107963" cy="4785926"/>
          </a:xfrm>
          <a:prstGeom prst="rect">
            <a:avLst/>
          </a:prstGeom>
        </p:spPr>
        <p:txBody>
          <a:bodyPr wrap="square">
            <a:spAutoFit/>
          </a:bodyPr>
          <a:lstStyle/>
          <a:p>
            <a:pPr marL="285750" indent="-285750">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CSS syntax for </a:t>
            </a:r>
            <a:r>
              <a:rPr lang="en-GB" sz="2000" b="1" dirty="0" err="1">
                <a:solidFill>
                  <a:srgbClr val="000000"/>
                </a:solidFill>
                <a:latin typeface="Times New Roman" panose="02020603050405020304" pitchFamily="18" charset="0"/>
              </a:rPr>
              <a:t>color</a:t>
            </a:r>
            <a:r>
              <a:rPr lang="en-GB" sz="2000" b="1" dirty="0">
                <a:solidFill>
                  <a:srgbClr val="000000"/>
                </a:solidFill>
                <a:latin typeface="Times New Roman" panose="02020603050405020304" pitchFamily="18" charset="0"/>
              </a:rPr>
              <a:t> property is:</a:t>
            </a:r>
          </a:p>
          <a:p>
            <a:pPr>
              <a:spcAft>
                <a:spcPts val="600"/>
              </a:spcAft>
            </a:pPr>
            <a:r>
              <a:rPr lang="en-GB" sz="2000" b="1" dirty="0" smtClean="0">
                <a:solidFill>
                  <a:srgbClr val="FF0000"/>
                </a:solidFill>
                <a:latin typeface="Times New Roman" panose="02020603050405020304" pitchFamily="18" charset="0"/>
              </a:rPr>
              <a:t>               </a:t>
            </a:r>
            <a:r>
              <a:rPr lang="en-GB" sz="2000" b="1" dirty="0" err="1" smtClean="0">
                <a:solidFill>
                  <a:srgbClr val="0070C0"/>
                </a:solidFill>
                <a:latin typeface="Times New Roman" panose="02020603050405020304" pitchFamily="18" charset="0"/>
              </a:rPr>
              <a:t>color</a:t>
            </a:r>
            <a:r>
              <a:rPr lang="en-GB" sz="2000" b="1" dirty="0">
                <a:solidFill>
                  <a:srgbClr val="0070C0"/>
                </a:solidFill>
                <a:latin typeface="Times New Roman" panose="02020603050405020304" pitchFamily="18" charset="0"/>
              </a:rPr>
              <a:t>: </a:t>
            </a:r>
            <a:r>
              <a:rPr lang="en-GB" sz="2000" b="1" dirty="0" err="1" smtClean="0">
                <a:solidFill>
                  <a:srgbClr val="0070C0"/>
                </a:solidFill>
                <a:latin typeface="Times New Roman" panose="02020603050405020304" pitchFamily="18" charset="0"/>
              </a:rPr>
              <a:t>color|initial</a:t>
            </a:r>
            <a:r>
              <a:rPr lang="en-GB" sz="2000" b="1" dirty="0" smtClean="0">
                <a:solidFill>
                  <a:srgbClr val="0070C0"/>
                </a:solidFill>
                <a:latin typeface="Times New Roman" panose="02020603050405020304" pitchFamily="18" charset="0"/>
              </a:rPr>
              <a:t>|;</a:t>
            </a:r>
            <a:endParaRPr lang="en-GB" sz="2000" b="1" dirty="0">
              <a:solidFill>
                <a:srgbClr val="0070C0"/>
              </a:solidFill>
              <a:latin typeface="Times New Roman" panose="02020603050405020304" pitchFamily="18" charset="0"/>
            </a:endParaRPr>
          </a:p>
          <a:p>
            <a:pPr marL="342900" indent="-342900">
              <a:spcAft>
                <a:spcPts val="600"/>
              </a:spcAft>
              <a:buFont typeface="Wingdings" panose="05000000000000000000" pitchFamily="2" charset="2"/>
              <a:buChar char="Ø"/>
            </a:pPr>
            <a:r>
              <a:rPr lang="en-GB" sz="2000" b="1" dirty="0" err="1">
                <a:solidFill>
                  <a:srgbClr val="FF0000"/>
                </a:solidFill>
                <a:latin typeface="Times New Roman" panose="02020603050405020304" pitchFamily="18" charset="0"/>
              </a:rPr>
              <a:t>color</a:t>
            </a:r>
            <a:r>
              <a:rPr lang="en-GB" sz="2000" b="1" dirty="0">
                <a:solidFill>
                  <a:srgbClr val="FF0000"/>
                </a:solidFill>
                <a:latin typeface="Times New Roman" panose="02020603050405020304" pitchFamily="18" charset="0"/>
              </a:rPr>
              <a:t>:- Specifies the text </a:t>
            </a:r>
            <a:r>
              <a:rPr lang="en-GB" sz="2000" b="1" dirty="0" err="1">
                <a:solidFill>
                  <a:srgbClr val="FF0000"/>
                </a:solidFill>
                <a:latin typeface="Times New Roman" panose="02020603050405020304" pitchFamily="18" charset="0"/>
              </a:rPr>
              <a:t>color</a:t>
            </a:r>
            <a:r>
              <a:rPr lang="en-GB" sz="2000" b="1" dirty="0">
                <a:solidFill>
                  <a:srgbClr val="FF0000"/>
                </a:solidFill>
                <a:latin typeface="Times New Roman" panose="02020603050405020304" pitchFamily="18" charset="0"/>
              </a:rPr>
              <a:t>. </a:t>
            </a:r>
          </a:p>
          <a:p>
            <a:pPr marL="342900" indent="-342900">
              <a:spcAft>
                <a:spcPts val="600"/>
              </a:spcAft>
              <a:buFont typeface="Wingdings" panose="05000000000000000000" pitchFamily="2" charset="2"/>
              <a:buChar char="Ø"/>
            </a:pPr>
            <a:r>
              <a:rPr lang="en-GB" sz="2000" b="1" dirty="0">
                <a:solidFill>
                  <a:srgbClr val="000000"/>
                </a:solidFill>
                <a:latin typeface="Times New Roman" panose="02020603050405020304" pitchFamily="18" charset="0"/>
              </a:rPr>
              <a:t>Look at CSS </a:t>
            </a:r>
            <a:r>
              <a:rPr lang="en-GB" sz="2000" b="1" dirty="0" err="1">
                <a:solidFill>
                  <a:srgbClr val="000000"/>
                </a:solidFill>
                <a:latin typeface="Times New Roman" panose="02020603050405020304" pitchFamily="18" charset="0"/>
              </a:rPr>
              <a:t>Color</a:t>
            </a:r>
            <a:r>
              <a:rPr lang="en-GB" sz="2000" b="1" dirty="0">
                <a:solidFill>
                  <a:srgbClr val="000000"/>
                </a:solidFill>
                <a:latin typeface="Times New Roman" panose="02020603050405020304" pitchFamily="18" charset="0"/>
              </a:rPr>
              <a:t> Values for a complete list of possible </a:t>
            </a:r>
            <a:r>
              <a:rPr lang="en-GB" sz="2000" b="1" dirty="0" err="1">
                <a:solidFill>
                  <a:srgbClr val="000000"/>
                </a:solidFill>
                <a:latin typeface="Times New Roman" panose="02020603050405020304" pitchFamily="18" charset="0"/>
              </a:rPr>
              <a:t>color</a:t>
            </a:r>
            <a:r>
              <a:rPr lang="en-GB" sz="2000" b="1" dirty="0">
                <a:solidFill>
                  <a:srgbClr val="000000"/>
                </a:solidFill>
                <a:latin typeface="Times New Roman" panose="02020603050405020304" pitchFamily="18" charset="0"/>
              </a:rPr>
              <a:t> values.</a:t>
            </a:r>
          </a:p>
          <a:p>
            <a:pPr marL="342900" indent="-342900">
              <a:spcAft>
                <a:spcPts val="600"/>
              </a:spcAft>
              <a:buFont typeface="Wingdings" panose="05000000000000000000" pitchFamily="2" charset="2"/>
              <a:buChar char="Ø"/>
            </a:pPr>
            <a:r>
              <a:rPr lang="en-GB" sz="2000" b="1" dirty="0">
                <a:solidFill>
                  <a:srgbClr val="000000"/>
                </a:solidFill>
                <a:latin typeface="Times New Roman" panose="02020603050405020304" pitchFamily="18" charset="0"/>
              </a:rPr>
              <a:t>Initial:- Sets this property to its default value.</a:t>
            </a:r>
          </a:p>
          <a:p>
            <a:pPr marL="342900" indent="-342900">
              <a:spcAft>
                <a:spcPts val="600"/>
              </a:spcAft>
              <a:buFont typeface="Wingdings" panose="05000000000000000000" pitchFamily="2" charset="2"/>
              <a:buChar char="Ø"/>
            </a:pPr>
            <a:r>
              <a:rPr lang="en-GB" sz="2000" b="1" dirty="0" smtClean="0">
                <a:solidFill>
                  <a:srgbClr val="000000"/>
                </a:solidFill>
                <a:latin typeface="Times New Roman" panose="02020603050405020304" pitchFamily="18" charset="0"/>
              </a:rPr>
              <a:t>The </a:t>
            </a:r>
            <a:r>
              <a:rPr lang="en-GB" sz="2000" b="1" dirty="0">
                <a:solidFill>
                  <a:srgbClr val="000000"/>
                </a:solidFill>
                <a:latin typeface="Times New Roman" panose="02020603050405020304" pitchFamily="18" charset="0"/>
              </a:rPr>
              <a:t>following examples show how to set text colours with </a:t>
            </a:r>
            <a:r>
              <a:rPr lang="en-GB" sz="2000" b="1" dirty="0">
                <a:solidFill>
                  <a:srgbClr val="FF0000"/>
                </a:solidFill>
                <a:latin typeface="Times New Roman" panose="02020603050405020304" pitchFamily="18" charset="0"/>
              </a:rPr>
              <a:t>hex and RGB </a:t>
            </a:r>
            <a:r>
              <a:rPr lang="en-GB" sz="2000" b="1" dirty="0">
                <a:solidFill>
                  <a:srgbClr val="000000"/>
                </a:solidFill>
                <a:latin typeface="Times New Roman" panose="02020603050405020304" pitchFamily="18" charset="0"/>
              </a:rPr>
              <a:t>values.</a:t>
            </a:r>
          </a:p>
          <a:p>
            <a:pPr marL="342900" indent="-342900">
              <a:spcAft>
                <a:spcPts val="600"/>
              </a:spcAft>
              <a:buFont typeface="Wingdings" panose="05000000000000000000" pitchFamily="2" charset="2"/>
              <a:buChar char="Ø"/>
            </a:pPr>
            <a:r>
              <a:rPr lang="en-GB" sz="2000" b="1" dirty="0">
                <a:solidFill>
                  <a:srgbClr val="FF0000"/>
                </a:solidFill>
                <a:latin typeface="Times New Roman" panose="02020603050405020304" pitchFamily="18" charset="0"/>
              </a:rPr>
              <a:t>To set the text </a:t>
            </a:r>
            <a:r>
              <a:rPr lang="en-GB" sz="2000" b="1" dirty="0" err="1">
                <a:solidFill>
                  <a:srgbClr val="FF0000"/>
                </a:solidFill>
                <a:latin typeface="Times New Roman" panose="02020603050405020304" pitchFamily="18" charset="0"/>
              </a:rPr>
              <a:t>color</a:t>
            </a:r>
            <a:r>
              <a:rPr lang="en-GB" sz="2000" b="1" dirty="0">
                <a:solidFill>
                  <a:srgbClr val="FF0000"/>
                </a:solidFill>
                <a:latin typeface="Times New Roman" panose="02020603050405020304" pitchFamily="18" charset="0"/>
              </a:rPr>
              <a:t> with a HEX value: </a:t>
            </a:r>
            <a:endParaRPr lang="en-GB" sz="2000" b="1" dirty="0" smtClean="0">
              <a:solidFill>
                <a:srgbClr val="FF0000"/>
              </a:solidFill>
              <a:latin typeface="Times New Roman" panose="02020603050405020304" pitchFamily="18" charset="0"/>
            </a:endParaRPr>
          </a:p>
          <a:p>
            <a:pPr marL="342900" indent="-342900">
              <a:spcAft>
                <a:spcPts val="600"/>
              </a:spcAft>
              <a:buFont typeface="Wingdings" panose="05000000000000000000" pitchFamily="2" charset="2"/>
              <a:buChar char="Ø"/>
            </a:pPr>
            <a:r>
              <a:rPr lang="en-GB" sz="2000" b="1" dirty="0">
                <a:solidFill>
                  <a:srgbClr val="00B050"/>
                </a:solidFill>
                <a:latin typeface="Times New Roman" panose="02020603050405020304" pitchFamily="18" charset="0"/>
              </a:rPr>
              <a:t> </a:t>
            </a:r>
            <a:r>
              <a:rPr lang="en-GB" sz="2000" b="1" dirty="0" smtClean="0">
                <a:solidFill>
                  <a:srgbClr val="00B050"/>
                </a:solidFill>
                <a:latin typeface="Times New Roman" panose="02020603050405020304" pitchFamily="18" charset="0"/>
              </a:rPr>
              <a:t>        </a:t>
            </a:r>
            <a:r>
              <a:rPr lang="en-GB" sz="2000" b="1" dirty="0" smtClean="0">
                <a:latin typeface="Times New Roman" panose="02020603050405020304" pitchFamily="18" charset="0"/>
              </a:rPr>
              <a:t>body { </a:t>
            </a:r>
            <a:r>
              <a:rPr lang="en-GB" sz="2000" b="1" dirty="0" err="1" smtClean="0">
                <a:latin typeface="Times New Roman" panose="02020603050405020304" pitchFamily="18" charset="0"/>
              </a:rPr>
              <a:t>color</a:t>
            </a:r>
            <a:r>
              <a:rPr lang="en-GB" sz="2000" b="1" dirty="0">
                <a:latin typeface="Times New Roman" panose="02020603050405020304" pitchFamily="18" charset="0"/>
              </a:rPr>
              <a:t>: #92a8d1;}</a:t>
            </a:r>
          </a:p>
          <a:p>
            <a:pPr marL="342900" indent="-342900">
              <a:spcAft>
                <a:spcPts val="600"/>
              </a:spcAft>
              <a:buFont typeface="Wingdings" panose="05000000000000000000" pitchFamily="2" charset="2"/>
              <a:buChar char="Ø"/>
            </a:pPr>
            <a:r>
              <a:rPr lang="en-GB" sz="2000" b="1" dirty="0">
                <a:solidFill>
                  <a:srgbClr val="FF0000"/>
                </a:solidFill>
                <a:latin typeface="Times New Roman" panose="02020603050405020304" pitchFamily="18" charset="0"/>
              </a:rPr>
              <a:t>To set the text </a:t>
            </a:r>
            <a:r>
              <a:rPr lang="en-GB" sz="2000" b="1" dirty="0" err="1">
                <a:solidFill>
                  <a:srgbClr val="FF0000"/>
                </a:solidFill>
                <a:latin typeface="Times New Roman" panose="02020603050405020304" pitchFamily="18" charset="0"/>
              </a:rPr>
              <a:t>color</a:t>
            </a:r>
            <a:r>
              <a:rPr lang="en-GB" sz="2000" b="1" dirty="0">
                <a:solidFill>
                  <a:srgbClr val="FF0000"/>
                </a:solidFill>
                <a:latin typeface="Times New Roman" panose="02020603050405020304" pitchFamily="18" charset="0"/>
              </a:rPr>
              <a:t> with an RGB value</a:t>
            </a:r>
            <a:r>
              <a:rPr lang="en-GB" sz="2000" b="1" dirty="0">
                <a:solidFill>
                  <a:srgbClr val="000000"/>
                </a:solidFill>
                <a:latin typeface="Times New Roman" panose="02020603050405020304" pitchFamily="18" charset="0"/>
              </a:rPr>
              <a:t>: </a:t>
            </a:r>
            <a:endParaRPr lang="en-GB" sz="2000" b="1" dirty="0" smtClean="0">
              <a:solidFill>
                <a:srgbClr val="000000"/>
              </a:solidFill>
              <a:latin typeface="Times New Roman" panose="02020603050405020304" pitchFamily="18" charset="0"/>
            </a:endParaRPr>
          </a:p>
          <a:p>
            <a:pPr marL="342900" indent="-342900">
              <a:spcAft>
                <a:spcPts val="600"/>
              </a:spcAft>
              <a:buFont typeface="Wingdings" panose="05000000000000000000" pitchFamily="2" charset="2"/>
              <a:buChar char="Ø"/>
            </a:pPr>
            <a:r>
              <a:rPr lang="en-GB" sz="2000" b="1" dirty="0">
                <a:solidFill>
                  <a:srgbClr val="000000"/>
                </a:solidFill>
                <a:latin typeface="Times New Roman" panose="02020603050405020304" pitchFamily="18" charset="0"/>
              </a:rPr>
              <a:t> </a:t>
            </a:r>
            <a:r>
              <a:rPr lang="en-GB" sz="2000" b="1" dirty="0" smtClean="0">
                <a:solidFill>
                  <a:srgbClr val="000000"/>
                </a:solidFill>
                <a:latin typeface="Times New Roman" panose="02020603050405020304" pitchFamily="18" charset="0"/>
              </a:rPr>
              <a:t>      </a:t>
            </a:r>
            <a:r>
              <a:rPr lang="en-GB" sz="2000" b="1" dirty="0" smtClean="0">
                <a:latin typeface="Times New Roman" panose="02020603050405020304" pitchFamily="18" charset="0"/>
              </a:rPr>
              <a:t>body </a:t>
            </a:r>
            <a:r>
              <a:rPr lang="en-GB" sz="2000" b="1" dirty="0">
                <a:latin typeface="Times New Roman" panose="02020603050405020304" pitchFamily="18" charset="0"/>
              </a:rPr>
              <a:t>{</a:t>
            </a:r>
            <a:r>
              <a:rPr lang="en-GB" sz="2000" b="1" dirty="0" err="1">
                <a:latin typeface="Times New Roman" panose="02020603050405020304" pitchFamily="18" charset="0"/>
              </a:rPr>
              <a:t>color</a:t>
            </a:r>
            <a:r>
              <a:rPr lang="en-GB" sz="2000" b="1" dirty="0">
                <a:latin typeface="Times New Roman" panose="02020603050405020304" pitchFamily="18" charset="0"/>
              </a:rPr>
              <a:t>: </a:t>
            </a:r>
            <a:r>
              <a:rPr lang="en-GB" sz="2000" b="1" dirty="0" err="1">
                <a:latin typeface="Times New Roman" panose="02020603050405020304" pitchFamily="18" charset="0"/>
              </a:rPr>
              <a:t>rgb</a:t>
            </a:r>
            <a:r>
              <a:rPr lang="en-GB" sz="2000" b="1" dirty="0">
                <a:latin typeface="Times New Roman" panose="02020603050405020304" pitchFamily="18" charset="0"/>
              </a:rPr>
              <a:t>(201, 76, 76);}</a:t>
            </a:r>
            <a:endParaRPr lang="en-IN" sz="2000" b="1" dirty="0">
              <a:latin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943600" y="2468579"/>
            <a:ext cx="6045319" cy="2633884"/>
          </a:xfrm>
          <a:prstGeom prst="rect">
            <a:avLst/>
          </a:prstGeom>
        </p:spPr>
      </p:pic>
    </p:spTree>
    <p:extLst>
      <p:ext uri="{BB962C8B-B14F-4D97-AF65-F5344CB8AC3E}">
        <p14:creationId xmlns:p14="http://schemas.microsoft.com/office/powerpoint/2010/main" val="28891552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59</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410817" y="134640"/>
            <a:ext cx="10584639" cy="584775"/>
          </a:xfrm>
          <a:prstGeom prst="rect">
            <a:avLst/>
          </a:prstGeom>
        </p:spPr>
        <p:txBody>
          <a:bodyPr wrap="square">
            <a:spAutoFit/>
          </a:bodyPr>
          <a:lstStyle/>
          <a:p>
            <a:pPr lvl="0" algn="ctr"/>
            <a:r>
              <a:rPr lang="en-GB" sz="3200" b="1" dirty="0"/>
              <a:t>CSS background-image property</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722613" y="1075878"/>
            <a:ext cx="10272843" cy="5463034"/>
          </a:xfrm>
          <a:prstGeom prst="rect">
            <a:avLst/>
          </a:prstGeom>
        </p:spPr>
        <p:txBody>
          <a:bodyPr wrap="square">
            <a:spAutoFit/>
          </a:bodyPr>
          <a:lstStyle/>
          <a:p>
            <a:pPr marL="342900" indent="-342900">
              <a:lnSpc>
                <a:spcPct val="150000"/>
              </a:lnSpc>
              <a:spcAft>
                <a:spcPts val="600"/>
              </a:spcAft>
              <a:buFont typeface="Wingdings" panose="05000000000000000000" pitchFamily="2" charset="2"/>
              <a:buChar char="Ø"/>
            </a:pPr>
            <a:r>
              <a:rPr lang="en-GB" sz="2400" b="1" dirty="0">
                <a:solidFill>
                  <a:srgbClr val="000000"/>
                </a:solidFill>
                <a:latin typeface="Times New Roman" panose="02020603050405020304" pitchFamily="18" charset="0"/>
              </a:rPr>
              <a:t>The background-image property sets one or more background images for an element. </a:t>
            </a:r>
          </a:p>
          <a:p>
            <a:pPr marL="342900" indent="-342900">
              <a:lnSpc>
                <a:spcPct val="150000"/>
              </a:lnSpc>
              <a:spcAft>
                <a:spcPts val="600"/>
              </a:spcAft>
              <a:buFont typeface="Wingdings" panose="05000000000000000000" pitchFamily="2" charset="2"/>
              <a:buChar char="Ø"/>
            </a:pPr>
            <a:r>
              <a:rPr lang="en-GB" sz="2400" b="1" dirty="0">
                <a:solidFill>
                  <a:srgbClr val="000000"/>
                </a:solidFill>
                <a:latin typeface="Times New Roman" panose="02020603050405020304" pitchFamily="18" charset="0"/>
              </a:rPr>
              <a:t>By default, a background-image is placed at the top-left corner of an element, and repeated both vertically and horizontally.</a:t>
            </a:r>
          </a:p>
          <a:p>
            <a:pPr marL="342900" indent="-342900">
              <a:lnSpc>
                <a:spcPct val="150000"/>
              </a:lnSpc>
              <a:spcAft>
                <a:spcPts val="600"/>
              </a:spcAft>
              <a:buFont typeface="Wingdings" panose="05000000000000000000" pitchFamily="2" charset="2"/>
              <a:buChar char="Ø"/>
            </a:pPr>
            <a:r>
              <a:rPr lang="en-GB" sz="2400" b="1" dirty="0">
                <a:solidFill>
                  <a:srgbClr val="000000"/>
                </a:solidFill>
                <a:latin typeface="Times New Roman" panose="02020603050405020304" pitchFamily="18" charset="0"/>
              </a:rPr>
              <a:t>The CSS syntax is:  </a:t>
            </a:r>
            <a:r>
              <a:rPr lang="en-GB" sz="2400" b="1" dirty="0">
                <a:solidFill>
                  <a:srgbClr val="FF0000"/>
                </a:solidFill>
                <a:latin typeface="Times New Roman" panose="02020603050405020304" pitchFamily="18" charset="0"/>
              </a:rPr>
              <a:t>background-image: </a:t>
            </a:r>
            <a:r>
              <a:rPr lang="en-GB" sz="2400" b="1" dirty="0" err="1" smtClean="0">
                <a:solidFill>
                  <a:srgbClr val="FF0000"/>
                </a:solidFill>
                <a:latin typeface="Times New Roman" panose="02020603050405020304" pitchFamily="18" charset="0"/>
              </a:rPr>
              <a:t>url|none|initial</a:t>
            </a:r>
            <a:r>
              <a:rPr lang="en-GB" sz="2400" b="1" dirty="0">
                <a:solidFill>
                  <a:srgbClr val="FF0000"/>
                </a:solidFill>
                <a:latin typeface="Times New Roman" panose="02020603050405020304" pitchFamily="18" charset="0"/>
              </a:rPr>
              <a:t>;</a:t>
            </a:r>
          </a:p>
          <a:p>
            <a:pPr marL="342900" indent="-342900">
              <a:lnSpc>
                <a:spcPct val="150000"/>
              </a:lnSpc>
              <a:spcAft>
                <a:spcPts val="600"/>
              </a:spcAft>
              <a:buFont typeface="Wingdings" panose="05000000000000000000" pitchFamily="2" charset="2"/>
              <a:buChar char="Ø"/>
            </a:pPr>
            <a:r>
              <a:rPr lang="en-GB" sz="2400" b="1" dirty="0" smtClean="0">
                <a:solidFill>
                  <a:srgbClr val="000000"/>
                </a:solidFill>
                <a:latin typeface="Times New Roman" panose="02020603050405020304" pitchFamily="18" charset="0"/>
              </a:rPr>
              <a:t> </a:t>
            </a:r>
            <a:r>
              <a:rPr lang="en-GB" sz="2400" b="1" dirty="0" err="1">
                <a:solidFill>
                  <a:srgbClr val="000000"/>
                </a:solidFill>
                <a:latin typeface="Times New Roman" panose="02020603050405020304" pitchFamily="18" charset="0"/>
              </a:rPr>
              <a:t>url</a:t>
            </a:r>
            <a:r>
              <a:rPr lang="en-GB" sz="2400" b="1" dirty="0">
                <a:solidFill>
                  <a:srgbClr val="000000"/>
                </a:solidFill>
                <a:latin typeface="Times New Roman" panose="02020603050405020304" pitchFamily="18" charset="0"/>
              </a:rPr>
              <a:t>('URL') - The URL to the image. To specify more than one image, separate the URLs with a comma</a:t>
            </a:r>
          </a:p>
          <a:p>
            <a:pPr marL="342900" indent="-342900">
              <a:lnSpc>
                <a:spcPct val="150000"/>
              </a:lnSpc>
              <a:spcAft>
                <a:spcPts val="600"/>
              </a:spcAft>
              <a:buFont typeface="Wingdings" panose="05000000000000000000" pitchFamily="2" charset="2"/>
              <a:buChar char="Ø"/>
            </a:pPr>
            <a:r>
              <a:rPr lang="en-GB" sz="2400" b="1" dirty="0" smtClean="0">
                <a:solidFill>
                  <a:srgbClr val="000000"/>
                </a:solidFill>
                <a:latin typeface="Times New Roman" panose="02020603050405020304" pitchFamily="18" charset="0"/>
              </a:rPr>
              <a:t>none- </a:t>
            </a:r>
            <a:r>
              <a:rPr lang="en-GB" sz="2400" b="1" dirty="0">
                <a:solidFill>
                  <a:srgbClr val="000000"/>
                </a:solidFill>
                <a:latin typeface="Times New Roman" panose="02020603050405020304" pitchFamily="18" charset="0"/>
              </a:rPr>
              <a:t>No background image will be displayed. This is default</a:t>
            </a:r>
          </a:p>
          <a:p>
            <a:pPr marL="342900" indent="-342900">
              <a:lnSpc>
                <a:spcPct val="150000"/>
              </a:lnSpc>
              <a:spcAft>
                <a:spcPts val="600"/>
              </a:spcAft>
              <a:buFont typeface="Wingdings" panose="05000000000000000000" pitchFamily="2" charset="2"/>
              <a:buChar char="Ø"/>
            </a:pPr>
            <a:r>
              <a:rPr lang="en-GB" sz="2400" b="1" dirty="0" smtClean="0">
                <a:solidFill>
                  <a:srgbClr val="000000"/>
                </a:solidFill>
                <a:latin typeface="Times New Roman" panose="02020603050405020304" pitchFamily="18" charset="0"/>
              </a:rPr>
              <a:t>initial </a:t>
            </a:r>
            <a:r>
              <a:rPr lang="en-GB" sz="2400" b="1" dirty="0">
                <a:solidFill>
                  <a:srgbClr val="000000"/>
                </a:solidFill>
                <a:latin typeface="Times New Roman" panose="02020603050405020304" pitchFamily="18" charset="0"/>
              </a:rPr>
              <a:t>- Sets this property to its default value</a:t>
            </a:r>
            <a:r>
              <a:rPr lang="en-GB" sz="2400" b="1" dirty="0" smtClean="0">
                <a:solidFill>
                  <a:srgbClr val="000000"/>
                </a:solidFill>
                <a:latin typeface="Times New Roman" panose="02020603050405020304" pitchFamily="18" charset="0"/>
              </a:rPr>
              <a:t>.</a:t>
            </a:r>
            <a:endParaRPr lang="en-GB" sz="24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7232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6</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803679" y="230644"/>
            <a:ext cx="10584639" cy="461665"/>
          </a:xfrm>
          <a:prstGeom prst="rect">
            <a:avLst/>
          </a:prstGeom>
        </p:spPr>
        <p:txBody>
          <a:bodyPr wrap="square">
            <a:spAutoFit/>
          </a:bodyPr>
          <a:lstStyle/>
          <a:p>
            <a:pPr lvl="0" algn="ctr"/>
            <a:r>
              <a:rPr lang="en-GB" sz="2400" b="1" dirty="0"/>
              <a:t>What are advantages of using CSS?</a:t>
            </a:r>
            <a:endParaRPr lang="en-IN" sz="2400" dirty="0"/>
          </a:p>
        </p:txBody>
      </p:sp>
      <p:sp>
        <p:nvSpPr>
          <p:cNvPr id="4" name="Rectangle 3"/>
          <p:cNvSpPr/>
          <p:nvPr/>
        </p:nvSpPr>
        <p:spPr>
          <a:xfrm>
            <a:off x="203994" y="599976"/>
            <a:ext cx="11784011" cy="5416868"/>
          </a:xfrm>
          <a:prstGeom prst="rect">
            <a:avLst/>
          </a:prstGeom>
        </p:spPr>
        <p:txBody>
          <a:bodyPr wrap="square">
            <a:spAutoFit/>
          </a:bodyPr>
          <a:lstStyle/>
          <a:p>
            <a:pPr>
              <a:spcAft>
                <a:spcPts val="600"/>
              </a:spcAft>
            </a:pPr>
            <a:r>
              <a:rPr lang="en-GB" b="1" dirty="0"/>
              <a:t>The use of CSS in a website provides the following advantages:</a:t>
            </a:r>
          </a:p>
          <a:p>
            <a:pPr marL="342900" indent="-342900">
              <a:spcAft>
                <a:spcPts val="600"/>
              </a:spcAft>
              <a:buFont typeface="+mj-lt"/>
              <a:buAutoNum type="arabicPeriod"/>
            </a:pPr>
            <a:r>
              <a:rPr lang="en-GB" b="1" dirty="0">
                <a:solidFill>
                  <a:srgbClr val="FF0000"/>
                </a:solidFill>
              </a:rPr>
              <a:t>CSS saves time </a:t>
            </a:r>
            <a:r>
              <a:rPr lang="en-GB" b="1" dirty="0"/>
              <a:t>− It is possible to write CSS once and then reuse same sheet in multiple HTML pages. It is possible to define a style for each HTML element and apply it to as many Web pages.</a:t>
            </a:r>
          </a:p>
          <a:p>
            <a:pPr marL="342900" indent="-342900">
              <a:spcAft>
                <a:spcPts val="600"/>
              </a:spcAft>
              <a:buFont typeface="+mj-lt"/>
              <a:buAutoNum type="arabicPeriod"/>
            </a:pPr>
            <a:r>
              <a:rPr lang="en-GB" b="1" dirty="0">
                <a:solidFill>
                  <a:srgbClr val="FF0000"/>
                </a:solidFill>
              </a:rPr>
              <a:t>Pages load faster </a:t>
            </a:r>
            <a:r>
              <a:rPr lang="en-GB" b="1" dirty="0"/>
              <a:t>− If you are using CSS, you do not need to write HTML tag attributes every time. Just write one CSS rule of a tag and apply it to all the occurrences of that tag. So less code means faster download times.</a:t>
            </a:r>
          </a:p>
          <a:p>
            <a:pPr marL="342900" indent="-342900">
              <a:spcAft>
                <a:spcPts val="600"/>
              </a:spcAft>
              <a:buFont typeface="+mj-lt"/>
              <a:buAutoNum type="arabicPeriod"/>
            </a:pPr>
            <a:r>
              <a:rPr lang="en-GB" b="1" dirty="0">
                <a:solidFill>
                  <a:srgbClr val="FF0000"/>
                </a:solidFill>
              </a:rPr>
              <a:t>Easy maintenance </a:t>
            </a:r>
            <a:r>
              <a:rPr lang="en-GB" b="1" dirty="0"/>
              <a:t>− To make a global change, simply change the style, and all elements in all the web pages will be updated automatically.</a:t>
            </a:r>
          </a:p>
          <a:p>
            <a:pPr marL="342900" indent="-342900">
              <a:spcAft>
                <a:spcPts val="600"/>
              </a:spcAft>
              <a:buFont typeface="+mj-lt"/>
              <a:buAutoNum type="arabicPeriod"/>
            </a:pPr>
            <a:r>
              <a:rPr lang="en-GB" b="1" dirty="0">
                <a:solidFill>
                  <a:srgbClr val="FF0000"/>
                </a:solidFill>
              </a:rPr>
              <a:t>Superior styles to HTML </a:t>
            </a:r>
            <a:r>
              <a:rPr lang="en-GB" b="1" dirty="0"/>
              <a:t>− CSS has a much wider array of attributes than HTML, so you can give a far better look to your HTML page in comparison to HTML attributes.</a:t>
            </a:r>
          </a:p>
          <a:p>
            <a:pPr marL="342900" indent="-342900">
              <a:spcAft>
                <a:spcPts val="600"/>
              </a:spcAft>
              <a:buFont typeface="+mj-lt"/>
              <a:buAutoNum type="arabicPeriod"/>
            </a:pPr>
            <a:r>
              <a:rPr lang="en-GB" b="1" dirty="0">
                <a:solidFill>
                  <a:srgbClr val="FF0000"/>
                </a:solidFill>
              </a:rPr>
              <a:t>Multiple Device Compatibility </a:t>
            </a:r>
            <a:r>
              <a:rPr lang="en-GB" b="1" dirty="0"/>
              <a:t>− Style sheets allow content to be optimized for more than one type of device. By using the same HTML document, different versions of a website can be presented for handheld devices such as PDAs and cell phones or for printing.</a:t>
            </a:r>
          </a:p>
          <a:p>
            <a:pPr marL="342900" indent="-342900">
              <a:spcAft>
                <a:spcPts val="600"/>
              </a:spcAft>
              <a:buFont typeface="+mj-lt"/>
              <a:buAutoNum type="arabicPeriod"/>
            </a:pPr>
            <a:r>
              <a:rPr lang="en-GB" b="1" dirty="0">
                <a:solidFill>
                  <a:srgbClr val="FF0000"/>
                </a:solidFill>
              </a:rPr>
              <a:t>Global web standards </a:t>
            </a:r>
            <a:r>
              <a:rPr lang="en-GB" b="1" dirty="0"/>
              <a:t>− Now HTML attributes are being deprecated and it is being recommended to use CSS. So its a good idea to start using CSS in all the HTML pages to make them compatible to future browsers.</a:t>
            </a:r>
          </a:p>
          <a:p>
            <a:pPr marL="342900" indent="-342900">
              <a:spcAft>
                <a:spcPts val="600"/>
              </a:spcAft>
              <a:buFont typeface="+mj-lt"/>
              <a:buAutoNum type="arabicPeriod"/>
            </a:pPr>
            <a:r>
              <a:rPr lang="en-GB" b="1" dirty="0">
                <a:solidFill>
                  <a:srgbClr val="FF0000"/>
                </a:solidFill>
              </a:rPr>
              <a:t>Offline Browsing </a:t>
            </a:r>
            <a:r>
              <a:rPr lang="en-GB" b="1" dirty="0"/>
              <a:t>− CSS can store web applications locally with the help of an offline </a:t>
            </a:r>
            <a:r>
              <a:rPr lang="en-GB" b="1" dirty="0" smtClean="0"/>
              <a:t>cache</a:t>
            </a:r>
            <a:r>
              <a:rPr lang="en-GB" b="1" dirty="0"/>
              <a:t>. Using of this, we can view offline websites. The cache also ensures faster loading and better overall performance of the website.</a:t>
            </a:r>
          </a:p>
          <a:p>
            <a:pPr marL="342900" indent="-342900">
              <a:spcAft>
                <a:spcPts val="600"/>
              </a:spcAft>
              <a:buFont typeface="+mj-lt"/>
              <a:buAutoNum type="arabicPeriod"/>
            </a:pPr>
            <a:r>
              <a:rPr lang="en-GB" b="1" dirty="0">
                <a:solidFill>
                  <a:srgbClr val="FF0000"/>
                </a:solidFill>
              </a:rPr>
              <a:t>Platform Independence </a:t>
            </a:r>
            <a:r>
              <a:rPr lang="en-GB" b="1" dirty="0"/>
              <a:t>− The Script offer consistent platform independence and can support latest browsers as well.</a:t>
            </a:r>
          </a:p>
        </p:txBody>
      </p:sp>
    </p:spTree>
    <p:extLst>
      <p:ext uri="{BB962C8B-B14F-4D97-AF65-F5344CB8AC3E}">
        <p14:creationId xmlns:p14="http://schemas.microsoft.com/office/powerpoint/2010/main" val="3050493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948940" y="368493"/>
            <a:ext cx="4015138" cy="646331"/>
          </a:xfrm>
          <a:prstGeom prst="rect">
            <a:avLst/>
          </a:prstGeom>
        </p:spPr>
        <p:txBody>
          <a:bodyPr wrap="none">
            <a:spAutoFit/>
          </a:bodyPr>
          <a:lstStyle/>
          <a:p>
            <a:pPr algn="ctr"/>
            <a:r>
              <a:rPr lang="en-GB" sz="3600" b="1" dirty="0"/>
              <a:t>The CSS box model</a:t>
            </a:r>
            <a:endParaRPr lang="en-US" sz="2400" b="1" dirty="0"/>
          </a:p>
        </p:txBody>
      </p:sp>
      <p:sp>
        <p:nvSpPr>
          <p:cNvPr id="2" name="Rectangle 1"/>
          <p:cNvSpPr/>
          <p:nvPr/>
        </p:nvSpPr>
        <p:spPr>
          <a:xfrm>
            <a:off x="1033914" y="1136225"/>
            <a:ext cx="10188267" cy="2708434"/>
          </a:xfrm>
          <a:prstGeom prst="rect">
            <a:avLst/>
          </a:prstGeom>
        </p:spPr>
        <p:txBody>
          <a:bodyPr wrap="square">
            <a:spAutoFit/>
          </a:bodyPr>
          <a:lstStyle/>
          <a:p>
            <a:pPr marL="285750" indent="-285750">
              <a:spcAft>
                <a:spcPts val="1200"/>
              </a:spcAft>
              <a:buFont typeface="Wingdings" panose="05000000000000000000" pitchFamily="2" charset="2"/>
              <a:buChar char="q"/>
            </a:pPr>
            <a:r>
              <a:rPr lang="en-GB" sz="2000" b="1" dirty="0"/>
              <a:t>The CSS box model is essentially a box that wraps around every HTML element. </a:t>
            </a:r>
          </a:p>
          <a:p>
            <a:pPr marL="285750" indent="-285750">
              <a:spcAft>
                <a:spcPts val="1200"/>
              </a:spcAft>
              <a:buFont typeface="Wingdings" panose="05000000000000000000" pitchFamily="2" charset="2"/>
              <a:buChar char="q"/>
            </a:pPr>
            <a:r>
              <a:rPr lang="en-GB" sz="2000" b="1" dirty="0"/>
              <a:t>It consists of:</a:t>
            </a:r>
          </a:p>
          <a:p>
            <a:pPr marL="288000" indent="-457200">
              <a:spcAft>
                <a:spcPts val="1200"/>
              </a:spcAft>
            </a:pPr>
            <a:r>
              <a:rPr lang="en-GB" sz="2000" b="1" dirty="0"/>
              <a:t>➢ </a:t>
            </a:r>
            <a:r>
              <a:rPr lang="en-GB" sz="2000" b="1" dirty="0">
                <a:solidFill>
                  <a:srgbClr val="FF0000"/>
                </a:solidFill>
              </a:rPr>
              <a:t>Content</a:t>
            </a:r>
            <a:r>
              <a:rPr lang="en-GB" sz="2000" b="1" dirty="0"/>
              <a:t> - The content of the box, where text and images appear</a:t>
            </a:r>
          </a:p>
          <a:p>
            <a:pPr marL="288000" indent="-457200">
              <a:spcAft>
                <a:spcPts val="1200"/>
              </a:spcAft>
            </a:pPr>
            <a:r>
              <a:rPr lang="en-GB" sz="2000" b="1" dirty="0"/>
              <a:t>➢ </a:t>
            </a:r>
            <a:r>
              <a:rPr lang="en-GB" sz="2000" b="1" dirty="0">
                <a:solidFill>
                  <a:srgbClr val="FF0000"/>
                </a:solidFill>
              </a:rPr>
              <a:t>Padding </a:t>
            </a:r>
            <a:r>
              <a:rPr lang="en-GB" sz="2000" b="1" dirty="0"/>
              <a:t>- Clears an area around the content. The padding is transparent</a:t>
            </a:r>
          </a:p>
          <a:p>
            <a:pPr marL="288000" indent="-457200">
              <a:spcAft>
                <a:spcPts val="1200"/>
              </a:spcAft>
            </a:pPr>
            <a:r>
              <a:rPr lang="en-GB" sz="2000" b="1" dirty="0"/>
              <a:t>➢ </a:t>
            </a:r>
            <a:r>
              <a:rPr lang="en-GB" sz="2000" b="1" dirty="0">
                <a:solidFill>
                  <a:srgbClr val="FF0000"/>
                </a:solidFill>
              </a:rPr>
              <a:t>Border</a:t>
            </a:r>
            <a:r>
              <a:rPr lang="en-GB" sz="2000" b="1" dirty="0"/>
              <a:t> - A border that goes around the padding and content</a:t>
            </a:r>
          </a:p>
          <a:p>
            <a:pPr marL="288000" indent="-457200">
              <a:spcAft>
                <a:spcPts val="1200"/>
              </a:spcAft>
            </a:pPr>
            <a:r>
              <a:rPr lang="en-GB" sz="2000" b="1" dirty="0"/>
              <a:t>➢ </a:t>
            </a:r>
            <a:r>
              <a:rPr lang="en-GB" sz="2000" b="1" dirty="0">
                <a:solidFill>
                  <a:srgbClr val="FF0000"/>
                </a:solidFill>
              </a:rPr>
              <a:t>Margin</a:t>
            </a:r>
            <a:r>
              <a:rPr lang="en-GB" sz="2000" b="1" dirty="0"/>
              <a:t> - Clears an area outside the border. The margin is transparent</a:t>
            </a:r>
          </a:p>
        </p:txBody>
      </p:sp>
      <p:pic>
        <p:nvPicPr>
          <p:cNvPr id="3" name="Picture 2"/>
          <p:cNvPicPr>
            <a:picLocks noChangeAspect="1"/>
          </p:cNvPicPr>
          <p:nvPr/>
        </p:nvPicPr>
        <p:blipFill>
          <a:blip r:embed="rId2"/>
          <a:stretch>
            <a:fillRect/>
          </a:stretch>
        </p:blipFill>
        <p:spPr>
          <a:xfrm>
            <a:off x="6069906" y="3966060"/>
            <a:ext cx="5152275" cy="2792190"/>
          </a:xfrm>
          <a:prstGeom prst="rect">
            <a:avLst/>
          </a:prstGeom>
        </p:spPr>
      </p:pic>
    </p:spTree>
    <p:extLst>
      <p:ext uri="{BB962C8B-B14F-4D97-AF65-F5344CB8AC3E}">
        <p14:creationId xmlns:p14="http://schemas.microsoft.com/office/powerpoint/2010/main" val="19890084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61</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803678" y="122550"/>
            <a:ext cx="10584639" cy="646331"/>
          </a:xfrm>
          <a:prstGeom prst="rect">
            <a:avLst/>
          </a:prstGeom>
        </p:spPr>
        <p:txBody>
          <a:bodyPr wrap="square">
            <a:spAutoFit/>
          </a:bodyPr>
          <a:lstStyle/>
          <a:p>
            <a:pPr lvl="0" algn="ctr"/>
            <a:r>
              <a:rPr lang="en-GB" sz="3600" b="1" dirty="0"/>
              <a:t>Example - CSS box model</a:t>
            </a:r>
            <a:endParaRPr lang="en-IN" sz="3600" dirty="0"/>
          </a:p>
        </p:txBody>
      </p:sp>
      <p:sp>
        <p:nvSpPr>
          <p:cNvPr id="3" name="Rectangle 2"/>
          <p:cNvSpPr/>
          <p:nvPr/>
        </p:nvSpPr>
        <p:spPr>
          <a:xfrm>
            <a:off x="422678" y="724039"/>
            <a:ext cx="9929516" cy="5632311"/>
          </a:xfrm>
          <a:prstGeom prst="rect">
            <a:avLst/>
          </a:prstGeom>
        </p:spPr>
        <p:txBody>
          <a:bodyPr wrap="square">
            <a:spAutoFit/>
          </a:bodyPr>
          <a:lstStyle/>
          <a:p>
            <a:pPr>
              <a:lnSpc>
                <a:spcPts val="1600"/>
              </a:lnSpc>
            </a:pPr>
            <a:r>
              <a:rPr lang="en-GB" b="1" dirty="0"/>
              <a:t>&lt;head&gt;</a:t>
            </a:r>
          </a:p>
          <a:p>
            <a:pPr lvl="1">
              <a:lnSpc>
                <a:spcPts val="1600"/>
              </a:lnSpc>
            </a:pPr>
            <a:r>
              <a:rPr lang="en-GB" b="1" dirty="0"/>
              <a:t>&lt;style&gt;</a:t>
            </a:r>
          </a:p>
          <a:p>
            <a:pPr lvl="2">
              <a:lnSpc>
                <a:spcPts val="1600"/>
              </a:lnSpc>
            </a:pPr>
            <a:r>
              <a:rPr lang="en-GB" b="1" dirty="0"/>
              <a:t>div { background-</a:t>
            </a:r>
            <a:r>
              <a:rPr lang="en-GB" b="1" dirty="0" err="1"/>
              <a:t>color</a:t>
            </a:r>
            <a:r>
              <a:rPr lang="en-GB" b="1" dirty="0"/>
              <a:t>: </a:t>
            </a:r>
            <a:r>
              <a:rPr lang="en-GB" b="1" dirty="0" err="1"/>
              <a:t>lightgrey</a:t>
            </a:r>
            <a:r>
              <a:rPr lang="en-GB" b="1" dirty="0"/>
              <a:t>; width: 300px; border: 15px solid green;</a:t>
            </a:r>
          </a:p>
          <a:p>
            <a:pPr lvl="2">
              <a:lnSpc>
                <a:spcPts val="1600"/>
              </a:lnSpc>
            </a:pPr>
            <a:r>
              <a:rPr lang="en-GB" b="1" dirty="0"/>
              <a:t>padding: 50px; margin: 20px; }</a:t>
            </a:r>
          </a:p>
          <a:p>
            <a:pPr lvl="1">
              <a:lnSpc>
                <a:spcPts val="1600"/>
              </a:lnSpc>
            </a:pPr>
            <a:r>
              <a:rPr lang="en-GB" b="1" dirty="0"/>
              <a:t>&lt;/style&gt;</a:t>
            </a:r>
          </a:p>
          <a:p>
            <a:pPr>
              <a:lnSpc>
                <a:spcPts val="1600"/>
              </a:lnSpc>
            </a:pPr>
            <a:r>
              <a:rPr lang="en-GB" b="1" dirty="0"/>
              <a:t>&lt;/head&gt;</a:t>
            </a:r>
          </a:p>
          <a:p>
            <a:pPr>
              <a:lnSpc>
                <a:spcPts val="1600"/>
              </a:lnSpc>
            </a:pPr>
            <a:r>
              <a:rPr lang="en-GB" b="1" dirty="0"/>
              <a:t>&lt;body&gt;</a:t>
            </a:r>
          </a:p>
          <a:p>
            <a:pPr lvl="1">
              <a:lnSpc>
                <a:spcPts val="1600"/>
              </a:lnSpc>
            </a:pPr>
            <a:r>
              <a:rPr lang="en-GB" b="1" dirty="0"/>
              <a:t>&lt;h2&gt;Engineering&lt;/h2&gt;</a:t>
            </a:r>
          </a:p>
          <a:p>
            <a:pPr lvl="1">
              <a:lnSpc>
                <a:spcPts val="1600"/>
              </a:lnSpc>
            </a:pPr>
            <a:r>
              <a:rPr lang="en-GB" b="1" dirty="0"/>
              <a:t>&lt;p&gt;Engineering is a scientific field that involves scientific understanding of the natural world and using it to invent, design, and build things to solve problems and achieve practical goals. This can include the development of roads, bridges, cars, planes, machines, tools, processes, and computers.&lt;/p&gt;</a:t>
            </a:r>
          </a:p>
          <a:p>
            <a:pPr lvl="1">
              <a:lnSpc>
                <a:spcPts val="1600"/>
              </a:lnSpc>
            </a:pPr>
            <a:r>
              <a:rPr lang="en-GB" b="1" dirty="0">
                <a:solidFill>
                  <a:srgbClr val="FF0000"/>
                </a:solidFill>
              </a:rPr>
              <a:t>&lt;div&gt;</a:t>
            </a:r>
          </a:p>
          <a:p>
            <a:pPr lvl="2">
              <a:lnSpc>
                <a:spcPts val="1600"/>
              </a:lnSpc>
            </a:pPr>
            <a:r>
              <a:rPr lang="en-GB" b="1" dirty="0"/>
              <a:t>&lt;</a:t>
            </a:r>
            <a:r>
              <a:rPr lang="en-GB" b="1" dirty="0" err="1"/>
              <a:t>ul</a:t>
            </a:r>
            <a:r>
              <a:rPr lang="en-GB" b="1" dirty="0"/>
              <a:t>&gt; </a:t>
            </a:r>
          </a:p>
          <a:p>
            <a:pPr lvl="3">
              <a:lnSpc>
                <a:spcPts val="1600"/>
              </a:lnSpc>
            </a:pPr>
            <a:r>
              <a:rPr lang="en-GB" b="1" dirty="0"/>
              <a:t>&lt;li&gt;Engineering Mathematics&lt;/li&gt;</a:t>
            </a:r>
          </a:p>
          <a:p>
            <a:pPr lvl="3">
              <a:lnSpc>
                <a:spcPts val="1600"/>
              </a:lnSpc>
            </a:pPr>
            <a:r>
              <a:rPr lang="en-GB" b="1" dirty="0"/>
              <a:t>&lt;li&gt;Engineering Physics&lt;/li&gt;</a:t>
            </a:r>
          </a:p>
          <a:p>
            <a:pPr lvl="3">
              <a:lnSpc>
                <a:spcPts val="1600"/>
              </a:lnSpc>
            </a:pPr>
            <a:r>
              <a:rPr lang="en-GB" b="1" dirty="0"/>
              <a:t>&lt;li&gt;Engineering Chemistry&lt;/li&gt;</a:t>
            </a:r>
          </a:p>
          <a:p>
            <a:pPr lvl="3">
              <a:lnSpc>
                <a:spcPts val="1600"/>
              </a:lnSpc>
            </a:pPr>
            <a:r>
              <a:rPr lang="en-GB" b="1" dirty="0"/>
              <a:t>&lt;li&gt;Engineering Graphics&lt;/li&gt;</a:t>
            </a:r>
          </a:p>
          <a:p>
            <a:pPr lvl="3">
              <a:lnSpc>
                <a:spcPts val="1600"/>
              </a:lnSpc>
            </a:pPr>
            <a:r>
              <a:rPr lang="en-GB" b="1" dirty="0"/>
              <a:t>&lt;li&gt;Engineering Mechanics&lt;/li&gt;</a:t>
            </a:r>
          </a:p>
          <a:p>
            <a:pPr lvl="3">
              <a:lnSpc>
                <a:spcPts val="1600"/>
              </a:lnSpc>
            </a:pPr>
            <a:r>
              <a:rPr lang="en-GB" b="1" dirty="0"/>
              <a:t>&lt;li&gt;Basic Civil Engineering&lt;/li&gt;</a:t>
            </a:r>
          </a:p>
          <a:p>
            <a:pPr lvl="3">
              <a:lnSpc>
                <a:spcPts val="1600"/>
              </a:lnSpc>
            </a:pPr>
            <a:r>
              <a:rPr lang="en-GB" b="1" dirty="0"/>
              <a:t>&lt;li&gt;Basic Mechanical Engineering&lt;/li&gt;</a:t>
            </a:r>
          </a:p>
          <a:p>
            <a:pPr lvl="3">
              <a:lnSpc>
                <a:spcPts val="1600"/>
              </a:lnSpc>
            </a:pPr>
            <a:r>
              <a:rPr lang="en-GB" b="1" dirty="0"/>
              <a:t>&lt;li&gt;Basic Electrical Engineering&lt;/li&gt;</a:t>
            </a:r>
          </a:p>
          <a:p>
            <a:pPr lvl="3">
              <a:lnSpc>
                <a:spcPts val="1600"/>
              </a:lnSpc>
            </a:pPr>
            <a:r>
              <a:rPr lang="en-GB" b="1" dirty="0"/>
              <a:t>&lt;li&gt;Basic Electronics Engineering&lt;/li&gt;</a:t>
            </a:r>
          </a:p>
          <a:p>
            <a:pPr lvl="3">
              <a:lnSpc>
                <a:spcPts val="1600"/>
              </a:lnSpc>
            </a:pPr>
            <a:r>
              <a:rPr lang="en-GB" b="1" dirty="0"/>
              <a:t>&lt;li&gt;Computer Science and Engineering&lt;/li&gt;</a:t>
            </a:r>
          </a:p>
          <a:p>
            <a:pPr lvl="2">
              <a:lnSpc>
                <a:spcPts val="1600"/>
              </a:lnSpc>
            </a:pPr>
            <a:r>
              <a:rPr lang="en-GB" b="1" dirty="0"/>
              <a:t>&lt;/</a:t>
            </a:r>
            <a:r>
              <a:rPr lang="en-GB" b="1" dirty="0" err="1"/>
              <a:t>ul</a:t>
            </a:r>
            <a:r>
              <a:rPr lang="en-GB" b="1" dirty="0"/>
              <a:t>&gt;</a:t>
            </a:r>
          </a:p>
          <a:p>
            <a:pPr lvl="1">
              <a:lnSpc>
                <a:spcPts val="1600"/>
              </a:lnSpc>
            </a:pPr>
            <a:r>
              <a:rPr lang="en-GB" b="1" dirty="0">
                <a:solidFill>
                  <a:srgbClr val="FF0000"/>
                </a:solidFill>
              </a:rPr>
              <a:t>&lt;/div&gt;</a:t>
            </a:r>
          </a:p>
          <a:p>
            <a:pPr>
              <a:lnSpc>
                <a:spcPts val="1600"/>
              </a:lnSpc>
            </a:pPr>
            <a:r>
              <a:rPr lang="en-GB" b="1" dirty="0"/>
              <a:t>&lt;/body&gt;</a:t>
            </a:r>
            <a:endParaRPr lang="en-IN" b="1" i="1" dirty="0"/>
          </a:p>
        </p:txBody>
      </p:sp>
      <p:pic>
        <p:nvPicPr>
          <p:cNvPr id="4" name="Picture 3"/>
          <p:cNvPicPr>
            <a:picLocks noChangeAspect="1"/>
          </p:cNvPicPr>
          <p:nvPr/>
        </p:nvPicPr>
        <p:blipFill>
          <a:blip r:embed="rId2"/>
          <a:stretch>
            <a:fillRect/>
          </a:stretch>
        </p:blipFill>
        <p:spPr>
          <a:xfrm>
            <a:off x="6731000" y="3094151"/>
            <a:ext cx="5257006" cy="3464994"/>
          </a:xfrm>
          <a:prstGeom prst="rect">
            <a:avLst/>
          </a:prstGeom>
        </p:spPr>
      </p:pic>
    </p:spTree>
    <p:extLst>
      <p:ext uri="{BB962C8B-B14F-4D97-AF65-F5344CB8AC3E}">
        <p14:creationId xmlns:p14="http://schemas.microsoft.com/office/powerpoint/2010/main" val="1193855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62</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239118"/>
            <a:ext cx="10584639" cy="584775"/>
          </a:xfrm>
          <a:prstGeom prst="rect">
            <a:avLst/>
          </a:prstGeom>
        </p:spPr>
        <p:txBody>
          <a:bodyPr wrap="square">
            <a:spAutoFit/>
          </a:bodyPr>
          <a:lstStyle/>
          <a:p>
            <a:pPr lvl="0" algn="ctr"/>
            <a:r>
              <a:rPr lang="en-GB" sz="3200" b="1" dirty="0"/>
              <a:t>Margin and padding</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914400" y="823893"/>
            <a:ext cx="10002983" cy="2139047"/>
          </a:xfrm>
          <a:prstGeom prst="rect">
            <a:avLst/>
          </a:prstGeom>
        </p:spPr>
        <p:txBody>
          <a:bodyPr wrap="square">
            <a:spAutoFit/>
          </a:bodyPr>
          <a:lstStyle/>
          <a:p>
            <a:pPr marL="285750" indent="-285750">
              <a:spcAft>
                <a:spcPts val="600"/>
              </a:spcAft>
              <a:buFont typeface="Wingdings" panose="05000000000000000000" pitchFamily="2" charset="2"/>
              <a:buChar char="q"/>
            </a:pPr>
            <a:r>
              <a:rPr lang="en-GB" b="1" dirty="0">
                <a:solidFill>
                  <a:srgbClr val="000000"/>
                </a:solidFill>
                <a:latin typeface="Times New Roman" panose="02020603050405020304" pitchFamily="18" charset="0"/>
              </a:rPr>
              <a:t>The margin and padding are the two most commonly used properties for spacing-out elements.</a:t>
            </a:r>
          </a:p>
          <a:p>
            <a:pPr marL="285750" indent="-285750">
              <a:spcAft>
                <a:spcPts val="600"/>
              </a:spcAft>
              <a:buFont typeface="Wingdings" panose="05000000000000000000" pitchFamily="2" charset="2"/>
              <a:buChar char="q"/>
            </a:pPr>
            <a:r>
              <a:rPr lang="en-GB" b="1" dirty="0">
                <a:solidFill>
                  <a:srgbClr val="000000"/>
                </a:solidFill>
                <a:latin typeface="Times New Roman" panose="02020603050405020304" pitchFamily="18" charset="0"/>
              </a:rPr>
              <a:t>The padding is the space between the content and the border, </a:t>
            </a:r>
          </a:p>
          <a:p>
            <a:pPr marL="285750" indent="-285750">
              <a:spcAft>
                <a:spcPts val="600"/>
              </a:spcAft>
              <a:buFont typeface="Wingdings" panose="05000000000000000000" pitchFamily="2" charset="2"/>
              <a:buChar char="q"/>
            </a:pPr>
            <a:r>
              <a:rPr lang="en-GB" b="1" dirty="0">
                <a:solidFill>
                  <a:srgbClr val="000000"/>
                </a:solidFill>
                <a:latin typeface="Times New Roman" panose="02020603050405020304" pitchFamily="18" charset="0"/>
              </a:rPr>
              <a:t>Margin is the space outside the border. </a:t>
            </a:r>
          </a:p>
          <a:p>
            <a:pPr marL="285750" indent="-285750">
              <a:spcAft>
                <a:spcPts val="600"/>
              </a:spcAft>
              <a:buFont typeface="Wingdings" panose="05000000000000000000" pitchFamily="2" charset="2"/>
              <a:buChar char="q"/>
            </a:pPr>
            <a:r>
              <a:rPr lang="en-GB" b="1" dirty="0">
                <a:solidFill>
                  <a:srgbClr val="000000"/>
                </a:solidFill>
                <a:latin typeface="Times New Roman" panose="02020603050405020304" pitchFamily="18" charset="0"/>
              </a:rPr>
              <a:t>The Margin is the extra space around the control. </a:t>
            </a:r>
          </a:p>
          <a:p>
            <a:pPr marL="285750" indent="-285750">
              <a:spcAft>
                <a:spcPts val="600"/>
              </a:spcAft>
              <a:buFont typeface="Wingdings" panose="05000000000000000000" pitchFamily="2" charset="2"/>
              <a:buChar char="q"/>
            </a:pPr>
            <a:r>
              <a:rPr lang="en-GB" b="1" dirty="0">
                <a:solidFill>
                  <a:srgbClr val="000000"/>
                </a:solidFill>
                <a:latin typeface="Times New Roman" panose="02020603050405020304" pitchFamily="18" charset="0"/>
              </a:rPr>
              <a:t>The Padding is extra space inside the control. </a:t>
            </a:r>
          </a:p>
          <a:p>
            <a:pPr marL="285750" indent="-285750">
              <a:spcAft>
                <a:spcPts val="600"/>
              </a:spcAft>
              <a:buFont typeface="Wingdings" panose="05000000000000000000" pitchFamily="2" charset="2"/>
              <a:buChar char="q"/>
            </a:pPr>
            <a:r>
              <a:rPr lang="en-GB" b="1" dirty="0">
                <a:solidFill>
                  <a:srgbClr val="000000"/>
                </a:solidFill>
                <a:latin typeface="Times New Roman" panose="02020603050405020304" pitchFamily="18" charset="0"/>
              </a:rPr>
              <a:t>The Padding of an outer control is the Margin of an inner control</a:t>
            </a:r>
            <a:endParaRPr lang="en-IN" b="1" dirty="0">
              <a:solidFill>
                <a:srgbClr val="000000"/>
              </a:solidFill>
              <a:latin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28057" y="3082937"/>
            <a:ext cx="7481456" cy="3697976"/>
          </a:xfrm>
          <a:prstGeom prst="rect">
            <a:avLst/>
          </a:prstGeom>
        </p:spPr>
      </p:pic>
    </p:spTree>
    <p:extLst>
      <p:ext uri="{BB962C8B-B14F-4D97-AF65-F5344CB8AC3E}">
        <p14:creationId xmlns:p14="http://schemas.microsoft.com/office/powerpoint/2010/main" val="3382278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63</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334161"/>
            <a:ext cx="10584639" cy="584775"/>
          </a:xfrm>
          <a:prstGeom prst="rect">
            <a:avLst/>
          </a:prstGeom>
        </p:spPr>
        <p:txBody>
          <a:bodyPr wrap="square">
            <a:spAutoFit/>
          </a:bodyPr>
          <a:lstStyle/>
          <a:p>
            <a:pPr lvl="0" algn="ctr"/>
            <a:r>
              <a:rPr lang="en-GB" sz="3200" b="1" dirty="0"/>
              <a:t>Website layouts</a:t>
            </a:r>
            <a:endParaRPr lang="en-IN" sz="3200" dirty="0"/>
          </a:p>
        </p:txBody>
      </p:sp>
      <p:sp>
        <p:nvSpPr>
          <p:cNvPr id="3" name="Rectangle 2"/>
          <p:cNvSpPr/>
          <p:nvPr/>
        </p:nvSpPr>
        <p:spPr>
          <a:xfrm>
            <a:off x="637309" y="974429"/>
            <a:ext cx="9820102" cy="369332"/>
          </a:xfrm>
          <a:prstGeom prst="rect">
            <a:avLst/>
          </a:prstGeom>
        </p:spPr>
        <p:txBody>
          <a:bodyPr wrap="square">
            <a:spAutoFit/>
          </a:bodyPr>
          <a:lstStyle/>
          <a:p>
            <a:r>
              <a:rPr lang="en-GB" dirty="0"/>
              <a:t>A website is often divided into headers, menus, content and a footer as shown below.</a:t>
            </a:r>
            <a:endParaRPr lang="en-IN" dirty="0"/>
          </a:p>
        </p:txBody>
      </p:sp>
      <p:pic>
        <p:nvPicPr>
          <p:cNvPr id="5" name="Picture 4"/>
          <p:cNvPicPr>
            <a:picLocks noChangeAspect="1"/>
          </p:cNvPicPr>
          <p:nvPr/>
        </p:nvPicPr>
        <p:blipFill>
          <a:blip r:embed="rId2"/>
          <a:stretch>
            <a:fillRect/>
          </a:stretch>
        </p:blipFill>
        <p:spPr>
          <a:xfrm>
            <a:off x="1559761" y="1399253"/>
            <a:ext cx="8737178" cy="5081059"/>
          </a:xfrm>
          <a:prstGeom prst="rect">
            <a:avLst/>
          </a:prstGeom>
        </p:spPr>
      </p:pic>
    </p:spTree>
    <p:extLst>
      <p:ext uri="{BB962C8B-B14F-4D97-AF65-F5344CB8AC3E}">
        <p14:creationId xmlns:p14="http://schemas.microsoft.com/office/powerpoint/2010/main" val="3363363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64</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1199372" y="209518"/>
            <a:ext cx="10584639" cy="584775"/>
          </a:xfrm>
          <a:prstGeom prst="rect">
            <a:avLst/>
          </a:prstGeom>
        </p:spPr>
        <p:txBody>
          <a:bodyPr wrap="square">
            <a:spAutoFit/>
          </a:bodyPr>
          <a:lstStyle/>
          <a:p>
            <a:pPr lvl="0" algn="ctr"/>
            <a:r>
              <a:rPr lang="en-GB" sz="3200" b="1" dirty="0"/>
              <a:t>Header</a:t>
            </a:r>
            <a:endParaRPr lang="en-IN" sz="3200" b="1" dirty="0"/>
          </a:p>
        </p:txBody>
      </p:sp>
      <p:sp>
        <p:nvSpPr>
          <p:cNvPr id="6" name="Rectangle 5"/>
          <p:cNvSpPr/>
          <p:nvPr/>
        </p:nvSpPr>
        <p:spPr>
          <a:xfrm>
            <a:off x="614605" y="879992"/>
            <a:ext cx="10927539" cy="1426031"/>
          </a:xfrm>
          <a:prstGeom prst="rect">
            <a:avLst/>
          </a:prstGeom>
        </p:spPr>
        <p:txBody>
          <a:bodyPr wrap="square">
            <a:spAutoFit/>
          </a:bodyPr>
          <a:lstStyle/>
          <a:p>
            <a:pPr marL="342900" indent="-342900">
              <a:lnSpc>
                <a:spcPts val="2600"/>
              </a:lnSpc>
              <a:buFont typeface="Wingdings" panose="05000000000000000000" pitchFamily="2" charset="2"/>
              <a:buChar char="Ø"/>
            </a:pPr>
            <a:r>
              <a:rPr lang="en-GB" sz="2000" b="1" dirty="0"/>
              <a:t>Header is usually located at the top of the website (or right below a top navigation menu). </a:t>
            </a:r>
          </a:p>
          <a:p>
            <a:pPr marL="342900" indent="-342900">
              <a:lnSpc>
                <a:spcPts val="2600"/>
              </a:lnSpc>
              <a:buFont typeface="Wingdings" panose="05000000000000000000" pitchFamily="2" charset="2"/>
              <a:buChar char="Ø"/>
            </a:pPr>
            <a:r>
              <a:rPr lang="en-GB" sz="2000" b="1" dirty="0"/>
              <a:t>It often contains </a:t>
            </a:r>
            <a:r>
              <a:rPr lang="en-GB" sz="2000" b="1" dirty="0">
                <a:solidFill>
                  <a:srgbClr val="FF0000"/>
                </a:solidFill>
              </a:rPr>
              <a:t>a logo or the website name</a:t>
            </a:r>
            <a:r>
              <a:rPr lang="en-GB" sz="2000" b="1" dirty="0"/>
              <a:t>. </a:t>
            </a:r>
          </a:p>
          <a:p>
            <a:pPr marL="342900" indent="-342900">
              <a:lnSpc>
                <a:spcPts val="2600"/>
              </a:lnSpc>
              <a:buFont typeface="Wingdings" panose="05000000000000000000" pitchFamily="2" charset="2"/>
              <a:buChar char="Ø"/>
            </a:pPr>
            <a:r>
              <a:rPr lang="en-GB" sz="2000" b="1" dirty="0"/>
              <a:t>For example the following code sets header with background colour </a:t>
            </a:r>
            <a:r>
              <a:rPr lang="en-GB" sz="2000" b="1" dirty="0">
                <a:solidFill>
                  <a:srgbClr val="FF0000"/>
                </a:solidFill>
              </a:rPr>
              <a:t>white smoke</a:t>
            </a:r>
            <a:r>
              <a:rPr lang="en-GB" sz="2000" b="1" dirty="0"/>
              <a:t>, text align </a:t>
            </a:r>
            <a:r>
              <a:rPr lang="en-GB" sz="2000" b="1" dirty="0" err="1" smtClean="0">
                <a:solidFill>
                  <a:srgbClr val="FF0000"/>
                </a:solidFill>
              </a:rPr>
              <a:t>center</a:t>
            </a:r>
            <a:r>
              <a:rPr lang="en-GB" sz="2000" b="1" dirty="0" smtClean="0"/>
              <a:t> </a:t>
            </a:r>
            <a:r>
              <a:rPr lang="en-GB" sz="2000" b="1" dirty="0"/>
              <a:t>with padding </a:t>
            </a:r>
            <a:r>
              <a:rPr lang="en-GB" sz="2000" b="1" dirty="0">
                <a:solidFill>
                  <a:srgbClr val="FF0000"/>
                </a:solidFill>
              </a:rPr>
              <a:t>20px</a:t>
            </a:r>
            <a:r>
              <a:rPr lang="en-GB" sz="2000" b="1" dirty="0"/>
              <a:t>.</a:t>
            </a:r>
            <a:endParaRPr lang="en-IN" sz="2000" b="1" dirty="0"/>
          </a:p>
        </p:txBody>
      </p:sp>
      <p:sp>
        <p:nvSpPr>
          <p:cNvPr id="3" name="Rectangle 2"/>
          <p:cNvSpPr/>
          <p:nvPr/>
        </p:nvSpPr>
        <p:spPr>
          <a:xfrm>
            <a:off x="3048000" y="3105835"/>
            <a:ext cx="6819900" cy="1938992"/>
          </a:xfrm>
          <a:prstGeom prst="rect">
            <a:avLst/>
          </a:prstGeom>
        </p:spPr>
        <p:txBody>
          <a:bodyPr wrap="square">
            <a:spAutoFit/>
          </a:bodyPr>
          <a:lstStyle/>
          <a:p>
            <a:r>
              <a:rPr lang="en-GB" sz="2000" dirty="0">
                <a:solidFill>
                  <a:srgbClr val="FF0000"/>
                </a:solidFill>
              </a:rPr>
              <a:t>.</a:t>
            </a:r>
            <a:r>
              <a:rPr lang="en-GB" sz="2000" b="1" dirty="0">
                <a:solidFill>
                  <a:srgbClr val="FF0000"/>
                </a:solidFill>
              </a:rPr>
              <a:t>header </a:t>
            </a:r>
          </a:p>
          <a:p>
            <a:r>
              <a:rPr lang="en-GB" sz="2000" b="1" dirty="0">
                <a:solidFill>
                  <a:srgbClr val="FF0000"/>
                </a:solidFill>
              </a:rPr>
              <a:t>	{ </a:t>
            </a:r>
          </a:p>
          <a:p>
            <a:pPr lvl="1"/>
            <a:r>
              <a:rPr lang="en-GB" sz="2000" b="1" dirty="0">
                <a:solidFill>
                  <a:srgbClr val="FF0000"/>
                </a:solidFill>
              </a:rPr>
              <a:t>	background-</a:t>
            </a:r>
            <a:r>
              <a:rPr lang="en-GB" sz="2000" b="1" dirty="0" err="1">
                <a:solidFill>
                  <a:srgbClr val="FF0000"/>
                </a:solidFill>
              </a:rPr>
              <a:t>color</a:t>
            </a:r>
            <a:r>
              <a:rPr lang="en-GB" sz="2000" b="1" dirty="0">
                <a:solidFill>
                  <a:srgbClr val="FF0000"/>
                </a:solidFill>
              </a:rPr>
              <a:t>: #F1F1F1; </a:t>
            </a:r>
          </a:p>
          <a:p>
            <a:pPr lvl="1"/>
            <a:r>
              <a:rPr lang="en-GB" sz="2000" b="1" dirty="0">
                <a:solidFill>
                  <a:srgbClr val="FF0000"/>
                </a:solidFill>
              </a:rPr>
              <a:t>	text-align: </a:t>
            </a:r>
            <a:r>
              <a:rPr lang="en-GB" sz="2000" b="1" dirty="0" err="1">
                <a:solidFill>
                  <a:srgbClr val="FF0000"/>
                </a:solidFill>
              </a:rPr>
              <a:t>center</a:t>
            </a:r>
            <a:r>
              <a:rPr lang="en-GB" sz="2000" b="1" dirty="0">
                <a:solidFill>
                  <a:srgbClr val="FF0000"/>
                </a:solidFill>
              </a:rPr>
              <a:t>; </a:t>
            </a:r>
          </a:p>
          <a:p>
            <a:pPr lvl="1"/>
            <a:r>
              <a:rPr lang="en-GB" sz="2000" b="1" dirty="0">
                <a:solidFill>
                  <a:srgbClr val="FF0000"/>
                </a:solidFill>
              </a:rPr>
              <a:t>	padding: 20px; </a:t>
            </a:r>
          </a:p>
          <a:p>
            <a:pPr lvl="1"/>
            <a:r>
              <a:rPr lang="en-GB" sz="2000" b="1" dirty="0">
                <a:solidFill>
                  <a:srgbClr val="FF0000"/>
                </a:solidFill>
              </a:rPr>
              <a:t>}</a:t>
            </a:r>
            <a:endParaRPr lang="en-IN" sz="2000" b="1" dirty="0">
              <a:solidFill>
                <a:srgbClr val="FF0000"/>
              </a:solidFill>
            </a:endParaRPr>
          </a:p>
        </p:txBody>
      </p:sp>
    </p:spTree>
    <p:extLst>
      <p:ext uri="{BB962C8B-B14F-4D97-AF65-F5344CB8AC3E}">
        <p14:creationId xmlns:p14="http://schemas.microsoft.com/office/powerpoint/2010/main" val="964088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65</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247897"/>
            <a:ext cx="10584639" cy="584775"/>
          </a:xfrm>
          <a:prstGeom prst="rect">
            <a:avLst/>
          </a:prstGeom>
        </p:spPr>
        <p:txBody>
          <a:bodyPr wrap="square">
            <a:spAutoFit/>
          </a:bodyPr>
          <a:lstStyle/>
          <a:p>
            <a:pPr lvl="0" algn="ctr"/>
            <a:r>
              <a:rPr lang="en-IN" sz="3200" b="1" dirty="0"/>
              <a:t>Footer</a:t>
            </a:r>
          </a:p>
        </p:txBody>
      </p:sp>
      <p:sp>
        <p:nvSpPr>
          <p:cNvPr id="6" name="Rectangle 5"/>
          <p:cNvSpPr/>
          <p:nvPr/>
        </p:nvSpPr>
        <p:spPr>
          <a:xfrm>
            <a:off x="914400" y="870515"/>
            <a:ext cx="10176408" cy="1938992"/>
          </a:xfrm>
          <a:prstGeom prst="rect">
            <a:avLst/>
          </a:prstGeom>
        </p:spPr>
        <p:txBody>
          <a:bodyPr wrap="square">
            <a:spAutoFit/>
          </a:bodyPr>
          <a:lstStyle/>
          <a:p>
            <a:pPr marL="285750" indent="-285750">
              <a:lnSpc>
                <a:spcPct val="150000"/>
              </a:lnSpc>
              <a:buFont typeface="Wingdings" panose="05000000000000000000" pitchFamily="2" charset="2"/>
              <a:buChar char="q"/>
            </a:pPr>
            <a:r>
              <a:rPr lang="en-GB" sz="2000" b="1" dirty="0"/>
              <a:t>The footer is placed at the bottom of your page. </a:t>
            </a:r>
          </a:p>
          <a:p>
            <a:pPr marL="285750" indent="-285750">
              <a:lnSpc>
                <a:spcPct val="150000"/>
              </a:lnSpc>
              <a:buFont typeface="Wingdings" panose="05000000000000000000" pitchFamily="2" charset="2"/>
              <a:buChar char="q"/>
            </a:pPr>
            <a:r>
              <a:rPr lang="en-GB" sz="2000" b="1" dirty="0"/>
              <a:t>It often contains information like </a:t>
            </a:r>
            <a:r>
              <a:rPr lang="en-GB" sz="2000" b="1" dirty="0">
                <a:solidFill>
                  <a:srgbClr val="FF0000"/>
                </a:solidFill>
              </a:rPr>
              <a:t>copyright and contact info</a:t>
            </a:r>
            <a:r>
              <a:rPr lang="en-GB" sz="2000" b="1" dirty="0"/>
              <a:t>. </a:t>
            </a:r>
          </a:p>
          <a:p>
            <a:pPr marL="285750" indent="-285750">
              <a:lnSpc>
                <a:spcPct val="150000"/>
              </a:lnSpc>
              <a:buFont typeface="Wingdings" panose="05000000000000000000" pitchFamily="2" charset="2"/>
              <a:buChar char="q"/>
            </a:pPr>
            <a:r>
              <a:rPr lang="en-GB" sz="2000" b="1" dirty="0"/>
              <a:t>For example the following code sets header with background colour white smoke, text align centre with padding 10px.</a:t>
            </a:r>
            <a:endParaRPr lang="en-IN" sz="2000" b="1" dirty="0"/>
          </a:p>
        </p:txBody>
      </p:sp>
      <p:sp>
        <p:nvSpPr>
          <p:cNvPr id="3" name="Rectangle 2"/>
          <p:cNvSpPr/>
          <p:nvPr/>
        </p:nvSpPr>
        <p:spPr>
          <a:xfrm>
            <a:off x="3688805" y="3638990"/>
            <a:ext cx="6785381" cy="1938992"/>
          </a:xfrm>
          <a:prstGeom prst="rect">
            <a:avLst/>
          </a:prstGeom>
        </p:spPr>
        <p:txBody>
          <a:bodyPr wrap="square">
            <a:spAutoFit/>
          </a:bodyPr>
          <a:lstStyle/>
          <a:p>
            <a:r>
              <a:rPr lang="en-GB" dirty="0"/>
              <a:t>.</a:t>
            </a:r>
            <a:r>
              <a:rPr lang="en-GB" sz="2000" b="1" dirty="0">
                <a:solidFill>
                  <a:srgbClr val="FF0000"/>
                </a:solidFill>
              </a:rPr>
              <a:t>footer </a:t>
            </a:r>
          </a:p>
          <a:p>
            <a:pPr lvl="1"/>
            <a:r>
              <a:rPr lang="en-GB" sz="2000" b="1" dirty="0">
                <a:solidFill>
                  <a:srgbClr val="FF0000"/>
                </a:solidFill>
              </a:rPr>
              <a:t>{ </a:t>
            </a:r>
          </a:p>
          <a:p>
            <a:pPr lvl="1"/>
            <a:r>
              <a:rPr lang="en-GB" sz="2000" b="1" dirty="0">
                <a:solidFill>
                  <a:srgbClr val="FF0000"/>
                </a:solidFill>
              </a:rPr>
              <a:t>	background-</a:t>
            </a:r>
            <a:r>
              <a:rPr lang="en-GB" sz="2000" b="1" dirty="0" err="1">
                <a:solidFill>
                  <a:srgbClr val="FF0000"/>
                </a:solidFill>
              </a:rPr>
              <a:t>color</a:t>
            </a:r>
            <a:r>
              <a:rPr lang="en-GB" sz="2000" b="1" dirty="0">
                <a:solidFill>
                  <a:srgbClr val="FF0000"/>
                </a:solidFill>
              </a:rPr>
              <a:t>: #F1F1F1; </a:t>
            </a:r>
          </a:p>
          <a:p>
            <a:pPr lvl="1"/>
            <a:r>
              <a:rPr lang="en-GB" sz="2000" b="1" dirty="0">
                <a:solidFill>
                  <a:srgbClr val="FF0000"/>
                </a:solidFill>
              </a:rPr>
              <a:t>	text-align: </a:t>
            </a:r>
            <a:r>
              <a:rPr lang="en-GB" sz="2000" b="1" dirty="0" err="1">
                <a:solidFill>
                  <a:srgbClr val="FF0000"/>
                </a:solidFill>
              </a:rPr>
              <a:t>center</a:t>
            </a:r>
            <a:r>
              <a:rPr lang="en-GB" sz="2000" b="1" dirty="0">
                <a:solidFill>
                  <a:srgbClr val="FF0000"/>
                </a:solidFill>
              </a:rPr>
              <a:t>; </a:t>
            </a:r>
          </a:p>
          <a:p>
            <a:pPr lvl="1"/>
            <a:r>
              <a:rPr lang="en-GB" sz="2000" b="1" dirty="0">
                <a:solidFill>
                  <a:srgbClr val="FF0000"/>
                </a:solidFill>
              </a:rPr>
              <a:t>	padding: 10px; </a:t>
            </a:r>
          </a:p>
          <a:p>
            <a:pPr lvl="1"/>
            <a:r>
              <a:rPr lang="en-GB" sz="2000" b="1" dirty="0">
                <a:solidFill>
                  <a:srgbClr val="FF0000"/>
                </a:solidFill>
              </a:rPr>
              <a:t>}</a:t>
            </a:r>
            <a:endParaRPr lang="en-IN" sz="2000" b="1" dirty="0">
              <a:solidFill>
                <a:srgbClr val="FF0000"/>
              </a:solidFill>
            </a:endParaRPr>
          </a:p>
        </p:txBody>
      </p:sp>
    </p:spTree>
    <p:extLst>
      <p:ext uri="{BB962C8B-B14F-4D97-AF65-F5344CB8AC3E}">
        <p14:creationId xmlns:p14="http://schemas.microsoft.com/office/powerpoint/2010/main" val="26363591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312254" y="169710"/>
            <a:ext cx="6579954" cy="584775"/>
          </a:xfrm>
          <a:prstGeom prst="rect">
            <a:avLst/>
          </a:prstGeom>
        </p:spPr>
        <p:txBody>
          <a:bodyPr wrap="square">
            <a:spAutoFit/>
          </a:bodyPr>
          <a:lstStyle/>
          <a:p>
            <a:pPr algn="ctr"/>
            <a:r>
              <a:rPr lang="en-GB" sz="3200" b="1" dirty="0"/>
              <a:t>Introduction to frameworks</a:t>
            </a:r>
            <a:endParaRPr lang="en-US" sz="3200" b="1" dirty="0"/>
          </a:p>
        </p:txBody>
      </p:sp>
      <p:sp>
        <p:nvSpPr>
          <p:cNvPr id="2" name="Rectangle 1"/>
          <p:cNvSpPr/>
          <p:nvPr/>
        </p:nvSpPr>
        <p:spPr>
          <a:xfrm>
            <a:off x="921150" y="713840"/>
            <a:ext cx="10188267" cy="4815164"/>
          </a:xfrm>
          <a:prstGeom prst="rect">
            <a:avLst/>
          </a:prstGeom>
        </p:spPr>
        <p:txBody>
          <a:bodyPr wrap="square">
            <a:spAutoFit/>
          </a:bodyPr>
          <a:lstStyle/>
          <a:p>
            <a:pPr marL="342900" indent="-342900" algn="just">
              <a:lnSpc>
                <a:spcPct val="150000"/>
              </a:lnSpc>
              <a:spcAft>
                <a:spcPts val="1200"/>
              </a:spcAft>
              <a:buFont typeface="Wingdings" panose="05000000000000000000" pitchFamily="2" charset="2"/>
              <a:buChar char="Ø"/>
            </a:pPr>
            <a:r>
              <a:rPr lang="en-GB" sz="2000" b="1" dirty="0"/>
              <a:t>In the world of web design, a </a:t>
            </a:r>
            <a:r>
              <a:rPr lang="en-GB" sz="2000" b="1" dirty="0">
                <a:solidFill>
                  <a:srgbClr val="FF0000"/>
                </a:solidFill>
              </a:rPr>
              <a:t>framework is defined as a package made up of a structure of files and folders of standardized code (HTML, CSS, JS documents etc.) </a:t>
            </a:r>
            <a:r>
              <a:rPr lang="en-GB" sz="2000" b="1" dirty="0"/>
              <a:t>which can be used to support the development of websites, as a basis to start building a site. </a:t>
            </a:r>
          </a:p>
          <a:p>
            <a:pPr marL="342900" indent="-342900" algn="just">
              <a:lnSpc>
                <a:spcPct val="150000"/>
              </a:lnSpc>
              <a:spcAft>
                <a:spcPts val="1200"/>
              </a:spcAft>
              <a:buFont typeface="Wingdings" panose="05000000000000000000" pitchFamily="2" charset="2"/>
              <a:buChar char="Ø"/>
            </a:pPr>
            <a:r>
              <a:rPr lang="en-GB" sz="2000" b="1" dirty="0"/>
              <a:t>The aim of frameworks is to provide a common structure so that developers don’t have to redo it from scratch and can reuse the code provided.</a:t>
            </a:r>
          </a:p>
          <a:p>
            <a:pPr marL="342900" indent="-342900" algn="just">
              <a:lnSpc>
                <a:spcPct val="150000"/>
              </a:lnSpc>
              <a:spcAft>
                <a:spcPts val="1200"/>
              </a:spcAft>
              <a:buFont typeface="Wingdings" panose="05000000000000000000" pitchFamily="2" charset="2"/>
              <a:buChar char="Ø"/>
            </a:pPr>
            <a:r>
              <a:rPr lang="en-GB" sz="2000" b="1" dirty="0"/>
              <a:t>In this way, frameworks allow us to cut out much of the work and save a lot of time. </a:t>
            </a:r>
          </a:p>
          <a:p>
            <a:pPr marL="342900" indent="-342900" algn="just">
              <a:lnSpc>
                <a:spcPct val="150000"/>
              </a:lnSpc>
              <a:spcAft>
                <a:spcPts val="1200"/>
              </a:spcAft>
              <a:buFont typeface="Wingdings" panose="05000000000000000000" pitchFamily="2" charset="2"/>
              <a:buChar char="Ø"/>
            </a:pPr>
            <a:r>
              <a:rPr lang="en-GB" sz="2000" b="1" dirty="0"/>
              <a:t>Most websites share a very similar (not to say identical) structure. </a:t>
            </a:r>
          </a:p>
          <a:p>
            <a:pPr marL="342900" indent="-342900" algn="just">
              <a:lnSpc>
                <a:spcPct val="150000"/>
              </a:lnSpc>
              <a:spcAft>
                <a:spcPts val="1200"/>
              </a:spcAft>
              <a:buFont typeface="Wingdings" panose="05000000000000000000" pitchFamily="2" charset="2"/>
              <a:buChar char="Ø"/>
            </a:pPr>
            <a:r>
              <a:rPr lang="en-GB" sz="2000" b="1" dirty="0"/>
              <a:t>Frameworks are incredibly helpful tools for front-end design, especially if you have a job where you’re frequently developing that side.</a:t>
            </a:r>
          </a:p>
        </p:txBody>
      </p:sp>
    </p:spTree>
    <p:extLst>
      <p:ext uri="{BB962C8B-B14F-4D97-AF65-F5344CB8AC3E}">
        <p14:creationId xmlns:p14="http://schemas.microsoft.com/office/powerpoint/2010/main" val="2044383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67</a:t>
            </a:fld>
            <a:endParaRPr lang="en-US" dirty="0"/>
          </a:p>
        </p:txBody>
      </p:sp>
      <p:sp>
        <p:nvSpPr>
          <p:cNvPr id="2" name="Rectangle 1">
            <a:extLst>
              <a:ext uri="{FF2B5EF4-FFF2-40B4-BE49-F238E27FC236}">
                <a16:creationId xmlns:a16="http://schemas.microsoft.com/office/drawing/2014/main" id="{B575D6E7-FBD3-4789-B78B-8701BE9BF032}"/>
              </a:ext>
            </a:extLst>
          </p:cNvPr>
          <p:cNvSpPr/>
          <p:nvPr/>
        </p:nvSpPr>
        <p:spPr>
          <a:xfrm>
            <a:off x="803678" y="122550"/>
            <a:ext cx="10584639" cy="646331"/>
          </a:xfrm>
          <a:prstGeom prst="rect">
            <a:avLst/>
          </a:prstGeom>
        </p:spPr>
        <p:txBody>
          <a:bodyPr wrap="square">
            <a:spAutoFit/>
          </a:bodyPr>
          <a:lstStyle/>
          <a:p>
            <a:pPr lvl="0" algn="ctr"/>
            <a:r>
              <a:rPr lang="en-GB" sz="3600" b="1" dirty="0"/>
              <a:t>Advantages and disadvantages of using frameworks</a:t>
            </a:r>
            <a:endParaRPr lang="en-IN" sz="3600" dirty="0"/>
          </a:p>
        </p:txBody>
      </p:sp>
      <p:sp>
        <p:nvSpPr>
          <p:cNvPr id="3" name="Rectangle 2"/>
          <p:cNvSpPr/>
          <p:nvPr/>
        </p:nvSpPr>
        <p:spPr>
          <a:xfrm>
            <a:off x="437918" y="768881"/>
            <a:ext cx="11931419" cy="5493812"/>
          </a:xfrm>
          <a:prstGeom prst="rect">
            <a:avLst/>
          </a:prstGeom>
        </p:spPr>
        <p:txBody>
          <a:bodyPr wrap="square">
            <a:spAutoFit/>
          </a:bodyPr>
          <a:lstStyle/>
          <a:p>
            <a:pPr>
              <a:lnSpc>
                <a:spcPct val="150000"/>
              </a:lnSpc>
            </a:pPr>
            <a:r>
              <a:rPr lang="en-GB" b="1" dirty="0">
                <a:solidFill>
                  <a:srgbClr val="FF0000"/>
                </a:solidFill>
              </a:rPr>
              <a:t>Advantages</a:t>
            </a:r>
          </a:p>
          <a:p>
            <a:pPr>
              <a:lnSpc>
                <a:spcPct val="150000"/>
              </a:lnSpc>
            </a:pPr>
            <a:r>
              <a:rPr lang="en-GB" b="1" dirty="0"/>
              <a:t>1. Speeds up the mock-up process</a:t>
            </a:r>
          </a:p>
          <a:p>
            <a:pPr>
              <a:lnSpc>
                <a:spcPct val="150000"/>
              </a:lnSpc>
            </a:pPr>
            <a:r>
              <a:rPr lang="en-GB" b="1" dirty="0"/>
              <a:t>2. Clean and tidy code</a:t>
            </a:r>
          </a:p>
          <a:p>
            <a:pPr>
              <a:lnSpc>
                <a:spcPct val="150000"/>
              </a:lnSpc>
            </a:pPr>
            <a:r>
              <a:rPr lang="en-GB" b="1" dirty="0"/>
              <a:t>3. Solutions to common CSS problems</a:t>
            </a:r>
          </a:p>
          <a:p>
            <a:pPr>
              <a:lnSpc>
                <a:spcPct val="150000"/>
              </a:lnSpc>
            </a:pPr>
            <a:r>
              <a:rPr lang="en-GB" b="1" dirty="0"/>
              <a:t>4. Browser compatibility</a:t>
            </a:r>
          </a:p>
          <a:p>
            <a:pPr>
              <a:lnSpc>
                <a:spcPct val="150000"/>
              </a:lnSpc>
            </a:pPr>
            <a:r>
              <a:rPr lang="en-GB" b="1" dirty="0"/>
              <a:t>5. Learn good practices</a:t>
            </a:r>
          </a:p>
          <a:p>
            <a:pPr>
              <a:lnSpc>
                <a:spcPct val="150000"/>
              </a:lnSpc>
            </a:pPr>
            <a:r>
              <a:rPr lang="en-GB" b="1" dirty="0"/>
              <a:t>6. Having a single procedure to resolve common problems makes maintaining various projects more straightforward.</a:t>
            </a:r>
          </a:p>
          <a:p>
            <a:pPr>
              <a:lnSpc>
                <a:spcPct val="150000"/>
              </a:lnSpc>
            </a:pPr>
            <a:r>
              <a:rPr lang="en-GB" b="1" dirty="0"/>
              <a:t>7. Helpful in collaborative work</a:t>
            </a:r>
          </a:p>
          <a:p>
            <a:pPr>
              <a:lnSpc>
                <a:spcPct val="150000"/>
              </a:lnSpc>
            </a:pPr>
            <a:r>
              <a:rPr lang="en-GB" b="1" dirty="0">
                <a:solidFill>
                  <a:srgbClr val="FF0000"/>
                </a:solidFill>
              </a:rPr>
              <a:t>Disadvantages</a:t>
            </a:r>
          </a:p>
          <a:p>
            <a:pPr>
              <a:lnSpc>
                <a:spcPct val="150000"/>
              </a:lnSpc>
            </a:pPr>
            <a:r>
              <a:rPr lang="en-GB" b="1" dirty="0"/>
              <a:t>1. Mixes content and presentation</a:t>
            </a:r>
          </a:p>
          <a:p>
            <a:pPr>
              <a:lnSpc>
                <a:spcPct val="150000"/>
              </a:lnSpc>
            </a:pPr>
            <a:r>
              <a:rPr lang="en-GB" b="1" dirty="0"/>
              <a:t>2. Unused code leftover</a:t>
            </a:r>
          </a:p>
          <a:p>
            <a:pPr>
              <a:lnSpc>
                <a:spcPct val="150000"/>
              </a:lnSpc>
            </a:pPr>
            <a:r>
              <a:rPr lang="en-GB" b="1" dirty="0"/>
              <a:t>3. Slower learning curve</a:t>
            </a:r>
          </a:p>
          <a:p>
            <a:pPr>
              <a:lnSpc>
                <a:spcPct val="150000"/>
              </a:lnSpc>
            </a:pPr>
            <a:r>
              <a:rPr lang="en-GB" b="1" dirty="0"/>
              <a:t>4. You don’t learn to do it yourself</a:t>
            </a:r>
            <a:endParaRPr lang="en-IN" b="1" i="1" dirty="0"/>
          </a:p>
        </p:txBody>
      </p:sp>
    </p:spTree>
    <p:extLst>
      <p:ext uri="{BB962C8B-B14F-4D97-AF65-F5344CB8AC3E}">
        <p14:creationId xmlns:p14="http://schemas.microsoft.com/office/powerpoint/2010/main" val="115849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68</a:t>
            </a:fld>
            <a:endParaRPr lang="en-US" dirty="0"/>
          </a:p>
        </p:txBody>
      </p:sp>
      <p:sp>
        <p:nvSpPr>
          <p:cNvPr id="2" name="Rectangle 1">
            <a:extLst>
              <a:ext uri="{FF2B5EF4-FFF2-40B4-BE49-F238E27FC236}">
                <a16:creationId xmlns:a16="http://schemas.microsoft.com/office/drawing/2014/main" id="{B575D6E7-FBD3-4789-B78B-8701BE9BF032}"/>
              </a:ext>
            </a:extLst>
          </p:cNvPr>
          <p:cNvSpPr/>
          <p:nvPr/>
        </p:nvSpPr>
        <p:spPr>
          <a:xfrm>
            <a:off x="914400" y="239118"/>
            <a:ext cx="10584639" cy="584775"/>
          </a:xfrm>
          <a:prstGeom prst="rect">
            <a:avLst/>
          </a:prstGeom>
        </p:spPr>
        <p:txBody>
          <a:bodyPr wrap="square">
            <a:spAutoFit/>
          </a:bodyPr>
          <a:lstStyle/>
          <a:p>
            <a:pPr lvl="0" algn="ctr"/>
            <a:r>
              <a:rPr lang="en-GB" sz="3200" b="1" dirty="0"/>
              <a:t>Types of frameworks</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1073426" y="1121410"/>
            <a:ext cx="10002983" cy="1538883"/>
          </a:xfrm>
          <a:prstGeom prst="rect">
            <a:avLst/>
          </a:prstGeom>
        </p:spPr>
        <p:txBody>
          <a:bodyPr wrap="square">
            <a:spAutoFit/>
          </a:bodyPr>
          <a:lstStyle/>
          <a:p>
            <a:pPr marL="285750" indent="-285750">
              <a:spcAft>
                <a:spcPts val="600"/>
              </a:spcAft>
              <a:buFont typeface="Wingdings" panose="05000000000000000000" pitchFamily="2" charset="2"/>
              <a:buChar char="Ø"/>
            </a:pPr>
            <a:r>
              <a:rPr lang="en-GB" sz="2800" b="1" dirty="0">
                <a:solidFill>
                  <a:srgbClr val="000000"/>
                </a:solidFill>
                <a:latin typeface="Times New Roman" panose="02020603050405020304" pitchFamily="18" charset="0"/>
              </a:rPr>
              <a:t>There are basically 2 types to differentiate:</a:t>
            </a:r>
          </a:p>
          <a:p>
            <a:pPr marL="285750" indent="-285750">
              <a:spcAft>
                <a:spcPts val="600"/>
              </a:spcAft>
              <a:buFont typeface="Wingdings" panose="05000000000000000000" pitchFamily="2" charset="2"/>
              <a:buChar char="Ø"/>
            </a:pPr>
            <a:r>
              <a:rPr lang="en-GB" sz="2800" b="1" dirty="0">
                <a:solidFill>
                  <a:srgbClr val="000000"/>
                </a:solidFill>
                <a:latin typeface="Times New Roman" panose="02020603050405020304" pitchFamily="18" charset="0"/>
              </a:rPr>
              <a:t>1) </a:t>
            </a:r>
            <a:r>
              <a:rPr lang="en-GB" sz="2800" b="1" dirty="0">
                <a:solidFill>
                  <a:srgbClr val="FF0000"/>
                </a:solidFill>
                <a:latin typeface="Times New Roman" panose="02020603050405020304" pitchFamily="18" charset="0"/>
              </a:rPr>
              <a:t>backend and</a:t>
            </a:r>
          </a:p>
          <a:p>
            <a:pPr marL="285750" indent="-285750">
              <a:spcAft>
                <a:spcPts val="600"/>
              </a:spcAft>
              <a:buFont typeface="Wingdings" panose="05000000000000000000" pitchFamily="2" charset="2"/>
              <a:buChar char="Ø"/>
            </a:pPr>
            <a:r>
              <a:rPr lang="en-GB" sz="2800" b="1" dirty="0">
                <a:solidFill>
                  <a:srgbClr val="FF0000"/>
                </a:solidFill>
                <a:latin typeface="Times New Roman" panose="02020603050405020304" pitchFamily="18" charset="0"/>
              </a:rPr>
              <a:t>2) frontend</a:t>
            </a:r>
            <a:endParaRPr lang="en-IN" sz="2800" b="1" dirty="0">
              <a:solidFill>
                <a:srgbClr val="FF0000"/>
              </a:solidFill>
              <a:latin typeface="Times New Roman" panose="02020603050405020304" pitchFamily="18" charset="0"/>
            </a:endParaRPr>
          </a:p>
        </p:txBody>
      </p:sp>
      <p:sp>
        <p:nvSpPr>
          <p:cNvPr id="5" name="Rectangle 4"/>
          <p:cNvSpPr/>
          <p:nvPr/>
        </p:nvSpPr>
        <p:spPr>
          <a:xfrm>
            <a:off x="640111" y="2957810"/>
            <a:ext cx="10869611" cy="3246530"/>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Backend refers a set of files with libraries to access databases, template structures, session management, etc.</a:t>
            </a:r>
          </a:p>
          <a:p>
            <a:pPr marL="457200" indent="-457200" algn="just">
              <a:lnSpc>
                <a:spcPct val="150000"/>
              </a:lnSpc>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Frontend frameworks usually consist of a package made up of a structure of files and folders of standardized code (HTML, CSS, JS documents etc.). </a:t>
            </a:r>
          </a:p>
        </p:txBody>
      </p:sp>
    </p:spTree>
    <p:extLst>
      <p:ext uri="{BB962C8B-B14F-4D97-AF65-F5344CB8AC3E}">
        <p14:creationId xmlns:p14="http://schemas.microsoft.com/office/powerpoint/2010/main" val="21809436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69</a:t>
            </a:fld>
            <a:endParaRPr lang="en-US" dirty="0"/>
          </a:p>
        </p:txBody>
      </p:sp>
      <p:sp>
        <p:nvSpPr>
          <p:cNvPr id="2" name="Rectangle 1">
            <a:extLst>
              <a:ext uri="{FF2B5EF4-FFF2-40B4-BE49-F238E27FC236}">
                <a16:creationId xmlns:a16="http://schemas.microsoft.com/office/drawing/2014/main" id="{B575D6E7-FBD3-4789-B78B-8701BE9BF032}"/>
              </a:ext>
            </a:extLst>
          </p:cNvPr>
          <p:cNvSpPr/>
          <p:nvPr/>
        </p:nvSpPr>
        <p:spPr>
          <a:xfrm>
            <a:off x="3140765" y="158809"/>
            <a:ext cx="4837044" cy="584775"/>
          </a:xfrm>
          <a:prstGeom prst="rect">
            <a:avLst/>
          </a:prstGeom>
        </p:spPr>
        <p:txBody>
          <a:bodyPr wrap="square">
            <a:spAutoFit/>
          </a:bodyPr>
          <a:lstStyle/>
          <a:p>
            <a:pPr lvl="0" algn="ctr"/>
            <a:r>
              <a:rPr lang="en-GB" sz="3200" b="1" dirty="0"/>
              <a:t>Layers</a:t>
            </a:r>
            <a:endParaRPr lang="en-IN" sz="3200" dirty="0"/>
          </a:p>
        </p:txBody>
      </p:sp>
      <p:pic>
        <p:nvPicPr>
          <p:cNvPr id="4" name="Picture 3"/>
          <p:cNvPicPr>
            <a:picLocks noChangeAspect="1"/>
          </p:cNvPicPr>
          <p:nvPr/>
        </p:nvPicPr>
        <p:blipFill>
          <a:blip r:embed="rId2"/>
          <a:stretch>
            <a:fillRect/>
          </a:stretch>
        </p:blipFill>
        <p:spPr>
          <a:xfrm>
            <a:off x="2602127" y="1011904"/>
            <a:ext cx="7209183" cy="5527008"/>
          </a:xfrm>
          <a:prstGeom prst="rect">
            <a:avLst/>
          </a:prstGeom>
        </p:spPr>
      </p:pic>
    </p:spTree>
    <p:extLst>
      <p:ext uri="{BB962C8B-B14F-4D97-AF65-F5344CB8AC3E}">
        <p14:creationId xmlns:p14="http://schemas.microsoft.com/office/powerpoint/2010/main" val="73074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7</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769161" y="395421"/>
            <a:ext cx="10584639" cy="584775"/>
          </a:xfrm>
          <a:prstGeom prst="rect">
            <a:avLst/>
          </a:prstGeom>
        </p:spPr>
        <p:txBody>
          <a:bodyPr wrap="square">
            <a:spAutoFit/>
          </a:bodyPr>
          <a:lstStyle/>
          <a:p>
            <a:pPr lvl="0" algn="ctr"/>
            <a:r>
              <a:rPr lang="en-GB" sz="3200" b="1" dirty="0"/>
              <a:t>What are the levels of style sheets?</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898585" y="1334747"/>
            <a:ext cx="10455215" cy="4862870"/>
          </a:xfrm>
          <a:prstGeom prst="rect">
            <a:avLst/>
          </a:prstGeom>
        </p:spPr>
        <p:txBody>
          <a:bodyPr wrap="square">
            <a:spAutoFit/>
          </a:bodyPr>
          <a:lstStyle/>
          <a:p>
            <a:pPr algn="just">
              <a:lnSpc>
                <a:spcPct val="150000"/>
              </a:lnSpc>
              <a:spcAft>
                <a:spcPts val="1200"/>
              </a:spcAft>
            </a:pPr>
            <a:r>
              <a:rPr lang="en-GB" sz="2000" b="1" dirty="0">
                <a:solidFill>
                  <a:srgbClr val="000000"/>
                </a:solidFill>
                <a:latin typeface="Times New Roman" panose="02020603050405020304" pitchFamily="18" charset="0"/>
              </a:rPr>
              <a:t>The following three types or levels of CSS helps to integrate CSS into a web </a:t>
            </a:r>
            <a:r>
              <a:rPr lang="en-GB" sz="2000" b="1" dirty="0" smtClean="0">
                <a:solidFill>
                  <a:srgbClr val="000000"/>
                </a:solidFill>
                <a:latin typeface="Times New Roman" panose="02020603050405020304" pitchFamily="18" charset="0"/>
              </a:rPr>
              <a:t>page.</a:t>
            </a:r>
          </a:p>
          <a:p>
            <a:pPr algn="just">
              <a:lnSpc>
                <a:spcPct val="150000"/>
              </a:lnSpc>
              <a:spcAft>
                <a:spcPts val="1200"/>
              </a:spcAft>
            </a:pPr>
            <a:r>
              <a:rPr lang="en-GB" sz="2000" b="1" dirty="0" smtClean="0">
                <a:latin typeface="Times New Roman" panose="02020603050405020304" pitchFamily="18" charset="0"/>
              </a:rPr>
              <a:t>1.</a:t>
            </a:r>
            <a:r>
              <a:rPr lang="en-GB" sz="2000" b="1" dirty="0" smtClean="0">
                <a:solidFill>
                  <a:srgbClr val="FF0000"/>
                </a:solidFill>
                <a:latin typeface="Times New Roman" panose="02020603050405020304" pitchFamily="18" charset="0"/>
              </a:rPr>
              <a:t> Inline CSS: </a:t>
            </a:r>
          </a:p>
          <a:p>
            <a:pPr lvl="1" algn="just">
              <a:lnSpc>
                <a:spcPct val="150000"/>
              </a:lnSpc>
              <a:spcAft>
                <a:spcPts val="1200"/>
              </a:spcAft>
            </a:pPr>
            <a:r>
              <a:rPr lang="en-GB" sz="2000" b="1" dirty="0" smtClean="0">
                <a:solidFill>
                  <a:srgbClr val="000000"/>
                </a:solidFill>
                <a:latin typeface="Times New Roman" panose="02020603050405020304" pitchFamily="18" charset="0"/>
              </a:rPr>
              <a:t>	Html may have CSS applied to them via </a:t>
            </a:r>
            <a:r>
              <a:rPr lang="en-GB" sz="2000" b="1" dirty="0" smtClean="0">
                <a:solidFill>
                  <a:srgbClr val="FF0000"/>
                </a:solidFill>
                <a:latin typeface="Times New Roman" panose="02020603050405020304" pitchFamily="18" charset="0"/>
              </a:rPr>
              <a:t>STYLE</a:t>
            </a:r>
            <a:r>
              <a:rPr lang="en-GB" sz="2000" b="1" dirty="0" smtClean="0">
                <a:solidFill>
                  <a:srgbClr val="000000"/>
                </a:solidFill>
                <a:latin typeface="Times New Roman" panose="02020603050405020304" pitchFamily="18" charset="0"/>
              </a:rPr>
              <a:t> attribute</a:t>
            </a:r>
          </a:p>
          <a:p>
            <a:pPr algn="just">
              <a:lnSpc>
                <a:spcPct val="150000"/>
              </a:lnSpc>
              <a:spcAft>
                <a:spcPts val="1200"/>
              </a:spcAft>
            </a:pPr>
            <a:r>
              <a:rPr lang="en-GB" sz="2000" b="1" dirty="0" smtClean="0">
                <a:solidFill>
                  <a:srgbClr val="000000"/>
                </a:solidFill>
                <a:latin typeface="Times New Roman" panose="02020603050405020304" pitchFamily="18" charset="0"/>
              </a:rPr>
              <a:t>2</a:t>
            </a:r>
            <a:r>
              <a:rPr lang="en-GB" sz="2000" b="1" dirty="0">
                <a:solidFill>
                  <a:srgbClr val="000000"/>
                </a:solidFill>
                <a:latin typeface="Times New Roman" panose="02020603050405020304" pitchFamily="18" charset="0"/>
              </a:rPr>
              <a:t>. </a:t>
            </a:r>
            <a:r>
              <a:rPr lang="en-GB" sz="2000" b="1" dirty="0">
                <a:solidFill>
                  <a:srgbClr val="FF0000"/>
                </a:solidFill>
                <a:latin typeface="Times New Roman" panose="02020603050405020304" pitchFamily="18" charset="0"/>
              </a:rPr>
              <a:t>Embedded/Internal CSS</a:t>
            </a:r>
            <a:r>
              <a:rPr lang="en-GB" sz="2000" b="1" dirty="0">
                <a:solidFill>
                  <a:srgbClr val="000000"/>
                </a:solidFill>
                <a:latin typeface="Times New Roman" panose="02020603050405020304" pitchFamily="18" charset="0"/>
              </a:rPr>
              <a:t>: </a:t>
            </a:r>
            <a:endParaRPr lang="en-GB" sz="2000" b="1" dirty="0" smtClean="0">
              <a:solidFill>
                <a:srgbClr val="000000"/>
              </a:solidFill>
              <a:latin typeface="Times New Roman" panose="02020603050405020304" pitchFamily="18" charset="0"/>
            </a:endParaRPr>
          </a:p>
          <a:p>
            <a:pPr algn="just">
              <a:lnSpc>
                <a:spcPct val="150000"/>
              </a:lnSpc>
              <a:spcAft>
                <a:spcPts val="1200"/>
              </a:spcAft>
            </a:pPr>
            <a:r>
              <a:rPr lang="en-GB" sz="2000" b="1" dirty="0" smtClean="0">
                <a:solidFill>
                  <a:srgbClr val="000000"/>
                </a:solidFill>
                <a:latin typeface="Times New Roman" panose="02020603050405020304" pitchFamily="18" charset="0"/>
              </a:rPr>
              <a:t>	By </a:t>
            </a:r>
            <a:r>
              <a:rPr lang="en-GB" sz="2000" b="1" dirty="0">
                <a:solidFill>
                  <a:srgbClr val="000000"/>
                </a:solidFill>
                <a:latin typeface="Times New Roman" panose="02020603050405020304" pitchFamily="18" charset="0"/>
              </a:rPr>
              <a:t>placing the code in the </a:t>
            </a:r>
            <a:r>
              <a:rPr lang="en-GB" sz="2000" b="1" dirty="0">
                <a:solidFill>
                  <a:srgbClr val="FF0000"/>
                </a:solidFill>
                <a:latin typeface="Times New Roman" panose="02020603050405020304" pitchFamily="18" charset="0"/>
              </a:rPr>
              <a:t>style element </a:t>
            </a:r>
            <a:r>
              <a:rPr lang="en-GB" sz="2000" b="1" dirty="0">
                <a:solidFill>
                  <a:srgbClr val="000000"/>
                </a:solidFill>
                <a:latin typeface="Times New Roman" panose="02020603050405020304" pitchFamily="18" charset="0"/>
              </a:rPr>
              <a:t>within the head </a:t>
            </a:r>
            <a:r>
              <a:rPr lang="en-GB" sz="2000" b="1" dirty="0" smtClean="0">
                <a:solidFill>
                  <a:srgbClr val="000000"/>
                </a:solidFill>
                <a:latin typeface="Times New Roman" panose="02020603050405020304" pitchFamily="18" charset="0"/>
              </a:rPr>
              <a:t>element</a:t>
            </a:r>
          </a:p>
          <a:p>
            <a:pPr algn="just">
              <a:lnSpc>
                <a:spcPct val="150000"/>
              </a:lnSpc>
              <a:spcAft>
                <a:spcPts val="1200"/>
              </a:spcAft>
            </a:pPr>
            <a:r>
              <a:rPr lang="en-GB" sz="2000" b="1" dirty="0" smtClean="0">
                <a:solidFill>
                  <a:srgbClr val="000000"/>
                </a:solidFill>
                <a:latin typeface="Times New Roman" panose="02020603050405020304" pitchFamily="18" charset="0"/>
              </a:rPr>
              <a:t>3</a:t>
            </a:r>
            <a:r>
              <a:rPr lang="en-GB" sz="2000" b="1" dirty="0">
                <a:solidFill>
                  <a:srgbClr val="000000"/>
                </a:solidFill>
                <a:latin typeface="Times New Roman" panose="02020603050405020304" pitchFamily="18" charset="0"/>
              </a:rPr>
              <a:t>. </a:t>
            </a:r>
            <a:r>
              <a:rPr lang="en-GB" sz="2000" b="1" dirty="0">
                <a:solidFill>
                  <a:srgbClr val="FF0000"/>
                </a:solidFill>
                <a:latin typeface="Times New Roman" panose="02020603050405020304" pitchFamily="18" charset="0"/>
              </a:rPr>
              <a:t>External CSS (Linked/import): </a:t>
            </a:r>
            <a:endParaRPr lang="en-GB" sz="2000" b="1" dirty="0" smtClean="0">
              <a:solidFill>
                <a:srgbClr val="FF0000"/>
              </a:solidFill>
              <a:latin typeface="Times New Roman" panose="02020603050405020304" pitchFamily="18" charset="0"/>
            </a:endParaRPr>
          </a:p>
          <a:p>
            <a:pPr algn="just">
              <a:lnSpc>
                <a:spcPct val="150000"/>
              </a:lnSpc>
              <a:spcAft>
                <a:spcPts val="1200"/>
              </a:spcAft>
            </a:pPr>
            <a:r>
              <a:rPr lang="en-GB" sz="2000" b="1" dirty="0">
                <a:solidFill>
                  <a:srgbClr val="FF0000"/>
                </a:solidFill>
                <a:latin typeface="Times New Roman" panose="02020603050405020304" pitchFamily="18" charset="0"/>
              </a:rPr>
              <a:t>	</a:t>
            </a:r>
            <a:r>
              <a:rPr lang="en-GB" sz="2000" b="1" dirty="0" smtClean="0">
                <a:solidFill>
                  <a:srgbClr val="000000"/>
                </a:solidFill>
                <a:latin typeface="Times New Roman" panose="02020603050405020304" pitchFamily="18" charset="0"/>
              </a:rPr>
              <a:t>Place </a:t>
            </a:r>
            <a:r>
              <a:rPr lang="en-GB" sz="2000" b="1" dirty="0">
                <a:solidFill>
                  <a:srgbClr val="000000"/>
                </a:solidFill>
                <a:latin typeface="Times New Roman" panose="02020603050405020304" pitchFamily="18" charset="0"/>
              </a:rPr>
              <a:t>the </a:t>
            </a:r>
            <a:r>
              <a:rPr lang="en-GB" sz="2000" b="1" dirty="0" smtClean="0">
                <a:solidFill>
                  <a:srgbClr val="000000"/>
                </a:solidFill>
                <a:latin typeface="Times New Roman" panose="02020603050405020304" pitchFamily="18" charset="0"/>
              </a:rPr>
              <a:t>CSS </a:t>
            </a:r>
            <a:r>
              <a:rPr lang="en-GB" sz="2000" b="1" dirty="0">
                <a:solidFill>
                  <a:srgbClr val="000000"/>
                </a:solidFill>
                <a:latin typeface="Times New Roman" panose="02020603050405020304" pitchFamily="18" charset="0"/>
              </a:rPr>
              <a:t>in an </a:t>
            </a:r>
            <a:r>
              <a:rPr lang="en-GB" sz="2000" b="1" dirty="0">
                <a:solidFill>
                  <a:srgbClr val="FF0000"/>
                </a:solidFill>
                <a:latin typeface="Times New Roman" panose="02020603050405020304" pitchFamily="18" charset="0"/>
              </a:rPr>
              <a:t>external file </a:t>
            </a:r>
            <a:r>
              <a:rPr lang="en-GB" sz="2000" b="1" dirty="0">
                <a:solidFill>
                  <a:srgbClr val="000000"/>
                </a:solidFill>
                <a:latin typeface="Times New Roman" panose="02020603050405020304" pitchFamily="18" charset="0"/>
              </a:rPr>
              <a:t>or URL and </a:t>
            </a:r>
            <a:r>
              <a:rPr lang="en-GB" sz="2000" b="1" dirty="0">
                <a:latin typeface="Times New Roman" panose="02020603050405020304" pitchFamily="18" charset="0"/>
              </a:rPr>
              <a:t>link</a:t>
            </a:r>
            <a:r>
              <a:rPr lang="en-GB" sz="2000" b="1" dirty="0">
                <a:solidFill>
                  <a:srgbClr val="000000"/>
                </a:solidFill>
                <a:latin typeface="Times New Roman" panose="02020603050405020304" pitchFamily="18" charset="0"/>
              </a:rPr>
              <a:t> it via a </a:t>
            </a:r>
            <a:r>
              <a:rPr lang="en-GB" sz="2000" b="1" dirty="0">
                <a:solidFill>
                  <a:srgbClr val="FF0000"/>
                </a:solidFill>
                <a:latin typeface="Times New Roman" panose="02020603050405020304" pitchFamily="18" charset="0"/>
              </a:rPr>
              <a:t>link </a:t>
            </a:r>
            <a:r>
              <a:rPr lang="en-GB" sz="2000" b="1" dirty="0" smtClean="0">
                <a:solidFill>
                  <a:srgbClr val="FF0000"/>
                </a:solidFill>
                <a:latin typeface="Times New Roman" panose="02020603050405020304" pitchFamily="18" charset="0"/>
              </a:rPr>
              <a:t>element</a:t>
            </a:r>
            <a:r>
              <a:rPr lang="en-GB" sz="2000" b="1" dirty="0" smtClean="0">
                <a:solidFill>
                  <a:srgbClr val="000000"/>
                </a:solidFill>
                <a:latin typeface="Times New Roman" panose="02020603050405020304" pitchFamily="18" charset="0"/>
              </a:rPr>
              <a:t>.</a:t>
            </a:r>
            <a:endParaRPr lang="en-GB" sz="2000" b="1" dirty="0">
              <a:solidFill>
                <a:srgbClr val="000000"/>
              </a:solidFill>
              <a:latin typeface="Times New Roman" panose="02020603050405020304" pitchFamily="18" charset="0"/>
            </a:endParaRPr>
          </a:p>
          <a:p>
            <a:pPr algn="just">
              <a:lnSpc>
                <a:spcPct val="150000"/>
              </a:lnSpc>
              <a:spcAft>
                <a:spcPts val="1200"/>
              </a:spcAft>
            </a:pPr>
            <a:r>
              <a:rPr lang="en-GB" sz="2000" b="1" dirty="0">
                <a:solidFill>
                  <a:srgbClr val="000000"/>
                </a:solidFill>
                <a:latin typeface="Times New Roman" panose="02020603050405020304" pitchFamily="18" charset="0"/>
              </a:rPr>
              <a:t>Levels: Among the 3 levels, Inline CSS is lower level and External CSS is higher level</a:t>
            </a:r>
            <a:r>
              <a:rPr lang="en-GB" sz="2000" b="1" dirty="0" smtClean="0">
                <a:solidFill>
                  <a:srgbClr val="000000"/>
                </a:solidFill>
                <a:latin typeface="Times New Roman" panose="02020603050405020304" pitchFamily="18" charset="0"/>
              </a:rPr>
              <a:t>.</a:t>
            </a:r>
            <a:endParaRPr lang="en-GB" sz="20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68327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70</a:t>
            </a:fld>
            <a:endParaRPr lang="en-US" dirty="0"/>
          </a:p>
        </p:txBody>
      </p:sp>
      <p:sp>
        <p:nvSpPr>
          <p:cNvPr id="2" name="Rectangle 1">
            <a:extLst>
              <a:ext uri="{FF2B5EF4-FFF2-40B4-BE49-F238E27FC236}">
                <a16:creationId xmlns:a16="http://schemas.microsoft.com/office/drawing/2014/main" id="{B575D6E7-FBD3-4789-B78B-8701BE9BF032}"/>
              </a:ext>
            </a:extLst>
          </p:cNvPr>
          <p:cNvSpPr/>
          <p:nvPr/>
        </p:nvSpPr>
        <p:spPr>
          <a:xfrm>
            <a:off x="914400" y="332969"/>
            <a:ext cx="10584639" cy="584775"/>
          </a:xfrm>
          <a:prstGeom prst="rect">
            <a:avLst/>
          </a:prstGeom>
        </p:spPr>
        <p:txBody>
          <a:bodyPr wrap="square">
            <a:spAutoFit/>
          </a:bodyPr>
          <a:lstStyle/>
          <a:p>
            <a:pPr lvl="0" algn="ctr"/>
            <a:r>
              <a:rPr lang="sv-SE" sz="3200" b="1" dirty="0"/>
              <a:t>Examples of Front-end Frameworks</a:t>
            </a:r>
            <a:endParaRPr lang="en-GB" sz="3200" b="1" dirty="0"/>
          </a:p>
        </p:txBody>
      </p:sp>
      <p:sp>
        <p:nvSpPr>
          <p:cNvPr id="3" name="Rectangle 2">
            <a:extLst>
              <a:ext uri="{FF2B5EF4-FFF2-40B4-BE49-F238E27FC236}">
                <a16:creationId xmlns:a16="http://schemas.microsoft.com/office/drawing/2014/main" id="{AD9F67AA-68ED-4810-8EDA-6FE616A0EE9A}"/>
              </a:ext>
            </a:extLst>
          </p:cNvPr>
          <p:cNvSpPr/>
          <p:nvPr/>
        </p:nvSpPr>
        <p:spPr>
          <a:xfrm>
            <a:off x="914400" y="1057118"/>
            <a:ext cx="10584639" cy="517064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GB" sz="2000" b="1" dirty="0"/>
              <a:t>There are different types of front-end frameworks available and not all CSS frameworks are created equal. </a:t>
            </a:r>
            <a:r>
              <a:rPr lang="en-GB" sz="2000" b="1" dirty="0" smtClean="0"/>
              <a:t>So </a:t>
            </a:r>
            <a:r>
              <a:rPr lang="en-GB" sz="2000" b="1" dirty="0"/>
              <a:t>selection of a framework is based on one which fits our unique needs. </a:t>
            </a:r>
          </a:p>
          <a:p>
            <a:pPr marL="342900" indent="-342900" algn="just">
              <a:lnSpc>
                <a:spcPct val="150000"/>
              </a:lnSpc>
              <a:buFont typeface="Wingdings" panose="05000000000000000000" pitchFamily="2" charset="2"/>
              <a:buChar char="Ø"/>
            </a:pPr>
            <a:r>
              <a:rPr lang="en-GB" sz="2000" b="1" dirty="0"/>
              <a:t>The following are some popular frame works. </a:t>
            </a:r>
          </a:p>
          <a:p>
            <a:pPr marL="342900" indent="-342900" algn="just">
              <a:lnSpc>
                <a:spcPct val="150000"/>
              </a:lnSpc>
              <a:buAutoNum type="arabicPeriod"/>
            </a:pPr>
            <a:r>
              <a:rPr lang="en-GB" sz="2000" b="1" dirty="0" smtClean="0">
                <a:solidFill>
                  <a:srgbClr val="FF0000"/>
                </a:solidFill>
              </a:rPr>
              <a:t>Bootstrap</a:t>
            </a:r>
            <a:r>
              <a:rPr lang="en-GB" sz="2000" b="1" dirty="0"/>
              <a:t>: </a:t>
            </a:r>
            <a:r>
              <a:rPr lang="en-GB" sz="2000" b="1" i="1" dirty="0"/>
              <a:t>The most popular one out there. </a:t>
            </a:r>
            <a:r>
              <a:rPr lang="en-GB" sz="2000" b="1" i="1" dirty="0" smtClean="0"/>
              <a:t>One </a:t>
            </a:r>
            <a:r>
              <a:rPr lang="en-GB" sz="2000" b="1" i="1" dirty="0"/>
              <a:t>of the easier ones to use, but it has a very distinctive “Bootstrap” look. </a:t>
            </a:r>
          </a:p>
          <a:p>
            <a:pPr algn="just">
              <a:lnSpc>
                <a:spcPct val="150000"/>
              </a:lnSpc>
            </a:pPr>
            <a:r>
              <a:rPr lang="en-GB" sz="2000" b="1" dirty="0"/>
              <a:t>2. </a:t>
            </a:r>
            <a:r>
              <a:rPr lang="en-GB" sz="2000" b="1" dirty="0">
                <a:solidFill>
                  <a:srgbClr val="FF0000"/>
                </a:solidFill>
              </a:rPr>
              <a:t>Foundation</a:t>
            </a:r>
            <a:r>
              <a:rPr lang="en-GB" sz="2000" b="1" dirty="0"/>
              <a:t>: </a:t>
            </a:r>
            <a:r>
              <a:rPr lang="en-GB" sz="2000" b="1" i="1" dirty="0"/>
              <a:t>Offers a lot of flexibility and customizability. Good for those who are experienced with front-end development and like to cover the basics while retaining a lot of creative control. </a:t>
            </a:r>
          </a:p>
          <a:p>
            <a:pPr algn="just">
              <a:lnSpc>
                <a:spcPct val="150000"/>
              </a:lnSpc>
            </a:pPr>
            <a:r>
              <a:rPr lang="en-GB" sz="2000" b="1" dirty="0"/>
              <a:t>3. </a:t>
            </a:r>
            <a:r>
              <a:rPr lang="en-GB" sz="2000" b="1" dirty="0">
                <a:solidFill>
                  <a:srgbClr val="FF0000"/>
                </a:solidFill>
              </a:rPr>
              <a:t>Stylus</a:t>
            </a:r>
            <a:r>
              <a:rPr lang="en-GB" sz="2000" b="1" dirty="0" smtClean="0"/>
              <a:t>:</a:t>
            </a:r>
            <a:r>
              <a:rPr lang="en-GB" sz="2000" b="1" i="1" dirty="0" smtClean="0"/>
              <a:t> </a:t>
            </a:r>
            <a:r>
              <a:rPr lang="en-GB" sz="2000" b="1" i="1" dirty="0"/>
              <a:t>This framework can only be used on Node.js applications.</a:t>
            </a:r>
          </a:p>
          <a:p>
            <a:pPr algn="just">
              <a:lnSpc>
                <a:spcPct val="150000"/>
              </a:lnSpc>
            </a:pPr>
            <a:r>
              <a:rPr lang="en-GB" sz="2000" b="1" dirty="0"/>
              <a:t>4. </a:t>
            </a:r>
            <a:r>
              <a:rPr lang="en-GB" sz="2000" b="1" dirty="0">
                <a:solidFill>
                  <a:srgbClr val="FF0000"/>
                </a:solidFill>
              </a:rPr>
              <a:t>Semantic UI</a:t>
            </a:r>
            <a:r>
              <a:rPr lang="en-GB" sz="2000" b="1" dirty="0" smtClean="0">
                <a:solidFill>
                  <a:srgbClr val="FF0000"/>
                </a:solidFill>
              </a:rPr>
              <a:t>:</a:t>
            </a:r>
            <a:r>
              <a:rPr lang="en-GB" sz="2000" b="1" i="1" dirty="0" smtClean="0"/>
              <a:t> </a:t>
            </a:r>
            <a:r>
              <a:rPr lang="en-GB" sz="2000" b="1" i="1" dirty="0"/>
              <a:t>It gives you a lot of design freedom and adapts to your needs. </a:t>
            </a:r>
          </a:p>
          <a:p>
            <a:pPr algn="just">
              <a:lnSpc>
                <a:spcPct val="150000"/>
              </a:lnSpc>
            </a:pPr>
            <a:r>
              <a:rPr lang="en-GB" sz="2000" b="1" dirty="0">
                <a:solidFill>
                  <a:srgbClr val="FF0000"/>
                </a:solidFill>
              </a:rPr>
              <a:t>5. UI Kit: </a:t>
            </a:r>
            <a:r>
              <a:rPr lang="en-GB" sz="2000" b="1" i="1" dirty="0"/>
              <a:t>The framework to use if you’re interested in developing iOS apps. It has a basic style that makes it easy to develop your own site look.</a:t>
            </a:r>
          </a:p>
        </p:txBody>
      </p:sp>
    </p:spTree>
    <p:extLst>
      <p:ext uri="{BB962C8B-B14F-4D97-AF65-F5344CB8AC3E}">
        <p14:creationId xmlns:p14="http://schemas.microsoft.com/office/powerpoint/2010/main" val="8045629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14074" y="368493"/>
            <a:ext cx="6084871" cy="646331"/>
          </a:xfrm>
          <a:prstGeom prst="rect">
            <a:avLst/>
          </a:prstGeom>
        </p:spPr>
        <p:txBody>
          <a:bodyPr wrap="none">
            <a:spAutoFit/>
          </a:bodyPr>
          <a:lstStyle/>
          <a:p>
            <a:pPr algn="ctr"/>
            <a:r>
              <a:rPr lang="en-GB" sz="3600" b="1" dirty="0"/>
              <a:t>Responsive </a:t>
            </a:r>
            <a:r>
              <a:rPr lang="en-GB" sz="3600" b="1" dirty="0" smtClean="0"/>
              <a:t>Web Design </a:t>
            </a:r>
            <a:r>
              <a:rPr lang="en-GB" sz="3600" b="1" dirty="0"/>
              <a:t>(RWD)</a:t>
            </a:r>
            <a:endParaRPr lang="en-US" sz="2400" b="1" dirty="0"/>
          </a:p>
        </p:txBody>
      </p:sp>
      <p:sp>
        <p:nvSpPr>
          <p:cNvPr id="2" name="Rectangle 1"/>
          <p:cNvSpPr/>
          <p:nvPr/>
        </p:nvSpPr>
        <p:spPr>
          <a:xfrm>
            <a:off x="598517" y="1014824"/>
            <a:ext cx="11593484" cy="1034257"/>
          </a:xfrm>
          <a:prstGeom prst="rect">
            <a:avLst/>
          </a:prstGeom>
        </p:spPr>
        <p:txBody>
          <a:bodyPr wrap="square">
            <a:spAutoFit/>
          </a:bodyPr>
          <a:lstStyle/>
          <a:p>
            <a:pPr marL="285750" indent="-285750">
              <a:lnSpc>
                <a:spcPct val="150000"/>
              </a:lnSpc>
              <a:spcAft>
                <a:spcPts val="1200"/>
              </a:spcAft>
              <a:buFont typeface="Wingdings" panose="05000000000000000000" pitchFamily="2" charset="2"/>
              <a:buChar char="q"/>
            </a:pPr>
            <a:r>
              <a:rPr lang="en-GB" b="1" dirty="0"/>
              <a:t>In classical web design, pages were viewed only on desktop computers. </a:t>
            </a:r>
          </a:p>
          <a:p>
            <a:pPr marL="285750" indent="-285750">
              <a:lnSpc>
                <a:spcPct val="150000"/>
              </a:lnSpc>
              <a:spcAft>
                <a:spcPts val="1200"/>
              </a:spcAft>
              <a:buFont typeface="Wingdings" panose="05000000000000000000" pitchFamily="2" charset="2"/>
              <a:buChar char="q"/>
            </a:pPr>
            <a:r>
              <a:rPr lang="en-GB" b="1" dirty="0"/>
              <a:t>In </a:t>
            </a:r>
            <a:r>
              <a:rPr lang="en-GB" b="1" dirty="0">
                <a:solidFill>
                  <a:srgbClr val="FF0000"/>
                </a:solidFill>
              </a:rPr>
              <a:t>responsive web design web pages can be viewed using many different devices: desktops, tablets, and phones</a:t>
            </a:r>
          </a:p>
        </p:txBody>
      </p:sp>
      <p:pic>
        <p:nvPicPr>
          <p:cNvPr id="3" name="Picture 2"/>
          <p:cNvPicPr>
            <a:picLocks noChangeAspect="1"/>
          </p:cNvPicPr>
          <p:nvPr/>
        </p:nvPicPr>
        <p:blipFill>
          <a:blip r:embed="rId2"/>
          <a:stretch>
            <a:fillRect/>
          </a:stretch>
        </p:blipFill>
        <p:spPr>
          <a:xfrm>
            <a:off x="866576" y="2243825"/>
            <a:ext cx="10596554" cy="4160347"/>
          </a:xfrm>
          <a:prstGeom prst="rect">
            <a:avLst/>
          </a:prstGeom>
        </p:spPr>
      </p:pic>
    </p:spTree>
    <p:extLst>
      <p:ext uri="{BB962C8B-B14F-4D97-AF65-F5344CB8AC3E}">
        <p14:creationId xmlns:p14="http://schemas.microsoft.com/office/powerpoint/2010/main" val="4645955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A147A6-BA2B-BE00-DAD1-94DCFF6AC0F9}"/>
              </a:ext>
            </a:extLst>
          </p:cNvPr>
          <p:cNvSpPr>
            <a:spLocks noGrp="1"/>
          </p:cNvSpPr>
          <p:nvPr>
            <p:ph type="sldNum" sz="quarter" idx="12"/>
          </p:nvPr>
        </p:nvSpPr>
        <p:spPr/>
        <p:txBody>
          <a:bodyPr/>
          <a:lstStyle/>
          <a:p>
            <a:fld id="{13D2E340-0663-474B-992C-9192B5C45E57}" type="slidenum">
              <a:rPr lang="en-US" noProof="0" smtClean="0"/>
              <a:pPr/>
              <a:t>72</a:t>
            </a:fld>
            <a:endParaRPr lang="en-US" noProof="0" dirty="0"/>
          </a:p>
        </p:txBody>
      </p:sp>
      <p:pic>
        <p:nvPicPr>
          <p:cNvPr id="1026" name="Picture 2" descr="Responsive Web Design">
            <a:extLst>
              <a:ext uri="{FF2B5EF4-FFF2-40B4-BE49-F238E27FC236}">
                <a16:creationId xmlns:a16="http://schemas.microsoft.com/office/drawing/2014/main" id="{B957C276-0860-ECA7-F259-17FFDC0E9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566" y="1232666"/>
            <a:ext cx="9638443" cy="4876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CB9DEA-CAF2-555C-05CA-DAF6F9C2CF85}"/>
              </a:ext>
            </a:extLst>
          </p:cNvPr>
          <p:cNvSpPr txBox="1"/>
          <p:nvPr/>
        </p:nvSpPr>
        <p:spPr>
          <a:xfrm>
            <a:off x="3379077" y="430924"/>
            <a:ext cx="6096000" cy="369332"/>
          </a:xfrm>
          <a:prstGeom prst="rect">
            <a:avLst/>
          </a:prstGeom>
          <a:noFill/>
        </p:spPr>
        <p:txBody>
          <a:bodyPr wrap="square">
            <a:spAutoFit/>
          </a:bodyPr>
          <a:lstStyle/>
          <a:p>
            <a:r>
              <a:rPr lang="en-GB" sz="1800" b="1" dirty="0">
                <a:solidFill>
                  <a:srgbClr val="00B0F0"/>
                </a:solidFill>
              </a:rPr>
              <a:t>Responsive web design </a:t>
            </a:r>
            <a:endParaRPr lang="en-IN" dirty="0">
              <a:solidFill>
                <a:srgbClr val="00B0F0"/>
              </a:solidFill>
            </a:endParaRPr>
          </a:p>
        </p:txBody>
      </p:sp>
    </p:spTree>
    <p:extLst>
      <p:ext uri="{BB962C8B-B14F-4D97-AF65-F5344CB8AC3E}">
        <p14:creationId xmlns:p14="http://schemas.microsoft.com/office/powerpoint/2010/main" val="225864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73</a:t>
            </a:fld>
            <a:endParaRPr lang="en-US" dirty="0"/>
          </a:p>
        </p:txBody>
      </p:sp>
      <p:sp>
        <p:nvSpPr>
          <p:cNvPr id="2" name="Rectangle 1">
            <a:extLst>
              <a:ext uri="{FF2B5EF4-FFF2-40B4-BE49-F238E27FC236}">
                <a16:creationId xmlns:a16="http://schemas.microsoft.com/office/drawing/2014/main" id="{B575D6E7-FBD3-4789-B78B-8701BE9BF032}"/>
              </a:ext>
            </a:extLst>
          </p:cNvPr>
          <p:cNvSpPr/>
          <p:nvPr/>
        </p:nvSpPr>
        <p:spPr>
          <a:xfrm>
            <a:off x="3604591" y="239118"/>
            <a:ext cx="4465984" cy="584775"/>
          </a:xfrm>
          <a:prstGeom prst="rect">
            <a:avLst/>
          </a:prstGeom>
        </p:spPr>
        <p:txBody>
          <a:bodyPr wrap="square">
            <a:spAutoFit/>
          </a:bodyPr>
          <a:lstStyle/>
          <a:p>
            <a:pPr lvl="0" algn="ctr"/>
            <a:r>
              <a:rPr lang="en-GB" sz="3200" b="1" dirty="0"/>
              <a:t>The Viewport</a:t>
            </a:r>
            <a:endParaRPr lang="en-IN" sz="3200" dirty="0"/>
          </a:p>
        </p:txBody>
      </p:sp>
      <p:sp>
        <p:nvSpPr>
          <p:cNvPr id="3" name="Rectangle 2">
            <a:extLst>
              <a:ext uri="{FF2B5EF4-FFF2-40B4-BE49-F238E27FC236}">
                <a16:creationId xmlns:a16="http://schemas.microsoft.com/office/drawing/2014/main" id="{AD9F67AA-68ED-4810-8EDA-6FE616A0EE9A}"/>
              </a:ext>
            </a:extLst>
          </p:cNvPr>
          <p:cNvSpPr/>
          <p:nvPr/>
        </p:nvSpPr>
        <p:spPr>
          <a:xfrm>
            <a:off x="918791" y="892412"/>
            <a:ext cx="10435009" cy="5230727"/>
          </a:xfrm>
          <a:prstGeom prst="rect">
            <a:avLst/>
          </a:prstGeom>
        </p:spPr>
        <p:txBody>
          <a:bodyPr wrap="square">
            <a:spAutoFit/>
          </a:bodyPr>
          <a:lstStyle/>
          <a:p>
            <a:pPr marL="342900" indent="-342900" algn="just">
              <a:lnSpc>
                <a:spcPct val="200000"/>
              </a:lnSpc>
              <a:spcAft>
                <a:spcPts val="600"/>
              </a:spcAft>
              <a:buFont typeface="Wingdings" panose="05000000000000000000" pitchFamily="2" charset="2"/>
              <a:buChar char="Ø"/>
            </a:pPr>
            <a:r>
              <a:rPr lang="en-GB" sz="2000" b="1" dirty="0">
                <a:solidFill>
                  <a:srgbClr val="FF0000"/>
                </a:solidFill>
                <a:latin typeface="Times New Roman" panose="02020603050405020304" pitchFamily="18" charset="0"/>
              </a:rPr>
              <a:t>The viewport is the user's visible area of a web page. </a:t>
            </a:r>
          </a:p>
          <a:p>
            <a:pPr marL="342900" indent="-342900" algn="just">
              <a:lnSpc>
                <a:spcPct val="200000"/>
              </a:lnSpc>
              <a:spcAft>
                <a:spcPts val="600"/>
              </a:spcAft>
              <a:buFont typeface="Wingdings" panose="05000000000000000000" pitchFamily="2" charset="2"/>
              <a:buChar char="Ø"/>
            </a:pPr>
            <a:r>
              <a:rPr lang="en-GB" sz="2000" b="1" dirty="0">
                <a:solidFill>
                  <a:srgbClr val="FF0000"/>
                </a:solidFill>
                <a:latin typeface="Times New Roman" panose="02020603050405020304" pitchFamily="18" charset="0"/>
              </a:rPr>
              <a:t>The viewport varies with the device, and will be smaller on a mobile phone than on a computer screen. </a:t>
            </a:r>
          </a:p>
          <a:p>
            <a:pPr marL="342900" indent="-342900" algn="just">
              <a:lnSpc>
                <a:spcPct val="200000"/>
              </a:lnSpc>
              <a:spcAft>
                <a:spcPts val="600"/>
              </a:spcAft>
              <a:buFont typeface="Wingdings" panose="05000000000000000000" pitchFamily="2" charset="2"/>
              <a:buChar char="Ø"/>
            </a:pPr>
            <a:r>
              <a:rPr lang="en-GB" sz="2000" b="1" dirty="0">
                <a:solidFill>
                  <a:srgbClr val="000000"/>
                </a:solidFill>
                <a:latin typeface="Times New Roman" panose="02020603050405020304" pitchFamily="18" charset="0"/>
              </a:rPr>
              <a:t>Before tablets and mobile phones, web pages were designed only for computer screens, and it was common for web pages to have a static design and a fixed size. </a:t>
            </a:r>
          </a:p>
          <a:p>
            <a:pPr marL="342900" indent="-342900" algn="just">
              <a:lnSpc>
                <a:spcPct val="200000"/>
              </a:lnSpc>
              <a:spcAft>
                <a:spcPts val="600"/>
              </a:spcAft>
              <a:buFont typeface="Wingdings" panose="05000000000000000000" pitchFamily="2" charset="2"/>
              <a:buChar char="Ø"/>
            </a:pPr>
            <a:r>
              <a:rPr lang="en-GB" sz="2000" b="1" dirty="0">
                <a:solidFill>
                  <a:srgbClr val="000000"/>
                </a:solidFill>
                <a:latin typeface="Times New Roman" panose="02020603050405020304" pitchFamily="18" charset="0"/>
              </a:rPr>
              <a:t>When we started surfing the internet using tablets and mobile phones, fixed size web pages were too large to fit the viewport. </a:t>
            </a:r>
          </a:p>
          <a:p>
            <a:pPr marL="342900" indent="-342900" algn="just">
              <a:lnSpc>
                <a:spcPct val="200000"/>
              </a:lnSpc>
              <a:spcAft>
                <a:spcPts val="600"/>
              </a:spcAft>
              <a:buFont typeface="Wingdings" panose="05000000000000000000" pitchFamily="2" charset="2"/>
              <a:buChar char="Ø"/>
            </a:pPr>
            <a:r>
              <a:rPr lang="en-GB" sz="2000" b="1" dirty="0">
                <a:solidFill>
                  <a:srgbClr val="000000"/>
                </a:solidFill>
                <a:latin typeface="Times New Roman" panose="02020603050405020304" pitchFamily="18" charset="0"/>
              </a:rPr>
              <a:t>To fix this, browsers on those devices scaled down the entire web page to fit the screen.</a:t>
            </a:r>
            <a:endParaRPr lang="en-IN" sz="20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36036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74</a:t>
            </a:fld>
            <a:endParaRPr lang="en-US" dirty="0"/>
          </a:p>
        </p:txBody>
      </p:sp>
      <p:sp>
        <p:nvSpPr>
          <p:cNvPr id="2" name="Rectangle 1">
            <a:extLst>
              <a:ext uri="{FF2B5EF4-FFF2-40B4-BE49-F238E27FC236}">
                <a16:creationId xmlns:a16="http://schemas.microsoft.com/office/drawing/2014/main" id="{B575D6E7-FBD3-4789-B78B-8701BE9BF032}"/>
              </a:ext>
            </a:extLst>
          </p:cNvPr>
          <p:cNvSpPr/>
          <p:nvPr/>
        </p:nvSpPr>
        <p:spPr>
          <a:xfrm>
            <a:off x="914400" y="332969"/>
            <a:ext cx="10584639" cy="584775"/>
          </a:xfrm>
          <a:prstGeom prst="rect">
            <a:avLst/>
          </a:prstGeom>
        </p:spPr>
        <p:txBody>
          <a:bodyPr wrap="square">
            <a:spAutoFit/>
          </a:bodyPr>
          <a:lstStyle/>
          <a:p>
            <a:pPr lvl="0" algn="ctr"/>
            <a:r>
              <a:rPr lang="en-GB" sz="3200" b="1" dirty="0"/>
              <a:t>Setting the Viewport</a:t>
            </a:r>
          </a:p>
        </p:txBody>
      </p:sp>
      <p:sp>
        <p:nvSpPr>
          <p:cNvPr id="3" name="Rectangle 2">
            <a:extLst>
              <a:ext uri="{FF2B5EF4-FFF2-40B4-BE49-F238E27FC236}">
                <a16:creationId xmlns:a16="http://schemas.microsoft.com/office/drawing/2014/main" id="{AD9F67AA-68ED-4810-8EDA-6FE616A0EE9A}"/>
              </a:ext>
            </a:extLst>
          </p:cNvPr>
          <p:cNvSpPr/>
          <p:nvPr/>
        </p:nvSpPr>
        <p:spPr>
          <a:xfrm>
            <a:off x="482139" y="1057118"/>
            <a:ext cx="11471564" cy="4632037"/>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HTML5 introduced a method to let web designers take control over the viewport, through the &lt;meta&gt; tag. </a:t>
            </a:r>
          </a:p>
          <a:p>
            <a:pPr marL="285750" indent="-285750">
              <a:lnSpc>
                <a:spcPct val="15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You should include the following </a:t>
            </a:r>
            <a:r>
              <a:rPr lang="en-GB" sz="2000" b="1" dirty="0">
                <a:solidFill>
                  <a:srgbClr val="FF0000"/>
                </a:solidFill>
                <a:latin typeface="Times New Roman" panose="02020603050405020304" pitchFamily="18" charset="0"/>
              </a:rPr>
              <a:t>&lt;meta&gt; </a:t>
            </a:r>
            <a:r>
              <a:rPr lang="en-GB" sz="2000" b="1" dirty="0">
                <a:solidFill>
                  <a:srgbClr val="000000"/>
                </a:solidFill>
                <a:latin typeface="Times New Roman" panose="02020603050405020304" pitchFamily="18" charset="0"/>
              </a:rPr>
              <a:t>viewport element in all your web pages: </a:t>
            </a:r>
          </a:p>
          <a:p>
            <a:pPr lvl="1">
              <a:lnSpc>
                <a:spcPct val="150000"/>
              </a:lnSpc>
              <a:spcAft>
                <a:spcPts val="600"/>
              </a:spcAft>
            </a:pPr>
            <a:r>
              <a:rPr lang="en-GB" sz="2000" b="1" dirty="0">
                <a:solidFill>
                  <a:srgbClr val="FF0000"/>
                </a:solidFill>
                <a:latin typeface="Times New Roman" panose="02020603050405020304" pitchFamily="18" charset="0"/>
              </a:rPr>
              <a:t>&lt;meta </a:t>
            </a:r>
            <a:r>
              <a:rPr lang="en-GB" sz="2000" b="1" dirty="0">
                <a:solidFill>
                  <a:srgbClr val="FF0000"/>
                </a:solidFill>
                <a:highlight>
                  <a:srgbClr val="FFFF00"/>
                </a:highlight>
                <a:latin typeface="Times New Roman" panose="02020603050405020304" pitchFamily="18" charset="0"/>
              </a:rPr>
              <a:t>name</a:t>
            </a:r>
            <a:r>
              <a:rPr lang="en-GB" sz="2000" b="1" dirty="0">
                <a:solidFill>
                  <a:srgbClr val="FF0000"/>
                </a:solidFill>
                <a:latin typeface="Times New Roman" panose="02020603050405020304" pitchFamily="18" charset="0"/>
              </a:rPr>
              <a:t>="viewport" </a:t>
            </a:r>
            <a:r>
              <a:rPr lang="en-GB" sz="2000" b="1" dirty="0">
                <a:solidFill>
                  <a:srgbClr val="FF0000"/>
                </a:solidFill>
                <a:highlight>
                  <a:srgbClr val="FFFF00"/>
                </a:highlight>
                <a:latin typeface="Times New Roman" panose="02020603050405020304" pitchFamily="18" charset="0"/>
              </a:rPr>
              <a:t>content</a:t>
            </a:r>
            <a:r>
              <a:rPr lang="en-GB" sz="2000" b="1" dirty="0">
                <a:solidFill>
                  <a:srgbClr val="FF0000"/>
                </a:solidFill>
                <a:latin typeface="Times New Roman" panose="02020603050405020304" pitchFamily="18" charset="0"/>
              </a:rPr>
              <a:t>="width=device-width, initial-scale=1.0"&gt;</a:t>
            </a:r>
          </a:p>
          <a:p>
            <a:pPr marL="285750" indent="-285750">
              <a:lnSpc>
                <a:spcPct val="150000"/>
              </a:lnSpc>
              <a:spcAft>
                <a:spcPts val="600"/>
              </a:spcAft>
              <a:buFont typeface="Wingdings" panose="05000000000000000000" pitchFamily="2" charset="2"/>
              <a:buChar char="q"/>
            </a:pPr>
            <a:r>
              <a:rPr lang="en-GB" sz="2000" b="1" dirty="0">
                <a:latin typeface="Times New Roman" panose="02020603050405020304" pitchFamily="18" charset="0"/>
              </a:rPr>
              <a:t>A &lt;meta&gt; viewport element gives the browser instructions on how to control the page's dimensions and scaling.</a:t>
            </a:r>
          </a:p>
          <a:p>
            <a:pPr marL="285750" indent="-285750">
              <a:lnSpc>
                <a:spcPct val="150000"/>
              </a:lnSpc>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a:t>
            </a:r>
            <a:r>
              <a:rPr lang="en-GB" sz="2000" b="1" dirty="0">
                <a:solidFill>
                  <a:srgbClr val="FF0000"/>
                </a:solidFill>
                <a:latin typeface="Times New Roman" panose="02020603050405020304" pitchFamily="18" charset="0"/>
              </a:rPr>
              <a:t>width=device-width </a:t>
            </a:r>
            <a:r>
              <a:rPr lang="en-GB" sz="2000" b="1" dirty="0">
                <a:solidFill>
                  <a:srgbClr val="000000"/>
                </a:solidFill>
                <a:latin typeface="Times New Roman" panose="02020603050405020304" pitchFamily="18" charset="0"/>
              </a:rPr>
              <a:t>part sets the width of the page to follow the screen-width of the device (which will vary depending on the device).</a:t>
            </a:r>
          </a:p>
          <a:p>
            <a:pPr marL="285750" indent="-285750">
              <a:lnSpc>
                <a:spcPct val="150000"/>
              </a:lnSpc>
              <a:spcAft>
                <a:spcPts val="600"/>
              </a:spcAft>
              <a:buFont typeface="Wingdings" panose="05000000000000000000" pitchFamily="2" charset="2"/>
              <a:buChar char="q"/>
            </a:pPr>
            <a:r>
              <a:rPr lang="en-GB" sz="2000" b="1" dirty="0">
                <a:solidFill>
                  <a:srgbClr val="FF0000"/>
                </a:solidFill>
                <a:latin typeface="Times New Roman" panose="02020603050405020304" pitchFamily="18" charset="0"/>
              </a:rPr>
              <a:t>The initial-scale=1.0 part sets the initial zoom level when the page is first loaded by the browser.</a:t>
            </a:r>
            <a:endParaRPr lang="en-IN" sz="20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5645771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75</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157560"/>
            <a:ext cx="10584639" cy="584775"/>
          </a:xfrm>
          <a:prstGeom prst="rect">
            <a:avLst/>
          </a:prstGeom>
        </p:spPr>
        <p:txBody>
          <a:bodyPr wrap="square">
            <a:spAutoFit/>
          </a:bodyPr>
          <a:lstStyle/>
          <a:p>
            <a:pPr lvl="0" algn="ctr"/>
            <a:r>
              <a:rPr lang="sv-SE" sz="3200" b="1" dirty="0"/>
              <a:t>Responsive Web Design – Media Query</a:t>
            </a:r>
            <a:endParaRPr lang="en-GB" sz="3200" b="1" dirty="0"/>
          </a:p>
        </p:txBody>
      </p:sp>
      <p:sp>
        <p:nvSpPr>
          <p:cNvPr id="5" name="TextBox 4">
            <a:extLst>
              <a:ext uri="{FF2B5EF4-FFF2-40B4-BE49-F238E27FC236}">
                <a16:creationId xmlns:a16="http://schemas.microsoft.com/office/drawing/2014/main" id="{5F0787D4-5257-F494-8489-23AC927FAD1A}"/>
              </a:ext>
            </a:extLst>
          </p:cNvPr>
          <p:cNvSpPr txBox="1"/>
          <p:nvPr/>
        </p:nvSpPr>
        <p:spPr>
          <a:xfrm>
            <a:off x="808382" y="755586"/>
            <a:ext cx="10813775" cy="6463308"/>
          </a:xfrm>
          <a:prstGeom prst="rect">
            <a:avLst/>
          </a:prstGeom>
          <a:noFill/>
        </p:spPr>
        <p:txBody>
          <a:bodyPr wrap="square">
            <a:spAutoFit/>
          </a:bodyPr>
          <a:lstStyle/>
          <a:p>
            <a:r>
              <a:rPr lang="en-US" b="0" i="0" dirty="0">
                <a:solidFill>
                  <a:srgbClr val="000000"/>
                </a:solidFill>
                <a:effectLst/>
              </a:rPr>
              <a:t>Media query is a CSS technique introduced in CSS3.</a:t>
            </a:r>
          </a:p>
          <a:p>
            <a:r>
              <a:rPr lang="en-US" b="0" i="0" dirty="0">
                <a:solidFill>
                  <a:srgbClr val="000000"/>
                </a:solidFill>
                <a:effectLst/>
              </a:rPr>
              <a:t>It uses the @media rule to include a block of CSS properties only if a certain condition is true.</a:t>
            </a:r>
          </a:p>
          <a:p>
            <a:r>
              <a:rPr lang="en-US" b="1" dirty="0">
                <a:solidFill>
                  <a:srgbClr val="000000"/>
                </a:solidFill>
              </a:rPr>
              <a:t>Example:</a:t>
            </a:r>
          </a:p>
          <a:p>
            <a:r>
              <a:rPr lang="en-US" b="0" i="0" dirty="0">
                <a:solidFill>
                  <a:srgbClr val="FF0000"/>
                </a:solidFill>
                <a:effectLst/>
              </a:rPr>
              <a:t>If the browser window is </a:t>
            </a:r>
            <a:r>
              <a:rPr lang="en-US" b="0" i="0" dirty="0" smtClean="0">
                <a:solidFill>
                  <a:srgbClr val="FF0000"/>
                </a:solidFill>
                <a:effectLst/>
              </a:rPr>
              <a:t>992px or </a:t>
            </a:r>
            <a:r>
              <a:rPr lang="en-US" b="0" i="0" dirty="0">
                <a:solidFill>
                  <a:srgbClr val="FF0000"/>
                </a:solidFill>
                <a:effectLst/>
              </a:rPr>
              <a:t>smaller, the background color will be </a:t>
            </a:r>
            <a:r>
              <a:rPr lang="en-US" b="0" i="0" dirty="0" err="1">
                <a:solidFill>
                  <a:srgbClr val="FF0000"/>
                </a:solidFill>
                <a:effectLst/>
              </a:rPr>
              <a:t>lightblue</a:t>
            </a:r>
            <a:r>
              <a:rPr lang="en-US" b="0" i="0" dirty="0">
                <a:solidFill>
                  <a:srgbClr val="FF0000"/>
                </a:solidFill>
                <a:effectLst/>
              </a:rPr>
              <a:t>:</a:t>
            </a:r>
          </a:p>
          <a:p>
            <a:r>
              <a:rPr lang="en-US" b="1" i="0" dirty="0">
                <a:solidFill>
                  <a:srgbClr val="000000"/>
                </a:solidFill>
                <a:effectLst/>
              </a:rPr>
              <a:t>&lt;html&gt;</a:t>
            </a:r>
          </a:p>
          <a:p>
            <a:r>
              <a:rPr lang="en-US" b="1" i="0" dirty="0">
                <a:solidFill>
                  <a:srgbClr val="000000"/>
                </a:solidFill>
                <a:effectLst/>
              </a:rPr>
              <a:t>&lt;head&gt;</a:t>
            </a:r>
          </a:p>
          <a:p>
            <a:r>
              <a:rPr lang="en-US" b="1" i="0" dirty="0">
                <a:solidFill>
                  <a:srgbClr val="000000"/>
                </a:solidFill>
                <a:effectLst/>
              </a:rPr>
              <a:t>&lt;meta name="viewport" content="width=device-width, initial-scale=1.0"&gt;</a:t>
            </a:r>
          </a:p>
          <a:p>
            <a:r>
              <a:rPr lang="en-US" b="1" i="0" dirty="0">
                <a:solidFill>
                  <a:srgbClr val="000000"/>
                </a:solidFill>
                <a:effectLst/>
              </a:rPr>
              <a:t>&lt;style&gt;</a:t>
            </a:r>
          </a:p>
          <a:p>
            <a:r>
              <a:rPr lang="en-US" b="1" i="0" dirty="0">
                <a:solidFill>
                  <a:srgbClr val="000000"/>
                </a:solidFill>
                <a:effectLst/>
              </a:rPr>
              <a:t>body {</a:t>
            </a:r>
          </a:p>
          <a:p>
            <a:r>
              <a:rPr lang="en-US" b="1" i="0" dirty="0">
                <a:solidFill>
                  <a:srgbClr val="000000"/>
                </a:solidFill>
                <a:effectLst/>
              </a:rPr>
              <a:t>  background-color: </a:t>
            </a:r>
            <a:r>
              <a:rPr lang="en-US" b="1" i="0" dirty="0" err="1">
                <a:solidFill>
                  <a:srgbClr val="000000"/>
                </a:solidFill>
                <a:effectLst/>
              </a:rPr>
              <a:t>lightgreen</a:t>
            </a:r>
            <a:r>
              <a:rPr lang="en-US" b="1" i="0" dirty="0">
                <a:solidFill>
                  <a:srgbClr val="000000"/>
                </a:solidFill>
                <a:effectLst/>
              </a:rPr>
              <a:t>;</a:t>
            </a:r>
          </a:p>
          <a:p>
            <a:r>
              <a:rPr lang="en-US" b="1" i="0" dirty="0">
                <a:solidFill>
                  <a:srgbClr val="000000"/>
                </a:solidFill>
                <a:effectLst/>
              </a:rPr>
              <a:t>}</a:t>
            </a:r>
          </a:p>
          <a:p>
            <a:r>
              <a:rPr lang="en-US" b="1" i="0" dirty="0">
                <a:solidFill>
                  <a:srgbClr val="FF0000"/>
                </a:solidFill>
                <a:effectLst/>
              </a:rPr>
              <a:t>@media only screen and (max-width: </a:t>
            </a:r>
            <a:r>
              <a:rPr lang="en-US" b="1" dirty="0">
                <a:solidFill>
                  <a:srgbClr val="FF0000"/>
                </a:solidFill>
              </a:rPr>
              <a:t>992</a:t>
            </a:r>
            <a:r>
              <a:rPr lang="en-US" b="1" i="0" dirty="0">
                <a:solidFill>
                  <a:srgbClr val="FF0000"/>
                </a:solidFill>
                <a:effectLst/>
              </a:rPr>
              <a:t>px) </a:t>
            </a:r>
            <a:endParaRPr lang="en-US" b="1" i="0" dirty="0" smtClean="0">
              <a:solidFill>
                <a:srgbClr val="FF0000"/>
              </a:solidFill>
              <a:effectLst/>
            </a:endParaRPr>
          </a:p>
          <a:p>
            <a:r>
              <a:rPr lang="en-US" b="1" i="0" dirty="0" smtClean="0">
                <a:effectLst/>
              </a:rPr>
              <a:t>{</a:t>
            </a:r>
            <a:endParaRPr lang="en-US" b="1" i="0" dirty="0">
              <a:effectLst/>
            </a:endParaRPr>
          </a:p>
          <a:p>
            <a:r>
              <a:rPr lang="en-US" b="1" i="0" dirty="0">
                <a:solidFill>
                  <a:srgbClr val="FF0000"/>
                </a:solidFill>
                <a:effectLst/>
              </a:rPr>
              <a:t>  body {</a:t>
            </a:r>
          </a:p>
          <a:p>
            <a:r>
              <a:rPr lang="en-US" b="1" i="0" dirty="0">
                <a:solidFill>
                  <a:srgbClr val="FF0000"/>
                </a:solidFill>
                <a:effectLst/>
              </a:rPr>
              <a:t>    background-color: </a:t>
            </a:r>
            <a:r>
              <a:rPr lang="en-US" b="1" i="0" dirty="0" err="1">
                <a:solidFill>
                  <a:srgbClr val="FF0000"/>
                </a:solidFill>
                <a:effectLst/>
              </a:rPr>
              <a:t>lightblue</a:t>
            </a:r>
            <a:r>
              <a:rPr lang="en-US" b="1" i="0" dirty="0">
                <a:solidFill>
                  <a:srgbClr val="FF0000"/>
                </a:solidFill>
                <a:effectLst/>
              </a:rPr>
              <a:t>;</a:t>
            </a:r>
          </a:p>
          <a:p>
            <a:r>
              <a:rPr lang="en-US" b="1" i="0" dirty="0">
                <a:solidFill>
                  <a:srgbClr val="FF0000"/>
                </a:solidFill>
                <a:effectLst/>
              </a:rPr>
              <a:t>  }</a:t>
            </a:r>
          </a:p>
          <a:p>
            <a:r>
              <a:rPr lang="en-US" b="1" i="0" dirty="0">
                <a:solidFill>
                  <a:srgbClr val="000000"/>
                </a:solidFill>
                <a:effectLst/>
              </a:rPr>
              <a:t>}</a:t>
            </a:r>
          </a:p>
          <a:p>
            <a:r>
              <a:rPr lang="en-US" b="1" i="0" dirty="0">
                <a:solidFill>
                  <a:srgbClr val="000000"/>
                </a:solidFill>
                <a:effectLst/>
              </a:rPr>
              <a:t>&lt;/style</a:t>
            </a:r>
            <a:r>
              <a:rPr lang="en-US" b="1" i="0" dirty="0" smtClean="0">
                <a:solidFill>
                  <a:srgbClr val="000000"/>
                </a:solidFill>
                <a:effectLst/>
              </a:rPr>
              <a:t>&gt;&lt;/</a:t>
            </a:r>
            <a:r>
              <a:rPr lang="en-US" b="1" i="0" dirty="0">
                <a:solidFill>
                  <a:srgbClr val="000000"/>
                </a:solidFill>
                <a:effectLst/>
              </a:rPr>
              <a:t>head&gt;</a:t>
            </a:r>
          </a:p>
          <a:p>
            <a:r>
              <a:rPr lang="en-US" b="1" i="0" dirty="0">
                <a:solidFill>
                  <a:srgbClr val="000000"/>
                </a:solidFill>
                <a:effectLst/>
              </a:rPr>
              <a:t>&lt;body&gt;</a:t>
            </a:r>
          </a:p>
          <a:p>
            <a:r>
              <a:rPr lang="en-US" b="1" i="0" dirty="0">
                <a:solidFill>
                  <a:srgbClr val="000000"/>
                </a:solidFill>
                <a:effectLst/>
              </a:rPr>
              <a:t>&lt;p&gt;Resize the browser window. When the width of this document is </a:t>
            </a:r>
            <a:r>
              <a:rPr lang="en-US" b="1" i="0" dirty="0" smtClean="0">
                <a:solidFill>
                  <a:srgbClr val="000000"/>
                </a:solidFill>
                <a:effectLst/>
              </a:rPr>
              <a:t>992 </a:t>
            </a:r>
            <a:r>
              <a:rPr lang="en-US" b="1" i="0" dirty="0">
                <a:solidFill>
                  <a:srgbClr val="000000"/>
                </a:solidFill>
                <a:effectLst/>
              </a:rPr>
              <a:t>pixels or less, the background-color is "</a:t>
            </a:r>
            <a:r>
              <a:rPr lang="en-US" b="1" i="0" dirty="0" err="1">
                <a:solidFill>
                  <a:srgbClr val="000000"/>
                </a:solidFill>
                <a:effectLst/>
              </a:rPr>
              <a:t>lightblue</a:t>
            </a:r>
            <a:r>
              <a:rPr lang="en-US" b="1" i="0" dirty="0">
                <a:solidFill>
                  <a:srgbClr val="000000"/>
                </a:solidFill>
                <a:effectLst/>
              </a:rPr>
              <a:t>", otherwise it is "</a:t>
            </a:r>
            <a:r>
              <a:rPr lang="en-US" b="1" i="0" dirty="0" err="1">
                <a:solidFill>
                  <a:srgbClr val="000000"/>
                </a:solidFill>
                <a:effectLst/>
              </a:rPr>
              <a:t>lightgreen</a:t>
            </a:r>
            <a:r>
              <a:rPr lang="en-US" b="1" i="0" dirty="0">
                <a:solidFill>
                  <a:srgbClr val="000000"/>
                </a:solidFill>
                <a:effectLst/>
              </a:rPr>
              <a:t>".&lt;/p&gt;</a:t>
            </a:r>
          </a:p>
          <a:p>
            <a:r>
              <a:rPr lang="en-US" b="1" i="0" dirty="0">
                <a:solidFill>
                  <a:srgbClr val="000000"/>
                </a:solidFill>
                <a:effectLst/>
              </a:rPr>
              <a:t>&lt;/body</a:t>
            </a:r>
            <a:r>
              <a:rPr lang="en-US" b="1" i="0" dirty="0" smtClean="0">
                <a:solidFill>
                  <a:srgbClr val="000000"/>
                </a:solidFill>
                <a:effectLst/>
              </a:rPr>
              <a:t>&gt;&lt;/</a:t>
            </a:r>
            <a:r>
              <a:rPr lang="en-US" b="1" i="0" dirty="0">
                <a:solidFill>
                  <a:srgbClr val="000000"/>
                </a:solidFill>
                <a:effectLst/>
              </a:rPr>
              <a:t>html&gt;</a:t>
            </a:r>
          </a:p>
          <a:p>
            <a:endParaRPr lang="en-US" dirty="0"/>
          </a:p>
        </p:txBody>
      </p:sp>
      <p:pic>
        <p:nvPicPr>
          <p:cNvPr id="4" name="Picture 3">
            <a:extLst>
              <a:ext uri="{FF2B5EF4-FFF2-40B4-BE49-F238E27FC236}">
                <a16:creationId xmlns:a16="http://schemas.microsoft.com/office/drawing/2014/main" id="{D0E334F4-00BB-7B0F-E03D-DF503066C76F}"/>
              </a:ext>
            </a:extLst>
          </p:cNvPr>
          <p:cNvPicPr>
            <a:picLocks noChangeAspect="1"/>
          </p:cNvPicPr>
          <p:nvPr/>
        </p:nvPicPr>
        <p:blipFill>
          <a:blip r:embed="rId3"/>
          <a:stretch>
            <a:fillRect/>
          </a:stretch>
        </p:blipFill>
        <p:spPr>
          <a:xfrm>
            <a:off x="5698436" y="3112244"/>
            <a:ext cx="5664472" cy="2080182"/>
          </a:xfrm>
          <a:prstGeom prst="rect">
            <a:avLst/>
          </a:prstGeom>
        </p:spPr>
      </p:pic>
      <p:pic>
        <p:nvPicPr>
          <p:cNvPr id="8" name="Picture 7">
            <a:extLst>
              <a:ext uri="{FF2B5EF4-FFF2-40B4-BE49-F238E27FC236}">
                <a16:creationId xmlns:a16="http://schemas.microsoft.com/office/drawing/2014/main" id="{970CD6A5-88FC-69D6-AAED-71C505BCDB1D}"/>
              </a:ext>
            </a:extLst>
          </p:cNvPr>
          <p:cNvPicPr>
            <a:picLocks noChangeAspect="1"/>
          </p:cNvPicPr>
          <p:nvPr/>
        </p:nvPicPr>
        <p:blipFill>
          <a:blip r:embed="rId4"/>
          <a:stretch>
            <a:fillRect/>
          </a:stretch>
        </p:blipFill>
        <p:spPr>
          <a:xfrm>
            <a:off x="9484900" y="1497495"/>
            <a:ext cx="1752943" cy="742121"/>
          </a:xfrm>
          <a:prstGeom prst="rect">
            <a:avLst/>
          </a:prstGeom>
        </p:spPr>
      </p:pic>
      <p:pic>
        <p:nvPicPr>
          <p:cNvPr id="10" name="Picture 9">
            <a:extLst>
              <a:ext uri="{FF2B5EF4-FFF2-40B4-BE49-F238E27FC236}">
                <a16:creationId xmlns:a16="http://schemas.microsoft.com/office/drawing/2014/main" id="{44FECC7C-D302-2DAF-5FCB-9BC8D07A8AD4}"/>
              </a:ext>
            </a:extLst>
          </p:cNvPr>
          <p:cNvPicPr>
            <a:picLocks noChangeAspect="1"/>
          </p:cNvPicPr>
          <p:nvPr/>
        </p:nvPicPr>
        <p:blipFill>
          <a:blip r:embed="rId5"/>
          <a:stretch>
            <a:fillRect/>
          </a:stretch>
        </p:blipFill>
        <p:spPr>
          <a:xfrm>
            <a:off x="10024918" y="2032948"/>
            <a:ext cx="1212925" cy="581877"/>
          </a:xfrm>
          <a:prstGeom prst="rect">
            <a:avLst/>
          </a:prstGeom>
        </p:spPr>
      </p:pic>
    </p:spTree>
    <p:extLst>
      <p:ext uri="{BB962C8B-B14F-4D97-AF65-F5344CB8AC3E}">
        <p14:creationId xmlns:p14="http://schemas.microsoft.com/office/powerpoint/2010/main" val="8195233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76</a:t>
            </a:fld>
            <a:endParaRPr lang="en-US" dirty="0"/>
          </a:p>
        </p:txBody>
      </p:sp>
      <p:sp>
        <p:nvSpPr>
          <p:cNvPr id="2" name="Rectangle 1">
            <a:extLst>
              <a:ext uri="{FF2B5EF4-FFF2-40B4-BE49-F238E27FC236}">
                <a16:creationId xmlns:a16="http://schemas.microsoft.com/office/drawing/2014/main" id="{B575D6E7-FBD3-4789-B78B-8701BE9BF032}"/>
              </a:ext>
            </a:extLst>
          </p:cNvPr>
          <p:cNvSpPr/>
          <p:nvPr/>
        </p:nvSpPr>
        <p:spPr>
          <a:xfrm>
            <a:off x="914400" y="332969"/>
            <a:ext cx="10584639" cy="584775"/>
          </a:xfrm>
          <a:prstGeom prst="rect">
            <a:avLst/>
          </a:prstGeom>
        </p:spPr>
        <p:txBody>
          <a:bodyPr wrap="square">
            <a:spAutoFit/>
          </a:bodyPr>
          <a:lstStyle/>
          <a:p>
            <a:pPr lvl="0" algn="ctr"/>
            <a:r>
              <a:rPr lang="en-GB" sz="3200" b="1" dirty="0"/>
              <a:t>Building a Responsive Grid-View</a:t>
            </a:r>
          </a:p>
        </p:txBody>
      </p:sp>
      <p:sp>
        <p:nvSpPr>
          <p:cNvPr id="3" name="Rectangle 2">
            <a:extLst>
              <a:ext uri="{FF2B5EF4-FFF2-40B4-BE49-F238E27FC236}">
                <a16:creationId xmlns:a16="http://schemas.microsoft.com/office/drawing/2014/main" id="{AD9F67AA-68ED-4810-8EDA-6FE616A0EE9A}"/>
              </a:ext>
            </a:extLst>
          </p:cNvPr>
          <p:cNvSpPr/>
          <p:nvPr/>
        </p:nvSpPr>
        <p:spPr>
          <a:xfrm>
            <a:off x="781395" y="1057118"/>
            <a:ext cx="10717643" cy="4016484"/>
          </a:xfrm>
          <a:prstGeom prst="rect">
            <a:avLst/>
          </a:prstGeom>
        </p:spPr>
        <p:txBody>
          <a:bodyPr wrap="square">
            <a:spAutoFit/>
          </a:bodyPr>
          <a:lstStyle/>
          <a:p>
            <a:pPr marL="342900" indent="-342900" algn="just">
              <a:spcAft>
                <a:spcPts val="600"/>
              </a:spcAft>
              <a:buFont typeface="Wingdings" panose="05000000000000000000" pitchFamily="2" charset="2"/>
              <a:buChar char="Ø"/>
            </a:pPr>
            <a:r>
              <a:rPr lang="en-GB" sz="2000" b="1" dirty="0">
                <a:solidFill>
                  <a:srgbClr val="000000"/>
                </a:solidFill>
                <a:latin typeface="Times New Roman" panose="02020603050405020304" pitchFamily="18" charset="0"/>
              </a:rPr>
              <a:t>Lets start building a responsive grid-view. First ensure that all HTML elements have the </a:t>
            </a:r>
            <a:r>
              <a:rPr lang="en-GB" sz="2000" b="1" dirty="0">
                <a:solidFill>
                  <a:srgbClr val="FF0000"/>
                </a:solidFill>
                <a:latin typeface="Times New Roman" panose="02020603050405020304" pitchFamily="18" charset="0"/>
              </a:rPr>
              <a:t>box-sizing property </a:t>
            </a:r>
            <a:r>
              <a:rPr lang="en-GB" sz="2000" b="1" dirty="0">
                <a:solidFill>
                  <a:srgbClr val="000000"/>
                </a:solidFill>
                <a:latin typeface="Times New Roman" panose="02020603050405020304" pitchFamily="18" charset="0"/>
              </a:rPr>
              <a:t>set to border-box. </a:t>
            </a:r>
          </a:p>
          <a:p>
            <a:pPr marL="342900" indent="-342900" algn="just">
              <a:spcAft>
                <a:spcPts val="600"/>
              </a:spcAft>
              <a:buFont typeface="Wingdings" panose="05000000000000000000" pitchFamily="2" charset="2"/>
              <a:buChar char="Ø"/>
            </a:pPr>
            <a:r>
              <a:rPr lang="en-GB" sz="2000" b="1" dirty="0">
                <a:solidFill>
                  <a:srgbClr val="FF0000"/>
                </a:solidFill>
                <a:latin typeface="Times New Roman" panose="02020603050405020304" pitchFamily="18" charset="0"/>
              </a:rPr>
              <a:t>box-sizing</a:t>
            </a:r>
            <a:r>
              <a:rPr lang="en-GB" sz="2000" b="1" dirty="0">
                <a:solidFill>
                  <a:srgbClr val="000000"/>
                </a:solidFill>
                <a:latin typeface="Times New Roman" panose="02020603050405020304" pitchFamily="18" charset="0"/>
              </a:rPr>
              <a:t> -  Defines how the width and height of an element are calculated: should they include padding and borders, or not</a:t>
            </a:r>
          </a:p>
          <a:p>
            <a:pPr marL="342900" indent="-342900" algn="just">
              <a:spcAft>
                <a:spcPts val="600"/>
              </a:spcAft>
              <a:buFont typeface="Wingdings" panose="05000000000000000000" pitchFamily="2" charset="2"/>
              <a:buChar char="Ø"/>
            </a:pPr>
            <a:r>
              <a:rPr lang="en-GB" sz="2000" b="1" dirty="0">
                <a:solidFill>
                  <a:srgbClr val="000000"/>
                </a:solidFill>
                <a:latin typeface="Times New Roman" panose="02020603050405020304" pitchFamily="18" charset="0"/>
              </a:rPr>
              <a:t>This makes sure that the padding and border are included in the total width and height of the elements. </a:t>
            </a:r>
            <a:endParaRPr lang="en-GB" sz="2000" b="1" dirty="0" smtClean="0">
              <a:solidFill>
                <a:srgbClr val="000000"/>
              </a:solidFill>
              <a:latin typeface="Times New Roman" panose="02020603050405020304" pitchFamily="18" charset="0"/>
            </a:endParaRPr>
          </a:p>
          <a:p>
            <a:pPr marL="342900" indent="-342900" algn="just">
              <a:spcAft>
                <a:spcPts val="600"/>
              </a:spcAft>
              <a:buFont typeface="Wingdings" panose="05000000000000000000" pitchFamily="2" charset="2"/>
              <a:buChar char="Ø"/>
            </a:pPr>
            <a:r>
              <a:rPr lang="en-GB" sz="2000" b="1" dirty="0" smtClean="0">
                <a:solidFill>
                  <a:srgbClr val="FF0000"/>
                </a:solidFill>
                <a:latin typeface="Times New Roman" panose="02020603050405020304" pitchFamily="18" charset="0"/>
              </a:rPr>
              <a:t>Add </a:t>
            </a:r>
            <a:r>
              <a:rPr lang="en-GB" sz="2000" b="1" dirty="0">
                <a:solidFill>
                  <a:srgbClr val="FF0000"/>
                </a:solidFill>
                <a:latin typeface="Times New Roman" panose="02020603050405020304" pitchFamily="18" charset="0"/>
              </a:rPr>
              <a:t>the following code in your CSS:</a:t>
            </a:r>
          </a:p>
          <a:p>
            <a:pPr algn="just">
              <a:spcAft>
                <a:spcPts val="600"/>
              </a:spcAft>
            </a:pPr>
            <a:r>
              <a:rPr lang="en-GB" sz="2000" b="1" dirty="0">
                <a:solidFill>
                  <a:srgbClr val="FF0000"/>
                </a:solidFill>
                <a:latin typeface="Times New Roman" panose="02020603050405020304" pitchFamily="18" charset="0"/>
              </a:rPr>
              <a:t>* {</a:t>
            </a:r>
          </a:p>
          <a:p>
            <a:pPr algn="just">
              <a:spcAft>
                <a:spcPts val="600"/>
              </a:spcAft>
            </a:pPr>
            <a:r>
              <a:rPr lang="en-GB" sz="2000" b="1" dirty="0">
                <a:solidFill>
                  <a:srgbClr val="FF0000"/>
                </a:solidFill>
                <a:latin typeface="Times New Roman" panose="02020603050405020304" pitchFamily="18" charset="0"/>
              </a:rPr>
              <a:t>	box-sizing: border-box;</a:t>
            </a:r>
          </a:p>
          <a:p>
            <a:pPr algn="just">
              <a:spcAft>
                <a:spcPts val="600"/>
              </a:spcAft>
            </a:pPr>
            <a:r>
              <a:rPr lang="en-GB" sz="2000" b="1" dirty="0" smtClean="0">
                <a:solidFill>
                  <a:srgbClr val="FF0000"/>
                </a:solidFill>
                <a:latin typeface="Times New Roman" panose="02020603050405020304" pitchFamily="18" charset="0"/>
              </a:rPr>
              <a:t>    }</a:t>
            </a:r>
            <a:endParaRPr lang="en-GB" sz="2000" b="1" dirty="0">
              <a:solidFill>
                <a:srgbClr val="FF0000"/>
              </a:solidFill>
              <a:latin typeface="Times New Roman" panose="02020603050405020304" pitchFamily="18" charset="0"/>
            </a:endParaRPr>
          </a:p>
          <a:p>
            <a:pPr marL="285750" indent="-285750" algn="just">
              <a:spcAft>
                <a:spcPts val="600"/>
              </a:spcAft>
              <a:buFont typeface="Wingdings" panose="05000000000000000000" pitchFamily="2" charset="2"/>
              <a:buChar char="q"/>
            </a:pPr>
            <a:r>
              <a:rPr lang="en-GB" sz="2000" b="1" dirty="0">
                <a:solidFill>
                  <a:srgbClr val="000000"/>
                </a:solidFill>
                <a:latin typeface="Times New Roman" panose="02020603050405020304" pitchFamily="18" charset="0"/>
              </a:rPr>
              <a:t>The following example shows a simple responsive web page, with two columns:</a:t>
            </a:r>
            <a:endParaRPr lang="en-IN" sz="2000" b="1" dirty="0">
              <a:solidFill>
                <a:srgbClr val="000000"/>
              </a:solidFill>
              <a:latin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69161" y="5369931"/>
            <a:ext cx="10584639" cy="887980"/>
          </a:xfrm>
          <a:prstGeom prst="rect">
            <a:avLst/>
          </a:prstGeom>
        </p:spPr>
      </p:pic>
    </p:spTree>
    <p:extLst>
      <p:ext uri="{BB962C8B-B14F-4D97-AF65-F5344CB8AC3E}">
        <p14:creationId xmlns:p14="http://schemas.microsoft.com/office/powerpoint/2010/main" val="3246220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F21E75-A55A-4202-98BB-9D511BEBE9D2}"/>
              </a:ext>
            </a:extLst>
          </p:cNvPr>
          <p:cNvSpPr>
            <a:spLocks noGrp="1"/>
          </p:cNvSpPr>
          <p:nvPr>
            <p:ph type="sldNum" sz="quarter" idx="12"/>
          </p:nvPr>
        </p:nvSpPr>
        <p:spPr/>
        <p:txBody>
          <a:bodyPr/>
          <a:lstStyle/>
          <a:p>
            <a:fld id="{13D2E340-0663-474B-992C-9192B5C45E57}" type="slidenum">
              <a:rPr lang="en-US" noProof="0" smtClean="0"/>
              <a:pPr/>
              <a:t>77</a:t>
            </a:fld>
            <a:endParaRPr lang="en-US" noProof="0"/>
          </a:p>
        </p:txBody>
      </p:sp>
      <p:sp>
        <p:nvSpPr>
          <p:cNvPr id="4" name="TextBox 3">
            <a:extLst>
              <a:ext uri="{FF2B5EF4-FFF2-40B4-BE49-F238E27FC236}">
                <a16:creationId xmlns:a16="http://schemas.microsoft.com/office/drawing/2014/main" id="{091CD797-1B19-A4A4-E5A8-D4140AE1756E}"/>
              </a:ext>
            </a:extLst>
          </p:cNvPr>
          <p:cNvSpPr txBox="1"/>
          <p:nvPr/>
        </p:nvSpPr>
        <p:spPr>
          <a:xfrm>
            <a:off x="940904" y="851338"/>
            <a:ext cx="10412896" cy="4893647"/>
          </a:xfrm>
          <a:prstGeom prst="rect">
            <a:avLst/>
          </a:prstGeom>
          <a:noFill/>
        </p:spPr>
        <p:txBody>
          <a:bodyPr wrap="square">
            <a:spAutoFit/>
          </a:bodyPr>
          <a:lstStyle/>
          <a:p>
            <a:pPr algn="just"/>
            <a:r>
              <a:rPr lang="en-US" sz="2400" b="1" i="0" dirty="0">
                <a:solidFill>
                  <a:srgbClr val="FF0000"/>
                </a:solidFill>
                <a:effectLst/>
                <a:latin typeface="Segoe UI" panose="020B0502040204020203" pitchFamily="34" charset="0"/>
              </a:rPr>
              <a:t>Without the CSS box-sizing Property</a:t>
            </a:r>
          </a:p>
          <a:p>
            <a:pPr algn="just"/>
            <a:endParaRPr lang="en-US" sz="2400" b="1" i="0" dirty="0">
              <a:solidFill>
                <a:srgbClr val="FF0000"/>
              </a:solidFill>
              <a:effectLst/>
              <a:latin typeface="Segoe UI" panose="020B0502040204020203" pitchFamily="34" charset="0"/>
            </a:endParaRPr>
          </a:p>
          <a:p>
            <a:pPr algn="just"/>
            <a:r>
              <a:rPr lang="en-US" sz="2400" b="0" i="0" dirty="0">
                <a:solidFill>
                  <a:srgbClr val="000000"/>
                </a:solidFill>
                <a:effectLst/>
                <a:latin typeface="Verdana" panose="020B0604030504040204" pitchFamily="34" charset="0"/>
              </a:rPr>
              <a:t>By default, the width and height of an element is calculated like this:</a:t>
            </a:r>
          </a:p>
          <a:p>
            <a:pPr marL="285750" indent="-285750" algn="just">
              <a:buFont typeface="Wingdings" panose="05000000000000000000" pitchFamily="2" charset="2"/>
              <a:buChar char="v"/>
            </a:pPr>
            <a:r>
              <a:rPr lang="en-US" sz="2400" b="0" i="0" dirty="0">
                <a:solidFill>
                  <a:srgbClr val="FF0000"/>
                </a:solidFill>
                <a:effectLst/>
                <a:latin typeface="Verdana" panose="020B0604030504040204" pitchFamily="34" charset="0"/>
              </a:rPr>
              <a:t>width + padding + border = actual width of an element</a:t>
            </a:r>
          </a:p>
          <a:p>
            <a:pPr marL="285750" indent="-285750" algn="just">
              <a:buFont typeface="Wingdings" panose="05000000000000000000" pitchFamily="2" charset="2"/>
              <a:buChar char="v"/>
            </a:pPr>
            <a:r>
              <a:rPr lang="en-US" sz="2400" b="0" i="0" dirty="0">
                <a:solidFill>
                  <a:srgbClr val="FF0000"/>
                </a:solidFill>
                <a:effectLst/>
                <a:latin typeface="Verdana" panose="020B0604030504040204" pitchFamily="34" charset="0"/>
              </a:rPr>
              <a:t>height + padding + border = actual height of an element</a:t>
            </a:r>
          </a:p>
          <a:p>
            <a:pPr algn="just"/>
            <a:endParaRPr lang="en-US" sz="2400" b="0" i="0" dirty="0">
              <a:solidFill>
                <a:srgbClr val="FF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This means: </a:t>
            </a:r>
            <a:r>
              <a:rPr lang="en-US" sz="2400" b="0" i="0" dirty="0">
                <a:solidFill>
                  <a:srgbClr val="FF0000"/>
                </a:solidFill>
                <a:effectLst/>
                <a:latin typeface="Verdana" panose="020B0604030504040204" pitchFamily="34" charset="0"/>
              </a:rPr>
              <a:t>When you set the width/height of an element, the element often appears bigger than you have set</a:t>
            </a:r>
            <a:r>
              <a:rPr lang="en-US" sz="2400" b="0" i="0" dirty="0">
                <a:solidFill>
                  <a:srgbClr val="000000"/>
                </a:solidFill>
                <a:effectLst/>
                <a:latin typeface="Verdana" panose="020B0604030504040204" pitchFamily="34" charset="0"/>
              </a:rPr>
              <a:t> (because the element's border and padding are added to the element's specified width/height).</a:t>
            </a:r>
          </a:p>
          <a:p>
            <a:pPr algn="just"/>
            <a:r>
              <a:rPr lang="en-US" sz="2400" b="0" i="0" dirty="0">
                <a:solidFill>
                  <a:srgbClr val="000000"/>
                </a:solidFill>
                <a:effectLst/>
                <a:latin typeface="Verdana" panose="020B0604030504040204" pitchFamily="34" charset="0"/>
              </a:rPr>
              <a:t>The following illustration shows two &lt;div&gt; elements with the same specified width and height:</a:t>
            </a:r>
          </a:p>
        </p:txBody>
      </p:sp>
    </p:spTree>
    <p:extLst>
      <p:ext uri="{BB962C8B-B14F-4D97-AF65-F5344CB8AC3E}">
        <p14:creationId xmlns:p14="http://schemas.microsoft.com/office/powerpoint/2010/main" val="16742588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044E8A-7289-3148-2283-C7587A5AF4CA}"/>
              </a:ext>
            </a:extLst>
          </p:cNvPr>
          <p:cNvSpPr>
            <a:spLocks noGrp="1"/>
          </p:cNvSpPr>
          <p:nvPr>
            <p:ph type="sldNum" sz="quarter" idx="12"/>
          </p:nvPr>
        </p:nvSpPr>
        <p:spPr/>
        <p:txBody>
          <a:bodyPr/>
          <a:lstStyle/>
          <a:p>
            <a:fld id="{13D2E340-0663-474B-992C-9192B5C45E57}" type="slidenum">
              <a:rPr lang="en-US" noProof="0" smtClean="0"/>
              <a:pPr/>
              <a:t>78</a:t>
            </a:fld>
            <a:endParaRPr lang="en-US" noProof="0"/>
          </a:p>
        </p:txBody>
      </p:sp>
      <p:sp>
        <p:nvSpPr>
          <p:cNvPr id="4" name="TextBox 3">
            <a:extLst>
              <a:ext uri="{FF2B5EF4-FFF2-40B4-BE49-F238E27FC236}">
                <a16:creationId xmlns:a16="http://schemas.microsoft.com/office/drawing/2014/main" id="{D285F443-B803-4E5E-4155-521DDB15EB0E}"/>
              </a:ext>
            </a:extLst>
          </p:cNvPr>
          <p:cNvSpPr txBox="1"/>
          <p:nvPr/>
        </p:nvSpPr>
        <p:spPr>
          <a:xfrm>
            <a:off x="641131" y="360111"/>
            <a:ext cx="6096000" cy="5078313"/>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solidFill>
                  <a:srgbClr val="FF0000"/>
                </a:solidFill>
              </a:rPr>
              <a:t>&lt;style&gt; </a:t>
            </a:r>
          </a:p>
          <a:p>
            <a:r>
              <a:rPr lang="en-IN" dirty="0">
                <a:solidFill>
                  <a:srgbClr val="FF0000"/>
                </a:solidFill>
              </a:rPr>
              <a:t>.div1 {</a:t>
            </a:r>
          </a:p>
          <a:p>
            <a:r>
              <a:rPr lang="en-IN" dirty="0">
                <a:solidFill>
                  <a:srgbClr val="FF0000"/>
                </a:solidFill>
              </a:rPr>
              <a:t>  width: 300px;</a:t>
            </a:r>
          </a:p>
          <a:p>
            <a:r>
              <a:rPr lang="en-IN" dirty="0">
                <a:solidFill>
                  <a:srgbClr val="FF0000"/>
                </a:solidFill>
              </a:rPr>
              <a:t>  height: 100px;</a:t>
            </a:r>
          </a:p>
          <a:p>
            <a:r>
              <a:rPr lang="en-IN" dirty="0">
                <a:solidFill>
                  <a:srgbClr val="FF0000"/>
                </a:solidFill>
              </a:rPr>
              <a:t>  border: 1px solid blue;</a:t>
            </a:r>
          </a:p>
          <a:p>
            <a:r>
              <a:rPr lang="en-IN" dirty="0">
                <a:solidFill>
                  <a:srgbClr val="FF0000"/>
                </a:solidFill>
              </a:rPr>
              <a:t>}</a:t>
            </a:r>
          </a:p>
          <a:p>
            <a:r>
              <a:rPr lang="en-IN" dirty="0">
                <a:solidFill>
                  <a:srgbClr val="FF0000"/>
                </a:solidFill>
              </a:rPr>
              <a:t>.div2 {</a:t>
            </a:r>
          </a:p>
          <a:p>
            <a:r>
              <a:rPr lang="en-IN" dirty="0">
                <a:solidFill>
                  <a:srgbClr val="FF0000"/>
                </a:solidFill>
              </a:rPr>
              <a:t>  width: 300px;</a:t>
            </a:r>
          </a:p>
          <a:p>
            <a:r>
              <a:rPr lang="en-IN" dirty="0">
                <a:solidFill>
                  <a:srgbClr val="FF0000"/>
                </a:solidFill>
              </a:rPr>
              <a:t>  height: 100px;  </a:t>
            </a:r>
          </a:p>
          <a:p>
            <a:r>
              <a:rPr lang="en-IN" dirty="0">
                <a:solidFill>
                  <a:srgbClr val="FF0000"/>
                </a:solidFill>
              </a:rPr>
              <a:t>  </a:t>
            </a:r>
            <a:r>
              <a:rPr lang="en-IN" dirty="0">
                <a:solidFill>
                  <a:srgbClr val="FF0000"/>
                </a:solidFill>
                <a:highlight>
                  <a:srgbClr val="FFFF00"/>
                </a:highlight>
              </a:rPr>
              <a:t>padding: 50px;</a:t>
            </a:r>
          </a:p>
          <a:p>
            <a:r>
              <a:rPr lang="en-IN" dirty="0">
                <a:solidFill>
                  <a:srgbClr val="FF0000"/>
                </a:solidFill>
              </a:rPr>
              <a:t>  border: 1px solid red;</a:t>
            </a:r>
          </a:p>
          <a:p>
            <a:r>
              <a:rPr lang="en-IN" dirty="0">
                <a:solidFill>
                  <a:srgbClr val="FF0000"/>
                </a:solidFill>
              </a:rPr>
              <a:t>}</a:t>
            </a:r>
          </a:p>
          <a:p>
            <a:r>
              <a:rPr lang="en-IN" dirty="0">
                <a:solidFill>
                  <a:srgbClr val="FF0000"/>
                </a:solidFill>
              </a:rPr>
              <a:t>&lt;/style&gt;</a:t>
            </a:r>
          </a:p>
          <a:p>
            <a:r>
              <a:rPr lang="en-IN" dirty="0"/>
              <a:t>&lt;/head&gt;</a:t>
            </a:r>
          </a:p>
          <a:p>
            <a:endParaRPr lang="en-IN" dirty="0"/>
          </a:p>
        </p:txBody>
      </p:sp>
      <p:sp>
        <p:nvSpPr>
          <p:cNvPr id="6" name="TextBox 5">
            <a:extLst>
              <a:ext uri="{FF2B5EF4-FFF2-40B4-BE49-F238E27FC236}">
                <a16:creationId xmlns:a16="http://schemas.microsoft.com/office/drawing/2014/main" id="{10989280-CDA2-17E0-256E-A2FAB9E0BFB1}"/>
              </a:ext>
            </a:extLst>
          </p:cNvPr>
          <p:cNvSpPr txBox="1"/>
          <p:nvPr/>
        </p:nvSpPr>
        <p:spPr>
          <a:xfrm>
            <a:off x="3687302" y="510199"/>
            <a:ext cx="8504698" cy="2862322"/>
          </a:xfrm>
          <a:prstGeom prst="rect">
            <a:avLst/>
          </a:prstGeom>
          <a:noFill/>
        </p:spPr>
        <p:txBody>
          <a:bodyPr wrap="square">
            <a:spAutoFit/>
          </a:bodyPr>
          <a:lstStyle/>
          <a:p>
            <a:r>
              <a:rPr lang="en-IN" sz="2000" dirty="0"/>
              <a:t>&lt;body&gt;</a:t>
            </a:r>
          </a:p>
          <a:p>
            <a:r>
              <a:rPr lang="en-IN" sz="2000" dirty="0"/>
              <a:t>&lt;h1&gt;Without box-sizing&lt;/h1&gt;</a:t>
            </a:r>
          </a:p>
          <a:p>
            <a:r>
              <a:rPr lang="en-IN" sz="2000" dirty="0"/>
              <a:t>&lt;div class="div1"&gt;This div is smaller (width is 300px and height is 100px).&lt;/div&gt;</a:t>
            </a:r>
          </a:p>
          <a:p>
            <a:r>
              <a:rPr lang="en-IN" sz="2000" dirty="0"/>
              <a:t>&lt;</a:t>
            </a:r>
            <a:r>
              <a:rPr lang="en-IN" sz="2000" dirty="0" err="1"/>
              <a:t>br</a:t>
            </a:r>
            <a:r>
              <a:rPr lang="en-IN" sz="2000" dirty="0"/>
              <a:t>&gt;</a:t>
            </a:r>
          </a:p>
          <a:p>
            <a:r>
              <a:rPr lang="en-IN" sz="2000" dirty="0"/>
              <a:t>&lt;div class="div2"&gt;This div is bigger (width is also 300px and height is 100px).&lt;/div&gt;</a:t>
            </a:r>
          </a:p>
          <a:p>
            <a:endParaRPr lang="en-IN" sz="2000" dirty="0"/>
          </a:p>
          <a:p>
            <a:r>
              <a:rPr lang="en-IN" sz="2000" dirty="0"/>
              <a:t>&lt;/body&gt;</a:t>
            </a:r>
          </a:p>
          <a:p>
            <a:r>
              <a:rPr lang="en-IN" sz="2000" dirty="0"/>
              <a:t>&lt;/html&gt;</a:t>
            </a:r>
          </a:p>
        </p:txBody>
      </p:sp>
      <p:cxnSp>
        <p:nvCxnSpPr>
          <p:cNvPr id="8" name="Straight Connector 7">
            <a:extLst>
              <a:ext uri="{FF2B5EF4-FFF2-40B4-BE49-F238E27FC236}">
                <a16:creationId xmlns:a16="http://schemas.microsoft.com/office/drawing/2014/main" id="{4BF65635-9C13-C035-FF3B-5DAA08D0043C}"/>
              </a:ext>
            </a:extLst>
          </p:cNvPr>
          <p:cNvCxnSpPr>
            <a:cxnSpLocks/>
          </p:cNvCxnSpPr>
          <p:nvPr/>
        </p:nvCxnSpPr>
        <p:spPr>
          <a:xfrm>
            <a:off x="3548841" y="30694"/>
            <a:ext cx="0" cy="579015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37DB174-5A76-E573-A0D4-C5E776D0858B}"/>
              </a:ext>
            </a:extLst>
          </p:cNvPr>
          <p:cNvPicPr>
            <a:picLocks noChangeAspect="1"/>
          </p:cNvPicPr>
          <p:nvPr/>
        </p:nvPicPr>
        <p:blipFill>
          <a:blip r:embed="rId2"/>
          <a:stretch>
            <a:fillRect/>
          </a:stretch>
        </p:blipFill>
        <p:spPr>
          <a:xfrm>
            <a:off x="4435368" y="3748372"/>
            <a:ext cx="5276188" cy="2778263"/>
          </a:xfrm>
          <a:prstGeom prst="rect">
            <a:avLst/>
          </a:prstGeom>
        </p:spPr>
      </p:pic>
      <p:sp>
        <p:nvSpPr>
          <p:cNvPr id="13" name="TextBox 12">
            <a:extLst>
              <a:ext uri="{FF2B5EF4-FFF2-40B4-BE49-F238E27FC236}">
                <a16:creationId xmlns:a16="http://schemas.microsoft.com/office/drawing/2014/main" id="{07AD859B-7ADE-4286-E3CC-E5A79DDF8368}"/>
              </a:ext>
            </a:extLst>
          </p:cNvPr>
          <p:cNvSpPr txBox="1"/>
          <p:nvPr/>
        </p:nvSpPr>
        <p:spPr>
          <a:xfrm>
            <a:off x="4025462" y="19360"/>
            <a:ext cx="6096000" cy="369332"/>
          </a:xfrm>
          <a:prstGeom prst="rect">
            <a:avLst/>
          </a:prstGeom>
          <a:noFill/>
        </p:spPr>
        <p:txBody>
          <a:bodyPr wrap="square">
            <a:spAutoFit/>
          </a:bodyPr>
          <a:lstStyle/>
          <a:p>
            <a:r>
              <a:rPr lang="en-IN" b="1" dirty="0">
                <a:solidFill>
                  <a:srgbClr val="FF0000"/>
                </a:solidFill>
              </a:rPr>
              <a:t>Without box-sizing</a:t>
            </a:r>
          </a:p>
        </p:txBody>
      </p:sp>
    </p:spTree>
    <p:extLst>
      <p:ext uri="{BB962C8B-B14F-4D97-AF65-F5344CB8AC3E}">
        <p14:creationId xmlns:p14="http://schemas.microsoft.com/office/powerpoint/2010/main" val="636801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D6DC62-F75E-4248-49CF-24686FDA2BF8}"/>
              </a:ext>
            </a:extLst>
          </p:cNvPr>
          <p:cNvSpPr>
            <a:spLocks noGrp="1"/>
          </p:cNvSpPr>
          <p:nvPr>
            <p:ph type="sldNum" sz="quarter" idx="12"/>
          </p:nvPr>
        </p:nvSpPr>
        <p:spPr/>
        <p:txBody>
          <a:bodyPr/>
          <a:lstStyle/>
          <a:p>
            <a:fld id="{13D2E340-0663-474B-992C-9192B5C45E57}" type="slidenum">
              <a:rPr lang="en-US" noProof="0" smtClean="0"/>
              <a:pPr/>
              <a:t>79</a:t>
            </a:fld>
            <a:endParaRPr lang="en-US" noProof="0"/>
          </a:p>
        </p:txBody>
      </p:sp>
      <p:sp>
        <p:nvSpPr>
          <p:cNvPr id="4" name="TextBox 3">
            <a:extLst>
              <a:ext uri="{FF2B5EF4-FFF2-40B4-BE49-F238E27FC236}">
                <a16:creationId xmlns:a16="http://schemas.microsoft.com/office/drawing/2014/main" id="{C4A76D0A-A66D-E029-DBEE-C8D84FB17B2C}"/>
              </a:ext>
            </a:extLst>
          </p:cNvPr>
          <p:cNvSpPr txBox="1"/>
          <p:nvPr/>
        </p:nvSpPr>
        <p:spPr>
          <a:xfrm>
            <a:off x="1282262" y="683172"/>
            <a:ext cx="6148552" cy="523220"/>
          </a:xfrm>
          <a:prstGeom prst="rect">
            <a:avLst/>
          </a:prstGeom>
          <a:noFill/>
        </p:spPr>
        <p:txBody>
          <a:bodyPr wrap="square">
            <a:spAutoFit/>
          </a:bodyPr>
          <a:lstStyle/>
          <a:p>
            <a:pPr algn="l"/>
            <a:r>
              <a:rPr lang="en-US" sz="2800" b="1" i="0" dirty="0">
                <a:solidFill>
                  <a:srgbClr val="FF0000"/>
                </a:solidFill>
                <a:effectLst/>
                <a:latin typeface="Segoe UI" panose="020B0502040204020203" pitchFamily="34" charset="0"/>
              </a:rPr>
              <a:t>With the CSS box-sizing Property</a:t>
            </a:r>
          </a:p>
        </p:txBody>
      </p:sp>
      <p:sp>
        <p:nvSpPr>
          <p:cNvPr id="6" name="Rectangle 2">
            <a:extLst>
              <a:ext uri="{FF2B5EF4-FFF2-40B4-BE49-F238E27FC236}">
                <a16:creationId xmlns:a16="http://schemas.microsoft.com/office/drawing/2014/main" id="{70105C00-BE70-3A3A-696B-419C5D50CEF7}"/>
              </a:ext>
            </a:extLst>
          </p:cNvPr>
          <p:cNvSpPr>
            <a:spLocks noChangeArrowheads="1"/>
          </p:cNvSpPr>
          <p:nvPr/>
        </p:nvSpPr>
        <p:spPr bwMode="auto">
          <a:xfrm>
            <a:off x="935419" y="2050197"/>
            <a:ext cx="10686737"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Verdana" panose="020B0604030504040204" pitchFamily="34" charset="0"/>
              </a:rPr>
              <a:t>The </a:t>
            </a:r>
            <a:r>
              <a:rPr kumimoji="0" lang="en-US" altLang="en-US" sz="2800" b="0" i="0" u="none" strike="noStrike" cap="none" normalizeH="0" baseline="0" dirty="0">
                <a:ln>
                  <a:noFill/>
                </a:ln>
                <a:solidFill>
                  <a:srgbClr val="FF0000"/>
                </a:solidFill>
                <a:effectLst/>
                <a:latin typeface="Consolas" panose="020B0609020204030204" pitchFamily="49" charset="0"/>
              </a:rPr>
              <a:t>box-sizing</a:t>
            </a:r>
            <a:r>
              <a:rPr kumimoji="0" lang="en-US" altLang="en-US" sz="2800" b="0" i="0" u="none" strike="noStrike" cap="none" normalizeH="0" baseline="0" dirty="0">
                <a:ln>
                  <a:noFill/>
                </a:ln>
                <a:solidFill>
                  <a:srgbClr val="FF0000"/>
                </a:solidFill>
                <a:effectLst/>
                <a:latin typeface="Verdana" panose="020B0604030504040204" pitchFamily="34" charset="0"/>
              </a:rPr>
              <a:t> property allows us to include the padding and border in an element's total width and height.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If you set </a:t>
            </a:r>
            <a:r>
              <a:rPr kumimoji="0" lang="en-US" altLang="en-US" sz="2800" b="0" i="0" u="none" strike="noStrike" cap="none" normalizeH="0" baseline="0" dirty="0">
                <a:ln>
                  <a:noFill/>
                </a:ln>
                <a:solidFill>
                  <a:srgbClr val="DC143C"/>
                </a:solidFill>
                <a:effectLst/>
                <a:latin typeface="Consolas" panose="020B0609020204030204" pitchFamily="49" charset="0"/>
              </a:rPr>
              <a:t>box-sizing: border-box;</a:t>
            </a:r>
            <a:r>
              <a:rPr kumimoji="0" lang="en-US" altLang="en-US" sz="2800" b="0" i="0" u="none" strike="noStrike" cap="none" normalizeH="0" baseline="0" dirty="0">
                <a:ln>
                  <a:noFill/>
                </a:ln>
                <a:solidFill>
                  <a:srgbClr val="000000"/>
                </a:solidFill>
                <a:effectLst/>
                <a:latin typeface="Verdana" panose="020B0604030504040204" pitchFamily="34" charset="0"/>
              </a:rPr>
              <a:t> on an element, padding and border are included in the width and height:</a:t>
            </a: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674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226D71-7D77-6085-DB45-0E9EBC4AD365}"/>
              </a:ext>
            </a:extLst>
          </p:cNvPr>
          <p:cNvSpPr>
            <a:spLocks noGrp="1"/>
          </p:cNvSpPr>
          <p:nvPr>
            <p:ph type="sldNum" sz="quarter" idx="12"/>
          </p:nvPr>
        </p:nvSpPr>
        <p:spPr/>
        <p:txBody>
          <a:bodyPr/>
          <a:lstStyle/>
          <a:p>
            <a:fld id="{13D2E340-0663-474B-992C-9192B5C45E57}" type="slidenum">
              <a:rPr lang="en-US" noProof="0" smtClean="0"/>
              <a:pPr/>
              <a:t>8</a:t>
            </a:fld>
            <a:endParaRPr lang="en-US" noProof="0"/>
          </a:p>
        </p:txBody>
      </p:sp>
      <p:sp>
        <p:nvSpPr>
          <p:cNvPr id="3" name="Rectangle 1">
            <a:extLst>
              <a:ext uri="{FF2B5EF4-FFF2-40B4-BE49-F238E27FC236}">
                <a16:creationId xmlns:a16="http://schemas.microsoft.com/office/drawing/2014/main" id="{4C7C8CAD-42ED-8C16-B7EF-F4D3432897E4}"/>
              </a:ext>
            </a:extLst>
          </p:cNvPr>
          <p:cNvSpPr>
            <a:spLocks noChangeArrowheads="1"/>
          </p:cNvSpPr>
          <p:nvPr/>
        </p:nvSpPr>
        <p:spPr bwMode="auto">
          <a:xfrm>
            <a:off x="1288202" y="1024779"/>
            <a:ext cx="983768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Inline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by using the </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style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inside HTML elements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Internal</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by using a </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&lt;style&gt;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in the </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&lt;head&gt;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section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External</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by using a </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&lt;link&gt;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to link to an external CSS file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4161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401166-B758-0901-1E76-EC8B135F8ED5}"/>
              </a:ext>
            </a:extLst>
          </p:cNvPr>
          <p:cNvSpPr>
            <a:spLocks noGrp="1"/>
          </p:cNvSpPr>
          <p:nvPr>
            <p:ph type="sldNum" sz="quarter" idx="12"/>
          </p:nvPr>
        </p:nvSpPr>
        <p:spPr/>
        <p:txBody>
          <a:bodyPr/>
          <a:lstStyle/>
          <a:p>
            <a:fld id="{13D2E340-0663-474B-992C-9192B5C45E57}" type="slidenum">
              <a:rPr lang="en-US" noProof="0" smtClean="0"/>
              <a:pPr/>
              <a:t>80</a:t>
            </a:fld>
            <a:endParaRPr lang="en-US" noProof="0"/>
          </a:p>
        </p:txBody>
      </p:sp>
      <p:sp>
        <p:nvSpPr>
          <p:cNvPr id="4" name="TextBox 3">
            <a:extLst>
              <a:ext uri="{FF2B5EF4-FFF2-40B4-BE49-F238E27FC236}">
                <a16:creationId xmlns:a16="http://schemas.microsoft.com/office/drawing/2014/main" id="{B33075C9-5A7C-41D9-EE8B-DE114E2F4A4E}"/>
              </a:ext>
            </a:extLst>
          </p:cNvPr>
          <p:cNvSpPr txBox="1"/>
          <p:nvPr/>
        </p:nvSpPr>
        <p:spPr>
          <a:xfrm>
            <a:off x="283779" y="42058"/>
            <a:ext cx="6096000" cy="5632311"/>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 </a:t>
            </a:r>
          </a:p>
          <a:p>
            <a:r>
              <a:rPr lang="en-IN" dirty="0"/>
              <a:t>.div1 {</a:t>
            </a:r>
          </a:p>
          <a:p>
            <a:r>
              <a:rPr lang="en-IN" dirty="0"/>
              <a:t>  width: 300px;</a:t>
            </a:r>
          </a:p>
          <a:p>
            <a:r>
              <a:rPr lang="en-IN" dirty="0"/>
              <a:t>  height: 100px;</a:t>
            </a:r>
          </a:p>
          <a:p>
            <a:r>
              <a:rPr lang="en-IN" dirty="0"/>
              <a:t>  border: 1px solid blue;</a:t>
            </a:r>
          </a:p>
          <a:p>
            <a:r>
              <a:rPr lang="en-IN" dirty="0"/>
              <a:t>  </a:t>
            </a:r>
            <a:r>
              <a:rPr lang="en-IN" dirty="0">
                <a:solidFill>
                  <a:srgbClr val="FF0000"/>
                </a:solidFill>
              </a:rPr>
              <a:t>box-sizing: border-box</a:t>
            </a:r>
            <a:r>
              <a:rPr lang="en-IN" dirty="0"/>
              <a:t>;</a:t>
            </a:r>
          </a:p>
          <a:p>
            <a:r>
              <a:rPr lang="en-IN" dirty="0"/>
              <a:t>}</a:t>
            </a:r>
          </a:p>
          <a:p>
            <a:endParaRPr lang="en-IN" dirty="0"/>
          </a:p>
          <a:p>
            <a:r>
              <a:rPr lang="en-IN" dirty="0"/>
              <a:t>.div2 {</a:t>
            </a:r>
          </a:p>
          <a:p>
            <a:r>
              <a:rPr lang="en-IN" dirty="0"/>
              <a:t>  width: 300px;</a:t>
            </a:r>
          </a:p>
          <a:p>
            <a:r>
              <a:rPr lang="en-IN" dirty="0"/>
              <a:t>  height: 100px;  </a:t>
            </a:r>
          </a:p>
          <a:p>
            <a:r>
              <a:rPr lang="en-IN" dirty="0"/>
              <a:t>  </a:t>
            </a:r>
            <a:r>
              <a:rPr lang="en-IN" dirty="0">
                <a:highlight>
                  <a:srgbClr val="FFFF00"/>
                </a:highlight>
              </a:rPr>
              <a:t>padding: 50px;</a:t>
            </a:r>
          </a:p>
          <a:p>
            <a:r>
              <a:rPr lang="en-IN" dirty="0"/>
              <a:t>  border: 1px solid red;</a:t>
            </a:r>
          </a:p>
          <a:p>
            <a:r>
              <a:rPr lang="en-IN" dirty="0"/>
              <a:t>  </a:t>
            </a:r>
            <a:r>
              <a:rPr lang="en-IN" dirty="0">
                <a:solidFill>
                  <a:srgbClr val="FF0000"/>
                </a:solidFill>
              </a:rPr>
              <a:t>box-sizing: border-box;</a:t>
            </a:r>
          </a:p>
          <a:p>
            <a:r>
              <a:rPr lang="en-IN" dirty="0"/>
              <a:t>}</a:t>
            </a:r>
          </a:p>
          <a:p>
            <a:r>
              <a:rPr lang="en-IN" dirty="0"/>
              <a:t>&lt;/style&gt;</a:t>
            </a:r>
          </a:p>
          <a:p>
            <a:r>
              <a:rPr lang="en-IN" dirty="0"/>
              <a:t>&lt;/head&gt;</a:t>
            </a:r>
          </a:p>
        </p:txBody>
      </p:sp>
      <p:sp>
        <p:nvSpPr>
          <p:cNvPr id="8" name="TextBox 7">
            <a:extLst>
              <a:ext uri="{FF2B5EF4-FFF2-40B4-BE49-F238E27FC236}">
                <a16:creationId xmlns:a16="http://schemas.microsoft.com/office/drawing/2014/main" id="{5440D171-9E93-07CE-C5E3-E8337D37040C}"/>
              </a:ext>
            </a:extLst>
          </p:cNvPr>
          <p:cNvSpPr txBox="1"/>
          <p:nvPr/>
        </p:nvSpPr>
        <p:spPr>
          <a:xfrm>
            <a:off x="3767729" y="400436"/>
            <a:ext cx="6887017" cy="2862322"/>
          </a:xfrm>
          <a:prstGeom prst="rect">
            <a:avLst/>
          </a:prstGeom>
          <a:noFill/>
        </p:spPr>
        <p:txBody>
          <a:bodyPr wrap="square">
            <a:spAutoFit/>
          </a:bodyPr>
          <a:lstStyle/>
          <a:p>
            <a:r>
              <a:rPr lang="en-IN" sz="2000" dirty="0"/>
              <a:t>&lt;body&gt;</a:t>
            </a:r>
          </a:p>
          <a:p>
            <a:endParaRPr lang="en-IN" sz="2000" dirty="0"/>
          </a:p>
          <a:p>
            <a:r>
              <a:rPr lang="en-IN" sz="2000" dirty="0"/>
              <a:t>&lt;h1&gt;With box-sizing&lt;/h1&gt;</a:t>
            </a:r>
          </a:p>
          <a:p>
            <a:endParaRPr lang="en-IN" sz="2000" dirty="0"/>
          </a:p>
          <a:p>
            <a:r>
              <a:rPr lang="en-IN" sz="2000" dirty="0"/>
              <a:t>&lt;div class="div1"&gt;Both </a:t>
            </a:r>
            <a:r>
              <a:rPr lang="en-IN" sz="2000" dirty="0" err="1"/>
              <a:t>divs</a:t>
            </a:r>
            <a:r>
              <a:rPr lang="en-IN" sz="2000" dirty="0"/>
              <a:t> are the same size now!&lt;/div&gt;</a:t>
            </a:r>
          </a:p>
          <a:p>
            <a:r>
              <a:rPr lang="en-IN" sz="2000" dirty="0"/>
              <a:t>&lt;</a:t>
            </a:r>
            <a:r>
              <a:rPr lang="en-IN" sz="2000" dirty="0" err="1"/>
              <a:t>br</a:t>
            </a:r>
            <a:r>
              <a:rPr lang="en-IN" sz="2000" dirty="0"/>
              <a:t>&gt;</a:t>
            </a:r>
          </a:p>
          <a:p>
            <a:r>
              <a:rPr lang="en-IN" sz="2000" dirty="0"/>
              <a:t>&lt;div class="div2"&gt;Hooray!&lt;/div&gt;</a:t>
            </a:r>
          </a:p>
          <a:p>
            <a:r>
              <a:rPr lang="en-IN" sz="2000" dirty="0" smtClean="0"/>
              <a:t>&lt;/</a:t>
            </a:r>
            <a:r>
              <a:rPr lang="en-IN" sz="2000" dirty="0"/>
              <a:t>body&gt;</a:t>
            </a:r>
          </a:p>
          <a:p>
            <a:r>
              <a:rPr lang="en-IN" sz="2000" dirty="0"/>
              <a:t>&lt;/html&gt;</a:t>
            </a:r>
          </a:p>
        </p:txBody>
      </p:sp>
      <p:cxnSp>
        <p:nvCxnSpPr>
          <p:cNvPr id="10" name="Straight Connector 9">
            <a:extLst>
              <a:ext uri="{FF2B5EF4-FFF2-40B4-BE49-F238E27FC236}">
                <a16:creationId xmlns:a16="http://schemas.microsoft.com/office/drawing/2014/main" id="{D220A009-4BC2-2546-7ED3-1C2EB7C11AA7}"/>
              </a:ext>
            </a:extLst>
          </p:cNvPr>
          <p:cNvCxnSpPr>
            <a:stCxn id="4" idx="0"/>
            <a:endCxn id="4" idx="2"/>
          </p:cNvCxnSpPr>
          <p:nvPr/>
        </p:nvCxnSpPr>
        <p:spPr>
          <a:xfrm>
            <a:off x="3331779" y="42058"/>
            <a:ext cx="0" cy="5632311"/>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1B2C902-E016-597C-AC75-8ED3CF1CC3F0}"/>
              </a:ext>
            </a:extLst>
          </p:cNvPr>
          <p:cNvPicPr>
            <a:picLocks noChangeAspect="1"/>
          </p:cNvPicPr>
          <p:nvPr/>
        </p:nvPicPr>
        <p:blipFill>
          <a:blip r:embed="rId2"/>
          <a:stretch>
            <a:fillRect/>
          </a:stretch>
        </p:blipFill>
        <p:spPr>
          <a:xfrm>
            <a:off x="6164132" y="3445321"/>
            <a:ext cx="4351282" cy="3093591"/>
          </a:xfrm>
          <a:prstGeom prst="rect">
            <a:avLst/>
          </a:prstGeom>
        </p:spPr>
      </p:pic>
    </p:spTree>
    <p:extLst>
      <p:ext uri="{BB962C8B-B14F-4D97-AF65-F5344CB8AC3E}">
        <p14:creationId xmlns:p14="http://schemas.microsoft.com/office/powerpoint/2010/main" val="32748980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81</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583550" y="409351"/>
            <a:ext cx="10584639" cy="584775"/>
          </a:xfrm>
          <a:prstGeom prst="rect">
            <a:avLst/>
          </a:prstGeom>
        </p:spPr>
        <p:txBody>
          <a:bodyPr wrap="square">
            <a:spAutoFit/>
          </a:bodyPr>
          <a:lstStyle/>
          <a:p>
            <a:pPr lvl="0" algn="ctr"/>
            <a:r>
              <a:rPr lang="sv-SE" sz="3200" b="1" dirty="0"/>
              <a:t>Bootstrap</a:t>
            </a:r>
            <a:endParaRPr lang="en-GB" sz="3200" b="1" dirty="0"/>
          </a:p>
        </p:txBody>
      </p:sp>
      <p:sp>
        <p:nvSpPr>
          <p:cNvPr id="3" name="Rectangle 2">
            <a:extLst>
              <a:ext uri="{FF2B5EF4-FFF2-40B4-BE49-F238E27FC236}">
                <a16:creationId xmlns:a16="http://schemas.microsoft.com/office/drawing/2014/main" id="{AD9F67AA-68ED-4810-8EDA-6FE616A0EE9A}"/>
              </a:ext>
            </a:extLst>
          </p:cNvPr>
          <p:cNvSpPr/>
          <p:nvPr/>
        </p:nvSpPr>
        <p:spPr>
          <a:xfrm>
            <a:off x="583550" y="1162297"/>
            <a:ext cx="11246337"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GB" sz="2400" dirty="0"/>
              <a:t>Bootstrap is a free front-end framework for faster and easier web development. </a:t>
            </a:r>
          </a:p>
          <a:p>
            <a:pPr marL="342900" indent="-342900" algn="just">
              <a:lnSpc>
                <a:spcPct val="150000"/>
              </a:lnSpc>
              <a:buFont typeface="Wingdings" panose="05000000000000000000" pitchFamily="2" charset="2"/>
              <a:buChar char="Ø"/>
            </a:pPr>
            <a:r>
              <a:rPr lang="en-GB" sz="2400" dirty="0"/>
              <a:t>It includes HTML and CSS based design templates for </a:t>
            </a:r>
            <a:r>
              <a:rPr lang="en-GB" sz="2400" dirty="0" smtClean="0"/>
              <a:t>forms</a:t>
            </a:r>
            <a:r>
              <a:rPr lang="en-GB" sz="2400" dirty="0"/>
              <a:t>, buttons, tables, navigation, modals, image carousels and many other, as well as optional JavaScript plugins. </a:t>
            </a:r>
          </a:p>
          <a:p>
            <a:pPr marL="342900" indent="-342900" algn="just">
              <a:lnSpc>
                <a:spcPct val="150000"/>
              </a:lnSpc>
              <a:buFont typeface="Wingdings" panose="05000000000000000000" pitchFamily="2" charset="2"/>
              <a:buChar char="Ø"/>
            </a:pPr>
            <a:r>
              <a:rPr lang="en-GB" sz="2400" dirty="0"/>
              <a:t>It helps to easily create responsive web designs.</a:t>
            </a:r>
          </a:p>
        </p:txBody>
      </p:sp>
      <p:sp>
        <p:nvSpPr>
          <p:cNvPr id="5" name="TextBox 4">
            <a:extLst>
              <a:ext uri="{FF2B5EF4-FFF2-40B4-BE49-F238E27FC236}">
                <a16:creationId xmlns:a16="http://schemas.microsoft.com/office/drawing/2014/main" id="{340D42C2-050F-E5E9-BFCE-8DE53097E3BC}"/>
              </a:ext>
            </a:extLst>
          </p:cNvPr>
          <p:cNvSpPr txBox="1"/>
          <p:nvPr/>
        </p:nvSpPr>
        <p:spPr>
          <a:xfrm>
            <a:off x="583550" y="4588088"/>
            <a:ext cx="11083655" cy="1200329"/>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effectLst/>
                <a:cs typeface="Times New Roman" panose="02020603050405020304" pitchFamily="18" charset="0"/>
              </a:rPr>
              <a:t>Bootstrap is the most popular HTML, CSS, and JavaScript framework for developing responsive, mobile websites.</a:t>
            </a:r>
          </a:p>
          <a:p>
            <a:pPr marL="342900" indent="-342900" algn="l">
              <a:buFont typeface="Wingdings" panose="05000000000000000000" pitchFamily="2" charset="2"/>
              <a:buChar char="Ø"/>
            </a:pPr>
            <a:r>
              <a:rPr lang="en-US" sz="2400" b="0" i="0" dirty="0">
                <a:effectLst/>
                <a:cs typeface="Times New Roman" panose="02020603050405020304" pitchFamily="18" charset="0"/>
              </a:rPr>
              <a:t>Bootstrap is completely free to download and use!</a:t>
            </a:r>
          </a:p>
        </p:txBody>
      </p:sp>
    </p:spTree>
    <p:extLst>
      <p:ext uri="{BB962C8B-B14F-4D97-AF65-F5344CB8AC3E}">
        <p14:creationId xmlns:p14="http://schemas.microsoft.com/office/powerpoint/2010/main" val="38386827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82</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157560"/>
            <a:ext cx="10584639" cy="584775"/>
          </a:xfrm>
          <a:prstGeom prst="rect">
            <a:avLst/>
          </a:prstGeom>
        </p:spPr>
        <p:txBody>
          <a:bodyPr wrap="square">
            <a:spAutoFit/>
          </a:bodyPr>
          <a:lstStyle/>
          <a:p>
            <a:pPr lvl="0" algn="ctr"/>
            <a:r>
              <a:rPr lang="sv-SE" sz="3200" b="1" dirty="0"/>
              <a:t>Advantages of bootstrap development</a:t>
            </a:r>
            <a:endParaRPr lang="en-GB" sz="3200" b="1" dirty="0"/>
          </a:p>
        </p:txBody>
      </p:sp>
      <p:sp>
        <p:nvSpPr>
          <p:cNvPr id="3" name="Rectangle 2">
            <a:extLst>
              <a:ext uri="{FF2B5EF4-FFF2-40B4-BE49-F238E27FC236}">
                <a16:creationId xmlns:a16="http://schemas.microsoft.com/office/drawing/2014/main" id="{AD9F67AA-68ED-4810-8EDA-6FE616A0EE9A}"/>
              </a:ext>
            </a:extLst>
          </p:cNvPr>
          <p:cNvSpPr/>
          <p:nvPr/>
        </p:nvSpPr>
        <p:spPr>
          <a:xfrm>
            <a:off x="583550" y="792210"/>
            <a:ext cx="11246337" cy="517064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GB" sz="2000" b="1" dirty="0"/>
              <a:t>1. Responsiveness:- Bootstrap is totally responsive. If you shift from a laptop to an iPad and from an iPad to a Mac you won’t have to fret over your work. A responsive layout present in Bootstrap adjusts to phones, tablets, and desktops according to their screen size.</a:t>
            </a:r>
          </a:p>
          <a:p>
            <a:pPr marL="342900" indent="-342900" algn="just">
              <a:lnSpc>
                <a:spcPct val="150000"/>
              </a:lnSpc>
              <a:buFont typeface="Wingdings" panose="05000000000000000000" pitchFamily="2" charset="2"/>
              <a:buChar char="Ø"/>
            </a:pPr>
            <a:r>
              <a:rPr lang="en-GB" sz="2000" b="1" dirty="0"/>
              <a:t>2. Fast and Time-Saving:- Instead of coding from scrape, Bootstrap lets you to use ready-made Bootstrap themes and alters them to fit the web design requirements. There are pre-built blocks of code as well along with predefined themes for the web developer to use. The coding effort is largely reduced due to less CSS functionality. </a:t>
            </a:r>
            <a:r>
              <a:rPr lang="en-GB" sz="2000" b="1" dirty="0" smtClean="0"/>
              <a:t>It </a:t>
            </a:r>
            <a:r>
              <a:rPr lang="en-GB" sz="2000" b="1" dirty="0"/>
              <a:t>saves time due to its standard ready-made coding blocks, responsiveness, and cross-browser capabilities. </a:t>
            </a:r>
          </a:p>
          <a:p>
            <a:pPr marL="342900" indent="-342900" algn="just">
              <a:lnSpc>
                <a:spcPct val="150000"/>
              </a:lnSpc>
              <a:buFont typeface="Wingdings" panose="05000000000000000000" pitchFamily="2" charset="2"/>
              <a:buChar char="Ø"/>
            </a:pPr>
            <a:r>
              <a:rPr lang="en-GB" sz="2000" b="1" dirty="0"/>
              <a:t>3. Easy to Use:- Anybody with just basic knowledge of HTML and CSS can start using Bootstrap It is easily integrated with bulk frameworks uninterrupted with existing sites or the new one. </a:t>
            </a:r>
          </a:p>
          <a:p>
            <a:pPr marL="342900" indent="-342900" algn="just">
              <a:lnSpc>
                <a:spcPct val="150000"/>
              </a:lnSpc>
              <a:buFont typeface="Wingdings" panose="05000000000000000000" pitchFamily="2" charset="2"/>
              <a:buChar char="Ø"/>
            </a:pPr>
            <a:r>
              <a:rPr lang="en-GB" sz="2000" b="1" dirty="0"/>
              <a:t>4. Mobile-first approach:- In Bootstrap 3, mobile-first styles are part of the core framework</a:t>
            </a:r>
          </a:p>
        </p:txBody>
      </p:sp>
    </p:spTree>
    <p:extLst>
      <p:ext uri="{BB962C8B-B14F-4D97-AF65-F5344CB8AC3E}">
        <p14:creationId xmlns:p14="http://schemas.microsoft.com/office/powerpoint/2010/main" val="5868495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83</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157560"/>
            <a:ext cx="10584639" cy="584775"/>
          </a:xfrm>
          <a:prstGeom prst="rect">
            <a:avLst/>
          </a:prstGeom>
        </p:spPr>
        <p:txBody>
          <a:bodyPr wrap="square">
            <a:spAutoFit/>
          </a:bodyPr>
          <a:lstStyle/>
          <a:p>
            <a:pPr lvl="0" algn="ctr"/>
            <a:r>
              <a:rPr lang="sv-SE" sz="3200" b="1" dirty="0"/>
              <a:t>Advantages of bootstrap development</a:t>
            </a:r>
            <a:endParaRPr lang="en-GB" sz="3200" b="1" dirty="0"/>
          </a:p>
        </p:txBody>
      </p:sp>
      <p:sp>
        <p:nvSpPr>
          <p:cNvPr id="3" name="Rectangle 2">
            <a:extLst>
              <a:ext uri="{FF2B5EF4-FFF2-40B4-BE49-F238E27FC236}">
                <a16:creationId xmlns:a16="http://schemas.microsoft.com/office/drawing/2014/main" id="{AD9F67AA-68ED-4810-8EDA-6FE616A0EE9A}"/>
              </a:ext>
            </a:extLst>
          </p:cNvPr>
          <p:cNvSpPr/>
          <p:nvPr/>
        </p:nvSpPr>
        <p:spPr>
          <a:xfrm>
            <a:off x="583550" y="792210"/>
            <a:ext cx="11246337" cy="507831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GB" b="1" dirty="0" smtClean="0"/>
              <a:t>5.Customization</a:t>
            </a:r>
            <a:r>
              <a:rPr lang="en-GB" b="1" dirty="0"/>
              <a:t>:- Wide-ranging customization options are available in Bootstrap that helps in building customized websites according to business needs. </a:t>
            </a:r>
          </a:p>
          <a:p>
            <a:pPr marL="285750" indent="-285750" algn="just">
              <a:lnSpc>
                <a:spcPct val="150000"/>
              </a:lnSpc>
              <a:buFont typeface="Wingdings" panose="05000000000000000000" pitchFamily="2" charset="2"/>
              <a:buChar char="Ø"/>
            </a:pPr>
            <a:r>
              <a:rPr lang="en-GB" b="1" dirty="0"/>
              <a:t>The web developers can make a choice to select the aspects which are required which can be simply complete by utilizing Bootstrap customize page, such as- Common CSS: typography, code, grid system, tables, buttons, forms, print media styles; Components: input groups, button groups, pager, labels, </a:t>
            </a:r>
            <a:r>
              <a:rPr lang="en-GB" b="1" dirty="0" err="1"/>
              <a:t>navs</a:t>
            </a:r>
            <a:r>
              <a:rPr lang="en-GB" b="1" dirty="0"/>
              <a:t>, </a:t>
            </a:r>
            <a:r>
              <a:rPr lang="en-GB" b="1" dirty="0" err="1"/>
              <a:t>navbar</a:t>
            </a:r>
            <a:r>
              <a:rPr lang="en-GB" b="1" dirty="0"/>
              <a:t>, badges, pagination; JavaScript components: dropdowns, popovers, modals, tooltips, carousels; Utilities: Responsive utilities, basic utilities.</a:t>
            </a:r>
          </a:p>
          <a:p>
            <a:pPr marL="285750" indent="-285750" algn="just">
              <a:lnSpc>
                <a:spcPct val="150000"/>
              </a:lnSpc>
              <a:buFont typeface="Wingdings" panose="05000000000000000000" pitchFamily="2" charset="2"/>
              <a:buChar char="Ø"/>
            </a:pPr>
            <a:r>
              <a:rPr lang="en-GB" b="1" dirty="0"/>
              <a:t>6. Browser compatibility:- Websites developed through Bootstrap can be assured uniform functioning across different browsers. Bootstrap is compatible with all modern browsers such as Chrome, Firefox, Internet Explorer, Edge, Safari, and Opera. </a:t>
            </a:r>
          </a:p>
          <a:p>
            <a:pPr marL="285750" indent="-285750" algn="just">
              <a:lnSpc>
                <a:spcPct val="150000"/>
              </a:lnSpc>
              <a:buFont typeface="Wingdings" panose="05000000000000000000" pitchFamily="2" charset="2"/>
              <a:buChar char="Ø"/>
            </a:pPr>
            <a:r>
              <a:rPr lang="en-GB" b="1" dirty="0"/>
              <a:t>7. Support:- Bootstrap has a huge support community from which developers can get help regarding troubleshooting issues related to the same. </a:t>
            </a:r>
          </a:p>
        </p:txBody>
      </p:sp>
    </p:spTree>
    <p:extLst>
      <p:ext uri="{BB962C8B-B14F-4D97-AF65-F5344CB8AC3E}">
        <p14:creationId xmlns:p14="http://schemas.microsoft.com/office/powerpoint/2010/main" val="12512089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84</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157560"/>
            <a:ext cx="10584639" cy="584775"/>
          </a:xfrm>
          <a:prstGeom prst="rect">
            <a:avLst/>
          </a:prstGeom>
        </p:spPr>
        <p:txBody>
          <a:bodyPr wrap="square">
            <a:spAutoFit/>
          </a:bodyPr>
          <a:lstStyle/>
          <a:p>
            <a:pPr lvl="0" algn="ctr"/>
            <a:r>
              <a:rPr lang="sv-SE" sz="3200" b="1" dirty="0"/>
              <a:t>Advantages of bootstrap development</a:t>
            </a:r>
            <a:endParaRPr lang="en-GB" sz="3200" b="1" dirty="0"/>
          </a:p>
        </p:txBody>
      </p:sp>
      <p:sp>
        <p:nvSpPr>
          <p:cNvPr id="3" name="Rectangle 2">
            <a:extLst>
              <a:ext uri="{FF2B5EF4-FFF2-40B4-BE49-F238E27FC236}">
                <a16:creationId xmlns:a16="http://schemas.microsoft.com/office/drawing/2014/main" id="{AD9F67AA-68ED-4810-8EDA-6FE616A0EE9A}"/>
              </a:ext>
            </a:extLst>
          </p:cNvPr>
          <p:cNvSpPr/>
          <p:nvPr/>
        </p:nvSpPr>
        <p:spPr>
          <a:xfrm>
            <a:off x="583550" y="792210"/>
            <a:ext cx="11246337" cy="6046271"/>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GB" sz="2000" b="1" dirty="0"/>
              <a:t>8. Packaged JavaScript Components:- Bootstrap approaches with a pack of JavaScript components for including the functionality that crafts it in simple way for operating things, such as tooltips, modal windows, alerts, etc. You can even leave out the writing scripts completely. </a:t>
            </a:r>
          </a:p>
          <a:p>
            <a:pPr marL="285750" indent="-285750" algn="just">
              <a:lnSpc>
                <a:spcPct val="150000"/>
              </a:lnSpc>
              <a:buFont typeface="Wingdings" panose="05000000000000000000" pitchFamily="2" charset="2"/>
              <a:buChar char="q"/>
            </a:pPr>
            <a:r>
              <a:rPr lang="en-GB" sz="2000" b="1" dirty="0"/>
              <a:t>9. Simple Integration:- Bootstrap can be simply integrated along with distinct other platforms and frameworks, on existing sites and new ones too. You can also utilize particular elements of Bootstrap along with your current CSS. </a:t>
            </a:r>
          </a:p>
          <a:p>
            <a:pPr marL="285750" indent="-285750" algn="just">
              <a:lnSpc>
                <a:spcPct val="150000"/>
              </a:lnSpc>
              <a:buFont typeface="Wingdings" panose="05000000000000000000" pitchFamily="2" charset="2"/>
              <a:buChar char="q"/>
            </a:pPr>
            <a:r>
              <a:rPr lang="en-GB" sz="2000" b="1" dirty="0"/>
              <a:t>10. Reinforcement of Grids:- Bootstrap has the capability to utilize a 12-column grid that is responsive. It also upholds offset and nested elements. The grid can be maintained in a responsive mode, or you can simply modify it to a secured layout. </a:t>
            </a:r>
          </a:p>
          <a:p>
            <a:pPr marL="285750" indent="-285750" algn="just">
              <a:lnSpc>
                <a:spcPct val="150000"/>
              </a:lnSpc>
              <a:buFont typeface="Wingdings" panose="05000000000000000000" pitchFamily="2" charset="2"/>
              <a:buChar char="q"/>
            </a:pPr>
            <a:r>
              <a:rPr lang="en-GB" sz="2000" b="1" dirty="0"/>
              <a:t>11. Pre-styled Components:- Bootstrap approaches with pre-styled components for alerts, dropdowns, </a:t>
            </a:r>
            <a:r>
              <a:rPr lang="en-GB" sz="2000" b="1" dirty="0" err="1"/>
              <a:t>nav</a:t>
            </a:r>
            <a:r>
              <a:rPr lang="en-GB" sz="2000" b="1" dirty="0"/>
              <a:t> bars, etc. Hence, being a feature-rich, Bootstrap provides numerous advantages of using it. Hope you would have understood the above reasons so that you can easily use Bootstrap for making superb web designs for your sites!</a:t>
            </a:r>
          </a:p>
        </p:txBody>
      </p:sp>
    </p:spTree>
    <p:extLst>
      <p:ext uri="{BB962C8B-B14F-4D97-AF65-F5344CB8AC3E}">
        <p14:creationId xmlns:p14="http://schemas.microsoft.com/office/powerpoint/2010/main" val="1797436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85</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914400" y="157560"/>
            <a:ext cx="10584639" cy="584775"/>
          </a:xfrm>
          <a:prstGeom prst="rect">
            <a:avLst/>
          </a:prstGeom>
        </p:spPr>
        <p:txBody>
          <a:bodyPr wrap="square">
            <a:spAutoFit/>
          </a:bodyPr>
          <a:lstStyle/>
          <a:p>
            <a:pPr lvl="0" algn="ctr"/>
            <a:r>
              <a:rPr lang="sv-SE" sz="3200" b="1" dirty="0"/>
              <a:t>Bootstrap CDN</a:t>
            </a:r>
            <a:endParaRPr lang="en-GB" sz="3200" b="1" dirty="0"/>
          </a:p>
        </p:txBody>
      </p:sp>
      <p:sp>
        <p:nvSpPr>
          <p:cNvPr id="3" name="Rectangle 2">
            <a:extLst>
              <a:ext uri="{FF2B5EF4-FFF2-40B4-BE49-F238E27FC236}">
                <a16:creationId xmlns:a16="http://schemas.microsoft.com/office/drawing/2014/main" id="{AD9F67AA-68ED-4810-8EDA-6FE616A0EE9A}"/>
              </a:ext>
            </a:extLst>
          </p:cNvPr>
          <p:cNvSpPr/>
          <p:nvPr/>
        </p:nvSpPr>
        <p:spPr>
          <a:xfrm>
            <a:off x="583550" y="792210"/>
            <a:ext cx="11246337" cy="1295868"/>
          </a:xfrm>
          <a:prstGeom prst="rect">
            <a:avLst/>
          </a:prstGeom>
        </p:spPr>
        <p:txBody>
          <a:bodyPr wrap="square">
            <a:spAutoFit/>
          </a:bodyPr>
          <a:lstStyle/>
          <a:p>
            <a:pPr marL="285750" indent="-285750">
              <a:lnSpc>
                <a:spcPct val="150000"/>
              </a:lnSpc>
              <a:buFont typeface="Wingdings" panose="05000000000000000000" pitchFamily="2" charset="2"/>
              <a:buChar char="q"/>
            </a:pPr>
            <a:r>
              <a:rPr lang="en-GB" b="1" dirty="0">
                <a:solidFill>
                  <a:srgbClr val="FF0000"/>
                </a:solidFill>
              </a:rPr>
              <a:t>To use Bootstrap on the web site, we can either download it from getbootstrap.com or we can include it from a CDN (Content Delivery Network). </a:t>
            </a:r>
          </a:p>
          <a:p>
            <a:pPr marL="285750" indent="-285750">
              <a:lnSpc>
                <a:spcPct val="150000"/>
              </a:lnSpc>
              <a:buFont typeface="Wingdings" panose="05000000000000000000" pitchFamily="2" charset="2"/>
              <a:buChar char="q"/>
            </a:pPr>
            <a:r>
              <a:rPr lang="en-GB" b="1" dirty="0"/>
              <a:t>The followings are different CDN of Bootstrap's CSS and JavaScript.</a:t>
            </a:r>
          </a:p>
        </p:txBody>
      </p:sp>
      <p:sp>
        <p:nvSpPr>
          <p:cNvPr id="4" name="Rectangle 3"/>
          <p:cNvSpPr/>
          <p:nvPr/>
        </p:nvSpPr>
        <p:spPr>
          <a:xfrm>
            <a:off x="786704" y="2137953"/>
            <a:ext cx="10712335" cy="3416320"/>
          </a:xfrm>
          <a:prstGeom prst="rect">
            <a:avLst/>
          </a:prstGeom>
        </p:spPr>
        <p:txBody>
          <a:bodyPr wrap="square">
            <a:spAutoFit/>
          </a:bodyPr>
          <a:lstStyle/>
          <a:p>
            <a:r>
              <a:rPr lang="en-IN" b="1" dirty="0"/>
              <a:t>CSS </a:t>
            </a:r>
          </a:p>
          <a:p>
            <a:r>
              <a:rPr lang="en-IN" dirty="0"/>
              <a:t>&lt;link </a:t>
            </a:r>
            <a:r>
              <a:rPr lang="en-IN" dirty="0" err="1"/>
              <a:t>rel</a:t>
            </a:r>
            <a:r>
              <a:rPr lang="en-IN" dirty="0"/>
              <a:t>="stylesheet" </a:t>
            </a:r>
            <a:r>
              <a:rPr lang="en-IN" dirty="0" err="1"/>
              <a:t>href</a:t>
            </a:r>
            <a:r>
              <a:rPr lang="en-IN" dirty="0"/>
              <a:t>="https://stackpath.bootstrapcdn.com/bootstrap/4.4.1/</a:t>
            </a:r>
            <a:r>
              <a:rPr lang="en-IN" dirty="0" err="1"/>
              <a:t>css</a:t>
            </a:r>
            <a:r>
              <a:rPr lang="en-IN" dirty="0"/>
              <a:t>/bootstrap.min.css”&gt;</a:t>
            </a:r>
          </a:p>
          <a:p>
            <a:r>
              <a:rPr lang="en-IN" dirty="0"/>
              <a:t>&lt;link </a:t>
            </a:r>
            <a:r>
              <a:rPr lang="en-IN" dirty="0" err="1"/>
              <a:t>rel</a:t>
            </a:r>
            <a:r>
              <a:rPr lang="en-IN" dirty="0"/>
              <a:t>="stylesheet" </a:t>
            </a:r>
            <a:r>
              <a:rPr lang="en-IN" dirty="0" err="1"/>
              <a:t>href</a:t>
            </a:r>
            <a:r>
              <a:rPr lang="en-IN" dirty="0"/>
              <a:t>="https://maxcdn.bootstrapcdn.com/bootstrap/3.4.1/</a:t>
            </a:r>
            <a:r>
              <a:rPr lang="en-IN" dirty="0" err="1"/>
              <a:t>css</a:t>
            </a:r>
            <a:r>
              <a:rPr lang="en-IN" dirty="0"/>
              <a:t>/bootstrap.min.css"&gt;</a:t>
            </a:r>
          </a:p>
          <a:p>
            <a:endParaRPr lang="en-IN" dirty="0"/>
          </a:p>
          <a:p>
            <a:r>
              <a:rPr lang="en-IN" b="1" dirty="0"/>
              <a:t>jQuery </a:t>
            </a:r>
          </a:p>
          <a:p>
            <a:r>
              <a:rPr lang="en-IN" dirty="0"/>
              <a:t>&lt;script </a:t>
            </a:r>
            <a:r>
              <a:rPr lang="en-IN" dirty="0" err="1"/>
              <a:t>src</a:t>
            </a:r>
            <a:r>
              <a:rPr lang="en-IN" dirty="0"/>
              <a:t>="https://ajax.googleapis.com/ajax/libs/</a:t>
            </a:r>
            <a:r>
              <a:rPr lang="en-IN" dirty="0" err="1"/>
              <a:t>jquery</a:t>
            </a:r>
            <a:r>
              <a:rPr lang="en-IN" dirty="0"/>
              <a:t>/3.4.1/jquery.min.js"&gt;&lt;/script&gt; JavaScript</a:t>
            </a:r>
          </a:p>
          <a:p>
            <a:r>
              <a:rPr lang="en-IN" dirty="0"/>
              <a:t>&lt;script </a:t>
            </a:r>
            <a:r>
              <a:rPr lang="en-IN" dirty="0" err="1"/>
              <a:t>src</a:t>
            </a:r>
            <a:r>
              <a:rPr lang="en-IN" dirty="0"/>
              <a:t>="https://stackpath.bootstrapcdn.com/bootstrap/4.4.1/</a:t>
            </a:r>
            <a:r>
              <a:rPr lang="en-IN" dirty="0" err="1"/>
              <a:t>js</a:t>
            </a:r>
            <a:r>
              <a:rPr lang="en-IN" dirty="0"/>
              <a:t>/bootstrap.min.js”&gt;</a:t>
            </a:r>
          </a:p>
          <a:p>
            <a:r>
              <a:rPr lang="en-IN" dirty="0"/>
              <a:t>&lt;/script&gt;</a:t>
            </a:r>
          </a:p>
          <a:p>
            <a:r>
              <a:rPr lang="en-IN" dirty="0"/>
              <a:t>&lt;script </a:t>
            </a:r>
            <a:r>
              <a:rPr lang="en-IN" dirty="0" err="1"/>
              <a:t>src</a:t>
            </a:r>
            <a:r>
              <a:rPr lang="en-IN" dirty="0"/>
              <a:t>="https://maxcdn.bootstrapcdn.com/bootstrap/3.4.1/</a:t>
            </a:r>
            <a:r>
              <a:rPr lang="en-IN" dirty="0" err="1"/>
              <a:t>js</a:t>
            </a:r>
            <a:r>
              <a:rPr lang="en-IN" dirty="0"/>
              <a:t>/bootstrap.min.js"&gt;&lt;/script&gt; </a:t>
            </a:r>
          </a:p>
          <a:p>
            <a:endParaRPr lang="en-IN" dirty="0"/>
          </a:p>
          <a:p>
            <a:r>
              <a:rPr lang="en-IN" b="1" dirty="0"/>
              <a:t>JavaScript Bundle</a:t>
            </a:r>
          </a:p>
          <a:p>
            <a:r>
              <a:rPr lang="en-IN" dirty="0"/>
              <a:t>&lt;script </a:t>
            </a:r>
            <a:r>
              <a:rPr lang="en-IN" dirty="0" err="1"/>
              <a:t>src</a:t>
            </a:r>
            <a:r>
              <a:rPr lang="en-IN" dirty="0"/>
              <a:t>="https://stackpath.bootstrapcdn.com/bootstrap/4.4.1/</a:t>
            </a:r>
            <a:r>
              <a:rPr lang="en-IN" dirty="0" err="1"/>
              <a:t>js</a:t>
            </a:r>
            <a:r>
              <a:rPr lang="en-IN" dirty="0"/>
              <a:t>/bootstrap.bundle.min.js"&gt;&lt;/script&gt;</a:t>
            </a:r>
          </a:p>
        </p:txBody>
      </p:sp>
    </p:spTree>
    <p:extLst>
      <p:ext uri="{BB962C8B-B14F-4D97-AF65-F5344CB8AC3E}">
        <p14:creationId xmlns:p14="http://schemas.microsoft.com/office/powerpoint/2010/main" val="15898562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5D06A6-856E-D0A1-6733-26E17D117A88}"/>
              </a:ext>
            </a:extLst>
          </p:cNvPr>
          <p:cNvSpPr>
            <a:spLocks noGrp="1"/>
          </p:cNvSpPr>
          <p:nvPr>
            <p:ph type="sldNum" sz="quarter" idx="12"/>
          </p:nvPr>
        </p:nvSpPr>
        <p:spPr/>
        <p:txBody>
          <a:bodyPr/>
          <a:lstStyle/>
          <a:p>
            <a:fld id="{13D2E340-0663-474B-992C-9192B5C45E57}" type="slidenum">
              <a:rPr lang="en-US" noProof="0" smtClean="0"/>
              <a:pPr/>
              <a:t>86</a:t>
            </a:fld>
            <a:endParaRPr lang="en-US" noProof="0"/>
          </a:p>
        </p:txBody>
      </p:sp>
      <p:sp>
        <p:nvSpPr>
          <p:cNvPr id="6" name="TextBox 5">
            <a:extLst>
              <a:ext uri="{FF2B5EF4-FFF2-40B4-BE49-F238E27FC236}">
                <a16:creationId xmlns:a16="http://schemas.microsoft.com/office/drawing/2014/main" id="{BEB6D134-D6B1-93EF-2064-FD3C61735AF9}"/>
              </a:ext>
            </a:extLst>
          </p:cNvPr>
          <p:cNvSpPr txBox="1"/>
          <p:nvPr/>
        </p:nvSpPr>
        <p:spPr>
          <a:xfrm>
            <a:off x="2523326" y="619375"/>
            <a:ext cx="6096000" cy="369332"/>
          </a:xfrm>
          <a:prstGeom prst="rect">
            <a:avLst/>
          </a:prstGeom>
          <a:noFill/>
        </p:spPr>
        <p:txBody>
          <a:bodyPr wrap="square">
            <a:spAutoFit/>
          </a:bodyPr>
          <a:lstStyle/>
          <a:p>
            <a:r>
              <a:rPr lang="en-GB" b="1" dirty="0"/>
              <a:t>1. Create these hypertexts </a:t>
            </a:r>
            <a:endParaRPr lang="en-IN" dirty="0"/>
          </a:p>
        </p:txBody>
      </p:sp>
      <p:pic>
        <p:nvPicPr>
          <p:cNvPr id="8" name="Picture 7">
            <a:extLst>
              <a:ext uri="{FF2B5EF4-FFF2-40B4-BE49-F238E27FC236}">
                <a16:creationId xmlns:a16="http://schemas.microsoft.com/office/drawing/2014/main" id="{A317247A-CCBD-E188-12F5-B5B4CF18F229}"/>
              </a:ext>
            </a:extLst>
          </p:cNvPr>
          <p:cNvPicPr>
            <a:picLocks noChangeAspect="1"/>
          </p:cNvPicPr>
          <p:nvPr/>
        </p:nvPicPr>
        <p:blipFill>
          <a:blip r:embed="rId2"/>
          <a:stretch>
            <a:fillRect/>
          </a:stretch>
        </p:blipFill>
        <p:spPr>
          <a:xfrm>
            <a:off x="1760515" y="1487407"/>
            <a:ext cx="9368090" cy="3116124"/>
          </a:xfrm>
          <a:prstGeom prst="rect">
            <a:avLst/>
          </a:prstGeom>
        </p:spPr>
      </p:pic>
    </p:spTree>
    <p:extLst>
      <p:ext uri="{BB962C8B-B14F-4D97-AF65-F5344CB8AC3E}">
        <p14:creationId xmlns:p14="http://schemas.microsoft.com/office/powerpoint/2010/main" val="30933178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062357-2433-4C9B-BB54-3D27F1A4506B}"/>
              </a:ext>
            </a:extLst>
          </p:cNvPr>
          <p:cNvSpPr>
            <a:spLocks noGrp="1"/>
          </p:cNvSpPr>
          <p:nvPr>
            <p:ph type="sldNum" sz="quarter" idx="12"/>
          </p:nvPr>
        </p:nvSpPr>
        <p:spPr/>
        <p:txBody>
          <a:bodyPr/>
          <a:lstStyle/>
          <a:p>
            <a:fld id="{13D2E340-0663-474B-992C-9192B5C45E57}" type="slidenum">
              <a:rPr lang="en-US" noProof="0" smtClean="0"/>
              <a:pPr/>
              <a:t>87</a:t>
            </a:fld>
            <a:endParaRPr lang="en-US" noProof="0"/>
          </a:p>
        </p:txBody>
      </p:sp>
      <p:sp>
        <p:nvSpPr>
          <p:cNvPr id="4" name="TextBox 3">
            <a:extLst>
              <a:ext uri="{FF2B5EF4-FFF2-40B4-BE49-F238E27FC236}">
                <a16:creationId xmlns:a16="http://schemas.microsoft.com/office/drawing/2014/main" id="{C35FE83F-A7E4-217D-499D-B7B2B21172DB}"/>
              </a:ext>
            </a:extLst>
          </p:cNvPr>
          <p:cNvSpPr txBox="1"/>
          <p:nvPr/>
        </p:nvSpPr>
        <p:spPr>
          <a:xfrm>
            <a:off x="346842" y="711841"/>
            <a:ext cx="6096000" cy="4524315"/>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err="1"/>
              <a:t>ul</a:t>
            </a:r>
            <a:r>
              <a:rPr lang="en-IN" dirty="0"/>
              <a:t> {</a:t>
            </a:r>
          </a:p>
          <a:p>
            <a:r>
              <a:rPr lang="en-IN" dirty="0"/>
              <a:t>  </a:t>
            </a:r>
            <a:r>
              <a:rPr lang="en-IN" dirty="0" err="1"/>
              <a:t>list-style-type:none</a:t>
            </a:r>
            <a:r>
              <a:rPr lang="en-IN" dirty="0"/>
              <a:t>;</a:t>
            </a:r>
          </a:p>
          <a:p>
            <a:r>
              <a:rPr lang="en-IN" dirty="0"/>
              <a:t>  </a:t>
            </a:r>
            <a:r>
              <a:rPr lang="en-IN" dirty="0" err="1"/>
              <a:t>background-color:red</a:t>
            </a:r>
            <a:r>
              <a:rPr lang="en-IN" dirty="0"/>
              <a:t>;</a:t>
            </a:r>
          </a:p>
          <a:p>
            <a:r>
              <a:rPr lang="en-IN" dirty="0"/>
              <a:t>}</a:t>
            </a:r>
          </a:p>
          <a:p>
            <a:r>
              <a:rPr lang="en-IN" dirty="0"/>
              <a:t>&lt;/style&gt;</a:t>
            </a:r>
          </a:p>
          <a:p>
            <a:r>
              <a:rPr lang="en-IN" dirty="0"/>
              <a:t>&lt;/head&gt;</a:t>
            </a:r>
          </a:p>
          <a:p>
            <a:r>
              <a:rPr lang="en-IN" dirty="0"/>
              <a:t>&lt;body&gt;</a:t>
            </a:r>
          </a:p>
          <a:p>
            <a:endParaRPr lang="en-IN" dirty="0"/>
          </a:p>
          <a:p>
            <a:r>
              <a:rPr lang="en-IN" dirty="0"/>
              <a:t>&lt;p&gt;In this example, we remove the bullets from the list, and its default padding and margin.&lt;/p&gt;</a:t>
            </a:r>
          </a:p>
          <a:p>
            <a:endParaRPr lang="en-IN" dirty="0"/>
          </a:p>
          <a:p>
            <a:endParaRPr lang="en-IN" dirty="0"/>
          </a:p>
        </p:txBody>
      </p:sp>
      <p:sp>
        <p:nvSpPr>
          <p:cNvPr id="6" name="TextBox 5">
            <a:extLst>
              <a:ext uri="{FF2B5EF4-FFF2-40B4-BE49-F238E27FC236}">
                <a16:creationId xmlns:a16="http://schemas.microsoft.com/office/drawing/2014/main" id="{5E5E0B72-02CA-3F3F-763A-9B17E859F148}"/>
              </a:ext>
            </a:extLst>
          </p:cNvPr>
          <p:cNvSpPr txBox="1"/>
          <p:nvPr/>
        </p:nvSpPr>
        <p:spPr>
          <a:xfrm>
            <a:off x="6442842" y="762110"/>
            <a:ext cx="6096000" cy="2585323"/>
          </a:xfrm>
          <a:prstGeom prst="rect">
            <a:avLst/>
          </a:prstGeom>
          <a:noFill/>
        </p:spPr>
        <p:txBody>
          <a:bodyPr wrap="square">
            <a:spAutoFit/>
          </a:bodyPr>
          <a:lstStyle/>
          <a:p>
            <a:r>
              <a:rPr lang="en-IN" dirty="0"/>
              <a:t>&lt;</a:t>
            </a:r>
            <a:r>
              <a:rPr lang="en-IN" dirty="0" err="1"/>
              <a:t>ul</a:t>
            </a:r>
            <a:r>
              <a:rPr lang="en-IN" dirty="0"/>
              <a:t>&gt;</a:t>
            </a:r>
          </a:p>
          <a:p>
            <a:r>
              <a:rPr lang="en-IN" dirty="0"/>
              <a:t>  &lt;li&gt;&lt;a </a:t>
            </a:r>
            <a:r>
              <a:rPr lang="en-IN" dirty="0" err="1"/>
              <a:t>href</a:t>
            </a:r>
            <a:r>
              <a:rPr lang="en-IN" dirty="0"/>
              <a:t>=“home.html"&gt;Home&lt;/a&gt;&lt;/li&gt;</a:t>
            </a:r>
          </a:p>
          <a:p>
            <a:r>
              <a:rPr lang="en-IN" dirty="0"/>
              <a:t>  &lt;li&gt;&lt;a </a:t>
            </a:r>
            <a:r>
              <a:rPr lang="en-IN" dirty="0" err="1"/>
              <a:t>href</a:t>
            </a:r>
            <a:r>
              <a:rPr lang="en-IN" dirty="0"/>
              <a:t>="news.html"&gt;News&lt;/a&gt;&lt;/li&gt;</a:t>
            </a:r>
          </a:p>
          <a:p>
            <a:r>
              <a:rPr lang="en-IN" dirty="0"/>
              <a:t>  &lt;li&gt;&lt;a </a:t>
            </a:r>
            <a:r>
              <a:rPr lang="en-IN" dirty="0" err="1"/>
              <a:t>href</a:t>
            </a:r>
            <a:r>
              <a:rPr lang="en-IN" dirty="0"/>
              <a:t>="contact.html"&gt;Contact&lt;/a&gt;&lt;/li&gt;</a:t>
            </a:r>
          </a:p>
          <a:p>
            <a:r>
              <a:rPr lang="en-IN" dirty="0"/>
              <a:t>  &lt;li&gt;&lt;a </a:t>
            </a:r>
            <a:r>
              <a:rPr lang="en-IN" dirty="0" err="1"/>
              <a:t>href</a:t>
            </a:r>
            <a:r>
              <a:rPr lang="en-IN" dirty="0"/>
              <a:t>="about.html"&gt;About&lt;/a&gt;&lt;/li&gt;</a:t>
            </a:r>
          </a:p>
          <a:p>
            <a:r>
              <a:rPr lang="en-IN" dirty="0"/>
              <a:t>&lt;/</a:t>
            </a:r>
            <a:r>
              <a:rPr lang="en-IN" dirty="0" err="1"/>
              <a:t>ul</a:t>
            </a:r>
            <a:r>
              <a:rPr lang="en-IN" dirty="0"/>
              <a: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40224524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C331D0-BE61-DDF3-35B1-9EF71103573C}"/>
              </a:ext>
            </a:extLst>
          </p:cNvPr>
          <p:cNvSpPr>
            <a:spLocks noGrp="1"/>
          </p:cNvSpPr>
          <p:nvPr>
            <p:ph type="sldNum" sz="quarter" idx="12"/>
          </p:nvPr>
        </p:nvSpPr>
        <p:spPr/>
        <p:txBody>
          <a:bodyPr/>
          <a:lstStyle/>
          <a:p>
            <a:fld id="{13D2E340-0663-474B-992C-9192B5C45E57}" type="slidenum">
              <a:rPr lang="en-US" noProof="0" smtClean="0"/>
              <a:pPr/>
              <a:t>88</a:t>
            </a:fld>
            <a:endParaRPr lang="en-US" noProof="0"/>
          </a:p>
        </p:txBody>
      </p:sp>
      <p:pic>
        <p:nvPicPr>
          <p:cNvPr id="4" name="Picture 3">
            <a:extLst>
              <a:ext uri="{FF2B5EF4-FFF2-40B4-BE49-F238E27FC236}">
                <a16:creationId xmlns:a16="http://schemas.microsoft.com/office/drawing/2014/main" id="{979B94CB-B815-065C-429D-DDA4A63185A5}"/>
              </a:ext>
            </a:extLst>
          </p:cNvPr>
          <p:cNvPicPr>
            <a:picLocks noChangeAspect="1"/>
          </p:cNvPicPr>
          <p:nvPr/>
        </p:nvPicPr>
        <p:blipFill>
          <a:blip r:embed="rId2"/>
          <a:stretch>
            <a:fillRect/>
          </a:stretch>
        </p:blipFill>
        <p:spPr>
          <a:xfrm>
            <a:off x="956088" y="1616690"/>
            <a:ext cx="9481037" cy="3323172"/>
          </a:xfrm>
          <a:prstGeom prst="rect">
            <a:avLst/>
          </a:prstGeom>
        </p:spPr>
      </p:pic>
      <p:sp>
        <p:nvSpPr>
          <p:cNvPr id="6" name="TextBox 5">
            <a:extLst>
              <a:ext uri="{FF2B5EF4-FFF2-40B4-BE49-F238E27FC236}">
                <a16:creationId xmlns:a16="http://schemas.microsoft.com/office/drawing/2014/main" id="{C146E2D5-DBE4-BC93-EA29-886625C53782}"/>
              </a:ext>
            </a:extLst>
          </p:cNvPr>
          <p:cNvSpPr txBox="1"/>
          <p:nvPr/>
        </p:nvSpPr>
        <p:spPr>
          <a:xfrm>
            <a:off x="2028497" y="808561"/>
            <a:ext cx="6096000" cy="369332"/>
          </a:xfrm>
          <a:prstGeom prst="rect">
            <a:avLst/>
          </a:prstGeom>
          <a:noFill/>
        </p:spPr>
        <p:txBody>
          <a:bodyPr wrap="square">
            <a:spAutoFit/>
          </a:bodyPr>
          <a:lstStyle/>
          <a:p>
            <a:r>
              <a:rPr lang="en-GB" b="1" dirty="0"/>
              <a:t>1. Design the following using html and CSS.</a:t>
            </a:r>
            <a:endParaRPr lang="en-IN" dirty="0"/>
          </a:p>
        </p:txBody>
      </p:sp>
    </p:spTree>
    <p:extLst>
      <p:ext uri="{BB962C8B-B14F-4D97-AF65-F5344CB8AC3E}">
        <p14:creationId xmlns:p14="http://schemas.microsoft.com/office/powerpoint/2010/main" val="35941080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B61FAC-48F3-518A-5437-3EEAB919251F}"/>
              </a:ext>
            </a:extLst>
          </p:cNvPr>
          <p:cNvSpPr>
            <a:spLocks noGrp="1"/>
          </p:cNvSpPr>
          <p:nvPr>
            <p:ph type="sldNum" sz="quarter" idx="12"/>
          </p:nvPr>
        </p:nvSpPr>
        <p:spPr/>
        <p:txBody>
          <a:bodyPr/>
          <a:lstStyle/>
          <a:p>
            <a:fld id="{13D2E340-0663-474B-992C-9192B5C45E57}" type="slidenum">
              <a:rPr lang="en-US" noProof="0" smtClean="0"/>
              <a:pPr/>
              <a:t>89</a:t>
            </a:fld>
            <a:endParaRPr lang="en-US" noProof="0"/>
          </a:p>
        </p:txBody>
      </p:sp>
      <p:sp>
        <p:nvSpPr>
          <p:cNvPr id="4" name="TextBox 3">
            <a:extLst>
              <a:ext uri="{FF2B5EF4-FFF2-40B4-BE49-F238E27FC236}">
                <a16:creationId xmlns:a16="http://schemas.microsoft.com/office/drawing/2014/main" id="{93B41E99-6A47-41D1-2B18-276678271B63}"/>
              </a:ext>
            </a:extLst>
          </p:cNvPr>
          <p:cNvSpPr txBox="1"/>
          <p:nvPr/>
        </p:nvSpPr>
        <p:spPr>
          <a:xfrm>
            <a:off x="315311" y="0"/>
            <a:ext cx="6096000" cy="5909310"/>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t>div {</a:t>
            </a:r>
          </a:p>
          <a:p>
            <a:r>
              <a:rPr lang="en-IN" dirty="0"/>
              <a:t>  border: 1px solid </a:t>
            </a:r>
            <a:r>
              <a:rPr lang="en-IN" dirty="0" err="1"/>
              <a:t>gray</a:t>
            </a:r>
            <a:r>
              <a:rPr lang="en-IN" dirty="0"/>
              <a:t>;</a:t>
            </a:r>
          </a:p>
          <a:p>
            <a:r>
              <a:rPr lang="en-IN" dirty="0"/>
              <a:t>  padding: 8px;</a:t>
            </a:r>
          </a:p>
          <a:p>
            <a:r>
              <a:rPr lang="en-IN" dirty="0"/>
              <a:t>}</a:t>
            </a:r>
          </a:p>
          <a:p>
            <a:endParaRPr lang="en-IN" dirty="0"/>
          </a:p>
          <a:p>
            <a:r>
              <a:rPr lang="en-IN" dirty="0"/>
              <a:t>h1 {</a:t>
            </a:r>
          </a:p>
          <a:p>
            <a:r>
              <a:rPr lang="en-IN" dirty="0"/>
              <a:t> text-align: </a:t>
            </a:r>
            <a:r>
              <a:rPr lang="en-IN" dirty="0" err="1"/>
              <a:t>center</a:t>
            </a:r>
            <a:r>
              <a:rPr lang="en-IN" dirty="0"/>
              <a:t>;</a:t>
            </a:r>
          </a:p>
          <a:p>
            <a:r>
              <a:rPr lang="en-IN" dirty="0" err="1"/>
              <a:t>color</a:t>
            </a:r>
            <a:r>
              <a:rPr lang="en-IN" dirty="0"/>
              <a:t>: #4CAF50;</a:t>
            </a:r>
          </a:p>
          <a:p>
            <a:r>
              <a:rPr lang="en-IN" dirty="0"/>
              <a:t>}</a:t>
            </a:r>
          </a:p>
          <a:p>
            <a:r>
              <a:rPr lang="en-IN" dirty="0"/>
              <a:t>p {</a:t>
            </a:r>
          </a:p>
          <a:p>
            <a:endParaRPr lang="en-IN" dirty="0"/>
          </a:p>
          <a:p>
            <a:r>
              <a:rPr lang="en-IN" dirty="0"/>
              <a:t>  text-align: justify;</a:t>
            </a:r>
          </a:p>
          <a:p>
            <a:r>
              <a:rPr lang="en-IN" dirty="0"/>
              <a:t>}</a:t>
            </a:r>
          </a:p>
          <a:p>
            <a:r>
              <a:rPr lang="en-IN" dirty="0"/>
              <a:t>a {</a:t>
            </a:r>
          </a:p>
          <a:p>
            <a:r>
              <a:rPr lang="en-IN" dirty="0"/>
              <a:t> </a:t>
            </a:r>
            <a:r>
              <a:rPr lang="en-IN" dirty="0" err="1"/>
              <a:t>color</a:t>
            </a:r>
            <a:r>
              <a:rPr lang="en-IN" dirty="0"/>
              <a:t>: #008CBA;</a:t>
            </a:r>
          </a:p>
          <a:p>
            <a:r>
              <a:rPr lang="en-IN" dirty="0"/>
              <a:t>}&lt;/style&gt;&lt;/head&gt;&lt;body&gt;</a:t>
            </a:r>
          </a:p>
          <a:p>
            <a:endParaRPr lang="en-IN" dirty="0"/>
          </a:p>
        </p:txBody>
      </p:sp>
      <p:sp>
        <p:nvSpPr>
          <p:cNvPr id="6" name="TextBox 5">
            <a:extLst>
              <a:ext uri="{FF2B5EF4-FFF2-40B4-BE49-F238E27FC236}">
                <a16:creationId xmlns:a16="http://schemas.microsoft.com/office/drawing/2014/main" id="{5B597E6C-6434-918F-F7E3-B4BDAEBC07AD}"/>
              </a:ext>
            </a:extLst>
          </p:cNvPr>
          <p:cNvSpPr txBox="1"/>
          <p:nvPr/>
        </p:nvSpPr>
        <p:spPr>
          <a:xfrm>
            <a:off x="5097517" y="677349"/>
            <a:ext cx="6096000" cy="4801314"/>
          </a:xfrm>
          <a:prstGeom prst="rect">
            <a:avLst/>
          </a:prstGeom>
          <a:noFill/>
        </p:spPr>
        <p:txBody>
          <a:bodyPr wrap="square">
            <a:spAutoFit/>
          </a:bodyPr>
          <a:lstStyle/>
          <a:p>
            <a:r>
              <a:rPr lang="en-IN" dirty="0"/>
              <a:t>&lt;div&gt;</a:t>
            </a:r>
          </a:p>
          <a:p>
            <a:r>
              <a:rPr lang="en-IN" dirty="0"/>
              <a:t>  &lt;h1&gt;TEXT FORMATTING&lt;/h1&gt;</a:t>
            </a:r>
          </a:p>
          <a:p>
            <a:r>
              <a:rPr lang="en-IN" dirty="0"/>
              <a:t>  </a:t>
            </a:r>
          </a:p>
          <a:p>
            <a:r>
              <a:rPr lang="en-IN" dirty="0"/>
              <a:t>&lt;p&gt;This text is styled with some of the text formatting properties. The heading uses the text-align, text-transform, and </a:t>
            </a:r>
            <a:r>
              <a:rPr lang="en-IN" dirty="0" err="1"/>
              <a:t>color</a:t>
            </a:r>
            <a:r>
              <a:rPr lang="en-IN" dirty="0"/>
              <a:t> properties.</a:t>
            </a:r>
          </a:p>
          <a:p>
            <a:r>
              <a:rPr lang="en-IN" dirty="0"/>
              <a:t>  The paragraph is indented, aligned, and the space between characters is specified. The underline is removed from this </a:t>
            </a:r>
            <a:r>
              <a:rPr lang="en-IN" dirty="0" err="1"/>
              <a:t>colored</a:t>
            </a:r>
            <a:endParaRPr lang="en-IN" dirty="0"/>
          </a:p>
          <a:p>
            <a:r>
              <a:rPr lang="en-IN" dirty="0"/>
              <a:t>  </a:t>
            </a:r>
          </a:p>
          <a:p>
            <a:r>
              <a:rPr lang="en-IN" dirty="0"/>
              <a:t>&lt;a target="_blank" </a:t>
            </a:r>
            <a:r>
              <a:rPr lang="en-IN" dirty="0" err="1"/>
              <a:t>href</a:t>
            </a:r>
            <a:r>
              <a:rPr lang="en-IN" dirty="0"/>
              <a:t>="</a:t>
            </a:r>
            <a:r>
              <a:rPr lang="en-IN" dirty="0" err="1"/>
              <a:t>tryit.asp?filename</a:t>
            </a:r>
            <a:r>
              <a:rPr lang="en-IN" dirty="0"/>
              <a:t>=</a:t>
            </a:r>
            <a:r>
              <a:rPr lang="en-IN" dirty="0" err="1"/>
              <a:t>trycss_text</a:t>
            </a:r>
            <a:r>
              <a:rPr lang="en-IN" dirty="0"/>
              <a:t>"&gt;"Try it Yourself"&lt;/a&gt; link. &lt;/p&gt;</a:t>
            </a:r>
          </a:p>
          <a:p>
            <a:endParaRPr lang="en-IN" dirty="0"/>
          </a:p>
          <a:p>
            <a:r>
              <a:rPr lang="en-IN" dirty="0"/>
              <a:t>&lt;/div&gt;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65711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pPr/>
              <a:t>9</a:t>
            </a:fld>
            <a:endParaRPr lang="en-US"/>
          </a:p>
        </p:txBody>
      </p:sp>
      <p:sp>
        <p:nvSpPr>
          <p:cNvPr id="2" name="Rectangle 1">
            <a:extLst>
              <a:ext uri="{FF2B5EF4-FFF2-40B4-BE49-F238E27FC236}">
                <a16:creationId xmlns:a16="http://schemas.microsoft.com/office/drawing/2014/main" id="{B575D6E7-FBD3-4789-B78B-8701BE9BF032}"/>
              </a:ext>
            </a:extLst>
          </p:cNvPr>
          <p:cNvSpPr/>
          <p:nvPr/>
        </p:nvSpPr>
        <p:spPr>
          <a:xfrm>
            <a:off x="616807" y="370667"/>
            <a:ext cx="10584639" cy="584775"/>
          </a:xfrm>
          <a:prstGeom prst="rect">
            <a:avLst/>
          </a:prstGeom>
        </p:spPr>
        <p:txBody>
          <a:bodyPr wrap="square">
            <a:spAutoFit/>
          </a:bodyPr>
          <a:lstStyle/>
          <a:p>
            <a:pPr lvl="0" algn="ctr"/>
            <a:r>
              <a:rPr lang="en-IN" sz="3200" b="1" dirty="0"/>
              <a:t>What is Inline CSS</a:t>
            </a:r>
            <a:endParaRPr lang="en-IN" sz="3200" dirty="0"/>
          </a:p>
        </p:txBody>
      </p:sp>
      <p:sp>
        <p:nvSpPr>
          <p:cNvPr id="6" name="Rectangle 5"/>
          <p:cNvSpPr/>
          <p:nvPr/>
        </p:nvSpPr>
        <p:spPr>
          <a:xfrm>
            <a:off x="828842" y="1194420"/>
            <a:ext cx="10808761" cy="4401205"/>
          </a:xfrm>
          <a:prstGeom prst="rect">
            <a:avLst/>
          </a:prstGeom>
        </p:spPr>
        <p:txBody>
          <a:bodyPr wrap="square">
            <a:spAutoFit/>
          </a:bodyPr>
          <a:lstStyle/>
          <a:p>
            <a:pPr marL="342900" indent="-342900" algn="just">
              <a:lnSpc>
                <a:spcPct val="200000"/>
              </a:lnSpc>
              <a:buFont typeface="Wingdings" panose="05000000000000000000" pitchFamily="2" charset="2"/>
              <a:buChar char="Ø"/>
            </a:pPr>
            <a:r>
              <a:rPr lang="en-GB" sz="2000" b="1" dirty="0" smtClean="0">
                <a:latin typeface="Times New Roman" panose="02020603050405020304" pitchFamily="18" charset="0"/>
                <a:cs typeface="Times New Roman" panose="02020603050405020304" pitchFamily="18" charset="0"/>
              </a:rPr>
              <a:t>An </a:t>
            </a:r>
            <a:r>
              <a:rPr lang="en-GB" sz="2000" b="1" dirty="0">
                <a:latin typeface="Times New Roman" panose="02020603050405020304" pitchFamily="18" charset="0"/>
                <a:cs typeface="Times New Roman" panose="02020603050405020304" pitchFamily="18" charset="0"/>
              </a:rPr>
              <a:t>inline CSS is used to apply a unique style to a </a:t>
            </a:r>
            <a:r>
              <a:rPr lang="en-GB" sz="2000" b="1" dirty="0">
                <a:solidFill>
                  <a:srgbClr val="FF0000"/>
                </a:solidFill>
                <a:latin typeface="Times New Roman" panose="02020603050405020304" pitchFamily="18" charset="0"/>
                <a:cs typeface="Times New Roman" panose="02020603050405020304" pitchFamily="18" charset="0"/>
              </a:rPr>
              <a:t>single HTML element</a:t>
            </a:r>
            <a:r>
              <a:rPr lang="en-GB" sz="2000" b="1" dirty="0">
                <a:latin typeface="Times New Roman" panose="02020603050405020304" pitchFamily="18" charset="0"/>
                <a:cs typeface="Times New Roman" panose="02020603050405020304" pitchFamily="18" charset="0"/>
              </a:rPr>
              <a:t>. </a:t>
            </a:r>
          </a:p>
          <a:p>
            <a:pPr marL="342900" indent="-342900" algn="just">
              <a:lnSpc>
                <a:spcPct val="20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It is used in </a:t>
            </a:r>
            <a:r>
              <a:rPr lang="en-GB" sz="2000" b="1" dirty="0">
                <a:solidFill>
                  <a:srgbClr val="FF0000"/>
                </a:solidFill>
                <a:latin typeface="Times New Roman" panose="02020603050405020304" pitchFamily="18" charset="0"/>
                <a:cs typeface="Times New Roman" panose="02020603050405020304" pitchFamily="18" charset="0"/>
              </a:rPr>
              <a:t>the body section of the html file </a:t>
            </a:r>
            <a:r>
              <a:rPr lang="en-GB" sz="2000" b="1" dirty="0">
                <a:latin typeface="Times New Roman" panose="02020603050405020304" pitchFamily="18" charset="0"/>
                <a:cs typeface="Times New Roman" panose="02020603050405020304" pitchFamily="18" charset="0"/>
              </a:rPr>
              <a:t>and there is no external file used in inline CSS. </a:t>
            </a:r>
          </a:p>
          <a:p>
            <a:pPr marL="342900" indent="-342900" algn="just">
              <a:lnSpc>
                <a:spcPct val="20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This kind of style is specified within an HTML tag </a:t>
            </a:r>
            <a:r>
              <a:rPr lang="en-GB" sz="2000" b="1" dirty="0">
                <a:solidFill>
                  <a:srgbClr val="FF0000"/>
                </a:solidFill>
                <a:latin typeface="Times New Roman" panose="02020603050405020304" pitchFamily="18" charset="0"/>
                <a:cs typeface="Times New Roman" panose="02020603050405020304" pitchFamily="18" charset="0"/>
              </a:rPr>
              <a:t>using style attribute </a:t>
            </a:r>
            <a:r>
              <a:rPr lang="en-GB" sz="2000" b="1" dirty="0">
                <a:latin typeface="Times New Roman" panose="02020603050405020304" pitchFamily="18" charset="0"/>
                <a:cs typeface="Times New Roman" panose="02020603050405020304" pitchFamily="18" charset="0"/>
              </a:rPr>
              <a:t>and appears in the tag itself. </a:t>
            </a:r>
          </a:p>
          <a:p>
            <a:pPr marL="342900" indent="-342900" algn="just">
              <a:lnSpc>
                <a:spcPct val="20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It is specified for a specific occurrence of a tag and apply only to that tag. </a:t>
            </a:r>
            <a:endParaRPr lang="en-GB" sz="2000" b="1" dirty="0" smtClean="0">
              <a:latin typeface="Times New Roman" panose="02020603050405020304" pitchFamily="18" charset="0"/>
              <a:cs typeface="Times New Roman" panose="02020603050405020304" pitchFamily="18" charset="0"/>
            </a:endParaRPr>
          </a:p>
          <a:p>
            <a:pPr marL="342900" indent="-342900" algn="just">
              <a:lnSpc>
                <a:spcPct val="200000"/>
              </a:lnSpc>
              <a:buFont typeface="Wingdings" panose="05000000000000000000" pitchFamily="2" charset="2"/>
              <a:buChar char="Ø"/>
            </a:pPr>
            <a:r>
              <a:rPr lang="en-GB" sz="2000" b="1" dirty="0" smtClean="0">
                <a:solidFill>
                  <a:srgbClr val="FF0000"/>
                </a:solidFill>
                <a:latin typeface="Times New Roman" panose="02020603050405020304" pitchFamily="18" charset="0"/>
                <a:cs typeface="Times New Roman" panose="02020603050405020304" pitchFamily="18" charset="0"/>
              </a:rPr>
              <a:t>For </a:t>
            </a:r>
            <a:r>
              <a:rPr lang="en-GB" sz="2000" b="1" dirty="0">
                <a:solidFill>
                  <a:srgbClr val="FF0000"/>
                </a:solidFill>
                <a:latin typeface="Times New Roman" panose="02020603050405020304" pitchFamily="18" charset="0"/>
                <a:cs typeface="Times New Roman" panose="02020603050405020304" pitchFamily="18" charset="0"/>
              </a:rPr>
              <a:t>example the following code </a:t>
            </a:r>
            <a:r>
              <a:rPr lang="en-GB" sz="2000" b="1" dirty="0">
                <a:latin typeface="Times New Roman" panose="02020603050405020304" pitchFamily="18" charset="0"/>
                <a:cs typeface="Times New Roman" panose="02020603050405020304" pitchFamily="18" charset="0"/>
              </a:rPr>
              <a:t>is used to set </a:t>
            </a:r>
            <a:r>
              <a:rPr lang="en-GB" sz="2000" b="1" dirty="0" smtClean="0">
                <a:latin typeface="Times New Roman" panose="02020603050405020304" pitchFamily="18" charset="0"/>
                <a:cs typeface="Times New Roman" panose="02020603050405020304" pitchFamily="18" charset="0"/>
              </a:rPr>
              <a:t>the </a:t>
            </a:r>
            <a:r>
              <a:rPr lang="en-GB" sz="2000" b="1" dirty="0">
                <a:latin typeface="Times New Roman" panose="02020603050405020304" pitchFamily="18" charset="0"/>
                <a:cs typeface="Times New Roman" panose="02020603050405020304" pitchFamily="18" charset="0"/>
              </a:rPr>
              <a:t>text </a:t>
            </a:r>
            <a:r>
              <a:rPr lang="en-GB" sz="2000" b="1" dirty="0" err="1">
                <a:latin typeface="Times New Roman" panose="02020603050405020304" pitchFamily="18" charset="0"/>
                <a:cs typeface="Times New Roman" panose="02020603050405020304" pitchFamily="18" charset="0"/>
              </a:rPr>
              <a:t>color</a:t>
            </a:r>
            <a:r>
              <a:rPr lang="en-GB" sz="2000" b="1" dirty="0">
                <a:latin typeface="Times New Roman" panose="02020603050405020304" pitchFamily="18" charset="0"/>
                <a:cs typeface="Times New Roman" panose="02020603050405020304" pitchFamily="18" charset="0"/>
              </a:rPr>
              <a:t>: green; text-decoration: underline </a:t>
            </a:r>
            <a:r>
              <a:rPr lang="en-GB" sz="2000" b="1" dirty="0">
                <a:solidFill>
                  <a:srgbClr val="FF0000"/>
                </a:solidFill>
                <a:latin typeface="Times New Roman" panose="02020603050405020304" pitchFamily="18" charset="0"/>
                <a:cs typeface="Times New Roman" panose="02020603050405020304" pitchFamily="18" charset="0"/>
              </a:rPr>
              <a:t>of the &lt;h1&gt; element </a:t>
            </a:r>
            <a:r>
              <a:rPr lang="en-GB" sz="2000" b="1" dirty="0" smtClean="0">
                <a:latin typeface="Times New Roman" panose="02020603050405020304" pitchFamily="18" charset="0"/>
                <a:cs typeface="Times New Roman" panose="02020603050405020304" pitchFamily="18" charset="0"/>
              </a:rPr>
              <a:t>and </a:t>
            </a:r>
            <a:r>
              <a:rPr lang="en-GB" sz="2000" b="1" dirty="0">
                <a:latin typeface="Times New Roman" panose="02020603050405020304" pitchFamily="18" charset="0"/>
                <a:cs typeface="Times New Roman" panose="02020603050405020304" pitchFamily="18" charset="0"/>
              </a:rPr>
              <a:t>font-size: 25px; font-family: 'Trebuchet MS'; </a:t>
            </a:r>
            <a:r>
              <a:rPr lang="en-GB" sz="2000" b="1" dirty="0">
                <a:solidFill>
                  <a:srgbClr val="FF0000"/>
                </a:solidFill>
                <a:latin typeface="Times New Roman" panose="02020603050405020304" pitchFamily="18" charset="0"/>
                <a:cs typeface="Times New Roman" panose="02020603050405020304" pitchFamily="18" charset="0"/>
              </a:rPr>
              <a:t>of the &lt;p&gt; element</a:t>
            </a:r>
            <a:r>
              <a:rPr lang="en-GB"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100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24BB65-7B22-1F33-C2C7-B82CEF3D8F8C}"/>
              </a:ext>
            </a:extLst>
          </p:cNvPr>
          <p:cNvSpPr>
            <a:spLocks noGrp="1"/>
          </p:cNvSpPr>
          <p:nvPr>
            <p:ph type="sldNum" sz="quarter" idx="12"/>
          </p:nvPr>
        </p:nvSpPr>
        <p:spPr/>
        <p:txBody>
          <a:bodyPr/>
          <a:lstStyle/>
          <a:p>
            <a:fld id="{13D2E340-0663-474B-992C-9192B5C45E57}" type="slidenum">
              <a:rPr lang="en-US" noProof="0" smtClean="0"/>
              <a:pPr/>
              <a:t>90</a:t>
            </a:fld>
            <a:endParaRPr lang="en-US" noProof="0"/>
          </a:p>
        </p:txBody>
      </p:sp>
      <p:pic>
        <p:nvPicPr>
          <p:cNvPr id="4" name="Picture 3">
            <a:extLst>
              <a:ext uri="{FF2B5EF4-FFF2-40B4-BE49-F238E27FC236}">
                <a16:creationId xmlns:a16="http://schemas.microsoft.com/office/drawing/2014/main" id="{D03E88F1-4276-A0A9-E610-490380C7A994}"/>
              </a:ext>
            </a:extLst>
          </p:cNvPr>
          <p:cNvPicPr>
            <a:picLocks noChangeAspect="1"/>
          </p:cNvPicPr>
          <p:nvPr/>
        </p:nvPicPr>
        <p:blipFill>
          <a:blip r:embed="rId2"/>
          <a:stretch>
            <a:fillRect/>
          </a:stretch>
        </p:blipFill>
        <p:spPr>
          <a:xfrm>
            <a:off x="2409627" y="930547"/>
            <a:ext cx="6198346" cy="3441757"/>
          </a:xfrm>
          <a:prstGeom prst="rect">
            <a:avLst/>
          </a:prstGeom>
        </p:spPr>
      </p:pic>
      <p:sp>
        <p:nvSpPr>
          <p:cNvPr id="6" name="TextBox 5">
            <a:extLst>
              <a:ext uri="{FF2B5EF4-FFF2-40B4-BE49-F238E27FC236}">
                <a16:creationId xmlns:a16="http://schemas.microsoft.com/office/drawing/2014/main" id="{9C387D36-45E6-278A-BE38-8A6D3A13963E}"/>
              </a:ext>
            </a:extLst>
          </p:cNvPr>
          <p:cNvSpPr txBox="1"/>
          <p:nvPr/>
        </p:nvSpPr>
        <p:spPr>
          <a:xfrm>
            <a:off x="3069020" y="525517"/>
            <a:ext cx="6074979" cy="369332"/>
          </a:xfrm>
          <a:prstGeom prst="rect">
            <a:avLst/>
          </a:prstGeom>
          <a:noFill/>
        </p:spPr>
        <p:txBody>
          <a:bodyPr wrap="square">
            <a:spAutoFit/>
          </a:bodyPr>
          <a:lstStyle/>
          <a:p>
            <a:r>
              <a:rPr lang="en-GB" b="1" dirty="0"/>
              <a:t>Design the following using CSS</a:t>
            </a:r>
            <a:endParaRPr lang="en-IN" dirty="0"/>
          </a:p>
        </p:txBody>
      </p:sp>
    </p:spTree>
    <p:extLst>
      <p:ext uri="{BB962C8B-B14F-4D97-AF65-F5344CB8AC3E}">
        <p14:creationId xmlns:p14="http://schemas.microsoft.com/office/powerpoint/2010/main" val="322518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17DFA0-2446-A112-E7F0-3805089F758F}"/>
              </a:ext>
            </a:extLst>
          </p:cNvPr>
          <p:cNvSpPr>
            <a:spLocks noGrp="1"/>
          </p:cNvSpPr>
          <p:nvPr>
            <p:ph type="sldNum" sz="quarter" idx="12"/>
          </p:nvPr>
        </p:nvSpPr>
        <p:spPr/>
        <p:txBody>
          <a:bodyPr/>
          <a:lstStyle/>
          <a:p>
            <a:fld id="{13D2E340-0663-474B-992C-9192B5C45E57}" type="slidenum">
              <a:rPr lang="en-US" noProof="0" smtClean="0"/>
              <a:pPr/>
              <a:t>91</a:t>
            </a:fld>
            <a:endParaRPr lang="en-US" noProof="0"/>
          </a:p>
        </p:txBody>
      </p:sp>
      <p:sp>
        <p:nvSpPr>
          <p:cNvPr id="4" name="TextBox 3">
            <a:extLst>
              <a:ext uri="{FF2B5EF4-FFF2-40B4-BE49-F238E27FC236}">
                <a16:creationId xmlns:a16="http://schemas.microsoft.com/office/drawing/2014/main" id="{BD9E4371-4FD9-640F-DBA9-51249F45B6B8}"/>
              </a:ext>
            </a:extLst>
          </p:cNvPr>
          <p:cNvSpPr txBox="1"/>
          <p:nvPr/>
        </p:nvSpPr>
        <p:spPr>
          <a:xfrm>
            <a:off x="3047999" y="1169470"/>
            <a:ext cx="7399283" cy="4247317"/>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&lt;h1 style="</a:t>
            </a:r>
            <a:r>
              <a:rPr lang="en-IN" dirty="0" err="1"/>
              <a:t>background-color:Tomato</a:t>
            </a:r>
            <a:r>
              <a:rPr lang="en-IN" dirty="0"/>
              <a:t>;"&gt;Tomato&lt;/h1&gt;</a:t>
            </a:r>
          </a:p>
          <a:p>
            <a:r>
              <a:rPr lang="en-IN" dirty="0"/>
              <a:t>&lt;h1 style="</a:t>
            </a:r>
            <a:r>
              <a:rPr lang="en-IN" dirty="0" err="1"/>
              <a:t>background-color:Orange</a:t>
            </a:r>
            <a:r>
              <a:rPr lang="en-IN" dirty="0"/>
              <a:t>;"&gt;Orange&lt;/h1&gt;</a:t>
            </a:r>
          </a:p>
          <a:p>
            <a:r>
              <a:rPr lang="en-IN" dirty="0"/>
              <a:t>&lt;h1 style="</a:t>
            </a:r>
            <a:r>
              <a:rPr lang="en-IN" dirty="0" err="1"/>
              <a:t>background-color:DodgerBlue</a:t>
            </a:r>
            <a:r>
              <a:rPr lang="en-IN" dirty="0"/>
              <a:t>;"&gt;</a:t>
            </a:r>
            <a:r>
              <a:rPr lang="en-IN" dirty="0" err="1"/>
              <a:t>DodgerBlue</a:t>
            </a:r>
            <a:r>
              <a:rPr lang="en-IN" dirty="0"/>
              <a:t>&lt;/h1&gt;</a:t>
            </a:r>
          </a:p>
          <a:p>
            <a:r>
              <a:rPr lang="en-IN" dirty="0"/>
              <a:t>&lt;h1 style="</a:t>
            </a:r>
            <a:r>
              <a:rPr lang="en-IN" dirty="0" err="1"/>
              <a:t>backgroundcolor:MediumSeaGreen</a:t>
            </a:r>
            <a:r>
              <a:rPr lang="en-IN" dirty="0"/>
              <a:t>;"&gt;</a:t>
            </a:r>
            <a:r>
              <a:rPr lang="en-IN" dirty="0" err="1"/>
              <a:t>MediumSeaGreen</a:t>
            </a:r>
            <a:r>
              <a:rPr lang="en-IN" dirty="0"/>
              <a:t>&lt;/h1&gt;</a:t>
            </a:r>
          </a:p>
          <a:p>
            <a:r>
              <a:rPr lang="en-IN" dirty="0"/>
              <a:t>&lt;h1 style="</a:t>
            </a:r>
            <a:r>
              <a:rPr lang="en-IN" dirty="0" err="1"/>
              <a:t>background-color:Gray</a:t>
            </a:r>
            <a:r>
              <a:rPr lang="en-IN" dirty="0"/>
              <a:t>;"&gt;Gray&lt;/h1&gt;</a:t>
            </a:r>
          </a:p>
          <a:p>
            <a:r>
              <a:rPr lang="en-IN" dirty="0"/>
              <a:t>&lt;h1 style="</a:t>
            </a:r>
            <a:r>
              <a:rPr lang="en-IN" dirty="0" err="1"/>
              <a:t>background-color:SlateBlue</a:t>
            </a:r>
            <a:r>
              <a:rPr lang="en-IN" dirty="0"/>
              <a:t>;"&gt;</a:t>
            </a:r>
            <a:r>
              <a:rPr lang="en-IN" dirty="0" err="1"/>
              <a:t>SlateBlue</a:t>
            </a:r>
            <a:r>
              <a:rPr lang="en-IN" dirty="0"/>
              <a:t>&lt;/h1&gt;</a:t>
            </a:r>
          </a:p>
          <a:p>
            <a:r>
              <a:rPr lang="en-IN" dirty="0"/>
              <a:t>&lt;h1 style="</a:t>
            </a:r>
            <a:r>
              <a:rPr lang="en-IN" dirty="0" err="1"/>
              <a:t>background-color:Violet</a:t>
            </a:r>
            <a:r>
              <a:rPr lang="en-IN" dirty="0"/>
              <a:t>;"&gt;Violet&lt;/h1&gt;</a:t>
            </a:r>
          </a:p>
          <a:p>
            <a:r>
              <a:rPr lang="en-IN" dirty="0"/>
              <a:t>&lt;h1 style="</a:t>
            </a:r>
            <a:r>
              <a:rPr lang="en-IN" dirty="0" err="1"/>
              <a:t>background-color:LightGray</a:t>
            </a:r>
            <a:r>
              <a:rPr lang="en-IN" dirty="0"/>
              <a:t>;"&gt;</a:t>
            </a:r>
            <a:r>
              <a:rPr lang="en-IN" dirty="0" err="1"/>
              <a:t>LightGray</a:t>
            </a:r>
            <a:r>
              <a:rPr lang="en-IN" dirty="0"/>
              <a:t>&lt;/h1&gt;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0175334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1E79DE-5BA2-7044-D526-1B659E1800C0}"/>
              </a:ext>
            </a:extLst>
          </p:cNvPr>
          <p:cNvSpPr>
            <a:spLocks noGrp="1"/>
          </p:cNvSpPr>
          <p:nvPr>
            <p:ph type="sldNum" sz="quarter" idx="12"/>
          </p:nvPr>
        </p:nvSpPr>
        <p:spPr/>
        <p:txBody>
          <a:bodyPr/>
          <a:lstStyle/>
          <a:p>
            <a:fld id="{13D2E340-0663-474B-992C-9192B5C45E57}" type="slidenum">
              <a:rPr lang="en-US" noProof="0" smtClean="0"/>
              <a:pPr/>
              <a:t>92</a:t>
            </a:fld>
            <a:endParaRPr lang="en-US" noProof="0"/>
          </a:p>
        </p:txBody>
      </p:sp>
      <p:pic>
        <p:nvPicPr>
          <p:cNvPr id="4" name="Picture 3">
            <a:extLst>
              <a:ext uri="{FF2B5EF4-FFF2-40B4-BE49-F238E27FC236}">
                <a16:creationId xmlns:a16="http://schemas.microsoft.com/office/drawing/2014/main" id="{C7562321-9F03-08D4-91F2-6FA74FAD3BAF}"/>
              </a:ext>
            </a:extLst>
          </p:cNvPr>
          <p:cNvPicPr>
            <a:picLocks noChangeAspect="1"/>
          </p:cNvPicPr>
          <p:nvPr/>
        </p:nvPicPr>
        <p:blipFill>
          <a:blip r:embed="rId2"/>
          <a:stretch>
            <a:fillRect/>
          </a:stretch>
        </p:blipFill>
        <p:spPr>
          <a:xfrm>
            <a:off x="1566042" y="1484587"/>
            <a:ext cx="8355724" cy="3888826"/>
          </a:xfrm>
          <a:prstGeom prst="rect">
            <a:avLst/>
          </a:prstGeom>
        </p:spPr>
      </p:pic>
      <p:sp>
        <p:nvSpPr>
          <p:cNvPr id="5" name="TextBox 4">
            <a:extLst>
              <a:ext uri="{FF2B5EF4-FFF2-40B4-BE49-F238E27FC236}">
                <a16:creationId xmlns:a16="http://schemas.microsoft.com/office/drawing/2014/main" id="{C2EA3D9D-FD57-6EB0-B785-BA46631DE229}"/>
              </a:ext>
            </a:extLst>
          </p:cNvPr>
          <p:cNvSpPr txBox="1"/>
          <p:nvPr/>
        </p:nvSpPr>
        <p:spPr>
          <a:xfrm>
            <a:off x="3069020" y="525517"/>
            <a:ext cx="6074979" cy="369332"/>
          </a:xfrm>
          <a:prstGeom prst="rect">
            <a:avLst/>
          </a:prstGeom>
          <a:noFill/>
        </p:spPr>
        <p:txBody>
          <a:bodyPr wrap="square">
            <a:spAutoFit/>
          </a:bodyPr>
          <a:lstStyle/>
          <a:p>
            <a:r>
              <a:rPr lang="en-GB" b="1" dirty="0"/>
              <a:t>Design the following using  CSS</a:t>
            </a:r>
            <a:endParaRPr lang="en-IN" dirty="0"/>
          </a:p>
        </p:txBody>
      </p:sp>
    </p:spTree>
    <p:extLst>
      <p:ext uri="{BB962C8B-B14F-4D97-AF65-F5344CB8AC3E}">
        <p14:creationId xmlns:p14="http://schemas.microsoft.com/office/powerpoint/2010/main" val="27232990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98CF3C-E75D-88FB-1470-A64F4A150764}"/>
              </a:ext>
            </a:extLst>
          </p:cNvPr>
          <p:cNvSpPr>
            <a:spLocks noGrp="1"/>
          </p:cNvSpPr>
          <p:nvPr>
            <p:ph type="sldNum" sz="quarter" idx="12"/>
          </p:nvPr>
        </p:nvSpPr>
        <p:spPr/>
        <p:txBody>
          <a:bodyPr/>
          <a:lstStyle/>
          <a:p>
            <a:fld id="{13D2E340-0663-474B-992C-9192B5C45E57}" type="slidenum">
              <a:rPr lang="en-US" noProof="0" smtClean="0"/>
              <a:pPr/>
              <a:t>93</a:t>
            </a:fld>
            <a:endParaRPr lang="en-US" noProof="0"/>
          </a:p>
        </p:txBody>
      </p:sp>
      <p:pic>
        <p:nvPicPr>
          <p:cNvPr id="4" name="Picture 3">
            <a:extLst>
              <a:ext uri="{FF2B5EF4-FFF2-40B4-BE49-F238E27FC236}">
                <a16:creationId xmlns:a16="http://schemas.microsoft.com/office/drawing/2014/main" id="{D04C1B46-39D2-B412-3E34-DF1145BA2C75}"/>
              </a:ext>
            </a:extLst>
          </p:cNvPr>
          <p:cNvPicPr>
            <a:picLocks noChangeAspect="1"/>
          </p:cNvPicPr>
          <p:nvPr/>
        </p:nvPicPr>
        <p:blipFill>
          <a:blip r:embed="rId2"/>
          <a:stretch>
            <a:fillRect/>
          </a:stretch>
        </p:blipFill>
        <p:spPr>
          <a:xfrm>
            <a:off x="1303283" y="756744"/>
            <a:ext cx="9585434" cy="4771697"/>
          </a:xfrm>
          <a:prstGeom prst="rect">
            <a:avLst/>
          </a:prstGeom>
        </p:spPr>
      </p:pic>
    </p:spTree>
    <p:extLst>
      <p:ext uri="{BB962C8B-B14F-4D97-AF65-F5344CB8AC3E}">
        <p14:creationId xmlns:p14="http://schemas.microsoft.com/office/powerpoint/2010/main" val="33536567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90711D-F5FD-6D85-3EAA-0859F92D99BC}"/>
              </a:ext>
            </a:extLst>
          </p:cNvPr>
          <p:cNvSpPr>
            <a:spLocks noGrp="1"/>
          </p:cNvSpPr>
          <p:nvPr>
            <p:ph type="sldNum" sz="quarter" idx="12"/>
          </p:nvPr>
        </p:nvSpPr>
        <p:spPr/>
        <p:txBody>
          <a:bodyPr/>
          <a:lstStyle/>
          <a:p>
            <a:fld id="{13D2E340-0663-474B-992C-9192B5C45E57}" type="slidenum">
              <a:rPr lang="en-US" noProof="0" smtClean="0"/>
              <a:pPr/>
              <a:t>94</a:t>
            </a:fld>
            <a:endParaRPr lang="en-US" noProof="0"/>
          </a:p>
        </p:txBody>
      </p:sp>
      <p:pic>
        <p:nvPicPr>
          <p:cNvPr id="4" name="Picture 3">
            <a:extLst>
              <a:ext uri="{FF2B5EF4-FFF2-40B4-BE49-F238E27FC236}">
                <a16:creationId xmlns:a16="http://schemas.microsoft.com/office/drawing/2014/main" id="{367E3B2F-93B0-A334-5532-EF7643B3E9D9}"/>
              </a:ext>
            </a:extLst>
          </p:cNvPr>
          <p:cNvPicPr>
            <a:picLocks noChangeAspect="1"/>
          </p:cNvPicPr>
          <p:nvPr/>
        </p:nvPicPr>
        <p:blipFill>
          <a:blip r:embed="rId2"/>
          <a:stretch>
            <a:fillRect/>
          </a:stretch>
        </p:blipFill>
        <p:spPr>
          <a:xfrm>
            <a:off x="3111063" y="1345848"/>
            <a:ext cx="6669770" cy="3898814"/>
          </a:xfrm>
          <a:prstGeom prst="rect">
            <a:avLst/>
          </a:prstGeom>
        </p:spPr>
      </p:pic>
    </p:spTree>
    <p:extLst>
      <p:ext uri="{BB962C8B-B14F-4D97-AF65-F5344CB8AC3E}">
        <p14:creationId xmlns:p14="http://schemas.microsoft.com/office/powerpoint/2010/main" val="17963311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D8B5E8-0F25-B8A5-74A6-AA1F90D5DE16}"/>
              </a:ext>
            </a:extLst>
          </p:cNvPr>
          <p:cNvSpPr>
            <a:spLocks noGrp="1"/>
          </p:cNvSpPr>
          <p:nvPr>
            <p:ph type="sldNum" sz="quarter" idx="12"/>
          </p:nvPr>
        </p:nvSpPr>
        <p:spPr/>
        <p:txBody>
          <a:bodyPr/>
          <a:lstStyle/>
          <a:p>
            <a:fld id="{13D2E340-0663-474B-992C-9192B5C45E57}" type="slidenum">
              <a:rPr lang="en-US" noProof="0" smtClean="0"/>
              <a:pPr/>
              <a:t>95</a:t>
            </a:fld>
            <a:endParaRPr lang="en-US" noProof="0"/>
          </a:p>
        </p:txBody>
      </p:sp>
      <p:sp>
        <p:nvSpPr>
          <p:cNvPr id="4" name="TextBox 3">
            <a:extLst>
              <a:ext uri="{FF2B5EF4-FFF2-40B4-BE49-F238E27FC236}">
                <a16:creationId xmlns:a16="http://schemas.microsoft.com/office/drawing/2014/main" id="{46A320ED-1CDF-F5E9-DD34-50C8E4FFA19B}"/>
              </a:ext>
            </a:extLst>
          </p:cNvPr>
          <p:cNvSpPr txBox="1"/>
          <p:nvPr/>
        </p:nvSpPr>
        <p:spPr>
          <a:xfrm>
            <a:off x="536028" y="337113"/>
            <a:ext cx="6096000" cy="5909310"/>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solidFill>
                  <a:srgbClr val="FF0000"/>
                </a:solidFill>
              </a:rPr>
              <a:t>&lt;style&gt;</a:t>
            </a:r>
          </a:p>
          <a:p>
            <a:r>
              <a:rPr lang="en-IN" dirty="0">
                <a:solidFill>
                  <a:srgbClr val="FF0000"/>
                </a:solidFill>
              </a:rPr>
              <a:t>h1 {</a:t>
            </a:r>
          </a:p>
          <a:p>
            <a:r>
              <a:rPr lang="en-IN" dirty="0">
                <a:solidFill>
                  <a:srgbClr val="FF0000"/>
                </a:solidFill>
              </a:rPr>
              <a:t>  text-decoration: overline;</a:t>
            </a:r>
          </a:p>
          <a:p>
            <a:r>
              <a:rPr lang="en-IN" dirty="0">
                <a:solidFill>
                  <a:srgbClr val="FF0000"/>
                </a:solidFill>
              </a:rPr>
              <a:t>}</a:t>
            </a:r>
          </a:p>
          <a:p>
            <a:endParaRPr lang="en-IN" dirty="0">
              <a:solidFill>
                <a:srgbClr val="FF0000"/>
              </a:solidFill>
            </a:endParaRPr>
          </a:p>
          <a:p>
            <a:r>
              <a:rPr lang="en-IN" dirty="0">
                <a:solidFill>
                  <a:srgbClr val="FF0000"/>
                </a:solidFill>
              </a:rPr>
              <a:t>h2 {</a:t>
            </a:r>
          </a:p>
          <a:p>
            <a:r>
              <a:rPr lang="en-IN" dirty="0">
                <a:solidFill>
                  <a:srgbClr val="FF0000"/>
                </a:solidFill>
              </a:rPr>
              <a:t>  text-decoration: line-through;</a:t>
            </a:r>
          </a:p>
          <a:p>
            <a:r>
              <a:rPr lang="en-IN" dirty="0">
                <a:solidFill>
                  <a:srgbClr val="FF0000"/>
                </a:solidFill>
              </a:rPr>
              <a:t>}</a:t>
            </a:r>
          </a:p>
          <a:p>
            <a:endParaRPr lang="en-IN" dirty="0">
              <a:solidFill>
                <a:srgbClr val="FF0000"/>
              </a:solidFill>
            </a:endParaRPr>
          </a:p>
          <a:p>
            <a:r>
              <a:rPr lang="en-IN" dirty="0">
                <a:solidFill>
                  <a:srgbClr val="FF0000"/>
                </a:solidFill>
              </a:rPr>
              <a:t>h3 {</a:t>
            </a:r>
          </a:p>
          <a:p>
            <a:r>
              <a:rPr lang="en-IN" dirty="0">
                <a:solidFill>
                  <a:srgbClr val="FF0000"/>
                </a:solidFill>
              </a:rPr>
              <a:t>  text-decoration: underline;</a:t>
            </a:r>
          </a:p>
          <a:p>
            <a:r>
              <a:rPr lang="en-IN" dirty="0">
                <a:solidFill>
                  <a:srgbClr val="FF0000"/>
                </a:solidFill>
              </a:rPr>
              <a:t>}</a:t>
            </a:r>
          </a:p>
          <a:p>
            <a:endParaRPr lang="en-IN" dirty="0">
              <a:solidFill>
                <a:srgbClr val="FF0000"/>
              </a:solidFill>
            </a:endParaRPr>
          </a:p>
          <a:p>
            <a:r>
              <a:rPr lang="en-IN" dirty="0" err="1">
                <a:solidFill>
                  <a:srgbClr val="FF0000"/>
                </a:solidFill>
              </a:rPr>
              <a:t>p.ex</a:t>
            </a:r>
            <a:r>
              <a:rPr lang="en-IN" dirty="0">
                <a:solidFill>
                  <a:srgbClr val="FF0000"/>
                </a:solidFill>
              </a:rPr>
              <a:t> {</a:t>
            </a:r>
          </a:p>
          <a:p>
            <a:r>
              <a:rPr lang="en-IN" dirty="0">
                <a:solidFill>
                  <a:srgbClr val="FF0000"/>
                </a:solidFill>
              </a:rPr>
              <a:t>  text-decoration: overline underline;</a:t>
            </a:r>
          </a:p>
          <a:p>
            <a:r>
              <a:rPr lang="en-IN" dirty="0">
                <a:solidFill>
                  <a:srgbClr val="FF0000"/>
                </a:solidFill>
              </a:rPr>
              <a:t>}</a:t>
            </a:r>
          </a:p>
          <a:p>
            <a:r>
              <a:rPr lang="en-IN" dirty="0">
                <a:solidFill>
                  <a:srgbClr val="FF0000"/>
                </a:solidFill>
              </a:rPr>
              <a:t>&lt;/style&gt;</a:t>
            </a:r>
          </a:p>
          <a:p>
            <a:r>
              <a:rPr lang="en-IN" dirty="0"/>
              <a:t>&lt;/head&gt;</a:t>
            </a:r>
          </a:p>
        </p:txBody>
      </p:sp>
      <p:sp>
        <p:nvSpPr>
          <p:cNvPr id="6" name="TextBox 5">
            <a:extLst>
              <a:ext uri="{FF2B5EF4-FFF2-40B4-BE49-F238E27FC236}">
                <a16:creationId xmlns:a16="http://schemas.microsoft.com/office/drawing/2014/main" id="{0A7CCD08-9902-1531-E23D-2E531BD5CA2C}"/>
              </a:ext>
            </a:extLst>
          </p:cNvPr>
          <p:cNvSpPr txBox="1"/>
          <p:nvPr/>
        </p:nvSpPr>
        <p:spPr>
          <a:xfrm>
            <a:off x="5412828" y="1101493"/>
            <a:ext cx="6096000" cy="2862322"/>
          </a:xfrm>
          <a:prstGeom prst="rect">
            <a:avLst/>
          </a:prstGeom>
          <a:noFill/>
        </p:spPr>
        <p:txBody>
          <a:bodyPr wrap="square">
            <a:spAutoFit/>
          </a:bodyPr>
          <a:lstStyle/>
          <a:p>
            <a:r>
              <a:rPr lang="en-IN" dirty="0"/>
              <a:t>&lt;body&gt;</a:t>
            </a:r>
          </a:p>
          <a:p>
            <a:endParaRPr lang="en-IN" dirty="0">
              <a:solidFill>
                <a:srgbClr val="00B0F0"/>
              </a:solidFill>
            </a:endParaRPr>
          </a:p>
          <a:p>
            <a:r>
              <a:rPr lang="en-IN" dirty="0">
                <a:solidFill>
                  <a:srgbClr val="00B0F0"/>
                </a:solidFill>
              </a:rPr>
              <a:t>&lt;h1&gt;Overline text decoration&lt;/h1&gt;</a:t>
            </a:r>
          </a:p>
          <a:p>
            <a:r>
              <a:rPr lang="en-IN" dirty="0">
                <a:solidFill>
                  <a:srgbClr val="00B0F0"/>
                </a:solidFill>
              </a:rPr>
              <a:t>&lt;h2&gt;Line-through text decoration&lt;/h2&gt;</a:t>
            </a:r>
          </a:p>
          <a:p>
            <a:r>
              <a:rPr lang="en-IN" dirty="0">
                <a:solidFill>
                  <a:srgbClr val="00B0F0"/>
                </a:solidFill>
              </a:rPr>
              <a:t>&lt;h3&gt;Underline text decoration&lt;/h3&gt;</a:t>
            </a:r>
          </a:p>
          <a:p>
            <a:r>
              <a:rPr lang="en-IN" dirty="0">
                <a:solidFill>
                  <a:srgbClr val="00B0F0"/>
                </a:solidFill>
              </a:rPr>
              <a:t>&lt;p class="ex"&gt;Overline and underline text decoration.&lt;/p&gt;</a:t>
            </a:r>
          </a:p>
          <a:p>
            <a:endParaRPr lang="en-IN" dirty="0"/>
          </a:p>
          <a:p>
            <a:endParaRPr lang="en-IN" dirty="0"/>
          </a:p>
          <a:p>
            <a:r>
              <a:rPr lang="en-IN" dirty="0"/>
              <a:t>&lt;/body&gt;</a:t>
            </a:r>
          </a:p>
          <a:p>
            <a:r>
              <a:rPr lang="en-IN" dirty="0"/>
              <a:t>&lt;/html&gt;</a:t>
            </a:r>
          </a:p>
        </p:txBody>
      </p:sp>
    </p:spTree>
    <p:extLst>
      <p:ext uri="{BB962C8B-B14F-4D97-AF65-F5344CB8AC3E}">
        <p14:creationId xmlns:p14="http://schemas.microsoft.com/office/powerpoint/2010/main" val="30390081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868657-8175-8D27-23B9-E658AE06E04A}"/>
              </a:ext>
            </a:extLst>
          </p:cNvPr>
          <p:cNvSpPr>
            <a:spLocks noGrp="1"/>
          </p:cNvSpPr>
          <p:nvPr>
            <p:ph type="sldNum" sz="quarter" idx="12"/>
          </p:nvPr>
        </p:nvSpPr>
        <p:spPr/>
        <p:txBody>
          <a:bodyPr/>
          <a:lstStyle/>
          <a:p>
            <a:fld id="{13D2E340-0663-474B-992C-9192B5C45E57}" type="slidenum">
              <a:rPr lang="en-US" noProof="0" smtClean="0"/>
              <a:pPr/>
              <a:t>96</a:t>
            </a:fld>
            <a:endParaRPr lang="en-US" noProof="0"/>
          </a:p>
        </p:txBody>
      </p:sp>
      <p:pic>
        <p:nvPicPr>
          <p:cNvPr id="4" name="Picture 3">
            <a:extLst>
              <a:ext uri="{FF2B5EF4-FFF2-40B4-BE49-F238E27FC236}">
                <a16:creationId xmlns:a16="http://schemas.microsoft.com/office/drawing/2014/main" id="{93801382-3DCF-3924-E17A-96F199F45932}"/>
              </a:ext>
            </a:extLst>
          </p:cNvPr>
          <p:cNvPicPr>
            <a:picLocks noChangeAspect="1"/>
          </p:cNvPicPr>
          <p:nvPr/>
        </p:nvPicPr>
        <p:blipFill>
          <a:blip r:embed="rId2"/>
          <a:stretch>
            <a:fillRect/>
          </a:stretch>
        </p:blipFill>
        <p:spPr>
          <a:xfrm>
            <a:off x="2007477" y="903890"/>
            <a:ext cx="5422092" cy="3860191"/>
          </a:xfrm>
          <a:prstGeom prst="rect">
            <a:avLst/>
          </a:prstGeom>
        </p:spPr>
      </p:pic>
    </p:spTree>
    <p:extLst>
      <p:ext uri="{BB962C8B-B14F-4D97-AF65-F5344CB8AC3E}">
        <p14:creationId xmlns:p14="http://schemas.microsoft.com/office/powerpoint/2010/main" val="12753352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748A89-D543-5C53-14E5-CEA4A8C9ED0A}"/>
              </a:ext>
            </a:extLst>
          </p:cNvPr>
          <p:cNvSpPr>
            <a:spLocks noGrp="1"/>
          </p:cNvSpPr>
          <p:nvPr>
            <p:ph type="sldNum" sz="quarter" idx="12"/>
          </p:nvPr>
        </p:nvSpPr>
        <p:spPr/>
        <p:txBody>
          <a:bodyPr/>
          <a:lstStyle/>
          <a:p>
            <a:fld id="{13D2E340-0663-474B-992C-9192B5C45E57}" type="slidenum">
              <a:rPr lang="en-US" noProof="0" smtClean="0"/>
              <a:pPr/>
              <a:t>97</a:t>
            </a:fld>
            <a:endParaRPr lang="en-US" noProof="0"/>
          </a:p>
        </p:txBody>
      </p:sp>
      <p:sp>
        <p:nvSpPr>
          <p:cNvPr id="4" name="TextBox 3">
            <a:extLst>
              <a:ext uri="{FF2B5EF4-FFF2-40B4-BE49-F238E27FC236}">
                <a16:creationId xmlns:a16="http://schemas.microsoft.com/office/drawing/2014/main" id="{F9A4181E-9799-4521-771B-DE304B4499F9}"/>
              </a:ext>
            </a:extLst>
          </p:cNvPr>
          <p:cNvSpPr txBox="1"/>
          <p:nvPr/>
        </p:nvSpPr>
        <p:spPr>
          <a:xfrm>
            <a:off x="1345325" y="1140483"/>
            <a:ext cx="6096000" cy="2585323"/>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&lt;h2&gt;HTML Image&lt;/h2&gt;</a:t>
            </a:r>
          </a:p>
          <a:p>
            <a:r>
              <a:rPr lang="en-IN" dirty="0">
                <a:solidFill>
                  <a:srgbClr val="FF0000"/>
                </a:solidFill>
              </a:rPr>
              <a:t>&lt;</a:t>
            </a:r>
            <a:r>
              <a:rPr lang="en-IN" dirty="0" err="1">
                <a:solidFill>
                  <a:srgbClr val="FF0000"/>
                </a:solidFill>
              </a:rPr>
              <a:t>img</a:t>
            </a:r>
            <a:r>
              <a:rPr lang="en-IN" dirty="0">
                <a:solidFill>
                  <a:srgbClr val="FF0000"/>
                </a:solidFill>
              </a:rPr>
              <a:t> </a:t>
            </a:r>
            <a:r>
              <a:rPr lang="en-IN" dirty="0" err="1">
                <a:solidFill>
                  <a:srgbClr val="FF0000"/>
                </a:solidFill>
              </a:rPr>
              <a:t>src</a:t>
            </a:r>
            <a:r>
              <a:rPr lang="en-IN" dirty="0">
                <a:solidFill>
                  <a:srgbClr val="FF0000"/>
                </a:solidFill>
              </a:rPr>
              <a:t>="pic_trulli.jpg" alt="</a:t>
            </a:r>
            <a:r>
              <a:rPr lang="en-IN" dirty="0" err="1">
                <a:solidFill>
                  <a:srgbClr val="FF0000"/>
                </a:solidFill>
              </a:rPr>
              <a:t>Trulli</a:t>
            </a:r>
            <a:r>
              <a:rPr lang="en-IN" dirty="0">
                <a:solidFill>
                  <a:srgbClr val="FF0000"/>
                </a:solidFill>
              </a:rPr>
              <a:t>" width="500" height="333"&gt;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324886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C6DD05-D78F-12A2-6446-301F21B3DEFF}"/>
              </a:ext>
            </a:extLst>
          </p:cNvPr>
          <p:cNvSpPr>
            <a:spLocks noGrp="1"/>
          </p:cNvSpPr>
          <p:nvPr>
            <p:ph type="sldNum" sz="quarter" idx="12"/>
          </p:nvPr>
        </p:nvSpPr>
        <p:spPr/>
        <p:txBody>
          <a:bodyPr/>
          <a:lstStyle/>
          <a:p>
            <a:fld id="{13D2E340-0663-474B-992C-9192B5C45E57}" type="slidenum">
              <a:rPr lang="en-US" noProof="0" smtClean="0"/>
              <a:pPr/>
              <a:t>98</a:t>
            </a:fld>
            <a:endParaRPr lang="en-US" noProof="0"/>
          </a:p>
        </p:txBody>
      </p:sp>
      <p:sp>
        <p:nvSpPr>
          <p:cNvPr id="4" name="TextBox 3">
            <a:extLst>
              <a:ext uri="{FF2B5EF4-FFF2-40B4-BE49-F238E27FC236}">
                <a16:creationId xmlns:a16="http://schemas.microsoft.com/office/drawing/2014/main" id="{1B1ACD59-A27D-4E60-046B-0712C5FE0BBF}"/>
              </a:ext>
            </a:extLst>
          </p:cNvPr>
          <p:cNvSpPr txBox="1"/>
          <p:nvPr/>
        </p:nvSpPr>
        <p:spPr>
          <a:xfrm>
            <a:off x="180473" y="321863"/>
            <a:ext cx="9425539" cy="5383525"/>
          </a:xfrm>
          <a:prstGeom prst="rect">
            <a:avLst/>
          </a:prstGeom>
          <a:noFill/>
        </p:spPr>
        <p:txBody>
          <a:bodyPr wrap="square">
            <a:spAutoFit/>
          </a:bodyPr>
          <a:lstStyle/>
          <a:p>
            <a:pPr marL="763905" marR="859790" algn="ctr">
              <a:spcBef>
                <a:spcPts val="690"/>
              </a:spcBef>
              <a:spcAft>
                <a:spcPts val="0"/>
              </a:spcAft>
            </a:pPr>
            <a:r>
              <a:rPr lang="en-US" sz="1800" b="1" kern="0" dirty="0">
                <a:effectLst/>
                <a:latin typeface="Times New Roman" panose="02020603050405020304" pitchFamily="18" charset="0"/>
                <a:ea typeface="Times New Roman" panose="02020603050405020304" pitchFamily="18" charset="0"/>
              </a:rPr>
              <a:t>MODULE</a:t>
            </a:r>
            <a:r>
              <a:rPr lang="en-US" sz="1800" b="1" kern="0" spc="-4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2</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Introduction to Styles sheets and Frameworks Cascading Style Sheets</a:t>
            </a:r>
            <a:endParaRPr lang="en-IN" sz="1800" b="1" kern="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What are </a:t>
            </a:r>
            <a:r>
              <a:rPr lang="en-US" sz="1800" dirty="0" err="1">
                <a:solidFill>
                  <a:srgbClr val="212121"/>
                </a:solidFill>
                <a:effectLst/>
                <a:latin typeface="Times New Roman" panose="02020603050405020304" pitchFamily="18" charset="0"/>
                <a:ea typeface="Times New Roman" panose="02020603050405020304" pitchFamily="18" charset="0"/>
              </a:rPr>
              <a:t>css</a:t>
            </a:r>
            <a:r>
              <a:rPr lang="en-US" sz="1800" dirty="0">
                <a:solidFill>
                  <a:srgbClr val="212121"/>
                </a:solidFill>
                <a:effectLst/>
                <a:latin typeface="Times New Roman" panose="02020603050405020304" pitchFamily="18" charset="0"/>
                <a:ea typeface="Times New Roman" panose="02020603050405020304" pitchFamily="18" charset="0"/>
              </a:rPr>
              <a:t> selectors? List and explain selector with example? </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What are inline styles?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What is an element selector and grouped element selector?</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What is the class Selector? Id selector?</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330200" algn="l"/>
              </a:tabLst>
            </a:pPr>
            <a:r>
              <a:rPr lang="en-US" sz="1800" dirty="0">
                <a:effectLst/>
                <a:latin typeface="Times New Roman" panose="02020603050405020304" pitchFamily="18" charset="0"/>
                <a:ea typeface="Times New Roman" panose="02020603050405020304" pitchFamily="18" charset="0"/>
              </a:rPr>
              <a:t>With an example explain different levels of style sheets.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330200" algn="l"/>
              </a:tabLst>
            </a:pPr>
            <a:r>
              <a:rPr lang="en-US" sz="1800" dirty="0">
                <a:solidFill>
                  <a:srgbClr val="212121"/>
                </a:solidFill>
                <a:effectLst/>
                <a:latin typeface="Times New Roman" panose="02020603050405020304" pitchFamily="18" charset="0"/>
                <a:ea typeface="Times New Roman" panose="02020603050405020304" pitchFamily="18" charset="0"/>
              </a:rPr>
              <a:t>Difference between div and span in html5?</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Illustrate CSS box model with an example.</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What is specificity in </a:t>
            </a:r>
            <a:r>
              <a:rPr lang="en-US" sz="1800" dirty="0" err="1">
                <a:solidFill>
                  <a:srgbClr val="212121"/>
                </a:solidFill>
                <a:effectLst/>
                <a:latin typeface="Times New Roman" panose="02020603050405020304" pitchFamily="18" charset="0"/>
                <a:ea typeface="Times New Roman" panose="02020603050405020304" pitchFamily="18" charset="0"/>
              </a:rPr>
              <a:t>css</a:t>
            </a:r>
            <a:r>
              <a:rPr lang="en-US" sz="1800" dirty="0">
                <a:solidFill>
                  <a:srgbClr val="212121"/>
                </a:solidFill>
                <a:effectLst/>
                <a:latin typeface="Times New Roman" panose="02020603050405020304" pitchFamily="18" charset="0"/>
                <a:ea typeface="Times New Roman" panose="02020603050405020304" pitchFamily="18" charset="0"/>
              </a:rPr>
              <a:t> why are they necessary?</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What are the  cascading rules for </a:t>
            </a:r>
            <a:r>
              <a:rPr lang="en-US" sz="1800" dirty="0" err="1">
                <a:solidFill>
                  <a:srgbClr val="212121"/>
                </a:solidFill>
                <a:effectLst/>
                <a:latin typeface="Times New Roman" panose="02020603050405020304" pitchFamily="18" charset="0"/>
                <a:ea typeface="Times New Roman" panose="02020603050405020304" pitchFamily="18" charset="0"/>
              </a:rPr>
              <a:t>css</a:t>
            </a:r>
            <a:r>
              <a:rPr lang="en-US" sz="1800" dirty="0">
                <a:solidFill>
                  <a:srgbClr val="212121"/>
                </a:solidFill>
                <a:effectLst/>
                <a:latin typeface="Times New Roman" panose="02020603050405020304" pitchFamily="18" charset="0"/>
                <a:ea typeface="Times New Roman" panose="02020603050405020304" pitchFamily="18" charset="0"/>
              </a:rPr>
              <a:t>?</a:t>
            </a:r>
          </a:p>
          <a:p>
            <a:pPr marL="342900" lvl="0" indent="-342900">
              <a:spcBef>
                <a:spcPts val="690"/>
              </a:spcBef>
              <a:spcAft>
                <a:spcPts val="0"/>
              </a:spcAft>
              <a:buFont typeface="Wingdings" panose="05000000000000000000" pitchFamily="2" charset="2"/>
              <a:buChar char="v"/>
              <a:tabLst>
                <a:tab pos="292100" algn="l"/>
              </a:tabLst>
            </a:pPr>
            <a:r>
              <a:rPr lang="en-US" dirty="0">
                <a:solidFill>
                  <a:srgbClr val="212121"/>
                </a:solidFill>
                <a:latin typeface="Times New Roman" panose="02020603050405020304" pitchFamily="18" charset="0"/>
                <a:ea typeface="Times New Roman" panose="02020603050405020304" pitchFamily="18" charset="0"/>
              </a:rPr>
              <a:t>Differentiate span and div tags</a:t>
            </a:r>
          </a:p>
          <a:p>
            <a:pPr marL="342900" lvl="0" indent="-342900">
              <a:spcBef>
                <a:spcPts val="690"/>
              </a:spcBef>
              <a:spcAft>
                <a:spcPts val="0"/>
              </a:spcAft>
              <a:buFont typeface="Wingdings" panose="05000000000000000000" pitchFamily="2" charset="2"/>
              <a:buChar char="v"/>
              <a:tabLst>
                <a:tab pos="292100" algn="l"/>
              </a:tabLst>
            </a:pPr>
            <a:r>
              <a:rPr lang="en-US" dirty="0">
                <a:solidFill>
                  <a:srgbClr val="212121"/>
                </a:solidFill>
                <a:latin typeface="Times New Roman" panose="02020603050405020304" pitchFamily="18" charset="0"/>
                <a:ea typeface="Times New Roman" panose="02020603050405020304" pitchFamily="18" charset="0"/>
              </a:rPr>
              <a:t>Brief about frameworks in web development.</a:t>
            </a:r>
          </a:p>
          <a:p>
            <a:pPr marL="342900" lvl="0" indent="-342900">
              <a:spcBef>
                <a:spcPts val="690"/>
              </a:spcBef>
              <a:spcAft>
                <a:spcPts val="0"/>
              </a:spcAft>
              <a:buFont typeface="+mj-lt"/>
              <a:buAutoNum type="arabicPeriod"/>
              <a:tabLst>
                <a:tab pos="292100" algn="l"/>
              </a:tabLst>
            </a:pPr>
            <a:endParaRPr lang="en-IN" sz="1600" dirty="0">
              <a:effectLst/>
              <a:latin typeface="Times New Roman" panose="02020603050405020304" pitchFamily="18" charset="0"/>
              <a:ea typeface="Times New Roman" panose="02020603050405020304" pitchFamily="18" charset="0"/>
            </a:endParaRPr>
          </a:p>
          <a:p>
            <a:pPr marL="763905" marR="859790" algn="ctr">
              <a:spcBef>
                <a:spcPts val="690"/>
              </a:spcBef>
              <a:spcAft>
                <a:spcPts val="0"/>
              </a:spcAft>
            </a:pPr>
            <a:r>
              <a:rPr lang="en-US" sz="1800" b="1" kern="0" dirty="0">
                <a:effectLst/>
                <a:latin typeface="Times New Roman" panose="02020603050405020304" pitchFamily="18" charset="0"/>
                <a:ea typeface="Times New Roman" panose="02020603050405020304" pitchFamily="18" charset="0"/>
              </a:rPr>
              <a:t> </a:t>
            </a:r>
            <a:endParaRPr lang="en-IN" sz="18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96770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59EAD1-146E-DFB4-D62A-1FBA58FAC76E}"/>
              </a:ext>
            </a:extLst>
          </p:cNvPr>
          <p:cNvSpPr>
            <a:spLocks noGrp="1"/>
          </p:cNvSpPr>
          <p:nvPr>
            <p:ph type="sldNum" sz="quarter" idx="12"/>
          </p:nvPr>
        </p:nvSpPr>
        <p:spPr/>
        <p:txBody>
          <a:bodyPr/>
          <a:lstStyle/>
          <a:p>
            <a:fld id="{13D2E340-0663-474B-992C-9192B5C45E57}" type="slidenum">
              <a:rPr lang="en-US" noProof="0" smtClean="0"/>
              <a:pPr/>
              <a:t>99</a:t>
            </a:fld>
            <a:endParaRPr lang="en-US" noProof="0"/>
          </a:p>
        </p:txBody>
      </p:sp>
      <p:sp>
        <p:nvSpPr>
          <p:cNvPr id="4" name="TextBox 3">
            <a:extLst>
              <a:ext uri="{FF2B5EF4-FFF2-40B4-BE49-F238E27FC236}">
                <a16:creationId xmlns:a16="http://schemas.microsoft.com/office/drawing/2014/main" id="{07F3B904-0B38-1503-D489-7776EF44CB2F}"/>
              </a:ext>
            </a:extLst>
          </p:cNvPr>
          <p:cNvSpPr txBox="1"/>
          <p:nvPr/>
        </p:nvSpPr>
        <p:spPr>
          <a:xfrm>
            <a:off x="1354756" y="754036"/>
            <a:ext cx="7255844" cy="4498667"/>
          </a:xfrm>
          <a:prstGeom prst="rect">
            <a:avLst/>
          </a:prstGeom>
          <a:noFill/>
        </p:spPr>
        <p:txBody>
          <a:bodyPr wrap="square">
            <a:spAutoFit/>
          </a:bodyPr>
          <a:lstStyle/>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Design a drop down menu using </a:t>
            </a:r>
            <a:r>
              <a:rPr lang="en-US" sz="1800" dirty="0" err="1">
                <a:solidFill>
                  <a:srgbClr val="212121"/>
                </a:solidFill>
                <a:effectLst/>
                <a:latin typeface="Times New Roman" panose="02020603050405020304" pitchFamily="18" charset="0"/>
                <a:ea typeface="Times New Roman" panose="02020603050405020304" pitchFamily="18" charset="0"/>
              </a:rPr>
              <a:t>css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Design a simple calculator using </a:t>
            </a:r>
            <a:r>
              <a:rPr lang="en-US" sz="1800" dirty="0" err="1">
                <a:solidFill>
                  <a:srgbClr val="212121"/>
                </a:solidFill>
                <a:effectLst/>
                <a:latin typeface="Times New Roman" panose="02020603050405020304" pitchFamily="18" charset="0"/>
                <a:ea typeface="Times New Roman" panose="02020603050405020304" pitchFamily="18" charset="0"/>
              </a:rPr>
              <a:t>css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Design a simple home page for a restaurant using </a:t>
            </a:r>
            <a:r>
              <a:rPr lang="en-US" sz="1800" dirty="0" err="1">
                <a:solidFill>
                  <a:srgbClr val="212121"/>
                </a:solidFill>
                <a:effectLst/>
                <a:latin typeface="Times New Roman" panose="02020603050405020304" pitchFamily="18" charset="0"/>
                <a:ea typeface="Times New Roman" panose="02020603050405020304" pitchFamily="18" charset="0"/>
              </a:rPr>
              <a:t>css</a:t>
            </a:r>
            <a:r>
              <a:rPr lang="en-US" sz="1800" dirty="0">
                <a:solidFill>
                  <a:srgbClr val="212121"/>
                </a:solidFill>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Explain the need of 'cascade' in CSS. Illustrate three principles of cascade with suitable CSS script</a:t>
            </a:r>
            <a:r>
              <a:rPr lang="en-US" sz="1800" spc="-29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segments.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330200" algn="l"/>
              </a:tabLst>
            </a:pPr>
            <a:r>
              <a:rPr lang="en-US" sz="1800" dirty="0">
                <a:solidFill>
                  <a:srgbClr val="212121"/>
                </a:solidFill>
                <a:effectLst/>
                <a:latin typeface="Times New Roman" panose="02020603050405020304" pitchFamily="18" charset="0"/>
                <a:ea typeface="Times New Roman" panose="02020603050405020304" pitchFamily="18" charset="0"/>
              </a:rPr>
              <a:t>Explain the role of the following semantic elements of HTML5 with syntax and script segments: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Wingdings" panose="05000000000000000000" pitchFamily="2" charset="2"/>
              <a:buChar char="v"/>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&lt;nav&gt;</a:t>
            </a:r>
            <a:r>
              <a:rPr lang="en-US" sz="1800" spc="21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(ii) &lt;section&gt;</a:t>
            </a:r>
            <a:r>
              <a:rPr lang="en-US" sz="1800" spc="38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(iii) &lt;aside&gt;</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15"/>
              </a:spcBef>
              <a:buFont typeface="Wingdings" panose="05000000000000000000" pitchFamily="2" charset="2"/>
              <a:buChar char="v"/>
              <a:tabLst>
                <a:tab pos="436880" algn="l"/>
              </a:tabLst>
            </a:pPr>
            <a:r>
              <a:rPr lang="en-US" sz="1800" dirty="0">
                <a:effectLst/>
                <a:latin typeface="Times New Roman" panose="02020603050405020304" pitchFamily="18" charset="0"/>
                <a:ea typeface="Times New Roman" panose="02020603050405020304" pitchFamily="18" charset="0"/>
              </a:rPr>
              <a:t>What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advantages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disadvantages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framework?</a:t>
            </a:r>
          </a:p>
          <a:p>
            <a:pPr marL="342900" lvl="0" indent="-342900">
              <a:spcBef>
                <a:spcPts val="715"/>
              </a:spcBef>
              <a:buFont typeface="Wingdings" panose="05000000000000000000" pitchFamily="2" charset="2"/>
              <a:buChar char="v"/>
              <a:tabLst>
                <a:tab pos="436880" algn="l"/>
              </a:tabLst>
            </a:pPr>
            <a:r>
              <a:rPr lang="en-US" dirty="0">
                <a:latin typeface="Times New Roman" panose="02020603050405020304" pitchFamily="18" charset="0"/>
                <a:ea typeface="Times New Roman" panose="02020603050405020304" pitchFamily="18" charset="0"/>
              </a:rPr>
              <a:t>Explain </a:t>
            </a:r>
            <a:r>
              <a:rPr lang="en-US" dirty="0" err="1">
                <a:latin typeface="Times New Roman" panose="02020603050405020304" pitchFamily="18" charset="0"/>
                <a:ea typeface="Times New Roman" panose="02020603050405020304" pitchFamily="18" charset="0"/>
              </a:rPr>
              <a:t>viewport,media</a:t>
            </a:r>
            <a:r>
              <a:rPr lang="en-US" dirty="0">
                <a:latin typeface="Times New Roman" panose="02020603050405020304" pitchFamily="18" charset="0"/>
                <a:ea typeface="Times New Roman" panose="02020603050405020304" pitchFamily="18" charset="0"/>
              </a:rPr>
              <a:t> query and grid view</a:t>
            </a:r>
          </a:p>
          <a:p>
            <a:pPr marL="342900" lvl="0" indent="-342900">
              <a:spcBef>
                <a:spcPts val="715"/>
              </a:spcBef>
              <a:buFont typeface="Wingdings" panose="05000000000000000000" pitchFamily="2" charset="2"/>
              <a:buChar char="v"/>
              <a:tabLst>
                <a:tab pos="436880" algn="l"/>
              </a:tabLst>
            </a:pPr>
            <a:r>
              <a:rPr lang="en-US" sz="1600" dirty="0">
                <a:latin typeface="Times New Roman" panose="02020603050405020304" pitchFamily="18" charset="0"/>
                <a:ea typeface="Times New Roman" panose="02020603050405020304" pitchFamily="18" charset="0"/>
              </a:rPr>
              <a:t>Illustrate</a:t>
            </a:r>
            <a:r>
              <a:rPr lang="en-US" sz="1600" dirty="0">
                <a:effectLst/>
                <a:latin typeface="Times New Roman" panose="02020603050405020304" pitchFamily="18" charset="0"/>
                <a:ea typeface="Times New Roman" panose="02020603050405020304" pitchFamily="18" charset="0"/>
              </a:rPr>
              <a:t> how to create a responsive web page</a:t>
            </a:r>
          </a:p>
          <a:p>
            <a:pPr marL="342900" lvl="0" indent="-342900">
              <a:spcBef>
                <a:spcPts val="715"/>
              </a:spcBef>
              <a:buFont typeface="Wingdings" panose="05000000000000000000" pitchFamily="2" charset="2"/>
              <a:buChar char="v"/>
              <a:tabLst>
                <a:tab pos="436880" algn="l"/>
              </a:tabLst>
            </a:pPr>
            <a:r>
              <a:rPr lang="en-US" sz="1600" dirty="0">
                <a:latin typeface="Times New Roman" panose="02020603050405020304" pitchFamily="18" charset="0"/>
                <a:ea typeface="Times New Roman" panose="02020603050405020304" pitchFamily="18" charset="0"/>
              </a:rPr>
              <a:t>Discuss various property values for </a:t>
            </a:r>
            <a:r>
              <a:rPr lang="en-US" sz="1600" dirty="0" err="1">
                <a:latin typeface="Times New Roman" panose="02020603050405020304" pitchFamily="18" charset="0"/>
                <a:ea typeface="Times New Roman" panose="02020603050405020304" pitchFamily="18" charset="0"/>
              </a:rPr>
              <a:t>list,text,background</a:t>
            </a:r>
            <a:r>
              <a:rPr lang="en-US" sz="1600" dirty="0">
                <a:latin typeface="Times New Roman" panose="02020603050405020304" pitchFamily="18" charset="0"/>
                <a:ea typeface="Times New Roman" panose="02020603050405020304" pitchFamily="18" charset="0"/>
              </a:rPr>
              <a:t> in </a:t>
            </a:r>
            <a:r>
              <a:rPr lang="en-US" sz="1600" dirty="0" err="1">
                <a:latin typeface="Times New Roman" panose="02020603050405020304" pitchFamily="18" charset="0"/>
                <a:ea typeface="Times New Roman" panose="02020603050405020304" pitchFamily="18" charset="0"/>
              </a:rPr>
              <a:t>css</a:t>
            </a:r>
            <a:endParaRPr lang="en-US" sz="1600" dirty="0">
              <a:effectLst/>
              <a:latin typeface="Times New Roman" panose="02020603050405020304" pitchFamily="18" charset="0"/>
              <a:ea typeface="Times New Roman" panose="02020603050405020304" pitchFamily="18" charset="0"/>
            </a:endParaRPr>
          </a:p>
          <a:p>
            <a:pPr marL="342900" lvl="0" indent="-342900">
              <a:spcBef>
                <a:spcPts val="715"/>
              </a:spcBef>
              <a:buFont typeface="+mj-lt"/>
              <a:buAutoNum type="arabicPeriod"/>
              <a:tabLst>
                <a:tab pos="436880" algn="l"/>
              </a:tabLs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2463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2246</TotalTime>
  <Words>8464</Words>
  <Application>Microsoft Office PowerPoint</Application>
  <PresentationFormat>Widescreen</PresentationFormat>
  <Paragraphs>1230</Paragraphs>
  <Slides>99</Slides>
  <Notes>31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vt:lpstr>
      <vt:lpstr>Calibri</vt:lpstr>
      <vt:lpstr>Calibri Light</vt:lpstr>
      <vt:lpstr>Consolas</vt:lpstr>
      <vt:lpstr>Mangal</vt:lpstr>
      <vt:lpstr>Segoe UI</vt:lpstr>
      <vt:lpstr>Times New Roman</vt:lpstr>
      <vt:lpstr>Verdana</vt:lpstr>
      <vt:lpstr>Wingdings</vt:lpstr>
      <vt:lpstr>Office Theme</vt:lpstr>
      <vt:lpstr>21AIM63 Web Technology SyamDev R S SAP/AIML/NHCE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21AIM63 Web Technology SyamDev R S SAP/AIML/NHCE </dc:title>
  <dc:creator>user</dc:creator>
  <cp:lastModifiedBy>user</cp:lastModifiedBy>
  <cp:revision>141</cp:revision>
  <dcterms:created xsi:type="dcterms:W3CDTF">2024-04-24T14:16:27Z</dcterms:created>
  <dcterms:modified xsi:type="dcterms:W3CDTF">2024-05-20T16:21:26Z</dcterms:modified>
</cp:coreProperties>
</file>