
<file path=[Content_Types].xml><?xml version="1.0" encoding="utf-8"?>
<Types xmlns="http://schemas.openxmlformats.org/package/2006/content-types">
  <Default Extension="jpeg" ContentType="image/jpeg"/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</p:sldIdLst>
  <p:sldSz cx="18300700" cy="10299700"/>
  <p:notesSz cx="18300700" cy="10299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754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5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5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5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800599" y="0"/>
            <a:ext cx="10488295" cy="10287000"/>
          </a:xfrm>
          <a:custGeom>
            <a:avLst/>
            <a:gdLst/>
            <a:ahLst/>
            <a:cxnLst/>
            <a:rect l="l" t="t" r="r" b="b"/>
            <a:pathLst>
              <a:path w="10488294" h="10287000">
                <a:moveTo>
                  <a:pt x="10487917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0487917" y="0"/>
                </a:lnTo>
                <a:lnTo>
                  <a:pt x="10487917" y="10286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18460" y="2122176"/>
            <a:ext cx="15063778" cy="4298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5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44024" y="4736310"/>
            <a:ext cx="9812650" cy="2307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38446" y="1519794"/>
            <a:ext cx="8670290" cy="447109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065" marR="5080" algn="ctr">
              <a:lnSpc>
                <a:spcPct val="99900"/>
              </a:lnSpc>
              <a:spcBef>
                <a:spcPts val="125"/>
              </a:spcBef>
            </a:pPr>
            <a:r>
              <a:rPr lang="en-US" sz="9650" dirty="0">
                <a:solidFill>
                  <a:schemeClr val="bg1"/>
                </a:solidFill>
                <a:latin typeface="Cambria"/>
                <a:cs typeface="Cambria"/>
              </a:rPr>
              <a:t>Malware creation and analysis</a:t>
            </a:r>
            <a:endParaRPr sz="9650" dirty="0">
              <a:solidFill>
                <a:schemeClr val="bg1"/>
              </a:solidFill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4999" y="1143000"/>
            <a:ext cx="5122068" cy="80009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9144000" cy="10287000"/>
          </a:xfrm>
          <a:custGeom>
            <a:avLst/>
            <a:gdLst/>
            <a:ahLst/>
            <a:cxnLst/>
            <a:rect l="l" t="t" r="r" b="b"/>
            <a:pathLst>
              <a:path w="9144000" h="10287000">
                <a:moveTo>
                  <a:pt x="0" y="0"/>
                </a:moveTo>
                <a:lnTo>
                  <a:pt x="9143999" y="0"/>
                </a:lnTo>
                <a:lnTo>
                  <a:pt x="9143999" y="10286998"/>
                </a:lnTo>
                <a:lnTo>
                  <a:pt x="0" y="1028699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53191" y="1675168"/>
            <a:ext cx="340106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114" dirty="0">
                <a:solidFill>
                  <a:srgbClr val="000000"/>
                </a:solidFill>
              </a:rPr>
              <a:t>I</a:t>
            </a:r>
            <a:r>
              <a:rPr sz="4500" spc="45" dirty="0">
                <a:solidFill>
                  <a:srgbClr val="000000"/>
                </a:solidFill>
              </a:rPr>
              <a:t>n</a:t>
            </a:r>
            <a:r>
              <a:rPr sz="4500" spc="-60" dirty="0">
                <a:solidFill>
                  <a:srgbClr val="000000"/>
                </a:solidFill>
              </a:rPr>
              <a:t>t</a:t>
            </a:r>
            <a:r>
              <a:rPr sz="4500" spc="-40" dirty="0">
                <a:solidFill>
                  <a:srgbClr val="000000"/>
                </a:solidFill>
              </a:rPr>
              <a:t>r</a:t>
            </a:r>
            <a:r>
              <a:rPr sz="4500" spc="-20" dirty="0">
                <a:solidFill>
                  <a:srgbClr val="000000"/>
                </a:solidFill>
              </a:rPr>
              <a:t>o</a:t>
            </a:r>
            <a:r>
              <a:rPr sz="4500" dirty="0">
                <a:solidFill>
                  <a:srgbClr val="000000"/>
                </a:solidFill>
              </a:rPr>
              <a:t>d</a:t>
            </a:r>
            <a:r>
              <a:rPr sz="4500" spc="35" dirty="0">
                <a:solidFill>
                  <a:srgbClr val="000000"/>
                </a:solidFill>
              </a:rPr>
              <a:t>u</a:t>
            </a:r>
            <a:r>
              <a:rPr sz="4500" spc="120" dirty="0">
                <a:solidFill>
                  <a:srgbClr val="000000"/>
                </a:solidFill>
              </a:rPr>
              <a:t>c</a:t>
            </a:r>
            <a:r>
              <a:rPr sz="4500" spc="-60" dirty="0">
                <a:solidFill>
                  <a:srgbClr val="000000"/>
                </a:solidFill>
              </a:rPr>
              <a:t>t</a:t>
            </a:r>
            <a:r>
              <a:rPr sz="4500" dirty="0">
                <a:solidFill>
                  <a:srgbClr val="000000"/>
                </a:solidFill>
              </a:rPr>
              <a:t>i</a:t>
            </a:r>
            <a:r>
              <a:rPr sz="4500" spc="-20" dirty="0">
                <a:solidFill>
                  <a:srgbClr val="000000"/>
                </a:solidFill>
              </a:rPr>
              <a:t>o</a:t>
            </a:r>
            <a:r>
              <a:rPr sz="4500" spc="45" dirty="0">
                <a:solidFill>
                  <a:srgbClr val="000000"/>
                </a:solidFill>
              </a:rPr>
              <a:t>n</a:t>
            </a:r>
            <a:endParaRPr sz="4500"/>
          </a:p>
        </p:txBody>
      </p:sp>
      <p:sp>
        <p:nvSpPr>
          <p:cNvPr id="6" name="object 6"/>
          <p:cNvSpPr txBox="1"/>
          <p:nvPr/>
        </p:nvSpPr>
        <p:spPr>
          <a:xfrm>
            <a:off x="10553191" y="2864745"/>
            <a:ext cx="5996940" cy="3079754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65"/>
              </a:spcBef>
            </a:pPr>
            <a:r>
              <a:rPr lang="en-US" sz="2450" b="1" dirty="0">
                <a:latin typeface="Verdana"/>
                <a:cs typeface="Verdana"/>
              </a:rPr>
              <a:t>Malware</a:t>
            </a:r>
            <a:r>
              <a:rPr lang="en-US" sz="2450" dirty="0">
                <a:latin typeface="Verdana"/>
                <a:cs typeface="Verdana"/>
              </a:rPr>
              <a:t> is termed as </a:t>
            </a:r>
            <a:r>
              <a:rPr lang="en-US" sz="2450" b="1" dirty="0">
                <a:latin typeface="Verdana"/>
                <a:cs typeface="Verdana"/>
              </a:rPr>
              <a:t>malicious software</a:t>
            </a:r>
            <a:r>
              <a:rPr lang="en-US" sz="2450" dirty="0">
                <a:latin typeface="Verdana"/>
                <a:cs typeface="Verdana"/>
              </a:rPr>
              <a:t> when installed on a target system gives remote access or performs an unintended action.</a:t>
            </a:r>
          </a:p>
          <a:p>
            <a:pPr marL="12700" marR="5080">
              <a:lnSpc>
                <a:spcPct val="102000"/>
              </a:lnSpc>
              <a:spcBef>
                <a:spcPts val="65"/>
              </a:spcBef>
            </a:pPr>
            <a:endParaRPr lang="en-US" sz="2450" dirty="0">
              <a:latin typeface="Verdana"/>
              <a:cs typeface="Verdana"/>
            </a:endParaRPr>
          </a:p>
          <a:p>
            <a:pPr marL="12700" marR="5080">
              <a:lnSpc>
                <a:spcPct val="102000"/>
              </a:lnSpc>
              <a:spcBef>
                <a:spcPts val="65"/>
              </a:spcBef>
            </a:pPr>
            <a:r>
              <a:rPr lang="en-US" sz="2450" dirty="0">
                <a:latin typeface="Verdana"/>
                <a:cs typeface="Verdana"/>
              </a:rPr>
              <a:t>There are many types of malwares like </a:t>
            </a:r>
            <a:r>
              <a:rPr lang="en-US" sz="2450" b="1" dirty="0">
                <a:latin typeface="Verdana"/>
                <a:cs typeface="Verdana"/>
              </a:rPr>
              <a:t>adware ,virus, worm, trojan, ransomware</a:t>
            </a:r>
            <a:r>
              <a:rPr lang="en-US" sz="2450" dirty="0">
                <a:latin typeface="Verdana"/>
                <a:cs typeface="Verdana"/>
              </a:rPr>
              <a:t> are in common.</a:t>
            </a:r>
            <a:endParaRPr sz="2450" dirty="0">
              <a:latin typeface="Verdana"/>
              <a:cs typeface="Verdana"/>
            </a:endParaRPr>
          </a:p>
        </p:txBody>
      </p:sp>
      <p:pic>
        <p:nvPicPr>
          <p:cNvPr id="1026" name="Picture 2" descr="What is Malware? Malware Definition, Types and Protection">
            <a:extLst>
              <a:ext uri="{FF2B5EF4-FFF2-40B4-BE49-F238E27FC236}">
                <a16:creationId xmlns:a16="http://schemas.microsoft.com/office/drawing/2014/main" id="{CD9A347D-BF58-8DF6-1522-0F5543718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1492250"/>
            <a:ext cx="9123363" cy="617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2434" y="1610369"/>
            <a:ext cx="6286500" cy="8899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50" dirty="0">
                <a:solidFill>
                  <a:schemeClr val="tx1"/>
                </a:solidFill>
              </a:rPr>
              <a:t>Some of major used tools for malware creation</a:t>
            </a:r>
            <a:endParaRPr sz="2850" dirty="0">
              <a:solidFill>
                <a:schemeClr val="tx1"/>
              </a:solidFill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0" y="0"/>
            <a:ext cx="9143851" cy="10286851"/>
          </a:xfrm>
          <a:prstGeom prst="rect">
            <a:avLst/>
          </a:prstGeom>
        </p:spPr>
      </p:pic>
      <p:sp>
        <p:nvSpPr>
          <p:cNvPr id="7" name="object 2">
            <a:extLst>
              <a:ext uri="{FF2B5EF4-FFF2-40B4-BE49-F238E27FC236}">
                <a16:creationId xmlns:a16="http://schemas.microsoft.com/office/drawing/2014/main" id="{7F36BE26-FA70-9F3C-1749-8797F52C2803}"/>
              </a:ext>
            </a:extLst>
          </p:cNvPr>
          <p:cNvSpPr txBox="1">
            <a:spLocks/>
          </p:cNvSpPr>
          <p:nvPr/>
        </p:nvSpPr>
        <p:spPr>
          <a:xfrm>
            <a:off x="1422596" y="3320339"/>
            <a:ext cx="6286500" cy="18056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650" b="1" i="0">
                <a:solidFill>
                  <a:schemeClr val="bg1"/>
                </a:solidFill>
                <a:latin typeface="Cambria"/>
                <a:ea typeface="+mj-ea"/>
                <a:cs typeface="Cambria"/>
              </a:defRPr>
            </a:lvl1pPr>
          </a:lstStyle>
          <a:p>
            <a:pPr marL="469900" indent="-457200"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US" sz="2850" kern="0" dirty="0">
                <a:solidFill>
                  <a:schemeClr val="tx1"/>
                </a:solidFill>
              </a:rPr>
              <a:t>MSF venom(Metasploit)</a:t>
            </a:r>
          </a:p>
          <a:p>
            <a:pPr marL="469900" indent="-457200"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US" sz="2850" kern="0" dirty="0">
                <a:solidFill>
                  <a:schemeClr val="tx1"/>
                </a:solidFill>
              </a:rPr>
              <a:t>Veil framework</a:t>
            </a:r>
          </a:p>
          <a:p>
            <a:pPr marL="469900" indent="-457200"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US" sz="2850" kern="0" dirty="0">
                <a:solidFill>
                  <a:schemeClr val="tx1"/>
                </a:solidFill>
              </a:rPr>
              <a:t>Empire </a:t>
            </a:r>
          </a:p>
          <a:p>
            <a:pPr marL="469900" indent="-457200"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US" sz="2850" kern="0" dirty="0">
                <a:solidFill>
                  <a:schemeClr val="tx1"/>
                </a:solidFill>
              </a:rPr>
              <a:t>The fat rat</a:t>
            </a: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D770AA28-B5E7-994D-D445-CDE79ACCB412}"/>
              </a:ext>
            </a:extLst>
          </p:cNvPr>
          <p:cNvSpPr txBox="1">
            <a:spLocks/>
          </p:cNvSpPr>
          <p:nvPr/>
        </p:nvSpPr>
        <p:spPr>
          <a:xfrm>
            <a:off x="1443233" y="5945945"/>
            <a:ext cx="6286500" cy="176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650" b="1" i="0">
                <a:solidFill>
                  <a:schemeClr val="bg1"/>
                </a:solidFill>
                <a:latin typeface="Cambria"/>
                <a:ea typeface="+mj-ea"/>
                <a:cs typeface="Cambri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50" kern="0" dirty="0">
                <a:solidFill>
                  <a:schemeClr val="tx1"/>
                </a:solidFill>
              </a:rPr>
              <a:t>Security professionals either good or bad write their own malicious code and get reverse access into the system.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4824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77999" y="1126110"/>
            <a:ext cx="8648700" cy="1082348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31800" rIns="0" bIns="0" rtlCol="0">
            <a:spAutoFit/>
          </a:bodyPr>
          <a:lstStyle/>
          <a:p>
            <a:pPr marL="224790">
              <a:lnSpc>
                <a:spcPct val="100000"/>
              </a:lnSpc>
              <a:spcBef>
                <a:spcPts val="3400"/>
              </a:spcBef>
            </a:pPr>
            <a:r>
              <a:rPr lang="en-US" sz="4200" dirty="0"/>
              <a:t>Types of malware </a:t>
            </a:r>
            <a:r>
              <a:rPr lang="en-US" sz="4200" dirty="0" err="1"/>
              <a:t>analyis</a:t>
            </a:r>
            <a:r>
              <a:rPr lang="en-US" sz="4200" dirty="0"/>
              <a:t> </a:t>
            </a:r>
            <a:endParaRPr sz="4200" dirty="0"/>
          </a:p>
        </p:txBody>
      </p:sp>
      <p:sp>
        <p:nvSpPr>
          <p:cNvPr id="4" name="object 4"/>
          <p:cNvSpPr txBox="1"/>
          <p:nvPr/>
        </p:nvSpPr>
        <p:spPr>
          <a:xfrm>
            <a:off x="9318376" y="3393156"/>
            <a:ext cx="7728584" cy="132382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065" marR="5080">
              <a:lnSpc>
                <a:spcPct val="117900"/>
              </a:lnSpc>
              <a:spcBef>
                <a:spcPts val="75"/>
              </a:spcBef>
            </a:pPr>
            <a:r>
              <a:rPr lang="en-US" sz="2450" dirty="0">
                <a:latin typeface="Verdana"/>
                <a:cs typeface="Verdana"/>
              </a:rPr>
              <a:t>Malware analysis is performed in </a:t>
            </a:r>
            <a:r>
              <a:rPr lang="en-US" sz="2450" b="1" dirty="0">
                <a:latin typeface="Verdana"/>
                <a:cs typeface="Verdana"/>
              </a:rPr>
              <a:t>two ways</a:t>
            </a:r>
            <a:r>
              <a:rPr lang="en-US" sz="2450" dirty="0">
                <a:latin typeface="Verdana"/>
                <a:cs typeface="Verdana"/>
              </a:rPr>
              <a:t>:       </a:t>
            </a:r>
          </a:p>
          <a:p>
            <a:pPr marL="12065" marR="5080">
              <a:lnSpc>
                <a:spcPct val="117900"/>
              </a:lnSpc>
              <a:spcBef>
                <a:spcPts val="75"/>
              </a:spcBef>
            </a:pPr>
            <a:r>
              <a:rPr lang="en-US" sz="2450" b="1" dirty="0">
                <a:latin typeface="Verdana"/>
                <a:cs typeface="Verdana"/>
              </a:rPr>
              <a:t>1.Static analysis and</a:t>
            </a:r>
          </a:p>
          <a:p>
            <a:pPr marL="12065" marR="5080">
              <a:lnSpc>
                <a:spcPct val="117900"/>
              </a:lnSpc>
              <a:spcBef>
                <a:spcPts val="75"/>
              </a:spcBef>
            </a:pPr>
            <a:r>
              <a:rPr lang="en-US" sz="2450" b="1" dirty="0">
                <a:latin typeface="Verdana"/>
                <a:cs typeface="Verdana"/>
              </a:rPr>
              <a:t>2.Dynamic analysis or behavioral analysis</a:t>
            </a:r>
            <a:endParaRPr sz="2450" b="1" dirty="0">
              <a:latin typeface="Verdana"/>
              <a:cs typeface="Verdana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B8D1C0D1-EEE7-5A39-2F6C-7F531F7319FF}"/>
              </a:ext>
            </a:extLst>
          </p:cNvPr>
          <p:cNvSpPr txBox="1">
            <a:spLocks/>
          </p:cNvSpPr>
          <p:nvPr/>
        </p:nvSpPr>
        <p:spPr>
          <a:xfrm>
            <a:off x="9324725" y="5582721"/>
            <a:ext cx="8201973" cy="176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650" b="1" i="0">
                <a:solidFill>
                  <a:schemeClr val="bg1"/>
                </a:solidFill>
                <a:latin typeface="Cambria"/>
                <a:ea typeface="+mj-ea"/>
                <a:cs typeface="Cambria"/>
              </a:defRPr>
            </a:lvl1pPr>
          </a:lstStyle>
          <a:p>
            <a:pPr marL="46990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50" b="0" kern="0" dirty="0">
                <a:solidFill>
                  <a:schemeClr val="tx1"/>
                </a:solidFill>
              </a:rPr>
              <a:t>Static analysis is analyzing a malware </a:t>
            </a:r>
            <a:r>
              <a:rPr lang="en-US" sz="2850" kern="0" dirty="0">
                <a:solidFill>
                  <a:schemeClr val="tx1"/>
                </a:solidFill>
              </a:rPr>
              <a:t>without execution</a:t>
            </a:r>
            <a:r>
              <a:rPr lang="en-US" sz="2850" b="0" kern="0" dirty="0">
                <a:solidFill>
                  <a:schemeClr val="tx1"/>
                </a:solidFill>
              </a:rPr>
              <a:t>. We </a:t>
            </a:r>
            <a:r>
              <a:rPr lang="en-US" sz="2850" kern="0" dirty="0">
                <a:solidFill>
                  <a:schemeClr val="tx1"/>
                </a:solidFill>
              </a:rPr>
              <a:t>extract strings  and code in several ways </a:t>
            </a:r>
            <a:r>
              <a:rPr lang="en-US" sz="2850" b="0" kern="0" dirty="0">
                <a:solidFill>
                  <a:schemeClr val="tx1"/>
                </a:solidFill>
              </a:rPr>
              <a:t>to get the necessary details and how actually the malware works.</a:t>
            </a: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2B15A066-1250-F323-0485-A8DFA3B12BC7}"/>
              </a:ext>
            </a:extLst>
          </p:cNvPr>
          <p:cNvSpPr txBox="1">
            <a:spLocks/>
          </p:cNvSpPr>
          <p:nvPr/>
        </p:nvSpPr>
        <p:spPr>
          <a:xfrm>
            <a:off x="9310438" y="7512050"/>
            <a:ext cx="8201973" cy="22057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650" b="1" i="0">
                <a:solidFill>
                  <a:schemeClr val="bg1"/>
                </a:solidFill>
                <a:latin typeface="Cambria"/>
                <a:ea typeface="+mj-ea"/>
                <a:cs typeface="Cambria"/>
              </a:defRPr>
            </a:lvl1pPr>
          </a:lstStyle>
          <a:p>
            <a:pPr marL="46990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50" b="0" kern="0" dirty="0">
                <a:solidFill>
                  <a:schemeClr val="tx1"/>
                </a:solidFill>
              </a:rPr>
              <a:t>Dynamic analysis is analyzing a malware </a:t>
            </a:r>
            <a:r>
              <a:rPr lang="en-US" sz="2850" kern="0" dirty="0">
                <a:solidFill>
                  <a:schemeClr val="tx1"/>
                </a:solidFill>
              </a:rPr>
              <a:t>with executing in real time environment</a:t>
            </a:r>
            <a:r>
              <a:rPr lang="en-US" sz="2850" b="0" kern="0" dirty="0">
                <a:solidFill>
                  <a:schemeClr val="tx1"/>
                </a:solidFill>
              </a:rPr>
              <a:t>. We run the malware in virtual box and check how the malware is executing and what all files it is affecting.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4287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18461" y="1089410"/>
            <a:ext cx="15063778" cy="851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56420">
              <a:spcBef>
                <a:spcPts val="100"/>
              </a:spcBef>
              <a:tabLst>
                <a:tab pos="11706860" algn="l"/>
              </a:tabLst>
            </a:pPr>
            <a:r>
              <a:rPr lang="en-US" sz="2800" b="1" dirty="0">
                <a:solidFill>
                  <a:schemeClr val="bg1"/>
                </a:solidFill>
                <a:latin typeface="Verdana"/>
                <a:cs typeface="Verdana"/>
              </a:rPr>
              <a:t>for our lab experiment we :</a:t>
            </a:r>
            <a:br>
              <a:rPr lang="en-US" sz="2800" b="1" dirty="0">
                <a:solidFill>
                  <a:schemeClr val="bg1"/>
                </a:solidFill>
                <a:latin typeface="Verdana"/>
                <a:cs typeface="Verdana"/>
              </a:rPr>
            </a:br>
            <a:endParaRPr spc="-20" dirty="0"/>
          </a:p>
        </p:txBody>
      </p:sp>
      <p:sp>
        <p:nvSpPr>
          <p:cNvPr id="6" name="object 6"/>
          <p:cNvSpPr txBox="1"/>
          <p:nvPr/>
        </p:nvSpPr>
        <p:spPr>
          <a:xfrm>
            <a:off x="11093604" y="2474760"/>
            <a:ext cx="5588635" cy="7039812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55"/>
              </a:spcBef>
            </a:pPr>
            <a:endParaRPr lang="en-US" sz="2450" dirty="0">
              <a:solidFill>
                <a:schemeClr val="bg1"/>
              </a:solidFill>
              <a:latin typeface="Verdana"/>
              <a:cs typeface="Verdana"/>
            </a:endParaRPr>
          </a:p>
          <a:p>
            <a:pPr marL="12700" marR="5080">
              <a:lnSpc>
                <a:spcPct val="102299"/>
              </a:lnSpc>
              <a:spcBef>
                <a:spcPts val="55"/>
              </a:spcBef>
            </a:pPr>
            <a:r>
              <a:rPr lang="en-US" sz="2450" dirty="0">
                <a:solidFill>
                  <a:schemeClr val="bg1"/>
                </a:solidFill>
                <a:latin typeface="Verdana"/>
                <a:cs typeface="Verdana"/>
              </a:rPr>
              <a:t>Learn how a malware works.</a:t>
            </a:r>
          </a:p>
          <a:p>
            <a:pPr marL="12700" marR="5080">
              <a:lnSpc>
                <a:spcPct val="102299"/>
              </a:lnSpc>
              <a:spcBef>
                <a:spcPts val="55"/>
              </a:spcBef>
            </a:pPr>
            <a:endParaRPr lang="en-US" sz="2450" dirty="0">
              <a:solidFill>
                <a:schemeClr val="bg1"/>
              </a:solidFill>
              <a:latin typeface="Verdana"/>
              <a:cs typeface="Verdana"/>
            </a:endParaRPr>
          </a:p>
          <a:p>
            <a:pPr marL="12700" marR="5080">
              <a:lnSpc>
                <a:spcPct val="102299"/>
              </a:lnSpc>
              <a:spcBef>
                <a:spcPts val="55"/>
              </a:spcBef>
            </a:pPr>
            <a:r>
              <a:rPr lang="en-US" sz="2450" dirty="0">
                <a:solidFill>
                  <a:schemeClr val="bg1"/>
                </a:solidFill>
                <a:latin typeface="Verdana"/>
                <a:cs typeface="Verdana"/>
              </a:rPr>
              <a:t>Create a simple malware for windows.</a:t>
            </a:r>
          </a:p>
          <a:p>
            <a:pPr marL="12700" marR="5080">
              <a:lnSpc>
                <a:spcPct val="102299"/>
              </a:lnSpc>
              <a:spcBef>
                <a:spcPts val="55"/>
              </a:spcBef>
            </a:pPr>
            <a:endParaRPr lang="en-US" sz="2450" dirty="0">
              <a:solidFill>
                <a:schemeClr val="bg1"/>
              </a:solidFill>
              <a:latin typeface="Verdana"/>
              <a:cs typeface="Verdana"/>
            </a:endParaRPr>
          </a:p>
          <a:p>
            <a:pPr marL="12700" marR="5080">
              <a:lnSpc>
                <a:spcPct val="102299"/>
              </a:lnSpc>
              <a:spcBef>
                <a:spcPts val="55"/>
              </a:spcBef>
            </a:pPr>
            <a:r>
              <a:rPr lang="en-US" sz="2450" dirty="0">
                <a:solidFill>
                  <a:schemeClr val="bg1"/>
                </a:solidFill>
                <a:latin typeface="Verdana"/>
                <a:cs typeface="Verdana"/>
              </a:rPr>
              <a:t>Perform basics of malware analysis and detection.</a:t>
            </a:r>
          </a:p>
          <a:p>
            <a:pPr marL="12700" marR="5080">
              <a:lnSpc>
                <a:spcPct val="102299"/>
              </a:lnSpc>
              <a:spcBef>
                <a:spcPts val="55"/>
              </a:spcBef>
            </a:pPr>
            <a:endParaRPr lang="en-US" sz="2450" dirty="0">
              <a:solidFill>
                <a:schemeClr val="bg1"/>
              </a:solidFill>
              <a:latin typeface="Verdana"/>
              <a:cs typeface="Verdana"/>
            </a:endParaRPr>
          </a:p>
          <a:p>
            <a:pPr marL="12700" marR="5080">
              <a:lnSpc>
                <a:spcPct val="102299"/>
              </a:lnSpc>
              <a:spcBef>
                <a:spcPts val="55"/>
              </a:spcBef>
            </a:pPr>
            <a:r>
              <a:rPr lang="en-US" sz="2450" dirty="0">
                <a:solidFill>
                  <a:schemeClr val="bg1"/>
                </a:solidFill>
                <a:latin typeface="Verdana"/>
                <a:cs typeface="Verdana"/>
              </a:rPr>
              <a:t>perform static analysis and look all strings , pull out useful information for analysis.</a:t>
            </a:r>
          </a:p>
          <a:p>
            <a:pPr marL="12700" marR="5080">
              <a:lnSpc>
                <a:spcPct val="102299"/>
              </a:lnSpc>
              <a:spcBef>
                <a:spcPts val="55"/>
              </a:spcBef>
            </a:pPr>
            <a:endParaRPr lang="en-US" sz="2450" dirty="0">
              <a:solidFill>
                <a:schemeClr val="bg1"/>
              </a:solidFill>
              <a:latin typeface="Verdana"/>
              <a:cs typeface="Verdana"/>
            </a:endParaRPr>
          </a:p>
          <a:p>
            <a:pPr marL="12700" marR="5080">
              <a:lnSpc>
                <a:spcPct val="102299"/>
              </a:lnSpc>
              <a:spcBef>
                <a:spcPts val="55"/>
              </a:spcBef>
            </a:pPr>
            <a:r>
              <a:rPr lang="en-US" sz="2450" dirty="0">
                <a:solidFill>
                  <a:schemeClr val="bg1"/>
                </a:solidFill>
                <a:latin typeface="Verdana"/>
                <a:cs typeface="Verdana"/>
              </a:rPr>
              <a:t>Perform basic reverse engineering technique for an malware which uses PowerShell.</a:t>
            </a:r>
          </a:p>
          <a:p>
            <a:pPr marL="12700" marR="5080">
              <a:lnSpc>
                <a:spcPct val="102299"/>
              </a:lnSpc>
              <a:spcBef>
                <a:spcPts val="55"/>
              </a:spcBef>
            </a:pPr>
            <a:endParaRPr lang="en-US" sz="2450" dirty="0">
              <a:solidFill>
                <a:schemeClr val="bg1"/>
              </a:solidFill>
              <a:latin typeface="Verdana"/>
              <a:cs typeface="Verdana"/>
            </a:endParaRPr>
          </a:p>
          <a:p>
            <a:pPr marL="12700" marR="5080">
              <a:lnSpc>
                <a:spcPct val="102299"/>
              </a:lnSpc>
              <a:spcBef>
                <a:spcPts val="55"/>
              </a:spcBef>
            </a:pPr>
            <a:r>
              <a:rPr lang="en-US" sz="245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endParaRPr sz="245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pic>
        <p:nvPicPr>
          <p:cNvPr id="2050" name="Picture 2" descr="What is Advanced Malware and How Do I Find and Remove It?">
            <a:extLst>
              <a:ext uri="{FF2B5EF4-FFF2-40B4-BE49-F238E27FC236}">
                <a16:creationId xmlns:a16="http://schemas.microsoft.com/office/drawing/2014/main" id="{F9C62068-32C1-1B5A-D043-A39556298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" y="3021539"/>
            <a:ext cx="923925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5146" y="2864230"/>
            <a:ext cx="6400165" cy="2008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0" spc="180" dirty="0"/>
              <a:t>Thanks!</a:t>
            </a:r>
            <a:endParaRPr sz="1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</TotalTime>
  <Words>230</Words>
  <Application>Microsoft Office PowerPoint</Application>
  <PresentationFormat>Custom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Cambria</vt:lpstr>
      <vt:lpstr>Verdana</vt:lpstr>
      <vt:lpstr>Wingdings</vt:lpstr>
      <vt:lpstr>Office Theme</vt:lpstr>
      <vt:lpstr>PowerPoint Presentation</vt:lpstr>
      <vt:lpstr>Introduction</vt:lpstr>
      <vt:lpstr>Some of major used tools for malware creation</vt:lpstr>
      <vt:lpstr>Types of malware analyis </vt:lpstr>
      <vt:lpstr>for our lab experiment we : 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lakshmi preetham</dc:creator>
  <cp:lastModifiedBy>lakshmi preetham</cp:lastModifiedBy>
  <cp:revision>3</cp:revision>
  <dcterms:created xsi:type="dcterms:W3CDTF">2023-10-11T07:26:24Z</dcterms:created>
  <dcterms:modified xsi:type="dcterms:W3CDTF">2024-01-09T15:23:12Z</dcterms:modified>
</cp:coreProperties>
</file>