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7" r:id="rId2"/>
    <p:sldId id="256" r:id="rId3"/>
    <p:sldId id="258" r:id="rId4"/>
    <p:sldId id="282" r:id="rId5"/>
    <p:sldId id="259" r:id="rId6"/>
    <p:sldId id="288" r:id="rId7"/>
    <p:sldId id="266" r:id="rId8"/>
    <p:sldId id="289" r:id="rId9"/>
    <p:sldId id="268" r:id="rId10"/>
    <p:sldId id="290" r:id="rId11"/>
    <p:sldId id="270" r:id="rId12"/>
    <p:sldId id="291" r:id="rId13"/>
    <p:sldId id="284" r:id="rId14"/>
    <p:sldId id="292" r:id="rId15"/>
    <p:sldId id="276" r:id="rId16"/>
    <p:sldId id="293" r:id="rId17"/>
    <p:sldId id="277" r:id="rId18"/>
    <p:sldId id="294" r:id="rId19"/>
    <p:sldId id="283" r:id="rId20"/>
    <p:sldId id="295" r:id="rId21"/>
    <p:sldId id="296" r:id="rId22"/>
    <p:sldId id="297" r:id="rId23"/>
    <p:sldId id="260" r:id="rId24"/>
    <p:sldId id="298" r:id="rId25"/>
    <p:sldId id="278" r:id="rId26"/>
    <p:sldId id="280" r:id="rId27"/>
    <p:sldId id="261" r:id="rId28"/>
    <p:sldId id="262" r:id="rId29"/>
    <p:sldId id="263" r:id="rId30"/>
    <p:sldId id="287"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19" autoAdjust="0"/>
    <p:restoredTop sz="94660"/>
  </p:normalViewPr>
  <p:slideViewPr>
    <p:cSldViewPr snapToGrid="0">
      <p:cViewPr varScale="1">
        <p:scale>
          <a:sx n="86" d="100"/>
          <a:sy n="86" d="100"/>
        </p:scale>
        <p:origin x="11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9T04:34:16.260"/>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9T04:34:20.760"/>
    </inkml:context>
    <inkml:brush xml:id="br0">
      <inkml:brushProperty name="width" value="0.05" units="cm"/>
      <inkml:brushProperty name="height" value="0.05" units="cm"/>
      <inkml:brushProperty name="color" value="#E71224"/>
    </inkml:brush>
  </inkml:definitions>
  <inkml:trace contextRef="#ctx0" brushRef="#br0">1 0 24575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3FBE8A-9B46-4222-9E90-F6841754C0C4}" type="datetimeFigureOut">
              <a:rPr lang="en-US" smtClean="0"/>
              <a:t>11/30/2022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0E94D-7948-46B7-A9A5-B8E0D75020D6}" type="slidenum">
              <a:rPr lang="en-US" smtClean="0"/>
              <a:t>‹#›</a:t>
            </a:fld>
            <a:endParaRPr lang="en-US"/>
          </a:p>
        </p:txBody>
      </p:sp>
    </p:spTree>
    <p:extLst>
      <p:ext uri="{BB962C8B-B14F-4D97-AF65-F5344CB8AC3E}">
        <p14:creationId xmlns:p14="http://schemas.microsoft.com/office/powerpoint/2010/main" val="3787716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35415"/>
            <a:ext cx="7772400" cy="2074548"/>
          </a:xfrm>
          <a:prstGeom prst="rect">
            <a:avLst/>
          </a:prstGeo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7761587" y="6283470"/>
            <a:ext cx="1257220" cy="395626"/>
          </a:xfrm>
        </p:spPr>
        <p:txBody>
          <a:bodyPr/>
          <a:lstStyle/>
          <a:p>
            <a:fld id="{F2A2ECFF-DF79-4F29-AB95-6E0CF4AE0BDD}" type="slidenum">
              <a:rPr lang="en-US" smtClean="0"/>
              <a:t>‹#›</a:t>
            </a:fld>
            <a:endParaRPr lang="en-US"/>
          </a:p>
        </p:txBody>
      </p:sp>
    </p:spTree>
    <p:extLst>
      <p:ext uri="{BB962C8B-B14F-4D97-AF65-F5344CB8AC3E}">
        <p14:creationId xmlns:p14="http://schemas.microsoft.com/office/powerpoint/2010/main" val="2051451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A2ECFF-DF79-4F29-AB95-6E0CF4AE0BDD}" type="slidenum">
              <a:rPr lang="en-US" smtClean="0"/>
              <a:t>‹#›</a:t>
            </a:fld>
            <a:endParaRPr lang="en-US"/>
          </a:p>
        </p:txBody>
      </p:sp>
    </p:spTree>
    <p:extLst>
      <p:ext uri="{BB962C8B-B14F-4D97-AF65-F5344CB8AC3E}">
        <p14:creationId xmlns:p14="http://schemas.microsoft.com/office/powerpoint/2010/main" val="2874638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A2ECFF-DF79-4F29-AB95-6E0CF4AE0BDD}" type="slidenum">
              <a:rPr lang="en-US" smtClean="0"/>
              <a:t>‹#›</a:t>
            </a:fld>
            <a:endParaRPr lang="en-US"/>
          </a:p>
        </p:txBody>
      </p:sp>
    </p:spTree>
    <p:extLst>
      <p:ext uri="{BB962C8B-B14F-4D97-AF65-F5344CB8AC3E}">
        <p14:creationId xmlns:p14="http://schemas.microsoft.com/office/powerpoint/2010/main" val="2813740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2A2ECFF-DF79-4F29-AB95-6E0CF4AE0BDD}" type="slidenum">
              <a:rPr lang="en-US" smtClean="0"/>
              <a:t>‹#›</a:t>
            </a:fld>
            <a:endParaRPr lang="en-US"/>
          </a:p>
        </p:txBody>
      </p:sp>
      <p:sp>
        <p:nvSpPr>
          <p:cNvPr id="6" name="Title 1"/>
          <p:cNvSpPr txBox="1">
            <a:spLocks/>
          </p:cNvSpPr>
          <p:nvPr userDrawn="1"/>
        </p:nvSpPr>
        <p:spPr>
          <a:xfrm>
            <a:off x="0" y="3307"/>
            <a:ext cx="9144000" cy="1211132"/>
          </a:xfrm>
          <a:prstGeom prst="rect">
            <a:avLst/>
          </a:prstGeom>
          <a:solidFill>
            <a:srgbClr val="0070C0"/>
          </a:solidFill>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bg1"/>
                </a:solidFill>
                <a:latin typeface="Times New Roman" panose="02020603050405020304" pitchFamily="18" charset="0"/>
                <a:cs typeface="Times New Roman" panose="02020603050405020304" pitchFamily="18" charset="0"/>
              </a:rPr>
              <a:t>Bangalore Institute of Technology</a:t>
            </a:r>
            <a:br>
              <a:rPr lang="en-US" sz="2800" b="1" dirty="0">
                <a:solidFill>
                  <a:schemeClr val="bg1"/>
                </a:solidFill>
                <a:latin typeface="Times New Roman" panose="02020603050405020304" pitchFamily="18" charset="0"/>
                <a:cs typeface="Times New Roman" panose="02020603050405020304" pitchFamily="18" charset="0"/>
              </a:rPr>
            </a:br>
            <a:r>
              <a:rPr lang="en-US" sz="1600" dirty="0">
                <a:solidFill>
                  <a:schemeClr val="bg1"/>
                </a:solidFill>
                <a:latin typeface="Times New Roman" panose="02020603050405020304" pitchFamily="18" charset="0"/>
                <a:cs typeface="Times New Roman" panose="02020603050405020304" pitchFamily="18" charset="0"/>
              </a:rPr>
              <a:t>K.R. Road, V.V. Pura, Bengaluru.-560004.</a:t>
            </a:r>
            <a:br>
              <a:rPr lang="en-US" sz="1600" dirty="0">
                <a:solidFill>
                  <a:schemeClr val="bg1"/>
                </a:solidFill>
                <a:latin typeface="Times New Roman" panose="02020603050405020304" pitchFamily="18" charset="0"/>
                <a:cs typeface="Times New Roman" panose="02020603050405020304" pitchFamily="18" charset="0"/>
              </a:rPr>
            </a:br>
            <a:r>
              <a:rPr lang="en-US" sz="2400" b="1" dirty="0">
                <a:solidFill>
                  <a:schemeClr val="bg1"/>
                </a:solidFill>
                <a:latin typeface="Times New Roman" panose="02020603050405020304" pitchFamily="18" charset="0"/>
                <a:cs typeface="Times New Roman" panose="02020603050405020304" pitchFamily="18" charset="0"/>
              </a:rPr>
              <a:t>D</a:t>
            </a:r>
            <a:r>
              <a:rPr lang="en-US" sz="2000" b="1" dirty="0">
                <a:solidFill>
                  <a:schemeClr val="bg1"/>
                </a:solidFill>
                <a:latin typeface="Times New Roman" panose="02020603050405020304" pitchFamily="18" charset="0"/>
                <a:cs typeface="Times New Roman" panose="02020603050405020304" pitchFamily="18" charset="0"/>
              </a:rPr>
              <a:t>epartment of Computer Science &amp; Engineering</a:t>
            </a:r>
            <a:br>
              <a:rPr lang="en-US" sz="2000" b="1" dirty="0">
                <a:solidFill>
                  <a:schemeClr val="bg1"/>
                </a:solidFill>
                <a:latin typeface="Times New Roman" panose="02020603050405020304" pitchFamily="18" charset="0"/>
                <a:cs typeface="Times New Roman" panose="02020603050405020304" pitchFamily="18" charset="0"/>
              </a:rPr>
            </a:br>
            <a:r>
              <a:rPr lang="en-US" sz="2000" b="1" dirty="0">
                <a:solidFill>
                  <a:schemeClr val="bg1"/>
                </a:solidFill>
                <a:latin typeface="Times New Roman" panose="02020603050405020304" pitchFamily="18" charset="0"/>
                <a:cs typeface="Times New Roman" panose="02020603050405020304" pitchFamily="18" charset="0"/>
              </a:rPr>
              <a:t>M. Tech. </a:t>
            </a:r>
            <a:r>
              <a:rPr lang="en-US" sz="2000" b="1" dirty="0" err="1">
                <a:solidFill>
                  <a:schemeClr val="bg1"/>
                </a:solidFill>
                <a:latin typeface="Times New Roman" panose="02020603050405020304" pitchFamily="18" charset="0"/>
                <a:cs typeface="Times New Roman" panose="02020603050405020304" pitchFamily="18" charset="0"/>
              </a:rPr>
              <a:t>Programme</a:t>
            </a:r>
            <a:br>
              <a:rPr 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545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A2ECFF-DF79-4F29-AB95-6E0CF4AE0BDD}" type="slidenum">
              <a:rPr lang="en-US" smtClean="0"/>
              <a:t>‹#›</a:t>
            </a:fld>
            <a:endParaRPr lang="en-US"/>
          </a:p>
        </p:txBody>
      </p:sp>
    </p:spTree>
    <p:extLst>
      <p:ext uri="{BB962C8B-B14F-4D97-AF65-F5344CB8AC3E}">
        <p14:creationId xmlns:p14="http://schemas.microsoft.com/office/powerpoint/2010/main" val="2845446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F2A2ECFF-DF79-4F29-AB95-6E0CF4AE0BDD}" type="slidenum">
              <a:rPr lang="en-US" smtClean="0"/>
              <a:t>‹#›</a:t>
            </a:fld>
            <a:endParaRPr lang="en-US"/>
          </a:p>
        </p:txBody>
      </p:sp>
    </p:spTree>
    <p:extLst>
      <p:ext uri="{BB962C8B-B14F-4D97-AF65-F5344CB8AC3E}">
        <p14:creationId xmlns:p14="http://schemas.microsoft.com/office/powerpoint/2010/main" val="2451950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09381" y="1666599"/>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666599"/>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F2A2ECFF-DF79-4F29-AB95-6E0CF4AE0BDD}" type="slidenum">
              <a:rPr lang="en-US" smtClean="0"/>
              <a:t>‹#›</a:t>
            </a:fld>
            <a:endParaRPr lang="en-US"/>
          </a:p>
        </p:txBody>
      </p:sp>
    </p:spTree>
    <p:extLst>
      <p:ext uri="{BB962C8B-B14F-4D97-AF65-F5344CB8AC3E}">
        <p14:creationId xmlns:p14="http://schemas.microsoft.com/office/powerpoint/2010/main" val="3149184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442627"/>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266539"/>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42627"/>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266539"/>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F2A2ECFF-DF79-4F29-AB95-6E0CF4AE0BDD}" type="slidenum">
              <a:rPr lang="en-US" smtClean="0"/>
              <a:t>‹#›</a:t>
            </a:fld>
            <a:endParaRPr lang="en-US"/>
          </a:p>
        </p:txBody>
      </p:sp>
    </p:spTree>
    <p:extLst>
      <p:ext uri="{BB962C8B-B14F-4D97-AF65-F5344CB8AC3E}">
        <p14:creationId xmlns:p14="http://schemas.microsoft.com/office/powerpoint/2010/main" val="168788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2A2ECFF-DF79-4F29-AB95-6E0CF4AE0BDD}" type="slidenum">
              <a:rPr lang="en-US" smtClean="0"/>
              <a:t>‹#›</a:t>
            </a:fld>
            <a:endParaRPr lang="en-US"/>
          </a:p>
        </p:txBody>
      </p:sp>
    </p:spTree>
    <p:extLst>
      <p:ext uri="{BB962C8B-B14F-4D97-AF65-F5344CB8AC3E}">
        <p14:creationId xmlns:p14="http://schemas.microsoft.com/office/powerpoint/2010/main" val="3932919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2A2ECFF-DF79-4F29-AB95-6E0CF4AE0BDD}" type="slidenum">
              <a:rPr lang="en-US" smtClean="0"/>
              <a:t>‹#›</a:t>
            </a:fld>
            <a:endParaRPr lang="en-US"/>
          </a:p>
        </p:txBody>
      </p:sp>
    </p:spTree>
    <p:extLst>
      <p:ext uri="{BB962C8B-B14F-4D97-AF65-F5344CB8AC3E}">
        <p14:creationId xmlns:p14="http://schemas.microsoft.com/office/powerpoint/2010/main" val="2103374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1311964"/>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935895" y="1490870"/>
            <a:ext cx="4580645" cy="437018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961860"/>
            <a:ext cx="2949178" cy="290712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F2A2ECFF-DF79-4F29-AB95-6E0CF4AE0BDD}" type="slidenum">
              <a:rPr lang="en-US" smtClean="0"/>
              <a:t>‹#›</a:t>
            </a:fld>
            <a:endParaRPr lang="en-US"/>
          </a:p>
        </p:txBody>
      </p:sp>
    </p:spTree>
    <p:extLst>
      <p:ext uri="{BB962C8B-B14F-4D97-AF65-F5344CB8AC3E}">
        <p14:creationId xmlns:p14="http://schemas.microsoft.com/office/powerpoint/2010/main" val="408874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8650" y="1312792"/>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1312792"/>
            <a:ext cx="4629150" cy="454825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3160642"/>
            <a:ext cx="2949178" cy="270834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F2A2ECFF-DF79-4F29-AB95-6E0CF4AE0BDD}" type="slidenum">
              <a:rPr lang="en-US" smtClean="0"/>
              <a:t>‹#›</a:t>
            </a:fld>
            <a:endParaRPr lang="en-US"/>
          </a:p>
        </p:txBody>
      </p:sp>
    </p:spTree>
    <p:extLst>
      <p:ext uri="{BB962C8B-B14F-4D97-AF65-F5344CB8AC3E}">
        <p14:creationId xmlns:p14="http://schemas.microsoft.com/office/powerpoint/2010/main" val="1682345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589558"/>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7" name="Group 16"/>
          <p:cNvGrpSpPr/>
          <p:nvPr userDrawn="1"/>
        </p:nvGrpSpPr>
        <p:grpSpPr>
          <a:xfrm>
            <a:off x="0" y="6082418"/>
            <a:ext cx="9144000" cy="837478"/>
            <a:chOff x="-4763" y="5993829"/>
            <a:chExt cx="9144000" cy="837478"/>
          </a:xfrm>
        </p:grpSpPr>
        <p:grpSp>
          <p:nvGrpSpPr>
            <p:cNvPr id="11" name="Group 10">
              <a:extLst>
                <a:ext uri="{FF2B5EF4-FFF2-40B4-BE49-F238E27FC236}">
                  <a16:creationId xmlns:a16="http://schemas.microsoft.com/office/drawing/2014/main" id="{1B0CFC91-BA8F-BC3C-B5B4-CD7A7052B27C}"/>
                </a:ext>
              </a:extLst>
            </p:cNvPr>
            <p:cNvGrpSpPr/>
            <p:nvPr userDrawn="1"/>
          </p:nvGrpSpPr>
          <p:grpSpPr>
            <a:xfrm>
              <a:off x="-4763" y="5993829"/>
              <a:ext cx="9144000" cy="837478"/>
              <a:chOff x="180680" y="6107904"/>
              <a:chExt cx="8935040" cy="748942"/>
            </a:xfrm>
            <a:solidFill>
              <a:srgbClr val="0070C0"/>
            </a:solidFill>
          </p:grpSpPr>
          <p:sp>
            <p:nvSpPr>
              <p:cNvPr id="12" name="Title 1">
                <a:extLst>
                  <a:ext uri="{FF2B5EF4-FFF2-40B4-BE49-F238E27FC236}">
                    <a16:creationId xmlns:a16="http://schemas.microsoft.com/office/drawing/2014/main" id="{7C41A605-AAC9-E0CC-FCE4-AC6D3385BEDB}"/>
                  </a:ext>
                </a:extLst>
              </p:cNvPr>
              <p:cNvSpPr txBox="1">
                <a:spLocks/>
              </p:cNvSpPr>
              <p:nvPr/>
            </p:nvSpPr>
            <p:spPr>
              <a:xfrm>
                <a:off x="180680" y="6108569"/>
                <a:ext cx="8935040" cy="748010"/>
              </a:xfrm>
              <a:prstGeom prst="rect">
                <a:avLst/>
              </a:prstGeom>
              <a:grpFill/>
            </p:spPr>
            <p:txBody>
              <a:bodyPr vert="horz" lIns="91440" tIns="45720" rIns="91440" bIns="45720" rtlCol="0" anchor="t" anchorCtr="0">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r>
                  <a:rPr lang="en-US" sz="2400" b="1" dirty="0">
                    <a:solidFill>
                      <a:schemeClr val="tx1"/>
                    </a:solidFill>
                    <a:latin typeface="Times New Roman" panose="02020603050405020304" pitchFamily="18" charset="0"/>
                    <a:cs typeface="Times New Roman" panose="02020603050405020304" pitchFamily="18" charset="0"/>
                  </a:rPr>
                </a:b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10246" y="6133310"/>
                <a:ext cx="958032" cy="715329"/>
              </a:xfrm>
              <a:prstGeom prst="rect">
                <a:avLst/>
              </a:prstGeom>
              <a:grpFill/>
            </p:spPr>
          </p:pic>
          <p:pic>
            <p:nvPicPr>
              <p:cNvPr id="14" name="Picture 1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87875" y="6133311"/>
                <a:ext cx="873158" cy="698524"/>
              </a:xfrm>
              <a:prstGeom prst="rect">
                <a:avLst/>
              </a:prstGeom>
              <a:grpFill/>
            </p:spPr>
          </p:pic>
          <p:pic>
            <p:nvPicPr>
              <p:cNvPr id="15" name="Picture 1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933281" y="6107904"/>
                <a:ext cx="1624896" cy="748942"/>
              </a:xfrm>
              <a:prstGeom prst="rect">
                <a:avLst/>
              </a:prstGeom>
              <a:grpFill/>
            </p:spPr>
          </p:pic>
        </p:grpSp>
        <p:pic>
          <p:nvPicPr>
            <p:cNvPr id="16" name="Picture 15"/>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5245309" y="6022238"/>
              <a:ext cx="1484385" cy="742193"/>
            </a:xfrm>
            <a:prstGeom prst="rect">
              <a:avLst/>
            </a:prstGeom>
          </p:spPr>
        </p:pic>
      </p:grpSp>
      <p:grpSp>
        <p:nvGrpSpPr>
          <p:cNvPr id="7" name="Group 6"/>
          <p:cNvGrpSpPr/>
          <p:nvPr userDrawn="1"/>
        </p:nvGrpSpPr>
        <p:grpSpPr>
          <a:xfrm>
            <a:off x="0" y="1"/>
            <a:ext cx="9144000" cy="1192696"/>
            <a:chOff x="0" y="0"/>
            <a:chExt cx="9144000" cy="1284197"/>
          </a:xfrm>
        </p:grpSpPr>
        <p:sp>
          <p:nvSpPr>
            <p:cNvPr id="8" name="Title 1"/>
            <p:cNvSpPr txBox="1">
              <a:spLocks/>
            </p:cNvSpPr>
            <p:nvPr userDrawn="1"/>
          </p:nvSpPr>
          <p:spPr>
            <a:xfrm>
              <a:off x="0" y="3307"/>
              <a:ext cx="9144000" cy="1211132"/>
            </a:xfrm>
            <a:prstGeom prst="rect">
              <a:avLst/>
            </a:prstGeom>
            <a:solidFill>
              <a:srgbClr val="0070C0"/>
            </a:solidFill>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bg1"/>
                  </a:solidFill>
                  <a:latin typeface="Times New Roman" panose="02020603050405020304" pitchFamily="18" charset="0"/>
                  <a:cs typeface="Times New Roman" panose="02020603050405020304" pitchFamily="18" charset="0"/>
                </a:rPr>
                <a:t>Bangalore Institute of Technology</a:t>
              </a:r>
              <a:br>
                <a:rPr lang="en-US" sz="2800" b="1" dirty="0">
                  <a:solidFill>
                    <a:schemeClr val="bg1"/>
                  </a:solidFill>
                  <a:latin typeface="Times New Roman" panose="02020603050405020304" pitchFamily="18" charset="0"/>
                  <a:cs typeface="Times New Roman" panose="02020603050405020304" pitchFamily="18" charset="0"/>
                </a:rPr>
              </a:br>
              <a:r>
                <a:rPr lang="en-US" sz="1600" dirty="0">
                  <a:solidFill>
                    <a:schemeClr val="bg1"/>
                  </a:solidFill>
                  <a:latin typeface="Times New Roman" panose="02020603050405020304" pitchFamily="18" charset="0"/>
                  <a:cs typeface="Times New Roman" panose="02020603050405020304" pitchFamily="18" charset="0"/>
                </a:rPr>
                <a:t>K.R. Road, V.V. Pura, Bengaluru.-560004.</a:t>
              </a:r>
              <a:br>
                <a:rPr lang="en-US" sz="1600" dirty="0">
                  <a:solidFill>
                    <a:schemeClr val="bg1"/>
                  </a:solidFill>
                  <a:latin typeface="Times New Roman" panose="02020603050405020304" pitchFamily="18" charset="0"/>
                  <a:cs typeface="Times New Roman" panose="02020603050405020304" pitchFamily="18" charset="0"/>
                </a:rPr>
              </a:br>
              <a:r>
                <a:rPr lang="en-US" sz="2400" b="1" dirty="0">
                  <a:solidFill>
                    <a:schemeClr val="bg1"/>
                  </a:solidFill>
                  <a:latin typeface="Times New Roman" panose="02020603050405020304" pitchFamily="18" charset="0"/>
                  <a:cs typeface="Times New Roman" panose="02020603050405020304" pitchFamily="18" charset="0"/>
                </a:rPr>
                <a:t>D</a:t>
              </a:r>
              <a:r>
                <a:rPr lang="en-US" sz="2000" b="1" dirty="0">
                  <a:solidFill>
                    <a:schemeClr val="bg1"/>
                  </a:solidFill>
                  <a:latin typeface="Times New Roman" panose="02020603050405020304" pitchFamily="18" charset="0"/>
                  <a:cs typeface="Times New Roman" panose="02020603050405020304" pitchFamily="18" charset="0"/>
                </a:rPr>
                <a:t>epartment of Computer Science &amp; Engineering</a:t>
              </a:r>
              <a:endParaRPr lang="en-US" sz="2400" b="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152400" y="0"/>
              <a:ext cx="1081429" cy="1284197"/>
            </a:xfrm>
            <a:prstGeom prst="rect">
              <a:avLst/>
            </a:prstGeom>
          </p:spPr>
        </p:pic>
        <p:pic>
          <p:nvPicPr>
            <p:cNvPr id="10" name="Picture 9"/>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7990107" y="76200"/>
              <a:ext cx="1081430" cy="1070317"/>
            </a:xfrm>
            <a:prstGeom prst="rect">
              <a:avLst/>
            </a:prstGeom>
          </p:spPr>
        </p:pic>
      </p:grpSp>
      <p:sp>
        <p:nvSpPr>
          <p:cNvPr id="6" name="Slide Number Placeholder 5"/>
          <p:cNvSpPr>
            <a:spLocks noGrp="1"/>
          </p:cNvSpPr>
          <p:nvPr>
            <p:ph type="sldNum" sz="quarter" idx="4"/>
          </p:nvPr>
        </p:nvSpPr>
        <p:spPr>
          <a:xfrm>
            <a:off x="6789254" y="6423024"/>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A2ECFF-DF79-4F29-AB95-6E0CF4AE0BDD}" type="slidenum">
              <a:rPr lang="en-US" smtClean="0"/>
              <a:t>‹#›</a:t>
            </a:fld>
            <a:endParaRPr lang="en-US"/>
          </a:p>
        </p:txBody>
      </p:sp>
    </p:spTree>
    <p:extLst>
      <p:ext uri="{BB962C8B-B14F-4D97-AF65-F5344CB8AC3E}">
        <p14:creationId xmlns:p14="http://schemas.microsoft.com/office/powerpoint/2010/main" val="15143948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customXml" Target="../ink/ink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C9025-2AB0-48F5-4E7F-D072CC7F7992}"/>
              </a:ext>
            </a:extLst>
          </p:cNvPr>
          <p:cNvSpPr>
            <a:spLocks noGrp="1"/>
          </p:cNvSpPr>
          <p:nvPr>
            <p:ph type="ctrTitle"/>
          </p:nvPr>
        </p:nvSpPr>
        <p:spPr>
          <a:xfrm>
            <a:off x="685800" y="3584448"/>
            <a:ext cx="7772400" cy="2530778"/>
          </a:xfrm>
        </p:spPr>
        <p:txBody>
          <a:bodyPr/>
          <a:lstStyle/>
          <a:p>
            <a:pPr>
              <a:lnSpc>
                <a:spcPct val="100000"/>
              </a:lnSpc>
            </a:pP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Technical seminar on </a:t>
            </a:r>
            <a:br>
              <a:rPr lang="en-IN" sz="2400" dirty="0">
                <a:latin typeface="Times New Roman" panose="02020603050405020304" pitchFamily="18" charset="0"/>
                <a:cs typeface="Times New Roman" panose="02020603050405020304" pitchFamily="18" charset="0"/>
              </a:rPr>
            </a:br>
            <a:r>
              <a:rPr lang="en-IN" sz="3800" b="1" dirty="0">
                <a:solidFill>
                  <a:srgbClr val="FF0000"/>
                </a:solidFill>
                <a:latin typeface="Times New Roman" panose="02020603050405020304" pitchFamily="18" charset="0"/>
                <a:cs typeface="Times New Roman" panose="02020603050405020304" pitchFamily="18" charset="0"/>
              </a:rPr>
              <a:t>“Personality-Aware Product Recommendation System”</a:t>
            </a:r>
            <a:br>
              <a:rPr lang="en-IN" sz="2400" dirty="0">
                <a:solidFill>
                  <a:srgbClr val="FF0000"/>
                </a:solidFill>
                <a:latin typeface="Times New Roman" panose="02020603050405020304" pitchFamily="18" charset="0"/>
                <a:cs typeface="Times New Roman" panose="02020603050405020304" pitchFamily="18" charset="0"/>
              </a:rPr>
            </a:br>
            <a:br>
              <a:rPr lang="en-IN" sz="2400" dirty="0">
                <a:solidFill>
                  <a:srgbClr val="FF0000"/>
                </a:solidFill>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By:</a:t>
            </a:r>
            <a:br>
              <a:rPr lang="en-IN" sz="2400" b="1"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G R Preetham(1BI19CS054)</a:t>
            </a:r>
            <a:br>
              <a:rPr lang="en-IN"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Under the Guidance of</a:t>
            </a:r>
            <a:br>
              <a:rPr lang="en-IN" sz="24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Prof. Pooja P.</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Professor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Department of CSE,BIT</a:t>
            </a:r>
            <a:br>
              <a:rPr lang="en-IN" sz="2000" b="1" dirty="0">
                <a:latin typeface="Times New Roman" panose="02020603050405020304" pitchFamily="18" charset="0"/>
                <a:cs typeface="Times New Roman" panose="02020603050405020304" pitchFamily="18" charset="0"/>
              </a:rPr>
            </a:br>
            <a:endParaRPr lang="en-IN"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2195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DEFD7A-5C0F-AA9B-EBD2-21B4F8520488}"/>
              </a:ext>
            </a:extLst>
          </p:cNvPr>
          <p:cNvSpPr txBox="1"/>
          <p:nvPr/>
        </p:nvSpPr>
        <p:spPr>
          <a:xfrm>
            <a:off x="182880" y="1173480"/>
            <a:ext cx="8778240" cy="4739759"/>
          </a:xfrm>
          <a:prstGeom prst="rect">
            <a:avLst/>
          </a:prstGeom>
          <a:noFill/>
        </p:spPr>
        <p:txBody>
          <a:bodyPr wrap="square" rtlCol="0">
            <a:spAutoFit/>
          </a:bodyPr>
          <a:lstStyle/>
          <a:p>
            <a:pPr>
              <a:lnSpc>
                <a:spcPct val="150000"/>
              </a:lnSpc>
            </a:pPr>
            <a:r>
              <a:rPr lang="en-GB" sz="2400" b="1" dirty="0">
                <a:latin typeface="Times New Roman" panose="02020603050405020304" pitchFamily="18" charset="0"/>
                <a:cs typeface="Times New Roman" panose="02020603050405020304" pitchFamily="18" charset="0"/>
              </a:rPr>
              <a:t>Algorithms</a:t>
            </a:r>
          </a:p>
          <a:p>
            <a:pPr marL="342900" indent="-342900" algn="l">
              <a:lnSpc>
                <a:spcPct val="150000"/>
              </a:lnSpc>
              <a:buFont typeface="Wingdings" panose="05000000000000000000" pitchFamily="2" charset="2"/>
              <a:buChar char="v"/>
            </a:pPr>
            <a:r>
              <a:rPr lang="en-GB" sz="2000" b="0" i="0" u="sng" strike="noStrike" baseline="0" dirty="0">
                <a:latin typeface="TimesNewRoman"/>
              </a:rPr>
              <a:t>FBPRR</a:t>
            </a:r>
            <a:r>
              <a:rPr lang="en-GB" sz="2000" b="0" i="0" u="none" strike="noStrike" baseline="0" dirty="0">
                <a:latin typeface="TimesNewRoman"/>
              </a:rPr>
              <a:t> algorithm is developed for recommending the suitable products based on the analysis report of the </a:t>
            </a:r>
            <a:r>
              <a:rPr lang="en-IN" sz="2000" b="0" i="0" u="none" strike="noStrike" baseline="0" dirty="0">
                <a:latin typeface="TimesNewRoman"/>
              </a:rPr>
              <a:t>customer feedbacks.</a:t>
            </a:r>
          </a:p>
          <a:p>
            <a:pPr marL="342900" indent="-342900" algn="l">
              <a:lnSpc>
                <a:spcPct val="150000"/>
              </a:lnSpc>
              <a:buFont typeface="Wingdings" panose="05000000000000000000" pitchFamily="2" charset="2"/>
              <a:buChar char="v"/>
            </a:pPr>
            <a:r>
              <a:rPr lang="en-GB" sz="2000" b="0" i="0" u="none" strike="noStrike" baseline="0" dirty="0">
                <a:latin typeface="TimesNewRoman"/>
              </a:rPr>
              <a:t>Based on online reviews, Wang et al have given an idea to recommend products for purchase by considering details about consumers who have purchased and to whom it was purchased (e.g – mouse gifted for his/her son).</a:t>
            </a:r>
          </a:p>
          <a:p>
            <a:pPr algn="l"/>
            <a:endParaRPr lang="en-GB" sz="2000" b="0" i="0" u="none" strike="noStrike" baseline="0" dirty="0">
              <a:latin typeface="TimesNewRoman"/>
            </a:endParaRPr>
          </a:p>
          <a:p>
            <a:pPr algn="l">
              <a:lnSpc>
                <a:spcPct val="150000"/>
              </a:lnSpc>
            </a:pPr>
            <a:r>
              <a:rPr lang="en-GB" sz="2400" b="1" dirty="0">
                <a:latin typeface="TimesNewRoman"/>
              </a:rPr>
              <a:t>Limitations</a:t>
            </a:r>
          </a:p>
          <a:p>
            <a:pPr marL="342900" indent="-342900" algn="l">
              <a:buFont typeface="Wingdings" panose="05000000000000000000" pitchFamily="2" charset="2"/>
              <a:buChar char="v"/>
            </a:pPr>
            <a:r>
              <a:rPr lang="en-GB" sz="2000" b="0" i="0" u="none" strike="noStrike" baseline="0" dirty="0">
                <a:latin typeface="TimesNewRoman"/>
              </a:rPr>
              <a:t>If there are no previous comments or reviews for particular item searched, then algorithm is of no use.</a:t>
            </a:r>
            <a:endParaRPr lang="en-IN" sz="2000" b="1" i="0" u="none" strike="noStrike" baseline="0" dirty="0">
              <a:latin typeface="TimesNewRoman"/>
            </a:endParaRPr>
          </a:p>
          <a:p>
            <a:pPr marL="342900" indent="-342900" algn="l">
              <a:buFont typeface="Wingdings" panose="05000000000000000000" pitchFamily="2" charset="2"/>
              <a:buChar char="v"/>
            </a:pPr>
            <a:endParaRPr lang="en-IN" sz="2000" dirty="0"/>
          </a:p>
        </p:txBody>
      </p:sp>
    </p:spTree>
    <p:extLst>
      <p:ext uri="{BB962C8B-B14F-4D97-AF65-F5344CB8AC3E}">
        <p14:creationId xmlns:p14="http://schemas.microsoft.com/office/powerpoint/2010/main" val="279571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6C01E2E-8DD5-1753-FF2C-528D5A62C989}"/>
              </a:ext>
            </a:extLst>
          </p:cNvPr>
          <p:cNvSpPr>
            <a:spLocks noGrp="1"/>
          </p:cNvSpPr>
          <p:nvPr>
            <p:ph type="subTitle" idx="1"/>
          </p:nvPr>
        </p:nvSpPr>
        <p:spPr>
          <a:xfrm>
            <a:off x="79898" y="1212852"/>
            <a:ext cx="9064101" cy="4632364"/>
          </a:xfrm>
        </p:spPr>
        <p:txBody>
          <a:bodyPr>
            <a:normAutofit fontScale="92500" lnSpcReduction="20000"/>
          </a:bodyPr>
          <a:lstStyle/>
          <a:p>
            <a:r>
              <a:rPr lang="en-IN" b="1" dirty="0"/>
              <a:t>4. </a:t>
            </a:r>
            <a:r>
              <a:rPr lang="en-IN" sz="3000" b="1" dirty="0">
                <a:effectLst/>
                <a:latin typeface="Times New Roman" panose="02020603050405020304" pitchFamily="18" charset="0"/>
                <a:ea typeface="Times New Roman" panose="02020603050405020304" pitchFamily="18" charset="0"/>
              </a:rPr>
              <a:t>“Product Recommendation for e-Commerce System based on Ontology”</a:t>
            </a:r>
            <a:r>
              <a:rPr lang="en-IN" sz="3000" b="1" dirty="0"/>
              <a:t>[5]</a:t>
            </a:r>
          </a:p>
          <a:p>
            <a:pPr algn="l"/>
            <a:endParaRPr lang="en-IN" sz="2000" b="1" dirty="0"/>
          </a:p>
          <a:p>
            <a:pPr algn="l"/>
            <a:r>
              <a:rPr lang="en-IN" sz="2000" b="1" dirty="0"/>
              <a:t>Author </a:t>
            </a:r>
            <a:r>
              <a:rPr lang="en-IN" sz="2200" b="1" dirty="0"/>
              <a:t>: </a:t>
            </a:r>
            <a:r>
              <a:rPr lang="en-IN" sz="2200" dirty="0">
                <a:effectLst/>
                <a:latin typeface="Times New Roman" panose="02020603050405020304" pitchFamily="18" charset="0"/>
                <a:ea typeface="Times New Roman" panose="02020603050405020304" pitchFamily="18" charset="0"/>
              </a:rPr>
              <a:t>Ni Made Sat Vika Iswari, Wella </a:t>
            </a:r>
          </a:p>
          <a:p>
            <a:pPr algn="l">
              <a:lnSpc>
                <a:spcPct val="150000"/>
              </a:lnSpc>
            </a:pPr>
            <a:r>
              <a:rPr lang="en-IN" sz="2000" b="1" dirty="0"/>
              <a:t>Pub-Year : </a:t>
            </a:r>
            <a:r>
              <a:rPr lang="en-IN" sz="2200" dirty="0">
                <a:effectLst/>
                <a:latin typeface="Times New Roman" panose="02020603050405020304" pitchFamily="18" charset="0"/>
                <a:ea typeface="Times New Roman" panose="02020603050405020304" pitchFamily="18" charset="0"/>
              </a:rPr>
              <a:t>2019 1st International Conference on Cybernetics and Intelligent System. (ICORIS</a:t>
            </a:r>
            <a:r>
              <a:rPr lang="en-IN" sz="1800" dirty="0">
                <a:effectLst/>
                <a:latin typeface="Times New Roman" panose="02020603050405020304" pitchFamily="18" charset="0"/>
                <a:ea typeface="Times New Roman" panose="02020603050405020304" pitchFamily="18" charset="0"/>
              </a:rPr>
              <a:t>).</a:t>
            </a:r>
          </a:p>
          <a:p>
            <a:pPr algn="l">
              <a:lnSpc>
                <a:spcPct val="150000"/>
              </a:lnSpc>
            </a:pPr>
            <a:r>
              <a:rPr lang="en-IN" sz="2600" b="1" dirty="0"/>
              <a:t>Proposed Idea</a:t>
            </a:r>
          </a:p>
          <a:p>
            <a:pPr marL="342900" indent="-342900" algn="l">
              <a:lnSpc>
                <a:spcPct val="120000"/>
              </a:lnSpc>
              <a:buFont typeface="Wingdings" panose="05000000000000000000" pitchFamily="2" charset="2"/>
              <a:buChar char="v"/>
            </a:pPr>
            <a:r>
              <a:rPr lang="en-GB" sz="2200" dirty="0"/>
              <a:t>This study aims to build a product recommendation system on e-commerce platform according to user needs.</a:t>
            </a:r>
            <a:endParaRPr lang="en-IN" sz="2200" dirty="0"/>
          </a:p>
          <a:p>
            <a:pPr marL="342900" indent="-342900" algn="just">
              <a:buFont typeface="Wingdings" panose="05000000000000000000" pitchFamily="2" charset="2"/>
              <a:buChar char="v"/>
            </a:pPr>
            <a:r>
              <a:rPr lang="en-GB" sz="2200" dirty="0"/>
              <a:t>In this study, the Slope One algorithm is used where the input rating is given based on the domain ontology of the product.</a:t>
            </a:r>
          </a:p>
          <a:p>
            <a:pPr marL="342900" indent="-342900" algn="just">
              <a:buFont typeface="Wingdings" panose="05000000000000000000" pitchFamily="2" charset="2"/>
              <a:buChar char="v"/>
            </a:pPr>
            <a:r>
              <a:rPr lang="en-GB" sz="2000" dirty="0"/>
              <a:t>Domain ontology is used to represent relationships between products.</a:t>
            </a:r>
          </a:p>
          <a:p>
            <a:pPr marL="342900" indent="-342900" algn="just">
              <a:buFont typeface="Wingdings" panose="05000000000000000000" pitchFamily="2" charset="2"/>
              <a:buChar char="v"/>
            </a:pPr>
            <a:endParaRPr lang="en-GB" sz="2000" dirty="0"/>
          </a:p>
          <a:p>
            <a:pPr marL="342900" indent="-342900" algn="just">
              <a:buFont typeface="Wingdings" panose="05000000000000000000" pitchFamily="2" charset="2"/>
              <a:buChar char="v"/>
            </a:pPr>
            <a:endParaRPr lang="en-IN" sz="2000" dirty="0"/>
          </a:p>
          <a:p>
            <a:pPr algn="just"/>
            <a:endParaRPr lang="en-IN" sz="2400" dirty="0"/>
          </a:p>
          <a:p>
            <a:pPr algn="just"/>
            <a:endParaRPr lang="en-IN" dirty="0"/>
          </a:p>
        </p:txBody>
      </p:sp>
      <p:cxnSp>
        <p:nvCxnSpPr>
          <p:cNvPr id="6" name="Straight Connector 5">
            <a:extLst>
              <a:ext uri="{FF2B5EF4-FFF2-40B4-BE49-F238E27FC236}">
                <a16:creationId xmlns:a16="http://schemas.microsoft.com/office/drawing/2014/main" id="{CE7F05FF-D615-A3E9-D0AC-3BAECA14DF2E}"/>
              </a:ext>
            </a:extLst>
          </p:cNvPr>
          <p:cNvCxnSpPr>
            <a:cxnSpLocks/>
          </p:cNvCxnSpPr>
          <p:nvPr/>
        </p:nvCxnSpPr>
        <p:spPr>
          <a:xfrm>
            <a:off x="0" y="1958296"/>
            <a:ext cx="91440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43562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E96205-651A-B750-6E94-0145B4F8C298}"/>
              </a:ext>
            </a:extLst>
          </p:cNvPr>
          <p:cNvSpPr txBox="1"/>
          <p:nvPr/>
        </p:nvSpPr>
        <p:spPr>
          <a:xfrm>
            <a:off x="144780" y="1363980"/>
            <a:ext cx="8823960" cy="5416868"/>
          </a:xfrm>
          <a:prstGeom prst="rect">
            <a:avLst/>
          </a:prstGeom>
          <a:noFill/>
        </p:spPr>
        <p:txBody>
          <a:bodyPr wrap="square" rtlCol="0">
            <a:spAutoFit/>
          </a:bodyPr>
          <a:lstStyle/>
          <a:p>
            <a:pPr>
              <a:lnSpc>
                <a:spcPct val="150000"/>
              </a:lnSpc>
            </a:pPr>
            <a:r>
              <a:rPr lang="en-GB" sz="2400" b="1" dirty="0">
                <a:latin typeface="Times New Roman" panose="02020603050405020304" pitchFamily="18" charset="0"/>
                <a:cs typeface="Times New Roman" panose="02020603050405020304" pitchFamily="18" charset="0"/>
              </a:rPr>
              <a:t>Algorithms</a:t>
            </a:r>
          </a:p>
          <a:p>
            <a:pPr marL="342900" indent="-342900">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The Slope One Algorithm is used to perform calculations based on a linear relationship of preference or weight values for each item compared.</a:t>
            </a:r>
          </a:p>
          <a:p>
            <a:pPr marL="342900" indent="-342900">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Helps us to find the difference from an item with other items compared.</a:t>
            </a:r>
          </a:p>
          <a:p>
            <a:pPr marL="342900" indent="-342900">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An ontology represents concepts and relationships between concepts in a particular domain of interest.</a:t>
            </a:r>
          </a:p>
          <a:p>
            <a:pPr>
              <a:lnSpc>
                <a:spcPct val="150000"/>
              </a:lnSpc>
            </a:pPr>
            <a:r>
              <a:rPr lang="en-GB" sz="2400" b="1" dirty="0">
                <a:latin typeface="Times New Roman" panose="02020603050405020304" pitchFamily="18" charset="0"/>
                <a:cs typeface="Times New Roman" panose="02020603050405020304" pitchFamily="18" charset="0"/>
              </a:rPr>
              <a:t>Limitations</a:t>
            </a:r>
          </a:p>
          <a:p>
            <a:pPr marL="342900" indent="-342900">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Slope One Algorithm is not efficient for small data sets.</a:t>
            </a:r>
            <a:endParaRPr lang="en-GB" sz="2000" b="1" dirty="0">
              <a:latin typeface="Times New Roman" panose="02020603050405020304" pitchFamily="18" charset="0"/>
              <a:cs typeface="Times New Roman" panose="02020603050405020304" pitchFamily="18" charset="0"/>
            </a:endParaRPr>
          </a:p>
          <a:p>
            <a:pPr>
              <a:lnSpc>
                <a:spcPct val="150000"/>
              </a:lnSpc>
            </a:pPr>
            <a:endParaRPr lang="en-GB"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GB"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GB"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976789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6C01E2E-8DD5-1753-FF2C-528D5A62C989}"/>
              </a:ext>
            </a:extLst>
          </p:cNvPr>
          <p:cNvSpPr>
            <a:spLocks noGrp="1"/>
          </p:cNvSpPr>
          <p:nvPr>
            <p:ph type="subTitle" idx="1"/>
          </p:nvPr>
        </p:nvSpPr>
        <p:spPr>
          <a:xfrm>
            <a:off x="0" y="1110609"/>
            <a:ext cx="9144000" cy="4848231"/>
          </a:xfrm>
        </p:spPr>
        <p:txBody>
          <a:bodyPr>
            <a:normAutofit/>
          </a:bodyPr>
          <a:lstStyle/>
          <a:p>
            <a:pPr>
              <a:lnSpc>
                <a:spcPct val="120000"/>
              </a:lnSpc>
            </a:pPr>
            <a:r>
              <a:rPr lang="en-US" sz="2800" b="1" dirty="0"/>
              <a:t>5. </a:t>
            </a:r>
            <a:r>
              <a:rPr lang="en-GB" sz="2800" b="1" dirty="0"/>
              <a:t>“A Product Recommendation System Based on User Complaint Analysis Using Product Reviews,” [</a:t>
            </a:r>
            <a:r>
              <a:rPr lang="en-US" sz="2800" b="1" dirty="0"/>
              <a:t>6] </a:t>
            </a:r>
          </a:p>
          <a:p>
            <a:pPr algn="just">
              <a:lnSpc>
                <a:spcPct val="120000"/>
              </a:lnSpc>
            </a:pPr>
            <a:r>
              <a:rPr lang="en-US" sz="2000" b="1" dirty="0"/>
              <a:t>Author : </a:t>
            </a:r>
            <a:r>
              <a:rPr lang="en-US" sz="2000" dirty="0"/>
              <a:t>Terutaka Yoshikawa, Yuanyuan Wang, Yukiko Kawai       </a:t>
            </a:r>
          </a:p>
          <a:p>
            <a:pPr algn="just">
              <a:lnSpc>
                <a:spcPct val="120000"/>
              </a:lnSpc>
            </a:pPr>
            <a:r>
              <a:rPr lang="en-US" sz="2000" b="1" dirty="0"/>
              <a:t>Pub-Year : </a:t>
            </a:r>
            <a:r>
              <a:rPr lang="en-IN" sz="2000" b="0" kern="0" dirty="0">
                <a:effectLst/>
                <a:latin typeface="Times New Roman" panose="02020603050405020304" pitchFamily="18" charset="0"/>
                <a:ea typeface="Times New Roman" panose="02020603050405020304" pitchFamily="18" charset="0"/>
              </a:rPr>
              <a:t>2019 IEEE 8th Global Conference on Consumer Electronics (GCCE).</a:t>
            </a:r>
            <a:endParaRPr lang="en-IN" sz="2000" b="1" kern="0" dirty="0">
              <a:effectLst/>
              <a:latin typeface="Times New Roman" panose="02020603050405020304" pitchFamily="18" charset="0"/>
              <a:ea typeface="Times New Roman" panose="02020603050405020304" pitchFamily="18" charset="0"/>
            </a:endParaRPr>
          </a:p>
          <a:p>
            <a:pPr algn="just">
              <a:lnSpc>
                <a:spcPct val="120000"/>
              </a:lnSpc>
            </a:pPr>
            <a:r>
              <a:rPr lang="en-IN" b="1" dirty="0"/>
              <a:t>Proposed Idea</a:t>
            </a:r>
            <a:endParaRPr lang="en-US" dirty="0"/>
          </a:p>
          <a:p>
            <a:pPr marL="342900" indent="-342900" algn="just">
              <a:lnSpc>
                <a:spcPct val="120000"/>
              </a:lnSpc>
              <a:buFont typeface="Wingdings" panose="05000000000000000000" pitchFamily="2" charset="2"/>
              <a:buChar char="v"/>
            </a:pPr>
            <a:r>
              <a:rPr lang="en-GB" sz="2000" dirty="0"/>
              <a:t>In this paper, they have proposed a novel product recommendation system that analyses two kinds of information: complaint information and satisfaction information from review comments on e-commerce.</a:t>
            </a:r>
            <a:r>
              <a:rPr lang="en-US" sz="2000" dirty="0"/>
              <a:t> </a:t>
            </a:r>
            <a:endParaRPr lang="en-IN" sz="2000" dirty="0"/>
          </a:p>
          <a:p>
            <a:pPr algn="just"/>
            <a:endParaRPr lang="en-IN" dirty="0"/>
          </a:p>
        </p:txBody>
      </p:sp>
      <p:cxnSp>
        <p:nvCxnSpPr>
          <p:cNvPr id="2" name="Straight Connector 1">
            <a:extLst>
              <a:ext uri="{FF2B5EF4-FFF2-40B4-BE49-F238E27FC236}">
                <a16:creationId xmlns:a16="http://schemas.microsoft.com/office/drawing/2014/main" id="{73707A2C-0D98-4961-1F99-0F815EF4F3E2}"/>
              </a:ext>
            </a:extLst>
          </p:cNvPr>
          <p:cNvCxnSpPr>
            <a:cxnSpLocks/>
          </p:cNvCxnSpPr>
          <p:nvPr/>
        </p:nvCxnSpPr>
        <p:spPr>
          <a:xfrm>
            <a:off x="0" y="2231873"/>
            <a:ext cx="91440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80639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71D678-5D18-9268-E86A-61DD0AD2BEA8}"/>
              </a:ext>
            </a:extLst>
          </p:cNvPr>
          <p:cNvSpPr txBox="1"/>
          <p:nvPr/>
        </p:nvSpPr>
        <p:spPr>
          <a:xfrm>
            <a:off x="121920" y="1356359"/>
            <a:ext cx="8900160" cy="4308872"/>
          </a:xfrm>
          <a:prstGeom prst="rect">
            <a:avLst/>
          </a:prstGeom>
          <a:noFill/>
        </p:spPr>
        <p:txBody>
          <a:bodyPr wrap="square" rtlCol="0">
            <a:spAutoFit/>
          </a:bodyPr>
          <a:lstStyle/>
          <a:p>
            <a:pPr>
              <a:lnSpc>
                <a:spcPct val="150000"/>
              </a:lnSpc>
            </a:pPr>
            <a:r>
              <a:rPr lang="en-GB" sz="2400" b="1" dirty="0">
                <a:latin typeface="Times New Roman" panose="02020603050405020304" pitchFamily="18" charset="0"/>
                <a:cs typeface="Times New Roman" panose="02020603050405020304" pitchFamily="18" charset="0"/>
              </a:rPr>
              <a:t>Methodologies</a:t>
            </a:r>
          </a:p>
          <a:p>
            <a:pPr marL="342900" indent="-342900" algn="just">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In this paper, we determine the positive and negative meanings for each word by using the Japanese Sentiment Polarity Dictionary3, which is an open resource published by Tohoku NLP laboratory4. We calculate the weight of each feature word wn expressing complaints of a product using the following TF-IDF formula.</a:t>
            </a:r>
          </a:p>
          <a:p>
            <a:pPr algn="l"/>
            <a:r>
              <a:rPr lang="en-GB" sz="2400" b="1" dirty="0">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rPr>
              <a:t>TF =    </a:t>
            </a:r>
            <a:r>
              <a:rPr lang="en-GB" sz="2000" b="0" i="0" u="none" strike="noStrike" baseline="0" dirty="0">
                <a:latin typeface="Times New Roman" panose="02020603050405020304" pitchFamily="18" charset="0"/>
                <a:cs typeface="Times New Roman" panose="02020603050405020304" pitchFamily="18" charset="0"/>
              </a:rPr>
              <a:t>#wn in complaint information of a product</a:t>
            </a:r>
          </a:p>
          <a:p>
            <a:pPr algn="l"/>
            <a:r>
              <a:rPr lang="en-GB" sz="2000" b="0" i="0" u="none" strike="noStrike" baseline="0" dirty="0">
                <a:latin typeface="Times New Roman" panose="02020603050405020304" pitchFamily="18" charset="0"/>
                <a:cs typeface="Times New Roman" panose="02020603050405020304" pitchFamily="18" charset="0"/>
              </a:rPr>
              <a:t>                     total #words in reviews of a product</a:t>
            </a:r>
          </a:p>
          <a:p>
            <a:pPr algn="l"/>
            <a:r>
              <a:rPr lang="en-GB" sz="2000" dirty="0">
                <a:latin typeface="Times New Roman" panose="02020603050405020304" pitchFamily="18" charset="0"/>
                <a:cs typeface="Times New Roman" panose="02020603050405020304" pitchFamily="18" charset="0"/>
              </a:rPr>
              <a:t>         IDF = log   total #reviews of a product</a:t>
            </a:r>
          </a:p>
          <a:p>
            <a:pPr algn="l"/>
            <a:r>
              <a:rPr lang="en-GB" sz="2000" dirty="0">
                <a:latin typeface="Times New Roman" panose="02020603050405020304" pitchFamily="18" charset="0"/>
                <a:cs typeface="Times New Roman" panose="02020603050405020304" pitchFamily="18" charset="0"/>
              </a:rPr>
              <a:t>                            #reviews of a product contain wn</a:t>
            </a:r>
            <a:endParaRPr lang="en-IN" sz="2000" dirty="0">
              <a:latin typeface="Times New Roman" panose="02020603050405020304" pitchFamily="18" charset="0"/>
              <a:cs typeface="Times New Roman" panose="02020603050405020304" pitchFamily="18" charset="0"/>
            </a:endParaRPr>
          </a:p>
          <a:p>
            <a:pPr>
              <a:lnSpc>
                <a:spcPct val="150000"/>
              </a:lnSpc>
            </a:pPr>
            <a:r>
              <a:rPr lang="en-GB" sz="2400" b="1" dirty="0">
                <a:latin typeface="Times New Roman" panose="02020603050405020304" pitchFamily="18" charset="0"/>
                <a:cs typeface="Times New Roman" panose="02020603050405020304" pitchFamily="18" charset="0"/>
              </a:rPr>
              <a:t>Limitations</a:t>
            </a:r>
          </a:p>
          <a:p>
            <a:pPr marL="342900" indent="-342900" algn="l">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The formula used is not much effective in  </a:t>
            </a:r>
            <a:r>
              <a:rPr lang="en-IN" sz="2000" i="0" u="none" strike="noStrike" baseline="0" dirty="0">
                <a:latin typeface="Times New Roman" panose="02020603050405020304" pitchFamily="18" charset="0"/>
                <a:cs typeface="Times New Roman" panose="02020603050405020304" pitchFamily="18" charset="0"/>
              </a:rPr>
              <a:t>complaint information extraction.</a:t>
            </a:r>
            <a:endParaRPr lang="en-GB" sz="2000" dirty="0">
              <a:latin typeface="Times New Roman" panose="02020603050405020304" pitchFamily="18" charset="0"/>
              <a:cs typeface="Times New Roman" panose="02020603050405020304" pitchFamily="18" charset="0"/>
            </a:endParaRPr>
          </a:p>
          <a:p>
            <a:pPr algn="l"/>
            <a:r>
              <a:rPr lang="en-IN" sz="1800" b="0" i="0" u="none" strike="noStrike" baseline="0" dirty="0">
                <a:latin typeface="NimbusRomNo9L-ReguItal"/>
              </a:rPr>
              <a:t>  </a:t>
            </a:r>
            <a:endParaRPr lang="en-IN" dirty="0"/>
          </a:p>
        </p:txBody>
      </p:sp>
      <p:cxnSp>
        <p:nvCxnSpPr>
          <p:cNvPr id="4" name="Straight Connector 3">
            <a:extLst>
              <a:ext uri="{FF2B5EF4-FFF2-40B4-BE49-F238E27FC236}">
                <a16:creationId xmlns:a16="http://schemas.microsoft.com/office/drawing/2014/main" id="{A22F4312-2D6D-A0F9-3031-DA0E5EE0CFC6}"/>
              </a:ext>
            </a:extLst>
          </p:cNvPr>
          <p:cNvCxnSpPr>
            <a:cxnSpLocks/>
          </p:cNvCxnSpPr>
          <p:nvPr/>
        </p:nvCxnSpPr>
        <p:spPr>
          <a:xfrm>
            <a:off x="1287780" y="3535680"/>
            <a:ext cx="479298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CB07A0E-1EAA-4404-09A7-8D639EF250AE}"/>
              </a:ext>
            </a:extLst>
          </p:cNvPr>
          <p:cNvCxnSpPr/>
          <p:nvPr/>
        </p:nvCxnSpPr>
        <p:spPr>
          <a:xfrm>
            <a:off x="1950720" y="4152900"/>
            <a:ext cx="3771900" cy="0"/>
          </a:xfrm>
          <a:prstGeom prst="line">
            <a:avLst/>
          </a:prstGeom>
          <a:ln>
            <a:solidFill>
              <a:schemeClr val="tx1">
                <a:lumMod val="65000"/>
                <a:lumOff val="35000"/>
              </a:schemeClr>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657451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6C01E2E-8DD5-1753-FF2C-528D5A62C989}"/>
              </a:ext>
            </a:extLst>
          </p:cNvPr>
          <p:cNvSpPr>
            <a:spLocks noGrp="1"/>
          </p:cNvSpPr>
          <p:nvPr>
            <p:ph type="subTitle" idx="1"/>
          </p:nvPr>
        </p:nvSpPr>
        <p:spPr>
          <a:xfrm>
            <a:off x="142042" y="1134993"/>
            <a:ext cx="8918137" cy="4831467"/>
          </a:xfrm>
        </p:spPr>
        <p:txBody>
          <a:bodyPr>
            <a:normAutofit/>
          </a:bodyPr>
          <a:lstStyle/>
          <a:p>
            <a:r>
              <a:rPr lang="en-US" sz="2600" b="1" dirty="0"/>
              <a:t>6. </a:t>
            </a:r>
            <a:r>
              <a:rPr lang="en-GB" sz="2600" b="1" dirty="0"/>
              <a:t>“An Online Recommendation System Using Deep Learning for Textile Products”</a:t>
            </a:r>
            <a:r>
              <a:rPr lang="en-IN" sz="2600" b="1" dirty="0"/>
              <a:t>[7]</a:t>
            </a:r>
          </a:p>
          <a:p>
            <a:endParaRPr lang="en-IN" sz="100" dirty="0"/>
          </a:p>
          <a:p>
            <a:pPr algn="just"/>
            <a:r>
              <a:rPr lang="en-US" sz="2000" b="1" dirty="0"/>
              <a:t>Author : </a:t>
            </a:r>
            <a:r>
              <a:rPr lang="en-IN" sz="2000" dirty="0" err="1">
                <a:effectLst/>
                <a:latin typeface="Times New Roman" panose="02020603050405020304" pitchFamily="18" charset="0"/>
                <a:ea typeface="Times New Roman" panose="02020603050405020304" pitchFamily="18" charset="0"/>
              </a:rPr>
              <a:t>Umit</a:t>
            </a: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Turkut</a:t>
            </a: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Adem</a:t>
            </a: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Tuncer</a:t>
            </a: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Huseyin</a:t>
            </a: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Savran</a:t>
            </a: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Sait</a:t>
            </a: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Yılmaz</a:t>
            </a:r>
            <a:endParaRPr lang="en-IN" sz="2000" dirty="0">
              <a:ea typeface="Times New Roman" panose="02020603050405020304" pitchFamily="18" charset="0"/>
            </a:endParaRPr>
          </a:p>
          <a:p>
            <a:pPr algn="just"/>
            <a:r>
              <a:rPr lang="en-US" sz="2000" b="1" dirty="0"/>
              <a:t>Pub-Year : </a:t>
            </a:r>
            <a:r>
              <a:rPr lang="en-IN" sz="2000" dirty="0">
                <a:effectLst/>
                <a:latin typeface="Times New Roman" panose="02020603050405020304" pitchFamily="18" charset="0"/>
                <a:ea typeface="Times New Roman" panose="02020603050405020304" pitchFamily="18" charset="0"/>
              </a:rPr>
              <a:t>2020 International Congress on Human-Computer Interaction, Optimization and Robotic Applications (HORA).</a:t>
            </a:r>
          </a:p>
          <a:p>
            <a:pPr algn="just"/>
            <a:r>
              <a:rPr lang="en-IN" b="1" dirty="0"/>
              <a:t>Proposed Idea</a:t>
            </a:r>
            <a:endParaRPr lang="en-US" dirty="0"/>
          </a:p>
          <a:p>
            <a:pPr marL="342900" indent="-342900" algn="just">
              <a:buFont typeface="Wingdings" panose="05000000000000000000" pitchFamily="2" charset="2"/>
              <a:buChar char="v"/>
            </a:pPr>
            <a:r>
              <a:rPr lang="en-GB" sz="2000" dirty="0"/>
              <a:t>In this paper, a deep learning-based online recommendation system has been proposed .</a:t>
            </a:r>
          </a:p>
          <a:p>
            <a:pPr marL="342900" indent="-342900" algn="just">
              <a:buFont typeface="Wingdings" panose="05000000000000000000" pitchFamily="2" charset="2"/>
              <a:buChar char="v"/>
            </a:pPr>
            <a:r>
              <a:rPr lang="en-GB" sz="2000" dirty="0"/>
              <a:t>The deep learning model recommends patterns considering colour compatibility for textile products.</a:t>
            </a:r>
          </a:p>
          <a:p>
            <a:pPr marL="342900" indent="-342900" algn="just">
              <a:buFont typeface="Wingdings" panose="05000000000000000000" pitchFamily="2" charset="2"/>
              <a:buChar char="v"/>
            </a:pPr>
            <a:r>
              <a:rPr lang="en-GB" sz="2000" dirty="0"/>
              <a:t>The proposed model has been trained and tested using our own pattern dataset including 12000 images.</a:t>
            </a:r>
            <a:endParaRPr lang="en-IN" sz="2000" dirty="0"/>
          </a:p>
          <a:p>
            <a:pPr algn="just"/>
            <a:endParaRPr lang="en-IN" dirty="0"/>
          </a:p>
        </p:txBody>
      </p:sp>
      <p:cxnSp>
        <p:nvCxnSpPr>
          <p:cNvPr id="6" name="Straight Connector 5">
            <a:extLst>
              <a:ext uri="{FF2B5EF4-FFF2-40B4-BE49-F238E27FC236}">
                <a16:creationId xmlns:a16="http://schemas.microsoft.com/office/drawing/2014/main" id="{728D2CA0-3287-EB04-02EF-C99AE295837B}"/>
              </a:ext>
            </a:extLst>
          </p:cNvPr>
          <p:cNvCxnSpPr>
            <a:cxnSpLocks/>
          </p:cNvCxnSpPr>
          <p:nvPr/>
        </p:nvCxnSpPr>
        <p:spPr>
          <a:xfrm>
            <a:off x="0" y="1958753"/>
            <a:ext cx="91440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4950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1D1E81-3007-C010-56A6-1DE75695573D}"/>
              </a:ext>
            </a:extLst>
          </p:cNvPr>
          <p:cNvSpPr txBox="1"/>
          <p:nvPr/>
        </p:nvSpPr>
        <p:spPr>
          <a:xfrm>
            <a:off x="83820" y="1272540"/>
            <a:ext cx="8945880" cy="4647426"/>
          </a:xfrm>
          <a:prstGeom prst="rect">
            <a:avLst/>
          </a:prstGeom>
          <a:noFill/>
        </p:spPr>
        <p:txBody>
          <a:bodyPr wrap="square" rtlCol="0">
            <a:spAutoFit/>
          </a:bodyPr>
          <a:lstStyle/>
          <a:p>
            <a:pPr>
              <a:lnSpc>
                <a:spcPct val="150000"/>
              </a:lnSpc>
            </a:pPr>
            <a:r>
              <a:rPr lang="en-GB" sz="2400" b="1" dirty="0">
                <a:latin typeface="Times New Roman" panose="02020603050405020304" pitchFamily="18" charset="0"/>
                <a:cs typeface="Times New Roman" panose="02020603050405020304" pitchFamily="18" charset="0"/>
              </a:rPr>
              <a:t>Algorithms</a:t>
            </a:r>
          </a:p>
          <a:p>
            <a:pPr marL="342900" indent="-342900">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This online recommendation system has been proposed with a Convolutional Neural Network (CNN).</a:t>
            </a:r>
          </a:p>
          <a:p>
            <a:pPr marL="342900" indent="-342900">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The convolution layer extracts certain features from an input image by applying different types of filters. After each convolution layers, a nonlinear activation function is applied.</a:t>
            </a:r>
          </a:p>
          <a:p>
            <a:pPr marL="342900" indent="-342900">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Later CNNs been used in large-scale image classification and recommend an appropriate product.</a:t>
            </a:r>
          </a:p>
          <a:p>
            <a:pPr marL="342900" indent="-342900">
              <a:buFont typeface="Wingdings" panose="05000000000000000000" pitchFamily="2" charset="2"/>
              <a:buChar char="v"/>
            </a:pPr>
            <a:endParaRPr lang="en-GB" sz="2000" dirty="0">
              <a:latin typeface="Times New Roman" panose="02020603050405020304" pitchFamily="18" charset="0"/>
              <a:cs typeface="Times New Roman" panose="02020603050405020304" pitchFamily="18" charset="0"/>
            </a:endParaRPr>
          </a:p>
          <a:p>
            <a:pPr>
              <a:lnSpc>
                <a:spcPct val="150000"/>
              </a:lnSpc>
            </a:pPr>
            <a:r>
              <a:rPr lang="en-GB" sz="2400" b="1" dirty="0">
                <a:latin typeface="Times New Roman" panose="02020603050405020304" pitchFamily="18" charset="0"/>
                <a:cs typeface="Times New Roman" panose="02020603050405020304" pitchFamily="18" charset="0"/>
              </a:rPr>
              <a:t>Limitations</a:t>
            </a:r>
          </a:p>
          <a:p>
            <a:pPr marL="342900" indent="-342900">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A Convolutional neural network is significantly slower and requires a large Dataset to process </a:t>
            </a:r>
          </a:p>
          <a:p>
            <a:pPr marL="342900" indent="-342900">
              <a:buFont typeface="Wingdings" panose="05000000000000000000" pitchFamily="2" charset="2"/>
              <a:buChar char="v"/>
            </a:pP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6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6C01E2E-8DD5-1753-FF2C-528D5A62C989}"/>
              </a:ext>
            </a:extLst>
          </p:cNvPr>
          <p:cNvSpPr>
            <a:spLocks noGrp="1"/>
          </p:cNvSpPr>
          <p:nvPr>
            <p:ph type="subTitle" idx="1"/>
          </p:nvPr>
        </p:nvSpPr>
        <p:spPr>
          <a:xfrm>
            <a:off x="0" y="1110609"/>
            <a:ext cx="9144000" cy="4734607"/>
          </a:xfrm>
        </p:spPr>
        <p:txBody>
          <a:bodyPr>
            <a:normAutofit/>
          </a:bodyPr>
          <a:lstStyle/>
          <a:p>
            <a:pPr>
              <a:lnSpc>
                <a:spcPct val="120000"/>
              </a:lnSpc>
            </a:pPr>
            <a:r>
              <a:rPr lang="en-IN" sz="2800" b="1" dirty="0"/>
              <a:t>7. </a:t>
            </a:r>
            <a:r>
              <a:rPr lang="en-GB" sz="2800" b="1" dirty="0"/>
              <a:t>“Enhanced Product Recommendations based on Seasonality and Demography in Ecommerce,” </a:t>
            </a:r>
            <a:r>
              <a:rPr lang="en-IN" sz="2800" b="1" dirty="0"/>
              <a:t>[8]</a:t>
            </a:r>
          </a:p>
          <a:p>
            <a:pPr algn="just"/>
            <a:r>
              <a:rPr lang="en-IN" sz="2000" b="1" dirty="0"/>
              <a:t>Author : </a:t>
            </a:r>
            <a:r>
              <a:rPr lang="en-IN" sz="2000" dirty="0">
                <a:effectLst/>
                <a:latin typeface="Times New Roman" panose="02020603050405020304" pitchFamily="18" charset="0"/>
                <a:ea typeface="Times New Roman" panose="02020603050405020304" pitchFamily="18" charset="0"/>
              </a:rPr>
              <a:t>Keerthika K, Saravanan T, </a:t>
            </a:r>
            <a:r>
              <a:rPr lang="en-IN" sz="2000" dirty="0"/>
              <a:t>	      </a:t>
            </a:r>
          </a:p>
          <a:p>
            <a:pPr algn="just"/>
            <a:r>
              <a:rPr lang="en-IN" sz="2000" b="1" dirty="0"/>
              <a:t>Pub-Year : </a:t>
            </a:r>
            <a:r>
              <a:rPr lang="en-IN" sz="2000" b="0" kern="0" dirty="0">
                <a:effectLst/>
                <a:latin typeface="Times New Roman" panose="02020603050405020304" pitchFamily="18" charset="0"/>
                <a:ea typeface="Times New Roman" panose="02020603050405020304" pitchFamily="18" charset="0"/>
              </a:rPr>
              <a:t>2020 2nd International Conference on Advances in Computing,   Communication Control and Networking (ICACCCN).</a:t>
            </a:r>
            <a:endParaRPr lang="en-IN" sz="2000" b="1" kern="0" dirty="0">
              <a:effectLst/>
              <a:latin typeface="Times New Roman" panose="02020603050405020304" pitchFamily="18" charset="0"/>
              <a:ea typeface="Times New Roman" panose="02020603050405020304" pitchFamily="18" charset="0"/>
            </a:endParaRPr>
          </a:p>
          <a:p>
            <a:pPr algn="just"/>
            <a:r>
              <a:rPr lang="en-IN" b="1" dirty="0"/>
              <a:t>Proposed Idea</a:t>
            </a:r>
          </a:p>
          <a:p>
            <a:pPr marL="342900" indent="-342900" algn="just">
              <a:buFont typeface="Wingdings" panose="05000000000000000000" pitchFamily="2" charset="2"/>
              <a:buChar char="v"/>
            </a:pPr>
            <a:r>
              <a:rPr lang="en-GB" sz="2000" dirty="0"/>
              <a:t>In this paper, they have discussed about the seasonality of product which is emerging trend in recommendation system to actively seek out the right product at right time.</a:t>
            </a:r>
          </a:p>
          <a:p>
            <a:pPr marL="342900" indent="-342900" algn="just">
              <a:buFont typeface="Wingdings" panose="05000000000000000000" pitchFamily="2" charset="2"/>
              <a:buChar char="v"/>
            </a:pPr>
            <a:r>
              <a:rPr lang="en-GB" sz="2000" b="0" i="0" u="none" strike="noStrike" baseline="0" dirty="0">
                <a:solidFill>
                  <a:srgbClr val="000000"/>
                </a:solidFill>
                <a:latin typeface="Times New Roman" panose="02020603050405020304" pitchFamily="18" charset="0"/>
              </a:rPr>
              <a:t>In addition, the data of user’s demographics is considered which includes their gender, age, location, likes and ratings. The demography is the information useful for business application to understand the customer favourites.</a:t>
            </a:r>
          </a:p>
          <a:p>
            <a:pPr marL="342900" indent="-342900" algn="just">
              <a:buFont typeface="Wingdings" panose="05000000000000000000" pitchFamily="2" charset="2"/>
              <a:buChar char="v"/>
            </a:pPr>
            <a:endParaRPr lang="en-US" sz="2000" dirty="0"/>
          </a:p>
        </p:txBody>
      </p:sp>
      <p:cxnSp>
        <p:nvCxnSpPr>
          <p:cNvPr id="6" name="Straight Connector 5">
            <a:extLst>
              <a:ext uri="{FF2B5EF4-FFF2-40B4-BE49-F238E27FC236}">
                <a16:creationId xmlns:a16="http://schemas.microsoft.com/office/drawing/2014/main" id="{7A78AD1A-DA4F-0E07-858F-F7E40B155CC4}"/>
              </a:ext>
            </a:extLst>
          </p:cNvPr>
          <p:cNvCxnSpPr>
            <a:cxnSpLocks/>
          </p:cNvCxnSpPr>
          <p:nvPr/>
        </p:nvCxnSpPr>
        <p:spPr>
          <a:xfrm>
            <a:off x="0" y="2094522"/>
            <a:ext cx="91440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9285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06BE3F-C920-B8B5-9E63-E5227D40B26C}"/>
              </a:ext>
            </a:extLst>
          </p:cNvPr>
          <p:cNvSpPr txBox="1"/>
          <p:nvPr/>
        </p:nvSpPr>
        <p:spPr>
          <a:xfrm>
            <a:off x="129540" y="1341120"/>
            <a:ext cx="8846820" cy="5232202"/>
          </a:xfrm>
          <a:prstGeom prst="rect">
            <a:avLst/>
          </a:prstGeom>
          <a:noFill/>
        </p:spPr>
        <p:txBody>
          <a:bodyPr wrap="square" rtlCol="0">
            <a:spAutoFit/>
          </a:bodyPr>
          <a:lstStyle/>
          <a:p>
            <a:r>
              <a:rPr lang="en-GB" sz="2400" b="1" i="0" u="none" strike="noStrike" baseline="0" dirty="0">
                <a:solidFill>
                  <a:srgbClr val="000000"/>
                </a:solidFill>
                <a:latin typeface="Times New Roman" panose="02020603050405020304" pitchFamily="18" charset="0"/>
              </a:rPr>
              <a:t>Algorithms</a:t>
            </a:r>
          </a:p>
          <a:p>
            <a:r>
              <a:rPr lang="en-GB" sz="2000" u="sng" strike="noStrike" baseline="0" dirty="0">
                <a:solidFill>
                  <a:srgbClr val="000000"/>
                </a:solidFill>
                <a:latin typeface="Times New Roman" panose="02020603050405020304" pitchFamily="18" charset="0"/>
              </a:rPr>
              <a:t>Algorithm to distinguish seasonal product </a:t>
            </a:r>
          </a:p>
          <a:p>
            <a:r>
              <a:rPr lang="en-IN" sz="1800" b="0" i="0" u="none" strike="noStrike" baseline="0" dirty="0">
                <a:solidFill>
                  <a:srgbClr val="000000"/>
                </a:solidFill>
                <a:latin typeface="Times New Roman" panose="02020603050405020304" pitchFamily="18" charset="0"/>
              </a:rPr>
              <a:t>SeasonalDependency (topN, months) </a:t>
            </a:r>
          </a:p>
          <a:p>
            <a:r>
              <a:rPr lang="en-IN" sz="1800" b="0" i="0" u="none" strike="noStrike" baseline="0" dirty="0">
                <a:solidFill>
                  <a:srgbClr val="000000"/>
                </a:solidFill>
                <a:latin typeface="Times New Roman" panose="02020603050405020304" pitchFamily="18" charset="0"/>
              </a:rPr>
              <a:t>for all pi ← topN </a:t>
            </a:r>
          </a:p>
          <a:p>
            <a:r>
              <a:rPr lang="en-IN" sz="1800" b="0" i="0" u="none" strike="noStrike" baseline="0" dirty="0">
                <a:solidFill>
                  <a:srgbClr val="000000"/>
                </a:solidFill>
                <a:latin typeface="Times New Roman" panose="02020603050405020304" pitchFamily="18" charset="0"/>
              </a:rPr>
              <a:t>do </a:t>
            </a:r>
          </a:p>
          <a:p>
            <a:r>
              <a:rPr lang="en-IN" sz="1800" b="0" i="0" u="none" strike="noStrike" baseline="0" dirty="0">
                <a:solidFill>
                  <a:srgbClr val="000000"/>
                </a:solidFill>
                <a:latin typeface="Times New Roman" panose="02020603050405020304" pitchFamily="18" charset="0"/>
              </a:rPr>
              <a:t>if si &gt; = MPV </a:t>
            </a:r>
          </a:p>
          <a:p>
            <a:r>
              <a:rPr lang="en-IN" sz="1800" b="0" i="0" u="none" strike="noStrike" baseline="0" dirty="0">
                <a:solidFill>
                  <a:srgbClr val="000000"/>
                </a:solidFill>
                <a:latin typeface="Times New Roman" panose="02020603050405020304" pitchFamily="18" charset="0"/>
              </a:rPr>
              <a:t>then </a:t>
            </a:r>
          </a:p>
          <a:p>
            <a:r>
              <a:rPr lang="en-GB" sz="1800" b="0" i="0" u="none" strike="noStrike" baseline="0" dirty="0">
                <a:solidFill>
                  <a:srgbClr val="000000"/>
                </a:solidFill>
                <a:latin typeface="Times New Roman" panose="02020603050405020304" pitchFamily="18" charset="0"/>
              </a:rPr>
              <a:t>if MR (pi, month) &lt; TR </a:t>
            </a:r>
          </a:p>
          <a:p>
            <a:r>
              <a:rPr lang="en-IN" sz="1800" b="0" i="0" u="none" strike="noStrike" baseline="0" dirty="0">
                <a:solidFill>
                  <a:srgbClr val="000000"/>
                </a:solidFill>
                <a:latin typeface="Times New Roman" panose="02020603050405020304" pitchFamily="18" charset="0"/>
              </a:rPr>
              <a:t>then </a:t>
            </a:r>
          </a:p>
          <a:p>
            <a:r>
              <a:rPr lang="en-IN" sz="1800" b="0" i="0" u="none" strike="noStrike" baseline="0" dirty="0">
                <a:solidFill>
                  <a:srgbClr val="000000"/>
                </a:solidFill>
                <a:latin typeface="Times New Roman" panose="02020603050405020304" pitchFamily="18" charset="0"/>
              </a:rPr>
              <a:t>RemovefromList (topN, pi) </a:t>
            </a:r>
          </a:p>
          <a:p>
            <a:r>
              <a:rPr lang="en-IN" sz="1800" b="0" i="0" u="none" strike="noStrike" baseline="0" dirty="0">
                <a:solidFill>
                  <a:srgbClr val="000000"/>
                </a:solidFill>
                <a:latin typeface="Times New Roman" panose="02020603050405020304" pitchFamily="18" charset="0"/>
              </a:rPr>
              <a:t>Minimum purchase value (MPV): </a:t>
            </a:r>
          </a:p>
          <a:p>
            <a:endParaRPr lang="en-IN" dirty="0">
              <a:solidFill>
                <a:srgbClr val="000000"/>
              </a:solidFill>
              <a:latin typeface="Times New Roman" panose="02020603050405020304" pitchFamily="18" charset="0"/>
            </a:endParaRPr>
          </a:p>
          <a:p>
            <a:r>
              <a:rPr lang="en-IN" sz="2400" b="1" i="0" u="none" strike="noStrike" baseline="0" dirty="0">
                <a:solidFill>
                  <a:srgbClr val="000000"/>
                </a:solidFill>
                <a:latin typeface="Times New Roman" panose="02020603050405020304" pitchFamily="18" charset="0"/>
              </a:rPr>
              <a:t>Limitations</a:t>
            </a:r>
          </a:p>
          <a:p>
            <a:pPr marL="342900" indent="-342900">
              <a:buFont typeface="Wingdings" panose="05000000000000000000" pitchFamily="2" charset="2"/>
              <a:buChar char="v"/>
            </a:pPr>
            <a:r>
              <a:rPr lang="en-IN" sz="2000" dirty="0">
                <a:solidFill>
                  <a:srgbClr val="000000"/>
                </a:solidFill>
                <a:latin typeface="Times New Roman" panose="02020603050405020304" pitchFamily="18" charset="0"/>
              </a:rPr>
              <a:t>More focus on seasonal products.</a:t>
            </a:r>
            <a:endParaRPr lang="en-IN" sz="2000" i="0" u="none" strike="noStrike" baseline="0" dirty="0">
              <a:solidFill>
                <a:srgbClr val="000000"/>
              </a:solidFill>
              <a:latin typeface="Times New Roman" panose="02020603050405020304" pitchFamily="18" charset="0"/>
            </a:endParaRPr>
          </a:p>
          <a:p>
            <a:endParaRPr lang="en-GB" sz="2000" b="0" i="0" u="none" strike="noStrike" baseline="0" dirty="0">
              <a:solidFill>
                <a:srgbClr val="000000"/>
              </a:solidFill>
              <a:latin typeface="Times New Roman" panose="02020603050405020304" pitchFamily="18" charset="0"/>
            </a:endParaRPr>
          </a:p>
          <a:p>
            <a:pPr marL="342900" indent="-342900">
              <a:buFont typeface="Wingdings" panose="05000000000000000000" pitchFamily="2" charset="2"/>
              <a:buChar char="v"/>
            </a:pPr>
            <a:endParaRPr lang="en-GB" sz="24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81825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6C01E2E-8DD5-1753-FF2C-528D5A62C989}"/>
              </a:ext>
            </a:extLst>
          </p:cNvPr>
          <p:cNvSpPr>
            <a:spLocks noGrp="1"/>
          </p:cNvSpPr>
          <p:nvPr>
            <p:ph type="subTitle" idx="1"/>
          </p:nvPr>
        </p:nvSpPr>
        <p:spPr>
          <a:xfrm>
            <a:off x="0" y="1064310"/>
            <a:ext cx="9144000" cy="4719270"/>
          </a:xfrm>
        </p:spPr>
        <p:txBody>
          <a:bodyPr>
            <a:normAutofit lnSpcReduction="10000"/>
          </a:bodyPr>
          <a:lstStyle/>
          <a:p>
            <a:pPr>
              <a:lnSpc>
                <a:spcPct val="120000"/>
              </a:lnSpc>
            </a:pPr>
            <a:r>
              <a:rPr lang="en-US" sz="2800" b="1" dirty="0"/>
              <a:t>8. </a:t>
            </a:r>
            <a:r>
              <a:rPr lang="en-GB" sz="2800" b="1" dirty="0"/>
              <a:t>“Online Shop Recommendations: Decision Support System Based on Multi-Objective Optimization on the Basis of Ratio Analysis</a:t>
            </a:r>
            <a:r>
              <a:rPr lang="en-GB" sz="3000" b="1" dirty="0"/>
              <a:t>”[</a:t>
            </a:r>
            <a:r>
              <a:rPr lang="en-US" sz="3000" b="1" dirty="0"/>
              <a:t>9]</a:t>
            </a:r>
          </a:p>
          <a:p>
            <a:pPr algn="just">
              <a:lnSpc>
                <a:spcPct val="120000"/>
              </a:lnSpc>
            </a:pPr>
            <a:r>
              <a:rPr lang="en-US" sz="2000" b="1" dirty="0"/>
              <a:t>Author : </a:t>
            </a:r>
            <a:r>
              <a:rPr lang="en-IN" sz="2000" dirty="0">
                <a:effectLst/>
                <a:latin typeface="Times New Roman" panose="02020603050405020304" pitchFamily="18" charset="0"/>
                <a:ea typeface="Times New Roman" panose="02020603050405020304" pitchFamily="18" charset="0"/>
              </a:rPr>
              <a:t>Okfalisa, </a:t>
            </a:r>
            <a:r>
              <a:rPr lang="en-IN" sz="2000" dirty="0" err="1">
                <a:effectLst/>
                <a:latin typeface="Times New Roman" panose="02020603050405020304" pitchFamily="18" charset="0"/>
                <a:ea typeface="Times New Roman" panose="02020603050405020304" pitchFamily="18" charset="0"/>
              </a:rPr>
              <a:t>Zulfahri</a:t>
            </a: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Dwi</a:t>
            </a: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Utari</a:t>
            </a: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Iswavigra</a:t>
            </a:r>
            <a:r>
              <a:rPr lang="en-IN" sz="2000" dirty="0">
                <a:effectLst/>
                <a:latin typeface="Times New Roman" panose="02020603050405020304" pitchFamily="18" charset="0"/>
                <a:ea typeface="Times New Roman" panose="02020603050405020304" pitchFamily="18" charset="0"/>
              </a:rPr>
              <a:t>, Megawati, </a:t>
            </a:r>
            <a:r>
              <a:rPr lang="en-IN" sz="2000" dirty="0" err="1">
                <a:effectLst/>
                <a:latin typeface="Times New Roman" panose="02020603050405020304" pitchFamily="18" charset="0"/>
                <a:ea typeface="Times New Roman" panose="02020603050405020304" pitchFamily="18" charset="0"/>
              </a:rPr>
              <a:t>Saktioto</a:t>
            </a:r>
            <a:r>
              <a:rPr lang="en-IN" sz="2000" dirty="0">
                <a:effectLst/>
                <a:latin typeface="Times New Roman" panose="02020603050405020304" pitchFamily="18" charset="0"/>
                <a:ea typeface="Times New Roman" panose="02020603050405020304" pitchFamily="18" charset="0"/>
              </a:rPr>
              <a:t>, </a:t>
            </a:r>
            <a:endParaRPr lang="en-US" sz="2000" dirty="0"/>
          </a:p>
          <a:p>
            <a:pPr algn="just">
              <a:lnSpc>
                <a:spcPct val="120000"/>
              </a:lnSpc>
            </a:pPr>
            <a:r>
              <a:rPr lang="en-US" sz="2000" b="1" dirty="0"/>
              <a:t>Pub-Year : </a:t>
            </a:r>
            <a:r>
              <a:rPr lang="en-IN" sz="2000" b="0" kern="0" dirty="0">
                <a:effectLst/>
                <a:latin typeface="Times New Roman" panose="02020603050405020304" pitchFamily="18" charset="0"/>
                <a:ea typeface="Times New Roman" panose="02020603050405020304" pitchFamily="18" charset="0"/>
              </a:rPr>
              <a:t> 2020 8th International Conference on Cyber and IT Service Management (CITSM).</a:t>
            </a:r>
            <a:endParaRPr lang="en-IN" sz="2000" b="1" kern="0" dirty="0">
              <a:effectLst/>
              <a:latin typeface="Times New Roman" panose="02020603050405020304" pitchFamily="18" charset="0"/>
              <a:ea typeface="Times New Roman" panose="02020603050405020304" pitchFamily="18" charset="0"/>
            </a:endParaRPr>
          </a:p>
          <a:p>
            <a:pPr algn="just">
              <a:lnSpc>
                <a:spcPct val="120000"/>
              </a:lnSpc>
            </a:pPr>
            <a:r>
              <a:rPr lang="en-US" sz="2600" dirty="0"/>
              <a:t> </a:t>
            </a:r>
            <a:r>
              <a:rPr lang="en-IN" b="1" dirty="0"/>
              <a:t>Proposed Idea</a:t>
            </a:r>
          </a:p>
          <a:p>
            <a:pPr marL="457200" indent="-457200" algn="just">
              <a:buFont typeface="Wingdings" panose="05000000000000000000" pitchFamily="2" charset="2"/>
              <a:buChar char="v"/>
            </a:pPr>
            <a:r>
              <a:rPr lang="en-IN" sz="2000" dirty="0"/>
              <a:t>T</a:t>
            </a:r>
            <a:r>
              <a:rPr lang="en-IN" sz="2000" i="0" u="none" strike="noStrike" baseline="0" dirty="0"/>
              <a:t>his research </a:t>
            </a:r>
            <a:r>
              <a:rPr lang="en-GB" sz="2000" i="0" u="none" strike="noStrike" baseline="0" dirty="0"/>
              <a:t>tries to provide an optimal online shop recommendation as an </a:t>
            </a:r>
            <a:r>
              <a:rPr lang="en-IN" sz="2000" i="0" u="none" strike="noStrike" baseline="0" dirty="0"/>
              <a:t>solution.</a:t>
            </a:r>
          </a:p>
          <a:p>
            <a:pPr marL="342900" indent="-342900" algn="just">
              <a:buFont typeface="Wingdings" panose="05000000000000000000" pitchFamily="2" charset="2"/>
              <a:buChar char="v"/>
            </a:pPr>
            <a:r>
              <a:rPr lang="en-IN" sz="2000" dirty="0"/>
              <a:t>F</a:t>
            </a:r>
            <a:r>
              <a:rPr lang="en-IN" sz="2000" i="0" u="none" strike="noStrike" baseline="0" dirty="0"/>
              <a:t>or the </a:t>
            </a:r>
            <a:r>
              <a:rPr lang="en-GB" sz="2000" i="0" u="none" strike="noStrike" baseline="0" dirty="0"/>
              <a:t>analytical calculation they have considered several criteria, including price, rating, discount, a product sold, and response chat</a:t>
            </a:r>
            <a:endParaRPr lang="en-US" sz="2000" dirty="0"/>
          </a:p>
          <a:p>
            <a:pPr algn="just"/>
            <a:endParaRPr lang="en-IN" dirty="0"/>
          </a:p>
        </p:txBody>
      </p:sp>
      <p:cxnSp>
        <p:nvCxnSpPr>
          <p:cNvPr id="2" name="Straight Connector 1">
            <a:extLst>
              <a:ext uri="{FF2B5EF4-FFF2-40B4-BE49-F238E27FC236}">
                <a16:creationId xmlns:a16="http://schemas.microsoft.com/office/drawing/2014/main" id="{2372AC1D-F727-3720-79D8-D93A626E47E6}"/>
              </a:ext>
            </a:extLst>
          </p:cNvPr>
          <p:cNvCxnSpPr>
            <a:cxnSpLocks/>
          </p:cNvCxnSpPr>
          <p:nvPr/>
        </p:nvCxnSpPr>
        <p:spPr>
          <a:xfrm>
            <a:off x="68580" y="2668237"/>
            <a:ext cx="91440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0273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712" y="1264257"/>
            <a:ext cx="5341289" cy="917838"/>
          </a:xfrm>
        </p:spPr>
        <p:txBody>
          <a:bodyPr/>
          <a:lstStyle/>
          <a:p>
            <a:pPr algn="l"/>
            <a:r>
              <a:rPr lang="en-US" sz="3800" b="1" dirty="0">
                <a:latin typeface="Times New Roman" panose="02020603050405020304" pitchFamily="18" charset="0"/>
                <a:cs typeface="Times New Roman" panose="02020603050405020304" pitchFamily="18" charset="0"/>
              </a:rPr>
              <a:t>Agenda</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91153" y="1888985"/>
            <a:ext cx="6858000" cy="1655762"/>
          </a:xfrm>
        </p:spPr>
        <p:txBody>
          <a:bodyPr>
            <a:noAutofit/>
          </a:bodyPr>
          <a:lstStyle/>
          <a:p>
            <a:pPr marL="342900" indent="-342900" algn="l">
              <a:buFont typeface="Arial" panose="020B0604020202020204" pitchFamily="34" charset="0"/>
              <a:buChar char="•"/>
            </a:pPr>
            <a:r>
              <a:rPr lang="en-US" sz="2000" dirty="0"/>
              <a:t>Introduction</a:t>
            </a:r>
          </a:p>
          <a:p>
            <a:pPr marL="342900" indent="-342900" algn="l">
              <a:buFont typeface="Arial" panose="020B0604020202020204" pitchFamily="34" charset="0"/>
              <a:buChar char="•"/>
            </a:pPr>
            <a:r>
              <a:rPr lang="en-US" sz="2000" dirty="0"/>
              <a:t>Literature Review</a:t>
            </a:r>
          </a:p>
          <a:p>
            <a:pPr marL="342900" indent="-342900" algn="l">
              <a:buFont typeface="Arial" panose="020B0604020202020204" pitchFamily="34" charset="0"/>
              <a:buChar char="•"/>
            </a:pPr>
            <a:r>
              <a:rPr lang="en-US" sz="2000" dirty="0"/>
              <a:t>Proposed System</a:t>
            </a:r>
          </a:p>
          <a:p>
            <a:pPr marL="342900" indent="-342900" algn="l">
              <a:buFont typeface="Arial" panose="020B0604020202020204" pitchFamily="34" charset="0"/>
              <a:buChar char="•"/>
            </a:pPr>
            <a:r>
              <a:rPr lang="en-US" sz="2000" dirty="0"/>
              <a:t>Applications</a:t>
            </a:r>
          </a:p>
          <a:p>
            <a:pPr marL="342900" indent="-342900" algn="l">
              <a:buFont typeface="Arial" panose="020B0604020202020204" pitchFamily="34" charset="0"/>
              <a:buChar char="•"/>
            </a:pPr>
            <a:r>
              <a:rPr lang="en-US" sz="2000" dirty="0"/>
              <a:t>References</a:t>
            </a:r>
          </a:p>
        </p:txBody>
      </p:sp>
    </p:spTree>
    <p:extLst>
      <p:ext uri="{BB962C8B-B14F-4D97-AF65-F5344CB8AC3E}">
        <p14:creationId xmlns:p14="http://schemas.microsoft.com/office/powerpoint/2010/main" val="452568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19904-1729-31A5-A675-AABD82D01499}"/>
              </a:ext>
            </a:extLst>
          </p:cNvPr>
          <p:cNvSpPr txBox="1"/>
          <p:nvPr/>
        </p:nvSpPr>
        <p:spPr>
          <a:xfrm>
            <a:off x="99060" y="1287780"/>
            <a:ext cx="8953500" cy="4524315"/>
          </a:xfrm>
          <a:prstGeom prst="rect">
            <a:avLst/>
          </a:prstGeom>
          <a:noFill/>
        </p:spPr>
        <p:txBody>
          <a:bodyPr wrap="square" rtlCol="0">
            <a:spAutoFit/>
          </a:bodyPr>
          <a:lstStyle/>
          <a:p>
            <a:r>
              <a:rPr lang="en-GB" sz="2400" b="1" dirty="0">
                <a:latin typeface="Times New Roman" panose="02020603050405020304" pitchFamily="18" charset="0"/>
                <a:cs typeface="Times New Roman" panose="02020603050405020304" pitchFamily="18" charset="0"/>
              </a:rPr>
              <a:t>Methodologies</a:t>
            </a:r>
          </a:p>
          <a:p>
            <a:pPr marL="342900" indent="-342900" algn="l">
              <a:buFont typeface="Wingdings" panose="05000000000000000000" pitchFamily="2" charset="2"/>
              <a:buChar char="v"/>
            </a:pPr>
            <a:r>
              <a:rPr lang="en-GB" sz="2000" i="0" u="none" strike="noStrike" baseline="0" dirty="0">
                <a:latin typeface="TimesNewRoman,Bold"/>
              </a:rPr>
              <a:t>The Decision Support System (DSS) approach on management model applied Multi-Objective Optimization on the Base of Ratio Analysis (MOORA) is used </a:t>
            </a:r>
            <a:r>
              <a:rPr lang="en-GB" sz="2000" dirty="0">
                <a:latin typeface="Times New Roman" panose="02020603050405020304" pitchFamily="18" charset="0"/>
                <a:cs typeface="Times New Roman" panose="02020603050405020304" pitchFamily="18" charset="0"/>
              </a:rPr>
              <a:t>for customers to be smartly guided to choose the high-quality product at the greatness services of an online shop.</a:t>
            </a:r>
          </a:p>
          <a:p>
            <a:pPr algn="l"/>
            <a:endParaRPr lang="en-IN" sz="2000" dirty="0">
              <a:latin typeface="Times New Roman" panose="02020603050405020304" pitchFamily="18" charset="0"/>
              <a:cs typeface="Times New Roman" panose="02020603050405020304" pitchFamily="18" charset="0"/>
            </a:endParaRPr>
          </a:p>
          <a:p>
            <a:pPr algn="l"/>
            <a:endParaRPr lang="en-IN" sz="2400" b="1" dirty="0">
              <a:latin typeface="Times New Roman" panose="02020603050405020304" pitchFamily="18" charset="0"/>
              <a:cs typeface="Times New Roman" panose="02020603050405020304" pitchFamily="18" charset="0"/>
            </a:endParaRPr>
          </a:p>
          <a:p>
            <a:pPr algn="l"/>
            <a:endParaRPr lang="en-IN" sz="2400" b="1" dirty="0">
              <a:latin typeface="Times New Roman" panose="02020603050405020304" pitchFamily="18" charset="0"/>
              <a:cs typeface="Times New Roman" panose="02020603050405020304" pitchFamily="18" charset="0"/>
            </a:endParaRPr>
          </a:p>
          <a:p>
            <a:pPr algn="l"/>
            <a:endParaRPr lang="en-IN" sz="24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ea typeface="Times New Roman" panose="02020603050405020304" pitchFamily="18" charset="0"/>
              </a:rPr>
              <a:t>DSS-My Product</a:t>
            </a:r>
            <a:r>
              <a:rPr lang="en-US" sz="2000" spc="-1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Architecture</a:t>
            </a:r>
            <a:endParaRPr lang="en-IN" sz="2000" b="1" dirty="0">
              <a:latin typeface="Times New Roman" panose="02020603050405020304" pitchFamily="18" charset="0"/>
              <a:cs typeface="Times New Roman" panose="02020603050405020304" pitchFamily="18" charset="0"/>
            </a:endParaRPr>
          </a:p>
          <a:p>
            <a:pPr algn="l"/>
            <a:endParaRPr lang="en-IN" sz="2400" b="1" dirty="0">
              <a:latin typeface="Times New Roman" panose="02020603050405020304" pitchFamily="18" charset="0"/>
              <a:cs typeface="Times New Roman" panose="02020603050405020304" pitchFamily="18" charset="0"/>
            </a:endParaRPr>
          </a:p>
          <a:p>
            <a:pPr algn="l"/>
            <a:r>
              <a:rPr lang="en-IN" sz="2400" b="1" dirty="0">
                <a:latin typeface="Times New Roman" panose="02020603050405020304" pitchFamily="18" charset="0"/>
                <a:cs typeface="Times New Roman" panose="02020603050405020304" pitchFamily="18" charset="0"/>
              </a:rPr>
              <a:t>Limitations</a:t>
            </a:r>
          </a:p>
          <a:p>
            <a:pPr marL="342900" indent="-342900" algn="l">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This concept of DSS-MOORA is restricted to men's shirt products.</a:t>
            </a:r>
          </a:p>
        </p:txBody>
      </p:sp>
      <p:pic>
        <p:nvPicPr>
          <p:cNvPr id="4" name="Picture 3">
            <a:extLst>
              <a:ext uri="{FF2B5EF4-FFF2-40B4-BE49-F238E27FC236}">
                <a16:creationId xmlns:a16="http://schemas.microsoft.com/office/drawing/2014/main" id="{9013F1D2-F7D0-B7DA-6BA8-A4B38C13A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8742" y="2674620"/>
            <a:ext cx="4793218" cy="2484120"/>
          </a:xfrm>
          <a:prstGeom prst="rect">
            <a:avLst/>
          </a:prstGeom>
        </p:spPr>
      </p:pic>
      <p:cxnSp>
        <p:nvCxnSpPr>
          <p:cNvPr id="6" name="Straight Arrow Connector 5">
            <a:extLst>
              <a:ext uri="{FF2B5EF4-FFF2-40B4-BE49-F238E27FC236}">
                <a16:creationId xmlns:a16="http://schemas.microsoft.com/office/drawing/2014/main" id="{FB6BFC9E-860D-EC1D-F883-B75A674EC91E}"/>
              </a:ext>
            </a:extLst>
          </p:cNvPr>
          <p:cNvCxnSpPr/>
          <p:nvPr/>
        </p:nvCxnSpPr>
        <p:spPr>
          <a:xfrm>
            <a:off x="1882140" y="4762500"/>
            <a:ext cx="1249680" cy="0"/>
          </a:xfrm>
          <a:prstGeom prst="straightConnector1">
            <a:avLst/>
          </a:prstGeom>
          <a:ln>
            <a:solidFill>
              <a:schemeClr val="tx1">
                <a:lumMod val="50000"/>
                <a:lumOff val="50000"/>
              </a:schemeClr>
            </a:solidFill>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7E63D773-3844-59DE-E6F3-479BD8D0FA13}"/>
                  </a:ext>
                </a:extLst>
              </p14:cNvPr>
              <p14:cNvContentPartPr/>
              <p14:nvPr/>
            </p14:nvContentPartPr>
            <p14:xfrm>
              <a:off x="-785400" y="3306660"/>
              <a:ext cx="360" cy="360"/>
            </p14:xfrm>
          </p:contentPart>
        </mc:Choice>
        <mc:Fallback xmlns="">
          <p:pic>
            <p:nvPicPr>
              <p:cNvPr id="8" name="Ink 7">
                <a:extLst>
                  <a:ext uri="{FF2B5EF4-FFF2-40B4-BE49-F238E27FC236}">
                    <a16:creationId xmlns:a16="http://schemas.microsoft.com/office/drawing/2014/main" id="{7E63D773-3844-59DE-E6F3-479BD8D0FA13}"/>
                  </a:ext>
                </a:extLst>
              </p:cNvPr>
              <p:cNvPicPr/>
              <p:nvPr/>
            </p:nvPicPr>
            <p:blipFill>
              <a:blip r:embed="rId4"/>
              <a:stretch>
                <a:fillRect/>
              </a:stretch>
            </p:blipFill>
            <p:spPr>
              <a:xfrm>
                <a:off x="-794040" y="32976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6580034B-4CF3-D6CF-D9A9-CA9A3EEB3E1A}"/>
                  </a:ext>
                </a:extLst>
              </p14:cNvPr>
              <p14:cNvContentPartPr/>
              <p14:nvPr/>
            </p14:nvContentPartPr>
            <p14:xfrm>
              <a:off x="-1425480" y="2560020"/>
              <a:ext cx="360" cy="360"/>
            </p14:xfrm>
          </p:contentPart>
        </mc:Choice>
        <mc:Fallback xmlns="">
          <p:pic>
            <p:nvPicPr>
              <p:cNvPr id="9" name="Ink 8">
                <a:extLst>
                  <a:ext uri="{FF2B5EF4-FFF2-40B4-BE49-F238E27FC236}">
                    <a16:creationId xmlns:a16="http://schemas.microsoft.com/office/drawing/2014/main" id="{6580034B-4CF3-D6CF-D9A9-CA9A3EEB3E1A}"/>
                  </a:ext>
                </a:extLst>
              </p:cNvPr>
              <p:cNvPicPr/>
              <p:nvPr/>
            </p:nvPicPr>
            <p:blipFill>
              <a:blip r:embed="rId4"/>
              <a:stretch>
                <a:fillRect/>
              </a:stretch>
            </p:blipFill>
            <p:spPr>
              <a:xfrm>
                <a:off x="-1434120" y="2551020"/>
                <a:ext cx="18000" cy="18000"/>
              </a:xfrm>
              <a:prstGeom prst="rect">
                <a:avLst/>
              </a:prstGeom>
            </p:spPr>
          </p:pic>
        </mc:Fallback>
      </mc:AlternateContent>
    </p:spTree>
    <p:extLst>
      <p:ext uri="{BB962C8B-B14F-4D97-AF65-F5344CB8AC3E}">
        <p14:creationId xmlns:p14="http://schemas.microsoft.com/office/powerpoint/2010/main" val="898805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6C01E2E-8DD5-1753-FF2C-528D5A62C989}"/>
              </a:ext>
            </a:extLst>
          </p:cNvPr>
          <p:cNvSpPr>
            <a:spLocks noGrp="1"/>
          </p:cNvSpPr>
          <p:nvPr>
            <p:ph type="subTitle" idx="1"/>
          </p:nvPr>
        </p:nvSpPr>
        <p:spPr>
          <a:xfrm>
            <a:off x="0" y="1064310"/>
            <a:ext cx="9144000" cy="4719270"/>
          </a:xfrm>
        </p:spPr>
        <p:txBody>
          <a:bodyPr>
            <a:normAutofit/>
          </a:bodyPr>
          <a:lstStyle/>
          <a:p>
            <a:pPr algn="just">
              <a:lnSpc>
                <a:spcPct val="120000"/>
              </a:lnSpc>
            </a:pPr>
            <a:r>
              <a:rPr lang="en-US" sz="2800" b="1" dirty="0"/>
              <a:t>9.</a:t>
            </a:r>
            <a:r>
              <a:rPr lang="en-GB" sz="2800" b="1" dirty="0"/>
              <a:t> “The Effect of Product Recommendation in Youtube To Consumer Impulsive Buying Of Smartphone Product”</a:t>
            </a:r>
            <a:r>
              <a:rPr lang="en-GB" sz="3000" b="1" dirty="0"/>
              <a:t>[</a:t>
            </a:r>
            <a:r>
              <a:rPr lang="en-US" sz="3000" b="1" dirty="0"/>
              <a:t>10]</a:t>
            </a:r>
          </a:p>
          <a:p>
            <a:pPr algn="just">
              <a:lnSpc>
                <a:spcPct val="120000"/>
              </a:lnSpc>
            </a:pPr>
            <a:r>
              <a:rPr lang="en-US" sz="2000" b="1" dirty="0"/>
              <a:t>Author : </a:t>
            </a:r>
            <a:r>
              <a:rPr lang="en-IN" sz="2000" dirty="0">
                <a:effectLst/>
                <a:latin typeface="Times New Roman" panose="02020603050405020304" pitchFamily="18" charset="0"/>
                <a:ea typeface="Times New Roman" panose="02020603050405020304" pitchFamily="18" charset="0"/>
              </a:rPr>
              <a:t>Dimas </a:t>
            </a:r>
            <a:r>
              <a:rPr lang="en-IN" sz="2000" dirty="0" err="1">
                <a:effectLst/>
                <a:latin typeface="Times New Roman" panose="02020603050405020304" pitchFamily="18" charset="0"/>
                <a:ea typeface="Times New Roman" panose="02020603050405020304" pitchFamily="18" charset="0"/>
              </a:rPr>
              <a:t>Indiarto</a:t>
            </a:r>
            <a:r>
              <a:rPr lang="en-IN" sz="2000" dirty="0">
                <a:effectLst/>
                <a:latin typeface="Times New Roman" panose="02020603050405020304" pitchFamily="18" charset="0"/>
                <a:ea typeface="Times New Roman" panose="02020603050405020304" pitchFamily="18" charset="0"/>
              </a:rPr>
              <a:t> Sumiko, Anna </a:t>
            </a:r>
            <a:r>
              <a:rPr lang="en-IN" sz="2000" dirty="0" err="1">
                <a:effectLst/>
                <a:latin typeface="Times New Roman" panose="02020603050405020304" pitchFamily="18" charset="0"/>
                <a:ea typeface="Times New Roman" panose="02020603050405020304" pitchFamily="18" charset="0"/>
              </a:rPr>
              <a:t>Amalyah</a:t>
            </a: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Agus</a:t>
            </a:r>
            <a:r>
              <a:rPr lang="en-IN" sz="2000" dirty="0">
                <a:effectLst/>
                <a:latin typeface="Times New Roman" panose="02020603050405020304" pitchFamily="18" charset="0"/>
                <a:ea typeface="Times New Roman" panose="02020603050405020304" pitchFamily="18" charset="0"/>
              </a:rPr>
              <a:t> </a:t>
            </a:r>
            <a:endParaRPr lang="en-US" sz="2000" dirty="0"/>
          </a:p>
          <a:p>
            <a:pPr algn="just">
              <a:lnSpc>
                <a:spcPct val="120000"/>
              </a:lnSpc>
            </a:pPr>
            <a:r>
              <a:rPr lang="en-US" sz="2000" b="1" dirty="0"/>
              <a:t>Pub-Year:</a:t>
            </a:r>
            <a:r>
              <a:rPr lang="en-IN" sz="2000" b="0" kern="0" dirty="0">
                <a:effectLst/>
                <a:latin typeface="Times New Roman" panose="02020603050405020304" pitchFamily="18" charset="0"/>
                <a:ea typeface="Times New Roman" panose="02020603050405020304" pitchFamily="18" charset="0"/>
              </a:rPr>
              <a:t>2020 3rd International Conference on Computer and Informatics Engineering (IC2IE).</a:t>
            </a:r>
            <a:endParaRPr lang="en-IN" sz="2000" b="1" kern="0" dirty="0">
              <a:effectLst/>
              <a:latin typeface="Times New Roman" panose="02020603050405020304" pitchFamily="18" charset="0"/>
              <a:ea typeface="Times New Roman" panose="02020603050405020304" pitchFamily="18" charset="0"/>
            </a:endParaRPr>
          </a:p>
          <a:p>
            <a:pPr algn="just">
              <a:lnSpc>
                <a:spcPct val="120000"/>
              </a:lnSpc>
            </a:pPr>
            <a:r>
              <a:rPr lang="en-IN" b="1" dirty="0"/>
              <a:t>Proposed Idea</a:t>
            </a:r>
          </a:p>
          <a:p>
            <a:pPr marL="342900" indent="-342900" algn="l">
              <a:buFont typeface="Wingdings" panose="05000000000000000000" pitchFamily="2" charset="2"/>
              <a:buChar char="v"/>
            </a:pPr>
            <a:r>
              <a:rPr lang="en-GB" sz="2000" i="0" u="none" strike="noStrike" baseline="0" dirty="0">
                <a:solidFill>
                  <a:srgbClr val="221E1F"/>
                </a:solidFill>
                <a:latin typeface="TimesNewRoman,Bold"/>
              </a:rPr>
              <a:t>This paper aims to understand the effect of product recommendation content on Youtube to increase the intention to buy impulsively the smartphone products.</a:t>
            </a:r>
          </a:p>
          <a:p>
            <a:pPr marL="285750" indent="-285750" algn="l">
              <a:buFont typeface="Wingdings" panose="05000000000000000000" pitchFamily="2" charset="2"/>
              <a:buChar char="v"/>
            </a:pPr>
            <a:r>
              <a:rPr lang="en-GB" sz="2000" i="0" u="none" strike="noStrike" baseline="0" dirty="0">
                <a:solidFill>
                  <a:srgbClr val="221E1F"/>
                </a:solidFill>
                <a:latin typeface="TimesNewRoman,Bold"/>
              </a:rPr>
              <a:t>This study uses a quantitative approach. The questionnaire is used as an instrument for data collection.</a:t>
            </a:r>
          </a:p>
          <a:p>
            <a:pPr algn="just">
              <a:lnSpc>
                <a:spcPct val="120000"/>
              </a:lnSpc>
            </a:pPr>
            <a:endParaRPr lang="en-IN" sz="2000" b="1" dirty="0"/>
          </a:p>
          <a:p>
            <a:pPr algn="just"/>
            <a:endParaRPr lang="en-IN" dirty="0"/>
          </a:p>
        </p:txBody>
      </p:sp>
      <p:cxnSp>
        <p:nvCxnSpPr>
          <p:cNvPr id="2" name="Straight Connector 1">
            <a:extLst>
              <a:ext uri="{FF2B5EF4-FFF2-40B4-BE49-F238E27FC236}">
                <a16:creationId xmlns:a16="http://schemas.microsoft.com/office/drawing/2014/main" id="{2372AC1D-F727-3720-79D8-D93A626E47E6}"/>
              </a:ext>
            </a:extLst>
          </p:cNvPr>
          <p:cNvCxnSpPr>
            <a:cxnSpLocks/>
          </p:cNvCxnSpPr>
          <p:nvPr/>
        </p:nvCxnSpPr>
        <p:spPr>
          <a:xfrm>
            <a:off x="0" y="2264377"/>
            <a:ext cx="91440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36607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26F9E1-531F-7453-9A83-4B705AD35F96}"/>
              </a:ext>
            </a:extLst>
          </p:cNvPr>
          <p:cNvSpPr txBox="1"/>
          <p:nvPr/>
        </p:nvSpPr>
        <p:spPr>
          <a:xfrm>
            <a:off x="129540" y="1272540"/>
            <a:ext cx="8854440" cy="1877437"/>
          </a:xfrm>
          <a:prstGeom prst="rect">
            <a:avLst/>
          </a:prstGeom>
          <a:noFill/>
        </p:spPr>
        <p:txBody>
          <a:bodyPr wrap="square" rtlCol="0">
            <a:spAutoFit/>
          </a:bodyPr>
          <a:lstStyle/>
          <a:p>
            <a:pPr>
              <a:lnSpc>
                <a:spcPct val="150000"/>
              </a:lnSpc>
            </a:pPr>
            <a:r>
              <a:rPr lang="en-GB" sz="2400" b="1" dirty="0">
                <a:latin typeface="Times New Roman" panose="02020603050405020304" pitchFamily="18" charset="0"/>
                <a:cs typeface="Times New Roman" panose="02020603050405020304" pitchFamily="18" charset="0"/>
              </a:rPr>
              <a:t>Methodologies</a:t>
            </a:r>
          </a:p>
          <a:p>
            <a:pPr marL="285750" indent="-285750" algn="l">
              <a:buFont typeface="Wingdings" panose="05000000000000000000" pitchFamily="2" charset="2"/>
              <a:buChar char="v"/>
            </a:pPr>
            <a:r>
              <a:rPr lang="en-IN" sz="2000" dirty="0">
                <a:latin typeface="TimesNewRoman"/>
              </a:rPr>
              <a:t>Signalling</a:t>
            </a:r>
            <a:r>
              <a:rPr lang="en-IN" sz="2000" b="0" i="0" u="none" strike="noStrike" baseline="0" dirty="0">
                <a:latin typeface="TimesNewRoman"/>
              </a:rPr>
              <a:t> theory has been </a:t>
            </a:r>
            <a:r>
              <a:rPr lang="en-GB" sz="2000" b="0" i="0" u="none" strike="noStrike" baseline="0" dirty="0">
                <a:latin typeface="TimesNewRoman"/>
              </a:rPr>
              <a:t>used in identifying and understanding a signal that can be used by consumers in assessing product quality.</a:t>
            </a:r>
          </a:p>
          <a:p>
            <a:pPr algn="l"/>
            <a:endParaRPr lang="en-GB" sz="2000" dirty="0">
              <a:latin typeface="TimesNewRoman"/>
              <a:cs typeface="Times New Roman" panose="02020603050405020304" pitchFamily="18" charset="0"/>
            </a:endParaRPr>
          </a:p>
          <a:p>
            <a:pPr algn="l"/>
            <a:endParaRPr lang="en-IN"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37E92EF-C1FC-59BD-8C51-33D5F6B3C258}"/>
              </a:ext>
            </a:extLst>
          </p:cNvPr>
          <p:cNvPicPr>
            <a:picLocks noChangeAspect="1"/>
          </p:cNvPicPr>
          <p:nvPr/>
        </p:nvPicPr>
        <p:blipFill>
          <a:blip r:embed="rId2"/>
          <a:stretch>
            <a:fillRect/>
          </a:stretch>
        </p:blipFill>
        <p:spPr>
          <a:xfrm>
            <a:off x="445715" y="2524815"/>
            <a:ext cx="5164971" cy="2146001"/>
          </a:xfrm>
          <a:prstGeom prst="rect">
            <a:avLst/>
          </a:prstGeom>
        </p:spPr>
      </p:pic>
      <p:sp>
        <p:nvSpPr>
          <p:cNvPr id="5" name="TextBox 4">
            <a:extLst>
              <a:ext uri="{FF2B5EF4-FFF2-40B4-BE49-F238E27FC236}">
                <a16:creationId xmlns:a16="http://schemas.microsoft.com/office/drawing/2014/main" id="{07A20FEE-E484-2BBA-9605-254FFCA1096F}"/>
              </a:ext>
            </a:extLst>
          </p:cNvPr>
          <p:cNvSpPr txBox="1"/>
          <p:nvPr/>
        </p:nvSpPr>
        <p:spPr>
          <a:xfrm>
            <a:off x="754380" y="4739640"/>
            <a:ext cx="3512820"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Conceptual Framework</a:t>
            </a:r>
          </a:p>
        </p:txBody>
      </p:sp>
      <p:sp>
        <p:nvSpPr>
          <p:cNvPr id="6" name="TextBox 5">
            <a:extLst>
              <a:ext uri="{FF2B5EF4-FFF2-40B4-BE49-F238E27FC236}">
                <a16:creationId xmlns:a16="http://schemas.microsoft.com/office/drawing/2014/main" id="{9D13736F-883F-0003-75D7-A7EDCF787AB1}"/>
              </a:ext>
            </a:extLst>
          </p:cNvPr>
          <p:cNvSpPr txBox="1"/>
          <p:nvPr/>
        </p:nvSpPr>
        <p:spPr>
          <a:xfrm>
            <a:off x="257452" y="5215951"/>
            <a:ext cx="6809173" cy="1138773"/>
          </a:xfrm>
          <a:prstGeom prst="rect">
            <a:avLst/>
          </a:prstGeom>
          <a:noFill/>
        </p:spPr>
        <p:txBody>
          <a:bodyPr wrap="square" rtlCol="0">
            <a:spAutoFit/>
          </a:bodyPr>
          <a:lstStyle/>
          <a:p>
            <a:r>
              <a:rPr lang="en-GB" sz="2400" b="1" dirty="0">
                <a:latin typeface="Times New Roman" panose="02020603050405020304" pitchFamily="18" charset="0"/>
                <a:cs typeface="Times New Roman" panose="02020603050405020304" pitchFamily="18" charset="0"/>
              </a:rPr>
              <a:t>Limitations</a:t>
            </a:r>
            <a:endParaRPr lang="en-GB"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2000" i="0" u="none" strike="noStrike" baseline="0" dirty="0">
                <a:latin typeface="Times New Roman" panose="02020603050405020304" pitchFamily="18" charset="0"/>
                <a:cs typeface="Times New Roman" panose="02020603050405020304" pitchFamily="18" charset="0"/>
              </a:rPr>
              <a:t>All Content creators</a:t>
            </a:r>
            <a:r>
              <a:rPr lang="en-GB" sz="2000" i="0" u="none" strike="noStrike" baseline="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suggestions won’t be accurate</a:t>
            </a:r>
            <a:r>
              <a:rPr lang="en-GB" sz="2000" b="1" dirty="0">
                <a:latin typeface="TimesNewRoman"/>
              </a:rPr>
              <a:t>.</a:t>
            </a:r>
            <a:endParaRPr lang="en-GB" sz="2000" b="1" dirty="0"/>
          </a:p>
          <a:p>
            <a:endParaRPr lang="en-IN" sz="2400" b="1" dirty="0"/>
          </a:p>
        </p:txBody>
      </p:sp>
    </p:spTree>
    <p:extLst>
      <p:ext uri="{BB962C8B-B14F-4D97-AF65-F5344CB8AC3E}">
        <p14:creationId xmlns:p14="http://schemas.microsoft.com/office/powerpoint/2010/main" val="1944397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E313C-BEC0-444A-AC5F-DDA7FE25B4C3}"/>
              </a:ext>
            </a:extLst>
          </p:cNvPr>
          <p:cNvSpPr>
            <a:spLocks noGrp="1"/>
          </p:cNvSpPr>
          <p:nvPr>
            <p:ph type="ctrTitle"/>
          </p:nvPr>
        </p:nvSpPr>
        <p:spPr>
          <a:xfrm>
            <a:off x="311473" y="2992884"/>
            <a:ext cx="8323242" cy="872231"/>
          </a:xfrm>
        </p:spPr>
        <p:txBody>
          <a:bodyPr/>
          <a:lstStyle/>
          <a:p>
            <a:pPr algn="l">
              <a:lnSpc>
                <a:spcPct val="150000"/>
              </a:lnSpc>
            </a:pPr>
            <a:br>
              <a:rPr lang="en-IN" sz="2000" b="1" i="0" u="none" strike="noStrike" baseline="0" dirty="0">
                <a:latin typeface="Times New Roman" panose="02020603050405020304" pitchFamily="18" charset="0"/>
                <a:cs typeface="Times New Roman" panose="02020603050405020304" pitchFamily="18" charset="0"/>
              </a:rPr>
            </a:br>
            <a:r>
              <a:rPr lang="en-IN" sz="2000" b="1" i="0" u="none" strike="noStrike" baseline="0" dirty="0">
                <a:latin typeface="Times New Roman" panose="02020603050405020304" pitchFamily="18" charset="0"/>
                <a:cs typeface="Times New Roman" panose="02020603050405020304" pitchFamily="18" charset="0"/>
              </a:rPr>
              <a:t>Author - </a:t>
            </a:r>
            <a:r>
              <a:rPr lang="en-IN" sz="2000" b="0" i="0" u="none" strike="noStrike" baseline="0" dirty="0">
                <a:latin typeface="Times-Roman"/>
              </a:rPr>
              <a:t>Sahraoui Dhelim</a:t>
            </a:r>
            <a:r>
              <a:rPr lang="en-IN" sz="2000" dirty="0">
                <a:latin typeface="Times-Roman"/>
              </a:rPr>
              <a:t>, </a:t>
            </a:r>
            <a:r>
              <a:rPr lang="en-IN" sz="2000" b="0" i="0" u="none" strike="noStrike" baseline="0" dirty="0">
                <a:latin typeface="Times-Roman"/>
              </a:rPr>
              <a:t>Runhe Huang</a:t>
            </a:r>
            <a:r>
              <a:rPr lang="en-IN" sz="2000" dirty="0">
                <a:latin typeface="Times-Roman"/>
              </a:rPr>
              <a:t>.</a:t>
            </a:r>
            <a:br>
              <a:rPr lang="en-IN" sz="2000" dirty="0">
                <a:latin typeface="Times-Roman"/>
              </a:rPr>
            </a:br>
            <a:r>
              <a:rPr lang="en-IN" sz="2000" b="1" dirty="0">
                <a:latin typeface="Times-Roman"/>
              </a:rPr>
              <a:t>Published year </a:t>
            </a:r>
            <a:r>
              <a:rPr lang="en-IN" sz="2000" dirty="0">
                <a:latin typeface="Times-Roman"/>
              </a:rPr>
              <a:t>- </a:t>
            </a:r>
            <a:r>
              <a:rPr lang="en-GB" sz="2000" b="0" u="none" strike="noStrike" baseline="0" dirty="0">
                <a:latin typeface="Times-Roman"/>
              </a:rPr>
              <a:t>1, FEBRUARY 2021.</a:t>
            </a:r>
            <a:r>
              <a:rPr lang="en-IN" sz="2000" dirty="0">
                <a:latin typeface="Times-Roman"/>
              </a:rPr>
              <a:t> </a:t>
            </a:r>
            <a:r>
              <a:rPr lang="en-GB" sz="2000" b="0" u="none" strike="noStrike" baseline="0" dirty="0">
                <a:latin typeface="Times-Roman"/>
              </a:rPr>
              <a:t>IEEE TRANSACTIONS ON            COMPUTATIONAL SOCIAL SYSTEMS, VOL. 8. </a:t>
            </a:r>
            <a:endParaRPr lang="en-IN" sz="2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13EAC73-2DED-766B-2E59-9AF2AEF31330}"/>
              </a:ext>
            </a:extLst>
          </p:cNvPr>
          <p:cNvSpPr>
            <a:spLocks noGrp="1"/>
          </p:cNvSpPr>
          <p:nvPr>
            <p:ph type="subTitle" idx="1"/>
          </p:nvPr>
        </p:nvSpPr>
        <p:spPr>
          <a:xfrm flipV="1">
            <a:off x="311474" y="4225771"/>
            <a:ext cx="8255478" cy="1100831"/>
          </a:xfrm>
        </p:spPr>
        <p:txBody>
          <a:bodyPr>
            <a:normAutofit fontScale="40000" lnSpcReduction="20000"/>
          </a:bodyPr>
          <a:lstStyle/>
          <a:p>
            <a:pPr algn="just">
              <a:lnSpc>
                <a:spcPct val="120000"/>
              </a:lnSpc>
            </a:pPr>
            <a:br>
              <a:rPr lang="en-US" sz="8000" dirty="0"/>
            </a:br>
            <a:endParaRPr lang="en-US" sz="8000" dirty="0"/>
          </a:p>
        </p:txBody>
      </p:sp>
      <p:sp>
        <p:nvSpPr>
          <p:cNvPr id="9" name="TextBox 8">
            <a:extLst>
              <a:ext uri="{FF2B5EF4-FFF2-40B4-BE49-F238E27FC236}">
                <a16:creationId xmlns:a16="http://schemas.microsoft.com/office/drawing/2014/main" id="{6116A151-42C4-2F9B-DA23-3EE0ED8BB95B}"/>
              </a:ext>
            </a:extLst>
          </p:cNvPr>
          <p:cNvSpPr txBox="1"/>
          <p:nvPr/>
        </p:nvSpPr>
        <p:spPr>
          <a:xfrm>
            <a:off x="194257" y="1171774"/>
            <a:ext cx="8422148" cy="1384995"/>
          </a:xfrm>
          <a:prstGeom prst="rect">
            <a:avLst/>
          </a:prstGeom>
          <a:noFill/>
        </p:spPr>
        <p:txBody>
          <a:bodyPr wrap="square" rtlCol="0">
            <a:spAutoFit/>
          </a:bodyPr>
          <a:lstStyle/>
          <a:p>
            <a:pPr algn="ctr"/>
            <a:r>
              <a:rPr lang="en-IN" sz="2800" b="1" kern="1200" dirty="0">
                <a:solidFill>
                  <a:srgbClr val="000000"/>
                </a:solidFill>
                <a:effectLst/>
                <a:latin typeface="Times New Roman" panose="02020603050405020304" pitchFamily="18" charset="0"/>
                <a:ea typeface="+mj-ea"/>
                <a:cs typeface="Times New Roman" panose="02020603050405020304" pitchFamily="18" charset="0"/>
              </a:rPr>
              <a:t>“</a:t>
            </a:r>
            <a:r>
              <a:rPr lang="en-IN" sz="2800" b="1" i="0" kern="1200" baseline="0" dirty="0">
                <a:solidFill>
                  <a:srgbClr val="000000"/>
                </a:solidFill>
                <a:effectLst/>
                <a:latin typeface="Times New Roman" panose="02020603050405020304" pitchFamily="18" charset="0"/>
                <a:ea typeface="+mj-ea"/>
                <a:cs typeface="Times New Roman" panose="02020603050405020304" pitchFamily="18" charset="0"/>
              </a:rPr>
              <a:t>Personality-Aware Product Recommendation </a:t>
            </a:r>
            <a:r>
              <a:rPr lang="en-GB" sz="2800" b="1" i="0" kern="1200" baseline="0" dirty="0">
                <a:solidFill>
                  <a:srgbClr val="000000"/>
                </a:solidFill>
                <a:effectLst/>
                <a:latin typeface="Times New Roman" panose="02020603050405020304" pitchFamily="18" charset="0"/>
                <a:ea typeface="+mj-ea"/>
                <a:cs typeface="Times New Roman" panose="02020603050405020304" pitchFamily="18" charset="0"/>
              </a:rPr>
              <a:t>System Based on User Interests Mining </a:t>
            </a:r>
            <a:r>
              <a:rPr lang="en-IN" sz="2800" b="1" i="0" kern="1200" baseline="0" dirty="0">
                <a:solidFill>
                  <a:srgbClr val="000000"/>
                </a:solidFill>
                <a:effectLst/>
                <a:latin typeface="Times New Roman" panose="02020603050405020304" pitchFamily="18" charset="0"/>
                <a:ea typeface="+mj-ea"/>
                <a:cs typeface="Times New Roman" panose="02020603050405020304" pitchFamily="18" charset="0"/>
              </a:rPr>
              <a:t>and Meta path Discovery”</a:t>
            </a:r>
            <a:endParaRPr lang="en-IN" sz="2800" dirty="0"/>
          </a:p>
        </p:txBody>
      </p:sp>
      <p:sp>
        <p:nvSpPr>
          <p:cNvPr id="4" name="TextBox 3">
            <a:extLst>
              <a:ext uri="{FF2B5EF4-FFF2-40B4-BE49-F238E27FC236}">
                <a16:creationId xmlns:a16="http://schemas.microsoft.com/office/drawing/2014/main" id="{5094FB43-F7ED-2466-51B9-1663ADF7B629}"/>
              </a:ext>
            </a:extLst>
          </p:cNvPr>
          <p:cNvSpPr txBox="1"/>
          <p:nvPr/>
        </p:nvSpPr>
        <p:spPr>
          <a:xfrm>
            <a:off x="243710" y="3949898"/>
            <a:ext cx="8323242" cy="2246769"/>
          </a:xfrm>
          <a:prstGeom prst="rect">
            <a:avLst/>
          </a:prstGeom>
          <a:noFill/>
        </p:spPr>
        <p:txBody>
          <a:bodyPr wrap="square" rtlCol="0">
            <a:spAutoFit/>
          </a:bodyPr>
          <a:lstStyle/>
          <a:p>
            <a:pPr>
              <a:lnSpc>
                <a:spcPct val="150000"/>
              </a:lnSpc>
            </a:pPr>
            <a:r>
              <a:rPr lang="en-GB" sz="2800" b="1" dirty="0">
                <a:latin typeface="Times New Roman" panose="02020603050405020304" pitchFamily="18" charset="0"/>
                <a:cs typeface="Times New Roman" panose="02020603050405020304" pitchFamily="18" charset="0"/>
              </a:rPr>
              <a:t>Proposed system</a:t>
            </a:r>
          </a:p>
          <a:p>
            <a:pPr marL="347472" indent="-347472" algn="just" rtl="0" eaLnBrk="1" latinLnBrk="0" hangingPunct="1">
              <a:spcBef>
                <a:spcPts val="0"/>
              </a:spcBef>
              <a:spcAft>
                <a:spcPts val="0"/>
              </a:spcAft>
              <a:buClrTx/>
              <a:buSzPts val="2000"/>
              <a:buFont typeface="Wingdings" panose="05000000000000000000" pitchFamily="2" charset="2"/>
              <a:buChar char="v"/>
            </a:pPr>
            <a:r>
              <a:rPr lang="en-US" sz="2000" kern="1200" dirty="0">
                <a:solidFill>
                  <a:srgbClr val="231F20"/>
                </a:solidFill>
                <a:effectLst/>
                <a:latin typeface="Times New Roman" panose="02020603050405020304" pitchFamily="18" charset="0"/>
                <a:ea typeface="Times New Roman" panose="02020603050405020304" pitchFamily="18" charset="0"/>
                <a:cs typeface="+mn-cs"/>
              </a:rPr>
              <a:t>The</a:t>
            </a:r>
            <a:r>
              <a:rPr lang="en-US" sz="2000" kern="1200" spc="5"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proposed</a:t>
            </a:r>
            <a:r>
              <a:rPr lang="en-US" sz="2000" kern="1200" spc="5"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system</a:t>
            </a:r>
            <a:r>
              <a:rPr lang="en-US" sz="2000" b="1" kern="1200"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uses</a:t>
            </a:r>
            <a:r>
              <a:rPr lang="en-US" sz="2000" b="1" kern="1200" dirty="0">
                <a:solidFill>
                  <a:srgbClr val="231F20"/>
                </a:solidFill>
                <a:effectLst/>
                <a:latin typeface="Times New Roman" panose="02020603050405020304" pitchFamily="18" charset="0"/>
                <a:ea typeface="Times New Roman" panose="02020603050405020304" pitchFamily="18" charset="0"/>
                <a:cs typeface="+mn-cs"/>
              </a:rPr>
              <a:t> </a:t>
            </a:r>
            <a:r>
              <a:rPr lang="en-GB" sz="2000" kern="1200" dirty="0">
                <a:solidFill>
                  <a:srgbClr val="000000"/>
                </a:solidFill>
                <a:effectLst/>
                <a:latin typeface="Times New Roman" panose="02020603050405020304" pitchFamily="18" charset="0"/>
                <a:ea typeface="+mn-ea"/>
                <a:cs typeface="Times New Roman" panose="02020603050405020304" pitchFamily="18" charset="0"/>
              </a:rPr>
              <a:t>Meta-Interest which predicts the user’s interest and the items associated with these interests, even if the user’s history does not contain these items or similar ones. </a:t>
            </a:r>
            <a:endParaRPr lang="en-GB" sz="28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IN" sz="20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90953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433FE0-D9DD-AE18-53B2-23992A6BD6EA}"/>
              </a:ext>
            </a:extLst>
          </p:cNvPr>
          <p:cNvSpPr txBox="1"/>
          <p:nvPr/>
        </p:nvSpPr>
        <p:spPr>
          <a:xfrm>
            <a:off x="230819" y="1624614"/>
            <a:ext cx="8558074" cy="5293757"/>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2000" kern="1200" dirty="0">
                <a:solidFill>
                  <a:srgbClr val="231F20"/>
                </a:solidFill>
                <a:effectLst/>
                <a:latin typeface="Times New Roman" panose="02020603050405020304" pitchFamily="18" charset="0"/>
                <a:ea typeface="Times New Roman" panose="02020603050405020304" pitchFamily="18" charset="0"/>
                <a:cs typeface="+mn-cs"/>
              </a:rPr>
              <a:t>This</a:t>
            </a:r>
            <a:r>
              <a:rPr lang="en-US" sz="2000" kern="1200" spc="5"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is</a:t>
            </a:r>
            <a:r>
              <a:rPr lang="en-US" sz="2000" kern="1200" spc="5"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done</a:t>
            </a:r>
            <a:r>
              <a:rPr lang="en-US" sz="2000" kern="1200" spc="5"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by</a:t>
            </a:r>
            <a:r>
              <a:rPr lang="en-US" sz="2000" kern="1200" spc="5"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analyzing</a:t>
            </a:r>
            <a:r>
              <a:rPr lang="en-US" sz="2000" kern="1200" spc="5"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the</a:t>
            </a:r>
            <a:r>
              <a:rPr lang="en-US" sz="2000" kern="1200" spc="5"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user’s</a:t>
            </a:r>
            <a:r>
              <a:rPr lang="en-US" sz="2000" kern="1200" spc="5"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topical</a:t>
            </a:r>
            <a:r>
              <a:rPr lang="en-US" sz="2000" kern="1200" spc="5"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interests</a:t>
            </a:r>
            <a:r>
              <a:rPr lang="en-US" sz="2000" kern="1200" spc="-45"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and eventually,</a:t>
            </a:r>
            <a:r>
              <a:rPr lang="en-US" sz="2000" kern="1200" spc="-40"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recommending</a:t>
            </a:r>
            <a:r>
              <a:rPr lang="en-US" sz="2000" kern="1200" spc="-40"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the</a:t>
            </a:r>
            <a:r>
              <a:rPr lang="en-US" sz="2000" kern="1200" spc="-35"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items</a:t>
            </a:r>
            <a:r>
              <a:rPr lang="en-US" sz="2000" kern="1200" spc="-35"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associated</a:t>
            </a:r>
            <a:r>
              <a:rPr lang="en-US" sz="2000" kern="1200" spc="-20"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with</a:t>
            </a:r>
            <a:r>
              <a:rPr lang="en-US" sz="2000" kern="1200" spc="-215"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the</a:t>
            </a:r>
            <a:r>
              <a:rPr lang="en-US" sz="2000" kern="1200" spc="5"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user’s</a:t>
            </a:r>
            <a:r>
              <a:rPr lang="en-US" sz="2000" kern="1200" spc="5"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interest.</a:t>
            </a:r>
            <a:endParaRPr lang="en-IN" sz="2000" dirty="0">
              <a:effectLst/>
            </a:endParaRPr>
          </a:p>
          <a:p>
            <a:pPr marL="285750" indent="-285750">
              <a:lnSpc>
                <a:spcPct val="150000"/>
              </a:lnSpc>
              <a:buFont typeface="Wingdings" panose="05000000000000000000" pitchFamily="2" charset="2"/>
              <a:buChar char="v"/>
            </a:pPr>
            <a:r>
              <a:rPr lang="en-US" sz="2000" kern="1200" dirty="0">
                <a:solidFill>
                  <a:srgbClr val="231F20"/>
                </a:solidFill>
                <a:effectLst/>
                <a:latin typeface="Times New Roman" panose="02020603050405020304" pitchFamily="18" charset="0"/>
                <a:ea typeface="Times New Roman" panose="02020603050405020304" pitchFamily="18" charset="0"/>
                <a:cs typeface="+mn-cs"/>
              </a:rPr>
              <a:t>The</a:t>
            </a:r>
            <a:r>
              <a:rPr lang="en-US" sz="2000" kern="1200" spc="5"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proposed</a:t>
            </a:r>
            <a:r>
              <a:rPr lang="en-US" sz="2000" kern="1200" spc="5"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system</a:t>
            </a:r>
            <a:r>
              <a:rPr lang="en-US" sz="2000" kern="1200" spc="5"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is</a:t>
            </a:r>
            <a:r>
              <a:rPr lang="en-US" sz="2000" kern="1200" spc="5"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personality-aware</a:t>
            </a:r>
            <a:r>
              <a:rPr lang="en-US" sz="2000" kern="1200" spc="-210"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from</a:t>
            </a:r>
            <a:r>
              <a:rPr lang="en-US" sz="2000" kern="1200" spc="190"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two</a:t>
            </a:r>
            <a:r>
              <a:rPr lang="en-US" sz="2000" kern="1200" spc="205"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aspects,</a:t>
            </a:r>
            <a:r>
              <a:rPr lang="en-US" sz="2000" kern="1200" spc="200"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it</a:t>
            </a:r>
            <a:r>
              <a:rPr lang="en-US" sz="2000" kern="1200" spc="200"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incorporates</a:t>
            </a:r>
            <a:r>
              <a:rPr lang="en-US" sz="2000" kern="1200" spc="205"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the</a:t>
            </a:r>
            <a:r>
              <a:rPr lang="en-US" sz="2000" kern="1200" spc="195"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user’s</a:t>
            </a:r>
            <a:r>
              <a:rPr lang="en-US" sz="2000" kern="1200" spc="200"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personality</a:t>
            </a:r>
            <a:r>
              <a:rPr lang="en-US" sz="2000" kern="1200" spc="195"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traits</a:t>
            </a:r>
            <a:r>
              <a:rPr lang="en-US" sz="2000" kern="1200" spc="-215"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to</a:t>
            </a:r>
            <a:r>
              <a:rPr lang="en-US" sz="2000" kern="1200" spc="5"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predict</a:t>
            </a:r>
            <a:r>
              <a:rPr lang="en-US" sz="2000" kern="1200" spc="5"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his/her</a:t>
            </a:r>
            <a:r>
              <a:rPr lang="en-US" sz="2000" kern="1200" spc="5"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topics</a:t>
            </a:r>
            <a:r>
              <a:rPr lang="en-US" sz="2000" kern="1200" spc="5"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of</a:t>
            </a:r>
            <a:r>
              <a:rPr lang="en-US" sz="2000" kern="1200" spc="5"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interest</a:t>
            </a:r>
            <a:r>
              <a:rPr lang="en-US" sz="2000" kern="1200" spc="5"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and</a:t>
            </a:r>
            <a:r>
              <a:rPr lang="en-US" sz="2000" kern="1200" spc="5"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to</a:t>
            </a:r>
            <a:r>
              <a:rPr lang="en-US" sz="2000" kern="1200" spc="5"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match</a:t>
            </a:r>
            <a:r>
              <a:rPr lang="en-US" sz="2000" kern="1200" spc="5"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the</a:t>
            </a:r>
            <a:r>
              <a:rPr lang="en-US" sz="2000" kern="1200" spc="5"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user’s</a:t>
            </a:r>
            <a:r>
              <a:rPr lang="en-US" sz="2000" kern="1200" spc="5" dirty="0">
                <a:solidFill>
                  <a:srgbClr val="231F20"/>
                </a:solidFill>
                <a:effectLst/>
                <a:latin typeface="Times New Roman" panose="02020603050405020304" pitchFamily="18" charset="0"/>
                <a:ea typeface="Times New Roman" panose="02020603050405020304" pitchFamily="18" charset="0"/>
                <a:cs typeface="+mn-cs"/>
              </a:rPr>
              <a:t> </a:t>
            </a:r>
            <a:r>
              <a:rPr lang="en-US" sz="2000" kern="1200" dirty="0">
                <a:solidFill>
                  <a:srgbClr val="231F20"/>
                </a:solidFill>
                <a:effectLst/>
                <a:latin typeface="Times New Roman" panose="02020603050405020304" pitchFamily="18" charset="0"/>
                <a:ea typeface="Times New Roman" panose="02020603050405020304" pitchFamily="18" charset="0"/>
                <a:cs typeface="+mn-cs"/>
              </a:rPr>
              <a:t>personality features with the associated items.</a:t>
            </a:r>
          </a:p>
          <a:p>
            <a:pPr marL="285750" indent="-285750">
              <a:lnSpc>
                <a:spcPct val="150000"/>
              </a:lnSpc>
              <a:buFont typeface="Wingdings" panose="05000000000000000000" pitchFamily="2" charset="2"/>
              <a:buChar char="v"/>
            </a:pPr>
            <a:r>
              <a:rPr lang="en-GB" sz="2000" kern="1200" dirty="0">
                <a:solidFill>
                  <a:srgbClr val="231F20"/>
                </a:solidFill>
                <a:effectLst/>
                <a:latin typeface="Times New Roman" panose="02020603050405020304" pitchFamily="18" charset="0"/>
                <a:ea typeface="Times New Roman" panose="02020603050405020304" pitchFamily="18" charset="0"/>
                <a:cs typeface="+mn-cs"/>
              </a:rPr>
              <a:t>The purpose of Meta-Interest is to recommend the most relevant items by detecting the user’s topical interests from its social networking data based on</a:t>
            </a:r>
          </a:p>
          <a:p>
            <a:pPr>
              <a:lnSpc>
                <a:spcPct val="150000"/>
              </a:lnSpc>
            </a:pPr>
            <a:r>
              <a:rPr lang="en-GB" sz="2000" kern="1200" dirty="0">
                <a:solidFill>
                  <a:srgbClr val="231F20"/>
                </a:solidFill>
                <a:effectLst/>
                <a:latin typeface="Times New Roman" panose="02020603050405020304" pitchFamily="18" charset="0"/>
                <a:ea typeface="Times New Roman" panose="02020603050405020304" pitchFamily="18" charset="0"/>
                <a:cs typeface="+mn-cs"/>
              </a:rPr>
              <a:t>     user interest mining and meta path discovery.</a:t>
            </a:r>
            <a:endParaRPr lang="en-US" sz="2000" kern="1200" dirty="0">
              <a:solidFill>
                <a:srgbClr val="231F20"/>
              </a:solidFill>
              <a:effectLst/>
              <a:latin typeface="Times New Roman" panose="02020603050405020304" pitchFamily="18" charset="0"/>
              <a:ea typeface="Times New Roman" panose="02020603050405020304" pitchFamily="18" charset="0"/>
              <a:cs typeface="+mn-cs"/>
            </a:endParaRPr>
          </a:p>
          <a:p>
            <a:pPr marL="285750" indent="-285750">
              <a:lnSpc>
                <a:spcPct val="150000"/>
              </a:lnSpc>
              <a:buFont typeface="Wingdings" panose="05000000000000000000" pitchFamily="2" charset="2"/>
              <a:buChar char="v"/>
            </a:pPr>
            <a:endParaRPr lang="en-US" sz="2000" kern="1200" dirty="0">
              <a:solidFill>
                <a:srgbClr val="231F20"/>
              </a:solidFill>
              <a:effectLst/>
              <a:latin typeface="Times New Roman" panose="02020603050405020304" pitchFamily="18" charset="0"/>
              <a:ea typeface="Times New Roman" panose="02020603050405020304" pitchFamily="18" charset="0"/>
              <a:cs typeface="+mn-cs"/>
            </a:endParaRPr>
          </a:p>
          <a:p>
            <a:pPr marL="285750" indent="-285750">
              <a:lnSpc>
                <a:spcPct val="150000"/>
              </a:lnSpc>
              <a:buFont typeface="Wingdings" panose="05000000000000000000" pitchFamily="2" charset="2"/>
              <a:buChar char="v"/>
            </a:pPr>
            <a:endParaRPr lang="en-US" sz="2000" kern="1200" dirty="0">
              <a:solidFill>
                <a:srgbClr val="231F20"/>
              </a:solidFill>
              <a:effectLst/>
              <a:latin typeface="Times New Roman" panose="02020603050405020304" pitchFamily="18" charset="0"/>
              <a:ea typeface="Times New Roman" panose="02020603050405020304" pitchFamily="18" charset="0"/>
              <a:cs typeface="+mn-cs"/>
            </a:endParaRPr>
          </a:p>
          <a:p>
            <a:pPr marL="285750" indent="-285750">
              <a:buFont typeface="Wingdings" panose="05000000000000000000" pitchFamily="2" charset="2"/>
              <a:buChar char="v"/>
            </a:pPr>
            <a:endParaRPr lang="en-IN" sz="2000" dirty="0">
              <a:effectLst/>
            </a:endParaRP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3509142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13EAC73-2DED-766B-2E59-9AF2AEF31330}"/>
              </a:ext>
            </a:extLst>
          </p:cNvPr>
          <p:cNvSpPr>
            <a:spLocks noGrp="1"/>
          </p:cNvSpPr>
          <p:nvPr>
            <p:ph type="subTitle" idx="1"/>
          </p:nvPr>
        </p:nvSpPr>
        <p:spPr>
          <a:xfrm>
            <a:off x="251119" y="1260865"/>
            <a:ext cx="8641761" cy="4211488"/>
          </a:xfrm>
        </p:spPr>
        <p:txBody>
          <a:bodyPr>
            <a:noAutofit/>
          </a:bodyPr>
          <a:lstStyle/>
          <a:p>
            <a:pPr algn="just">
              <a:lnSpc>
                <a:spcPct val="120000"/>
              </a:lnSpc>
            </a:pPr>
            <a:r>
              <a:rPr lang="en-US" b="1" dirty="0"/>
              <a:t>Algorithm/Methodologies:</a:t>
            </a:r>
          </a:p>
          <a:p>
            <a:pPr marL="457200" indent="-457200" algn="just">
              <a:lnSpc>
                <a:spcPct val="120000"/>
              </a:lnSpc>
              <a:buFont typeface="+mj-lt"/>
              <a:buAutoNum type="arabicParenR"/>
            </a:pPr>
            <a:r>
              <a:rPr lang="en-US" sz="2000" dirty="0">
                <a:solidFill>
                  <a:srgbClr val="231F20"/>
                </a:solidFill>
                <a:effectLst/>
                <a:latin typeface="Times New Roman" panose="02020603050405020304" pitchFamily="18" charset="0"/>
                <a:ea typeface="Times New Roman" panose="02020603050405020304" pitchFamily="18" charset="0"/>
              </a:rPr>
              <a:t>Propose a</a:t>
            </a:r>
            <a:r>
              <a:rPr lang="en-US" sz="2000" spc="5" dirty="0">
                <a:solidFill>
                  <a:srgbClr val="231F20"/>
                </a:solidFill>
                <a:effectLst/>
                <a:latin typeface="Times New Roman" panose="02020603050405020304" pitchFamily="18" charset="0"/>
                <a:ea typeface="Times New Roman" panose="02020603050405020304" pitchFamily="18" charset="0"/>
              </a:rPr>
              <a:t> </a:t>
            </a:r>
            <a:r>
              <a:rPr lang="en-US" sz="2000" dirty="0">
                <a:solidFill>
                  <a:srgbClr val="231F20"/>
                </a:solidFill>
                <a:effectLst/>
                <a:latin typeface="Times New Roman" panose="02020603050405020304" pitchFamily="18" charset="0"/>
                <a:ea typeface="Times New Roman" panose="02020603050405020304" pitchFamily="18" charset="0"/>
              </a:rPr>
              <a:t>product recommendation system</a:t>
            </a:r>
            <a:r>
              <a:rPr lang="en-US" sz="2000" spc="5" dirty="0">
                <a:solidFill>
                  <a:srgbClr val="231F20"/>
                </a:solidFill>
                <a:effectLst/>
                <a:latin typeface="Times New Roman" panose="02020603050405020304" pitchFamily="18" charset="0"/>
                <a:ea typeface="Times New Roman" panose="02020603050405020304" pitchFamily="18" charset="0"/>
              </a:rPr>
              <a:t> </a:t>
            </a:r>
            <a:r>
              <a:rPr lang="en-US" sz="2000" dirty="0">
                <a:solidFill>
                  <a:srgbClr val="231F20"/>
                </a:solidFill>
                <a:effectLst/>
                <a:latin typeface="Times New Roman" panose="02020603050405020304" pitchFamily="18" charset="0"/>
                <a:ea typeface="Times New Roman" panose="02020603050405020304" pitchFamily="18" charset="0"/>
              </a:rPr>
              <a:t>that</a:t>
            </a:r>
            <a:r>
              <a:rPr lang="en-US" sz="2000" spc="5" dirty="0">
                <a:solidFill>
                  <a:srgbClr val="231F20"/>
                </a:solidFill>
                <a:effectLst/>
                <a:latin typeface="Times New Roman" panose="02020603050405020304" pitchFamily="18" charset="0"/>
                <a:ea typeface="Times New Roman" panose="02020603050405020304" pitchFamily="18" charset="0"/>
              </a:rPr>
              <a:t> </a:t>
            </a:r>
            <a:r>
              <a:rPr lang="en-US" sz="2000" dirty="0">
                <a:solidFill>
                  <a:srgbClr val="231F20"/>
                </a:solidFill>
                <a:effectLst/>
                <a:latin typeface="Times New Roman" panose="02020603050405020304" pitchFamily="18" charset="0"/>
                <a:ea typeface="Times New Roman" panose="02020603050405020304" pitchFamily="18" charset="0"/>
              </a:rPr>
              <a:t>infers</a:t>
            </a:r>
            <a:r>
              <a:rPr lang="en-US" sz="2000" spc="5" dirty="0">
                <a:solidFill>
                  <a:srgbClr val="231F20"/>
                </a:solidFill>
                <a:effectLst/>
                <a:latin typeface="Times New Roman" panose="02020603050405020304" pitchFamily="18" charset="0"/>
                <a:ea typeface="Times New Roman" panose="02020603050405020304" pitchFamily="18" charset="0"/>
              </a:rPr>
              <a:t> </a:t>
            </a:r>
            <a:r>
              <a:rPr lang="en-US" sz="2000" dirty="0">
                <a:solidFill>
                  <a:srgbClr val="231F20"/>
                </a:solidFill>
                <a:effectLst/>
                <a:latin typeface="Times New Roman" panose="02020603050405020304" pitchFamily="18" charset="0"/>
                <a:ea typeface="Times New Roman" panose="02020603050405020304" pitchFamily="18" charset="0"/>
              </a:rPr>
              <a:t>the</a:t>
            </a:r>
            <a:r>
              <a:rPr lang="en-US" sz="2000" spc="70" dirty="0">
                <a:solidFill>
                  <a:srgbClr val="231F20"/>
                </a:solidFill>
                <a:effectLst/>
                <a:latin typeface="Times New Roman" panose="02020603050405020304" pitchFamily="18" charset="0"/>
                <a:ea typeface="Times New Roman" panose="02020603050405020304" pitchFamily="18" charset="0"/>
              </a:rPr>
              <a:t> </a:t>
            </a:r>
            <a:r>
              <a:rPr lang="en-US" sz="2000" dirty="0">
                <a:solidFill>
                  <a:srgbClr val="231F20"/>
                </a:solidFill>
                <a:effectLst/>
                <a:latin typeface="Times New Roman" panose="02020603050405020304" pitchFamily="18" charset="0"/>
                <a:ea typeface="Times New Roman" panose="02020603050405020304" pitchFamily="18" charset="0"/>
              </a:rPr>
              <a:t>user’s</a:t>
            </a:r>
            <a:r>
              <a:rPr lang="en-US" sz="2000" spc="80" dirty="0">
                <a:solidFill>
                  <a:srgbClr val="231F20"/>
                </a:solidFill>
                <a:effectLst/>
                <a:latin typeface="Times New Roman" panose="02020603050405020304" pitchFamily="18" charset="0"/>
                <a:ea typeface="Times New Roman" panose="02020603050405020304" pitchFamily="18" charset="0"/>
              </a:rPr>
              <a:t> </a:t>
            </a:r>
            <a:r>
              <a:rPr lang="en-US" sz="2000" dirty="0">
                <a:solidFill>
                  <a:srgbClr val="231F20"/>
                </a:solidFill>
                <a:effectLst/>
                <a:latin typeface="Times New Roman" panose="02020603050405020304" pitchFamily="18" charset="0"/>
                <a:ea typeface="Times New Roman" panose="02020603050405020304" pitchFamily="18" charset="0"/>
              </a:rPr>
              <a:t>needs</a:t>
            </a:r>
            <a:r>
              <a:rPr lang="en-US" sz="2000" spc="70" dirty="0">
                <a:solidFill>
                  <a:srgbClr val="231F20"/>
                </a:solidFill>
                <a:effectLst/>
                <a:latin typeface="Times New Roman" panose="02020603050405020304" pitchFamily="18" charset="0"/>
                <a:ea typeface="Times New Roman" panose="02020603050405020304" pitchFamily="18" charset="0"/>
              </a:rPr>
              <a:t> </a:t>
            </a:r>
            <a:r>
              <a:rPr lang="en-US" sz="2000" dirty="0">
                <a:solidFill>
                  <a:srgbClr val="231F20"/>
                </a:solidFill>
                <a:effectLst/>
                <a:latin typeface="Times New Roman" panose="02020603050405020304" pitchFamily="18" charset="0"/>
                <a:ea typeface="Times New Roman" panose="02020603050405020304" pitchFamily="18" charset="0"/>
              </a:rPr>
              <a:t>based</a:t>
            </a:r>
            <a:r>
              <a:rPr lang="en-US" sz="2000" spc="80" dirty="0">
                <a:solidFill>
                  <a:srgbClr val="231F20"/>
                </a:solidFill>
                <a:effectLst/>
                <a:latin typeface="Times New Roman" panose="02020603050405020304" pitchFamily="18" charset="0"/>
                <a:ea typeface="Times New Roman" panose="02020603050405020304" pitchFamily="18" charset="0"/>
              </a:rPr>
              <a:t> </a:t>
            </a:r>
            <a:r>
              <a:rPr lang="en-US" sz="2000" dirty="0">
                <a:solidFill>
                  <a:srgbClr val="231F20"/>
                </a:solidFill>
                <a:effectLst/>
                <a:latin typeface="Times New Roman" panose="02020603050405020304" pitchFamily="18" charset="0"/>
                <a:ea typeface="Times New Roman" panose="02020603050405020304" pitchFamily="18" charset="0"/>
              </a:rPr>
              <a:t>on</a:t>
            </a:r>
            <a:r>
              <a:rPr lang="en-US" sz="2000" spc="90" dirty="0">
                <a:solidFill>
                  <a:srgbClr val="231F20"/>
                </a:solidFill>
                <a:effectLst/>
                <a:latin typeface="Times New Roman" panose="02020603050405020304" pitchFamily="18" charset="0"/>
                <a:ea typeface="Times New Roman" panose="02020603050405020304" pitchFamily="18" charset="0"/>
              </a:rPr>
              <a:t> </a:t>
            </a:r>
            <a:r>
              <a:rPr lang="en-US" sz="2000" dirty="0">
                <a:solidFill>
                  <a:srgbClr val="231F20"/>
                </a:solidFill>
                <a:effectLst/>
                <a:latin typeface="Times New Roman" panose="02020603050405020304" pitchFamily="18" charset="0"/>
                <a:ea typeface="Times New Roman" panose="02020603050405020304" pitchFamily="18" charset="0"/>
              </a:rPr>
              <a:t>his/her</a:t>
            </a:r>
            <a:r>
              <a:rPr lang="en-US" sz="2000" spc="75" dirty="0">
                <a:solidFill>
                  <a:srgbClr val="231F20"/>
                </a:solidFill>
                <a:effectLst/>
                <a:latin typeface="Times New Roman" panose="02020603050405020304" pitchFamily="18" charset="0"/>
                <a:ea typeface="Times New Roman" panose="02020603050405020304" pitchFamily="18" charset="0"/>
              </a:rPr>
              <a:t> </a:t>
            </a:r>
            <a:r>
              <a:rPr lang="en-US" sz="2000" dirty="0">
                <a:solidFill>
                  <a:srgbClr val="231F20"/>
                </a:solidFill>
                <a:effectLst/>
                <a:latin typeface="Times New Roman" panose="02020603050405020304" pitchFamily="18" charset="0"/>
                <a:ea typeface="Times New Roman" panose="02020603050405020304" pitchFamily="18" charset="0"/>
              </a:rPr>
              <a:t>topical</a:t>
            </a:r>
            <a:r>
              <a:rPr lang="en-US" sz="2000" spc="75" dirty="0">
                <a:solidFill>
                  <a:srgbClr val="231F20"/>
                </a:solidFill>
                <a:effectLst/>
                <a:latin typeface="Times New Roman" panose="02020603050405020304" pitchFamily="18" charset="0"/>
                <a:ea typeface="Times New Roman" panose="02020603050405020304" pitchFamily="18" charset="0"/>
              </a:rPr>
              <a:t> </a:t>
            </a:r>
            <a:r>
              <a:rPr lang="en-US" sz="2000" dirty="0">
                <a:solidFill>
                  <a:srgbClr val="231F20"/>
                </a:solidFill>
                <a:effectLst/>
                <a:latin typeface="Times New Roman" panose="02020603050405020304" pitchFamily="18" charset="0"/>
                <a:ea typeface="Times New Roman" panose="02020603050405020304" pitchFamily="18" charset="0"/>
              </a:rPr>
              <a:t>interests.</a:t>
            </a:r>
            <a:endParaRPr lang="en-IN" sz="2000" dirty="0">
              <a:ea typeface="Times New Roman" panose="02020603050405020304" pitchFamily="18" charset="0"/>
            </a:endParaRPr>
          </a:p>
          <a:p>
            <a:pPr marL="457200" indent="-457200" algn="just">
              <a:lnSpc>
                <a:spcPct val="120000"/>
              </a:lnSpc>
              <a:buFont typeface="+mj-lt"/>
              <a:buAutoNum type="arabicParenR"/>
            </a:pPr>
            <a:r>
              <a:rPr lang="en-US" sz="2000" dirty="0">
                <a:solidFill>
                  <a:srgbClr val="231F20"/>
                </a:solidFill>
                <a:effectLst/>
                <a:latin typeface="Times New Roman" panose="02020603050405020304" pitchFamily="18" charset="0"/>
                <a:ea typeface="Times New Roman" panose="02020603050405020304" pitchFamily="18" charset="0"/>
              </a:rPr>
              <a:t>The proposed system</a:t>
            </a:r>
            <a:r>
              <a:rPr lang="en-US" sz="2000" spc="5" dirty="0">
                <a:solidFill>
                  <a:srgbClr val="231F20"/>
                </a:solidFill>
                <a:effectLst/>
                <a:latin typeface="Times New Roman" panose="02020603050405020304" pitchFamily="18" charset="0"/>
                <a:ea typeface="Times New Roman" panose="02020603050405020304" pitchFamily="18" charset="0"/>
              </a:rPr>
              <a:t> </a:t>
            </a:r>
            <a:r>
              <a:rPr lang="en-US" sz="2000" dirty="0">
                <a:solidFill>
                  <a:srgbClr val="231F20"/>
                </a:solidFill>
                <a:effectLst/>
                <a:latin typeface="Times New Roman" panose="02020603050405020304" pitchFamily="18" charset="0"/>
                <a:ea typeface="Times New Roman" panose="02020603050405020304" pitchFamily="18" charset="0"/>
              </a:rPr>
              <a:t>incorporates the</a:t>
            </a:r>
            <a:r>
              <a:rPr lang="en-US" sz="2000" spc="5" dirty="0">
                <a:solidFill>
                  <a:srgbClr val="231F20"/>
                </a:solidFill>
                <a:effectLst/>
                <a:latin typeface="Times New Roman" panose="02020603050405020304" pitchFamily="18" charset="0"/>
                <a:ea typeface="Times New Roman" panose="02020603050405020304" pitchFamily="18" charset="0"/>
              </a:rPr>
              <a:t> </a:t>
            </a:r>
            <a:r>
              <a:rPr lang="en-US" sz="2000" dirty="0">
                <a:solidFill>
                  <a:srgbClr val="231F20"/>
                </a:solidFill>
                <a:effectLst/>
                <a:latin typeface="Times New Roman" panose="02020603050405020304" pitchFamily="18" charset="0"/>
                <a:ea typeface="Times New Roman" panose="02020603050405020304" pitchFamily="18" charset="0"/>
              </a:rPr>
              <a:t>user’s big-five</a:t>
            </a:r>
            <a:r>
              <a:rPr lang="en-US" sz="2000" spc="5" dirty="0">
                <a:solidFill>
                  <a:srgbClr val="231F20"/>
                </a:solidFill>
                <a:effectLst/>
                <a:latin typeface="Times New Roman" panose="02020603050405020304" pitchFamily="18" charset="0"/>
                <a:ea typeface="Times New Roman" panose="02020603050405020304" pitchFamily="18" charset="0"/>
              </a:rPr>
              <a:t> </a:t>
            </a:r>
            <a:r>
              <a:rPr lang="en-US" sz="2000" dirty="0">
                <a:solidFill>
                  <a:srgbClr val="231F20"/>
                </a:solidFill>
                <a:effectLst/>
                <a:latin typeface="Times New Roman" panose="02020603050405020304" pitchFamily="18" charset="0"/>
                <a:ea typeface="Times New Roman" panose="02020603050405020304" pitchFamily="18" charset="0"/>
              </a:rPr>
              <a:t>personality traits to enhance the interest mining process</a:t>
            </a:r>
            <a:r>
              <a:rPr lang="en-US" sz="2000" spc="5" dirty="0">
                <a:solidFill>
                  <a:srgbClr val="231F20"/>
                </a:solidFill>
                <a:effectLst/>
                <a:latin typeface="Times New Roman" panose="02020603050405020304" pitchFamily="18" charset="0"/>
                <a:ea typeface="Times New Roman" panose="02020603050405020304" pitchFamily="18" charset="0"/>
              </a:rPr>
              <a:t> </a:t>
            </a:r>
            <a:r>
              <a:rPr lang="en-US" sz="2000" dirty="0">
                <a:solidFill>
                  <a:srgbClr val="231F20"/>
                </a:solidFill>
                <a:effectLst/>
                <a:latin typeface="Times New Roman" panose="02020603050405020304" pitchFamily="18" charset="0"/>
                <a:ea typeface="Times New Roman" panose="02020603050405020304" pitchFamily="18" charset="0"/>
              </a:rPr>
              <a:t>and</a:t>
            </a:r>
            <a:r>
              <a:rPr lang="en-US" sz="2000" spc="75" dirty="0">
                <a:solidFill>
                  <a:srgbClr val="231F20"/>
                </a:solidFill>
                <a:effectLst/>
                <a:latin typeface="Times New Roman" panose="02020603050405020304" pitchFamily="18" charset="0"/>
                <a:ea typeface="Times New Roman" panose="02020603050405020304" pitchFamily="18" charset="0"/>
              </a:rPr>
              <a:t> </a:t>
            </a:r>
            <a:r>
              <a:rPr lang="en-US" sz="2000" dirty="0">
                <a:solidFill>
                  <a:srgbClr val="231F20"/>
                </a:solidFill>
                <a:effectLst/>
                <a:latin typeface="Times New Roman" panose="02020603050405020304" pitchFamily="18" charset="0"/>
                <a:ea typeface="Times New Roman" panose="02020603050405020304" pitchFamily="18" charset="0"/>
              </a:rPr>
              <a:t>perform</a:t>
            </a:r>
            <a:r>
              <a:rPr lang="en-US" sz="2000" spc="55" dirty="0">
                <a:solidFill>
                  <a:srgbClr val="231F20"/>
                </a:solidFill>
                <a:effectLst/>
                <a:latin typeface="Times New Roman" panose="02020603050405020304" pitchFamily="18" charset="0"/>
                <a:ea typeface="Times New Roman" panose="02020603050405020304" pitchFamily="18" charset="0"/>
              </a:rPr>
              <a:t> </a:t>
            </a:r>
            <a:r>
              <a:rPr lang="en-US" sz="2000" dirty="0">
                <a:solidFill>
                  <a:srgbClr val="231F20"/>
                </a:solidFill>
                <a:effectLst/>
                <a:latin typeface="Times New Roman" panose="02020603050405020304" pitchFamily="18" charset="0"/>
                <a:ea typeface="Times New Roman" panose="02020603050405020304" pitchFamily="18" charset="0"/>
              </a:rPr>
              <a:t>personality-aware</a:t>
            </a:r>
            <a:r>
              <a:rPr lang="en-US" sz="2000" spc="50" dirty="0">
                <a:solidFill>
                  <a:srgbClr val="231F20"/>
                </a:solidFill>
                <a:effectLst/>
                <a:latin typeface="Times New Roman" panose="02020603050405020304" pitchFamily="18" charset="0"/>
                <a:ea typeface="Times New Roman" panose="02020603050405020304" pitchFamily="18" charset="0"/>
              </a:rPr>
              <a:t> </a:t>
            </a:r>
            <a:r>
              <a:rPr lang="en-US" sz="2000" dirty="0">
                <a:solidFill>
                  <a:srgbClr val="231F20"/>
                </a:solidFill>
                <a:effectLst/>
                <a:latin typeface="Times New Roman" panose="02020603050405020304" pitchFamily="18" charset="0"/>
                <a:ea typeface="Times New Roman" panose="02020603050405020304" pitchFamily="18" charset="0"/>
              </a:rPr>
              <a:t>product</a:t>
            </a:r>
            <a:r>
              <a:rPr lang="en-US" sz="2000" spc="60" dirty="0">
                <a:solidFill>
                  <a:srgbClr val="231F20"/>
                </a:solidFill>
                <a:effectLst/>
                <a:latin typeface="Times New Roman" panose="02020603050405020304" pitchFamily="18" charset="0"/>
                <a:ea typeface="Times New Roman" panose="02020603050405020304" pitchFamily="18" charset="0"/>
              </a:rPr>
              <a:t> </a:t>
            </a:r>
            <a:r>
              <a:rPr lang="en-US" sz="2000" dirty="0">
                <a:solidFill>
                  <a:srgbClr val="231F20"/>
                </a:solidFill>
                <a:effectLst/>
                <a:latin typeface="Times New Roman" panose="02020603050405020304" pitchFamily="18" charset="0"/>
                <a:ea typeface="Times New Roman" panose="02020603050405020304" pitchFamily="18" charset="0"/>
              </a:rPr>
              <a:t>filtering.</a:t>
            </a:r>
          </a:p>
          <a:p>
            <a:pPr marL="457200" indent="-457200" algn="just">
              <a:lnSpc>
                <a:spcPct val="120000"/>
              </a:lnSpc>
              <a:buFont typeface="+mj-lt"/>
              <a:buAutoNum type="arabicParenR"/>
            </a:pPr>
            <a:r>
              <a:rPr lang="en-US" sz="2000" dirty="0">
                <a:solidFill>
                  <a:srgbClr val="231F20"/>
                </a:solidFill>
                <a:effectLst/>
                <a:latin typeface="Times New Roman" panose="02020603050405020304" pitchFamily="18" charset="0"/>
                <a:ea typeface="Times New Roman" panose="02020603050405020304" pitchFamily="18" charset="0"/>
              </a:rPr>
              <a:t>The</a:t>
            </a:r>
            <a:r>
              <a:rPr lang="en-US" sz="2000" spc="5" dirty="0">
                <a:solidFill>
                  <a:srgbClr val="231F20"/>
                </a:solidFill>
                <a:effectLst/>
                <a:latin typeface="Times New Roman" panose="02020603050405020304" pitchFamily="18" charset="0"/>
                <a:ea typeface="Times New Roman" panose="02020603050405020304" pitchFamily="18" charset="0"/>
              </a:rPr>
              <a:t> </a:t>
            </a:r>
            <a:r>
              <a:rPr lang="en-US" sz="2000" dirty="0">
                <a:solidFill>
                  <a:srgbClr val="231F20"/>
                </a:solidFill>
                <a:effectLst/>
                <a:latin typeface="Times New Roman" panose="02020603050405020304" pitchFamily="18" charset="0"/>
                <a:ea typeface="Times New Roman" panose="02020603050405020304" pitchFamily="18" charset="0"/>
              </a:rPr>
              <a:t>relationship</a:t>
            </a:r>
            <a:r>
              <a:rPr lang="en-US" sz="2000" spc="5" dirty="0">
                <a:solidFill>
                  <a:srgbClr val="231F20"/>
                </a:solidFill>
                <a:effectLst/>
                <a:latin typeface="Times New Roman" panose="02020603050405020304" pitchFamily="18" charset="0"/>
                <a:ea typeface="Times New Roman" panose="02020603050405020304" pitchFamily="18" charset="0"/>
              </a:rPr>
              <a:t> </a:t>
            </a:r>
            <a:r>
              <a:rPr lang="en-US" sz="2000" dirty="0">
                <a:solidFill>
                  <a:srgbClr val="231F20"/>
                </a:solidFill>
                <a:effectLst/>
                <a:latin typeface="Times New Roman" panose="02020603050405020304" pitchFamily="18" charset="0"/>
                <a:ea typeface="Times New Roman" panose="02020603050405020304" pitchFamily="18" charset="0"/>
              </a:rPr>
              <a:t>between</a:t>
            </a:r>
            <a:r>
              <a:rPr lang="en-US" sz="2000" spc="5" dirty="0">
                <a:solidFill>
                  <a:srgbClr val="231F20"/>
                </a:solidFill>
                <a:effectLst/>
                <a:latin typeface="Times New Roman" panose="02020603050405020304" pitchFamily="18" charset="0"/>
                <a:ea typeface="Times New Roman" panose="02020603050405020304" pitchFamily="18" charset="0"/>
              </a:rPr>
              <a:t> </a:t>
            </a:r>
            <a:r>
              <a:rPr lang="en-US" sz="2000" dirty="0">
                <a:solidFill>
                  <a:srgbClr val="231F20"/>
                </a:solidFill>
                <a:effectLst/>
                <a:latin typeface="Times New Roman" panose="02020603050405020304" pitchFamily="18" charset="0"/>
                <a:ea typeface="Times New Roman" panose="02020603050405020304" pitchFamily="18" charset="0"/>
              </a:rPr>
              <a:t>the</a:t>
            </a:r>
            <a:r>
              <a:rPr lang="en-US" sz="2000" spc="5" dirty="0">
                <a:solidFill>
                  <a:srgbClr val="231F20"/>
                </a:solidFill>
                <a:effectLst/>
                <a:latin typeface="Times New Roman" panose="02020603050405020304" pitchFamily="18" charset="0"/>
                <a:ea typeface="Times New Roman" panose="02020603050405020304" pitchFamily="18" charset="0"/>
              </a:rPr>
              <a:t> </a:t>
            </a:r>
            <a:r>
              <a:rPr lang="en-US" sz="2000" dirty="0">
                <a:solidFill>
                  <a:srgbClr val="231F20"/>
                </a:solidFill>
                <a:effectLst/>
                <a:latin typeface="Times New Roman" panose="02020603050405020304" pitchFamily="18" charset="0"/>
                <a:ea typeface="Times New Roman" panose="02020603050405020304" pitchFamily="18" charset="0"/>
              </a:rPr>
              <a:t>users</a:t>
            </a:r>
            <a:r>
              <a:rPr lang="en-US" sz="2000" spc="5" dirty="0">
                <a:solidFill>
                  <a:srgbClr val="231F20"/>
                </a:solidFill>
                <a:effectLst/>
                <a:latin typeface="Times New Roman" panose="02020603050405020304" pitchFamily="18" charset="0"/>
                <a:ea typeface="Times New Roman" panose="02020603050405020304" pitchFamily="18" charset="0"/>
              </a:rPr>
              <a:t> </a:t>
            </a:r>
            <a:r>
              <a:rPr lang="en-US" sz="2000" dirty="0">
                <a:solidFill>
                  <a:srgbClr val="231F20"/>
                </a:solidFill>
                <a:effectLst/>
                <a:latin typeface="Times New Roman" panose="02020603050405020304" pitchFamily="18" charset="0"/>
                <a:ea typeface="Times New Roman" panose="02020603050405020304" pitchFamily="18" charset="0"/>
              </a:rPr>
              <a:t>and</a:t>
            </a:r>
            <a:r>
              <a:rPr lang="en-US" sz="2000" spc="5" dirty="0">
                <a:solidFill>
                  <a:srgbClr val="231F20"/>
                </a:solidFill>
                <a:effectLst/>
                <a:latin typeface="Times New Roman" panose="02020603050405020304" pitchFamily="18" charset="0"/>
                <a:ea typeface="Times New Roman" panose="02020603050405020304" pitchFamily="18" charset="0"/>
              </a:rPr>
              <a:t> </a:t>
            </a:r>
            <a:r>
              <a:rPr lang="en-US" sz="2000" dirty="0">
                <a:solidFill>
                  <a:srgbClr val="231F20"/>
                </a:solidFill>
                <a:effectLst/>
                <a:latin typeface="Times New Roman" panose="02020603050405020304" pitchFamily="18" charset="0"/>
                <a:ea typeface="Times New Roman" panose="02020603050405020304" pitchFamily="18" charset="0"/>
              </a:rPr>
              <a:t>products</a:t>
            </a:r>
            <a:r>
              <a:rPr lang="en-US" sz="2000" spc="5" dirty="0">
                <a:solidFill>
                  <a:srgbClr val="231F20"/>
                </a:solidFill>
                <a:effectLst/>
                <a:latin typeface="Times New Roman" panose="02020603050405020304" pitchFamily="18" charset="0"/>
                <a:ea typeface="Times New Roman" panose="02020603050405020304" pitchFamily="18" charset="0"/>
              </a:rPr>
              <a:t> </a:t>
            </a:r>
            <a:r>
              <a:rPr lang="en-US" sz="2000" dirty="0">
                <a:solidFill>
                  <a:srgbClr val="231F20"/>
                </a:solidFill>
                <a:effectLst/>
                <a:latin typeface="Times New Roman" panose="02020603050405020304" pitchFamily="18" charset="0"/>
                <a:ea typeface="Times New Roman" panose="02020603050405020304" pitchFamily="18" charset="0"/>
              </a:rPr>
              <a:t>is</a:t>
            </a:r>
            <a:r>
              <a:rPr lang="en-US" sz="2000" spc="5" dirty="0">
                <a:solidFill>
                  <a:srgbClr val="231F20"/>
                </a:solidFill>
                <a:effectLst/>
                <a:latin typeface="Times New Roman" panose="02020603050405020304" pitchFamily="18" charset="0"/>
                <a:ea typeface="Times New Roman" panose="02020603050405020304" pitchFamily="18" charset="0"/>
              </a:rPr>
              <a:t> </a:t>
            </a:r>
            <a:r>
              <a:rPr lang="en-US" sz="2000" dirty="0">
                <a:solidFill>
                  <a:srgbClr val="231F20"/>
                </a:solidFill>
                <a:effectLst/>
                <a:latin typeface="Times New Roman" panose="02020603050405020304" pitchFamily="18" charset="0"/>
                <a:ea typeface="Times New Roman" panose="02020603050405020304" pitchFamily="18" charset="0"/>
              </a:rPr>
              <a:t>predicted</a:t>
            </a:r>
            <a:r>
              <a:rPr lang="en-US" sz="2000" spc="5" dirty="0">
                <a:solidFill>
                  <a:srgbClr val="231F20"/>
                </a:solidFill>
                <a:effectLst/>
                <a:latin typeface="Times New Roman" panose="02020603050405020304" pitchFamily="18" charset="0"/>
                <a:ea typeface="Times New Roman" panose="02020603050405020304" pitchFamily="18" charset="0"/>
              </a:rPr>
              <a:t> </a:t>
            </a:r>
            <a:r>
              <a:rPr lang="en-US" sz="2000" dirty="0">
                <a:solidFill>
                  <a:srgbClr val="231F20"/>
                </a:solidFill>
                <a:effectLst/>
                <a:latin typeface="Times New Roman" panose="02020603050405020304" pitchFamily="18" charset="0"/>
                <a:ea typeface="Times New Roman" panose="02020603050405020304" pitchFamily="18" charset="0"/>
              </a:rPr>
              <a:t>using</a:t>
            </a:r>
            <a:r>
              <a:rPr lang="en-US" sz="2000" spc="5" dirty="0">
                <a:solidFill>
                  <a:srgbClr val="231F20"/>
                </a:solidFill>
                <a:effectLst/>
                <a:latin typeface="Times New Roman" panose="02020603050405020304" pitchFamily="18" charset="0"/>
                <a:ea typeface="Times New Roman" panose="02020603050405020304" pitchFamily="18" charset="0"/>
              </a:rPr>
              <a:t> </a:t>
            </a:r>
            <a:r>
              <a:rPr lang="en-US" sz="2000" dirty="0">
                <a:solidFill>
                  <a:srgbClr val="231F20"/>
                </a:solidFill>
                <a:effectLst/>
                <a:latin typeface="Times New Roman" panose="02020603050405020304" pitchFamily="18" charset="0"/>
                <a:ea typeface="Times New Roman" panose="02020603050405020304" pitchFamily="18" charset="0"/>
              </a:rPr>
              <a:t>a</a:t>
            </a:r>
            <a:r>
              <a:rPr lang="en-US" sz="2000" spc="5" dirty="0">
                <a:solidFill>
                  <a:srgbClr val="231F20"/>
                </a:solidFill>
                <a:effectLst/>
                <a:latin typeface="Times New Roman" panose="02020603050405020304" pitchFamily="18" charset="0"/>
                <a:ea typeface="Times New Roman" panose="02020603050405020304" pitchFamily="18" charset="0"/>
              </a:rPr>
              <a:t> </a:t>
            </a:r>
            <a:r>
              <a:rPr lang="en-US" sz="2000" dirty="0">
                <a:solidFill>
                  <a:srgbClr val="231F20"/>
                </a:solidFill>
                <a:effectLst/>
                <a:latin typeface="Times New Roman" panose="02020603050405020304" pitchFamily="18" charset="0"/>
                <a:ea typeface="Times New Roman" panose="02020603050405020304" pitchFamily="18" charset="0"/>
              </a:rPr>
              <a:t>graph-based</a:t>
            </a:r>
            <a:r>
              <a:rPr lang="en-US" sz="2000" spc="5" dirty="0">
                <a:solidFill>
                  <a:srgbClr val="231F20"/>
                </a:solidFill>
                <a:effectLst/>
                <a:latin typeface="Times New Roman" panose="02020603050405020304" pitchFamily="18" charset="0"/>
                <a:ea typeface="Times New Roman" panose="02020603050405020304" pitchFamily="18" charset="0"/>
              </a:rPr>
              <a:t> </a:t>
            </a:r>
            <a:r>
              <a:rPr lang="en-US" sz="2000" dirty="0">
                <a:solidFill>
                  <a:srgbClr val="231F20"/>
                </a:solidFill>
                <a:effectLst/>
                <a:latin typeface="Times New Roman" panose="02020603050405020304" pitchFamily="18" charset="0"/>
                <a:ea typeface="Times New Roman" panose="02020603050405020304" pitchFamily="18" charset="0"/>
              </a:rPr>
              <a:t>metapath</a:t>
            </a:r>
            <a:r>
              <a:rPr lang="en-US" sz="2000" spc="5" dirty="0">
                <a:solidFill>
                  <a:srgbClr val="231F20"/>
                </a:solidFill>
                <a:effectLst/>
                <a:latin typeface="Times New Roman" panose="02020603050405020304" pitchFamily="18" charset="0"/>
                <a:ea typeface="Times New Roman" panose="02020603050405020304" pitchFamily="18" charset="0"/>
              </a:rPr>
              <a:t> </a:t>
            </a:r>
            <a:r>
              <a:rPr lang="en-US" sz="2000" dirty="0">
                <a:solidFill>
                  <a:srgbClr val="231F20"/>
                </a:solidFill>
                <a:effectLst/>
                <a:latin typeface="Times New Roman" panose="02020603050405020304" pitchFamily="18" charset="0"/>
                <a:ea typeface="Times New Roman" panose="02020603050405020304" pitchFamily="18" charset="0"/>
              </a:rPr>
              <a:t>discovery,</a:t>
            </a:r>
            <a:r>
              <a:rPr lang="en-US" sz="2000" spc="5" dirty="0">
                <a:solidFill>
                  <a:srgbClr val="231F20"/>
                </a:solidFill>
                <a:effectLst/>
                <a:latin typeface="Times New Roman" panose="02020603050405020304" pitchFamily="18" charset="0"/>
                <a:ea typeface="Times New Roman" panose="02020603050405020304" pitchFamily="18" charset="0"/>
              </a:rPr>
              <a:t> </a:t>
            </a:r>
            <a:r>
              <a:rPr lang="en-US" sz="2000" dirty="0">
                <a:solidFill>
                  <a:srgbClr val="231F20"/>
                </a:solidFill>
                <a:effectLst/>
                <a:latin typeface="Times New Roman" panose="02020603050405020304" pitchFamily="18" charset="0"/>
                <a:ea typeface="Times New Roman" panose="02020603050405020304" pitchFamily="18" charset="0"/>
              </a:rPr>
              <a:t>therefore, the system can predict implicit and explicit</a:t>
            </a:r>
            <a:r>
              <a:rPr lang="en-US" sz="2000" spc="5" dirty="0">
                <a:solidFill>
                  <a:srgbClr val="231F20"/>
                </a:solidFill>
                <a:effectLst/>
                <a:latin typeface="Times New Roman" panose="02020603050405020304" pitchFamily="18" charset="0"/>
                <a:ea typeface="Times New Roman" panose="02020603050405020304" pitchFamily="18" charset="0"/>
              </a:rPr>
              <a:t> </a:t>
            </a:r>
            <a:r>
              <a:rPr lang="en-US" sz="2000" dirty="0">
                <a:solidFill>
                  <a:srgbClr val="231F20"/>
                </a:solidFill>
                <a:effectLst/>
                <a:latin typeface="Times New Roman" panose="02020603050405020304" pitchFamily="18" charset="0"/>
                <a:ea typeface="Times New Roman" panose="02020603050405020304" pitchFamily="18" charset="0"/>
              </a:rPr>
              <a:t>interests.</a:t>
            </a:r>
            <a:endParaRPr lang="en-IN" sz="2000" dirty="0">
              <a:effectLst/>
              <a:latin typeface="Times New Roman" panose="02020603050405020304" pitchFamily="18" charset="0"/>
              <a:ea typeface="Times New Roman" panose="02020603050405020304" pitchFamily="18" charset="0"/>
            </a:endParaRPr>
          </a:p>
          <a:p>
            <a:pPr marL="457200" indent="-457200" algn="just">
              <a:lnSpc>
                <a:spcPct val="120000"/>
              </a:lnSpc>
              <a:buFont typeface="+mj-lt"/>
              <a:buAutoNum type="arabicParenR"/>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82916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95CE8-CB9F-ECD7-1052-FB86717D83B0}"/>
              </a:ext>
            </a:extLst>
          </p:cNvPr>
          <p:cNvSpPr>
            <a:spLocks noGrp="1"/>
          </p:cNvSpPr>
          <p:nvPr>
            <p:ph type="ctrTitle"/>
          </p:nvPr>
        </p:nvSpPr>
        <p:spPr>
          <a:xfrm>
            <a:off x="-2154936" y="1347045"/>
            <a:ext cx="7772400" cy="611780"/>
          </a:xfrm>
        </p:spPr>
        <p:txBody>
          <a:bodyPr/>
          <a:lstStyle/>
          <a:p>
            <a:r>
              <a:rPr lang="en-US" sz="3800" b="1" dirty="0">
                <a:latin typeface="Times New Roman" panose="02020603050405020304" pitchFamily="18" charset="0"/>
                <a:cs typeface="Times New Roman" panose="02020603050405020304" pitchFamily="18" charset="0"/>
              </a:rPr>
              <a:t>Architecture</a:t>
            </a:r>
            <a:endParaRPr lang="en-IN" sz="38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27B7E4E-3C1E-68C7-9907-28E38C2EB4DD}"/>
              </a:ext>
            </a:extLst>
          </p:cNvPr>
          <p:cNvPicPr>
            <a:picLocks noChangeAspect="1"/>
          </p:cNvPicPr>
          <p:nvPr/>
        </p:nvPicPr>
        <p:blipFill>
          <a:blip r:embed="rId2"/>
          <a:stretch>
            <a:fillRect/>
          </a:stretch>
        </p:blipFill>
        <p:spPr>
          <a:xfrm>
            <a:off x="2582572" y="1958825"/>
            <a:ext cx="3416631" cy="3311086"/>
          </a:xfrm>
          <a:prstGeom prst="rect">
            <a:avLst/>
          </a:prstGeom>
        </p:spPr>
      </p:pic>
      <p:sp>
        <p:nvSpPr>
          <p:cNvPr id="11" name="TextBox 10">
            <a:extLst>
              <a:ext uri="{FF2B5EF4-FFF2-40B4-BE49-F238E27FC236}">
                <a16:creationId xmlns:a16="http://schemas.microsoft.com/office/drawing/2014/main" id="{F63459C8-32C9-B73F-C388-0D4E5F1DB930}"/>
              </a:ext>
            </a:extLst>
          </p:cNvPr>
          <p:cNvSpPr txBox="1"/>
          <p:nvPr/>
        </p:nvSpPr>
        <p:spPr>
          <a:xfrm>
            <a:off x="1731264" y="5433715"/>
            <a:ext cx="5801556"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Figure 1: Meta-Interest recommendations process</a:t>
            </a:r>
            <a:endParaRPr lang="en-IN" dirty="0"/>
          </a:p>
        </p:txBody>
      </p:sp>
    </p:spTree>
    <p:extLst>
      <p:ext uri="{BB962C8B-B14F-4D97-AF65-F5344CB8AC3E}">
        <p14:creationId xmlns:p14="http://schemas.microsoft.com/office/powerpoint/2010/main" val="2543947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756C2-39AF-2C83-61D6-6DDAB9546FEC}"/>
              </a:ext>
            </a:extLst>
          </p:cNvPr>
          <p:cNvSpPr>
            <a:spLocks noGrp="1"/>
          </p:cNvSpPr>
          <p:nvPr>
            <p:ph type="ctrTitle"/>
          </p:nvPr>
        </p:nvSpPr>
        <p:spPr>
          <a:xfrm>
            <a:off x="434107" y="998606"/>
            <a:ext cx="7772400" cy="782261"/>
          </a:xfrm>
        </p:spPr>
        <p:txBody>
          <a:bodyPr/>
          <a:lstStyle/>
          <a:p>
            <a:pPr algn="l"/>
            <a:r>
              <a:rPr lang="en-IN" sz="3800" b="1" dirty="0">
                <a:latin typeface="Times New Roman" panose="02020603050405020304" pitchFamily="18" charset="0"/>
                <a:cs typeface="Times New Roman" panose="02020603050405020304" pitchFamily="18" charset="0"/>
              </a:rPr>
              <a:t>Applications</a:t>
            </a:r>
          </a:p>
        </p:txBody>
      </p:sp>
      <p:sp>
        <p:nvSpPr>
          <p:cNvPr id="3" name="Subtitle 2">
            <a:extLst>
              <a:ext uri="{FF2B5EF4-FFF2-40B4-BE49-F238E27FC236}">
                <a16:creationId xmlns:a16="http://schemas.microsoft.com/office/drawing/2014/main" id="{91882326-0959-9C7D-599A-06F496D4440A}"/>
              </a:ext>
            </a:extLst>
          </p:cNvPr>
          <p:cNvSpPr>
            <a:spLocks noGrp="1"/>
          </p:cNvSpPr>
          <p:nvPr>
            <p:ph type="subTitle" idx="1"/>
          </p:nvPr>
        </p:nvSpPr>
        <p:spPr>
          <a:xfrm>
            <a:off x="262762" y="1860253"/>
            <a:ext cx="8115089" cy="3741558"/>
          </a:xfrm>
        </p:spPr>
        <p:txBody>
          <a:bodyPr>
            <a:noAutofit/>
          </a:bodyPr>
          <a:lstStyle/>
          <a:p>
            <a:pPr marL="457200" indent="-457200" algn="just">
              <a:lnSpc>
                <a:spcPct val="100000"/>
              </a:lnSpc>
              <a:buFont typeface="+mj-lt"/>
              <a:buAutoNum type="arabicParenR"/>
            </a:pPr>
            <a:r>
              <a:rPr lang="en-GB" sz="2000" dirty="0"/>
              <a:t>The products recommended will be more relevant to user and increases average order value in e-commerce platforms.</a:t>
            </a:r>
          </a:p>
          <a:p>
            <a:pPr marL="457200" indent="-457200" algn="just">
              <a:lnSpc>
                <a:spcPct val="100000"/>
              </a:lnSpc>
              <a:buFont typeface="+mj-lt"/>
              <a:buAutoNum type="arabicParenR"/>
            </a:pPr>
            <a:r>
              <a:rPr lang="en-GB" sz="2000" dirty="0"/>
              <a:t>Providing feasibility and accuracy in the retail market, because inaccurate   recommendations can produce a negative impact on a customer.</a:t>
            </a:r>
          </a:p>
          <a:p>
            <a:pPr marL="457200" indent="-457200" algn="just">
              <a:lnSpc>
                <a:spcPct val="100000"/>
              </a:lnSpc>
              <a:buFont typeface="+mj-lt"/>
              <a:buAutoNum type="arabicParenR"/>
            </a:pPr>
            <a:r>
              <a:rPr lang="en-GB" sz="2000" dirty="0"/>
              <a:t>Increases the precision and accelerate the recommendation in online shopping websites, especially in cold-start settings(unpredictability concerning new items).</a:t>
            </a:r>
          </a:p>
          <a:p>
            <a:pPr marL="457200" indent="-457200" algn="just">
              <a:lnSpc>
                <a:spcPct val="100000"/>
              </a:lnSpc>
              <a:buFont typeface="+mj-lt"/>
              <a:buAutoNum type="arabicParenR"/>
            </a:pPr>
            <a:r>
              <a:rPr lang="en-GB" sz="2000" dirty="0"/>
              <a:t>Even YouTube has a powerful recommendation system that filters content, based on user browsing history, search terms, age of videos.</a:t>
            </a:r>
          </a:p>
        </p:txBody>
      </p:sp>
    </p:spTree>
    <p:extLst>
      <p:ext uri="{BB962C8B-B14F-4D97-AF65-F5344CB8AC3E}">
        <p14:creationId xmlns:p14="http://schemas.microsoft.com/office/powerpoint/2010/main" val="1403512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673A0-E8E3-8797-3DF5-93A2835CEE08}"/>
              </a:ext>
            </a:extLst>
          </p:cNvPr>
          <p:cNvSpPr>
            <a:spLocks noGrp="1"/>
          </p:cNvSpPr>
          <p:nvPr>
            <p:ph type="ctrTitle"/>
          </p:nvPr>
        </p:nvSpPr>
        <p:spPr>
          <a:xfrm>
            <a:off x="301855" y="1161340"/>
            <a:ext cx="7772400" cy="611780"/>
          </a:xfrm>
        </p:spPr>
        <p:txBody>
          <a:bodyPr/>
          <a:lstStyle/>
          <a:p>
            <a:pPr algn="l"/>
            <a:r>
              <a:rPr lang="en-IN" sz="3800" b="1" dirty="0">
                <a:latin typeface="Times New Roman" panose="02020603050405020304" pitchFamily="18" charset="0"/>
                <a:cs typeface="Times New Roman" panose="02020603050405020304" pitchFamily="18" charset="0"/>
              </a:rPr>
              <a:t>References</a:t>
            </a:r>
          </a:p>
        </p:txBody>
      </p:sp>
      <p:sp>
        <p:nvSpPr>
          <p:cNvPr id="3" name="Subtitle 2">
            <a:extLst>
              <a:ext uri="{FF2B5EF4-FFF2-40B4-BE49-F238E27FC236}">
                <a16:creationId xmlns:a16="http://schemas.microsoft.com/office/drawing/2014/main" id="{FB08BEB8-40EE-0026-AC11-962D3FE068F9}"/>
              </a:ext>
            </a:extLst>
          </p:cNvPr>
          <p:cNvSpPr>
            <a:spLocks noGrp="1"/>
          </p:cNvSpPr>
          <p:nvPr>
            <p:ph type="subTitle" idx="1"/>
          </p:nvPr>
        </p:nvSpPr>
        <p:spPr>
          <a:xfrm>
            <a:off x="301854" y="1773120"/>
            <a:ext cx="8842145" cy="4045461"/>
          </a:xfrm>
        </p:spPr>
        <p:txBody>
          <a:bodyPr>
            <a:noAutofit/>
          </a:bodyPr>
          <a:lstStyle/>
          <a:p>
            <a:pPr marL="76200" algn="just">
              <a:lnSpc>
                <a:spcPct val="150000"/>
              </a:lnSpc>
              <a:spcBef>
                <a:spcPts val="200"/>
              </a:spcBef>
            </a:pPr>
            <a:r>
              <a:rPr lang="en-IN" sz="1800" b="0" kern="0" dirty="0">
                <a:effectLst/>
                <a:latin typeface="Times New Roman" panose="02020603050405020304" pitchFamily="18" charset="0"/>
                <a:ea typeface="Times New Roman" panose="02020603050405020304" pitchFamily="18" charset="0"/>
              </a:rPr>
              <a:t>[1] Yan Fang, </a:t>
            </a:r>
            <a:r>
              <a:rPr lang="en-IN" sz="1800" b="0" kern="0" dirty="0" err="1">
                <a:effectLst/>
                <a:latin typeface="Times New Roman" panose="02020603050405020304" pitchFamily="18" charset="0"/>
                <a:ea typeface="Times New Roman" panose="02020603050405020304" pitchFamily="18" charset="0"/>
              </a:rPr>
              <a:t>Xinyue</a:t>
            </a:r>
            <a:r>
              <a:rPr lang="en-IN" sz="1800" b="0" kern="0" dirty="0">
                <a:effectLst/>
                <a:latin typeface="Times New Roman" panose="02020603050405020304" pitchFamily="18" charset="0"/>
                <a:ea typeface="Times New Roman" panose="02020603050405020304" pitchFamily="18" charset="0"/>
              </a:rPr>
              <a:t> Xiao, </a:t>
            </a:r>
            <a:r>
              <a:rPr lang="en-IN" sz="1800" b="0" kern="0" dirty="0" err="1">
                <a:effectLst/>
                <a:latin typeface="Times New Roman" panose="02020603050405020304" pitchFamily="18" charset="0"/>
                <a:ea typeface="Times New Roman" panose="02020603050405020304" pitchFamily="18" charset="0"/>
              </a:rPr>
              <a:t>Xiaoyu</a:t>
            </a:r>
            <a:r>
              <a:rPr lang="en-IN" sz="1800" b="0" kern="0" dirty="0">
                <a:effectLst/>
                <a:latin typeface="Times New Roman" panose="02020603050405020304" pitchFamily="18" charset="0"/>
                <a:ea typeface="Times New Roman" panose="02020603050405020304" pitchFamily="18" charset="0"/>
              </a:rPr>
              <a:t> Wang, </a:t>
            </a:r>
            <a:r>
              <a:rPr lang="en-IN" sz="1800" b="0" kern="0" dirty="0" err="1">
                <a:effectLst/>
                <a:latin typeface="Times New Roman" panose="02020603050405020304" pitchFamily="18" charset="0"/>
                <a:ea typeface="Times New Roman" panose="02020603050405020304" pitchFamily="18" charset="0"/>
              </a:rPr>
              <a:t>Huiqing</a:t>
            </a:r>
            <a:r>
              <a:rPr lang="en-IN" sz="1800" b="0" kern="0" dirty="0">
                <a:effectLst/>
                <a:latin typeface="Times New Roman" panose="02020603050405020304" pitchFamily="18" charset="0"/>
                <a:ea typeface="Times New Roman" panose="02020603050405020304" pitchFamily="18" charset="0"/>
              </a:rPr>
              <a:t> Lan, “Customized Bundle Recommendation by Association Rules of Product Categories for Online Supermarkets,” 2018 IEEE Third International Conference on Data Science in Cyberspace (DSC).</a:t>
            </a:r>
            <a:endParaRPr lang="en-IN" sz="1800" b="1" kern="0" dirty="0">
              <a:effectLst/>
              <a:latin typeface="Times New Roman" panose="02020603050405020304" pitchFamily="18" charset="0"/>
              <a:ea typeface="Times New Roman" panose="02020603050405020304" pitchFamily="18" charset="0"/>
            </a:endParaRPr>
          </a:p>
          <a:p>
            <a:pPr marL="76200" algn="just">
              <a:lnSpc>
                <a:spcPct val="150000"/>
              </a:lnSpc>
              <a:spcBef>
                <a:spcPts val="200"/>
              </a:spcBef>
            </a:pPr>
            <a:r>
              <a:rPr lang="en-IN" sz="1800" b="0" kern="0" dirty="0">
                <a:effectLst/>
                <a:latin typeface="Times New Roman" panose="02020603050405020304" pitchFamily="18" charset="0"/>
                <a:ea typeface="Times New Roman" panose="02020603050405020304" pitchFamily="18" charset="0"/>
              </a:rPr>
              <a:t>[2] </a:t>
            </a:r>
            <a:r>
              <a:rPr lang="en-IN" sz="1800" b="0" kern="0" dirty="0" err="1">
                <a:effectLst/>
                <a:latin typeface="Times New Roman" panose="02020603050405020304" pitchFamily="18" charset="0"/>
                <a:ea typeface="Times New Roman" panose="02020603050405020304" pitchFamily="18" charset="0"/>
              </a:rPr>
              <a:t>Chantima</a:t>
            </a:r>
            <a:r>
              <a:rPr lang="en-IN" sz="1800" b="0" kern="0" dirty="0">
                <a:effectLst/>
                <a:latin typeface="Times New Roman" panose="02020603050405020304" pitchFamily="18" charset="0"/>
                <a:ea typeface="Times New Roman" panose="02020603050405020304" pitchFamily="18" charset="0"/>
              </a:rPr>
              <a:t> </a:t>
            </a:r>
            <a:r>
              <a:rPr lang="en-IN" sz="1800" b="0" kern="0" dirty="0" err="1">
                <a:effectLst/>
                <a:latin typeface="Times New Roman" panose="02020603050405020304" pitchFamily="18" charset="0"/>
                <a:ea typeface="Times New Roman" panose="02020603050405020304" pitchFamily="18" charset="0"/>
              </a:rPr>
              <a:t>Buaklee</a:t>
            </a:r>
            <a:r>
              <a:rPr lang="en-IN" sz="1800" b="0" kern="0" dirty="0">
                <a:effectLst/>
                <a:latin typeface="Times New Roman" panose="02020603050405020304" pitchFamily="18" charset="0"/>
                <a:ea typeface="Times New Roman" panose="02020603050405020304" pitchFamily="18" charset="0"/>
              </a:rPr>
              <a:t>, </a:t>
            </a:r>
            <a:r>
              <a:rPr lang="en-IN" sz="1800" b="0" kern="0" dirty="0" err="1">
                <a:effectLst/>
                <a:latin typeface="Times New Roman" panose="02020603050405020304" pitchFamily="18" charset="0"/>
                <a:ea typeface="Times New Roman" panose="02020603050405020304" pitchFamily="18" charset="0"/>
              </a:rPr>
              <a:t>Sukree</a:t>
            </a:r>
            <a:r>
              <a:rPr lang="en-IN" sz="1800" b="0" kern="0" dirty="0">
                <a:effectLst/>
                <a:latin typeface="Times New Roman" panose="02020603050405020304" pitchFamily="18" charset="0"/>
                <a:ea typeface="Times New Roman" panose="02020603050405020304" pitchFamily="18" charset="0"/>
              </a:rPr>
              <a:t> </a:t>
            </a:r>
            <a:r>
              <a:rPr lang="en-IN" sz="1800" b="0" kern="0" dirty="0" err="1">
                <a:effectLst/>
                <a:latin typeface="Times New Roman" panose="02020603050405020304" pitchFamily="18" charset="0"/>
                <a:ea typeface="Times New Roman" panose="02020603050405020304" pitchFamily="18" charset="0"/>
              </a:rPr>
              <a:t>Sinthupinyo</a:t>
            </a:r>
            <a:r>
              <a:rPr lang="en-IN" sz="1800" b="0" kern="0" dirty="0">
                <a:effectLst/>
                <a:latin typeface="Times New Roman" panose="02020603050405020304" pitchFamily="18" charset="0"/>
                <a:ea typeface="Times New Roman" panose="02020603050405020304" pitchFamily="18" charset="0"/>
              </a:rPr>
              <a:t>, “Similar Cluster recommendation of Product</a:t>
            </a:r>
            <a:endParaRPr lang="en-IN" sz="1800" b="1" kern="0" dirty="0">
              <a:effectLst/>
              <a:latin typeface="Times New Roman" panose="02020603050405020304" pitchFamily="18" charset="0"/>
              <a:ea typeface="Times New Roman" panose="02020603050405020304" pitchFamily="18" charset="0"/>
            </a:endParaRPr>
          </a:p>
          <a:p>
            <a:pPr marL="76200" algn="just">
              <a:lnSpc>
                <a:spcPct val="150000"/>
              </a:lnSpc>
              <a:spcBef>
                <a:spcPts val="200"/>
              </a:spcBef>
            </a:pPr>
            <a:r>
              <a:rPr lang="en-IN" sz="1800" b="0" kern="0" dirty="0">
                <a:effectLst/>
                <a:latin typeface="Times New Roman" panose="02020603050405020304" pitchFamily="18" charset="0"/>
                <a:ea typeface="Times New Roman" panose="02020603050405020304" pitchFamily="18" charset="0"/>
              </a:rPr>
              <a:t>Purchases by Pages liked Analysis,” 2018 10th International Conference on Electronics, Computers and Artificial Intelligence (ECAI).</a:t>
            </a:r>
            <a:endParaRPr lang="en-IN" sz="1800" b="1" kern="0" dirty="0">
              <a:effectLst/>
              <a:latin typeface="Times New Roman" panose="02020603050405020304" pitchFamily="18" charset="0"/>
              <a:ea typeface="Times New Roman" panose="02020603050405020304" pitchFamily="18" charset="0"/>
            </a:endParaRPr>
          </a:p>
          <a:p>
            <a:pPr marL="76200" algn="just">
              <a:lnSpc>
                <a:spcPct val="150000"/>
              </a:lnSpc>
              <a:spcBef>
                <a:spcPts val="200"/>
              </a:spcBef>
            </a:pPr>
            <a:r>
              <a:rPr lang="en-IN" sz="1800" b="0" kern="0" dirty="0">
                <a:effectLst/>
                <a:latin typeface="Times New Roman" panose="02020603050405020304" pitchFamily="18" charset="0"/>
                <a:ea typeface="Times New Roman" panose="02020603050405020304" pitchFamily="18" charset="0"/>
              </a:rPr>
              <a:t>[3] R.V. Karthik, </a:t>
            </a:r>
            <a:r>
              <a:rPr lang="en-IN" sz="1800" b="0" kern="0" dirty="0" err="1">
                <a:effectLst/>
                <a:latin typeface="Times New Roman" panose="02020603050405020304" pitchFamily="18" charset="0"/>
                <a:ea typeface="Times New Roman" panose="02020603050405020304" pitchFamily="18" charset="0"/>
              </a:rPr>
              <a:t>Sannasi</a:t>
            </a:r>
            <a:r>
              <a:rPr lang="en-IN" sz="1800" b="0" kern="0" dirty="0">
                <a:effectLst/>
                <a:latin typeface="Times New Roman" panose="02020603050405020304" pitchFamily="18" charset="0"/>
                <a:ea typeface="Times New Roman" panose="02020603050405020304" pitchFamily="18" charset="0"/>
              </a:rPr>
              <a:t> Ganapathy, </a:t>
            </a:r>
            <a:r>
              <a:rPr lang="en-IN" sz="1800" b="0" kern="0" dirty="0" err="1">
                <a:effectLst/>
                <a:latin typeface="Times New Roman" panose="02020603050405020304" pitchFamily="18" charset="0"/>
                <a:ea typeface="Times New Roman" panose="02020603050405020304" pitchFamily="18" charset="0"/>
              </a:rPr>
              <a:t>Arputharaj</a:t>
            </a:r>
            <a:r>
              <a:rPr lang="en-IN" sz="1800" b="0" kern="0" dirty="0">
                <a:effectLst/>
                <a:latin typeface="Times New Roman" panose="02020603050405020304" pitchFamily="18" charset="0"/>
                <a:ea typeface="Times New Roman" panose="02020603050405020304" pitchFamily="18" charset="0"/>
              </a:rPr>
              <a:t> Kannan “A Recommendation System for Online Purchase Using Feature and Product Ranking,” 2018 Eleventh International Conference on Contemporary Computing (IC3).</a:t>
            </a:r>
            <a:endParaRPr lang="en-IN" sz="1800" b="1" kern="0" dirty="0">
              <a:effectLst/>
              <a:latin typeface="Times New Roman" panose="02020603050405020304" pitchFamily="18" charset="0"/>
              <a:ea typeface="Times New Roman" panose="02020603050405020304" pitchFamily="18" charset="0"/>
            </a:endParaRPr>
          </a:p>
          <a:p>
            <a:pPr algn="just">
              <a:lnSpc>
                <a:spcPct val="100000"/>
              </a:lnSpc>
            </a:pPr>
            <a:endParaRPr lang="en-US" sz="2000" dirty="0"/>
          </a:p>
        </p:txBody>
      </p:sp>
    </p:spTree>
    <p:extLst>
      <p:ext uri="{BB962C8B-B14F-4D97-AF65-F5344CB8AC3E}">
        <p14:creationId xmlns:p14="http://schemas.microsoft.com/office/powerpoint/2010/main" val="8012501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9868111-BF3C-FDFB-2AD6-E0140D0E10BB}"/>
              </a:ext>
            </a:extLst>
          </p:cNvPr>
          <p:cNvSpPr>
            <a:spLocks noGrp="1"/>
          </p:cNvSpPr>
          <p:nvPr>
            <p:ph type="subTitle" idx="1"/>
          </p:nvPr>
        </p:nvSpPr>
        <p:spPr>
          <a:xfrm>
            <a:off x="212821" y="1465611"/>
            <a:ext cx="8827008" cy="4883283"/>
          </a:xfrm>
        </p:spPr>
        <p:txBody>
          <a:bodyPr>
            <a:normAutofit/>
          </a:bodyPr>
          <a:lstStyle/>
          <a:p>
            <a:pPr algn="just">
              <a:lnSpc>
                <a:spcPct val="100000"/>
              </a:lnSpc>
            </a:pPr>
            <a:r>
              <a:rPr lang="en-IN" sz="2000" dirty="0"/>
              <a:t> </a:t>
            </a:r>
          </a:p>
        </p:txBody>
      </p:sp>
      <p:sp>
        <p:nvSpPr>
          <p:cNvPr id="5" name="TextBox 4">
            <a:extLst>
              <a:ext uri="{FF2B5EF4-FFF2-40B4-BE49-F238E27FC236}">
                <a16:creationId xmlns:a16="http://schemas.microsoft.com/office/drawing/2014/main" id="{A985050E-0410-38EF-200A-0762862F7D10}"/>
              </a:ext>
            </a:extLst>
          </p:cNvPr>
          <p:cNvSpPr txBox="1"/>
          <p:nvPr/>
        </p:nvSpPr>
        <p:spPr>
          <a:xfrm>
            <a:off x="212820" y="1143534"/>
            <a:ext cx="8132189" cy="4248855"/>
          </a:xfrm>
          <a:prstGeom prst="rect">
            <a:avLst/>
          </a:prstGeom>
          <a:noFill/>
        </p:spPr>
        <p:txBody>
          <a:bodyPr wrap="square">
            <a:spAutoFit/>
          </a:bodyPr>
          <a:lstStyle/>
          <a:p>
            <a:pPr marL="76200" algn="just">
              <a:lnSpc>
                <a:spcPct val="150000"/>
              </a:lnSpc>
              <a:spcBef>
                <a:spcPts val="200"/>
              </a:spcBef>
            </a:pPr>
            <a:r>
              <a:rPr lang="en-IN" sz="1800" b="0" kern="0" dirty="0">
                <a:effectLst/>
                <a:latin typeface="Times New Roman" panose="02020603050405020304" pitchFamily="18" charset="0"/>
                <a:ea typeface="Times New Roman" panose="02020603050405020304" pitchFamily="18" charset="0"/>
              </a:rPr>
              <a:t>[4] Ni Made </a:t>
            </a:r>
            <a:r>
              <a:rPr lang="en-IN" sz="1800" b="0" kern="0" dirty="0" err="1">
                <a:effectLst/>
                <a:latin typeface="Times New Roman" panose="02020603050405020304" pitchFamily="18" charset="0"/>
                <a:ea typeface="Times New Roman" panose="02020603050405020304" pitchFamily="18" charset="0"/>
              </a:rPr>
              <a:t>Satvika</a:t>
            </a:r>
            <a:r>
              <a:rPr lang="en-IN" sz="1800" b="0" kern="0" dirty="0">
                <a:effectLst/>
                <a:latin typeface="Times New Roman" panose="02020603050405020304" pitchFamily="18" charset="0"/>
                <a:ea typeface="Times New Roman" panose="02020603050405020304" pitchFamily="18" charset="0"/>
              </a:rPr>
              <a:t> Iswari, Wella </a:t>
            </a:r>
            <a:r>
              <a:rPr lang="en-IN" sz="1800" b="0" kern="0" dirty="0" err="1">
                <a:effectLst/>
                <a:latin typeface="Times New Roman" panose="02020603050405020304" pitchFamily="18" charset="0"/>
                <a:ea typeface="Times New Roman" panose="02020603050405020304" pitchFamily="18" charset="0"/>
              </a:rPr>
              <a:t>Wella</a:t>
            </a:r>
            <a:r>
              <a:rPr lang="en-IN" sz="1800" b="0" kern="0" dirty="0">
                <a:effectLst/>
                <a:latin typeface="Times New Roman" panose="02020603050405020304" pitchFamily="18" charset="0"/>
                <a:ea typeface="Times New Roman" panose="02020603050405020304" pitchFamily="18" charset="0"/>
              </a:rPr>
              <a:t>, Andre </a:t>
            </a:r>
            <a:r>
              <a:rPr lang="en-IN" sz="1800" b="0" kern="0" dirty="0" err="1">
                <a:effectLst/>
                <a:latin typeface="Times New Roman" panose="02020603050405020304" pitchFamily="18" charset="0"/>
                <a:ea typeface="Times New Roman" panose="02020603050405020304" pitchFamily="18" charset="0"/>
              </a:rPr>
              <a:t>Rusli</a:t>
            </a:r>
            <a:r>
              <a:rPr lang="en-IN" sz="1800" b="0" kern="0" dirty="0">
                <a:effectLst/>
                <a:latin typeface="Times New Roman" panose="02020603050405020304" pitchFamily="18" charset="0"/>
                <a:ea typeface="Times New Roman" panose="02020603050405020304" pitchFamily="18" charset="0"/>
              </a:rPr>
              <a:t>, “Product Recommendation for e-Commerce System based on Ontology,” 2019 1st International Conference on Cybernetics and Intelligent System (ICORIS).</a:t>
            </a:r>
            <a:endParaRPr lang="en-IN" sz="2400" b="1" kern="0" dirty="0">
              <a:effectLst/>
              <a:latin typeface="Times New Roman" panose="02020603050405020304" pitchFamily="18" charset="0"/>
              <a:ea typeface="Times New Roman" panose="02020603050405020304" pitchFamily="18" charset="0"/>
            </a:endParaRPr>
          </a:p>
          <a:p>
            <a:pPr marL="76200" algn="just">
              <a:lnSpc>
                <a:spcPct val="150000"/>
              </a:lnSpc>
              <a:spcBef>
                <a:spcPts val="200"/>
              </a:spcBef>
            </a:pPr>
            <a:r>
              <a:rPr lang="en-IN" sz="1800" b="0" kern="0" dirty="0">
                <a:effectLst/>
                <a:latin typeface="Times New Roman" panose="02020603050405020304" pitchFamily="18" charset="0"/>
                <a:ea typeface="Times New Roman" panose="02020603050405020304" pitchFamily="18" charset="0"/>
              </a:rPr>
              <a:t>[5] </a:t>
            </a:r>
            <a:r>
              <a:rPr lang="en-IN" sz="1800" b="0" kern="0" dirty="0" err="1">
                <a:effectLst/>
                <a:latin typeface="Times New Roman" panose="02020603050405020304" pitchFamily="18" charset="0"/>
                <a:ea typeface="Times New Roman" panose="02020603050405020304" pitchFamily="18" charset="0"/>
              </a:rPr>
              <a:t>Terutaka</a:t>
            </a:r>
            <a:r>
              <a:rPr lang="en-IN" sz="1800" b="0" kern="0" dirty="0">
                <a:effectLst/>
                <a:latin typeface="Times New Roman" panose="02020603050405020304" pitchFamily="18" charset="0"/>
                <a:ea typeface="Times New Roman" panose="02020603050405020304" pitchFamily="18" charset="0"/>
              </a:rPr>
              <a:t> Yoshikawa, Yuanyuan Wang, Yukiko Kawai, “A Product Recommendation System Based on User Complaint Analysis Using Product Reviews,” 2019 IEEE 8th Global Conference on Consumer Electronics (GCCE).</a:t>
            </a:r>
            <a:endParaRPr lang="en-IN" sz="2400" b="1" kern="0" dirty="0">
              <a:effectLst/>
              <a:latin typeface="Times New Roman" panose="02020603050405020304" pitchFamily="18" charset="0"/>
              <a:ea typeface="Times New Roman" panose="02020603050405020304" pitchFamily="18" charset="0"/>
            </a:endParaRPr>
          </a:p>
          <a:p>
            <a:pPr marL="76200" algn="just">
              <a:lnSpc>
                <a:spcPct val="150000"/>
              </a:lnSpc>
              <a:spcBef>
                <a:spcPts val="200"/>
              </a:spcBef>
            </a:pPr>
            <a:r>
              <a:rPr lang="en-IN" sz="1800" b="0" kern="0" dirty="0">
                <a:effectLst/>
                <a:latin typeface="Times New Roman" panose="02020603050405020304" pitchFamily="18" charset="0"/>
                <a:ea typeface="Times New Roman" panose="02020603050405020304" pitchFamily="18" charset="0"/>
              </a:rPr>
              <a:t>[6] </a:t>
            </a:r>
            <a:r>
              <a:rPr lang="en-IN" sz="1800" b="0" kern="0" dirty="0" err="1">
                <a:effectLst/>
                <a:latin typeface="Times New Roman" panose="02020603050405020304" pitchFamily="18" charset="0"/>
                <a:ea typeface="Times New Roman" panose="02020603050405020304" pitchFamily="18" charset="0"/>
              </a:rPr>
              <a:t>Umit</a:t>
            </a:r>
            <a:r>
              <a:rPr lang="en-IN" sz="1800" b="0" kern="0" dirty="0">
                <a:effectLst/>
                <a:latin typeface="Times New Roman" panose="02020603050405020304" pitchFamily="18" charset="0"/>
                <a:ea typeface="Times New Roman" panose="02020603050405020304" pitchFamily="18" charset="0"/>
              </a:rPr>
              <a:t> </a:t>
            </a:r>
            <a:r>
              <a:rPr lang="en-IN" sz="1800" b="0" kern="0" dirty="0" err="1">
                <a:effectLst/>
                <a:latin typeface="Times New Roman" panose="02020603050405020304" pitchFamily="18" charset="0"/>
                <a:ea typeface="Times New Roman" panose="02020603050405020304" pitchFamily="18" charset="0"/>
              </a:rPr>
              <a:t>Turkut</a:t>
            </a:r>
            <a:r>
              <a:rPr lang="en-IN" sz="1800" b="0" kern="0" dirty="0">
                <a:effectLst/>
                <a:latin typeface="Times New Roman" panose="02020603050405020304" pitchFamily="18" charset="0"/>
                <a:ea typeface="Times New Roman" panose="02020603050405020304" pitchFamily="18" charset="0"/>
              </a:rPr>
              <a:t>, </a:t>
            </a:r>
            <a:r>
              <a:rPr lang="en-IN" sz="1800" b="0" kern="0" dirty="0" err="1">
                <a:effectLst/>
                <a:latin typeface="Times New Roman" panose="02020603050405020304" pitchFamily="18" charset="0"/>
                <a:ea typeface="Times New Roman" panose="02020603050405020304" pitchFamily="18" charset="0"/>
              </a:rPr>
              <a:t>Adem</a:t>
            </a:r>
            <a:r>
              <a:rPr lang="en-IN" sz="1800" b="0" kern="0" dirty="0">
                <a:effectLst/>
                <a:latin typeface="Times New Roman" panose="02020603050405020304" pitchFamily="18" charset="0"/>
                <a:ea typeface="Times New Roman" panose="02020603050405020304" pitchFamily="18" charset="0"/>
              </a:rPr>
              <a:t> </a:t>
            </a:r>
            <a:r>
              <a:rPr lang="en-IN" sz="1800" b="0" kern="0" dirty="0" err="1">
                <a:effectLst/>
                <a:latin typeface="Times New Roman" panose="02020603050405020304" pitchFamily="18" charset="0"/>
                <a:ea typeface="Times New Roman" panose="02020603050405020304" pitchFamily="18" charset="0"/>
              </a:rPr>
              <a:t>Tuncer</a:t>
            </a:r>
            <a:r>
              <a:rPr lang="en-IN" sz="1800" b="0" kern="0" dirty="0">
                <a:effectLst/>
                <a:latin typeface="Times New Roman" panose="02020603050405020304" pitchFamily="18" charset="0"/>
                <a:ea typeface="Times New Roman" panose="02020603050405020304" pitchFamily="18" charset="0"/>
              </a:rPr>
              <a:t>, </a:t>
            </a:r>
            <a:r>
              <a:rPr lang="en-IN" sz="1800" b="0" kern="0" dirty="0" err="1">
                <a:effectLst/>
                <a:latin typeface="Times New Roman" panose="02020603050405020304" pitchFamily="18" charset="0"/>
                <a:ea typeface="Times New Roman" panose="02020603050405020304" pitchFamily="18" charset="0"/>
              </a:rPr>
              <a:t>Hüseyin</a:t>
            </a:r>
            <a:r>
              <a:rPr lang="en-IN" sz="1800" b="0" kern="0" dirty="0">
                <a:effectLst/>
                <a:latin typeface="Times New Roman" panose="02020603050405020304" pitchFamily="18" charset="0"/>
                <a:ea typeface="Times New Roman" panose="02020603050405020304" pitchFamily="18" charset="0"/>
              </a:rPr>
              <a:t> </a:t>
            </a:r>
            <a:r>
              <a:rPr lang="en-IN" sz="1800" b="0" kern="0" dirty="0" err="1">
                <a:effectLst/>
                <a:latin typeface="Times New Roman" panose="02020603050405020304" pitchFamily="18" charset="0"/>
                <a:ea typeface="Times New Roman" panose="02020603050405020304" pitchFamily="18" charset="0"/>
              </a:rPr>
              <a:t>Savran</a:t>
            </a:r>
            <a:r>
              <a:rPr lang="en-IN" sz="1800" b="0" kern="0" dirty="0">
                <a:effectLst/>
                <a:latin typeface="Times New Roman" panose="02020603050405020304" pitchFamily="18" charset="0"/>
                <a:ea typeface="Times New Roman" panose="02020603050405020304" pitchFamily="18" charset="0"/>
              </a:rPr>
              <a:t>, </a:t>
            </a:r>
            <a:r>
              <a:rPr lang="en-IN" sz="1800" b="0" kern="0" dirty="0" err="1">
                <a:effectLst/>
                <a:latin typeface="Times New Roman" panose="02020603050405020304" pitchFamily="18" charset="0"/>
                <a:ea typeface="Times New Roman" panose="02020603050405020304" pitchFamily="18" charset="0"/>
              </a:rPr>
              <a:t>Sait</a:t>
            </a:r>
            <a:r>
              <a:rPr lang="en-IN" sz="1800" b="0" kern="0" dirty="0">
                <a:effectLst/>
                <a:latin typeface="Times New Roman" panose="02020603050405020304" pitchFamily="18" charset="0"/>
                <a:ea typeface="Times New Roman" panose="02020603050405020304" pitchFamily="18" charset="0"/>
              </a:rPr>
              <a:t> </a:t>
            </a:r>
            <a:r>
              <a:rPr lang="en-IN" sz="1800" b="0" kern="0" dirty="0" err="1">
                <a:effectLst/>
                <a:latin typeface="Times New Roman" panose="02020603050405020304" pitchFamily="18" charset="0"/>
                <a:ea typeface="Times New Roman" panose="02020603050405020304" pitchFamily="18" charset="0"/>
              </a:rPr>
              <a:t>Yılmaz</a:t>
            </a:r>
            <a:r>
              <a:rPr lang="en-IN" sz="1800" b="0" kern="0" dirty="0">
                <a:effectLst/>
                <a:latin typeface="Times New Roman" panose="02020603050405020304" pitchFamily="18" charset="0"/>
                <a:ea typeface="Times New Roman" panose="02020603050405020304" pitchFamily="18" charset="0"/>
              </a:rPr>
              <a:t>, “An Online Recommendation System Using Deep Learning for Textile Products,” 2020 International Congress on Human-Computer Interaction, Optimization and Robotic Applications (HORA).</a:t>
            </a:r>
            <a:endParaRPr lang="en-IN" sz="2400" b="1" kern="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86258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03EC7-0E3C-6168-C530-130F93C3EC3D}"/>
              </a:ext>
            </a:extLst>
          </p:cNvPr>
          <p:cNvSpPr>
            <a:spLocks noGrp="1"/>
          </p:cNvSpPr>
          <p:nvPr>
            <p:ph type="ctrTitle"/>
          </p:nvPr>
        </p:nvSpPr>
        <p:spPr>
          <a:xfrm>
            <a:off x="343494" y="1200188"/>
            <a:ext cx="7772400" cy="611780"/>
          </a:xfrm>
        </p:spPr>
        <p:txBody>
          <a:bodyPr/>
          <a:lstStyle/>
          <a:p>
            <a:pPr algn="l"/>
            <a:r>
              <a:rPr lang="en-IN" sz="3800" b="1" dirty="0">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F661263D-42D1-3092-A3B8-87761B2AC579}"/>
              </a:ext>
            </a:extLst>
          </p:cNvPr>
          <p:cNvSpPr>
            <a:spLocks noGrp="1"/>
          </p:cNvSpPr>
          <p:nvPr>
            <p:ph type="subTitle" idx="1"/>
          </p:nvPr>
        </p:nvSpPr>
        <p:spPr>
          <a:xfrm>
            <a:off x="211757" y="1482961"/>
            <a:ext cx="8257539" cy="4056705"/>
          </a:xfrm>
        </p:spPr>
        <p:txBody>
          <a:bodyPr>
            <a:normAutofit fontScale="25000" lnSpcReduction="20000"/>
          </a:bodyPr>
          <a:lstStyle/>
          <a:p>
            <a:pPr algn="just" rtl="0" fontAlgn="base">
              <a:lnSpc>
                <a:spcPct val="120000"/>
              </a:lnSpc>
              <a:spcBef>
                <a:spcPts val="400"/>
              </a:spcBef>
              <a:spcAft>
                <a:spcPts val="1000"/>
              </a:spcAft>
            </a:pPr>
            <a:endParaRPr lang="en-US" sz="8000" i="0" u="none" strike="noStrike" dirty="0">
              <a:solidFill>
                <a:srgbClr val="000000"/>
              </a:solidFill>
              <a:effectLst/>
            </a:endParaRPr>
          </a:p>
          <a:p>
            <a:pPr algn="just" rtl="0" fontAlgn="base">
              <a:lnSpc>
                <a:spcPct val="120000"/>
              </a:lnSpc>
              <a:spcBef>
                <a:spcPts val="400"/>
              </a:spcBef>
              <a:spcAft>
                <a:spcPts val="1000"/>
              </a:spcAft>
            </a:pPr>
            <a:r>
              <a:rPr lang="en-US" sz="8000" b="1" i="0" u="none" strike="noStrike" dirty="0">
                <a:solidFill>
                  <a:srgbClr val="000000"/>
                </a:solidFill>
                <a:effectLst/>
              </a:rPr>
              <a:t>*</a:t>
            </a:r>
            <a:r>
              <a:rPr lang="en-GB" sz="8000" i="0" u="none" strike="noStrike" dirty="0">
                <a:solidFill>
                  <a:srgbClr val="000000"/>
                </a:solidFill>
                <a:effectLst/>
              </a:rPr>
              <a:t>A personality-aware product recommendation system is an integral part of any modern online shopping or social network platform.</a:t>
            </a:r>
          </a:p>
          <a:p>
            <a:pPr algn="just" rtl="0" fontAlgn="base">
              <a:lnSpc>
                <a:spcPct val="120000"/>
              </a:lnSpc>
              <a:spcBef>
                <a:spcPts val="400"/>
              </a:spcBef>
              <a:spcAft>
                <a:spcPts val="1000"/>
              </a:spcAft>
            </a:pPr>
            <a:r>
              <a:rPr lang="en-US" sz="8000" b="1" dirty="0"/>
              <a:t>* </a:t>
            </a:r>
            <a:r>
              <a:rPr lang="en-GB" sz="8000" dirty="0"/>
              <a:t>The legacy recommendation systems rely only on the user’s previous buying behaviour to recommend new items.</a:t>
            </a:r>
            <a:endParaRPr lang="en-US" sz="8000" dirty="0"/>
          </a:p>
          <a:p>
            <a:pPr algn="just" rtl="0" fontAlgn="base">
              <a:lnSpc>
                <a:spcPct val="120000"/>
              </a:lnSpc>
              <a:spcBef>
                <a:spcPts val="400"/>
              </a:spcBef>
              <a:spcAft>
                <a:spcPts val="1000"/>
              </a:spcAft>
            </a:pPr>
            <a:r>
              <a:rPr lang="en-US" sz="8000" b="1" dirty="0"/>
              <a:t>* </a:t>
            </a:r>
            <a:r>
              <a:rPr lang="en-GB" sz="8000" dirty="0"/>
              <a:t>The proposed system is personality-aware from two aspects, it incorporates the user’s personality traits to predict his/her topics of interest and to match the user’s personality features with the associated items.</a:t>
            </a:r>
          </a:p>
          <a:p>
            <a:pPr algn="just" rtl="0" fontAlgn="base">
              <a:lnSpc>
                <a:spcPct val="120000"/>
              </a:lnSpc>
              <a:spcBef>
                <a:spcPts val="400"/>
              </a:spcBef>
              <a:spcAft>
                <a:spcPts val="1000"/>
              </a:spcAft>
            </a:pPr>
            <a:r>
              <a:rPr lang="en-GB" sz="8000" dirty="0"/>
              <a:t>*Uses Meta-Interest, a personality-aware product recommendation system based on user interest mining and meta-path discovery.</a:t>
            </a:r>
            <a:endParaRPr lang="en-IN" sz="8000" dirty="0"/>
          </a:p>
        </p:txBody>
      </p:sp>
    </p:spTree>
    <p:extLst>
      <p:ext uri="{BB962C8B-B14F-4D97-AF65-F5344CB8AC3E}">
        <p14:creationId xmlns:p14="http://schemas.microsoft.com/office/powerpoint/2010/main" val="33382956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9868111-BF3C-FDFB-2AD6-E0140D0E10BB}"/>
              </a:ext>
            </a:extLst>
          </p:cNvPr>
          <p:cNvSpPr>
            <a:spLocks noGrp="1"/>
          </p:cNvSpPr>
          <p:nvPr>
            <p:ph type="subTitle" idx="1"/>
          </p:nvPr>
        </p:nvSpPr>
        <p:spPr>
          <a:xfrm>
            <a:off x="212821" y="1465611"/>
            <a:ext cx="8827008" cy="4883283"/>
          </a:xfrm>
        </p:spPr>
        <p:txBody>
          <a:bodyPr>
            <a:normAutofit/>
          </a:bodyPr>
          <a:lstStyle/>
          <a:p>
            <a:pPr algn="just">
              <a:lnSpc>
                <a:spcPct val="100000"/>
              </a:lnSpc>
            </a:pPr>
            <a:r>
              <a:rPr lang="en-IN" sz="2000" dirty="0"/>
              <a:t> </a:t>
            </a:r>
          </a:p>
        </p:txBody>
      </p:sp>
      <p:sp>
        <p:nvSpPr>
          <p:cNvPr id="5" name="TextBox 4">
            <a:extLst>
              <a:ext uri="{FF2B5EF4-FFF2-40B4-BE49-F238E27FC236}">
                <a16:creationId xmlns:a16="http://schemas.microsoft.com/office/drawing/2014/main" id="{A985050E-0410-38EF-200A-0762862F7D10}"/>
              </a:ext>
            </a:extLst>
          </p:cNvPr>
          <p:cNvSpPr txBox="1"/>
          <p:nvPr/>
        </p:nvSpPr>
        <p:spPr>
          <a:xfrm>
            <a:off x="212820" y="1143534"/>
            <a:ext cx="8132189" cy="5227393"/>
          </a:xfrm>
          <a:prstGeom prst="rect">
            <a:avLst/>
          </a:prstGeom>
          <a:noFill/>
        </p:spPr>
        <p:txBody>
          <a:bodyPr wrap="square">
            <a:spAutoFit/>
          </a:bodyPr>
          <a:lstStyle/>
          <a:p>
            <a:pPr marL="76200" algn="just">
              <a:lnSpc>
                <a:spcPct val="150000"/>
              </a:lnSpc>
              <a:spcBef>
                <a:spcPts val="200"/>
              </a:spcBef>
            </a:pPr>
            <a:r>
              <a:rPr lang="en-IN" sz="1800" b="0" kern="0" dirty="0">
                <a:effectLst/>
                <a:latin typeface="Times New Roman" panose="02020603050405020304" pitchFamily="18" charset="0"/>
                <a:ea typeface="Times New Roman" panose="02020603050405020304" pitchFamily="18" charset="0"/>
              </a:rPr>
              <a:t>[7] Keerthika K, Saravanan T, “Enhanced Product Recommendations based on Seasonality and Demography in Ecommerce,” 2020 2nd International Conference on Advances in Computing, Communication Control and Networking (ICACCCN).</a:t>
            </a:r>
            <a:endParaRPr lang="en-IN" sz="1800" b="1" kern="0" dirty="0">
              <a:effectLst/>
              <a:latin typeface="Times New Roman" panose="02020603050405020304" pitchFamily="18" charset="0"/>
              <a:ea typeface="Times New Roman" panose="02020603050405020304" pitchFamily="18" charset="0"/>
            </a:endParaRPr>
          </a:p>
          <a:p>
            <a:pPr marL="76200" algn="just">
              <a:lnSpc>
                <a:spcPct val="150000"/>
              </a:lnSpc>
              <a:spcBef>
                <a:spcPts val="200"/>
              </a:spcBef>
            </a:pPr>
            <a:r>
              <a:rPr lang="en-IN" sz="1800" b="0" kern="0" dirty="0">
                <a:effectLst/>
                <a:latin typeface="Times New Roman" panose="02020603050405020304" pitchFamily="18" charset="0"/>
                <a:ea typeface="Times New Roman" panose="02020603050405020304" pitchFamily="18" charset="0"/>
              </a:rPr>
              <a:t>[8] Okfalisa, </a:t>
            </a:r>
            <a:r>
              <a:rPr lang="en-IN" sz="1800" b="0" kern="0" dirty="0" err="1">
                <a:effectLst/>
                <a:latin typeface="Times New Roman" panose="02020603050405020304" pitchFamily="18" charset="0"/>
                <a:ea typeface="Times New Roman" panose="02020603050405020304" pitchFamily="18" charset="0"/>
              </a:rPr>
              <a:t>Zulfahri</a:t>
            </a:r>
            <a:r>
              <a:rPr lang="en-IN" sz="1800" b="0" kern="0" dirty="0">
                <a:effectLst/>
                <a:latin typeface="Times New Roman" panose="02020603050405020304" pitchFamily="18" charset="0"/>
                <a:ea typeface="Times New Roman" panose="02020603050405020304" pitchFamily="18" charset="0"/>
              </a:rPr>
              <a:t>, </a:t>
            </a:r>
            <a:r>
              <a:rPr lang="en-IN" sz="1800" b="0" kern="0" dirty="0" err="1">
                <a:effectLst/>
                <a:latin typeface="Times New Roman" panose="02020603050405020304" pitchFamily="18" charset="0"/>
                <a:ea typeface="Times New Roman" panose="02020603050405020304" pitchFamily="18" charset="0"/>
              </a:rPr>
              <a:t>Dwi</a:t>
            </a:r>
            <a:r>
              <a:rPr lang="en-IN" sz="1800" b="0" kern="0" dirty="0">
                <a:effectLst/>
                <a:latin typeface="Times New Roman" panose="02020603050405020304" pitchFamily="18" charset="0"/>
                <a:ea typeface="Times New Roman" panose="02020603050405020304" pitchFamily="18" charset="0"/>
              </a:rPr>
              <a:t> </a:t>
            </a:r>
            <a:r>
              <a:rPr lang="en-IN" sz="1800" b="0" kern="0" dirty="0" err="1">
                <a:effectLst/>
                <a:latin typeface="Times New Roman" panose="02020603050405020304" pitchFamily="18" charset="0"/>
                <a:ea typeface="Times New Roman" panose="02020603050405020304" pitchFamily="18" charset="0"/>
              </a:rPr>
              <a:t>Utari</a:t>
            </a:r>
            <a:r>
              <a:rPr lang="en-IN" sz="1800" b="0" kern="0" dirty="0">
                <a:effectLst/>
                <a:latin typeface="Times New Roman" panose="02020603050405020304" pitchFamily="18" charset="0"/>
                <a:ea typeface="Times New Roman" panose="02020603050405020304" pitchFamily="18" charset="0"/>
              </a:rPr>
              <a:t> </a:t>
            </a:r>
            <a:r>
              <a:rPr lang="en-IN" sz="1800" b="0" kern="0" dirty="0" err="1">
                <a:effectLst/>
                <a:latin typeface="Times New Roman" panose="02020603050405020304" pitchFamily="18" charset="0"/>
                <a:ea typeface="Times New Roman" panose="02020603050405020304" pitchFamily="18" charset="0"/>
              </a:rPr>
              <a:t>Iswavigra</a:t>
            </a:r>
            <a:r>
              <a:rPr lang="en-IN" sz="1800" b="0" kern="0" dirty="0">
                <a:effectLst/>
                <a:latin typeface="Times New Roman" panose="02020603050405020304" pitchFamily="18" charset="0"/>
                <a:ea typeface="Times New Roman" panose="02020603050405020304" pitchFamily="18" charset="0"/>
              </a:rPr>
              <a:t>, Megawati, </a:t>
            </a:r>
            <a:r>
              <a:rPr lang="en-IN" sz="1800" b="0" kern="0" dirty="0" err="1">
                <a:effectLst/>
                <a:latin typeface="Times New Roman" panose="02020603050405020304" pitchFamily="18" charset="0"/>
                <a:ea typeface="Times New Roman" panose="02020603050405020304" pitchFamily="18" charset="0"/>
              </a:rPr>
              <a:t>Saktioto</a:t>
            </a:r>
            <a:r>
              <a:rPr lang="en-IN" sz="1800" b="0" kern="0" dirty="0">
                <a:effectLst/>
                <a:latin typeface="Times New Roman" panose="02020603050405020304" pitchFamily="18" charset="0"/>
                <a:ea typeface="Times New Roman" panose="02020603050405020304" pitchFamily="18" charset="0"/>
              </a:rPr>
              <a:t>, “Online Shop Recommendations: Decision Support System Based on Multi-Objective Optimization on the Basis of Ratio Analysis,” 2020 8th International Conference on Cyber and IT Service Management (CITSM).</a:t>
            </a:r>
            <a:endParaRPr lang="en-IN" sz="1800" b="1" kern="0" dirty="0">
              <a:effectLst/>
              <a:latin typeface="Times New Roman" panose="02020603050405020304" pitchFamily="18" charset="0"/>
              <a:ea typeface="Times New Roman" panose="02020603050405020304" pitchFamily="18" charset="0"/>
            </a:endParaRPr>
          </a:p>
          <a:p>
            <a:pPr marL="76200" algn="just">
              <a:lnSpc>
                <a:spcPct val="150000"/>
              </a:lnSpc>
              <a:spcBef>
                <a:spcPts val="200"/>
              </a:spcBef>
            </a:pPr>
            <a:r>
              <a:rPr lang="en-IN" sz="1800" b="0" kern="0" dirty="0">
                <a:effectLst/>
                <a:latin typeface="Times New Roman" panose="02020603050405020304" pitchFamily="18" charset="0"/>
                <a:ea typeface="Times New Roman" panose="02020603050405020304" pitchFamily="18" charset="0"/>
              </a:rPr>
              <a:t>[9] Dimas </a:t>
            </a:r>
            <a:r>
              <a:rPr lang="en-IN" sz="1800" b="0" kern="0" dirty="0" err="1">
                <a:effectLst/>
                <a:latin typeface="Times New Roman" panose="02020603050405020304" pitchFamily="18" charset="0"/>
                <a:ea typeface="Times New Roman" panose="02020603050405020304" pitchFamily="18" charset="0"/>
              </a:rPr>
              <a:t>Indiarto</a:t>
            </a:r>
            <a:r>
              <a:rPr lang="en-IN" sz="1800" b="0" kern="0" dirty="0">
                <a:effectLst/>
                <a:latin typeface="Times New Roman" panose="02020603050405020304" pitchFamily="18" charset="0"/>
                <a:ea typeface="Times New Roman" panose="02020603050405020304" pitchFamily="18" charset="0"/>
              </a:rPr>
              <a:t> Sumiko, Anna </a:t>
            </a:r>
            <a:r>
              <a:rPr lang="en-IN" sz="1800" b="0" kern="0" dirty="0" err="1">
                <a:effectLst/>
                <a:latin typeface="Times New Roman" panose="02020603050405020304" pitchFamily="18" charset="0"/>
                <a:ea typeface="Times New Roman" panose="02020603050405020304" pitchFamily="18" charset="0"/>
              </a:rPr>
              <a:t>Amalyah</a:t>
            </a:r>
            <a:r>
              <a:rPr lang="en-IN" sz="1800" b="0" kern="0" dirty="0">
                <a:effectLst/>
                <a:latin typeface="Times New Roman" panose="02020603050405020304" pitchFamily="18" charset="0"/>
                <a:ea typeface="Times New Roman" panose="02020603050405020304" pitchFamily="18" charset="0"/>
              </a:rPr>
              <a:t> </a:t>
            </a:r>
            <a:r>
              <a:rPr lang="en-IN" sz="1800" b="0" kern="0" dirty="0" err="1">
                <a:effectLst/>
                <a:latin typeface="Times New Roman" panose="02020603050405020304" pitchFamily="18" charset="0"/>
                <a:ea typeface="Times New Roman" panose="02020603050405020304" pitchFamily="18" charset="0"/>
              </a:rPr>
              <a:t>Agus</a:t>
            </a:r>
            <a:r>
              <a:rPr lang="en-IN" sz="1800" b="0" kern="0" dirty="0">
                <a:effectLst/>
                <a:latin typeface="Times New Roman" panose="02020603050405020304" pitchFamily="18" charset="0"/>
                <a:ea typeface="Times New Roman" panose="02020603050405020304" pitchFamily="18" charset="0"/>
              </a:rPr>
              <a:t>, “The Effect of Product Recommendation in </a:t>
            </a:r>
            <a:r>
              <a:rPr lang="en-IN" sz="1800" b="0" kern="0" dirty="0" err="1">
                <a:effectLst/>
                <a:latin typeface="Times New Roman" panose="02020603050405020304" pitchFamily="18" charset="0"/>
                <a:ea typeface="Times New Roman" panose="02020603050405020304" pitchFamily="18" charset="0"/>
              </a:rPr>
              <a:t>Youtube</a:t>
            </a:r>
            <a:r>
              <a:rPr lang="en-IN" sz="1800" b="0" kern="0" dirty="0">
                <a:effectLst/>
                <a:latin typeface="Times New Roman" panose="02020603050405020304" pitchFamily="18" charset="0"/>
                <a:ea typeface="Times New Roman" panose="02020603050405020304" pitchFamily="18" charset="0"/>
              </a:rPr>
              <a:t> To Consumer Impulsive Buying Of Smartphone Product,” 2020 3rd International Conference on Computer and Informatics Engineering (IC2IE).</a:t>
            </a:r>
            <a:endParaRPr lang="en-IN" sz="1800" b="1" kern="0" dirty="0">
              <a:effectLst/>
              <a:latin typeface="Times New Roman" panose="02020603050405020304" pitchFamily="18" charset="0"/>
              <a:ea typeface="Times New Roman" panose="02020603050405020304" pitchFamily="18" charset="0"/>
            </a:endParaRPr>
          </a:p>
          <a:p>
            <a:pPr marL="76200" algn="just">
              <a:lnSpc>
                <a:spcPct val="150000"/>
              </a:lnSpc>
              <a:spcBef>
                <a:spcPts val="200"/>
              </a:spcBef>
            </a:pPr>
            <a:endParaRPr lang="en-IN" sz="2400" b="1" kern="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86658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sosceles Triangle 6">
            <a:extLst>
              <a:ext uri="{FF2B5EF4-FFF2-40B4-BE49-F238E27FC236}">
                <a16:creationId xmlns:a16="http://schemas.microsoft.com/office/drawing/2014/main" id="{96BAEF57-D851-2DF9-4526-0E0602F5297A}"/>
              </a:ext>
            </a:extLst>
          </p:cNvPr>
          <p:cNvSpPr/>
          <p:nvPr/>
        </p:nvSpPr>
        <p:spPr>
          <a:xfrm>
            <a:off x="7705344" y="1216058"/>
            <a:ext cx="2334202" cy="2142346"/>
          </a:xfrm>
          <a:prstGeom prst="triangl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D4160403-BE78-F985-72FB-C172C4BD8500}"/>
              </a:ext>
            </a:extLst>
          </p:cNvPr>
          <p:cNvSpPr/>
          <p:nvPr/>
        </p:nvSpPr>
        <p:spPr>
          <a:xfrm>
            <a:off x="7705344" y="2941260"/>
            <a:ext cx="1054959" cy="31649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DEF82649-4851-2682-4F3E-D7F93B20BF4A}"/>
              </a:ext>
            </a:extLst>
          </p:cNvPr>
          <p:cNvCxnSpPr/>
          <p:nvPr/>
        </p:nvCxnSpPr>
        <p:spPr>
          <a:xfrm>
            <a:off x="0" y="3348243"/>
            <a:ext cx="924560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Oval 10">
            <a:extLst>
              <a:ext uri="{FF2B5EF4-FFF2-40B4-BE49-F238E27FC236}">
                <a16:creationId xmlns:a16="http://schemas.microsoft.com/office/drawing/2014/main" id="{A7051293-51C0-5A26-1AE2-D7A96F6D98CD}"/>
              </a:ext>
            </a:extLst>
          </p:cNvPr>
          <p:cNvSpPr/>
          <p:nvPr/>
        </p:nvSpPr>
        <p:spPr>
          <a:xfrm>
            <a:off x="7352907" y="1732410"/>
            <a:ext cx="1625994" cy="1625994"/>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71C3426D-2B79-D630-A1C5-9DC28613D062}"/>
              </a:ext>
            </a:extLst>
          </p:cNvPr>
          <p:cNvSpPr/>
          <p:nvPr/>
        </p:nvSpPr>
        <p:spPr>
          <a:xfrm>
            <a:off x="1051088" y="2219003"/>
            <a:ext cx="4648671" cy="1169551"/>
          </a:xfrm>
          <a:prstGeom prst="rect">
            <a:avLst/>
          </a:prstGeom>
          <a:noFill/>
        </p:spPr>
        <p:txBody>
          <a:bodyPr wrap="square" lIns="91440" tIns="45720" rIns="91440" bIns="45720">
            <a:spAutoFit/>
          </a:bodyPr>
          <a:lstStyle/>
          <a:p>
            <a:pPr algn="ctr"/>
            <a:r>
              <a:rPr lang="en-US" sz="7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2709645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447D74-48C1-994F-7626-5ACA4E128E92}"/>
              </a:ext>
            </a:extLst>
          </p:cNvPr>
          <p:cNvSpPr txBox="1"/>
          <p:nvPr/>
        </p:nvSpPr>
        <p:spPr>
          <a:xfrm>
            <a:off x="476524" y="2288330"/>
            <a:ext cx="5212080" cy="707886"/>
          </a:xfrm>
          <a:prstGeom prst="rect">
            <a:avLst/>
          </a:prstGeom>
          <a:noFill/>
        </p:spPr>
        <p:txBody>
          <a:bodyPr wrap="square">
            <a:spAutoFit/>
          </a:bodyPr>
          <a:lstStyle/>
          <a:p>
            <a:r>
              <a:rPr lang="en-IN" sz="4000" b="1" dirty="0">
                <a:latin typeface="Times New Roman" panose="02020603050405020304" pitchFamily="18" charset="0"/>
                <a:cs typeface="Times New Roman" panose="02020603050405020304" pitchFamily="18" charset="0"/>
              </a:rPr>
              <a:t>Literature Review</a:t>
            </a:r>
            <a:endParaRPr lang="en-IN" sz="4000" dirty="0"/>
          </a:p>
        </p:txBody>
      </p:sp>
      <p:sp>
        <p:nvSpPr>
          <p:cNvPr id="7" name="Isosceles Triangle 6">
            <a:extLst>
              <a:ext uri="{FF2B5EF4-FFF2-40B4-BE49-F238E27FC236}">
                <a16:creationId xmlns:a16="http://schemas.microsoft.com/office/drawing/2014/main" id="{96BAEF57-D851-2DF9-4526-0E0602F5297A}"/>
              </a:ext>
            </a:extLst>
          </p:cNvPr>
          <p:cNvSpPr/>
          <p:nvPr/>
        </p:nvSpPr>
        <p:spPr>
          <a:xfrm>
            <a:off x="7705344" y="1216058"/>
            <a:ext cx="2334202" cy="2142346"/>
          </a:xfrm>
          <a:prstGeom prst="triangl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D4160403-BE78-F985-72FB-C172C4BD8500}"/>
              </a:ext>
            </a:extLst>
          </p:cNvPr>
          <p:cNvSpPr/>
          <p:nvPr/>
        </p:nvSpPr>
        <p:spPr>
          <a:xfrm>
            <a:off x="7711969" y="2854959"/>
            <a:ext cx="1054959" cy="322162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DEF82649-4851-2682-4F3E-D7F93B20BF4A}"/>
              </a:ext>
            </a:extLst>
          </p:cNvPr>
          <p:cNvCxnSpPr/>
          <p:nvPr/>
        </p:nvCxnSpPr>
        <p:spPr>
          <a:xfrm>
            <a:off x="0" y="3348243"/>
            <a:ext cx="924560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Oval 10">
            <a:extLst>
              <a:ext uri="{FF2B5EF4-FFF2-40B4-BE49-F238E27FC236}">
                <a16:creationId xmlns:a16="http://schemas.microsoft.com/office/drawing/2014/main" id="{A7051293-51C0-5A26-1AE2-D7A96F6D98CD}"/>
              </a:ext>
            </a:extLst>
          </p:cNvPr>
          <p:cNvSpPr/>
          <p:nvPr/>
        </p:nvSpPr>
        <p:spPr>
          <a:xfrm>
            <a:off x="7352907" y="1732410"/>
            <a:ext cx="1625994" cy="1625994"/>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94332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743E68-6D15-9BAD-EE71-23B97E6818DE}"/>
              </a:ext>
            </a:extLst>
          </p:cNvPr>
          <p:cNvSpPr txBox="1"/>
          <p:nvPr/>
        </p:nvSpPr>
        <p:spPr>
          <a:xfrm>
            <a:off x="0" y="1129981"/>
            <a:ext cx="9143999" cy="5016758"/>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1. “</a:t>
            </a:r>
            <a:r>
              <a:rPr lang="en-GB" sz="2800" b="1" dirty="0">
                <a:latin typeface="Times New Roman" panose="02020603050405020304" pitchFamily="18" charset="0"/>
                <a:cs typeface="Times New Roman" panose="02020603050405020304" pitchFamily="18" charset="0"/>
              </a:rPr>
              <a:t>Customized Bundle Recommendation by Association</a:t>
            </a:r>
          </a:p>
          <a:p>
            <a:pPr algn="just"/>
            <a:r>
              <a:rPr lang="en-GB" sz="2800" b="1" dirty="0">
                <a:latin typeface="Times New Roman" panose="02020603050405020304" pitchFamily="18" charset="0"/>
                <a:cs typeface="Times New Roman" panose="02020603050405020304" pitchFamily="18" charset="0"/>
              </a:rPr>
              <a:t>Rules of Product Categories for Online Supermarkets</a:t>
            </a:r>
            <a:r>
              <a:rPr lang="en-US" sz="2400" b="1" dirty="0">
                <a:latin typeface="Times New Roman" panose="02020603050405020304" pitchFamily="18" charset="0"/>
                <a:cs typeface="Times New Roman" panose="02020603050405020304" pitchFamily="18" charset="0"/>
              </a:rPr>
              <a:t>”</a:t>
            </a:r>
            <a:r>
              <a:rPr lang="en-IN" sz="2400" b="1" dirty="0">
                <a:latin typeface="Times New Roman" panose="02020603050405020304" pitchFamily="18" charset="0"/>
                <a:cs typeface="Times New Roman" panose="02020603050405020304" pitchFamily="18" charset="0"/>
              </a:rPr>
              <a:t>[2]</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Author : </a:t>
            </a:r>
            <a:r>
              <a:rPr lang="en-IN" sz="2000" b="0" i="0" u="none" strike="noStrike" baseline="0" dirty="0">
                <a:latin typeface="TimesNewRoman"/>
              </a:rPr>
              <a:t>Yan Fang </a:t>
            </a:r>
            <a:r>
              <a:rPr lang="en-US" sz="2000"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Pub-year : </a:t>
            </a:r>
            <a:r>
              <a:rPr lang="en-GB" sz="2000" b="0" i="0" u="none" strike="noStrike" baseline="0" dirty="0">
                <a:latin typeface="TimesLTStd-Roman"/>
              </a:rPr>
              <a:t>2018 IEEE Third International Conference on Data Science in Cyberspace</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Proposed Idea</a:t>
            </a:r>
          </a:p>
          <a:p>
            <a:pPr marL="342900" indent="-342900" algn="just">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A customized bundle is a list of products recommended to consumers, among them they can choose his/her favourite products according to his/her preference.</a:t>
            </a:r>
          </a:p>
          <a:p>
            <a:pPr algn="just"/>
            <a:endParaRPr lang="en-GB"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It is realized by combinational using association rule mining, customer segmentation and recommendation techniques.</a:t>
            </a:r>
          </a:p>
          <a:p>
            <a:pPr marL="342900" indent="-342900" algn="just">
              <a:buFont typeface="Wingdings" panose="05000000000000000000" pitchFamily="2" charset="2"/>
              <a:buChar char="v"/>
            </a:pPr>
            <a:endParaRPr lang="en-GB"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The association rules of product category are used to avoid mass unnecessary association rules of product.</a:t>
            </a:r>
            <a:endParaRPr lang="en-IN" sz="20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D66E8D9E-E05E-7B28-7CC9-85C836A71A3E}"/>
              </a:ext>
            </a:extLst>
          </p:cNvPr>
          <p:cNvCxnSpPr>
            <a:cxnSpLocks/>
          </p:cNvCxnSpPr>
          <p:nvPr/>
        </p:nvCxnSpPr>
        <p:spPr>
          <a:xfrm flipH="1">
            <a:off x="-9427" y="1875934"/>
            <a:ext cx="94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09BE8A0-2715-EA29-933F-DA48B5B1C6B6}"/>
              </a:ext>
            </a:extLst>
          </p:cNvPr>
          <p:cNvCxnSpPr>
            <a:cxnSpLocks/>
          </p:cNvCxnSpPr>
          <p:nvPr/>
        </p:nvCxnSpPr>
        <p:spPr>
          <a:xfrm>
            <a:off x="0" y="2040673"/>
            <a:ext cx="91440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13497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66E8D9E-E05E-7B28-7CC9-85C836A71A3E}"/>
              </a:ext>
            </a:extLst>
          </p:cNvPr>
          <p:cNvCxnSpPr>
            <a:cxnSpLocks/>
          </p:cNvCxnSpPr>
          <p:nvPr/>
        </p:nvCxnSpPr>
        <p:spPr>
          <a:xfrm flipH="1">
            <a:off x="-9427" y="1875934"/>
            <a:ext cx="9427"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725C602-F446-BAF9-6F4F-608FD6CB1D24}"/>
              </a:ext>
            </a:extLst>
          </p:cNvPr>
          <p:cNvSpPr txBox="1"/>
          <p:nvPr/>
        </p:nvSpPr>
        <p:spPr>
          <a:xfrm>
            <a:off x="115959" y="1260638"/>
            <a:ext cx="8731782" cy="5047536"/>
          </a:xfrm>
          <a:prstGeom prst="rect">
            <a:avLst/>
          </a:prstGeom>
          <a:noFill/>
        </p:spPr>
        <p:txBody>
          <a:bodyPr wrap="square" rtlCol="0">
            <a:spAutoFit/>
          </a:bodyPr>
          <a:lstStyle/>
          <a:p>
            <a:pPr>
              <a:lnSpc>
                <a:spcPct val="150000"/>
              </a:lnSpc>
            </a:pPr>
            <a:r>
              <a:rPr lang="en-GB" sz="2400" b="1" dirty="0">
                <a:latin typeface="Times New Roman" panose="02020603050405020304" pitchFamily="18" charset="0"/>
                <a:cs typeface="Times New Roman" panose="02020603050405020304" pitchFamily="18" charset="0"/>
              </a:rPr>
              <a:t>Algorithms</a:t>
            </a:r>
          </a:p>
          <a:p>
            <a:pPr marL="457200" indent="-457200" algn="just">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In order to determine the categories of product preferred by each customer group, the</a:t>
            </a:r>
            <a:r>
              <a:rPr lang="en-GB" sz="2000" b="1" u="sng" dirty="0">
                <a:latin typeface="Times New Roman" panose="02020603050405020304" pitchFamily="18" charset="0"/>
                <a:cs typeface="Times New Roman" panose="02020603050405020304" pitchFamily="18" charset="0"/>
              </a:rPr>
              <a:t> </a:t>
            </a:r>
            <a:r>
              <a:rPr lang="en-GB" sz="2000" u="sng" dirty="0">
                <a:latin typeface="Times New Roman" panose="02020603050405020304" pitchFamily="18" charset="0"/>
                <a:cs typeface="Times New Roman" panose="02020603050405020304" pitchFamily="18" charset="0"/>
              </a:rPr>
              <a:t>Apriori </a:t>
            </a:r>
            <a:r>
              <a:rPr lang="en-GB" sz="2000" dirty="0">
                <a:latin typeface="Times New Roman" panose="02020603050405020304" pitchFamily="18" charset="0"/>
                <a:cs typeface="Times New Roman" panose="02020603050405020304" pitchFamily="18" charset="0"/>
              </a:rPr>
              <a:t>algorithm is used.</a:t>
            </a:r>
          </a:p>
          <a:p>
            <a:pPr marL="457200" indent="-457200" algn="just">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The association rules are used to generate a serious correlated product categories for customers.</a:t>
            </a:r>
          </a:p>
          <a:p>
            <a:pPr marL="457200" indent="-457200" algn="just">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The algorithms of </a:t>
            </a:r>
            <a:r>
              <a:rPr lang="en-GB" sz="2000" u="sng" dirty="0">
                <a:latin typeface="Times New Roman" panose="02020603050405020304" pitchFamily="18" charset="0"/>
                <a:cs typeface="Times New Roman" panose="02020603050405020304" pitchFamily="18" charset="0"/>
              </a:rPr>
              <a:t>K-means</a:t>
            </a:r>
            <a:r>
              <a:rPr lang="en-GB" sz="2000" dirty="0">
                <a:latin typeface="Times New Roman" panose="02020603050405020304" pitchFamily="18" charset="0"/>
                <a:cs typeface="Times New Roman" panose="02020603050405020304" pitchFamily="18" charset="0"/>
              </a:rPr>
              <a:t> and association rules are proposed by Liao as a bundling solution for marketing.</a:t>
            </a:r>
          </a:p>
          <a:p>
            <a:pPr marL="457200" indent="-457200" algn="just">
              <a:buFont typeface="Wingdings" panose="05000000000000000000" pitchFamily="2" charset="2"/>
              <a:buChar char="v"/>
            </a:pPr>
            <a:endParaRPr lang="en-GB" sz="2000" dirty="0">
              <a:latin typeface="Times New Roman" panose="02020603050405020304" pitchFamily="18" charset="0"/>
              <a:cs typeface="Times New Roman" panose="02020603050405020304" pitchFamily="18" charset="0"/>
            </a:endParaRPr>
          </a:p>
          <a:p>
            <a:pPr algn="just">
              <a:lnSpc>
                <a:spcPct val="150000"/>
              </a:lnSpc>
            </a:pPr>
            <a:r>
              <a:rPr lang="en-GB" sz="2400" b="1" dirty="0">
                <a:latin typeface="Times New Roman" panose="02020603050405020304" pitchFamily="18" charset="0"/>
                <a:cs typeface="Times New Roman" panose="02020603050405020304" pitchFamily="18" charset="0"/>
              </a:rPr>
              <a:t>Limitations</a:t>
            </a:r>
          </a:p>
          <a:p>
            <a:pPr marL="342900" indent="-342900" algn="just">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Apriori algorithm is very slow and inefficient for large datasets.</a:t>
            </a:r>
          </a:p>
          <a:p>
            <a:endParaRPr lang="en-IN" sz="2000" dirty="0"/>
          </a:p>
        </p:txBody>
      </p:sp>
    </p:spTree>
    <p:extLst>
      <p:ext uri="{BB962C8B-B14F-4D97-AF65-F5344CB8AC3E}">
        <p14:creationId xmlns:p14="http://schemas.microsoft.com/office/powerpoint/2010/main" val="330054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D18D994-6CC8-2F5D-8050-E13012C60F56}"/>
              </a:ext>
            </a:extLst>
          </p:cNvPr>
          <p:cNvSpPr>
            <a:spLocks noGrp="1"/>
          </p:cNvSpPr>
          <p:nvPr>
            <p:ph type="subTitle" idx="1"/>
          </p:nvPr>
        </p:nvSpPr>
        <p:spPr>
          <a:xfrm>
            <a:off x="0" y="1137266"/>
            <a:ext cx="9144000" cy="4922158"/>
          </a:xfrm>
        </p:spPr>
        <p:txBody>
          <a:bodyPr>
            <a:normAutofit/>
          </a:bodyPr>
          <a:lstStyle/>
          <a:p>
            <a:pPr>
              <a:lnSpc>
                <a:spcPct val="100000"/>
              </a:lnSpc>
            </a:pPr>
            <a:r>
              <a:rPr lang="en-US" b="1" dirty="0"/>
              <a:t>2. “</a:t>
            </a:r>
            <a:r>
              <a:rPr lang="en-GB" sz="2800" b="1" dirty="0"/>
              <a:t>Similar Cluster recommendation of Product Purchases    by Pages liked Analysis.”</a:t>
            </a:r>
            <a:r>
              <a:rPr lang="en-IN" b="1" dirty="0">
                <a:latin typeface="Times New Roman" panose="02020603050405020304" pitchFamily="18" charset="0"/>
                <a:cs typeface="Times New Roman" panose="02020603050405020304" pitchFamily="18" charset="0"/>
              </a:rPr>
              <a:t>[3]</a:t>
            </a:r>
            <a:endParaRPr lang="en-US" b="1" dirty="0">
              <a:latin typeface="Times New Roman" panose="02020603050405020304" pitchFamily="18" charset="0"/>
              <a:cs typeface="Times New Roman" panose="02020603050405020304" pitchFamily="18" charset="0"/>
            </a:endParaRPr>
          </a:p>
          <a:p>
            <a:pPr algn="l">
              <a:lnSpc>
                <a:spcPct val="110000"/>
              </a:lnSpc>
            </a:pPr>
            <a:r>
              <a:rPr lang="en-US" sz="2000" b="1" dirty="0"/>
              <a:t>Author : </a:t>
            </a:r>
            <a:r>
              <a:rPr lang="en-IN" sz="2000" dirty="0" err="1">
                <a:effectLst/>
                <a:latin typeface="Times New Roman" panose="02020603050405020304" pitchFamily="18" charset="0"/>
                <a:ea typeface="Times New Roman" panose="02020603050405020304" pitchFamily="18" charset="0"/>
              </a:rPr>
              <a:t>Chantima</a:t>
            </a: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Buaklee</a:t>
            </a: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Sukree</a:t>
            </a: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Sinthupinyo</a:t>
            </a:r>
            <a:r>
              <a:rPr lang="en-IN" sz="2000" dirty="0">
                <a:effectLst/>
                <a:latin typeface="Times New Roman" panose="02020603050405020304" pitchFamily="18" charset="0"/>
                <a:ea typeface="Times New Roman" panose="02020603050405020304" pitchFamily="18" charset="0"/>
              </a:rPr>
              <a:t>, </a:t>
            </a:r>
            <a:r>
              <a:rPr lang="en-US" sz="2000" dirty="0"/>
              <a:t>	</a:t>
            </a:r>
          </a:p>
          <a:p>
            <a:pPr algn="l">
              <a:lnSpc>
                <a:spcPct val="110000"/>
              </a:lnSpc>
            </a:pPr>
            <a:r>
              <a:rPr lang="en-US" sz="2000" b="1" dirty="0"/>
              <a:t>Pub-Year : </a:t>
            </a:r>
            <a:r>
              <a:rPr lang="en-GB" sz="2000" dirty="0"/>
              <a:t>2018 10th International Conference on Electronics, Computers and Artificial Intelligence (ECAI).</a:t>
            </a:r>
            <a:endParaRPr lang="en-US" sz="2000" b="1" dirty="0"/>
          </a:p>
          <a:p>
            <a:pPr algn="just">
              <a:lnSpc>
                <a:spcPct val="100000"/>
              </a:lnSpc>
            </a:pPr>
            <a:r>
              <a:rPr lang="en-US" b="1" dirty="0"/>
              <a:t>Proposed Idea</a:t>
            </a:r>
          </a:p>
          <a:p>
            <a:pPr marL="342900" indent="-342900" algn="l">
              <a:buFont typeface="Wingdings" panose="05000000000000000000" pitchFamily="2" charset="2"/>
              <a:buChar char="v"/>
            </a:pPr>
            <a:r>
              <a:rPr lang="en-GB" sz="2000" dirty="0"/>
              <a:t>In this paper the main focus is on the correlation of purchasing histories and the customer’s interests on social network (</a:t>
            </a:r>
            <a:r>
              <a:rPr lang="en-GB" sz="2000" dirty="0" err="1"/>
              <a:t>i</a:t>
            </a:r>
            <a:r>
              <a:rPr lang="en-GB" sz="2000" dirty="0"/>
              <a:t>. e, </a:t>
            </a:r>
            <a:r>
              <a:rPr lang="en-IN" sz="2000" b="0" i="0" u="none" strike="noStrike" baseline="0" dirty="0">
                <a:latin typeface="TimesNewRomanPSMT"/>
              </a:rPr>
              <a:t>on the Facebook Pages Liked </a:t>
            </a:r>
            <a:r>
              <a:rPr lang="en-GB" sz="2000" dirty="0"/>
              <a:t>).</a:t>
            </a:r>
          </a:p>
          <a:p>
            <a:pPr marL="342900" indent="-342900" algn="just">
              <a:lnSpc>
                <a:spcPct val="100000"/>
              </a:lnSpc>
              <a:buFont typeface="Wingdings" panose="05000000000000000000" pitchFamily="2" charset="2"/>
              <a:buChar char="v"/>
            </a:pPr>
            <a:r>
              <a:rPr lang="en-GB" sz="2000" dirty="0"/>
              <a:t>Based on customer’s interests on social network to predict the future interests of customers that would show through social network.</a:t>
            </a:r>
            <a:endParaRPr lang="en-US" sz="2000" dirty="0"/>
          </a:p>
          <a:p>
            <a:pPr algn="just">
              <a:lnSpc>
                <a:spcPct val="100000"/>
              </a:lnSpc>
            </a:pPr>
            <a:endParaRPr lang="en-US" b="1" dirty="0"/>
          </a:p>
          <a:p>
            <a:pPr algn="just">
              <a:lnSpc>
                <a:spcPct val="100000"/>
              </a:lnSpc>
            </a:pPr>
            <a:endParaRPr lang="en-US" dirty="0"/>
          </a:p>
        </p:txBody>
      </p:sp>
      <p:cxnSp>
        <p:nvCxnSpPr>
          <p:cNvPr id="4" name="Straight Connector 3">
            <a:extLst>
              <a:ext uri="{FF2B5EF4-FFF2-40B4-BE49-F238E27FC236}">
                <a16:creationId xmlns:a16="http://schemas.microsoft.com/office/drawing/2014/main" id="{43972E38-E078-E0B3-D18D-E7BC1046D8A5}"/>
              </a:ext>
            </a:extLst>
          </p:cNvPr>
          <p:cNvCxnSpPr>
            <a:cxnSpLocks/>
          </p:cNvCxnSpPr>
          <p:nvPr/>
        </p:nvCxnSpPr>
        <p:spPr>
          <a:xfrm>
            <a:off x="0" y="2197176"/>
            <a:ext cx="91440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73966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26A08F-12EE-3687-6326-206AE72C873F}"/>
              </a:ext>
            </a:extLst>
          </p:cNvPr>
          <p:cNvSpPr txBox="1"/>
          <p:nvPr/>
        </p:nvSpPr>
        <p:spPr>
          <a:xfrm>
            <a:off x="152400" y="3104912"/>
            <a:ext cx="5516880" cy="1631216"/>
          </a:xfrm>
          <a:prstGeom prst="rect">
            <a:avLst/>
          </a:prstGeom>
          <a:noFill/>
        </p:spPr>
        <p:txBody>
          <a:bodyPr wrap="square" rtlCol="0">
            <a:spAutoFit/>
          </a:bodyPr>
          <a:lstStyle/>
          <a:p>
            <a:pPr marL="342900" indent="-342900">
              <a:buFont typeface="Wingdings" panose="05000000000000000000" pitchFamily="2" charset="2"/>
              <a:buChar char="v"/>
            </a:pPr>
            <a:r>
              <a:rPr lang="en-GB" sz="2000" dirty="0">
                <a:solidFill>
                  <a:srgbClr val="231F20"/>
                </a:solidFill>
                <a:effectLst/>
                <a:latin typeface="Times New Roman" panose="02020603050405020304" pitchFamily="18" charset="0"/>
                <a:ea typeface="Times New Roman" panose="02020603050405020304" pitchFamily="18" charset="0"/>
              </a:rPr>
              <a:t>The figure describes that each customer can be classified into more than one category by the interests. For the example, customer who is interested in beauty product might be also interested in the category of sport and others.</a:t>
            </a:r>
            <a:endParaRPr lang="en-IN" sz="2000" dirty="0">
              <a:latin typeface="Times New Roman" panose="02020603050405020304" pitchFamily="18" charset="0"/>
              <a:cs typeface="Times New Roman" panose="02020603050405020304" pitchFamily="18" charset="0"/>
            </a:endParaRPr>
          </a:p>
        </p:txBody>
      </p:sp>
      <p:pic>
        <p:nvPicPr>
          <p:cNvPr id="2070" name="Picture 2069">
            <a:extLst>
              <a:ext uri="{FF2B5EF4-FFF2-40B4-BE49-F238E27FC236}">
                <a16:creationId xmlns:a16="http://schemas.microsoft.com/office/drawing/2014/main" id="{E43C68F4-BB59-944E-AC36-2C5E4BE146B1}"/>
              </a:ext>
            </a:extLst>
          </p:cNvPr>
          <p:cNvPicPr>
            <a:picLocks noChangeAspect="1"/>
          </p:cNvPicPr>
          <p:nvPr/>
        </p:nvPicPr>
        <p:blipFill rotWithShape="1">
          <a:blip r:embed="rId2"/>
          <a:srcRect t="55097" r="48295"/>
          <a:stretch/>
        </p:blipFill>
        <p:spPr>
          <a:xfrm>
            <a:off x="5440680" y="2956560"/>
            <a:ext cx="3703320" cy="1592580"/>
          </a:xfrm>
          <a:prstGeom prst="rect">
            <a:avLst/>
          </a:prstGeom>
        </p:spPr>
      </p:pic>
      <p:sp>
        <p:nvSpPr>
          <p:cNvPr id="2071" name="TextBox 2070">
            <a:extLst>
              <a:ext uri="{FF2B5EF4-FFF2-40B4-BE49-F238E27FC236}">
                <a16:creationId xmlns:a16="http://schemas.microsoft.com/office/drawing/2014/main" id="{BBBC2092-C271-AAB7-1DC5-CF39BB34AC4C}"/>
              </a:ext>
            </a:extLst>
          </p:cNvPr>
          <p:cNvSpPr txBox="1"/>
          <p:nvPr/>
        </p:nvSpPr>
        <p:spPr>
          <a:xfrm>
            <a:off x="125767" y="1364307"/>
            <a:ext cx="8221980" cy="2616101"/>
          </a:xfrm>
          <a:prstGeom prst="rect">
            <a:avLst/>
          </a:prstGeom>
          <a:noFill/>
        </p:spPr>
        <p:txBody>
          <a:bodyPr wrap="square" rtlCol="0">
            <a:spAutoFit/>
          </a:bodyPr>
          <a:lstStyle/>
          <a:p>
            <a:r>
              <a:rPr lang="en-GB" sz="2400" b="1" dirty="0">
                <a:latin typeface="Times New Roman" panose="02020603050405020304" pitchFamily="18" charset="0"/>
                <a:cs typeface="Times New Roman" panose="02020603050405020304" pitchFamily="18" charset="0"/>
              </a:rPr>
              <a:t>Algorithms</a:t>
            </a:r>
          </a:p>
          <a:p>
            <a:pPr marL="342900" indent="-342900">
              <a:buFont typeface="Wingdings" panose="05000000000000000000" pitchFamily="2" charset="2"/>
              <a:buChar char="v"/>
            </a:pPr>
            <a:r>
              <a:rPr lang="en-GB" sz="2000" u="sng" dirty="0">
                <a:latin typeface="Times New Roman" panose="02020603050405020304" pitchFamily="18" charset="0"/>
                <a:cs typeface="Times New Roman" panose="02020603050405020304" pitchFamily="18" charset="0"/>
              </a:rPr>
              <a:t>Naive Bayes </a:t>
            </a:r>
            <a:r>
              <a:rPr lang="en-GB" sz="2000" dirty="0">
                <a:latin typeface="Times New Roman" panose="02020603050405020304" pitchFamily="18" charset="0"/>
                <a:cs typeface="Times New Roman" panose="02020603050405020304" pitchFamily="18" charset="0"/>
              </a:rPr>
              <a:t>Classification is a well- known and effective method in machine learning </a:t>
            </a:r>
            <a:r>
              <a:rPr lang="en-US" sz="2000" dirty="0">
                <a:solidFill>
                  <a:srgbClr val="231F20"/>
                </a:solidFill>
                <a:effectLst/>
                <a:latin typeface="Times New Roman" panose="02020603050405020304" pitchFamily="18" charset="0"/>
                <a:ea typeface="Times New Roman" panose="02020603050405020304" pitchFamily="18" charset="0"/>
              </a:rPr>
              <a:t>problem .</a:t>
            </a:r>
          </a:p>
          <a:p>
            <a:pPr marL="342900" indent="-342900">
              <a:buFont typeface="Wingdings" panose="05000000000000000000" pitchFamily="2" charset="2"/>
              <a:buChar char="v"/>
            </a:pPr>
            <a:r>
              <a:rPr lang="en-US" sz="2000" dirty="0">
                <a:solidFill>
                  <a:srgbClr val="231F20"/>
                </a:solidFill>
                <a:effectLst/>
                <a:latin typeface="Times New Roman" panose="02020603050405020304" pitchFamily="18" charset="0"/>
                <a:ea typeface="Times New Roman" panose="02020603050405020304" pitchFamily="18" charset="0"/>
              </a:rPr>
              <a:t>Bayes rules is the</a:t>
            </a:r>
            <a:r>
              <a:rPr lang="en-US" sz="2000" spc="5" dirty="0">
                <a:solidFill>
                  <a:srgbClr val="231F20"/>
                </a:solidFill>
                <a:effectLst/>
                <a:latin typeface="Times New Roman" panose="02020603050405020304" pitchFamily="18" charset="0"/>
                <a:ea typeface="Times New Roman" panose="02020603050405020304" pitchFamily="18" charset="0"/>
              </a:rPr>
              <a:t> </a:t>
            </a:r>
            <a:r>
              <a:rPr lang="en-US" sz="2000" dirty="0">
                <a:solidFill>
                  <a:srgbClr val="231F20"/>
                </a:solidFill>
                <a:effectLst/>
                <a:latin typeface="Times New Roman" panose="02020603050405020304" pitchFamily="18" charset="0"/>
                <a:ea typeface="Times New Roman" panose="02020603050405020304" pitchFamily="18" charset="0"/>
              </a:rPr>
              <a:t>probabilistic</a:t>
            </a:r>
            <a:r>
              <a:rPr lang="en-US" sz="2000" spc="5" dirty="0">
                <a:solidFill>
                  <a:srgbClr val="231F20"/>
                </a:solidFill>
                <a:effectLst/>
                <a:latin typeface="Times New Roman" panose="02020603050405020304" pitchFamily="18" charset="0"/>
                <a:ea typeface="Times New Roman" panose="02020603050405020304" pitchFamily="18" charset="0"/>
              </a:rPr>
              <a:t> </a:t>
            </a:r>
            <a:r>
              <a:rPr lang="en-US" sz="2000" dirty="0">
                <a:solidFill>
                  <a:srgbClr val="231F20"/>
                </a:solidFill>
                <a:effectLst/>
                <a:latin typeface="Times New Roman" panose="02020603050405020304" pitchFamily="18" charset="0"/>
                <a:ea typeface="Times New Roman" panose="02020603050405020304" pitchFamily="18" charset="0"/>
              </a:rPr>
              <a:t>models used to predict the</a:t>
            </a:r>
            <a:r>
              <a:rPr lang="en-US" sz="2000" spc="5" dirty="0">
                <a:solidFill>
                  <a:srgbClr val="231F20"/>
                </a:solidFill>
                <a:effectLst/>
                <a:latin typeface="Times New Roman" panose="02020603050405020304" pitchFamily="18" charset="0"/>
                <a:ea typeface="Times New Roman" panose="02020603050405020304" pitchFamily="18" charset="0"/>
              </a:rPr>
              <a:t> </a:t>
            </a:r>
            <a:r>
              <a:rPr lang="en-US" sz="2000" dirty="0">
                <a:solidFill>
                  <a:srgbClr val="231F20"/>
                </a:solidFill>
                <a:effectLst/>
                <a:latin typeface="Times New Roman" panose="02020603050405020304" pitchFamily="18" charset="0"/>
                <a:ea typeface="Times New Roman" panose="02020603050405020304" pitchFamily="18" charset="0"/>
              </a:rPr>
              <a:t>value of a categorical attribute.</a:t>
            </a:r>
          </a:p>
          <a:p>
            <a:endParaRPr lang="en-GB" sz="2000" dirty="0">
              <a:latin typeface="Times New Roman" panose="02020603050405020304" pitchFamily="18" charset="0"/>
              <a:cs typeface="Times New Roman" panose="02020603050405020304" pitchFamily="18" charset="0"/>
            </a:endParaRPr>
          </a:p>
          <a:p>
            <a:endParaRPr lang="en-GB" sz="2000" b="1"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2072" name="TextBox 2071">
            <a:extLst>
              <a:ext uri="{FF2B5EF4-FFF2-40B4-BE49-F238E27FC236}">
                <a16:creationId xmlns:a16="http://schemas.microsoft.com/office/drawing/2014/main" id="{AAF9E822-141F-5015-D26B-E9DE2DC8A46D}"/>
              </a:ext>
            </a:extLst>
          </p:cNvPr>
          <p:cNvSpPr txBox="1"/>
          <p:nvPr/>
        </p:nvSpPr>
        <p:spPr>
          <a:xfrm>
            <a:off x="274320" y="4833342"/>
            <a:ext cx="7703820" cy="1261884"/>
          </a:xfrm>
          <a:prstGeom prst="rect">
            <a:avLst/>
          </a:prstGeom>
          <a:noFill/>
        </p:spPr>
        <p:txBody>
          <a:bodyPr wrap="square" rtlCol="0">
            <a:spAutoFit/>
          </a:bodyPr>
          <a:lstStyle/>
          <a:p>
            <a:pPr>
              <a:lnSpc>
                <a:spcPct val="150000"/>
              </a:lnSpc>
            </a:pPr>
            <a:r>
              <a:rPr lang="en-GB" sz="2400" b="1" dirty="0">
                <a:latin typeface="Times New Roman" panose="02020603050405020304" pitchFamily="18" charset="0"/>
                <a:cs typeface="Times New Roman" panose="02020603050405020304" pitchFamily="18" charset="0"/>
              </a:rPr>
              <a:t>Limitations</a:t>
            </a:r>
          </a:p>
          <a:p>
            <a:pPr marL="342900" indent="-34290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Naive Bayes outputs are not accurate always</a:t>
            </a:r>
            <a:r>
              <a:rPr lang="en-IN" sz="2000" b="1"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r>
              <a:rPr lang="en-US" sz="2000" dirty="0">
                <a:solidFill>
                  <a:srgbClr val="231F20"/>
                </a:solidFill>
                <a:effectLst/>
                <a:latin typeface="Times New Roman" panose="02020603050405020304" pitchFamily="18" charset="0"/>
                <a:ea typeface="Times New Roman" panose="02020603050405020304" pitchFamily="18" charset="0"/>
              </a:rPr>
              <a:t>Facebook API provides limited data set. </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449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AFFCD1D-653B-41A3-B154-12FCB82E1A2D}"/>
              </a:ext>
            </a:extLst>
          </p:cNvPr>
          <p:cNvSpPr>
            <a:spLocks noGrp="1"/>
          </p:cNvSpPr>
          <p:nvPr>
            <p:ph type="subTitle" idx="1"/>
          </p:nvPr>
        </p:nvSpPr>
        <p:spPr>
          <a:xfrm>
            <a:off x="0" y="1132434"/>
            <a:ext cx="9144000" cy="4582566"/>
          </a:xfrm>
        </p:spPr>
        <p:txBody>
          <a:bodyPr>
            <a:normAutofit fontScale="92500" lnSpcReduction="20000"/>
          </a:bodyPr>
          <a:lstStyle/>
          <a:p>
            <a:r>
              <a:rPr lang="en-US" b="1" dirty="0"/>
              <a:t>3. </a:t>
            </a:r>
            <a:r>
              <a:rPr lang="en-US" sz="3000" b="1" dirty="0"/>
              <a:t>“</a:t>
            </a:r>
            <a:r>
              <a:rPr lang="en-IN" sz="3000" b="1" dirty="0">
                <a:effectLst/>
                <a:latin typeface="Times New Roman" panose="02020603050405020304" pitchFamily="18" charset="0"/>
                <a:ea typeface="Times New Roman" panose="02020603050405020304" pitchFamily="18" charset="0"/>
              </a:rPr>
              <a:t>A Recommendation System for Online Purchase Using Feature and Product Ranking</a:t>
            </a:r>
            <a:r>
              <a:rPr lang="en-IN" sz="3000" dirty="0">
                <a:effectLst/>
                <a:latin typeface="Times New Roman" panose="02020603050405020304" pitchFamily="18" charset="0"/>
                <a:ea typeface="Times New Roman" panose="02020603050405020304" pitchFamily="18" charset="0"/>
              </a:rPr>
              <a:t>”.[</a:t>
            </a:r>
            <a:r>
              <a:rPr lang="en-US" sz="3000" b="1" dirty="0"/>
              <a:t>4]</a:t>
            </a:r>
          </a:p>
          <a:p>
            <a:pPr algn="just"/>
            <a:endParaRPr lang="en-US" sz="2000" b="1" dirty="0"/>
          </a:p>
          <a:p>
            <a:pPr algn="just"/>
            <a:r>
              <a:rPr lang="en-US" sz="2200" b="1" dirty="0"/>
              <a:t>Author : </a:t>
            </a:r>
            <a:r>
              <a:rPr lang="en-IN" sz="2200" dirty="0">
                <a:effectLst/>
                <a:latin typeface="Times New Roman" panose="02020603050405020304" pitchFamily="18" charset="0"/>
                <a:ea typeface="Times New Roman" panose="02020603050405020304" pitchFamily="18" charset="0"/>
              </a:rPr>
              <a:t>R.V. Karthik, </a:t>
            </a:r>
            <a:r>
              <a:rPr lang="en-IN" sz="2200" dirty="0" err="1">
                <a:effectLst/>
                <a:latin typeface="Times New Roman" panose="02020603050405020304" pitchFamily="18" charset="0"/>
                <a:ea typeface="Times New Roman" panose="02020603050405020304" pitchFamily="18" charset="0"/>
              </a:rPr>
              <a:t>Sannasi</a:t>
            </a:r>
            <a:r>
              <a:rPr lang="en-IN" sz="2200" dirty="0">
                <a:effectLst/>
                <a:latin typeface="Times New Roman" panose="02020603050405020304" pitchFamily="18" charset="0"/>
                <a:ea typeface="Times New Roman" panose="02020603050405020304" pitchFamily="18" charset="0"/>
              </a:rPr>
              <a:t> Ganapathy, </a:t>
            </a:r>
            <a:r>
              <a:rPr lang="en-IN" sz="2200" dirty="0" err="1">
                <a:effectLst/>
                <a:latin typeface="Times New Roman" panose="02020603050405020304" pitchFamily="18" charset="0"/>
                <a:ea typeface="Times New Roman" panose="02020603050405020304" pitchFamily="18" charset="0"/>
              </a:rPr>
              <a:t>Arputharaj</a:t>
            </a:r>
            <a:r>
              <a:rPr lang="en-IN" sz="2200" dirty="0">
                <a:effectLst/>
                <a:latin typeface="Times New Roman" panose="02020603050405020304" pitchFamily="18" charset="0"/>
                <a:ea typeface="Times New Roman" panose="02020603050405020304" pitchFamily="18" charset="0"/>
              </a:rPr>
              <a:t> Kannan </a:t>
            </a:r>
            <a:r>
              <a:rPr lang="en-US" sz="2200" dirty="0"/>
              <a:t>	</a:t>
            </a:r>
          </a:p>
          <a:p>
            <a:pPr algn="just"/>
            <a:r>
              <a:rPr lang="en-US" sz="2200" b="1" dirty="0"/>
              <a:t>Pub-Year : </a:t>
            </a:r>
            <a:r>
              <a:rPr lang="en-GB" sz="2200" dirty="0"/>
              <a:t>2018 Eleventh International Conference on Contemporary Computing (IC3).</a:t>
            </a:r>
            <a:endParaRPr lang="en-US" sz="2200" b="1" dirty="0"/>
          </a:p>
          <a:p>
            <a:pPr algn="just"/>
            <a:endParaRPr lang="en-US" b="1" dirty="0"/>
          </a:p>
          <a:p>
            <a:pPr algn="just"/>
            <a:r>
              <a:rPr lang="en-US" sz="2600" b="1" dirty="0"/>
              <a:t>Proposed Idea</a:t>
            </a:r>
          </a:p>
          <a:p>
            <a:pPr marL="342900" indent="-342900" algn="just">
              <a:lnSpc>
                <a:spcPct val="110000"/>
              </a:lnSpc>
              <a:buFont typeface="Wingdings" panose="05000000000000000000" pitchFamily="2" charset="2"/>
              <a:buChar char="v"/>
            </a:pPr>
            <a:r>
              <a:rPr lang="en-GB" sz="2200" dirty="0"/>
              <a:t>In this paper, they have proposed a algorithm called Feature Based Product Ranking and Recommendation Algorithm (FBPRRA) for providing suggestions to the customers who are interested in purchasing good quality products.</a:t>
            </a:r>
          </a:p>
          <a:p>
            <a:pPr marL="342900" indent="-342900" algn="just">
              <a:lnSpc>
                <a:spcPct val="110000"/>
              </a:lnSpc>
              <a:buFont typeface="Wingdings" panose="05000000000000000000" pitchFamily="2" charset="2"/>
              <a:buChar char="v"/>
            </a:pPr>
            <a:r>
              <a:rPr lang="en-GB" sz="2200" dirty="0"/>
              <a:t>The proposed algorithm analyses online products and ranks them according to product reviews or comments.</a:t>
            </a:r>
            <a:endParaRPr lang="en-US" sz="2200" dirty="0"/>
          </a:p>
        </p:txBody>
      </p:sp>
      <p:cxnSp>
        <p:nvCxnSpPr>
          <p:cNvPr id="4" name="Straight Connector 3">
            <a:extLst>
              <a:ext uri="{FF2B5EF4-FFF2-40B4-BE49-F238E27FC236}">
                <a16:creationId xmlns:a16="http://schemas.microsoft.com/office/drawing/2014/main" id="{F5220FD8-01B3-6152-6244-6345B0C55439}"/>
              </a:ext>
            </a:extLst>
          </p:cNvPr>
          <p:cNvCxnSpPr>
            <a:cxnSpLocks/>
          </p:cNvCxnSpPr>
          <p:nvPr/>
        </p:nvCxnSpPr>
        <p:spPr>
          <a:xfrm>
            <a:off x="0" y="2025349"/>
            <a:ext cx="91440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740846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2359</TotalTime>
  <Words>2315</Words>
  <Application>Microsoft Office PowerPoint</Application>
  <PresentationFormat>On-screen Show (4:3)</PresentationFormat>
  <Paragraphs>192</Paragraphs>
  <Slides>31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Arial</vt:lpstr>
      <vt:lpstr>Calibri</vt:lpstr>
      <vt:lpstr>Calibri Light</vt:lpstr>
      <vt:lpstr>NimbusRomNo9L-ReguItal</vt:lpstr>
      <vt:lpstr>Times New Roman</vt:lpstr>
      <vt:lpstr>TimesLTStd-Roman</vt:lpstr>
      <vt:lpstr>TimesNewRoman</vt:lpstr>
      <vt:lpstr>TimesNewRoman,Bold</vt:lpstr>
      <vt:lpstr>TimesNewRomanPSMT</vt:lpstr>
      <vt:lpstr>Times-Roman</vt:lpstr>
      <vt:lpstr>Wingdings</vt:lpstr>
      <vt:lpstr>Office Theme</vt:lpstr>
      <vt:lpstr>   Technical seminar on  “Personality-Aware Product Recommendation System”  By: G R Preetham(1BI19CS054) Under the Guidance of Prof. Pooja P. Professor  Department of CSE,BIT </vt:lpstr>
      <vt:lpstr>Agenda </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Author - Sahraoui Dhelim, Runhe Huang. Published year - 1, FEBRUARY 2021. IEEE TRANSACTIONS ON            COMPUTATIONAL SOCIAL SYSTEMS, VOL. 8. </vt:lpstr>
      <vt:lpstr>PowerPoint Presentation</vt:lpstr>
      <vt:lpstr>PowerPoint Presentation</vt:lpstr>
      <vt:lpstr>Architecture</vt:lpstr>
      <vt:lpstr>Applications</vt:lpstr>
      <vt:lpstr>References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Preetham G R</cp:lastModifiedBy>
  <cp:revision>31</cp:revision>
  <dcterms:created xsi:type="dcterms:W3CDTF">2022-09-06T03:27:28Z</dcterms:created>
  <dcterms:modified xsi:type="dcterms:W3CDTF">2022-11-30T06:28:48Z</dcterms:modified>
</cp:coreProperties>
</file>