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666712" y="2928934"/>
            <a:ext cx="103555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STUDENT NAME:</a:t>
            </a:r>
            <a:r>
              <a:rPr lang="en-US" sz="2400" dirty="0" smtClean="0"/>
              <a:t> </a:t>
            </a:r>
            <a:r>
              <a:rPr lang="en-US" sz="2400" i="1" dirty="0" smtClean="0"/>
              <a:t>P PREETHA</a:t>
            </a:r>
          </a:p>
          <a:p>
            <a:r>
              <a:rPr lang="en-US" sz="2400" b="1" i="1" dirty="0" smtClean="0"/>
              <a:t>REGISTER NO:</a:t>
            </a:r>
            <a:r>
              <a:rPr lang="en-US" sz="2400" i="1" dirty="0" smtClean="0"/>
              <a:t> 2213391042044, 0495DCF1CE28FE1BA0A40289D0B944F8</a:t>
            </a:r>
          </a:p>
          <a:p>
            <a:r>
              <a:rPr lang="en-US" sz="2400" b="1" i="1" dirty="0" smtClean="0"/>
              <a:t>DEPARTMENT: </a:t>
            </a:r>
            <a:r>
              <a:rPr lang="en-US" sz="2400" i="1" dirty="0" smtClean="0"/>
              <a:t>Bachelor of Commerce (Corporate </a:t>
            </a:r>
            <a:r>
              <a:rPr lang="en-US" sz="2400" i="1" dirty="0" err="1" smtClean="0"/>
              <a:t>Secretaryship</a:t>
            </a:r>
            <a:r>
              <a:rPr lang="en-US" sz="2400" i="1" dirty="0" smtClean="0"/>
              <a:t>)</a:t>
            </a:r>
          </a:p>
          <a:p>
            <a:r>
              <a:rPr lang="en-US" sz="2400" b="1" i="1" dirty="0" smtClean="0"/>
              <a:t>COLLEGE :</a:t>
            </a:r>
            <a:r>
              <a:rPr lang="en-US" sz="2400" i="1" dirty="0" smtClean="0"/>
              <a:t> Queen Mary’s College</a:t>
            </a:r>
          </a:p>
          <a:p>
            <a:r>
              <a:rPr lang="en-US" sz="2400" dirty="0" smtClean="0"/>
              <a:t>           </a:t>
            </a:r>
            <a:endParaRPr lang="en-IN" sz="2400" dirty="0" smtClean="0"/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8150" y="214290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6"/>
          <p:cNvSpPr>
            <a:spLocks noGrp="1"/>
          </p:cNvSpPr>
          <p:nvPr>
            <p:ph type="body" idx="1"/>
          </p:nvPr>
        </p:nvSpPr>
        <p:spPr>
          <a:xfrm>
            <a:off x="595274" y="1041023"/>
            <a:ext cx="10715700" cy="63709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i="1" dirty="0" smtClean="0"/>
              <a:t>Objective:</a:t>
            </a:r>
            <a:endParaRPr lang="en-US" i="1" dirty="0" smtClean="0"/>
          </a:p>
          <a:p>
            <a:r>
              <a:rPr lang="en-US" i="1" dirty="0" smtClean="0"/>
              <a:t>Analyze and understand how annual salary expenses are distributed across different </a:t>
            </a:r>
            <a:r>
              <a:rPr lang="en-US" i="1" dirty="0" smtClean="0"/>
              <a:t>departments</a:t>
            </a:r>
          </a:p>
          <a:p>
            <a:pPr>
              <a:buFont typeface="Wingdings" pitchFamily="2" charset="2"/>
              <a:buChar char="v"/>
            </a:pPr>
            <a:r>
              <a:rPr lang="en-US" i="1" dirty="0" smtClean="0"/>
              <a:t> </a:t>
            </a:r>
            <a:r>
              <a:rPr lang="en-US" b="1" i="1" dirty="0" smtClean="0"/>
              <a:t>Data Preparation:</a:t>
            </a:r>
            <a:endParaRPr lang="en-US" i="1" dirty="0" smtClean="0"/>
          </a:p>
          <a:p>
            <a:r>
              <a:rPr lang="en-US" b="1" i="1" dirty="0" smtClean="0"/>
              <a:t>         Organize </a:t>
            </a:r>
            <a:r>
              <a:rPr lang="en-US" b="1" i="1" dirty="0" smtClean="0"/>
              <a:t>Data:</a:t>
            </a:r>
            <a:r>
              <a:rPr lang="en-US" i="1" dirty="0" smtClean="0"/>
              <a:t> Ensure the dataset includes department names and their corresponding annual salary totals.</a:t>
            </a:r>
          </a:p>
          <a:p>
            <a:r>
              <a:rPr lang="en-US" b="1" i="1" dirty="0" smtClean="0"/>
              <a:t>          Structure</a:t>
            </a:r>
            <a:r>
              <a:rPr lang="en-US" b="1" i="1" dirty="0" smtClean="0"/>
              <a:t>:</a:t>
            </a:r>
            <a:r>
              <a:rPr lang="en-US" i="1" dirty="0" smtClean="0"/>
              <a:t> Format the data in a table with clear column headers (e.g</a:t>
            </a:r>
            <a:r>
              <a:rPr lang="en-US" i="1" dirty="0" smtClean="0"/>
              <a:t>. </a:t>
            </a:r>
            <a:r>
              <a:rPr lang="en-US" i="1" dirty="0" smtClean="0"/>
              <a:t>Department Name, Annual Salary).</a:t>
            </a:r>
          </a:p>
          <a:p>
            <a:pPr>
              <a:buFont typeface="Wingdings" pitchFamily="2" charset="2"/>
              <a:buChar char="v"/>
            </a:pPr>
            <a:r>
              <a:rPr lang="en-US" i="1" dirty="0" smtClean="0"/>
              <a:t> </a:t>
            </a:r>
            <a:r>
              <a:rPr lang="en-US" b="1" i="1" dirty="0" smtClean="0"/>
              <a:t>Pivot Table Creation:</a:t>
            </a:r>
            <a:endParaRPr lang="en-US" i="1" dirty="0" smtClean="0"/>
          </a:p>
          <a:p>
            <a:r>
              <a:rPr lang="en-US" b="1" i="1" dirty="0" smtClean="0"/>
              <a:t>             Insert </a:t>
            </a:r>
            <a:r>
              <a:rPr lang="en-US" b="1" i="1" dirty="0" smtClean="0"/>
              <a:t>Pivot Table:</a:t>
            </a:r>
            <a:endParaRPr lang="en-US" i="1" dirty="0" smtClean="0"/>
          </a:p>
          <a:p>
            <a:pPr lvl="1"/>
            <a:r>
              <a:rPr lang="en-US" i="1" dirty="0" smtClean="0"/>
              <a:t>            Highlight </a:t>
            </a:r>
            <a:r>
              <a:rPr lang="en-US" i="1" dirty="0" smtClean="0"/>
              <a:t>the dataset and go to the Insert tab in Excel.</a:t>
            </a:r>
          </a:p>
          <a:p>
            <a:pPr lvl="1"/>
            <a:r>
              <a:rPr lang="en-US" i="1" dirty="0" smtClean="0"/>
              <a:t>           Select </a:t>
            </a:r>
            <a:r>
              <a:rPr lang="en-US" i="1" dirty="0" smtClean="0"/>
              <a:t>PivotTable and choose the location for the pivot table (new or existing worksheet).</a:t>
            </a:r>
          </a:p>
          <a:p>
            <a:r>
              <a:rPr lang="en-US" b="1" i="1" dirty="0" smtClean="0"/>
              <a:t>           Set </a:t>
            </a:r>
            <a:r>
              <a:rPr lang="en-US" b="1" i="1" dirty="0" smtClean="0"/>
              <a:t>Up the Pivot Table:</a:t>
            </a:r>
            <a:endParaRPr lang="en-US" i="1" dirty="0" smtClean="0"/>
          </a:p>
          <a:p>
            <a:pPr lvl="1"/>
            <a:r>
              <a:rPr lang="en-US" i="1" dirty="0" smtClean="0"/>
              <a:t>         Drag </a:t>
            </a:r>
            <a:r>
              <a:rPr lang="en-US" i="1" dirty="0" smtClean="0"/>
              <a:t>the Department Name to the Rows area.</a:t>
            </a:r>
          </a:p>
          <a:p>
            <a:pPr lvl="1"/>
            <a:r>
              <a:rPr lang="en-US" i="1" dirty="0" smtClean="0"/>
              <a:t>         Drag </a:t>
            </a:r>
            <a:r>
              <a:rPr lang="en-US" i="1" dirty="0" smtClean="0"/>
              <a:t>the Annual Salary to the Values area, ensuring the data is summarized by Sum</a:t>
            </a:r>
            <a:r>
              <a:rPr lang="en-US" i="1" dirty="0" smtClean="0"/>
              <a:t>.</a:t>
            </a:r>
            <a:endParaRPr lang="en-US" i="1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US" b="1" i="1" dirty="0" smtClean="0"/>
              <a:t>Data Analysis:</a:t>
            </a:r>
            <a:endParaRPr lang="en-US" i="1" dirty="0" smtClean="0"/>
          </a:p>
          <a:p>
            <a:r>
              <a:rPr lang="en-US" i="1" dirty="0" smtClean="0"/>
              <a:t>Review the pivot table to see the total salary expenditure for each department.</a:t>
            </a:r>
          </a:p>
          <a:p>
            <a:r>
              <a:rPr lang="en-US" b="1" i="1" dirty="0" smtClean="0"/>
              <a:t>Grand Total:</a:t>
            </a:r>
            <a:r>
              <a:rPr lang="en-US" i="1" dirty="0" smtClean="0"/>
              <a:t> Note the overall total of $1,261,898.4, which represents the sum of all department salaries</a:t>
            </a:r>
            <a:r>
              <a:rPr lang="en-US" i="1" dirty="0" smtClean="0"/>
              <a:t>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i="1" dirty="0" smtClean="0"/>
              <a:t> </a:t>
            </a:r>
            <a:r>
              <a:rPr lang="en-US" b="1" i="1" dirty="0" smtClean="0"/>
              <a:t>Insights and Visualization</a:t>
            </a:r>
            <a:r>
              <a:rPr lang="en-US" b="1" i="1" dirty="0" smtClean="0"/>
              <a:t>:</a:t>
            </a:r>
            <a:endParaRPr lang="en-US" i="1" dirty="0" smtClean="0"/>
          </a:p>
          <a:p>
            <a:r>
              <a:rPr lang="en-US" b="1" i="1" dirty="0" smtClean="0"/>
              <a:t>                Interpret </a:t>
            </a:r>
            <a:r>
              <a:rPr lang="en-US" b="1" i="1" dirty="0" smtClean="0"/>
              <a:t>Results:</a:t>
            </a:r>
            <a:r>
              <a:rPr lang="en-US" i="1" dirty="0" smtClean="0"/>
              <a:t> Identify key departments with high or low salary expenditures.</a:t>
            </a:r>
          </a:p>
          <a:p>
            <a:r>
              <a:rPr lang="en-US" b="1" i="1" dirty="0" smtClean="0"/>
              <a:t>                Visualize </a:t>
            </a:r>
            <a:r>
              <a:rPr lang="en-US" b="1" i="1" dirty="0" smtClean="0"/>
              <a:t>Data:</a:t>
            </a:r>
            <a:r>
              <a:rPr lang="en-US" i="1" dirty="0" smtClean="0"/>
              <a:t> Create graphs (e.g., bar charts) to represent salary distribution across departments for better understanding.</a:t>
            </a:r>
          </a:p>
          <a:p>
            <a:pPr>
              <a:buFont typeface="Wingdings" pitchFamily="2" charset="2"/>
              <a:buChar char="v"/>
            </a:pPr>
            <a:endParaRPr lang="en-US" i="1" dirty="0" smtClean="0"/>
          </a:p>
          <a:p>
            <a:endParaRPr 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095340" y="1785926"/>
            <a:ext cx="864399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b="1" i="1" dirty="0" smtClean="0"/>
              <a:t>Individual Salaries Total:</a:t>
            </a:r>
            <a:endParaRPr lang="en-US" sz="2800" i="1" dirty="0" smtClean="0"/>
          </a:p>
          <a:p>
            <a:r>
              <a:rPr lang="en-US" sz="2800" i="1" dirty="0" smtClean="0"/>
              <a:t>       Calculated </a:t>
            </a:r>
            <a:r>
              <a:rPr lang="en-US" sz="2800" i="1" dirty="0" smtClean="0"/>
              <a:t>sum of individual salaries: $1,096,069.4</a:t>
            </a:r>
          </a:p>
          <a:p>
            <a:pPr>
              <a:buFont typeface="Wingdings" pitchFamily="2" charset="2"/>
              <a:buChar char="ü"/>
            </a:pPr>
            <a:r>
              <a:rPr lang="en-US" sz="2800" b="1" i="1" dirty="0" smtClean="0"/>
              <a:t>Provided Grand Total:</a:t>
            </a:r>
            <a:endParaRPr lang="en-US" sz="2800" i="1" dirty="0" smtClean="0"/>
          </a:p>
          <a:p>
            <a:r>
              <a:rPr lang="en-US" sz="2800" i="1" dirty="0" smtClean="0"/>
              <a:t>        Grand </a:t>
            </a:r>
            <a:r>
              <a:rPr lang="en-US" sz="2800" i="1" dirty="0" smtClean="0"/>
              <a:t>total listed: $1,261,898.4</a:t>
            </a:r>
          </a:p>
          <a:p>
            <a:pPr>
              <a:buFont typeface="Wingdings" pitchFamily="2" charset="2"/>
              <a:buChar char="ü"/>
            </a:pPr>
            <a:r>
              <a:rPr lang="en-US" sz="2800" b="1" i="1" dirty="0" smtClean="0"/>
              <a:t>Discrepancy:</a:t>
            </a:r>
            <a:endParaRPr lang="en-US" sz="2800" i="1" dirty="0" smtClean="0"/>
          </a:p>
          <a:p>
            <a:r>
              <a:rPr lang="en-US" sz="2800" i="1" dirty="0" smtClean="0"/>
              <a:t>         Difference </a:t>
            </a:r>
            <a:r>
              <a:rPr lang="en-US" sz="2800" i="1" dirty="0" smtClean="0"/>
              <a:t>between calculated total and grand total: $165,829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endParaRPr kumimoji="0" lang="en-US" sz="2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endParaRPr kumimoji="0" lang="en-US" sz="2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9654" y="1428736"/>
            <a:ext cx="85011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There is a discrepancy of $165,829 between the calculated sum of the individual salaries ($1,096,069.4) and the provided grand total ($1,261,898.4</a:t>
            </a:r>
            <a:r>
              <a:rPr lang="en-US" sz="2400" i="1" dirty="0" smtClean="0"/>
              <a:t>).</a:t>
            </a:r>
          </a:p>
          <a:p>
            <a:r>
              <a:rPr lang="en-US" sz="2400" b="1" i="1" dirty="0" smtClean="0"/>
              <a:t>Discrepancy Identified:</a:t>
            </a:r>
            <a:r>
              <a:rPr lang="en-US" sz="2400" i="1" dirty="0" smtClean="0"/>
              <a:t> The calculated total is $165,829 less than the grand total provided</a:t>
            </a:r>
            <a:r>
              <a:rPr lang="en-US" sz="2400" i="1" dirty="0" smtClean="0"/>
              <a:t>. </a:t>
            </a:r>
          </a:p>
          <a:p>
            <a:r>
              <a:rPr lang="en-US" sz="2400" b="1" i="1" dirty="0" smtClean="0"/>
              <a:t>Potential Causes :  </a:t>
            </a:r>
          </a:p>
          <a:p>
            <a:r>
              <a:rPr lang="en-US" sz="2400" b="1" i="1" dirty="0" smtClean="0"/>
              <a:t>       Missing </a:t>
            </a:r>
            <a:r>
              <a:rPr lang="en-US" sz="2400" b="1" i="1" dirty="0" smtClean="0"/>
              <a:t>Data:</a:t>
            </a:r>
            <a:r>
              <a:rPr lang="en-US" sz="2400" i="1" dirty="0" smtClean="0"/>
              <a:t> There might be additional entries or departments not included in the list.</a:t>
            </a:r>
          </a:p>
          <a:p>
            <a:r>
              <a:rPr lang="en-US" sz="2400" b="1" i="1" dirty="0" smtClean="0"/>
              <a:t>       Data </a:t>
            </a:r>
            <a:r>
              <a:rPr lang="en-US" sz="2400" b="1" i="1" dirty="0" smtClean="0"/>
              <a:t>Errors:</a:t>
            </a:r>
            <a:r>
              <a:rPr lang="en-US" sz="2400" i="1" dirty="0" smtClean="0"/>
              <a:t> Some individual salary amounts may be incorrect.</a:t>
            </a:r>
          </a:p>
          <a:p>
            <a:r>
              <a:rPr lang="en-US" sz="2400" b="1" i="1" dirty="0" smtClean="0"/>
              <a:t>       Additional </a:t>
            </a:r>
            <a:r>
              <a:rPr lang="en-US" sz="2400" b="1" i="1" dirty="0" smtClean="0"/>
              <a:t>Components:</a:t>
            </a:r>
            <a:r>
              <a:rPr lang="en-US" sz="2400" i="1" dirty="0" smtClean="0"/>
              <a:t> There could be other salary components or categories not listed.</a:t>
            </a:r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Baltimore City Employee Salary Analysis By Using Excel </a:t>
            </a:r>
            <a:endParaRPr lang="en-I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023902" y="1785926"/>
            <a:ext cx="66437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i="1" dirty="0" smtClean="0"/>
              <a:t>A city government has compiled the total</a:t>
            </a:r>
          </a:p>
          <a:p>
            <a:r>
              <a:rPr lang="en-US" sz="2000" i="1" dirty="0" smtClean="0"/>
              <a:t>annual </a:t>
            </a:r>
            <a:r>
              <a:rPr lang="en-US" sz="2000" i="1" dirty="0" smtClean="0"/>
              <a:t>salary expenditures for various departments and entities.</a:t>
            </a:r>
          </a:p>
          <a:p>
            <a:endParaRPr lang="en-US" sz="2000" i="1" dirty="0" smtClean="0"/>
          </a:p>
          <a:p>
            <a:pPr>
              <a:buFont typeface="Wingdings" pitchFamily="2" charset="2"/>
              <a:buChar char="v"/>
            </a:pPr>
            <a:r>
              <a:rPr lang="en-US" sz="2000" i="1" dirty="0" smtClean="0"/>
              <a:t>The data shows the total salaries for departments including the City Council, Fire Department, Health Department, and others.</a:t>
            </a:r>
          </a:p>
          <a:p>
            <a:endParaRPr lang="en-US" sz="2000" i="1" dirty="0" smtClean="0"/>
          </a:p>
          <a:p>
            <a:pPr>
              <a:buFont typeface="Wingdings" pitchFamily="2" charset="2"/>
              <a:buChar char="v"/>
            </a:pPr>
            <a:r>
              <a:rPr lang="en-US" sz="2000" i="1" dirty="0" smtClean="0"/>
              <a:t>However, there are inconsistencies in how salaries are</a:t>
            </a:r>
          </a:p>
          <a:p>
            <a:r>
              <a:rPr lang="en-US" sz="2000" i="1" dirty="0" smtClean="0"/>
              <a:t> reported, such as different reporting periods</a:t>
            </a:r>
          </a:p>
          <a:p>
            <a:r>
              <a:rPr lang="en-US" sz="2000" i="1" dirty="0" smtClean="0"/>
              <a:t> </a:t>
            </a:r>
            <a:r>
              <a:rPr lang="en-US" sz="2000" i="1" dirty="0" smtClean="0"/>
              <a:t>(e.g., weekly vs. annually) and potentially</a:t>
            </a:r>
          </a:p>
          <a:p>
            <a:r>
              <a:rPr lang="en-US" sz="2000" i="1" dirty="0" smtClean="0"/>
              <a:t> overlapping categories.</a:t>
            </a:r>
            <a:endParaRPr lang="en-US" sz="20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8150" y="2214554"/>
            <a:ext cx="70723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/>
              <a:t>To analyze and reconcile the provided salary expenditure data for various city departments to ensure accurate financial reporting, identify inconsistencies, and provide actionable insights for better budget management</a:t>
            </a:r>
            <a:endParaRPr lang="en-US" sz="32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952464" y="1500174"/>
            <a:ext cx="9486928" cy="49244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4000" i="1" dirty="0" smtClean="0"/>
              <a:t>Budget Planners</a:t>
            </a:r>
          </a:p>
          <a:p>
            <a:pPr>
              <a:buFont typeface="Wingdings" pitchFamily="2" charset="2"/>
              <a:buChar char="Ø"/>
            </a:pPr>
            <a:r>
              <a:rPr lang="en-US" sz="4000" i="1" dirty="0" smtClean="0"/>
              <a:t> City Financial Analysts</a:t>
            </a:r>
          </a:p>
          <a:p>
            <a:pPr>
              <a:buFont typeface="Wingdings" pitchFamily="2" charset="2"/>
              <a:buChar char="Ø"/>
            </a:pPr>
            <a:r>
              <a:rPr lang="en-US" sz="4000" i="1" dirty="0" smtClean="0"/>
              <a:t> </a:t>
            </a:r>
            <a:r>
              <a:rPr lang="en-US" sz="4000" i="1" dirty="0" smtClean="0"/>
              <a:t>Department Heads</a:t>
            </a:r>
          </a:p>
          <a:p>
            <a:pPr>
              <a:buFont typeface="Wingdings" pitchFamily="2" charset="2"/>
              <a:buChar char="Ø"/>
            </a:pPr>
            <a:r>
              <a:rPr lang="en-US" sz="4000" i="1" dirty="0" smtClean="0"/>
              <a:t> </a:t>
            </a:r>
            <a:r>
              <a:rPr lang="en-US" sz="4000" i="1" dirty="0" smtClean="0"/>
              <a:t>stakeholders</a:t>
            </a:r>
          </a:p>
          <a:p>
            <a:pPr>
              <a:buFont typeface="Wingdings" pitchFamily="2" charset="2"/>
              <a:buChar char="Ø"/>
            </a:pPr>
            <a:r>
              <a:rPr lang="en-US" sz="4000" i="1" dirty="0" smtClean="0"/>
              <a:t> </a:t>
            </a:r>
            <a:r>
              <a:rPr lang="en-US" sz="4000" i="1" dirty="0" smtClean="0"/>
              <a:t>Auditors</a:t>
            </a:r>
          </a:p>
          <a:p>
            <a:pPr>
              <a:buFont typeface="Wingdings" pitchFamily="2" charset="2"/>
              <a:buChar char="Ø"/>
            </a:pPr>
            <a:r>
              <a:rPr lang="en-US" sz="4000" i="1" dirty="0" smtClean="0"/>
              <a:t> </a:t>
            </a:r>
            <a:r>
              <a:rPr lang="en-US" sz="4000" i="1" dirty="0" smtClean="0"/>
              <a:t>Human Resources (HR) Managers</a:t>
            </a:r>
          </a:p>
          <a:p>
            <a:pPr>
              <a:buFont typeface="Wingdings" pitchFamily="2" charset="2"/>
              <a:buChar char="Ø"/>
            </a:pPr>
            <a:endParaRPr lang="en-US" sz="4000" i="1" dirty="0" smtClean="0"/>
          </a:p>
          <a:p>
            <a:pPr>
              <a:buFont typeface="Wingdings" pitchFamily="2" charset="2"/>
              <a:buChar char="Ø"/>
            </a:pPr>
            <a:endParaRPr lang="en-US" sz="4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00174"/>
            <a:ext cx="3147972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667108" y="2143116"/>
            <a:ext cx="6357982" cy="221599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b="1" dirty="0" smtClean="0"/>
              <a:t>P</a:t>
            </a:r>
            <a:r>
              <a:rPr lang="en-US" sz="2400" b="1" dirty="0" smtClean="0"/>
              <a:t>ivot table: </a:t>
            </a:r>
            <a:r>
              <a:rPr lang="en-US" sz="2400" i="1" dirty="0" smtClean="0"/>
              <a:t>summarizes and organizes data for easy comparison of salary distributions</a:t>
            </a:r>
          </a:p>
          <a:p>
            <a:endParaRPr lang="en-US" sz="2400" i="1" dirty="0" smtClean="0"/>
          </a:p>
          <a:p>
            <a:pPr>
              <a:buFont typeface="Arial" pitchFamily="34" charset="0"/>
              <a:buChar char="•"/>
            </a:pPr>
            <a:r>
              <a:rPr lang="en-US" sz="2400" i="1" dirty="0" smtClean="0"/>
              <a:t> </a:t>
            </a:r>
            <a:r>
              <a:rPr lang="en-US" sz="2400" b="1" i="1" dirty="0" smtClean="0"/>
              <a:t>Graph: </a:t>
            </a:r>
            <a:r>
              <a:rPr lang="en-US" sz="2400" i="1" dirty="0" smtClean="0"/>
              <a:t>Visualizes the summarized data , highlighting key trends and difference in salary allocation across department and companies 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81026" y="1577340"/>
            <a:ext cx="8143932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i="1" dirty="0" smtClean="0"/>
              <a:t> The </a:t>
            </a:r>
            <a:r>
              <a:rPr lang="en-US" sz="2000" i="1" dirty="0" smtClean="0"/>
              <a:t>image shows a pivot table summarizing the </a:t>
            </a:r>
            <a:r>
              <a:rPr lang="en-US" sz="2000" b="1" i="1" dirty="0" smtClean="0"/>
              <a:t>total annual salary</a:t>
            </a:r>
            <a:r>
              <a:rPr lang="en-US" sz="2000" i="1" dirty="0" smtClean="0"/>
              <a:t> for various departments within an </a:t>
            </a:r>
            <a:r>
              <a:rPr lang="en-US" sz="2000" i="1" dirty="0" smtClean="0"/>
              <a:t>organization</a:t>
            </a:r>
          </a:p>
          <a:p>
            <a:endParaRPr lang="en-US" sz="2000" i="1" dirty="0" smtClean="0"/>
          </a:p>
          <a:p>
            <a:pPr>
              <a:buFont typeface="Wingdings" pitchFamily="2" charset="2"/>
              <a:buChar char="q"/>
            </a:pPr>
            <a:r>
              <a:rPr lang="en-US" sz="2000" i="1" dirty="0" smtClean="0"/>
              <a:t> </a:t>
            </a:r>
            <a:r>
              <a:rPr lang="en-US" sz="2000" b="1" i="1" dirty="0" smtClean="0"/>
              <a:t>Row Labels:</a:t>
            </a:r>
            <a:endParaRPr lang="en-US" sz="2000" i="1" dirty="0" smtClean="0"/>
          </a:p>
          <a:p>
            <a:r>
              <a:rPr lang="en-US" sz="2000" i="1" dirty="0" smtClean="0"/>
              <a:t>Represents the </a:t>
            </a:r>
            <a:r>
              <a:rPr lang="en-US" sz="2000" b="1" i="1" dirty="0" smtClean="0"/>
              <a:t>departments or offices</a:t>
            </a:r>
            <a:r>
              <a:rPr lang="en-US" sz="2000" i="1" dirty="0" smtClean="0"/>
              <a:t> within an organization. Each row label corresponds to a specific department or office.</a:t>
            </a:r>
          </a:p>
          <a:p>
            <a:pPr marL="342900" indent="-342900"/>
            <a:endParaRPr lang="en-US" sz="2000" b="1" i="1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i="1" dirty="0" smtClean="0"/>
              <a:t>Sum </a:t>
            </a:r>
            <a:r>
              <a:rPr lang="en-US" sz="2000" b="1" i="1" dirty="0" smtClean="0"/>
              <a:t>of </a:t>
            </a:r>
            <a:r>
              <a:rPr lang="en-US" sz="2000" b="1" i="1" dirty="0" smtClean="0"/>
              <a:t>annual Salary</a:t>
            </a:r>
            <a:r>
              <a:rPr lang="en-US" sz="2000" b="1" i="1" dirty="0" smtClean="0"/>
              <a:t>:</a:t>
            </a:r>
            <a:endParaRPr lang="en-US" sz="2000" i="1" dirty="0" smtClean="0"/>
          </a:p>
          <a:p>
            <a:r>
              <a:rPr lang="en-US" sz="2000" i="1" dirty="0" smtClean="0"/>
              <a:t>Represents the </a:t>
            </a:r>
            <a:r>
              <a:rPr lang="en-US" sz="2000" b="1" i="1" dirty="0" smtClean="0"/>
              <a:t>total sum of salaries</a:t>
            </a:r>
            <a:r>
              <a:rPr lang="en-US" sz="2000" i="1" dirty="0" smtClean="0"/>
              <a:t> for each department or office listed in the row labels. This is the aggregate amount that the organization spends on salaries within that specific department</a:t>
            </a:r>
            <a:r>
              <a:rPr lang="en-US" sz="2000" i="1" dirty="0" smtClean="0"/>
              <a:t>.</a:t>
            </a:r>
          </a:p>
          <a:p>
            <a:endParaRPr lang="en-US" sz="2000" i="1" dirty="0" smtClean="0"/>
          </a:p>
          <a:p>
            <a:pPr>
              <a:buFont typeface="Wingdings" pitchFamily="2" charset="2"/>
              <a:buChar char="q"/>
            </a:pPr>
            <a:r>
              <a:rPr lang="en-US" sz="2000" i="1" dirty="0" smtClean="0"/>
              <a:t>The dataset reflects how salary expenditures are distributed across various departments.</a:t>
            </a:r>
            <a:endParaRPr lang="en-US" sz="2000" i="1" dirty="0" smtClean="0"/>
          </a:p>
          <a:p>
            <a:endParaRPr lang="en-US" sz="2000" i="1" dirty="0" smtClean="0"/>
          </a:p>
          <a:p>
            <a:r>
              <a:rPr lang="en-US" sz="2000" i="1" dirty="0" smtClean="0"/>
              <a:t> 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81158" y="1500174"/>
            <a:ext cx="58579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Font typeface="Wingdings" pitchFamily="2" charset="2"/>
              <a:buChar char="ü"/>
            </a:pPr>
            <a:endParaRPr lang="en-US" sz="2400" i="1" dirty="0" smtClean="0"/>
          </a:p>
          <a:p>
            <a:pPr lvl="2">
              <a:buFont typeface="Wingdings" pitchFamily="2" charset="2"/>
              <a:buChar char="ü"/>
            </a:pPr>
            <a:r>
              <a:rPr lang="en-US" sz="2400" i="1" dirty="0" smtClean="0"/>
              <a:t>The "WOW" factor in this pivot table lies in the ability to quickly and effectively summarize and visualize the organization's salary distribution across various departments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38414" y="392906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i="1" dirty="0" smtClean="0"/>
              <a:t>Its </a:t>
            </a:r>
            <a:r>
              <a:rPr lang="en-US" sz="2400" i="1" dirty="0" smtClean="0"/>
              <a:t>power to transform raw data into actionable insights that drive efficient and strategic decision-making. It’s not just about the data it presents, but how it empowers users to understand, analyze, and act on that data with confidence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760</Words>
  <Application>Microsoft Office PowerPoint</Application>
  <PresentationFormat>Custom</PresentationFormat>
  <Paragraphs>108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Dell</cp:lastModifiedBy>
  <cp:revision>23</cp:revision>
  <dcterms:created xsi:type="dcterms:W3CDTF">2024-03-29T15:07:22Z</dcterms:created>
  <dcterms:modified xsi:type="dcterms:W3CDTF">2024-08-29T12:50:42Z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