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58" r:id="rId5"/>
    <p:sldId id="263" r:id="rId6"/>
    <p:sldId id="260" r:id="rId7"/>
    <p:sldId id="264" r:id="rId8"/>
    <p:sldId id="259"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6B1"/>
    <a:srgbClr val="7E594D"/>
    <a:srgbClr val="F4A85E"/>
    <a:srgbClr val="E37407"/>
    <a:srgbClr val="F08B28"/>
    <a:srgbClr val="965005"/>
    <a:srgbClr val="C59653"/>
    <a:srgbClr val="BD6907"/>
    <a:srgbClr val="F6951B"/>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www.pxfuel.com/en/free-photo-qlndm" TargetMode="Externa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66305" y="3348990"/>
            <a:ext cx="5076825" cy="2105660"/>
          </a:xfrm>
        </p:spPr>
        <p:txBody>
          <a:bodyPr/>
          <a:lstStyle/>
          <a:p>
            <a:r>
              <a:rPr lang="en-US" sz="4800" dirty="0">
                <a:solidFill>
                  <a:schemeClr val="tx1"/>
                </a:solidFill>
                <a:effectLst>
                  <a:outerShdw blurRad="38100" dist="19050" dir="2700000" algn="tl" rotWithShape="0">
                    <a:schemeClr val="dk1">
                      <a:alpha val="40000"/>
                    </a:schemeClr>
                  </a:outerShdw>
                </a:effectLst>
                <a:latin typeface="Cambria" panose="02040503050406030204" charset="0"/>
                <a:cs typeface="Cambria" panose="02040503050406030204" charset="0"/>
              </a:rPr>
              <a:t>DOCTOR VISIT ANALYSIS</a:t>
            </a:r>
          </a:p>
        </p:txBody>
      </p:sp>
      <p:sp>
        <p:nvSpPr>
          <p:cNvPr id="4" name="Flowchart: Process 3"/>
          <p:cNvSpPr/>
          <p:nvPr/>
        </p:nvSpPr>
        <p:spPr>
          <a:xfrm>
            <a:off x="8475980" y="3534410"/>
            <a:ext cx="2841625" cy="76200"/>
          </a:xfrm>
          <a:prstGeom prst="flowChartProcess">
            <a:avLst/>
          </a:prstGeom>
          <a:solidFill>
            <a:schemeClr val="tx1"/>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8475980" y="5812790"/>
            <a:ext cx="2842260" cy="7620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12195175" cy="6863715"/>
            <a:chOff x="0" y="0"/>
            <a:chExt cx="19205" cy="10809"/>
          </a:xfrm>
          <a:gradFill>
            <a:gsLst>
              <a:gs pos="13000">
                <a:srgbClr val="F4A85E"/>
              </a:gs>
              <a:gs pos="98000">
                <a:srgbClr val="E37407"/>
              </a:gs>
            </a:gsLst>
            <a:lin ang="19200000" scaled="0"/>
          </a:gradFill>
        </p:grpSpPr>
        <p:sp>
          <p:nvSpPr>
            <p:cNvPr id="8" name="Oval 7"/>
            <p:cNvSpPr/>
            <p:nvPr/>
          </p:nvSpPr>
          <p:spPr>
            <a:xfrm>
              <a:off x="3834" y="0"/>
              <a:ext cx="13336" cy="86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0" y="3018"/>
              <a:ext cx="13336" cy="75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s 9"/>
            <p:cNvSpPr/>
            <p:nvPr/>
          </p:nvSpPr>
          <p:spPr>
            <a:xfrm>
              <a:off x="5" y="6736"/>
              <a:ext cx="19200" cy="4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s 10"/>
            <p:cNvSpPr/>
            <p:nvPr/>
          </p:nvSpPr>
          <p:spPr>
            <a:xfrm>
              <a:off x="10563" y="21"/>
              <a:ext cx="8642" cy="68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p:cNvSpPr/>
          <p:nvPr/>
        </p:nvSpPr>
        <p:spPr>
          <a:xfrm>
            <a:off x="1438910" y="978535"/>
            <a:ext cx="2019935" cy="1917700"/>
          </a:xfrm>
          <a:prstGeom prst="ellipse">
            <a:avLst/>
          </a:prstGeom>
          <a:blipFill rotWithShape="1">
            <a:blip r:embed="rId2"/>
            <a:stretch>
              <a:fillRect l="7000" t="7000" r="-2000" b="-1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2"/>
          <p:cNvSpPr txBox="1"/>
          <p:nvPr/>
        </p:nvSpPr>
        <p:spPr>
          <a:xfrm>
            <a:off x="10297795" y="448310"/>
            <a:ext cx="1247775" cy="521970"/>
          </a:xfrm>
          <a:prstGeom prst="rect">
            <a:avLst/>
          </a:prstGeom>
          <a:noFill/>
        </p:spPr>
        <p:txBody>
          <a:bodyPr wrap="square" rtlCol="0">
            <a:spAutoFit/>
          </a:bodyPr>
          <a:lstStyle/>
          <a:p>
            <a:r>
              <a:rPr lang="en-US" sz="2800"/>
              <a:t>PAGE 9</a:t>
            </a:r>
          </a:p>
        </p:txBody>
      </p:sp>
      <p:sp>
        <p:nvSpPr>
          <p:cNvPr id="2" name="TextBox 1">
            <a:extLst>
              <a:ext uri="{FF2B5EF4-FFF2-40B4-BE49-F238E27FC236}">
                <a16:creationId xmlns:a16="http://schemas.microsoft.com/office/drawing/2014/main" id="{83329357-884C-9ACD-8E22-69C33817C436}"/>
              </a:ext>
            </a:extLst>
          </p:cNvPr>
          <p:cNvSpPr txBox="1"/>
          <p:nvPr/>
        </p:nvSpPr>
        <p:spPr>
          <a:xfrm>
            <a:off x="232480" y="96615"/>
            <a:ext cx="4404220" cy="1015663"/>
          </a:xfrm>
          <a:prstGeom prst="rect">
            <a:avLst/>
          </a:prstGeom>
          <a:noFill/>
        </p:spPr>
        <p:txBody>
          <a:bodyPr wrap="square" rtlCol="0">
            <a:spAutoFit/>
          </a:bodyPr>
          <a:lstStyle/>
          <a:p>
            <a:r>
              <a:rPr lang="en-IN" sz="6000" b="1" dirty="0">
                <a:effectLst>
                  <a:outerShdw blurRad="38100" dist="38100" dir="2700000" algn="tl">
                    <a:srgbClr val="000000">
                      <a:alpha val="43137"/>
                    </a:srgbClr>
                  </a:outerShdw>
                </a:effectLst>
              </a:rPr>
              <a:t>RESULT</a:t>
            </a:r>
          </a:p>
        </p:txBody>
      </p:sp>
      <p:sp>
        <p:nvSpPr>
          <p:cNvPr id="3" name="TextBox 2">
            <a:extLst>
              <a:ext uri="{FF2B5EF4-FFF2-40B4-BE49-F238E27FC236}">
                <a16:creationId xmlns:a16="http://schemas.microsoft.com/office/drawing/2014/main" id="{BC812182-3529-259B-D050-CCEAFF4BCA01}"/>
              </a:ext>
            </a:extLst>
          </p:cNvPr>
          <p:cNvSpPr txBox="1"/>
          <p:nvPr/>
        </p:nvSpPr>
        <p:spPr>
          <a:xfrm>
            <a:off x="4636700" y="970280"/>
            <a:ext cx="6294155"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Illness Breakdown:</a:t>
            </a:r>
          </a:p>
        </p:txBody>
      </p:sp>
      <p:sp>
        <p:nvSpPr>
          <p:cNvPr id="6" name="TextBox 5">
            <a:extLst>
              <a:ext uri="{FF2B5EF4-FFF2-40B4-BE49-F238E27FC236}">
                <a16:creationId xmlns:a16="http://schemas.microsoft.com/office/drawing/2014/main" id="{88AE279A-717D-28B6-E02B-ACFDA0C95B54}"/>
              </a:ext>
            </a:extLst>
          </p:cNvPr>
          <p:cNvSpPr txBox="1"/>
          <p:nvPr/>
        </p:nvSpPr>
        <p:spPr>
          <a:xfrm>
            <a:off x="4611056" y="1367571"/>
            <a:ext cx="6241408" cy="923330"/>
          </a:xfrm>
          <a:prstGeom prst="rect">
            <a:avLst/>
          </a:prstGeom>
          <a:noFill/>
        </p:spPr>
        <p:txBody>
          <a:bodyPr wrap="square">
            <a:spAutoFit/>
          </a:bodyPr>
          <a:lstStyle/>
          <a:p>
            <a:pPr marL="285750" indent="-285750">
              <a:buFont typeface="Wingdings" panose="05000000000000000000" pitchFamily="2" charset="2"/>
              <a:buChar char="q"/>
            </a:pPr>
            <a:r>
              <a:rPr lang="en-US" sz="1800" dirty="0"/>
              <a:t>The majority of patients who have visited the doctor are affected by type 1 disease with 31.6% , followed by the type 0 with 29.9% of patients</a:t>
            </a:r>
            <a:endParaRPr lang="en-IN" sz="1800" dirty="0"/>
          </a:p>
        </p:txBody>
      </p:sp>
      <p:sp>
        <p:nvSpPr>
          <p:cNvPr id="14" name="TextBox 13">
            <a:extLst>
              <a:ext uri="{FF2B5EF4-FFF2-40B4-BE49-F238E27FC236}">
                <a16:creationId xmlns:a16="http://schemas.microsoft.com/office/drawing/2014/main" id="{04958438-2DE0-F0C1-96F5-AF8135714018}"/>
              </a:ext>
            </a:extLst>
          </p:cNvPr>
          <p:cNvSpPr txBox="1"/>
          <p:nvPr/>
        </p:nvSpPr>
        <p:spPr>
          <a:xfrm>
            <a:off x="4611056" y="2290901"/>
            <a:ext cx="624140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Chronic conditions:</a:t>
            </a:r>
          </a:p>
        </p:txBody>
      </p:sp>
      <p:sp>
        <p:nvSpPr>
          <p:cNvPr id="16" name="TextBox 15">
            <a:extLst>
              <a:ext uri="{FF2B5EF4-FFF2-40B4-BE49-F238E27FC236}">
                <a16:creationId xmlns:a16="http://schemas.microsoft.com/office/drawing/2014/main" id="{6DE64C3E-A7FF-E8FF-4704-91FFE05A138D}"/>
              </a:ext>
            </a:extLst>
          </p:cNvPr>
          <p:cNvSpPr txBox="1"/>
          <p:nvPr/>
        </p:nvSpPr>
        <p:spPr>
          <a:xfrm>
            <a:off x="4625009" y="2617936"/>
            <a:ext cx="6241408" cy="923330"/>
          </a:xfrm>
          <a:prstGeom prst="rect">
            <a:avLst/>
          </a:prstGeom>
          <a:noFill/>
        </p:spPr>
        <p:txBody>
          <a:bodyPr wrap="square">
            <a:spAutoFit/>
          </a:bodyPr>
          <a:lstStyle/>
          <a:p>
            <a:pPr marL="285750" indent="-285750">
              <a:buFont typeface="Wingdings" panose="05000000000000000000" pitchFamily="2" charset="2"/>
              <a:buChar char="q"/>
            </a:pPr>
            <a:r>
              <a:rPr lang="en-US" sz="1800" dirty="0"/>
              <a:t>Patients with long-term chronic conditions tend to have more doctor visits compared to patients with non-chronic conditions.</a:t>
            </a:r>
            <a:endParaRPr lang="en-IN" sz="1800" dirty="0"/>
          </a:p>
        </p:txBody>
      </p:sp>
      <p:sp>
        <p:nvSpPr>
          <p:cNvPr id="18" name="TextBox 17">
            <a:extLst>
              <a:ext uri="{FF2B5EF4-FFF2-40B4-BE49-F238E27FC236}">
                <a16:creationId xmlns:a16="http://schemas.microsoft.com/office/drawing/2014/main" id="{57E0B491-5EA7-0929-AC6C-30D60D66A9AF}"/>
              </a:ext>
            </a:extLst>
          </p:cNvPr>
          <p:cNvSpPr txBox="1"/>
          <p:nvPr/>
        </p:nvSpPr>
        <p:spPr>
          <a:xfrm>
            <a:off x="4588476" y="3530766"/>
            <a:ext cx="624140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Insurance Analysis:</a:t>
            </a:r>
          </a:p>
        </p:txBody>
      </p:sp>
      <p:sp>
        <p:nvSpPr>
          <p:cNvPr id="20" name="TextBox 19">
            <a:extLst>
              <a:ext uri="{FF2B5EF4-FFF2-40B4-BE49-F238E27FC236}">
                <a16:creationId xmlns:a16="http://schemas.microsoft.com/office/drawing/2014/main" id="{68744316-1046-0A33-8D0F-C16CD8B1A67F}"/>
              </a:ext>
            </a:extLst>
          </p:cNvPr>
          <p:cNvSpPr txBox="1"/>
          <p:nvPr/>
        </p:nvSpPr>
        <p:spPr>
          <a:xfrm>
            <a:off x="4588476" y="3906510"/>
            <a:ext cx="6241408" cy="923330"/>
          </a:xfrm>
          <a:prstGeom prst="rect">
            <a:avLst/>
          </a:prstGeom>
          <a:noFill/>
        </p:spPr>
        <p:txBody>
          <a:bodyPr wrap="square">
            <a:spAutoFit/>
          </a:bodyPr>
          <a:lstStyle/>
          <a:p>
            <a:pPr marL="285750" indent="-285750">
              <a:buFont typeface="Wingdings" panose="05000000000000000000" pitchFamily="2" charset="2"/>
              <a:buChar char="q"/>
            </a:pPr>
            <a:r>
              <a:rPr lang="en-US" sz="1800" dirty="0"/>
              <a:t>The majority of patients have private insurance whereas only few hold the benefit of insurance provided by the government</a:t>
            </a:r>
            <a:endParaRPr lang="en-IN" sz="1800" dirty="0"/>
          </a:p>
        </p:txBody>
      </p:sp>
      <p:sp>
        <p:nvSpPr>
          <p:cNvPr id="22" name="TextBox 21">
            <a:extLst>
              <a:ext uri="{FF2B5EF4-FFF2-40B4-BE49-F238E27FC236}">
                <a16:creationId xmlns:a16="http://schemas.microsoft.com/office/drawing/2014/main" id="{141708F2-537B-69FC-E983-AA94F7C6795D}"/>
              </a:ext>
            </a:extLst>
          </p:cNvPr>
          <p:cNvSpPr txBox="1"/>
          <p:nvPr/>
        </p:nvSpPr>
        <p:spPr>
          <a:xfrm>
            <a:off x="4588476" y="4844728"/>
            <a:ext cx="624140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Age Distribution:</a:t>
            </a:r>
          </a:p>
        </p:txBody>
      </p:sp>
      <p:sp>
        <p:nvSpPr>
          <p:cNvPr id="24" name="TextBox 23">
            <a:extLst>
              <a:ext uri="{FF2B5EF4-FFF2-40B4-BE49-F238E27FC236}">
                <a16:creationId xmlns:a16="http://schemas.microsoft.com/office/drawing/2014/main" id="{7AAEAB47-F2A9-3F46-6211-38D8BCC68AC7}"/>
              </a:ext>
            </a:extLst>
          </p:cNvPr>
          <p:cNvSpPr txBox="1"/>
          <p:nvPr/>
        </p:nvSpPr>
        <p:spPr>
          <a:xfrm>
            <a:off x="4588476" y="5195264"/>
            <a:ext cx="6241408" cy="1200329"/>
          </a:xfrm>
          <a:prstGeom prst="rect">
            <a:avLst/>
          </a:prstGeom>
          <a:noFill/>
        </p:spPr>
        <p:txBody>
          <a:bodyPr wrap="square">
            <a:spAutoFit/>
          </a:bodyPr>
          <a:lstStyle/>
          <a:p>
            <a:pPr marL="285750" indent="-285750">
              <a:buFont typeface="Wingdings" panose="05000000000000000000" pitchFamily="2" charset="2"/>
              <a:buChar char="q"/>
            </a:pPr>
            <a:r>
              <a:rPr lang="en-US" sz="1800" dirty="0"/>
              <a:t>The analysis reveals that the majority of doctor visits are made by patients in the age less than 30 and greater than 60 years, indicating a higher healthcare demand in this age range.</a:t>
            </a:r>
            <a:endParaRPr lang="en-IN" sz="1800" dirty="0"/>
          </a:p>
        </p:txBody>
      </p:sp>
      <p:pic>
        <p:nvPicPr>
          <p:cNvPr id="26" name="Picture 25">
            <a:extLst>
              <a:ext uri="{FF2B5EF4-FFF2-40B4-BE49-F238E27FC236}">
                <a16:creationId xmlns:a16="http://schemas.microsoft.com/office/drawing/2014/main" id="{97AC9F6B-8AA2-7B3D-37F3-2B0FB079895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123" y="4454314"/>
            <a:ext cx="2403686" cy="24036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4B6B1"/>
        </a:solidFill>
        <a:effectLst/>
      </p:bgPr>
    </p:bg>
    <p:spTree>
      <p:nvGrpSpPr>
        <p:cNvPr id="1" name=""/>
        <p:cNvGrpSpPr/>
        <p:nvPr/>
      </p:nvGrpSpPr>
      <p:grpSpPr>
        <a:xfrm>
          <a:off x="0" y="0"/>
          <a:ext cx="0" cy="0"/>
          <a:chOff x="0" y="0"/>
          <a:chExt cx="0" cy="0"/>
        </a:xfrm>
      </p:grpSpPr>
      <p:sp>
        <p:nvSpPr>
          <p:cNvPr id="6" name="Rectangles 5"/>
          <p:cNvSpPr/>
          <p:nvPr/>
        </p:nvSpPr>
        <p:spPr>
          <a:xfrm>
            <a:off x="-10160" y="-4445"/>
            <a:ext cx="2688590" cy="6885940"/>
          </a:xfrm>
          <a:prstGeom prst="rect">
            <a:avLst/>
          </a:prstGeom>
          <a:solidFill>
            <a:srgbClr val="7E5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s 4"/>
          <p:cNvSpPr/>
          <p:nvPr/>
        </p:nvSpPr>
        <p:spPr>
          <a:xfrm>
            <a:off x="1591310" y="3331210"/>
            <a:ext cx="2222500" cy="256730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10297795" y="448310"/>
            <a:ext cx="1537970" cy="521970"/>
          </a:xfrm>
          <a:prstGeom prst="rect">
            <a:avLst/>
          </a:prstGeom>
          <a:noFill/>
        </p:spPr>
        <p:txBody>
          <a:bodyPr wrap="square" rtlCol="0">
            <a:spAutoFit/>
          </a:bodyPr>
          <a:lstStyle/>
          <a:p>
            <a:r>
              <a:rPr lang="en-US" sz="2800"/>
              <a:t>PAGE 10</a:t>
            </a:r>
          </a:p>
        </p:txBody>
      </p:sp>
      <p:sp>
        <p:nvSpPr>
          <p:cNvPr id="3" name="TextBox 2">
            <a:extLst>
              <a:ext uri="{FF2B5EF4-FFF2-40B4-BE49-F238E27FC236}">
                <a16:creationId xmlns:a16="http://schemas.microsoft.com/office/drawing/2014/main" id="{19D4FDB7-E644-911A-3364-EDE10FBB4E7C}"/>
              </a:ext>
            </a:extLst>
          </p:cNvPr>
          <p:cNvSpPr txBox="1"/>
          <p:nvPr/>
        </p:nvSpPr>
        <p:spPr>
          <a:xfrm>
            <a:off x="1497435" y="1389"/>
            <a:ext cx="6098796" cy="1107996"/>
          </a:xfrm>
          <a:prstGeom prst="rect">
            <a:avLst/>
          </a:prstGeom>
          <a:noFill/>
        </p:spPr>
        <p:txBody>
          <a:bodyPr wrap="square">
            <a:spAutoFit/>
          </a:bodyPr>
          <a:lstStyle/>
          <a:p>
            <a:r>
              <a:rPr lang="en-IN" sz="6600" b="1" dirty="0">
                <a:effectLst>
                  <a:outerShdw blurRad="38100" dist="38100" dir="2700000" algn="tl">
                    <a:srgbClr val="000000">
                      <a:alpha val="43137"/>
                    </a:srgbClr>
                  </a:outerShdw>
                </a:effectLst>
              </a:rPr>
              <a:t>LINKS:</a:t>
            </a:r>
            <a:endParaRPr lang="en-IN" sz="6600" dirty="0"/>
          </a:p>
        </p:txBody>
      </p:sp>
      <p:sp>
        <p:nvSpPr>
          <p:cNvPr id="8" name="TextBox 7">
            <a:extLst>
              <a:ext uri="{FF2B5EF4-FFF2-40B4-BE49-F238E27FC236}">
                <a16:creationId xmlns:a16="http://schemas.microsoft.com/office/drawing/2014/main" id="{BF621929-72AF-B9A6-EF69-56236DE688D9}"/>
              </a:ext>
            </a:extLst>
          </p:cNvPr>
          <p:cNvSpPr txBox="1"/>
          <p:nvPr/>
        </p:nvSpPr>
        <p:spPr>
          <a:xfrm>
            <a:off x="2944536" y="1300185"/>
            <a:ext cx="7294226" cy="646331"/>
          </a:xfrm>
          <a:prstGeom prst="rect">
            <a:avLst/>
          </a:prstGeom>
          <a:noFill/>
        </p:spPr>
        <p:txBody>
          <a:bodyPr wrap="square">
            <a:spAutoFit/>
          </a:bodyPr>
          <a:lstStyle/>
          <a:p>
            <a:r>
              <a:rPr lang="en-IN" sz="3600" dirty="0"/>
              <a:t>Project Repository: </a:t>
            </a:r>
          </a:p>
        </p:txBody>
      </p:sp>
      <p:sp>
        <p:nvSpPr>
          <p:cNvPr id="9" name="TextBox 8">
            <a:extLst>
              <a:ext uri="{FF2B5EF4-FFF2-40B4-BE49-F238E27FC236}">
                <a16:creationId xmlns:a16="http://schemas.microsoft.com/office/drawing/2014/main" id="{45F21F3F-4735-B542-DDB8-2121E866C0AC}"/>
              </a:ext>
            </a:extLst>
          </p:cNvPr>
          <p:cNvSpPr txBox="1"/>
          <p:nvPr/>
        </p:nvSpPr>
        <p:spPr>
          <a:xfrm>
            <a:off x="4139966" y="2499919"/>
            <a:ext cx="7695799" cy="461665"/>
          </a:xfrm>
          <a:prstGeom prst="rect">
            <a:avLst/>
          </a:prstGeom>
          <a:noFill/>
        </p:spPr>
        <p:txBody>
          <a:bodyPr wrap="square" rtlCol="0">
            <a:spAutoFit/>
          </a:bodyPr>
          <a:lstStyle/>
          <a:p>
            <a:r>
              <a:rPr lang="en-IN" sz="2400" dirty="0">
                <a:hlinkClick r:id="rId3" action="ppaction://hlinksldjump"/>
              </a:rPr>
              <a:t>https://github.com/Preethi-1152/Doctors_visit_analysis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4000" r="-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86205" y="2918460"/>
            <a:ext cx="8922385" cy="1527810"/>
          </a:xfrm>
        </p:spPr>
        <p:txBody>
          <a:bodyPr>
            <a:noAutofit/>
          </a:bodyPr>
          <a:lstStyle/>
          <a:p>
            <a:r>
              <a:rPr lang="en-US" sz="16600">
                <a:latin typeface="Cambria" panose="02040503050406030204" charset="0"/>
                <a:cs typeface="Cambria" panose="020405030504060302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Round Same Side Corner Rectangle 15"/>
          <p:cNvSpPr/>
          <p:nvPr/>
        </p:nvSpPr>
        <p:spPr>
          <a:xfrm rot="5400000">
            <a:off x="975043" y="-890835"/>
            <a:ext cx="6858000" cy="8808085"/>
          </a:xfrm>
          <a:prstGeom prst="round2SameRect">
            <a:avLst>
              <a:gd name="adj1" fmla="val 20444"/>
              <a:gd name="adj2" fmla="val 0"/>
            </a:avLst>
          </a:prstGeom>
          <a:gradFill>
            <a:gsLst>
              <a:gs pos="0">
                <a:srgbClr val="D8F1F2"/>
              </a:gs>
              <a:gs pos="82000">
                <a:srgbClr val="165C5F"/>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rot="18840000">
            <a:off x="7851775" y="2519680"/>
            <a:ext cx="1826895" cy="1819910"/>
          </a:xfrm>
          <a:prstGeom prst="flowChartAlternateProcess">
            <a:avLst/>
          </a:pr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10297795" y="448310"/>
            <a:ext cx="1247775" cy="521970"/>
          </a:xfrm>
          <a:prstGeom prst="rect">
            <a:avLst/>
          </a:prstGeom>
          <a:noFill/>
        </p:spPr>
        <p:txBody>
          <a:bodyPr wrap="square" rtlCol="0">
            <a:spAutoFit/>
          </a:bodyPr>
          <a:lstStyle/>
          <a:p>
            <a:r>
              <a:rPr lang="en-US" sz="2800"/>
              <a:t>PAGE 2</a:t>
            </a:r>
          </a:p>
        </p:txBody>
      </p:sp>
      <p:sp>
        <p:nvSpPr>
          <p:cNvPr id="2" name="TextBox 1">
            <a:extLst>
              <a:ext uri="{FF2B5EF4-FFF2-40B4-BE49-F238E27FC236}">
                <a16:creationId xmlns:a16="http://schemas.microsoft.com/office/drawing/2014/main" id="{61C94418-01F7-A1EF-DFA6-E38373ED6D4B}"/>
              </a:ext>
            </a:extLst>
          </p:cNvPr>
          <p:cNvSpPr txBox="1"/>
          <p:nvPr/>
        </p:nvSpPr>
        <p:spPr>
          <a:xfrm>
            <a:off x="9102055" y="1317072"/>
            <a:ext cx="2810312" cy="769441"/>
          </a:xfrm>
          <a:prstGeom prst="rect">
            <a:avLst/>
          </a:prstGeom>
          <a:noFill/>
        </p:spPr>
        <p:txBody>
          <a:bodyPr wrap="square" rtlCol="0">
            <a:spAutoFit/>
          </a:bodyPr>
          <a:lstStyle/>
          <a:p>
            <a:pPr algn="ctr"/>
            <a:r>
              <a:rPr lang="en-IN" sz="4400" b="1" dirty="0">
                <a:effectLst>
                  <a:outerShdw blurRad="38100" dist="38100" dir="2700000" algn="tl">
                    <a:srgbClr val="000000">
                      <a:alpha val="43137"/>
                    </a:srgbClr>
                  </a:outerShdw>
                </a:effectLst>
              </a:rPr>
              <a:t>ABOUT ME</a:t>
            </a:r>
          </a:p>
        </p:txBody>
      </p:sp>
      <p:sp>
        <p:nvSpPr>
          <p:cNvPr id="4" name="TextBox 3">
            <a:extLst>
              <a:ext uri="{FF2B5EF4-FFF2-40B4-BE49-F238E27FC236}">
                <a16:creationId xmlns:a16="http://schemas.microsoft.com/office/drawing/2014/main" id="{13ED6F4C-8D17-E9F3-27BA-08B5AA69CBF5}"/>
              </a:ext>
            </a:extLst>
          </p:cNvPr>
          <p:cNvSpPr txBox="1"/>
          <p:nvPr/>
        </p:nvSpPr>
        <p:spPr>
          <a:xfrm>
            <a:off x="159391" y="1104161"/>
            <a:ext cx="6845417" cy="2585323"/>
          </a:xfrm>
          <a:prstGeom prst="rect">
            <a:avLst/>
          </a:prstGeom>
          <a:noFill/>
        </p:spPr>
        <p:txBody>
          <a:bodyPr wrap="square" rtlCol="0">
            <a:spAutoFit/>
          </a:bodyPr>
          <a:lstStyle/>
          <a:p>
            <a:pPr algn="just"/>
            <a:r>
              <a:rPr lang="en-GB" sz="2400" b="1" dirty="0">
                <a:solidFill>
                  <a:schemeClr val="tx1"/>
                </a:solidFill>
              </a:rPr>
              <a:t>NAME: </a:t>
            </a:r>
            <a:r>
              <a:rPr lang="fi-FI" sz="2000" dirty="0">
                <a:solidFill>
                  <a:schemeClr val="tx1"/>
                </a:solidFill>
              </a:rPr>
              <a:t>VELICHETI LILA NAGA SAI SRI PREETHI</a:t>
            </a:r>
            <a:endParaRPr lang="en-GB" sz="2000" dirty="0"/>
          </a:p>
          <a:p>
            <a:r>
              <a:rPr lang="en-GB" sz="2400" b="1" dirty="0">
                <a:solidFill>
                  <a:schemeClr val="tx1"/>
                </a:solidFill>
              </a:rPr>
              <a:t>EMAIL </a:t>
            </a:r>
            <a:r>
              <a:rPr lang="en-GB" sz="2400" b="1" dirty="0" err="1">
                <a:solidFill>
                  <a:schemeClr val="tx1"/>
                </a:solidFill>
              </a:rPr>
              <a:t>ID:</a:t>
            </a:r>
            <a:r>
              <a:rPr lang="en-GB" sz="2400" b="1" dirty="0" err="1">
                <a:solidFill>
                  <a:schemeClr val="tx1"/>
                </a:solidFill>
                <a:hlinkClick r:id="rId3" action="ppaction://hlinksldjump"/>
              </a:rPr>
              <a:t>velichetipreethi@gmail.com</a:t>
            </a:r>
            <a:endParaRPr lang="en-GB" sz="1200" dirty="0">
              <a:solidFill>
                <a:schemeClr val="tx1"/>
              </a:solidFill>
            </a:endParaRPr>
          </a:p>
          <a:p>
            <a:r>
              <a:rPr lang="en-GB" sz="2400" b="1" dirty="0">
                <a:solidFill>
                  <a:schemeClr val="tx1"/>
                </a:solidFill>
              </a:rPr>
              <a:t>COLLEGE NAME: </a:t>
            </a:r>
            <a:r>
              <a:rPr lang="en-GB" dirty="0">
                <a:solidFill>
                  <a:schemeClr val="tx1"/>
                </a:solidFill>
              </a:rPr>
              <a:t>MAHATMA GANDHI INSTITUTE OF TECHNOLOGY</a:t>
            </a:r>
          </a:p>
          <a:p>
            <a:r>
              <a:rPr lang="en-GB" sz="2400" b="1" dirty="0">
                <a:solidFill>
                  <a:schemeClr val="tx1"/>
                </a:solidFill>
              </a:rPr>
              <a:t>COLLEGE STATE: </a:t>
            </a:r>
            <a:r>
              <a:rPr lang="en-GB" dirty="0">
                <a:solidFill>
                  <a:schemeClr val="tx1"/>
                </a:solidFill>
              </a:rPr>
              <a:t>TELANGANA</a:t>
            </a:r>
            <a:endParaRPr lang="en-GB" b="1" dirty="0">
              <a:solidFill>
                <a:schemeClr val="tx1"/>
              </a:solidFill>
            </a:endParaRPr>
          </a:p>
          <a:p>
            <a:r>
              <a:rPr lang="en-US" sz="2400" b="1" dirty="0">
                <a:solidFill>
                  <a:schemeClr val="tx1"/>
                </a:solidFill>
              </a:rPr>
              <a:t>INTERNSHIP DOMAIN :</a:t>
            </a:r>
            <a:r>
              <a:rPr lang="en-US" sz="2400" dirty="0"/>
              <a:t> </a:t>
            </a:r>
            <a:r>
              <a:rPr lang="en-US" dirty="0"/>
              <a:t>DATA ANALYTICS</a:t>
            </a:r>
          </a:p>
          <a:p>
            <a:r>
              <a:rPr lang="en-US" sz="2400" b="1" dirty="0">
                <a:solidFill>
                  <a:schemeClr val="tx1"/>
                </a:solidFill>
              </a:rPr>
              <a:t>DURATIONO: </a:t>
            </a:r>
            <a:r>
              <a:rPr lang="en-US" dirty="0"/>
              <a:t>5-06-2023 to 13-07-2023</a:t>
            </a:r>
            <a:endParaRPr lang="en-IN" dirty="0"/>
          </a:p>
          <a:p>
            <a:endParaRPr lang="en-IN" dirty="0"/>
          </a:p>
        </p:txBody>
      </p:sp>
      <p:pic>
        <p:nvPicPr>
          <p:cNvPr id="6" name="Picture 5">
            <a:extLst>
              <a:ext uri="{FF2B5EF4-FFF2-40B4-BE49-F238E27FC236}">
                <a16:creationId xmlns:a16="http://schemas.microsoft.com/office/drawing/2014/main" id="{A8488B2C-074A-79A3-83DA-C4EC29CFB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880" y="3149749"/>
            <a:ext cx="2824383" cy="36240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83E38"/>
        </a:solidFill>
        <a:effectLst/>
      </p:bgPr>
    </p:bg>
    <p:spTree>
      <p:nvGrpSpPr>
        <p:cNvPr id="1" name=""/>
        <p:cNvGrpSpPr/>
        <p:nvPr/>
      </p:nvGrpSpPr>
      <p:grpSpPr>
        <a:xfrm>
          <a:off x="0" y="0"/>
          <a:ext cx="0" cy="0"/>
          <a:chOff x="0" y="0"/>
          <a:chExt cx="0" cy="0"/>
        </a:xfrm>
      </p:grpSpPr>
      <p:sp>
        <p:nvSpPr>
          <p:cNvPr id="5" name="Rectangles 4"/>
          <p:cNvSpPr/>
          <p:nvPr/>
        </p:nvSpPr>
        <p:spPr>
          <a:xfrm>
            <a:off x="0" y="1681113"/>
            <a:ext cx="12192635" cy="5193665"/>
          </a:xfrm>
          <a:prstGeom prst="rect">
            <a:avLst/>
          </a:prstGeom>
          <a:solidFill>
            <a:srgbClr val="021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s 3"/>
          <p:cNvSpPr/>
          <p:nvPr/>
        </p:nvSpPr>
        <p:spPr>
          <a:xfrm>
            <a:off x="8346440" y="1052195"/>
            <a:ext cx="2546985" cy="367538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10297795" y="448310"/>
            <a:ext cx="1247775" cy="521970"/>
          </a:xfrm>
          <a:prstGeom prst="rect">
            <a:avLst/>
          </a:prstGeom>
          <a:noFill/>
        </p:spPr>
        <p:txBody>
          <a:bodyPr wrap="square" rtlCol="0">
            <a:spAutoFit/>
          </a:bodyPr>
          <a:lstStyle/>
          <a:p>
            <a:r>
              <a:rPr lang="en-US" sz="2800"/>
              <a:t>PAGE 2</a:t>
            </a:r>
          </a:p>
        </p:txBody>
      </p:sp>
      <p:sp>
        <p:nvSpPr>
          <p:cNvPr id="6" name="TextBox 5">
            <a:extLst>
              <a:ext uri="{FF2B5EF4-FFF2-40B4-BE49-F238E27FC236}">
                <a16:creationId xmlns:a16="http://schemas.microsoft.com/office/drawing/2014/main" id="{98E739DB-ADCC-FC73-0C56-F780823557C6}"/>
              </a:ext>
            </a:extLst>
          </p:cNvPr>
          <p:cNvSpPr txBox="1"/>
          <p:nvPr/>
        </p:nvSpPr>
        <p:spPr>
          <a:xfrm>
            <a:off x="1109444" y="524629"/>
            <a:ext cx="6094602" cy="830997"/>
          </a:xfrm>
          <a:prstGeom prst="rect">
            <a:avLst/>
          </a:prstGeom>
          <a:noFill/>
        </p:spPr>
        <p:txBody>
          <a:bodyPr wrap="square">
            <a:spAutoFit/>
          </a:bodyPr>
          <a:lstStyle/>
          <a:p>
            <a:r>
              <a:rPr lang="en-IN" sz="4800" dirty="0">
                <a:effectLst>
                  <a:outerShdw blurRad="38100" dist="38100" dir="2700000" algn="tl">
                    <a:srgbClr val="000000">
                      <a:alpha val="43137"/>
                    </a:srgbClr>
                  </a:outerShdw>
                </a:effectLst>
              </a:rPr>
              <a:t>PROBLEM STATEMENT</a:t>
            </a:r>
          </a:p>
        </p:txBody>
      </p:sp>
      <p:sp>
        <p:nvSpPr>
          <p:cNvPr id="7" name="TextBox 6">
            <a:extLst>
              <a:ext uri="{FF2B5EF4-FFF2-40B4-BE49-F238E27FC236}">
                <a16:creationId xmlns:a16="http://schemas.microsoft.com/office/drawing/2014/main" id="{5C175963-6BAD-3AD5-1018-3CCC2561D89B}"/>
              </a:ext>
            </a:extLst>
          </p:cNvPr>
          <p:cNvSpPr txBox="1"/>
          <p:nvPr/>
        </p:nvSpPr>
        <p:spPr>
          <a:xfrm>
            <a:off x="897622" y="2428220"/>
            <a:ext cx="5478011" cy="4154984"/>
          </a:xfrm>
          <a:prstGeom prst="rect">
            <a:avLst/>
          </a:prstGeom>
          <a:noFill/>
        </p:spPr>
        <p:txBody>
          <a:bodyPr wrap="square" rtlCol="0">
            <a:spAutoFit/>
          </a:bodyPr>
          <a:lstStyle/>
          <a:p>
            <a:r>
              <a:rPr lang="en-US" sz="4400" i="1" spc="300" dirty="0">
                <a:solidFill>
                  <a:schemeClr val="bg1"/>
                </a:solidFill>
              </a:rPr>
              <a:t>Analyzing Doctor Visit Data to Gain Insights into Healthcare Patterns and Patient Behavior</a:t>
            </a:r>
            <a:endParaRPr lang="en-IN" sz="4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0" name="Group 9"/>
          <p:cNvGrpSpPr/>
          <p:nvPr/>
        </p:nvGrpSpPr>
        <p:grpSpPr>
          <a:xfrm>
            <a:off x="635" y="0"/>
            <a:ext cx="8954135" cy="6858000"/>
            <a:chOff x="-24" y="0"/>
            <a:chExt cx="15304" cy="10800"/>
          </a:xfrm>
          <a:gradFill>
            <a:gsLst>
              <a:gs pos="13000">
                <a:srgbClr val="E6D0DE"/>
              </a:gs>
              <a:gs pos="98000">
                <a:srgbClr val="B4105D"/>
              </a:gs>
            </a:gsLst>
            <a:lin ang="19200000" scaled="0"/>
          </a:gradFill>
        </p:grpSpPr>
        <p:sp>
          <p:nvSpPr>
            <p:cNvPr id="9" name="Rectangles 8"/>
            <p:cNvSpPr/>
            <p:nvPr/>
          </p:nvSpPr>
          <p:spPr>
            <a:xfrm>
              <a:off x="-24" y="0"/>
              <a:ext cx="10008" cy="10793"/>
            </a:xfrm>
            <a:prstGeom prst="rect">
              <a:avLst/>
            </a:prstGeom>
            <a:grpFill/>
            <a:ln>
              <a:noFill/>
            </a:ln>
            <a:effectLst>
              <a:innerShdw dist="495300">
                <a:schemeClr val="tx1">
                  <a:alpha val="21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44" y="0"/>
              <a:ext cx="11136" cy="108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p:cNvSpPr/>
          <p:nvPr/>
        </p:nvSpPr>
        <p:spPr>
          <a:xfrm>
            <a:off x="7829550" y="2310765"/>
            <a:ext cx="2155190" cy="2202815"/>
          </a:xfrm>
          <a:prstGeom prst="ellipse">
            <a:avLst/>
          </a:prstGeom>
          <a:blipFill rotWithShape="1">
            <a:blip r:embed="rId2"/>
            <a:stretch>
              <a:fillRect l="-1000" t="-5000" r="-5000" b="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491855" y="1924050"/>
            <a:ext cx="564515" cy="569595"/>
          </a:xfrm>
          <a:prstGeom prst="ellipse">
            <a:avLst/>
          </a:prstGeom>
          <a:solidFill>
            <a:srgbClr val="F9BD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10297795" y="448310"/>
            <a:ext cx="1247775" cy="521970"/>
          </a:xfrm>
          <a:prstGeom prst="rect">
            <a:avLst/>
          </a:prstGeom>
          <a:noFill/>
        </p:spPr>
        <p:txBody>
          <a:bodyPr wrap="square" rtlCol="0">
            <a:spAutoFit/>
          </a:bodyPr>
          <a:lstStyle/>
          <a:p>
            <a:r>
              <a:rPr lang="en-US" sz="2800"/>
              <a:t>PAGE 3</a:t>
            </a:r>
          </a:p>
        </p:txBody>
      </p:sp>
      <p:sp>
        <p:nvSpPr>
          <p:cNvPr id="4" name="TextBox 3">
            <a:extLst>
              <a:ext uri="{FF2B5EF4-FFF2-40B4-BE49-F238E27FC236}">
                <a16:creationId xmlns:a16="http://schemas.microsoft.com/office/drawing/2014/main" id="{7D942442-8902-CEC6-2DE6-9CA7647AC0ED}"/>
              </a:ext>
            </a:extLst>
          </p:cNvPr>
          <p:cNvSpPr txBox="1"/>
          <p:nvPr/>
        </p:nvSpPr>
        <p:spPr>
          <a:xfrm>
            <a:off x="9573152" y="1570107"/>
            <a:ext cx="6094562"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rPr>
              <a:t>AGENDA</a:t>
            </a:r>
            <a:endParaRPr lang="en-IN" sz="40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DF66AB50-2E40-BFBF-A4DA-132A8FC13362}"/>
              </a:ext>
            </a:extLst>
          </p:cNvPr>
          <p:cNvSpPr txBox="1"/>
          <p:nvPr/>
        </p:nvSpPr>
        <p:spPr>
          <a:xfrm>
            <a:off x="854014" y="709295"/>
            <a:ext cx="6294815" cy="4401205"/>
          </a:xfrm>
          <a:prstGeom prst="rect">
            <a:avLst/>
          </a:prstGeom>
          <a:noFill/>
        </p:spPr>
        <p:txBody>
          <a:bodyPr wrap="square" rtlCol="0">
            <a:spAutoFit/>
          </a:bodyPr>
          <a:lstStyle/>
          <a:p>
            <a:pPr marL="285750" indent="-285750">
              <a:buFont typeface="Wingdings" panose="05000000000000000000" pitchFamily="2" charset="2"/>
              <a:buChar char="q"/>
            </a:pPr>
            <a:r>
              <a:rPr lang="en-US" sz="4000" dirty="0"/>
              <a:t>Introduction</a:t>
            </a:r>
          </a:p>
          <a:p>
            <a:pPr marL="285750" indent="-285750">
              <a:buFont typeface="Wingdings" panose="05000000000000000000" pitchFamily="2" charset="2"/>
              <a:buChar char="q"/>
            </a:pPr>
            <a:r>
              <a:rPr lang="en-US" sz="4000" dirty="0"/>
              <a:t>Data overview </a:t>
            </a:r>
          </a:p>
          <a:p>
            <a:pPr marL="285750" indent="-285750">
              <a:buFont typeface="Wingdings" panose="05000000000000000000" pitchFamily="2" charset="2"/>
              <a:buChar char="q"/>
            </a:pPr>
            <a:r>
              <a:rPr lang="en-US" sz="4000" dirty="0"/>
              <a:t>Details about the end user </a:t>
            </a:r>
          </a:p>
          <a:p>
            <a:pPr marL="285750" indent="-285750">
              <a:buFont typeface="Wingdings" panose="05000000000000000000" pitchFamily="2" charset="2"/>
              <a:buChar char="q"/>
            </a:pPr>
            <a:r>
              <a:rPr lang="en-US" sz="4000" dirty="0"/>
              <a:t>My solution </a:t>
            </a:r>
          </a:p>
          <a:p>
            <a:pPr marL="285750" indent="-285750">
              <a:buFont typeface="Wingdings" panose="05000000000000000000" pitchFamily="2" charset="2"/>
              <a:buChar char="q"/>
            </a:pPr>
            <a:r>
              <a:rPr lang="en-US" sz="4000" dirty="0"/>
              <a:t>My customizations </a:t>
            </a:r>
          </a:p>
          <a:p>
            <a:pPr marL="285750" indent="-285750">
              <a:buFont typeface="Wingdings" panose="05000000000000000000" pitchFamily="2" charset="2"/>
              <a:buChar char="q"/>
            </a:pPr>
            <a:r>
              <a:rPr lang="en-US" sz="4000" dirty="0"/>
              <a:t>Project modelling </a:t>
            </a:r>
          </a:p>
          <a:p>
            <a:pPr marL="285750" indent="-285750">
              <a:buFont typeface="Wingdings" panose="05000000000000000000" pitchFamily="2" charset="2"/>
              <a:buChar char="q"/>
            </a:pPr>
            <a:r>
              <a:rPr lang="en-US" sz="4000" dirty="0"/>
              <a:t>Results </a:t>
            </a:r>
            <a:endParaRPr lang="en-IN"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B2C28"/>
        </a:solidFill>
        <a:effectLst/>
      </p:bgPr>
    </p:bg>
    <p:spTree>
      <p:nvGrpSpPr>
        <p:cNvPr id="1" name=""/>
        <p:cNvGrpSpPr/>
        <p:nvPr/>
      </p:nvGrpSpPr>
      <p:grpSpPr>
        <a:xfrm>
          <a:off x="0" y="0"/>
          <a:ext cx="0" cy="0"/>
          <a:chOff x="0" y="0"/>
          <a:chExt cx="0" cy="0"/>
        </a:xfrm>
      </p:grpSpPr>
      <p:grpSp>
        <p:nvGrpSpPr>
          <p:cNvPr id="10" name="Group 9"/>
          <p:cNvGrpSpPr/>
          <p:nvPr/>
        </p:nvGrpSpPr>
        <p:grpSpPr>
          <a:xfrm>
            <a:off x="0" y="13335"/>
            <a:ext cx="8328025" cy="6844665"/>
            <a:chOff x="-72" y="23"/>
            <a:chExt cx="13547" cy="10779"/>
          </a:xfrm>
          <a:solidFill>
            <a:srgbClr val="05090C"/>
          </a:solidFill>
        </p:grpSpPr>
        <p:sp>
          <p:nvSpPr>
            <p:cNvPr id="8" name="Right Triangle 7"/>
            <p:cNvSpPr/>
            <p:nvPr/>
          </p:nvSpPr>
          <p:spPr>
            <a:xfrm rot="5400000">
              <a:off x="4211" y="1538"/>
              <a:ext cx="10778" cy="774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s 8"/>
            <p:cNvSpPr/>
            <p:nvPr/>
          </p:nvSpPr>
          <p:spPr>
            <a:xfrm>
              <a:off x="-72" y="23"/>
              <a:ext cx="5784" cy="107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s 3"/>
          <p:cNvSpPr/>
          <p:nvPr/>
        </p:nvSpPr>
        <p:spPr>
          <a:xfrm>
            <a:off x="3759596" y="2477962"/>
            <a:ext cx="3062605" cy="303339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10297795" y="448310"/>
            <a:ext cx="1247775" cy="521970"/>
          </a:xfrm>
          <a:prstGeom prst="rect">
            <a:avLst/>
          </a:prstGeom>
          <a:noFill/>
        </p:spPr>
        <p:txBody>
          <a:bodyPr wrap="square" rtlCol="0">
            <a:spAutoFit/>
          </a:bodyPr>
          <a:lstStyle/>
          <a:p>
            <a:r>
              <a:rPr lang="en-US" sz="2800"/>
              <a:t>PAGE 4</a:t>
            </a:r>
          </a:p>
        </p:txBody>
      </p:sp>
      <p:sp>
        <p:nvSpPr>
          <p:cNvPr id="5" name="TextBox 4">
            <a:extLst>
              <a:ext uri="{FF2B5EF4-FFF2-40B4-BE49-F238E27FC236}">
                <a16:creationId xmlns:a16="http://schemas.microsoft.com/office/drawing/2014/main" id="{57DD4F2B-F4BE-42B8-1F75-820F9889E0FD}"/>
              </a:ext>
            </a:extLst>
          </p:cNvPr>
          <p:cNvSpPr txBox="1"/>
          <p:nvPr/>
        </p:nvSpPr>
        <p:spPr>
          <a:xfrm>
            <a:off x="512566" y="600948"/>
            <a:ext cx="6094602" cy="1200329"/>
          </a:xfrm>
          <a:prstGeom prst="rect">
            <a:avLst/>
          </a:prstGeom>
          <a:noFill/>
        </p:spPr>
        <p:txBody>
          <a:bodyPr wrap="square">
            <a:spAutoFit/>
          </a:bodyPr>
          <a:lstStyle/>
          <a:p>
            <a:r>
              <a:rPr lang="en-IN" sz="7200" dirty="0">
                <a:solidFill>
                  <a:schemeClr val="bg1"/>
                </a:solidFill>
              </a:rPr>
              <a:t>OVERVIEW</a:t>
            </a:r>
          </a:p>
        </p:txBody>
      </p:sp>
      <p:sp>
        <p:nvSpPr>
          <p:cNvPr id="6" name="TextBox 5">
            <a:extLst>
              <a:ext uri="{FF2B5EF4-FFF2-40B4-BE49-F238E27FC236}">
                <a16:creationId xmlns:a16="http://schemas.microsoft.com/office/drawing/2014/main" id="{0CF6D4F4-76B7-91D8-D98D-CE4668CC7A9F}"/>
              </a:ext>
            </a:extLst>
          </p:cNvPr>
          <p:cNvSpPr txBox="1"/>
          <p:nvPr/>
        </p:nvSpPr>
        <p:spPr>
          <a:xfrm>
            <a:off x="6912528" y="1518407"/>
            <a:ext cx="4941116" cy="3785652"/>
          </a:xfrm>
          <a:prstGeom prst="rect">
            <a:avLst/>
          </a:prstGeom>
          <a:noFill/>
        </p:spPr>
        <p:txBody>
          <a:bodyPr wrap="square" rtlCol="0">
            <a:spAutoFit/>
          </a:bodyPr>
          <a:lstStyle/>
          <a:p>
            <a:r>
              <a:rPr lang="en-US" dirty="0"/>
              <a:t>        </a:t>
            </a:r>
            <a:r>
              <a:rPr lang="en-US" sz="2400" dirty="0">
                <a:solidFill>
                  <a:schemeClr val="bg1"/>
                </a:solidFill>
                <a:latin typeface="Bahnschrift Light Condensed" panose="020B0502040204020203" pitchFamily="34" charset="0"/>
              </a:rPr>
              <a:t>This project aims to gain valuable insights into healthcare patterns and patient behaviors by analyzing a dataset containing information about doctor visits. The dataset includes attributes such as gender, age, income, illness, payment options, and chronic conditions.</a:t>
            </a:r>
          </a:p>
          <a:p>
            <a:r>
              <a:rPr lang="en-US" sz="2400" dirty="0">
                <a:solidFill>
                  <a:schemeClr val="bg1"/>
                </a:solidFill>
                <a:latin typeface="Bahnschrift Light Condensed" panose="020B0502040204020203" pitchFamily="34" charset="0"/>
              </a:rPr>
              <a:t>          Various data visualization techniques, such as bar charts, histograms, scatter plots, and pie charts, are employed to present the data effectively.</a:t>
            </a:r>
            <a:endParaRPr lang="en-IN" sz="2400" dirty="0">
              <a:solidFill>
                <a:schemeClr val="bg1"/>
              </a:solidFill>
              <a:latin typeface="Bahnschrift Light Condense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entagon 8"/>
          <p:cNvSpPr/>
          <p:nvPr/>
        </p:nvSpPr>
        <p:spPr>
          <a:xfrm rot="10800000">
            <a:off x="3184525" y="0"/>
            <a:ext cx="9007475" cy="6858000"/>
          </a:xfrm>
          <a:prstGeom prst="homePlate">
            <a:avLst>
              <a:gd name="adj" fmla="val 19990"/>
            </a:avLst>
          </a:prstGeom>
          <a:gradFill>
            <a:gsLst>
              <a:gs pos="20000">
                <a:srgbClr val="0F623E"/>
              </a:gs>
              <a:gs pos="98000">
                <a:srgbClr val="7EC097"/>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397125" y="2430145"/>
            <a:ext cx="2129790" cy="1997075"/>
          </a:xfrm>
          <a:prstGeom prst="roundRect">
            <a:avLst>
              <a:gd name="adj" fmla="val 50000"/>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10297795" y="448310"/>
            <a:ext cx="1247775" cy="521970"/>
          </a:xfrm>
          <a:prstGeom prst="rect">
            <a:avLst/>
          </a:prstGeom>
          <a:noFill/>
        </p:spPr>
        <p:txBody>
          <a:bodyPr wrap="square" rtlCol="0">
            <a:spAutoFit/>
          </a:bodyPr>
          <a:lstStyle/>
          <a:p>
            <a:r>
              <a:rPr lang="en-US" sz="2800"/>
              <a:t>PAGE 5</a:t>
            </a:r>
          </a:p>
        </p:txBody>
      </p:sp>
      <p:sp>
        <p:nvSpPr>
          <p:cNvPr id="5" name="TextBox 4">
            <a:extLst>
              <a:ext uri="{FF2B5EF4-FFF2-40B4-BE49-F238E27FC236}">
                <a16:creationId xmlns:a16="http://schemas.microsoft.com/office/drawing/2014/main" id="{26459690-0CB6-5A5D-EDB9-5BEB6C9414DC}"/>
              </a:ext>
            </a:extLst>
          </p:cNvPr>
          <p:cNvSpPr txBox="1"/>
          <p:nvPr/>
        </p:nvSpPr>
        <p:spPr>
          <a:xfrm>
            <a:off x="137224" y="707241"/>
            <a:ext cx="6094602" cy="1015663"/>
          </a:xfrm>
          <a:prstGeom prst="rect">
            <a:avLst/>
          </a:prstGeom>
          <a:noFill/>
        </p:spPr>
        <p:txBody>
          <a:bodyPr wrap="square">
            <a:spAutoFit/>
          </a:bodyPr>
          <a:lstStyle/>
          <a:p>
            <a:r>
              <a:rPr lang="en-IN" sz="6000" b="1" dirty="0">
                <a:effectLst>
                  <a:outerShdw blurRad="38100" dist="38100" dir="2700000" algn="tl">
                    <a:srgbClr val="000000">
                      <a:alpha val="43137"/>
                    </a:srgbClr>
                  </a:outerShdw>
                </a:effectLst>
              </a:rPr>
              <a:t>END USER</a:t>
            </a:r>
          </a:p>
        </p:txBody>
      </p:sp>
      <p:sp>
        <p:nvSpPr>
          <p:cNvPr id="6" name="TextBox 5">
            <a:extLst>
              <a:ext uri="{FF2B5EF4-FFF2-40B4-BE49-F238E27FC236}">
                <a16:creationId xmlns:a16="http://schemas.microsoft.com/office/drawing/2014/main" id="{6EB32DD1-E341-8959-7230-257FBA61380F}"/>
              </a:ext>
            </a:extLst>
          </p:cNvPr>
          <p:cNvSpPr txBox="1"/>
          <p:nvPr/>
        </p:nvSpPr>
        <p:spPr>
          <a:xfrm>
            <a:off x="4773336" y="1426128"/>
            <a:ext cx="7281439" cy="4524315"/>
          </a:xfrm>
          <a:prstGeom prst="rect">
            <a:avLst/>
          </a:prstGeom>
          <a:noFill/>
        </p:spPr>
        <p:txBody>
          <a:bodyPr wrap="square" rtlCol="0">
            <a:spAutoFit/>
          </a:bodyPr>
          <a:lstStyle/>
          <a:p>
            <a:pPr marL="285750" indent="-285750">
              <a:buFont typeface="Wingdings" panose="05000000000000000000" pitchFamily="2" charset="2"/>
              <a:buChar char="ü"/>
            </a:pPr>
            <a:r>
              <a:rPr lang="en-US" sz="3200" dirty="0">
                <a:latin typeface="+mj-lt"/>
              </a:rPr>
              <a:t>Healthcare Providers and Facilities </a:t>
            </a:r>
          </a:p>
          <a:p>
            <a:pPr marL="285750" indent="-285750">
              <a:buFont typeface="Wingdings" panose="05000000000000000000" pitchFamily="2" charset="2"/>
              <a:buChar char="ü"/>
            </a:pPr>
            <a:r>
              <a:rPr lang="en-US" sz="3200" dirty="0">
                <a:latin typeface="+mj-lt"/>
              </a:rPr>
              <a:t>Healthcare Administrators and Policy Makers </a:t>
            </a:r>
          </a:p>
          <a:p>
            <a:pPr marL="285750" indent="-285750">
              <a:buFont typeface="Wingdings" panose="05000000000000000000" pitchFamily="2" charset="2"/>
              <a:buChar char="ü"/>
            </a:pPr>
            <a:r>
              <a:rPr lang="en-US" sz="3200" dirty="0">
                <a:latin typeface="+mj-lt"/>
              </a:rPr>
              <a:t>Public Health Organizations </a:t>
            </a:r>
          </a:p>
          <a:p>
            <a:pPr marL="285750" indent="-285750">
              <a:buFont typeface="Wingdings" panose="05000000000000000000" pitchFamily="2" charset="2"/>
              <a:buChar char="ü"/>
            </a:pPr>
            <a:r>
              <a:rPr lang="en-US" sz="3200" dirty="0">
                <a:latin typeface="+mj-lt"/>
              </a:rPr>
              <a:t>Health Insurance Companies </a:t>
            </a:r>
          </a:p>
          <a:p>
            <a:pPr marL="285750" indent="-285750">
              <a:buFont typeface="Wingdings" panose="05000000000000000000" pitchFamily="2" charset="2"/>
              <a:buChar char="ü"/>
            </a:pPr>
            <a:r>
              <a:rPr lang="en-US" sz="3200" dirty="0">
                <a:latin typeface="+mj-lt"/>
              </a:rPr>
              <a:t>Medical Researchers </a:t>
            </a:r>
          </a:p>
          <a:p>
            <a:pPr marL="285750" indent="-285750">
              <a:buFont typeface="Wingdings" panose="05000000000000000000" pitchFamily="2" charset="2"/>
              <a:buChar char="ü"/>
            </a:pPr>
            <a:r>
              <a:rPr lang="en-US" sz="3200" dirty="0">
                <a:latin typeface="+mj-lt"/>
              </a:rPr>
              <a:t>Pharmaceutical Companies </a:t>
            </a:r>
          </a:p>
          <a:p>
            <a:pPr marL="285750" indent="-285750">
              <a:buFont typeface="Wingdings" panose="05000000000000000000" pitchFamily="2" charset="2"/>
              <a:buChar char="ü"/>
            </a:pPr>
            <a:r>
              <a:rPr lang="en-US" sz="3200" dirty="0">
                <a:latin typeface="+mj-lt"/>
              </a:rPr>
              <a:t>Academic Institutions</a:t>
            </a:r>
            <a:endParaRPr lang="en-IN" sz="3200" dirty="0">
              <a:latin typeface="+mj-lt"/>
            </a:endParaRPr>
          </a:p>
          <a:p>
            <a:pPr marL="285750" indent="-285750">
              <a:buFont typeface="Wingdings" panose="05000000000000000000" pitchFamily="2" charset="2"/>
              <a:buChar char="ü"/>
            </a:pP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2214"/>
        </a:solidFill>
        <a:effectLst/>
      </p:bgPr>
    </p:bg>
    <p:spTree>
      <p:nvGrpSpPr>
        <p:cNvPr id="1" name=""/>
        <p:cNvGrpSpPr/>
        <p:nvPr/>
      </p:nvGrpSpPr>
      <p:grpSpPr>
        <a:xfrm>
          <a:off x="0" y="0"/>
          <a:ext cx="0" cy="0"/>
          <a:chOff x="0" y="0"/>
          <a:chExt cx="0" cy="0"/>
        </a:xfrm>
      </p:grpSpPr>
      <p:sp>
        <p:nvSpPr>
          <p:cNvPr id="5" name="Rectangles 4"/>
          <p:cNvSpPr/>
          <p:nvPr/>
        </p:nvSpPr>
        <p:spPr>
          <a:xfrm>
            <a:off x="2575560" y="0"/>
            <a:ext cx="9616440" cy="6865620"/>
          </a:xfrm>
          <a:prstGeom prst="rect">
            <a:avLst/>
          </a:prstGeom>
          <a:solidFill>
            <a:srgbClr val="866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822960" y="739140"/>
            <a:ext cx="3094355" cy="3321685"/>
          </a:xfrm>
          <a:prstGeom prst="roundRect">
            <a:avLst>
              <a:gd name="adj" fmla="val 8943"/>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10297795" y="448310"/>
            <a:ext cx="1247775" cy="521970"/>
          </a:xfrm>
          <a:prstGeom prst="rect">
            <a:avLst/>
          </a:prstGeom>
          <a:noFill/>
        </p:spPr>
        <p:txBody>
          <a:bodyPr wrap="square" rtlCol="0">
            <a:spAutoFit/>
          </a:bodyPr>
          <a:lstStyle/>
          <a:p>
            <a:r>
              <a:rPr lang="en-US" sz="2800"/>
              <a:t>PAGE 6</a:t>
            </a:r>
          </a:p>
        </p:txBody>
      </p:sp>
      <p:sp>
        <p:nvSpPr>
          <p:cNvPr id="2" name="TextBox 1">
            <a:extLst>
              <a:ext uri="{FF2B5EF4-FFF2-40B4-BE49-F238E27FC236}">
                <a16:creationId xmlns:a16="http://schemas.microsoft.com/office/drawing/2014/main" id="{7119CABD-B977-7E02-09D7-09C34566F361}"/>
              </a:ext>
            </a:extLst>
          </p:cNvPr>
          <p:cNvSpPr txBox="1"/>
          <p:nvPr/>
        </p:nvSpPr>
        <p:spPr>
          <a:xfrm>
            <a:off x="4706224" y="32811"/>
            <a:ext cx="3836911" cy="830997"/>
          </a:xfrm>
          <a:prstGeom prst="rect">
            <a:avLst/>
          </a:prstGeom>
          <a:noFill/>
        </p:spPr>
        <p:txBody>
          <a:bodyPr wrap="square" rtlCol="0">
            <a:spAutoFit/>
          </a:bodyPr>
          <a:lstStyle/>
          <a:p>
            <a:r>
              <a:rPr lang="en-IN" sz="4800" b="1" u="sng" dirty="0">
                <a:effectLst>
                  <a:outerShdw blurRad="38100" dist="38100" dir="2700000" algn="tl">
                    <a:srgbClr val="000000">
                      <a:alpha val="43137"/>
                    </a:srgbClr>
                  </a:outerShdw>
                </a:effectLst>
              </a:rPr>
              <a:t>SOLUTION</a:t>
            </a:r>
            <a:endParaRPr lang="en-IN" sz="4800" dirty="0"/>
          </a:p>
        </p:txBody>
      </p:sp>
      <p:sp>
        <p:nvSpPr>
          <p:cNvPr id="6" name="TextBox 5">
            <a:extLst>
              <a:ext uri="{FF2B5EF4-FFF2-40B4-BE49-F238E27FC236}">
                <a16:creationId xmlns:a16="http://schemas.microsoft.com/office/drawing/2014/main" id="{1B690D32-02DE-C81C-6821-7A8866440CBF}"/>
              </a:ext>
            </a:extLst>
          </p:cNvPr>
          <p:cNvSpPr txBox="1"/>
          <p:nvPr/>
        </p:nvSpPr>
        <p:spPr>
          <a:xfrm>
            <a:off x="4907560" y="1551963"/>
            <a:ext cx="6191075" cy="2862322"/>
          </a:xfrm>
          <a:prstGeom prst="rect">
            <a:avLst/>
          </a:prstGeom>
          <a:noFill/>
        </p:spPr>
        <p:txBody>
          <a:bodyPr wrap="square" rtlCol="0">
            <a:spAutoFit/>
          </a:bodyPr>
          <a:lstStyle/>
          <a:p>
            <a:r>
              <a:rPr lang="en-US" dirty="0">
                <a:solidFill>
                  <a:schemeClr val="bg2"/>
                </a:solidFill>
              </a:rPr>
              <a:t>The analysis of doctor visit data provides a comprehensive understanding of healthcare utilization, patient demographics, prevalent illnesses, and the impact of chronic conditions. It offers actionable insights that can inform decision making and improve healthcare services across various sectors. </a:t>
            </a:r>
          </a:p>
          <a:p>
            <a:pPr marL="285750" indent="-285750" algn="just">
              <a:buFont typeface="Wingdings" panose="05000000000000000000" pitchFamily="2" charset="2"/>
              <a:buChar char="Ø"/>
            </a:pPr>
            <a:r>
              <a:rPr lang="en-US" sz="2400" dirty="0"/>
              <a:t>Improved Patient Care </a:t>
            </a:r>
          </a:p>
          <a:p>
            <a:pPr marL="285750" indent="-285750" algn="just">
              <a:buFont typeface="Wingdings" panose="05000000000000000000" pitchFamily="2" charset="2"/>
              <a:buChar char="Ø"/>
            </a:pPr>
            <a:r>
              <a:rPr lang="en-US" sz="2400" dirty="0"/>
              <a:t>Resource Optimization </a:t>
            </a:r>
          </a:p>
          <a:p>
            <a:pPr marL="285750" indent="-285750" algn="just">
              <a:buFont typeface="Wingdings" panose="05000000000000000000" pitchFamily="2" charset="2"/>
              <a:buChar char="Ø"/>
            </a:pPr>
            <a:r>
              <a:rPr lang="en-US" sz="2400" dirty="0"/>
              <a:t>Research and Innovation</a:t>
            </a:r>
            <a:endParaRPr lang="en-IN" sz="24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sp>
        <p:nvSpPr>
          <p:cNvPr id="4" name="Freeform 3"/>
          <p:cNvSpPr/>
          <p:nvPr/>
        </p:nvSpPr>
        <p:spPr>
          <a:xfrm rot="16200000">
            <a:off x="4562475" y="2484120"/>
            <a:ext cx="3067050" cy="5680710"/>
          </a:xfrm>
          <a:custGeom>
            <a:avLst/>
            <a:gdLst>
              <a:gd name="connsiteX0" fmla="*/ 79 w 4830"/>
              <a:gd name="connsiteY0" fmla="*/ 0 h 8130"/>
              <a:gd name="connsiteX1" fmla="*/ 2382 w 4830"/>
              <a:gd name="connsiteY1" fmla="*/ 16 h 8130"/>
              <a:gd name="connsiteX2" fmla="*/ 4830 w 4830"/>
              <a:gd name="connsiteY2" fmla="*/ 4016 h 8130"/>
              <a:gd name="connsiteX3" fmla="*/ 2429 w 4830"/>
              <a:gd name="connsiteY3" fmla="*/ 8130 h 8130"/>
              <a:gd name="connsiteX4" fmla="*/ 0 w 4830"/>
              <a:gd name="connsiteY4" fmla="*/ 8114 h 8130"/>
              <a:gd name="connsiteX5" fmla="*/ 79 w 4830"/>
              <a:gd name="connsiteY5" fmla="*/ 0 h 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0" h="8130">
                <a:moveTo>
                  <a:pt x="79" y="0"/>
                </a:moveTo>
                <a:lnTo>
                  <a:pt x="2382" y="16"/>
                </a:lnTo>
                <a:cubicBezTo>
                  <a:pt x="3704" y="16"/>
                  <a:pt x="4830" y="995"/>
                  <a:pt x="4830" y="4016"/>
                </a:cubicBezTo>
                <a:cubicBezTo>
                  <a:pt x="4830" y="7037"/>
                  <a:pt x="3751" y="8130"/>
                  <a:pt x="2429" y="8130"/>
                </a:cubicBezTo>
                <a:lnTo>
                  <a:pt x="0" y="8114"/>
                </a:lnTo>
                <a:lnTo>
                  <a:pt x="79" y="0"/>
                </a:lnTo>
                <a:close/>
              </a:path>
            </a:pathLst>
          </a:cu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10297795" y="448310"/>
            <a:ext cx="1247775" cy="521970"/>
          </a:xfrm>
          <a:prstGeom prst="rect">
            <a:avLst/>
          </a:prstGeom>
          <a:noFill/>
        </p:spPr>
        <p:txBody>
          <a:bodyPr wrap="square" rtlCol="0">
            <a:spAutoFit/>
          </a:bodyPr>
          <a:lstStyle/>
          <a:p>
            <a:r>
              <a:rPr lang="en-US" sz="2800"/>
              <a:t>PAGE 7</a:t>
            </a:r>
          </a:p>
        </p:txBody>
      </p:sp>
      <p:sp>
        <p:nvSpPr>
          <p:cNvPr id="3" name="TextBox 2">
            <a:extLst>
              <a:ext uri="{FF2B5EF4-FFF2-40B4-BE49-F238E27FC236}">
                <a16:creationId xmlns:a16="http://schemas.microsoft.com/office/drawing/2014/main" id="{0CE0C008-3B7A-9F51-EB3E-10B12BF6C7DA}"/>
              </a:ext>
            </a:extLst>
          </p:cNvPr>
          <p:cNvSpPr txBox="1"/>
          <p:nvPr/>
        </p:nvSpPr>
        <p:spPr>
          <a:xfrm>
            <a:off x="320879" y="293796"/>
            <a:ext cx="6094602" cy="830997"/>
          </a:xfrm>
          <a:prstGeom prst="rect">
            <a:avLst/>
          </a:prstGeom>
          <a:noFill/>
        </p:spPr>
        <p:txBody>
          <a:bodyPr wrap="square">
            <a:spAutoFit/>
          </a:bodyPr>
          <a:lstStyle/>
          <a:p>
            <a:r>
              <a:rPr lang="en-IN" sz="4800" b="1" u="sng" dirty="0">
                <a:effectLst>
                  <a:outerShdw blurRad="38100" dist="38100" dir="2700000" algn="tl">
                    <a:srgbClr val="000000">
                      <a:alpha val="43137"/>
                    </a:srgbClr>
                  </a:outerShdw>
                </a:effectLst>
              </a:rPr>
              <a:t>CUSTOMIZATION</a:t>
            </a:r>
            <a:endParaRPr lang="en-IN" sz="4800" dirty="0"/>
          </a:p>
        </p:txBody>
      </p:sp>
      <p:sp>
        <p:nvSpPr>
          <p:cNvPr id="7" name="TextBox 6">
            <a:extLst>
              <a:ext uri="{FF2B5EF4-FFF2-40B4-BE49-F238E27FC236}">
                <a16:creationId xmlns:a16="http://schemas.microsoft.com/office/drawing/2014/main" id="{B885E4FE-49B3-A892-82F1-61435BF5F023}"/>
              </a:ext>
            </a:extLst>
          </p:cNvPr>
          <p:cNvSpPr txBox="1"/>
          <p:nvPr/>
        </p:nvSpPr>
        <p:spPr>
          <a:xfrm>
            <a:off x="966831" y="1408593"/>
            <a:ext cx="8831509" cy="2585323"/>
          </a:xfrm>
          <a:prstGeom prst="rect">
            <a:avLst/>
          </a:prstGeom>
          <a:noFill/>
        </p:spPr>
        <p:txBody>
          <a:bodyPr wrap="square">
            <a:spAutoFit/>
          </a:bodyPr>
          <a:lstStyle/>
          <a:p>
            <a:r>
              <a:rPr lang="en-US" dirty="0">
                <a:solidFill>
                  <a:schemeClr val="tx1">
                    <a:lumMod val="50000"/>
                    <a:lumOff val="50000"/>
                  </a:schemeClr>
                </a:solidFill>
              </a:rPr>
              <a:t>Understanding the context of the dataset was crucial. </a:t>
            </a:r>
          </a:p>
          <a:p>
            <a:endParaRPr lang="en-US" dirty="0">
              <a:solidFill>
                <a:schemeClr val="tx1">
                  <a:lumMod val="50000"/>
                  <a:lumOff val="50000"/>
                </a:schemeClr>
              </a:solidFill>
            </a:endParaRPr>
          </a:p>
          <a:p>
            <a:r>
              <a:rPr lang="en-US" dirty="0">
                <a:solidFill>
                  <a:schemeClr val="tx1">
                    <a:lumMod val="50000"/>
                    <a:lumOff val="50000"/>
                  </a:schemeClr>
                </a:solidFill>
              </a:rPr>
              <a:t>To ensure data quality and accuracy, data cleaning and preprocessing were performed. This involved handling missing values, addressing outliers, and transforming the data into a suitable format for analysis. visualization techniques was tailored to the attributes and objectives of the analysis. </a:t>
            </a:r>
          </a:p>
          <a:p>
            <a:endParaRPr lang="en-US" dirty="0">
              <a:solidFill>
                <a:schemeClr val="tx1">
                  <a:lumMod val="50000"/>
                  <a:lumOff val="50000"/>
                </a:schemeClr>
              </a:solidFill>
            </a:endParaRPr>
          </a:p>
          <a:p>
            <a:r>
              <a:rPr lang="en-US" dirty="0">
                <a:solidFill>
                  <a:schemeClr val="tx1">
                    <a:lumMod val="50000"/>
                    <a:lumOff val="50000"/>
                  </a:schemeClr>
                </a:solidFill>
              </a:rPr>
              <a:t>Different types of charts, such as bar charts, histograms, scatter plots, and pie charts, were selected to effectively represent the data and reveal patterns and relationships</a:t>
            </a:r>
            <a:endParaRPr lang="en-IN" dirty="0">
              <a:solidFill>
                <a:schemeClr val="tx1">
                  <a:lumMod val="50000"/>
                  <a:lumOff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F24"/>
        </a:solidFill>
        <a:effectLst/>
      </p:bgPr>
    </p:bg>
    <p:spTree>
      <p:nvGrpSpPr>
        <p:cNvPr id="1" name=""/>
        <p:cNvGrpSpPr/>
        <p:nvPr/>
      </p:nvGrpSpPr>
      <p:grpSpPr>
        <a:xfrm>
          <a:off x="0" y="0"/>
          <a:ext cx="0" cy="0"/>
          <a:chOff x="0" y="0"/>
          <a:chExt cx="0" cy="0"/>
        </a:xfrm>
      </p:grpSpPr>
      <p:sp>
        <p:nvSpPr>
          <p:cNvPr id="5" name="Right Triangle 4"/>
          <p:cNvSpPr/>
          <p:nvPr/>
        </p:nvSpPr>
        <p:spPr>
          <a:xfrm rot="5400000">
            <a:off x="2697480" y="-2696845"/>
            <a:ext cx="6858000" cy="12252325"/>
          </a:xfrm>
          <a:prstGeom prst="rtTriangle">
            <a:avLst/>
          </a:prstGeom>
          <a:solidFill>
            <a:srgbClr val="4C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717515" y="3087544"/>
            <a:ext cx="2171700" cy="2930525"/>
          </a:xfrm>
          <a:prstGeom prst="round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10297795" y="448310"/>
            <a:ext cx="1247775" cy="521970"/>
          </a:xfrm>
          <a:prstGeom prst="rect">
            <a:avLst/>
          </a:prstGeom>
          <a:noFill/>
        </p:spPr>
        <p:txBody>
          <a:bodyPr wrap="square" rtlCol="0">
            <a:spAutoFit/>
          </a:bodyPr>
          <a:lstStyle/>
          <a:p>
            <a:r>
              <a:rPr lang="en-US" sz="2800"/>
              <a:t>PAGE 8</a:t>
            </a:r>
          </a:p>
        </p:txBody>
      </p:sp>
      <p:sp>
        <p:nvSpPr>
          <p:cNvPr id="2" name="TextBox 1">
            <a:extLst>
              <a:ext uri="{FF2B5EF4-FFF2-40B4-BE49-F238E27FC236}">
                <a16:creationId xmlns:a16="http://schemas.microsoft.com/office/drawing/2014/main" id="{23FE607F-50FA-0CBC-E895-3AD27F14659B}"/>
              </a:ext>
            </a:extLst>
          </p:cNvPr>
          <p:cNvSpPr txBox="1"/>
          <p:nvPr/>
        </p:nvSpPr>
        <p:spPr>
          <a:xfrm>
            <a:off x="377505" y="448310"/>
            <a:ext cx="5637401" cy="1077218"/>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rPr>
              <a:t>MODELLING AND TECHNOLOGICAL APPROACH</a:t>
            </a:r>
            <a:endParaRPr lang="en-IN" sz="3200" dirty="0"/>
          </a:p>
        </p:txBody>
      </p:sp>
      <p:sp>
        <p:nvSpPr>
          <p:cNvPr id="7" name="TextBox 6">
            <a:extLst>
              <a:ext uri="{FF2B5EF4-FFF2-40B4-BE49-F238E27FC236}">
                <a16:creationId xmlns:a16="http://schemas.microsoft.com/office/drawing/2014/main" id="{25735F1C-B1EA-AA28-AD58-3FAC34E5DD0A}"/>
              </a:ext>
            </a:extLst>
          </p:cNvPr>
          <p:cNvSpPr txBox="1"/>
          <p:nvPr/>
        </p:nvSpPr>
        <p:spPr>
          <a:xfrm>
            <a:off x="5117284" y="2276935"/>
            <a:ext cx="6769916" cy="286232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accent3">
                    <a:lumMod val="20000"/>
                    <a:lumOff val="80000"/>
                  </a:schemeClr>
                </a:solidFill>
              </a:rPr>
              <a:t>Utilized descriptive statistics and data visualization techniques to summarize and understand the dataset's main characteristics and patterns. </a:t>
            </a:r>
          </a:p>
          <a:p>
            <a:endParaRPr lang="en-US" sz="1800" dirty="0">
              <a:solidFill>
                <a:schemeClr val="accent3">
                  <a:lumMod val="20000"/>
                  <a:lumOff val="80000"/>
                </a:schemeClr>
              </a:solidFill>
            </a:endParaRPr>
          </a:p>
          <a:p>
            <a:pPr marL="285750" indent="-285750">
              <a:buFont typeface="Wingdings" panose="05000000000000000000" pitchFamily="2" charset="2"/>
              <a:buChar char="Ø"/>
            </a:pPr>
            <a:r>
              <a:rPr lang="en-US" sz="1800" dirty="0">
                <a:solidFill>
                  <a:schemeClr val="accent3">
                    <a:lumMod val="20000"/>
                    <a:lumOff val="80000"/>
                  </a:schemeClr>
                </a:solidFill>
              </a:rPr>
              <a:t>Cleaning and transforming the data to handle missing values, outliers, and prepare it for analysis.</a:t>
            </a:r>
          </a:p>
          <a:p>
            <a:endParaRPr lang="en-US" sz="1800" dirty="0">
              <a:solidFill>
                <a:schemeClr val="accent3">
                  <a:lumMod val="20000"/>
                  <a:lumOff val="80000"/>
                </a:schemeClr>
              </a:solidFill>
            </a:endParaRPr>
          </a:p>
          <a:p>
            <a:pPr marL="285750" indent="-285750">
              <a:buFont typeface="Wingdings" panose="05000000000000000000" pitchFamily="2" charset="2"/>
              <a:buChar char="Ø"/>
            </a:pPr>
            <a:r>
              <a:rPr lang="en-US" sz="1800" dirty="0">
                <a:solidFill>
                  <a:schemeClr val="accent3">
                    <a:lumMod val="20000"/>
                    <a:lumOff val="80000"/>
                  </a:schemeClr>
                </a:solidFill>
              </a:rPr>
              <a:t> Utilized Python and its popular libraries (e.g., Pandas, NumPy, Matplotlib, Seaborn) to conduct     data manipulation, visualization, and modeling tasks</a:t>
            </a:r>
            <a:r>
              <a:rPr lang="en-US" dirty="0">
                <a:solidFill>
                  <a:schemeClr val="accent3">
                    <a:lumMod val="20000"/>
                    <a:lumOff val="80000"/>
                  </a:schemeClr>
                </a:solidFill>
              </a:rPr>
              <a:t>.</a:t>
            </a:r>
            <a:endParaRPr lang="en-IN" dirty="0">
              <a:solidFill>
                <a:schemeClr val="accent3">
                  <a:lumMod val="20000"/>
                  <a:lumOff val="8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537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Light Condensed</vt:lpstr>
      <vt:lpstr>Calibri</vt:lpstr>
      <vt:lpstr>Calibri Light</vt:lpstr>
      <vt:lpstr>Cambria</vt:lpstr>
      <vt:lpstr>Wingdings</vt:lpstr>
      <vt:lpstr>Office Theme</vt:lpstr>
      <vt:lpstr>DOCTOR VISIT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VISIT ANALYSIS</dc:title>
  <dc:creator>SHANTHI KRISHNA</dc:creator>
  <cp:lastModifiedBy>JITTA VARUN REDDY</cp:lastModifiedBy>
  <cp:revision>9</cp:revision>
  <dcterms:created xsi:type="dcterms:W3CDTF">2023-07-21T19:24:00Z</dcterms:created>
  <dcterms:modified xsi:type="dcterms:W3CDTF">2023-07-22T05:35:21Z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525567D86D8942538077BC62DA1063B7</vt:lpwstr>
  </property>
  <property fmtid="{D5CDD505-2E9C-101B-9397-08002B2CF9AE}" pid="3" name="KSOProductBuildVer">
    <vt:lpwstr>1033-11.2.0.11537</vt:lpwstr>
  </property>
</Properties>
</file>