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316" r:id="rId2"/>
    <p:sldId id="317" r:id="rId3"/>
    <p:sldId id="276" r:id="rId4"/>
    <p:sldId id="280" r:id="rId5"/>
    <p:sldId id="366" r:id="rId6"/>
    <p:sldId id="281" r:id="rId7"/>
    <p:sldId id="258" r:id="rId8"/>
    <p:sldId id="279" r:id="rId9"/>
    <p:sldId id="264" r:id="rId10"/>
    <p:sldId id="383" r:id="rId11"/>
    <p:sldId id="425" r:id="rId12"/>
    <p:sldId id="426" r:id="rId13"/>
    <p:sldId id="384" r:id="rId14"/>
    <p:sldId id="423" r:id="rId15"/>
    <p:sldId id="351" r:id="rId16"/>
    <p:sldId id="385" r:id="rId17"/>
    <p:sldId id="387" r:id="rId18"/>
    <p:sldId id="403" r:id="rId19"/>
    <p:sldId id="402" r:id="rId20"/>
    <p:sldId id="404" r:id="rId21"/>
    <p:sldId id="405" r:id="rId22"/>
    <p:sldId id="361" r:id="rId23"/>
    <p:sldId id="424" r:id="rId24"/>
    <p:sldId id="427" r:id="rId25"/>
    <p:sldId id="419" r:id="rId26"/>
    <p:sldId id="420" r:id="rId27"/>
    <p:sldId id="371" r:id="rId28"/>
    <p:sldId id="37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p15:clr>
            <a:srgbClr val="A4A3A4"/>
          </p15:clr>
        </p15:guide>
        <p15:guide id="2" pos="375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516" y="-132"/>
      </p:cViewPr>
      <p:guideLst>
        <p:guide orient="horz" pos="2140"/>
        <p:guide pos="375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263583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916114"/>
            <a:ext cx="5384800" cy="446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16114"/>
            <a:ext cx="5384800" cy="44656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5BB6D2-DE0A-4B30-88B0-2FE9762F5B47}" type="datetime1">
              <a:rPr lang="en-US" smtClean="0"/>
              <a:t>2/26/2025</a:t>
            </a:fld>
            <a:endParaRPr lang="en-IN"/>
          </a:p>
        </p:txBody>
      </p:sp>
      <p:sp>
        <p:nvSpPr>
          <p:cNvPr id="5" name="Footer Placeholder 4"/>
          <p:cNvSpPr>
            <a:spLocks noGrp="1"/>
          </p:cNvSpPr>
          <p:nvPr>
            <p:ph type="ftr" sz="quarter" idx="11"/>
          </p:nvPr>
        </p:nvSpPr>
        <p:spPr/>
        <p:txBody>
          <a:bodyPr/>
          <a:lstStyle/>
          <a:p>
            <a:r>
              <a:rPr lang="en-IN"/>
              <a:t>E-P HMSA</a:t>
            </a:r>
          </a:p>
        </p:txBody>
      </p:sp>
      <p:sp>
        <p:nvSpPr>
          <p:cNvPr id="6" name="Slide Number Placeholder 5"/>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C5BB6D2-DE0A-4B30-88B0-2FE9762F5B47}" type="datetime1">
              <a:rPr lang="en-US" smtClean="0"/>
              <a:t>2/26/2025</a:t>
            </a:fld>
            <a:endParaRPr lang="en-IN"/>
          </a:p>
        </p:txBody>
      </p:sp>
      <p:sp>
        <p:nvSpPr>
          <p:cNvPr id="6" name="Footer Placeholder 5"/>
          <p:cNvSpPr>
            <a:spLocks noGrp="1"/>
          </p:cNvSpPr>
          <p:nvPr>
            <p:ph type="ftr" sz="quarter" idx="11"/>
          </p:nvPr>
        </p:nvSpPr>
        <p:spPr/>
        <p:txBody>
          <a:bodyPr/>
          <a:lstStyle/>
          <a:p>
            <a:r>
              <a:rPr lang="en-IN"/>
              <a:t>E-P HMSA</a:t>
            </a:r>
          </a:p>
        </p:txBody>
      </p:sp>
      <p:sp>
        <p:nvSpPr>
          <p:cNvPr id="7" name="Slide Number Placeholder 6"/>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C5BB6D2-DE0A-4B30-88B0-2FE9762F5B47}" type="datetime1">
              <a:rPr lang="en-US" smtClean="0"/>
              <a:t>2/26/2025</a:t>
            </a:fld>
            <a:endParaRPr lang="en-IN"/>
          </a:p>
        </p:txBody>
      </p:sp>
      <p:sp>
        <p:nvSpPr>
          <p:cNvPr id="8" name="Footer Placeholder 7"/>
          <p:cNvSpPr>
            <a:spLocks noGrp="1"/>
          </p:cNvSpPr>
          <p:nvPr>
            <p:ph type="ftr" sz="quarter" idx="11"/>
          </p:nvPr>
        </p:nvSpPr>
        <p:spPr/>
        <p:txBody>
          <a:bodyPr/>
          <a:lstStyle/>
          <a:p>
            <a:r>
              <a:rPr lang="en-IN"/>
              <a:t>E-P HMSA</a:t>
            </a:r>
          </a:p>
        </p:txBody>
      </p:sp>
      <p:sp>
        <p:nvSpPr>
          <p:cNvPr id="9" name="Slide Number Placeholder 8"/>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C5BB6D2-DE0A-4B30-88B0-2FE9762F5B47}" type="datetime1">
              <a:rPr lang="en-US" smtClean="0"/>
              <a:t>2/26/2025</a:t>
            </a:fld>
            <a:endParaRPr lang="en-IN"/>
          </a:p>
        </p:txBody>
      </p:sp>
      <p:sp>
        <p:nvSpPr>
          <p:cNvPr id="4" name="Footer Placeholder 3"/>
          <p:cNvSpPr>
            <a:spLocks noGrp="1"/>
          </p:cNvSpPr>
          <p:nvPr>
            <p:ph type="ftr" sz="quarter" idx="11"/>
          </p:nvPr>
        </p:nvSpPr>
        <p:spPr/>
        <p:txBody>
          <a:bodyPr/>
          <a:lstStyle/>
          <a:p>
            <a:r>
              <a:rPr lang="en-IN"/>
              <a:t>E-P HMSA</a:t>
            </a:r>
          </a:p>
        </p:txBody>
      </p:sp>
      <p:sp>
        <p:nvSpPr>
          <p:cNvPr id="5" name="Slide Number Placeholder 4"/>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5BB6D2-DE0A-4B30-88B0-2FE9762F5B47}" type="datetime1">
              <a:rPr lang="en-US" smtClean="0"/>
              <a:t>2/26/2025</a:t>
            </a:fld>
            <a:endParaRPr lang="en-IN"/>
          </a:p>
        </p:txBody>
      </p:sp>
      <p:sp>
        <p:nvSpPr>
          <p:cNvPr id="3" name="Footer Placeholder 2"/>
          <p:cNvSpPr>
            <a:spLocks noGrp="1"/>
          </p:cNvSpPr>
          <p:nvPr>
            <p:ph type="ftr" sz="quarter" idx="11"/>
          </p:nvPr>
        </p:nvSpPr>
        <p:spPr/>
        <p:txBody>
          <a:bodyPr/>
          <a:lstStyle/>
          <a:p>
            <a:r>
              <a:rPr lang="en-IN"/>
              <a:t>E-P HMSA</a:t>
            </a:r>
          </a:p>
        </p:txBody>
      </p:sp>
      <p:sp>
        <p:nvSpPr>
          <p:cNvPr id="4" name="Slide Number Placeholder 3"/>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5BB6D2-DE0A-4B30-88B0-2FE9762F5B47}" type="datetime1">
              <a:rPr lang="en-US" smtClean="0"/>
              <a:t>2/26/2025</a:t>
            </a:fld>
            <a:endParaRPr lang="en-IN"/>
          </a:p>
        </p:txBody>
      </p:sp>
      <p:sp>
        <p:nvSpPr>
          <p:cNvPr id="6" name="Footer Placeholder 5"/>
          <p:cNvSpPr>
            <a:spLocks noGrp="1"/>
          </p:cNvSpPr>
          <p:nvPr>
            <p:ph type="ftr" sz="quarter" idx="11"/>
          </p:nvPr>
        </p:nvSpPr>
        <p:spPr/>
        <p:txBody>
          <a:bodyPr/>
          <a:lstStyle/>
          <a:p>
            <a:r>
              <a:rPr lang="en-IN"/>
              <a:t>E-P HMSA</a:t>
            </a:r>
          </a:p>
        </p:txBody>
      </p:sp>
      <p:sp>
        <p:nvSpPr>
          <p:cNvPr id="7" name="Slide Number Placeholder 6"/>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C5BB6D2-DE0A-4B30-88B0-2FE9762F5B47}" type="datetime1">
              <a:rPr lang="en-US" smtClean="0"/>
              <a:t>2/26/2025</a:t>
            </a:fld>
            <a:endParaRPr lang="en-IN"/>
          </a:p>
        </p:txBody>
      </p:sp>
      <p:sp>
        <p:nvSpPr>
          <p:cNvPr id="6" name="Footer Placeholder 5"/>
          <p:cNvSpPr>
            <a:spLocks noGrp="1"/>
          </p:cNvSpPr>
          <p:nvPr>
            <p:ph type="ftr" sz="quarter" idx="11"/>
          </p:nvPr>
        </p:nvSpPr>
        <p:spPr/>
        <p:txBody>
          <a:bodyPr/>
          <a:lstStyle/>
          <a:p>
            <a:r>
              <a:rPr lang="en-IN"/>
              <a:t>E-P HMSA</a:t>
            </a:r>
          </a:p>
        </p:txBody>
      </p:sp>
      <p:sp>
        <p:nvSpPr>
          <p:cNvPr id="7" name="Slide Number Placeholder 6"/>
          <p:cNvSpPr>
            <a:spLocks noGrp="1"/>
          </p:cNvSpPr>
          <p:nvPr>
            <p:ph type="sldNum" sz="quarter" idx="12"/>
          </p:nvPr>
        </p:nvSpPr>
        <p:spPr/>
        <p:txBody>
          <a:bodyPr/>
          <a:lstStyle/>
          <a:p>
            <a:fld id="{EAF01AD0-324B-4C4E-A956-7DB5BADB8056}" type="slidenum">
              <a:rPr lang="en-IN" smtClean="0"/>
              <a:t>‹#›</a:t>
            </a:fld>
            <a:endParaRPr lang="en-IN"/>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5BB6D2-DE0A-4B30-88B0-2FE9762F5B47}" type="datetime1">
              <a:rPr lang="en-US" smtClean="0"/>
              <a:t>2/26/2025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E-P HMSA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F01AD0-324B-4C4E-A956-7DB5BADB8056}"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94970"/>
            <a:ext cx="10515600" cy="1633855"/>
          </a:xfrm>
        </p:spPr>
        <p:txBody>
          <a:bodyPr>
            <a:normAutofit fontScale="90000"/>
          </a:bodyPr>
          <a:lstStyle/>
          <a:p>
            <a:pPr algn="ctr"/>
            <a:r>
              <a:rPr lang="en-IN" altLang="en-US" sz="3555" b="1" dirty="0">
                <a:solidFill>
                  <a:srgbClr val="C00000"/>
                </a:solidFill>
                <a:latin typeface="Times New Roman" panose="02020603050405020304" pitchFamily="18" charset="0"/>
                <a:cs typeface="Times New Roman" panose="02020603050405020304" pitchFamily="18" charset="0"/>
                <a:sym typeface="+mn-ea"/>
              </a:rPr>
              <a:t>    ADHI COLLEGE OF ENGINEERING </a:t>
            </a:r>
            <a:br>
              <a:rPr lang="en-IN" altLang="en-US" sz="3555" b="1" dirty="0">
                <a:solidFill>
                  <a:srgbClr val="C00000"/>
                </a:solidFill>
                <a:latin typeface="Times New Roman" panose="02020603050405020304" pitchFamily="18" charset="0"/>
                <a:cs typeface="Times New Roman" panose="02020603050405020304" pitchFamily="18" charset="0"/>
                <a:sym typeface="+mn-ea"/>
              </a:rPr>
            </a:br>
            <a:r>
              <a:rPr lang="en-IN" altLang="en-US" sz="3555" b="1" dirty="0">
                <a:solidFill>
                  <a:srgbClr val="C00000"/>
                </a:solidFill>
                <a:latin typeface="Times New Roman" panose="02020603050405020304" pitchFamily="18" charset="0"/>
                <a:cs typeface="Times New Roman" panose="02020603050405020304" pitchFamily="18" charset="0"/>
                <a:sym typeface="+mn-ea"/>
              </a:rPr>
              <a:t>AND TECHNOLOGY</a:t>
            </a:r>
            <a:r>
              <a:rPr lang="en-IN" altLang="en-US" b="1" dirty="0">
                <a:solidFill>
                  <a:srgbClr val="C00000"/>
                </a:solidFill>
                <a:latin typeface="Times New Roman" panose="02020603050405020304" pitchFamily="18" charset="0"/>
                <a:cs typeface="Times New Roman" panose="02020603050405020304" pitchFamily="18" charset="0"/>
              </a:rPr>
              <a:t/>
            </a:r>
            <a:br>
              <a:rPr lang="en-IN" altLang="en-US" b="1" dirty="0">
                <a:solidFill>
                  <a:srgbClr val="C00000"/>
                </a:solidFill>
                <a:latin typeface="Times New Roman" panose="02020603050405020304" pitchFamily="18" charset="0"/>
                <a:cs typeface="Times New Roman" panose="02020603050405020304" pitchFamily="18" charset="0"/>
              </a:rPr>
            </a:br>
            <a:endParaRPr lang="en-US" dirty="0"/>
          </a:p>
        </p:txBody>
      </p:sp>
      <p:sp>
        <p:nvSpPr>
          <p:cNvPr id="3" name="Content Placeholder 2"/>
          <p:cNvSpPr>
            <a:spLocks noGrp="1"/>
          </p:cNvSpPr>
          <p:nvPr>
            <p:ph idx="1"/>
          </p:nvPr>
        </p:nvSpPr>
        <p:spPr>
          <a:xfrm>
            <a:off x="838200" y="1825625"/>
            <a:ext cx="10515600" cy="4351338"/>
          </a:xfrm>
        </p:spPr>
        <p:txBody>
          <a:bodyPr>
            <a:normAutofit/>
          </a:bodyPr>
          <a:lstStyle/>
          <a:p>
            <a:pPr marL="0" indent="0" algn="ctr">
              <a:lnSpc>
                <a:spcPct val="100000"/>
              </a:lnSpc>
              <a:buNone/>
            </a:pPr>
            <a:endParaRPr 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r>
              <a:rPr lang="en-US" sz="3200" b="1" dirty="0">
                <a:solidFill>
                  <a:schemeClr val="tx1"/>
                </a:solidFill>
                <a:latin typeface="Times New Roman" panose="02020603050405020304" pitchFamily="18" charset="0"/>
                <a:cs typeface="Times New Roman" panose="02020603050405020304" pitchFamily="18" charset="0"/>
                <a:sym typeface="+mn-ea"/>
              </a:rPr>
              <a:t>Department of Electronics and Communication Engineering </a:t>
            </a:r>
          </a:p>
          <a:p>
            <a:pPr marL="0" indent="0" algn="ctr">
              <a:lnSpc>
                <a:spcPct val="100000"/>
              </a:lnSpc>
              <a:buNone/>
            </a:pPr>
            <a:endParaRPr lang="en-IN" alt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endParaRPr lang="en-IN" altLang="en-US" sz="3200" b="1" dirty="0">
              <a:solidFill>
                <a:schemeClr val="tx1"/>
              </a:solidFill>
              <a:latin typeface="Times New Roman" panose="02020603050405020304" pitchFamily="18" charset="0"/>
              <a:cs typeface="Times New Roman" panose="02020603050405020304" pitchFamily="18" charset="0"/>
              <a:sym typeface="+mn-ea"/>
            </a:endParaRPr>
          </a:p>
          <a:p>
            <a:pPr marL="0" indent="0" algn="ctr">
              <a:lnSpc>
                <a:spcPct val="100000"/>
              </a:lnSpc>
              <a:buNone/>
            </a:pPr>
            <a:r>
              <a:rPr lang="en-IN" altLang="en-US" sz="3200" b="1" dirty="0" smtClean="0">
                <a:solidFill>
                  <a:schemeClr val="tx1"/>
                </a:solidFill>
                <a:latin typeface="Times New Roman" panose="02020603050405020304" pitchFamily="18" charset="0"/>
                <a:cs typeface="Times New Roman" panose="02020603050405020304" pitchFamily="18" charset="0"/>
                <a:sym typeface="+mn-ea"/>
              </a:rPr>
              <a:t>DATE:26</a:t>
            </a:r>
            <a:r>
              <a:rPr lang="en-IN" altLang="en-US" sz="3200" b="1" dirty="0" smtClean="0">
                <a:latin typeface="Times New Roman" panose="02020603050405020304" pitchFamily="18" charset="0"/>
                <a:cs typeface="Times New Roman" panose="02020603050405020304" pitchFamily="18" charset="0"/>
                <a:sym typeface="+mn-ea"/>
              </a:rPr>
              <a:t>-02-2025</a:t>
            </a:r>
            <a:endParaRPr lang="en-US" sz="3200" b="1" dirty="0">
              <a:solidFill>
                <a:schemeClr val="tx1"/>
              </a:solidFill>
              <a:latin typeface="Times New Roman" panose="02020603050405020304" pitchFamily="18" charset="0"/>
              <a:cs typeface="Times New Roman" panose="02020603050405020304" pitchFamily="18" charset="0"/>
            </a:endParaRPr>
          </a:p>
          <a:p>
            <a:pPr marL="0" indent="0">
              <a:lnSpc>
                <a:spcPct val="100000"/>
              </a:lnSpc>
              <a:buNone/>
            </a:pPr>
            <a:endParaRPr lang="en-US" sz="3200"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25550" y="364490"/>
            <a:ext cx="1490345" cy="1326515"/>
          </a:xfrm>
          <a:prstGeom prst="rect">
            <a:avLst/>
          </a:prstGeom>
        </p:spPr>
      </p:pic>
      <p:sp>
        <p:nvSpPr>
          <p:cNvPr id="6" name="Slide Number Placeholder 5"/>
          <p:cNvSpPr>
            <a:spLocks noGrp="1"/>
          </p:cNvSpPr>
          <p:nvPr>
            <p:ph type="sldNum" sz="quarter" idx="12"/>
          </p:nvPr>
        </p:nvSpPr>
        <p:spPr/>
        <p:txBody>
          <a:bodyPr/>
          <a:lstStyle/>
          <a:p>
            <a:fld id="{EAF01AD0-324B-4C4E-A956-7DB5BADB8056}" type="slidenum">
              <a:rPr lang="en-IN" smtClean="0"/>
              <a:t>1</a:t>
            </a:fld>
            <a:endParaRPr lang="en-IN"/>
          </a:p>
        </p:txBody>
      </p:sp>
      <p:pic>
        <p:nvPicPr>
          <p:cNvPr id="8" name="image2.jpeg"/>
          <p:cNvPicPr>
            <a:picLocks noChangeAspect="1"/>
          </p:cNvPicPr>
          <p:nvPr/>
        </p:nvPicPr>
        <p:blipFill>
          <a:blip r:embed="rId3" cstate="print"/>
          <a:stretch>
            <a:fillRect/>
          </a:stretch>
        </p:blipFill>
        <p:spPr>
          <a:xfrm>
            <a:off x="9867265" y="427990"/>
            <a:ext cx="1183640" cy="11461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22" y="0"/>
            <a:ext cx="6185452" cy="1325563"/>
          </a:xfrm>
        </p:spPr>
        <p:txBody>
          <a:bodyPr>
            <a:normAutofit/>
          </a:bodyPr>
          <a:lstStyle/>
          <a:p>
            <a:pPr algn="just" fontAlgn="base">
              <a:lnSpc>
                <a:spcPct val="150000"/>
              </a:lnSpc>
              <a:spcAft>
                <a:spcPts val="1000"/>
              </a:spcAf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PROPOSED ARCHITECTURE</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10</a:t>
            </a:fld>
            <a:endParaRPr lang="en-IN" sz="1600">
              <a:latin typeface="Times New Roman" panose="02020603050405020304" pitchFamily="18" charset="0"/>
              <a:cs typeface="Times New Roman" panose="02020603050405020304" pitchFamily="18" charset="0"/>
            </a:endParaRPr>
          </a:p>
        </p:txBody>
      </p:sp>
      <p:pic>
        <p:nvPicPr>
          <p:cNvPr id="110" name="Picture 109"/>
          <p:cNvPicPr>
            <a:picLocks noChangeAspect="1"/>
          </p:cNvPicPr>
          <p:nvPr/>
        </p:nvPicPr>
        <p:blipFill rotWithShape="1">
          <a:blip r:embed="rId2">
            <a:extLst>
              <a:ext uri="{28A0092B-C50C-407E-A947-70E740481C1C}">
                <a14:useLocalDpi xmlns:a14="http://schemas.microsoft.com/office/drawing/2010/main" val="0"/>
              </a:ext>
            </a:extLst>
          </a:blip>
          <a:srcRect l="17775" t="19761" r="17910" b="7114"/>
          <a:stretch/>
        </p:blipFill>
        <p:spPr>
          <a:xfrm>
            <a:off x="1820837" y="1064525"/>
            <a:ext cx="8161363" cy="5217075"/>
          </a:xfrm>
          <a:prstGeom prst="rect">
            <a:avLst/>
          </a:prstGeom>
        </p:spPr>
      </p:pic>
    </p:spTree>
    <p:extLst>
      <p:ext uri="{BB962C8B-B14F-4D97-AF65-F5344CB8AC3E}">
        <p14:creationId xmlns:p14="http://schemas.microsoft.com/office/powerpoint/2010/main" val="1296345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706"/>
            <a:ext cx="10515600" cy="549275"/>
          </a:xfrm>
        </p:spPr>
        <p:txBody>
          <a:bodyPr>
            <a:normAutofit/>
          </a:bodyPr>
          <a:lstStyle/>
          <a:p>
            <a:r>
              <a:rPr lang="en-US" sz="3200" b="1" dirty="0" smtClean="0">
                <a:latin typeface="Times New Roman" panose="02020603050405020304" pitchFamily="18" charset="0"/>
                <a:cs typeface="Times New Roman" panose="02020603050405020304" pitchFamily="18" charset="0"/>
              </a:rPr>
              <a:t>WORKING PRINCIPLE</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71562"/>
            <a:ext cx="10515600" cy="5127626"/>
          </a:xfrm>
        </p:spPr>
        <p:txBody>
          <a:bodyPr>
            <a:normAutofit lnSpcReduction="10000"/>
          </a:bodyPr>
          <a:lstStyle/>
          <a:p>
            <a:pPr marL="0" indent="0">
              <a:buNone/>
            </a:pPr>
            <a:r>
              <a:rPr lang="en-US" dirty="0" smtClean="0">
                <a:latin typeface="Times New Roman" panose="02020603050405020304" pitchFamily="18" charset="0"/>
                <a:cs typeface="Times New Roman" panose="02020603050405020304" pitchFamily="18" charset="0"/>
              </a:rPr>
              <a:t>STEP 1:IMAGE CAPTURE</a:t>
            </a:r>
          </a:p>
          <a:p>
            <a:pPr marL="0" indent="0">
              <a:buNone/>
            </a:pPr>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ESP-32 CAM captures images of the surroundings then images are processed and transmitted to the computer vision algorithm</a:t>
            </a:r>
          </a:p>
          <a:p>
            <a:pPr marL="0" indent="0">
              <a:buNone/>
            </a:pPr>
            <a:r>
              <a:rPr lang="en-US" dirty="0" smtClean="0">
                <a:latin typeface="Times New Roman" panose="02020603050405020304" pitchFamily="18" charset="0"/>
                <a:cs typeface="Times New Roman" panose="02020603050405020304" pitchFamily="18" charset="0"/>
              </a:rPr>
              <a:t>STEP2:OBJECT DETECTION</a:t>
            </a:r>
          </a:p>
          <a:p>
            <a:pPr marL="0" indent="0">
              <a:buNone/>
            </a:pPr>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Computer vision algorithm detects objects in the image then the Algorithm identifies obstacles, people and other objects</a:t>
            </a:r>
          </a:p>
          <a:p>
            <a:pPr marL="0" indent="0">
              <a:buNone/>
            </a:pPr>
            <a:r>
              <a:rPr lang="en-US" dirty="0" smtClean="0">
                <a:latin typeface="Times New Roman" panose="02020603050405020304" pitchFamily="18" charset="0"/>
                <a:cs typeface="Times New Roman" panose="02020603050405020304" pitchFamily="18" charset="0"/>
              </a:rPr>
              <a:t>STEP3:OBJECT RECOGNIZATION</a:t>
            </a:r>
          </a:p>
          <a:p>
            <a:pPr marL="0" indent="0">
              <a:buNone/>
            </a:pPr>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ML Algorithm classifies detected objects. Algorithm recognizes specific objects such as human, chairs, doors </a:t>
            </a:r>
          </a:p>
          <a:p>
            <a:pPr marL="0" indent="0">
              <a:buNone/>
            </a:pPr>
            <a:r>
              <a:rPr lang="en-US" dirty="0" smtClean="0">
                <a:latin typeface="Times New Roman" panose="02020603050405020304" pitchFamily="18" charset="0"/>
                <a:cs typeface="Times New Roman" panose="02020603050405020304" pitchFamily="18" charset="0"/>
              </a:rPr>
              <a:t>STEP4:DISTANCE MEASUREMENT</a:t>
            </a:r>
          </a:p>
          <a:p>
            <a:pPr marL="0" indent="0">
              <a:buNone/>
            </a:pPr>
            <a:r>
              <a:rPr lang="en-US" dirty="0"/>
              <a:t> </a:t>
            </a:r>
            <a:r>
              <a:rPr lang="en-US" dirty="0" smtClean="0"/>
              <a:t>            </a:t>
            </a:r>
            <a:r>
              <a:rPr lang="en-US" sz="2600" dirty="0" smtClean="0">
                <a:latin typeface="Times New Roman" panose="02020603050405020304" pitchFamily="18" charset="0"/>
                <a:cs typeface="Times New Roman" panose="02020603050405020304" pitchFamily="18" charset="0"/>
              </a:rPr>
              <a:t>System generates the distance between the object and the wearer and instructs them</a:t>
            </a:r>
            <a:endParaRPr lang="en-US" dirty="0"/>
          </a:p>
        </p:txBody>
      </p:sp>
      <p:sp>
        <p:nvSpPr>
          <p:cNvPr id="6" name="Slide Number Placeholder 5"/>
          <p:cNvSpPr>
            <a:spLocks noGrp="1"/>
          </p:cNvSpPr>
          <p:nvPr>
            <p:ph type="sldNum" sz="quarter" idx="12"/>
          </p:nvPr>
        </p:nvSpPr>
        <p:spPr/>
        <p:txBody>
          <a:bodyPr/>
          <a:lstStyle/>
          <a:p>
            <a:fld id="{EAF01AD0-324B-4C4E-A956-7DB5BADB8056}" type="slidenum">
              <a:rPr lang="en-IN" smtClean="0"/>
              <a:t>11</a:t>
            </a:fld>
            <a:endParaRPr lang="en-IN"/>
          </a:p>
        </p:txBody>
      </p:sp>
    </p:spTree>
    <p:extLst>
      <p:ext uri="{BB962C8B-B14F-4D97-AF65-F5344CB8AC3E}">
        <p14:creationId xmlns:p14="http://schemas.microsoft.com/office/powerpoint/2010/main" val="4035111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85825"/>
            <a:ext cx="10515600" cy="4351338"/>
          </a:xfrm>
        </p:spPr>
        <p:txBody>
          <a:bodyPr/>
          <a:lstStyle/>
          <a:p>
            <a:pPr marL="0" indent="0">
              <a:buNone/>
            </a:pPr>
            <a:r>
              <a:rPr lang="en-US" dirty="0" smtClean="0">
                <a:latin typeface="Times New Roman" panose="02020603050405020304" pitchFamily="18" charset="0"/>
                <a:cs typeface="Times New Roman" panose="02020603050405020304" pitchFamily="18" charset="0"/>
              </a:rPr>
              <a:t>STEP 5:REAL-TIME AUDITORY FEEDBACK</a:t>
            </a:r>
          </a:p>
          <a:p>
            <a:pPr marL="0" indent="0">
              <a:buNone/>
            </a:pPr>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Speaker provides real-time auditory feedback to the user. Feedback includes information about detected objects, obstacles and navigation instructions</a:t>
            </a:r>
          </a:p>
          <a:p>
            <a:pPr marL="0" indent="0">
              <a:buNone/>
            </a:pPr>
            <a:r>
              <a:rPr lang="en-US" dirty="0" smtClean="0">
                <a:latin typeface="Times New Roman" panose="02020603050405020304" pitchFamily="18" charset="0"/>
                <a:cs typeface="Times New Roman" panose="02020603050405020304" pitchFamily="18" charset="0"/>
              </a:rPr>
              <a:t>STEP 6:SYSTEM EVALUATION</a:t>
            </a:r>
          </a:p>
          <a:p>
            <a:pPr marL="0" indent="0">
              <a:buNone/>
            </a:pPr>
            <a:r>
              <a:rPr lang="en-US" dirty="0"/>
              <a:t> </a:t>
            </a:r>
            <a:r>
              <a:rPr lang="en-US" dirty="0" smtClean="0"/>
              <a:t>          </a:t>
            </a:r>
            <a:r>
              <a:rPr lang="en-US" sz="2400" dirty="0" smtClean="0">
                <a:latin typeface="Times New Roman" panose="02020603050405020304" pitchFamily="18" charset="0"/>
                <a:cs typeface="Times New Roman" panose="02020603050405020304" pitchFamily="18" charset="0"/>
              </a:rPr>
              <a:t>System performance is evaluated through experiments. Experiments assess the system’s accuracy, reliability and effectiveness in assisting blind individuals</a:t>
            </a:r>
            <a:endParaRPr lang="en-US" sz="24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AF01AD0-324B-4C4E-A956-7DB5BADB8056}" type="slidenum">
              <a:rPr lang="en-IN" smtClean="0"/>
              <a:t>12</a:t>
            </a:fld>
            <a:endParaRPr lang="en-IN"/>
          </a:p>
        </p:txBody>
      </p:sp>
    </p:spTree>
    <p:extLst>
      <p:ext uri="{BB962C8B-B14F-4D97-AF65-F5344CB8AC3E}">
        <p14:creationId xmlns:p14="http://schemas.microsoft.com/office/powerpoint/2010/main" val="2404611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134"/>
            <a:ext cx="10515600" cy="1325563"/>
          </a:xfrm>
        </p:spPr>
        <p:txBody>
          <a:bodyPr>
            <a:normAutofit/>
          </a:bodyPr>
          <a:lstStyle/>
          <a:p>
            <a:r>
              <a:rPr lang="en-IN" sz="3555" b="1" dirty="0">
                <a:latin typeface="Times New Roman" panose="02020603050405020304" pitchFamily="18" charset="0"/>
                <a:cs typeface="Times New Roman" panose="02020603050405020304" pitchFamily="18" charset="0"/>
                <a:sym typeface="+mn-ea"/>
              </a:rPr>
              <a:t>ADVANTAGES</a:t>
            </a:r>
            <a:endParaRPr lang="en-US" dirty="0"/>
          </a:p>
        </p:txBody>
      </p:sp>
      <p:sp>
        <p:nvSpPr>
          <p:cNvPr id="3" name="Content Placeholder 2"/>
          <p:cNvSpPr>
            <a:spLocks noGrp="1"/>
          </p:cNvSpPr>
          <p:nvPr>
            <p:ph idx="1"/>
          </p:nvPr>
        </p:nvSpPr>
        <p:spPr/>
        <p:txBody>
          <a:bodyPr>
            <a:normAutofit/>
          </a:bodyPr>
          <a:lstStyle/>
          <a:p>
            <a:r>
              <a:rPr lang="en-US" sz="2400" dirty="0">
                <a:effectLst/>
                <a:latin typeface="Times New Roman" panose="02020603050405020304" pitchFamily="18" charset="0"/>
                <a:ea typeface="Times New Roman" panose="02020603050405020304" pitchFamily="18" charset="0"/>
              </a:rPr>
              <a:t>Enhanced Efficiency</a:t>
            </a:r>
            <a:r>
              <a:rPr lang="en-US" sz="2400" dirty="0" smtClean="0">
                <a:latin typeface="Times New Roman" panose="02020603050405020304" pitchFamily="18" charset="0"/>
                <a:ea typeface="Times New Roman" panose="02020603050405020304" pitchFamily="18" charset="0"/>
              </a:rPr>
              <a:t>.</a:t>
            </a:r>
            <a:endParaRPr lang="en-US" sz="2400" dirty="0" smtClean="0">
              <a:effectLst/>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a typeface="Times New Roman" panose="02020603050405020304" pitchFamily="18" charset="0"/>
            </a:endParaRPr>
          </a:p>
          <a:p>
            <a:r>
              <a:rPr lang="en-US" sz="2400" dirty="0" smtClean="0">
                <a:effectLst/>
                <a:latin typeface="Times New Roman" panose="02020603050405020304" pitchFamily="18" charset="0"/>
                <a:ea typeface="Times New Roman" panose="02020603050405020304" pitchFamily="18" charset="0"/>
              </a:rPr>
              <a:t>Cost </a:t>
            </a:r>
            <a:r>
              <a:rPr lang="en-US" sz="2400" dirty="0">
                <a:effectLst/>
                <a:latin typeface="Times New Roman" panose="02020603050405020304" pitchFamily="18" charset="0"/>
                <a:ea typeface="Times New Roman" panose="02020603050405020304" pitchFamily="18" charset="0"/>
              </a:rPr>
              <a:t>Reduction.</a:t>
            </a:r>
            <a:endParaRPr lang="en-US" sz="2400" dirty="0">
              <a:latin typeface="Times New Roman" panose="02020603050405020304" pitchFamily="18" charset="0"/>
              <a:ea typeface="Times New Roman" panose="02020603050405020304" pitchFamily="18" charset="0"/>
            </a:endParaRPr>
          </a:p>
          <a:p>
            <a:endPar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400" dirty="0" smtClean="0">
                <a:effectLst/>
                <a:latin typeface="Times New Roman" panose="02020603050405020304" pitchFamily="18" charset="0"/>
                <a:ea typeface="Times New Roman" panose="02020603050405020304" pitchFamily="18" charset="0"/>
                <a:cs typeface="Times New Roman" panose="02020603050405020304" pitchFamily="18" charset="0"/>
              </a:rPr>
              <a:t>Improved </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Safety</a:t>
            </a:r>
            <a:r>
              <a:rPr lang="en-US" sz="2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sz="2400" dirty="0" smtClean="0">
              <a:effectLst/>
              <a:latin typeface="Times New Roman" panose="02020603050405020304" pitchFamily="18" charset="0"/>
              <a:ea typeface="Times New Roman" panose="02020603050405020304" pitchFamily="18" charset="0"/>
            </a:endParaRPr>
          </a:p>
          <a:p>
            <a:r>
              <a:rPr lang="en-US" sz="2400" dirty="0" smtClean="0">
                <a:effectLst/>
                <a:latin typeface="Times New Roman" panose="02020603050405020304" pitchFamily="18" charset="0"/>
                <a:ea typeface="Times New Roman" panose="02020603050405020304" pitchFamily="18" charset="0"/>
              </a:rPr>
              <a:t>Real-time </a:t>
            </a:r>
            <a:r>
              <a:rPr lang="en-US" sz="2400" dirty="0">
                <a:effectLst/>
                <a:latin typeface="Times New Roman" panose="02020603050405020304" pitchFamily="18" charset="0"/>
                <a:ea typeface="Times New Roman" panose="02020603050405020304" pitchFamily="18" charset="0"/>
              </a:rPr>
              <a:t>Monitoring and Control.</a:t>
            </a:r>
            <a:endParaRPr lang="en-US" b="0" i="0" dirty="0">
              <a:effectLst/>
              <a:latin typeface="Söhne"/>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13</a:t>
            </a:fld>
            <a:endParaRPr lang="en-IN" sz="1600">
              <a:latin typeface="Times New Roman" panose="02020603050405020304" pitchFamily="18" charset="0"/>
              <a:cs typeface="Times New Roman" panose="02020603050405020304" pitchFamily="18" charset="0"/>
            </a:endParaRPr>
          </a:p>
        </p:txBody>
      </p:sp>
      <p:sp>
        <p:nvSpPr>
          <p:cNvPr id="20" name="Rectangle 14">
            <a:extLst>
              <a:ext uri="{FF2B5EF4-FFF2-40B4-BE49-F238E27FC236}">
                <a16:creationId xmlns:a16="http://schemas.microsoft.com/office/drawing/2014/main" id="{A25D355F-AF88-4DD4-90A9-65BF76057665}"/>
              </a:ext>
            </a:extLst>
          </p:cNvPr>
          <p:cNvSpPr>
            <a:spLocks noChangeArrowheads="1"/>
          </p:cNvSpPr>
          <p:nvPr/>
        </p:nvSpPr>
        <p:spPr bwMode="auto">
          <a:xfrm>
            <a:off x="718457" y="794930"/>
            <a:ext cx="47762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DEEBDE9A-2C18-4F76-AF1A-E9F4CC71EA9E}"/>
              </a:ext>
            </a:extLst>
          </p:cNvPr>
          <p:cNvSpPr>
            <a:spLocks noChangeArrowheads="1"/>
          </p:cNvSpPr>
          <p:nvPr/>
        </p:nvSpPr>
        <p:spPr bwMode="auto">
          <a:xfrm>
            <a:off x="0" y="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C30E174C-C73A-4E51-8FF7-87B3E29DAE48}"/>
              </a:ext>
            </a:extLst>
          </p:cNvPr>
          <p:cNvSpPr>
            <a:spLocks noChangeArrowheads="1"/>
          </p:cNvSpPr>
          <p:nvPr/>
        </p:nvSpPr>
        <p:spPr bwMode="auto">
          <a:xfrm>
            <a:off x="2625013" y="520318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20DE48BC-B68D-433B-8B32-D12084BC99FA}"/>
              </a:ext>
            </a:extLst>
          </p:cNvPr>
          <p:cNvSpPr>
            <a:spLocks noChangeArrowheads="1"/>
          </p:cNvSpPr>
          <p:nvPr/>
        </p:nvSpPr>
        <p:spPr bwMode="auto">
          <a:xfrm>
            <a:off x="13670604" y="1347645"/>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F4316F7C-6441-4E54-9E75-95C840C9EAD0}"/>
              </a:ext>
            </a:extLst>
          </p:cNvPr>
          <p:cNvSpPr>
            <a:spLocks noChangeArrowheads="1"/>
          </p:cNvSpPr>
          <p:nvPr/>
        </p:nvSpPr>
        <p:spPr bwMode="auto">
          <a:xfrm>
            <a:off x="152400" y="-1245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1">
            <a:extLst>
              <a:ext uri="{FF2B5EF4-FFF2-40B4-BE49-F238E27FC236}">
                <a16:creationId xmlns:a16="http://schemas.microsoft.com/office/drawing/2014/main" id="{2BC5829E-6B73-43AC-AEBD-95FD2062B682}"/>
              </a:ext>
            </a:extLst>
          </p:cNvPr>
          <p:cNvSpPr>
            <a:spLocks noChangeArrowheads="1"/>
          </p:cNvSpPr>
          <p:nvPr/>
        </p:nvSpPr>
        <p:spPr bwMode="auto">
          <a:xfrm>
            <a:off x="152400" y="15240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5817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a:t>
            </a:r>
            <a:endParaRPr lang="en-US" b="1" dirty="0"/>
          </a:p>
        </p:txBody>
      </p:sp>
      <p:sp>
        <p:nvSpPr>
          <p:cNvPr id="3" name="Content Placeholder 2"/>
          <p:cNvSpPr>
            <a:spLocks noGrp="1"/>
          </p:cNvSpPr>
          <p:nvPr>
            <p:ph idx="1"/>
          </p:nvPr>
        </p:nvSpPr>
        <p:spPr>
          <a:xfrm>
            <a:off x="838200" y="1323832"/>
            <a:ext cx="10515600" cy="5032517"/>
          </a:xfrm>
        </p:spPr>
        <p:txBody>
          <a:bodyPr>
            <a:normAutofit fontScale="55000" lnSpcReduction="20000"/>
          </a:bodyPr>
          <a:lstStyle/>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Home automation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Industrial automation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Smart agriculture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Robotics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Drones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Smart Grid Management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8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Prototyping and Development </a:t>
            </a:r>
            <a:endParaRPr lang="en-IN" sz="38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6" name="Slide Number Placeholder 5"/>
          <p:cNvSpPr>
            <a:spLocks noGrp="1"/>
          </p:cNvSpPr>
          <p:nvPr>
            <p:ph type="sldNum" sz="quarter" idx="12"/>
          </p:nvPr>
        </p:nvSpPr>
        <p:spPr/>
        <p:txBody>
          <a:bodyPr/>
          <a:lstStyle/>
          <a:p>
            <a:fld id="{EAF01AD0-324B-4C4E-A956-7DB5BADB8056}" type="slidenum">
              <a:rPr lang="en-IN" smtClean="0"/>
              <a:t>14</a:t>
            </a:fld>
            <a:endParaRPr lang="en-IN"/>
          </a:p>
        </p:txBody>
      </p:sp>
    </p:spTree>
    <p:extLst>
      <p:ext uri="{BB962C8B-B14F-4D97-AF65-F5344CB8AC3E}">
        <p14:creationId xmlns:p14="http://schemas.microsoft.com/office/powerpoint/2010/main" val="2554073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542" y="409148"/>
            <a:ext cx="10634829" cy="1260626"/>
          </a:xfrm>
        </p:spPr>
        <p:txBody>
          <a:bodyPr>
            <a:normAutofit fontScale="90000"/>
          </a:bodyPr>
          <a:lstStyle/>
          <a:p>
            <a:pPr algn="ctr" fontAlgn="base">
              <a:lnSpc>
                <a:spcPct val="150000"/>
              </a:lnSpc>
              <a:spcAft>
                <a:spcPts val="1000"/>
              </a:spcAf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HARDWARE SPECIFICATION</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
            </a:r>
            <a:br>
              <a:rPr lang="en-US" sz="3200" dirty="0">
                <a:latin typeface="Times New Roman" panose="02020603050405020304" pitchFamily="18" charset="0"/>
                <a:ea typeface="Times New Roman" panose="02020603050405020304" pitchFamily="18" charset="0"/>
                <a:cs typeface="Times New Roman" panose="02020603050405020304" pitchFamily="18" charset="0"/>
              </a:rPr>
            </a:br>
            <a:r>
              <a:rPr lang="en-US" sz="2700" dirty="0">
                <a:effectLst/>
                <a:latin typeface="Times New Roman" panose="02020603050405020304" pitchFamily="18" charset="0"/>
                <a:ea typeface="Times New Roman" panose="02020603050405020304" pitchFamily="18" charset="0"/>
              </a:rPr>
              <a:t>ESP32 MICROCONTROLLER </a:t>
            </a:r>
            <a:endParaRPr lang="en-IN" sz="27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15</a:t>
            </a:fld>
            <a:endParaRPr lang="en-IN" sz="1600">
              <a:latin typeface="Times New Roman" panose="02020603050405020304" pitchFamily="18" charset="0"/>
              <a:cs typeface="Times New Roman" panose="02020603050405020304" pitchFamily="18" charset="0"/>
            </a:endParaRPr>
          </a:p>
        </p:txBody>
      </p:sp>
      <p:sp>
        <p:nvSpPr>
          <p:cNvPr id="20" name="Rectangle 14">
            <a:extLst>
              <a:ext uri="{FF2B5EF4-FFF2-40B4-BE49-F238E27FC236}">
                <a16:creationId xmlns:a16="http://schemas.microsoft.com/office/drawing/2014/main" id="{A25D355F-AF88-4DD4-90A9-65BF76057665}"/>
              </a:ext>
            </a:extLst>
          </p:cNvPr>
          <p:cNvSpPr>
            <a:spLocks noChangeArrowheads="1"/>
          </p:cNvSpPr>
          <p:nvPr/>
        </p:nvSpPr>
        <p:spPr bwMode="auto">
          <a:xfrm>
            <a:off x="718457" y="794930"/>
            <a:ext cx="47762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DEEBDE9A-2C18-4F76-AF1A-E9F4CC71EA9E}"/>
              </a:ext>
            </a:extLst>
          </p:cNvPr>
          <p:cNvSpPr>
            <a:spLocks noChangeArrowheads="1"/>
          </p:cNvSpPr>
          <p:nvPr/>
        </p:nvSpPr>
        <p:spPr bwMode="auto">
          <a:xfrm>
            <a:off x="0" y="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C30E174C-C73A-4E51-8FF7-87B3E29DAE48}"/>
              </a:ext>
            </a:extLst>
          </p:cNvPr>
          <p:cNvSpPr>
            <a:spLocks noChangeArrowheads="1"/>
          </p:cNvSpPr>
          <p:nvPr/>
        </p:nvSpPr>
        <p:spPr bwMode="auto">
          <a:xfrm>
            <a:off x="2625013" y="520318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20DE48BC-B68D-433B-8B32-D12084BC99FA}"/>
              </a:ext>
            </a:extLst>
          </p:cNvPr>
          <p:cNvSpPr>
            <a:spLocks noChangeArrowheads="1"/>
          </p:cNvSpPr>
          <p:nvPr/>
        </p:nvSpPr>
        <p:spPr bwMode="auto">
          <a:xfrm>
            <a:off x="13670604" y="1347645"/>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F4316F7C-6441-4E54-9E75-95C840C9EAD0}"/>
              </a:ext>
            </a:extLst>
          </p:cNvPr>
          <p:cNvSpPr>
            <a:spLocks noChangeArrowheads="1"/>
          </p:cNvSpPr>
          <p:nvPr/>
        </p:nvSpPr>
        <p:spPr bwMode="auto">
          <a:xfrm>
            <a:off x="152400" y="-1245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1">
            <a:extLst>
              <a:ext uri="{FF2B5EF4-FFF2-40B4-BE49-F238E27FC236}">
                <a16:creationId xmlns:a16="http://schemas.microsoft.com/office/drawing/2014/main" id="{2BC5829E-6B73-43AC-AEBD-95FD2062B682}"/>
              </a:ext>
            </a:extLst>
          </p:cNvPr>
          <p:cNvSpPr>
            <a:spLocks noChangeArrowheads="1"/>
          </p:cNvSpPr>
          <p:nvPr/>
        </p:nvSpPr>
        <p:spPr bwMode="auto">
          <a:xfrm>
            <a:off x="152400" y="15240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Content Placeholder 6" descr="ESP32 Development Board WiFi+Bluetooth 38 Pin">
            <a:extLst>
              <a:ext uri="{FF2B5EF4-FFF2-40B4-BE49-F238E27FC236}">
                <a16:creationId xmlns:a16="http://schemas.microsoft.com/office/drawing/2014/main" id="{566704E3-A93C-2C0B-470D-973109508D9E}"/>
              </a:ext>
            </a:extLst>
          </p:cNvPr>
          <p:cNvPicPr>
            <a:picLocks noGrp="1" noChangeAspect="1"/>
          </p:cNvPicPr>
          <p:nvPr>
            <p:ph idx="1"/>
          </p:nvPr>
        </p:nvPicPr>
        <p:blipFill>
          <a:blip r:embed="rId2"/>
          <a:srcRect/>
          <a:stretch>
            <a:fillRect/>
          </a:stretch>
        </p:blipFill>
        <p:spPr bwMode="auto">
          <a:xfrm>
            <a:off x="4200131" y="2184530"/>
            <a:ext cx="3295650" cy="32956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9134"/>
            <a:ext cx="10515600" cy="1325563"/>
          </a:xfrm>
        </p:spPr>
        <p:txBody>
          <a:bodyPr>
            <a:normAutofit/>
          </a:bodyPr>
          <a:lstStyle/>
          <a:p>
            <a:r>
              <a:rPr lang="en-US" sz="3555" b="1" dirty="0">
                <a:latin typeface="Times New Roman" panose="02020603050405020304" pitchFamily="18" charset="0"/>
                <a:cs typeface="Times New Roman" panose="02020603050405020304" pitchFamily="18" charset="0"/>
                <a:sym typeface="+mn-ea"/>
              </a:rPr>
              <a:t>E</a:t>
            </a:r>
            <a:r>
              <a:rPr lang="en-IN" sz="3555" b="1" dirty="0">
                <a:latin typeface="Times New Roman" panose="02020603050405020304" pitchFamily="18" charset="0"/>
                <a:cs typeface="Times New Roman" panose="02020603050405020304" pitchFamily="18" charset="0"/>
                <a:sym typeface="+mn-ea"/>
              </a:rPr>
              <a:t>SP32 MICROCONTROLLERS </a:t>
            </a:r>
            <a:endParaRPr lang="en-US" dirty="0"/>
          </a:p>
        </p:txBody>
      </p:sp>
      <p:sp>
        <p:nvSpPr>
          <p:cNvPr id="3" name="Content Placeholder 2"/>
          <p:cNvSpPr>
            <a:spLocks noGrp="1"/>
          </p:cNvSpPr>
          <p:nvPr>
            <p:ph idx="1"/>
          </p:nvPr>
        </p:nvSpPr>
        <p:spPr/>
        <p:txBody>
          <a:bodyPr>
            <a:normAutofit/>
          </a:bodyPr>
          <a:lstStyle/>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smtClean="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dirty="0" smtClea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The ESP32 is a series of microcontrollers, tiny computers that can be      used in a variety of electronic devices. The ESP32 isn't just another microcontroller; it's a powerhouse for embedded systems and </a:t>
            </a:r>
            <a:r>
              <a:rPr lang="en-US" sz="2400" dirty="0" err="1" smtClea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IoT</a:t>
            </a:r>
            <a:r>
              <a:rPr lang="en-US" sz="2400" dirty="0" smtClean="0">
                <a:solidFill>
                  <a:srgbClr val="1F1F1F"/>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50000"/>
              </a:lnSpc>
            </a:pPr>
            <a:r>
              <a:rPr lang="en-US" sz="1800" dirty="0" smtClean="0">
                <a:solidFill>
                  <a:srgbClr val="1F1F1F"/>
                </a:solidFill>
                <a:effectLst/>
                <a:latin typeface="Times New Roman" panose="02020603050405020304" pitchFamily="18" charset="0"/>
                <a:ea typeface="Times New Roman" panose="02020603050405020304" pitchFamily="18" charset="0"/>
              </a:rPr>
              <a:t>        </a:t>
            </a:r>
            <a:r>
              <a:rPr lang="en-US" sz="2400" dirty="0" smtClean="0">
                <a:solidFill>
                  <a:srgbClr val="1F1F1F"/>
                </a:solidFill>
                <a:effectLst/>
                <a:latin typeface="Times New Roman" panose="02020603050405020304" pitchFamily="18" charset="0"/>
                <a:ea typeface="Times New Roman" panose="02020603050405020304" pitchFamily="18" charset="0"/>
              </a:rPr>
              <a:t>It boasts a dual-core processor for efficient multitasking, built-in Wi-Fi and Bluetooth for seamless connectivity, and a variety of communication interfaces (UART, SPI, I2C, GPIO) to connect to sensors, actuators, and other devices. </a:t>
            </a:r>
            <a:endParaRPr lang="en-IN" sz="2400" dirty="0" smtClean="0">
              <a:effectLst/>
              <a:latin typeface="Calibri" panose="020F0502020204030204" pitchFamily="34" charset="0"/>
              <a:ea typeface="Calibri" panose="020F0502020204030204" pitchFamily="34" charset="0"/>
              <a:cs typeface="Times New Roman" panose="02020603050405020304" pitchFamily="18" charset="0"/>
            </a:endParaRPr>
          </a:p>
          <a:p>
            <a:endParaRPr lang="en-US" b="0" i="0" dirty="0">
              <a:effectLst/>
              <a:latin typeface="Söhne"/>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16</a:t>
            </a:fld>
            <a:endParaRPr lang="en-IN" sz="1600">
              <a:latin typeface="Times New Roman" panose="02020603050405020304" pitchFamily="18" charset="0"/>
              <a:cs typeface="Times New Roman" panose="02020603050405020304" pitchFamily="18" charset="0"/>
            </a:endParaRPr>
          </a:p>
        </p:txBody>
      </p:sp>
      <p:sp>
        <p:nvSpPr>
          <p:cNvPr id="20" name="Rectangle 14">
            <a:extLst>
              <a:ext uri="{FF2B5EF4-FFF2-40B4-BE49-F238E27FC236}">
                <a16:creationId xmlns:a16="http://schemas.microsoft.com/office/drawing/2014/main" id="{A25D355F-AF88-4DD4-90A9-65BF76057665}"/>
              </a:ext>
            </a:extLst>
          </p:cNvPr>
          <p:cNvSpPr>
            <a:spLocks noChangeArrowheads="1"/>
          </p:cNvSpPr>
          <p:nvPr/>
        </p:nvSpPr>
        <p:spPr bwMode="auto">
          <a:xfrm>
            <a:off x="718457" y="794930"/>
            <a:ext cx="47762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DEEBDE9A-2C18-4F76-AF1A-E9F4CC71EA9E}"/>
              </a:ext>
            </a:extLst>
          </p:cNvPr>
          <p:cNvSpPr>
            <a:spLocks noChangeArrowheads="1"/>
          </p:cNvSpPr>
          <p:nvPr/>
        </p:nvSpPr>
        <p:spPr bwMode="auto">
          <a:xfrm>
            <a:off x="0" y="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C30E174C-C73A-4E51-8FF7-87B3E29DAE48}"/>
              </a:ext>
            </a:extLst>
          </p:cNvPr>
          <p:cNvSpPr>
            <a:spLocks noChangeArrowheads="1"/>
          </p:cNvSpPr>
          <p:nvPr/>
        </p:nvSpPr>
        <p:spPr bwMode="auto">
          <a:xfrm>
            <a:off x="2625013" y="520318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20DE48BC-B68D-433B-8B32-D12084BC99FA}"/>
              </a:ext>
            </a:extLst>
          </p:cNvPr>
          <p:cNvSpPr>
            <a:spLocks noChangeArrowheads="1"/>
          </p:cNvSpPr>
          <p:nvPr/>
        </p:nvSpPr>
        <p:spPr bwMode="auto">
          <a:xfrm>
            <a:off x="13670604" y="1347645"/>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F4316F7C-6441-4E54-9E75-95C840C9EAD0}"/>
              </a:ext>
            </a:extLst>
          </p:cNvPr>
          <p:cNvSpPr>
            <a:spLocks noChangeArrowheads="1"/>
          </p:cNvSpPr>
          <p:nvPr/>
        </p:nvSpPr>
        <p:spPr bwMode="auto">
          <a:xfrm>
            <a:off x="152400" y="-1245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1">
            <a:extLst>
              <a:ext uri="{FF2B5EF4-FFF2-40B4-BE49-F238E27FC236}">
                <a16:creationId xmlns:a16="http://schemas.microsoft.com/office/drawing/2014/main" id="{2BC5829E-6B73-43AC-AEBD-95FD2062B682}"/>
              </a:ext>
            </a:extLst>
          </p:cNvPr>
          <p:cNvSpPr>
            <a:spLocks noChangeArrowheads="1"/>
          </p:cNvSpPr>
          <p:nvPr/>
        </p:nvSpPr>
        <p:spPr bwMode="auto">
          <a:xfrm>
            <a:off x="152400" y="15240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6366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030" y="0"/>
            <a:ext cx="3667539" cy="1325563"/>
          </a:xfrm>
        </p:spPr>
        <p:txBody>
          <a:bodyPr>
            <a:normAutofit/>
          </a:bodyPr>
          <a:lstStyle/>
          <a:p>
            <a:r>
              <a:rPr lang="en-IN" sz="3200" b="1" dirty="0">
                <a:latin typeface="Times New Roman" panose="02020603050405020304" pitchFamily="18" charset="0"/>
                <a:cs typeface="Times New Roman" panose="02020603050405020304" pitchFamily="18" charset="0"/>
              </a:rPr>
              <a:t>APPLICATIONS</a:t>
            </a:r>
          </a:p>
        </p:txBody>
      </p:sp>
      <p:sp>
        <p:nvSpPr>
          <p:cNvPr id="3" name="Content Placeholder 2"/>
          <p:cNvSpPr>
            <a:spLocks noGrp="1"/>
          </p:cNvSpPr>
          <p:nvPr>
            <p:ph idx="1"/>
          </p:nvPr>
        </p:nvSpPr>
        <p:spPr>
          <a:xfrm>
            <a:off x="838200" y="1107592"/>
            <a:ext cx="10515600" cy="4948652"/>
          </a:xfrm>
        </p:spPr>
        <p:txBody>
          <a:bodyPr>
            <a:normAutofit fontScale="70000" lnSpcReduction="20000"/>
          </a:bodyPr>
          <a:lstStyle/>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Home automation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Industrial automation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Smart agriculture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Robotics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Drones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Smart Grid Management </a:t>
            </a:r>
            <a:endParaRPr lang="en-IN" sz="3100"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algn="just" fontAlgn="base">
              <a:lnSpc>
                <a:spcPct val="150000"/>
              </a:lnSpc>
              <a:spcAft>
                <a:spcPts val="1000"/>
              </a:spcAft>
              <a:buSzPts val="1000"/>
              <a:tabLst>
                <a:tab pos="457200" algn="l"/>
              </a:tabLst>
            </a:pPr>
            <a:r>
              <a:rPr lang="en-US" sz="31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Prototyping and Development</a:t>
            </a:r>
            <a:r>
              <a:rPr lang="en-US"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dirty="0">
              <a:highlight>
                <a:srgbClr val="FFFFFF"/>
              </a:highligh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17</a:t>
            </a:fld>
            <a:endParaRPr lang="en-IN"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0261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971" y="-111561"/>
            <a:ext cx="10634829" cy="1260626"/>
          </a:xfrm>
        </p:spPr>
        <p:txBody>
          <a:bodyPr>
            <a:normAutofit/>
          </a:bodyPr>
          <a:lstStyle/>
          <a:p>
            <a:pPr algn="ctr" fontAlgn="base">
              <a:lnSpc>
                <a:spcPct val="150000"/>
              </a:lnSpc>
              <a:spcAft>
                <a:spcPts val="1000"/>
              </a:spcAft>
            </a:pPr>
            <a:r>
              <a:rPr lang="en-US" sz="3200" b="1"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SOFTWARE SPECIFICATION</a:t>
            </a:r>
            <a:r>
              <a:rPr lang="en-US" sz="3200" dirty="0">
                <a:solidFill>
                  <a:srgbClr val="000000"/>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32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18</a:t>
            </a:fld>
            <a:endParaRPr lang="en-IN" sz="1600">
              <a:latin typeface="Times New Roman" panose="02020603050405020304" pitchFamily="18" charset="0"/>
              <a:cs typeface="Times New Roman" panose="02020603050405020304" pitchFamily="18" charset="0"/>
            </a:endParaRPr>
          </a:p>
        </p:txBody>
      </p:sp>
      <p:sp>
        <p:nvSpPr>
          <p:cNvPr id="20" name="Rectangle 14">
            <a:extLst>
              <a:ext uri="{FF2B5EF4-FFF2-40B4-BE49-F238E27FC236}">
                <a16:creationId xmlns:a16="http://schemas.microsoft.com/office/drawing/2014/main" id="{A25D355F-AF88-4DD4-90A9-65BF76057665}"/>
              </a:ext>
            </a:extLst>
          </p:cNvPr>
          <p:cNvSpPr>
            <a:spLocks noChangeArrowheads="1"/>
          </p:cNvSpPr>
          <p:nvPr/>
        </p:nvSpPr>
        <p:spPr bwMode="auto">
          <a:xfrm>
            <a:off x="718457" y="794930"/>
            <a:ext cx="477628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15">
            <a:extLst>
              <a:ext uri="{FF2B5EF4-FFF2-40B4-BE49-F238E27FC236}">
                <a16:creationId xmlns:a16="http://schemas.microsoft.com/office/drawing/2014/main" id="{DEEBDE9A-2C18-4F76-AF1A-E9F4CC71EA9E}"/>
              </a:ext>
            </a:extLst>
          </p:cNvPr>
          <p:cNvSpPr>
            <a:spLocks noChangeArrowheads="1"/>
          </p:cNvSpPr>
          <p:nvPr/>
        </p:nvSpPr>
        <p:spPr bwMode="auto">
          <a:xfrm>
            <a:off x="0" y="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2" name="Rectangle 16">
            <a:extLst>
              <a:ext uri="{FF2B5EF4-FFF2-40B4-BE49-F238E27FC236}">
                <a16:creationId xmlns:a16="http://schemas.microsoft.com/office/drawing/2014/main" id="{C30E174C-C73A-4E51-8FF7-87B3E29DAE48}"/>
              </a:ext>
            </a:extLst>
          </p:cNvPr>
          <p:cNvSpPr>
            <a:spLocks noChangeArrowheads="1"/>
          </p:cNvSpPr>
          <p:nvPr/>
        </p:nvSpPr>
        <p:spPr bwMode="auto">
          <a:xfrm>
            <a:off x="2625013" y="5203181"/>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19">
            <a:extLst>
              <a:ext uri="{FF2B5EF4-FFF2-40B4-BE49-F238E27FC236}">
                <a16:creationId xmlns:a16="http://schemas.microsoft.com/office/drawing/2014/main" id="{20DE48BC-B68D-433B-8B32-D12084BC99FA}"/>
              </a:ext>
            </a:extLst>
          </p:cNvPr>
          <p:cNvSpPr>
            <a:spLocks noChangeArrowheads="1"/>
          </p:cNvSpPr>
          <p:nvPr/>
        </p:nvSpPr>
        <p:spPr bwMode="auto">
          <a:xfrm>
            <a:off x="13670604" y="1347645"/>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20">
            <a:extLst>
              <a:ext uri="{FF2B5EF4-FFF2-40B4-BE49-F238E27FC236}">
                <a16:creationId xmlns:a16="http://schemas.microsoft.com/office/drawing/2014/main" id="{F4316F7C-6441-4E54-9E75-95C840C9EAD0}"/>
              </a:ext>
            </a:extLst>
          </p:cNvPr>
          <p:cNvSpPr>
            <a:spLocks noChangeArrowheads="1"/>
          </p:cNvSpPr>
          <p:nvPr/>
        </p:nvSpPr>
        <p:spPr bwMode="auto">
          <a:xfrm>
            <a:off x="152400" y="-124599"/>
            <a:ext cx="6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7" name="Rectangle 21">
            <a:extLst>
              <a:ext uri="{FF2B5EF4-FFF2-40B4-BE49-F238E27FC236}">
                <a16:creationId xmlns:a16="http://schemas.microsoft.com/office/drawing/2014/main" id="{2BC5829E-6B73-43AC-AEBD-95FD2062B682}"/>
              </a:ext>
            </a:extLst>
          </p:cNvPr>
          <p:cNvSpPr>
            <a:spLocks noChangeArrowheads="1"/>
          </p:cNvSpPr>
          <p:nvPr/>
        </p:nvSpPr>
        <p:spPr bwMode="auto">
          <a:xfrm>
            <a:off x="152400" y="152400"/>
            <a:ext cx="10477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FFFFFF"/>
                </a:solidFill>
                <a:effectLst/>
                <a:latin typeface="Söhne"/>
              </a:rPr>
              <a:t/>
            </a: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D1168CAD-8409-D486-CCEC-C251C0BD098A}"/>
              </a:ext>
            </a:extLst>
          </p:cNvPr>
          <p:cNvSpPr txBox="1"/>
          <p:nvPr/>
        </p:nvSpPr>
        <p:spPr>
          <a:xfrm>
            <a:off x="676275" y="1202447"/>
            <a:ext cx="6096000" cy="523220"/>
          </a:xfrm>
          <a:prstGeom prst="rect">
            <a:avLst/>
          </a:prstGeom>
          <a:noFill/>
        </p:spPr>
        <p:txBody>
          <a:bodyPr wrap="square">
            <a:spAutoFit/>
          </a:bodyPr>
          <a:lstStyle/>
          <a:p>
            <a:r>
              <a:rPr lang="en-US" sz="2800" b="1" dirty="0" smtClean="0">
                <a:latin typeface="Times New Roman" panose="02020603050405020304" pitchFamily="18" charset="0"/>
                <a:ea typeface="Times New Roman" panose="02020603050405020304" pitchFamily="18" charset="0"/>
              </a:rPr>
              <a:t>MACHINE LEARNING</a:t>
            </a:r>
            <a:r>
              <a:rPr lang="en-US" sz="2800" dirty="0">
                <a:effectLst/>
                <a:latin typeface="Times New Roman" panose="02020603050405020304" pitchFamily="18" charset="0"/>
                <a:ea typeface="Times New Roman" panose="02020603050405020304" pitchFamily="18" charset="0"/>
              </a:rPr>
              <a:t> </a:t>
            </a:r>
            <a:endParaRPr lang="en-IN" sz="2800" dirty="0"/>
          </a:p>
        </p:txBody>
      </p:sp>
      <p:sp>
        <p:nvSpPr>
          <p:cNvPr id="10" name="TextBox 9">
            <a:extLst>
              <a:ext uri="{FF2B5EF4-FFF2-40B4-BE49-F238E27FC236}">
                <a16:creationId xmlns:a16="http://schemas.microsoft.com/office/drawing/2014/main" id="{1F2E358E-CE36-C816-0C36-E8595C00D24F}"/>
              </a:ext>
            </a:extLst>
          </p:cNvPr>
          <p:cNvSpPr txBox="1"/>
          <p:nvPr/>
        </p:nvSpPr>
        <p:spPr>
          <a:xfrm>
            <a:off x="815009" y="1889149"/>
            <a:ext cx="10985223" cy="3416320"/>
          </a:xfrm>
          <a:prstGeom prst="rect">
            <a:avLst/>
          </a:prstGeom>
          <a:noFill/>
        </p:spPr>
        <p:txBody>
          <a:bodyPr wrap="square">
            <a:spAutoFit/>
          </a:bodyPr>
          <a:lstStyle/>
          <a:p>
            <a:pPr marL="342900" indent="-342900" algn="just" fontAlgn="base">
              <a:lnSpc>
                <a:spcPct val="150000"/>
              </a:lnSpc>
              <a:spcAft>
                <a:spcPts val="1000"/>
              </a:spcAft>
              <a:buFont typeface="Arial" panose="020B0604020202020204" pitchFamily="34" charset="0"/>
              <a:buChar char="•"/>
            </a:pPr>
            <a:r>
              <a:rPr lang="en-US" sz="24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Machine learning is a subset of artificial intelligence (AI) that involves training algorithms to learn from data and make predictions or decisions without being explicitly </a:t>
            </a:r>
            <a:r>
              <a:rPr lang="en-US" sz="2400" dirty="0" smtClean="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programmed. The </a:t>
            </a:r>
            <a:r>
              <a:rPr lang="en-US" sz="24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machine learning process typically involves data collection, preprocessing, model selection, training, evaluation, and deployment. Various algorithms, such as linear regression, decision trees, random forests, support vector machines, and neural networks, are used in machine </a:t>
            </a:r>
            <a:r>
              <a:rPr lang="en-US" sz="2400" dirty="0" smtClean="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learning</a:t>
            </a:r>
            <a:endParaRPr lang="en-IN" sz="24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493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98A9F8-0246-7476-F3C3-67F5B7B5656F}"/>
              </a:ext>
            </a:extLst>
          </p:cNvPr>
          <p:cNvSpPr>
            <a:spLocks noGrp="1"/>
          </p:cNvSpPr>
          <p:nvPr>
            <p:ph type="sldNum" sz="quarter" idx="12"/>
          </p:nvPr>
        </p:nvSpPr>
        <p:spPr/>
        <p:txBody>
          <a:bodyPr/>
          <a:lstStyle/>
          <a:p>
            <a:fld id="{EAF01AD0-324B-4C4E-A956-7DB5BADB8056}" type="slidenum">
              <a:rPr lang="en-IN" smtClean="0"/>
              <a:t>19</a:t>
            </a:fld>
            <a:endParaRPr lang="en-IN"/>
          </a:p>
        </p:txBody>
      </p:sp>
      <p:sp>
        <p:nvSpPr>
          <p:cNvPr id="7" name="TextBox 6">
            <a:extLst>
              <a:ext uri="{FF2B5EF4-FFF2-40B4-BE49-F238E27FC236}">
                <a16:creationId xmlns:a16="http://schemas.microsoft.com/office/drawing/2014/main" id="{3004BC30-4922-6803-6D65-BBC697F80818}"/>
              </a:ext>
            </a:extLst>
          </p:cNvPr>
          <p:cNvSpPr txBox="1"/>
          <p:nvPr/>
        </p:nvSpPr>
        <p:spPr>
          <a:xfrm>
            <a:off x="3270344" y="5448524"/>
            <a:ext cx="6096000" cy="589072"/>
          </a:xfrm>
          <a:prstGeom prst="rect">
            <a:avLst/>
          </a:prstGeom>
          <a:noFill/>
        </p:spPr>
        <p:txBody>
          <a:bodyPr wrap="square">
            <a:spAutoFit/>
          </a:bodyPr>
          <a:lstStyle/>
          <a:p>
            <a:pPr algn="ctr" fontAlgn="base">
              <a:lnSpc>
                <a:spcPct val="150000"/>
              </a:lnSpc>
              <a:spcAft>
                <a:spcPts val="1000"/>
              </a:spcAft>
            </a:pPr>
            <a:r>
              <a:rPr lang="en-IN" sz="2400" b="1" dirty="0" smtClean="0">
                <a:highlight>
                  <a:srgbClr val="FFFFFF"/>
                </a:highlight>
                <a:latin typeface="Calibri" panose="020F0502020204030204" pitchFamily="34" charset="0"/>
                <a:ea typeface="Calibri" panose="020F0502020204030204" pitchFamily="34" charset="0"/>
                <a:cs typeface="Times New Roman" panose="02020603050405020304" pitchFamily="18" charset="0"/>
              </a:rPr>
              <a:t>OPEN CV WITH YOLO OBJECT DETECTION</a:t>
            </a:r>
            <a:endParaRPr lang="en-IN" sz="2400" b="1"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9091" y="318507"/>
            <a:ext cx="8653817" cy="4861010"/>
          </a:xfrm>
          <a:prstGeom prst="rect">
            <a:avLst/>
          </a:prstGeom>
        </p:spPr>
      </p:pic>
    </p:spTree>
    <p:extLst>
      <p:ext uri="{BB962C8B-B14F-4D97-AF65-F5344CB8AC3E}">
        <p14:creationId xmlns:p14="http://schemas.microsoft.com/office/powerpoint/2010/main" val="3523995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fontAlgn="base">
              <a:lnSpc>
                <a:spcPct val="150000"/>
              </a:lnSpc>
            </a:pPr>
            <a:r>
              <a:rPr lang="en-IN" sz="2800" b="1" dirty="0" smtClean="0">
                <a:effectLst/>
                <a:latin typeface="Times New Roman" panose="02020603050405020304" pitchFamily="18" charset="0"/>
                <a:ea typeface="Times New Roman" panose="02020603050405020304" pitchFamily="18" charset="0"/>
              </a:rPr>
              <a:t>WEARABLE SMART GLASSES FOR OBJECT RECOGNITION AND BLIND NAVIGATION</a:t>
            </a:r>
            <a:endParaRPr lang="en-IN" sz="2800" b="1" dirty="0">
              <a:effectLst/>
              <a:latin typeface="Times New Roman" panose="02020603050405020304" pitchFamily="18" charset="0"/>
              <a:ea typeface="Times New Roman" panose="02020603050405020304" pitchFamily="18" charset="0"/>
            </a:endParaRPr>
          </a:p>
        </p:txBody>
      </p:sp>
      <p:sp>
        <p:nvSpPr>
          <p:cNvPr id="4" name="Text Placeholder 3"/>
          <p:cNvSpPr>
            <a:spLocks noGrp="1"/>
          </p:cNvSpPr>
          <p:nvPr>
            <p:ph type="body" sz="half" idx="1"/>
          </p:nvPr>
        </p:nvSpPr>
        <p:spPr>
          <a:xfrm>
            <a:off x="419725" y="2392363"/>
            <a:ext cx="7105337" cy="4465637"/>
          </a:xfrm>
        </p:spPr>
        <p:txBody>
          <a:bodyPr/>
          <a:lstStyle/>
          <a:p>
            <a:pPr marL="0" indent="0">
              <a:buNone/>
            </a:pPr>
            <a:r>
              <a:rPr lang="en-IN" altLang="en-US" b="1" dirty="0">
                <a:latin typeface="Times New Roman" panose="02020603050405020304" pitchFamily="18" charset="0"/>
                <a:cs typeface="Times New Roman" panose="02020603050405020304" pitchFamily="18" charset="0"/>
                <a:sym typeface="+mn-ea"/>
              </a:rPr>
              <a:t>Batch Members</a:t>
            </a:r>
            <a:endParaRPr lang="en-IN" altLang="en-US" b="1" dirty="0">
              <a:latin typeface="Times New Roman" panose="02020603050405020304" pitchFamily="18" charset="0"/>
              <a:cs typeface="Times New Roman" panose="02020603050405020304" pitchFamily="18" charset="0"/>
            </a:endParaRPr>
          </a:p>
          <a:p>
            <a:pPr marL="0" indent="0">
              <a:buNone/>
            </a:pPr>
            <a:r>
              <a:rPr lang="en-IN" altLang="en-US" dirty="0" smtClean="0">
                <a:latin typeface="Times New Roman" panose="02020603050405020304" pitchFamily="18" charset="0"/>
                <a:cs typeface="Times New Roman" panose="02020603050405020304" pitchFamily="18" charset="0"/>
                <a:sym typeface="+mn-ea"/>
              </a:rPr>
              <a:t>1.  DHINESH </a:t>
            </a:r>
            <a:r>
              <a:rPr lang="en-IN" altLang="en-US" dirty="0">
                <a:latin typeface="Times New Roman" panose="02020603050405020304" pitchFamily="18" charset="0"/>
                <a:cs typeface="Times New Roman" panose="02020603050405020304" pitchFamily="18" charset="0"/>
                <a:sym typeface="+mn-ea"/>
              </a:rPr>
              <a:t>S (</a:t>
            </a:r>
            <a:r>
              <a:rPr lang="en-IN" altLang="en-US" dirty="0" smtClean="0">
                <a:latin typeface="Times New Roman" panose="02020603050405020304" pitchFamily="18" charset="0"/>
                <a:cs typeface="Times New Roman" panose="02020603050405020304" pitchFamily="18" charset="0"/>
                <a:sym typeface="+mn-ea"/>
              </a:rPr>
              <a:t>410121106016)</a:t>
            </a:r>
            <a:endParaRPr lang="en-IN" altLang="en-US" dirty="0">
              <a:latin typeface="Times New Roman" panose="02020603050405020304" pitchFamily="18" charset="0"/>
              <a:cs typeface="Times New Roman" panose="02020603050405020304" pitchFamily="18" charset="0"/>
              <a:sym typeface="+mn-ea"/>
            </a:endParaRPr>
          </a:p>
          <a:p>
            <a:pPr marL="0" indent="0">
              <a:buNone/>
            </a:pPr>
            <a:r>
              <a:rPr lang="en-IN" altLang="en-US" dirty="0" smtClean="0">
                <a:latin typeface="Times New Roman" panose="02020603050405020304" pitchFamily="18" charset="0"/>
                <a:cs typeface="Times New Roman" panose="02020603050405020304" pitchFamily="18" charset="0"/>
                <a:sym typeface="+mn-ea"/>
              </a:rPr>
              <a:t>2.  PREETHI </a:t>
            </a:r>
            <a:r>
              <a:rPr lang="en-IN" altLang="en-US" dirty="0">
                <a:latin typeface="Times New Roman" panose="02020603050405020304" pitchFamily="18" charset="0"/>
                <a:cs typeface="Times New Roman" panose="02020603050405020304" pitchFamily="18" charset="0"/>
                <a:sym typeface="+mn-ea"/>
              </a:rPr>
              <a:t>S</a:t>
            </a:r>
            <a:r>
              <a:rPr lang="en-IN" altLang="en-US" dirty="0" smtClean="0">
                <a:latin typeface="Times New Roman" panose="02020603050405020304" pitchFamily="18" charset="0"/>
                <a:cs typeface="Times New Roman" panose="02020603050405020304" pitchFamily="18" charset="0"/>
                <a:sym typeface="+mn-ea"/>
              </a:rPr>
              <a:t>  </a:t>
            </a:r>
            <a:r>
              <a:rPr lang="en-IN" altLang="en-US" dirty="0">
                <a:latin typeface="Times New Roman" panose="02020603050405020304" pitchFamily="18" charset="0"/>
                <a:cs typeface="Times New Roman" panose="02020603050405020304" pitchFamily="18" charset="0"/>
                <a:sym typeface="+mn-ea"/>
              </a:rPr>
              <a:t>(</a:t>
            </a:r>
            <a:r>
              <a:rPr lang="en-IN" altLang="en-US" dirty="0" smtClean="0">
                <a:latin typeface="Times New Roman" panose="02020603050405020304" pitchFamily="18" charset="0"/>
                <a:cs typeface="Times New Roman" panose="02020603050405020304" pitchFamily="18" charset="0"/>
                <a:sym typeface="+mn-ea"/>
              </a:rPr>
              <a:t>410121106057)</a:t>
            </a: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smtClean="0">
                <a:latin typeface="Times New Roman" panose="02020603050405020304" pitchFamily="18" charset="0"/>
                <a:cs typeface="Times New Roman" panose="02020603050405020304" pitchFamily="18" charset="0"/>
                <a:sym typeface="+mn-ea"/>
              </a:rPr>
              <a:t>3.  DIVYA M </a:t>
            </a:r>
            <a:r>
              <a:rPr lang="en-IN" altLang="en-US" dirty="0">
                <a:latin typeface="Times New Roman" panose="02020603050405020304" pitchFamily="18" charset="0"/>
                <a:cs typeface="Times New Roman" panose="02020603050405020304" pitchFamily="18" charset="0"/>
                <a:sym typeface="+mn-ea"/>
              </a:rPr>
              <a:t>(</a:t>
            </a:r>
            <a:r>
              <a:rPr lang="en-IN" altLang="en-US" dirty="0" smtClean="0">
                <a:latin typeface="Times New Roman" panose="02020603050405020304" pitchFamily="18" charset="0"/>
                <a:cs typeface="Times New Roman" panose="02020603050405020304" pitchFamily="18" charset="0"/>
                <a:sym typeface="+mn-ea"/>
              </a:rPr>
              <a:t>410121106023)</a:t>
            </a:r>
            <a:endParaRPr lang="en-IN" altLang="en-US" dirty="0">
              <a:latin typeface="Times New Roman" panose="02020603050405020304" pitchFamily="18" charset="0"/>
              <a:cs typeface="Times New Roman" panose="02020603050405020304" pitchFamily="18" charset="0"/>
            </a:endParaRPr>
          </a:p>
          <a:p>
            <a:pPr marL="0" indent="0">
              <a:buNone/>
            </a:pPr>
            <a:r>
              <a:rPr lang="en-IN" altLang="en-US" dirty="0" smtClean="0">
                <a:latin typeface="Times New Roman" panose="02020603050405020304" pitchFamily="18" charset="0"/>
                <a:cs typeface="Times New Roman" panose="02020603050405020304" pitchFamily="18" charset="0"/>
                <a:sym typeface="+mn-ea"/>
              </a:rPr>
              <a:t>4.  SANTHOSH E </a:t>
            </a:r>
            <a:r>
              <a:rPr lang="en-IN" altLang="en-US" dirty="0" smtClean="0">
                <a:latin typeface="Times New Roman" panose="02020603050405020304" pitchFamily="18" charset="0"/>
                <a:cs typeface="Times New Roman" panose="02020603050405020304" pitchFamily="18" charset="0"/>
                <a:sym typeface="+mn-ea"/>
              </a:rPr>
              <a:t>(</a:t>
            </a:r>
            <a:r>
              <a:rPr lang="en-IN" altLang="en-US" dirty="0" smtClean="0">
                <a:latin typeface="Times New Roman" panose="02020603050405020304" pitchFamily="18" charset="0"/>
                <a:cs typeface="Times New Roman" panose="02020603050405020304" pitchFamily="18" charset="0"/>
                <a:sym typeface="+mn-ea"/>
              </a:rPr>
              <a:t>410121106065)</a:t>
            </a:r>
            <a:endParaRPr lang="en-IN" altLang="en-US" dirty="0">
              <a:latin typeface="Times New Roman" panose="02020603050405020304" pitchFamily="18" charset="0"/>
              <a:cs typeface="Times New Roman" panose="02020603050405020304" pitchFamily="18" charset="0"/>
            </a:endParaRPr>
          </a:p>
          <a:p>
            <a:pPr marL="514350" indent="-514350">
              <a:buAutoNum type="arabicPeriod"/>
            </a:pPr>
            <a:endParaRPr lang="en-IN" altLang="en-US" dirty="0">
              <a:latin typeface="Times New Roman" panose="02020603050405020304" pitchFamily="18" charset="0"/>
              <a:cs typeface="Times New Roman" panose="02020603050405020304" pitchFamily="18" charset="0"/>
              <a:sym typeface="+mn-ea"/>
            </a:endParaRPr>
          </a:p>
          <a:p>
            <a:pPr marL="0" indent="0">
              <a:buNone/>
            </a:pPr>
            <a:endParaRPr lang="en-IN" altLang="en-US"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Content Placeholder 2"/>
          <p:cNvSpPr>
            <a:spLocks noGrp="1"/>
          </p:cNvSpPr>
          <p:nvPr>
            <p:ph sz="half" idx="2"/>
          </p:nvPr>
        </p:nvSpPr>
        <p:spPr>
          <a:xfrm>
            <a:off x="6719091" y="1916113"/>
            <a:ext cx="5384800" cy="4465637"/>
          </a:xfrm>
        </p:spPr>
        <p:txBody>
          <a:bodyPr>
            <a:normAutofit/>
          </a:bodyPr>
          <a:lstStyle/>
          <a:p>
            <a:pPr marL="0" indent="0">
              <a:buNone/>
            </a:pPr>
            <a:r>
              <a:rPr lang="en-IN" altLang="en-US" b="1" dirty="0">
                <a:latin typeface="Times New Roman" panose="02020603050405020304" pitchFamily="18" charset="0"/>
                <a:cs typeface="Times New Roman" panose="02020603050405020304" pitchFamily="18" charset="0"/>
                <a:sym typeface="+mn-ea"/>
              </a:rPr>
              <a:t>Name of the supervisor</a:t>
            </a:r>
            <a:endParaRPr lang="en-IN" altLang="en-US" b="1" dirty="0">
              <a:latin typeface="Times New Roman" panose="02020603050405020304" pitchFamily="18" charset="0"/>
              <a:cs typeface="Times New Roman" panose="02020603050405020304" pitchFamily="18" charset="0"/>
            </a:endParaRPr>
          </a:p>
          <a:p>
            <a:pPr marL="0" indent="0">
              <a:buNone/>
            </a:pPr>
            <a:r>
              <a:rPr lang="en-IN" altLang="en-US" dirty="0">
                <a:latin typeface="Times New Roman" panose="02020603050405020304" pitchFamily="18" charset="0"/>
                <a:cs typeface="Times New Roman" panose="02020603050405020304" pitchFamily="18" charset="0"/>
                <a:sym typeface="+mn-ea"/>
              </a:rPr>
              <a:t>  </a:t>
            </a:r>
            <a:r>
              <a:rPr lang="en-IN" altLang="en-US" dirty="0" smtClean="0">
                <a:latin typeface="Times New Roman" panose="02020603050405020304" pitchFamily="18" charset="0"/>
                <a:cs typeface="Times New Roman" panose="02020603050405020304" pitchFamily="18" charset="0"/>
                <a:sym typeface="+mn-ea"/>
              </a:rPr>
              <a:t>Mr. </a:t>
            </a:r>
            <a:r>
              <a:rPr lang="en-IN" altLang="en-US" dirty="0" smtClean="0">
                <a:latin typeface="Times New Roman" panose="02020603050405020304" pitchFamily="18" charset="0"/>
                <a:cs typeface="Times New Roman" panose="02020603050405020304" pitchFamily="18" charset="0"/>
                <a:sym typeface="+mn-ea"/>
              </a:rPr>
              <a:t>DINESH </a:t>
            </a:r>
            <a:r>
              <a:rPr lang="en-IN" altLang="en-US" dirty="0" smtClean="0">
                <a:latin typeface="Times New Roman" panose="02020603050405020304" pitchFamily="18" charset="0"/>
                <a:cs typeface="Times New Roman" panose="02020603050405020304" pitchFamily="18" charset="0"/>
                <a:sym typeface="+mn-ea"/>
              </a:rPr>
              <a:t>BABU </a:t>
            </a:r>
            <a:r>
              <a:rPr lang="en-IN" altLang="en-US" dirty="0">
                <a:latin typeface="Times New Roman" panose="02020603050405020304" pitchFamily="18" charset="0"/>
                <a:cs typeface="Times New Roman" panose="02020603050405020304" pitchFamily="18" charset="0"/>
                <a:sym typeface="+mn-ea"/>
              </a:rPr>
              <a:t>K</a:t>
            </a:r>
          </a:p>
          <a:p>
            <a:pPr marL="0" indent="0">
              <a:buNone/>
            </a:pPr>
            <a:r>
              <a:rPr lang="en-IN" altLang="en-US" dirty="0">
                <a:latin typeface="Times New Roman" panose="02020603050405020304" pitchFamily="18" charset="0"/>
                <a:cs typeface="Times New Roman" panose="02020603050405020304" pitchFamily="18" charset="0"/>
                <a:sym typeface="+mn-ea"/>
              </a:rPr>
              <a:t>  </a:t>
            </a:r>
          </a:p>
          <a:p>
            <a:pPr marL="0" indent="0">
              <a:buNone/>
            </a:pPr>
            <a:endParaRPr lang="en-IN" altLang="en-US" dirty="0">
              <a:latin typeface="Times New Roman" panose="02020603050405020304" pitchFamily="18" charset="0"/>
              <a:cs typeface="Times New Roman" panose="02020603050405020304" pitchFamily="18" charset="0"/>
            </a:endParaRPr>
          </a:p>
          <a:p>
            <a:endParaRPr lang="en-US" dirty="0"/>
          </a:p>
        </p:txBody>
      </p:sp>
      <p:sp>
        <p:nvSpPr>
          <p:cNvPr id="5" name="Text Box 4"/>
          <p:cNvSpPr txBox="1"/>
          <p:nvPr/>
        </p:nvSpPr>
        <p:spPr>
          <a:xfrm>
            <a:off x="11297920" y="6381750"/>
            <a:ext cx="284480" cy="337185"/>
          </a:xfrm>
          <a:prstGeom prst="rect">
            <a:avLst/>
          </a:prstGeom>
          <a:noFill/>
        </p:spPr>
        <p:txBody>
          <a:bodyPr wrap="none" rtlCol="0">
            <a:spAutoFit/>
          </a:bodyPr>
          <a:lstStyle/>
          <a:p>
            <a:r>
              <a:rPr lang="en-IN" altLang="en-US" sz="1600">
                <a:latin typeface="Times New Roman" panose="02020603050405020304" pitchFamily="18" charset="0"/>
                <a:cs typeface="Times New Roman" panose="02020603050405020304" pitchFamily="18" charset="0"/>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98A9F8-0246-7476-F3C3-67F5B7B5656F}"/>
              </a:ext>
            </a:extLst>
          </p:cNvPr>
          <p:cNvSpPr>
            <a:spLocks noGrp="1"/>
          </p:cNvSpPr>
          <p:nvPr>
            <p:ph type="sldNum" sz="quarter" idx="12"/>
          </p:nvPr>
        </p:nvSpPr>
        <p:spPr/>
        <p:txBody>
          <a:bodyPr/>
          <a:lstStyle/>
          <a:p>
            <a:fld id="{EAF01AD0-324B-4C4E-A956-7DB5BADB8056}" type="slidenum">
              <a:rPr lang="en-IN" smtClean="0"/>
              <a:t>20</a:t>
            </a:fld>
            <a:endParaRPr lang="en-IN"/>
          </a:p>
        </p:txBody>
      </p:sp>
      <p:sp>
        <p:nvSpPr>
          <p:cNvPr id="7" name="TextBox 6">
            <a:extLst>
              <a:ext uri="{FF2B5EF4-FFF2-40B4-BE49-F238E27FC236}">
                <a16:creationId xmlns:a16="http://schemas.microsoft.com/office/drawing/2014/main" id="{3004BC30-4922-6803-6D65-BBC697F80818}"/>
              </a:ext>
            </a:extLst>
          </p:cNvPr>
          <p:cNvSpPr txBox="1"/>
          <p:nvPr/>
        </p:nvSpPr>
        <p:spPr>
          <a:xfrm>
            <a:off x="2758825" y="5776331"/>
            <a:ext cx="6096000" cy="504625"/>
          </a:xfrm>
          <a:prstGeom prst="rect">
            <a:avLst/>
          </a:prstGeom>
          <a:noFill/>
        </p:spPr>
        <p:txBody>
          <a:bodyPr wrap="square">
            <a:spAutoFit/>
          </a:bodyPr>
          <a:lstStyle/>
          <a:p>
            <a:pPr algn="ctr" fontAlgn="base">
              <a:lnSpc>
                <a:spcPct val="150000"/>
              </a:lnSpc>
              <a:spcAft>
                <a:spcPts val="1000"/>
              </a:spcAft>
            </a:pPr>
            <a:r>
              <a:rPr lang="en-US" sz="2000" b="1" dirty="0" smtClean="0">
                <a:solidFill>
                  <a:srgbClr val="1F1F1F"/>
                </a:solidFill>
                <a:highlight>
                  <a:srgbClr val="FFFFFF"/>
                </a:highlight>
                <a:latin typeface="Times New Roman" panose="02020603050405020304" pitchFamily="18" charset="0"/>
                <a:ea typeface="Calibri" panose="020F0502020204030204" pitchFamily="34" charset="0"/>
              </a:rPr>
              <a:t>OBJECT DETECTION AND GUIDING TO MOVE</a:t>
            </a:r>
            <a:endParaRPr lang="en-IN" sz="20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7773" y="414675"/>
            <a:ext cx="8816454" cy="5286263"/>
          </a:xfrm>
          <a:prstGeom prst="rect">
            <a:avLst/>
          </a:prstGeom>
        </p:spPr>
      </p:pic>
    </p:spTree>
    <p:extLst>
      <p:ext uri="{BB962C8B-B14F-4D97-AF65-F5344CB8AC3E}">
        <p14:creationId xmlns:p14="http://schemas.microsoft.com/office/powerpoint/2010/main" val="3575555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B98A9F8-0246-7476-F3C3-67F5B7B5656F}"/>
              </a:ext>
            </a:extLst>
          </p:cNvPr>
          <p:cNvSpPr>
            <a:spLocks noGrp="1"/>
          </p:cNvSpPr>
          <p:nvPr>
            <p:ph type="sldNum" sz="quarter" idx="12"/>
          </p:nvPr>
        </p:nvSpPr>
        <p:spPr/>
        <p:txBody>
          <a:bodyPr/>
          <a:lstStyle/>
          <a:p>
            <a:fld id="{EAF01AD0-324B-4C4E-A956-7DB5BADB8056}" type="slidenum">
              <a:rPr lang="en-IN" smtClean="0"/>
              <a:t>21</a:t>
            </a:fld>
            <a:endParaRPr lang="en-IN"/>
          </a:p>
        </p:txBody>
      </p:sp>
      <p:sp>
        <p:nvSpPr>
          <p:cNvPr id="7" name="TextBox 6">
            <a:extLst>
              <a:ext uri="{FF2B5EF4-FFF2-40B4-BE49-F238E27FC236}">
                <a16:creationId xmlns:a16="http://schemas.microsoft.com/office/drawing/2014/main" id="{3004BC30-4922-6803-6D65-BBC697F80818}"/>
              </a:ext>
            </a:extLst>
          </p:cNvPr>
          <p:cNvSpPr txBox="1"/>
          <p:nvPr/>
        </p:nvSpPr>
        <p:spPr>
          <a:xfrm>
            <a:off x="2637183" y="5579631"/>
            <a:ext cx="6096000" cy="587148"/>
          </a:xfrm>
          <a:prstGeom prst="rect">
            <a:avLst/>
          </a:prstGeom>
          <a:noFill/>
        </p:spPr>
        <p:txBody>
          <a:bodyPr wrap="square">
            <a:spAutoFit/>
          </a:bodyPr>
          <a:lstStyle/>
          <a:p>
            <a:pPr algn="ctr" fontAlgn="base">
              <a:lnSpc>
                <a:spcPct val="150000"/>
              </a:lnSpc>
              <a:spcAft>
                <a:spcPts val="1000"/>
              </a:spcAft>
            </a:pPr>
            <a:r>
              <a:rPr lang="en-US" sz="2400" b="1" dirty="0" smtClean="0">
                <a:solidFill>
                  <a:srgbClr val="1F1F1F"/>
                </a:solidFill>
                <a:highlight>
                  <a:srgbClr val="FFFFFF"/>
                </a:highlight>
                <a:latin typeface="Times New Roman" panose="02020603050405020304" pitchFamily="18" charset="0"/>
                <a:ea typeface="Calibri" panose="020F0502020204030204" pitchFamily="34" charset="0"/>
              </a:rPr>
              <a:t>DETECTING OBJECT WITH METRES</a:t>
            </a:r>
            <a:endParaRPr lang="en-IN" sz="2400" b="1"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027" y="313899"/>
            <a:ext cx="8898340" cy="5076161"/>
          </a:xfrm>
          <a:prstGeom prst="rect">
            <a:avLst/>
          </a:prstGeom>
        </p:spPr>
      </p:pic>
    </p:spTree>
    <p:extLst>
      <p:ext uri="{BB962C8B-B14F-4D97-AF65-F5344CB8AC3E}">
        <p14:creationId xmlns:p14="http://schemas.microsoft.com/office/powerpoint/2010/main" val="215439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890"/>
            <a:ext cx="10515600" cy="1325563"/>
          </a:xfrm>
        </p:spPr>
        <p:txBody>
          <a:bodyPr>
            <a:normAutofit fontScale="90000"/>
          </a:bodyPr>
          <a:lstStyle/>
          <a:p>
            <a:pPr algn="ctr"/>
            <a:r>
              <a:rPr lang="en-US" sz="3600" b="1"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MONITORING KIT</a:t>
            </a:r>
            <a:r>
              <a:rPr lang="en-US" sz="36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t/>
            </a:r>
            <a:br>
              <a:rPr lang="en-IN" sz="18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rPr>
            </a:br>
            <a:r>
              <a:rPr lang="en-IN" altLang="en-US" dirty="0"/>
              <a:t/>
            </a:r>
            <a:br>
              <a:rPr lang="en-IN" altLang="en-US" dirty="0"/>
            </a:br>
            <a:endParaRPr lang="en-IN" altLang="en-US" dirty="0"/>
          </a:p>
        </p:txBody>
      </p:sp>
      <p:sp>
        <p:nvSpPr>
          <p:cNvPr id="5" name="Slide Number Placeholder 4"/>
          <p:cNvSpPr>
            <a:spLocks noGrp="1"/>
          </p:cNvSpPr>
          <p:nvPr>
            <p:ph type="sldNum" sz="quarter" idx="12"/>
          </p:nvPr>
        </p:nvSpPr>
        <p:spPr/>
        <p:txBody>
          <a:bodyPr/>
          <a:lstStyle/>
          <a:p>
            <a:fld id="{EAF01AD0-324B-4C4E-A956-7DB5BADB8056}" type="slidenum">
              <a:rPr lang="en-IN" smtClean="0"/>
              <a:t>22</a:t>
            </a:fld>
            <a:endParaRPr lang="en-IN"/>
          </a:p>
        </p:txBody>
      </p:sp>
      <p:sp>
        <p:nvSpPr>
          <p:cNvPr id="11" name="TextBox 10">
            <a:extLst>
              <a:ext uri="{FF2B5EF4-FFF2-40B4-BE49-F238E27FC236}">
                <a16:creationId xmlns:a16="http://schemas.microsoft.com/office/drawing/2014/main" id="{1989E8B0-F7F1-6670-7201-C6662AA73815}"/>
              </a:ext>
            </a:extLst>
          </p:cNvPr>
          <p:cNvSpPr txBox="1"/>
          <p:nvPr/>
        </p:nvSpPr>
        <p:spPr>
          <a:xfrm>
            <a:off x="3753678" y="5730217"/>
            <a:ext cx="6096000" cy="369332"/>
          </a:xfrm>
          <a:prstGeom prst="rect">
            <a:avLst/>
          </a:prstGeom>
          <a:noFill/>
        </p:spPr>
        <p:txBody>
          <a:bodyPr wrap="square">
            <a:spAutoFit/>
          </a:bodyPr>
          <a:lstStyle/>
          <a:p>
            <a:r>
              <a:rPr lang="en-US" b="1" dirty="0" smtClean="0">
                <a:solidFill>
                  <a:srgbClr val="1F1F1F"/>
                </a:solidFill>
                <a:latin typeface="Times New Roman" panose="02020603050405020304" pitchFamily="18" charset="0"/>
                <a:ea typeface="Times New Roman" panose="02020603050405020304" pitchFamily="18" charset="0"/>
              </a:rPr>
              <a:t>CIRCIUT DIAGRAM</a:t>
            </a:r>
            <a:r>
              <a:rPr lang="en-US" sz="1800" dirty="0">
                <a:solidFill>
                  <a:srgbClr val="1F1F1F"/>
                </a:solidFill>
                <a:effectLst/>
                <a:latin typeface="Times New Roman" panose="02020603050405020304" pitchFamily="18" charset="0"/>
                <a:ea typeface="Times New Roman" panose="02020603050405020304" pitchFamily="18" charset="0"/>
              </a:rPr>
              <a:t> </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75" y="1187355"/>
            <a:ext cx="6572250" cy="402608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dirty="0" smtClean="0">
                <a:latin typeface="Times New Roman" panose="02020603050405020304" pitchFamily="18" charset="0"/>
                <a:cs typeface="Times New Roman" panose="02020603050405020304" pitchFamily="18" charset="0"/>
              </a:rPr>
              <a:t>CONCLUSION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57136"/>
            <a:ext cx="10515600" cy="4351338"/>
          </a:xfrm>
        </p:spPr>
        <p:txBody>
          <a:bodyPr>
            <a:normAutofit/>
          </a:bodyPr>
          <a:lstStyle/>
          <a:p>
            <a:pPr algn="just">
              <a:lnSpc>
                <a:spcPct val="100000"/>
              </a:lnSpc>
            </a:pPr>
            <a:r>
              <a:rPr lang="en-US" sz="2400" dirty="0">
                <a:latin typeface="Times New Roman" panose="02020603050405020304" pitchFamily="18" charset="0"/>
                <a:cs typeface="Times New Roman" panose="02020603050405020304" pitchFamily="18" charset="0"/>
              </a:rPr>
              <a:t>The ESP32-based smart glasses for object detection have the potential to revolutionize the lives of blind individuals by providing them with a wearable, affordable, and user-friendly solution for navigating their surroundings. By leveraging machine learning algorithms, computer vision, and sensor fusion, these smart glasses can accurately detect and identify objects, obstacles, and people, and provide real-time audio feedback to the user. With its compact design, low power consumption, and Wi-Fi connectivity, this device can be easily integrated into daily life, enabling blind individuals to move around with greater confidence, independence, and safety. Overall, the ESP32-based smart glasses for object detection offer a promising solution for promoting inclusivity, accessibility, and empowerment for the visually impaired community.</a:t>
            </a:r>
          </a:p>
        </p:txBody>
      </p:sp>
      <p:sp>
        <p:nvSpPr>
          <p:cNvPr id="6" name="Slide Number Placeholder 5"/>
          <p:cNvSpPr>
            <a:spLocks noGrp="1"/>
          </p:cNvSpPr>
          <p:nvPr>
            <p:ph type="sldNum" sz="quarter" idx="12"/>
          </p:nvPr>
        </p:nvSpPr>
        <p:spPr/>
        <p:txBody>
          <a:bodyPr/>
          <a:lstStyle/>
          <a:p>
            <a:fld id="{EAF01AD0-324B-4C4E-A956-7DB5BADB8056}" type="slidenum">
              <a:rPr lang="en-IN" smtClean="0"/>
              <a:t>23</a:t>
            </a:fld>
            <a:endParaRPr lang="en-IN"/>
          </a:p>
        </p:txBody>
      </p:sp>
    </p:spTree>
    <p:extLst>
      <p:ext uri="{BB962C8B-B14F-4D97-AF65-F5344CB8AC3E}">
        <p14:creationId xmlns:p14="http://schemas.microsoft.com/office/powerpoint/2010/main" val="2191728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515600" cy="1325563"/>
          </a:xfrm>
        </p:spPr>
        <p:txBody>
          <a:bodyPr>
            <a:normAutofit/>
          </a:bodyPr>
          <a:lstStyle/>
          <a:p>
            <a:r>
              <a:rPr lang="en-US" sz="3200" b="1" dirty="0" smtClean="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93788"/>
            <a:ext cx="10515600" cy="4351338"/>
          </a:xfrm>
        </p:spPr>
        <p:txBody>
          <a:bodyPr>
            <a:normAutofit fontScale="92500" lnSpcReduction="20000"/>
          </a:bodyPr>
          <a:lstStyle/>
          <a:p>
            <a:pPr marL="457200" indent="-457200">
              <a:lnSpc>
                <a:spcPct val="160000"/>
              </a:lnSpc>
              <a:buFont typeface="+mj-lt"/>
              <a:buAutoNum type="arabicPeriod"/>
            </a:pPr>
            <a:r>
              <a:rPr lang="en-US" sz="2200" dirty="0">
                <a:latin typeface="Times New Roman" panose="02020603050405020304" pitchFamily="18" charset="0"/>
                <a:cs typeface="Times New Roman" panose="02020603050405020304" pitchFamily="18" charset="0"/>
              </a:rPr>
              <a:t>A. Raj, M. </a:t>
            </a:r>
            <a:r>
              <a:rPr lang="en-US" sz="2200" dirty="0" err="1">
                <a:latin typeface="Times New Roman" panose="02020603050405020304" pitchFamily="18" charset="0"/>
                <a:cs typeface="Times New Roman" panose="02020603050405020304" pitchFamily="18" charset="0"/>
              </a:rPr>
              <a:t>Kannaujiya</a:t>
            </a:r>
            <a:r>
              <a:rPr lang="en-US" sz="2200" dirty="0">
                <a:latin typeface="Times New Roman" panose="02020603050405020304" pitchFamily="18" charset="0"/>
                <a:cs typeface="Times New Roman" panose="02020603050405020304" pitchFamily="18" charset="0"/>
              </a:rPr>
              <a:t>, I. Bhardwaj, A. Bharti, and R. Prasad, “Model for object detection using computer vision and machine </a:t>
            </a:r>
            <a:r>
              <a:rPr lang="en-US" sz="2200" dirty="0" smtClean="0">
                <a:latin typeface="Times New Roman" panose="02020603050405020304" pitchFamily="18" charset="0"/>
                <a:cs typeface="Times New Roman" panose="02020603050405020304" pitchFamily="18" charset="0"/>
              </a:rPr>
              <a:t>learning </a:t>
            </a:r>
            <a:r>
              <a:rPr lang="en-US" sz="2200" dirty="0">
                <a:latin typeface="Times New Roman" panose="02020603050405020304" pitchFamily="18" charset="0"/>
                <a:cs typeface="Times New Roman" panose="02020603050405020304" pitchFamily="18" charset="0"/>
              </a:rPr>
              <a:t>for decision making,” International Journal of Computer Applications, vol. 181, no. 43, Mar. 2019, </a:t>
            </a:r>
            <a:r>
              <a:rPr lang="en-US" sz="2200" dirty="0" err="1">
                <a:latin typeface="Times New Roman" panose="02020603050405020304" pitchFamily="18" charset="0"/>
                <a:cs typeface="Times New Roman" panose="02020603050405020304" pitchFamily="18" charset="0"/>
              </a:rPr>
              <a:t>doi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10.5120/ijca2019918516</a:t>
            </a:r>
            <a:r>
              <a:rPr lang="en-US" sz="2200" dirty="0">
                <a:latin typeface="Times New Roman" panose="02020603050405020304" pitchFamily="18" charset="0"/>
                <a:cs typeface="Times New Roman" panose="02020603050405020304" pitchFamily="18" charset="0"/>
              </a:rPr>
              <a:t>. </a:t>
            </a:r>
          </a:p>
          <a:p>
            <a:pPr marL="457200" indent="-457200">
              <a:lnSpc>
                <a:spcPct val="160000"/>
              </a:lnSpc>
              <a:buFont typeface="+mj-lt"/>
              <a:buAutoNum type="arabicPeriod"/>
            </a:pPr>
            <a:r>
              <a:rPr lang="en-US" sz="2200" dirty="0" smtClean="0">
                <a:latin typeface="Times New Roman" panose="02020603050405020304" pitchFamily="18" charset="0"/>
                <a:cs typeface="Times New Roman" panose="02020603050405020304" pitchFamily="18" charset="0"/>
              </a:rPr>
              <a:t>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Tosun</a:t>
            </a:r>
            <a:r>
              <a:rPr lang="en-US" sz="2200" dirty="0">
                <a:latin typeface="Times New Roman" panose="02020603050405020304" pitchFamily="18" charset="0"/>
                <a:cs typeface="Times New Roman" panose="02020603050405020304" pitchFamily="18" charset="0"/>
              </a:rPr>
              <a:t> and E. </a:t>
            </a:r>
            <a:r>
              <a:rPr lang="en-US" sz="2200" dirty="0" err="1" smtClean="0">
                <a:latin typeface="Times New Roman" panose="02020603050405020304" pitchFamily="18" charset="0"/>
                <a:cs typeface="Times New Roman" panose="02020603050405020304" pitchFamily="18" charset="0"/>
              </a:rPr>
              <a:t>Karaarslan</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“Real-Time Object Detection Application for Visually Impaired People: Third Eye,” 2018 International </a:t>
            </a:r>
            <a:r>
              <a:rPr lang="en-US" sz="2200" dirty="0" smtClean="0">
                <a:latin typeface="Times New Roman" panose="02020603050405020304" pitchFamily="18" charset="0"/>
                <a:cs typeface="Times New Roman" panose="02020603050405020304" pitchFamily="18" charset="0"/>
              </a:rPr>
              <a:t>Conference </a:t>
            </a:r>
            <a:r>
              <a:rPr lang="en-US" sz="2200" dirty="0">
                <a:latin typeface="Times New Roman" panose="02020603050405020304" pitchFamily="18" charset="0"/>
                <a:cs typeface="Times New Roman" panose="02020603050405020304" pitchFamily="18" charset="0"/>
              </a:rPr>
              <a:t>on Artificial Intelligence and Data Processing (IDAP), Malatya, Turkey, 2018, pp. 1-6, </a:t>
            </a:r>
            <a:r>
              <a:rPr lang="en-US" sz="2200" dirty="0" err="1">
                <a:latin typeface="Times New Roman" panose="02020603050405020304" pitchFamily="18" charset="0"/>
                <a:cs typeface="Times New Roman" panose="02020603050405020304" pitchFamily="18" charset="0"/>
              </a:rPr>
              <a:t>doi</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10.1109/IDAP.2018.8620773</a:t>
            </a:r>
            <a:r>
              <a:rPr lang="en-US" sz="2200" dirty="0">
                <a:latin typeface="Times New Roman" panose="02020603050405020304" pitchFamily="18" charset="0"/>
                <a:cs typeface="Times New Roman" panose="02020603050405020304" pitchFamily="18" charset="0"/>
              </a:rPr>
              <a:t>. </a:t>
            </a:r>
          </a:p>
          <a:p>
            <a:pPr marL="457200" indent="-457200">
              <a:lnSpc>
                <a:spcPct val="160000"/>
              </a:lnSpc>
              <a:buFont typeface="+mj-lt"/>
              <a:buAutoNum type="arabicPeriod"/>
            </a:pPr>
            <a:r>
              <a:rPr lang="en-US" sz="2200" dirty="0" smtClean="0">
                <a:latin typeface="Times New Roman" panose="02020603050405020304" pitchFamily="18" charset="0"/>
                <a:cs typeface="Times New Roman" panose="02020603050405020304" pitchFamily="18" charset="0"/>
              </a:rPr>
              <a:t>P</a:t>
            </a:r>
            <a:r>
              <a:rPr lang="en-US" sz="2200" dirty="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Selvirajendran</a:t>
            </a:r>
            <a:r>
              <a:rPr lang="en-US" sz="2200" dirty="0" smtClean="0">
                <a:latin typeface="Times New Roman" panose="02020603050405020304" pitchFamily="18" charset="0"/>
                <a:cs typeface="Times New Roman" panose="02020603050405020304" pitchFamily="18" charset="0"/>
              </a:rPr>
              <a:t> , </a:t>
            </a:r>
            <a:r>
              <a:rPr lang="en-US" sz="2200" dirty="0">
                <a:latin typeface="Times New Roman" panose="02020603050405020304" pitchFamily="18" charset="0"/>
                <a:cs typeface="Times New Roman" panose="02020603050405020304" pitchFamily="18" charset="0"/>
              </a:rPr>
              <a:t>“Virtual bullet in board using man-machine interface (MMI) for authorized users,” Indian Journal of Science and </a:t>
            </a:r>
            <a:r>
              <a:rPr lang="en-US" sz="2200" dirty="0" smtClean="0">
                <a:latin typeface="Times New Roman" panose="02020603050405020304" pitchFamily="18" charset="0"/>
                <a:cs typeface="Times New Roman" panose="02020603050405020304" pitchFamily="18" charset="0"/>
              </a:rPr>
              <a:t>Technology</a:t>
            </a:r>
            <a:r>
              <a:rPr lang="en-US" sz="2200" dirty="0">
                <a:latin typeface="Times New Roman" panose="02020603050405020304" pitchFamily="18" charset="0"/>
                <a:cs typeface="Times New Roman" panose="02020603050405020304" pitchFamily="18" charset="0"/>
              </a:rPr>
              <a:t>, vol. 12, no. 34, Sep. 2019, </a:t>
            </a:r>
            <a:r>
              <a:rPr lang="en-US" sz="2200" dirty="0" err="1">
                <a:latin typeface="Times New Roman" panose="02020603050405020304" pitchFamily="18" charset="0"/>
                <a:cs typeface="Times New Roman" panose="02020603050405020304" pitchFamily="18" charset="0"/>
              </a:rPr>
              <a:t>doi</a:t>
            </a:r>
            <a:r>
              <a:rPr lang="en-US" sz="2200" dirty="0">
                <a:latin typeface="Times New Roman" panose="02020603050405020304" pitchFamily="18" charset="0"/>
                <a:cs typeface="Times New Roman" panose="02020603050405020304" pitchFamily="18" charset="0"/>
              </a:rPr>
              <a:t>: 10.17485/</a:t>
            </a:r>
            <a:r>
              <a:rPr lang="en-US" sz="2200" dirty="0" err="1">
                <a:latin typeface="Times New Roman" panose="02020603050405020304" pitchFamily="18" charset="0"/>
                <a:cs typeface="Times New Roman" panose="02020603050405020304" pitchFamily="18" charset="0"/>
              </a:rPr>
              <a:t>ijst</a:t>
            </a:r>
            <a:r>
              <a:rPr lang="en-US" sz="2200" dirty="0">
                <a:latin typeface="Times New Roman" panose="02020603050405020304" pitchFamily="18" charset="0"/>
                <a:cs typeface="Times New Roman" panose="02020603050405020304" pitchFamily="18" charset="0"/>
              </a:rPr>
              <a:t>/2019/v12i34/112683. </a:t>
            </a:r>
          </a:p>
          <a:p>
            <a:pPr marL="0" indent="0">
              <a:lnSpc>
                <a:spcPct val="150000"/>
              </a:lnSpc>
              <a:buNone/>
            </a:pPr>
            <a:endParaRPr lang="en-US" sz="2400" dirty="0" smtClean="0"/>
          </a:p>
          <a:p>
            <a:pPr marL="457200" indent="-457200">
              <a:lnSpc>
                <a:spcPct val="150000"/>
              </a:lnSpc>
              <a:buFont typeface="+mj-lt"/>
              <a:buAutoNum type="arabicPeriod"/>
            </a:pPr>
            <a:endParaRPr lang="en-US" sz="2400" dirty="0" smtClean="0"/>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EAF01AD0-324B-4C4E-A956-7DB5BADB8056}" type="slidenum">
              <a:rPr lang="en-IN" smtClean="0"/>
              <a:t>24</a:t>
            </a:fld>
            <a:endParaRPr lang="en-IN"/>
          </a:p>
        </p:txBody>
      </p:sp>
    </p:spTree>
    <p:extLst>
      <p:ext uri="{BB962C8B-B14F-4D97-AF65-F5344CB8AC3E}">
        <p14:creationId xmlns:p14="http://schemas.microsoft.com/office/powerpoint/2010/main" val="17976650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F01AD0-324B-4C4E-A956-7DB5BADB8056}" type="slidenum">
              <a:rPr lang="en-IN" smtClean="0"/>
              <a:t>25</a:t>
            </a:fld>
            <a:endParaRPr lang="en-IN"/>
          </a:p>
        </p:txBody>
      </p:sp>
      <p:sp>
        <p:nvSpPr>
          <p:cNvPr id="3" name="TextBox 2">
            <a:extLst>
              <a:ext uri="{FF2B5EF4-FFF2-40B4-BE49-F238E27FC236}">
                <a16:creationId xmlns:a16="http://schemas.microsoft.com/office/drawing/2014/main" id="{E125B9FF-5320-9D8B-A9E6-8832FDC7ABDC}"/>
              </a:ext>
            </a:extLst>
          </p:cNvPr>
          <p:cNvSpPr txBox="1"/>
          <p:nvPr/>
        </p:nvSpPr>
        <p:spPr>
          <a:xfrm>
            <a:off x="619433" y="136525"/>
            <a:ext cx="6096000" cy="742511"/>
          </a:xfrm>
          <a:prstGeom prst="rect">
            <a:avLst/>
          </a:prstGeom>
          <a:noFill/>
        </p:spPr>
        <p:txBody>
          <a:bodyPr wrap="square">
            <a:spAutoFit/>
          </a:bodyPr>
          <a:lstStyle/>
          <a:p>
            <a:pPr algn="just" fontAlgn="base">
              <a:lnSpc>
                <a:spcPct val="150000"/>
              </a:lnSpc>
              <a:spcAft>
                <a:spcPts val="1000"/>
              </a:spcAft>
            </a:pPr>
            <a:r>
              <a:rPr lang="en-US" sz="3200" b="1"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REFERENCES</a:t>
            </a:r>
            <a:r>
              <a:rPr lang="en-US" sz="1800" dirty="0">
                <a:solidFill>
                  <a:srgbClr val="1F1F1F"/>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endParaRPr lang="en-IN" sz="14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58B2770A-9B51-A284-C9AA-783C5055B2F3}"/>
              </a:ext>
            </a:extLst>
          </p:cNvPr>
          <p:cNvSpPr txBox="1"/>
          <p:nvPr/>
        </p:nvSpPr>
        <p:spPr>
          <a:xfrm>
            <a:off x="737419" y="879036"/>
            <a:ext cx="10972800" cy="5478423"/>
          </a:xfrm>
          <a:prstGeom prst="rect">
            <a:avLst/>
          </a:prstGeom>
          <a:noFill/>
        </p:spPr>
        <p:txBody>
          <a:bodyPr wrap="square">
            <a:spAutoFit/>
          </a:bodyPr>
          <a:lstStyle/>
          <a:p>
            <a:pPr>
              <a:lnSpc>
                <a:spcPct val="150000"/>
              </a:lnSpc>
            </a:pPr>
            <a:r>
              <a:rPr lang="en-US" sz="2000" dirty="0" smtClean="0">
                <a:latin typeface="Times New Roman" panose="02020603050405020304" pitchFamily="18" charset="0"/>
                <a:cs typeface="Times New Roman" panose="02020603050405020304" pitchFamily="18" charset="0"/>
              </a:rPr>
              <a:t>4.P</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Rajendran</a:t>
            </a:r>
            <a:r>
              <a:rPr lang="en-US" sz="2000" dirty="0">
                <a:latin typeface="Times New Roman" panose="02020603050405020304" pitchFamily="18" charset="0"/>
                <a:cs typeface="Times New Roman" panose="02020603050405020304" pitchFamily="18" charset="0"/>
              </a:rPr>
              <a:t>, “AREDAI: augmented reality based educational artificial intelligence system,” International Journal of Recent </a:t>
            </a:r>
            <a:r>
              <a:rPr lang="en-US" sz="2000" dirty="0" smtClean="0">
                <a:latin typeface="Times New Roman" panose="02020603050405020304" pitchFamily="18" charset="0"/>
                <a:cs typeface="Times New Roman" panose="02020603050405020304" pitchFamily="18" charset="0"/>
              </a:rPr>
              <a:t>Technology </a:t>
            </a:r>
            <a:r>
              <a:rPr lang="en-US" sz="2000" dirty="0">
                <a:latin typeface="Times New Roman" panose="02020603050405020304" pitchFamily="18" charset="0"/>
                <a:cs typeface="Times New Roman" panose="02020603050405020304" pitchFamily="18" charset="0"/>
              </a:rPr>
              <a:t>and Engineering, vol. 8, no. 1, May </a:t>
            </a:r>
            <a:r>
              <a:rPr lang="en-US" sz="2000" dirty="0" smtClean="0">
                <a:latin typeface="Times New Roman" panose="02020603050405020304" pitchFamily="18" charset="0"/>
                <a:cs typeface="Times New Roman" panose="02020603050405020304" pitchFamily="18" charset="0"/>
              </a:rPr>
              <a:t>2019. </a:t>
            </a:r>
          </a:p>
          <a:p>
            <a:pPr>
              <a:lnSpc>
                <a:spcPct val="150000"/>
              </a:lnSpc>
            </a:pPr>
            <a:r>
              <a:rPr lang="en-US" sz="2000" dirty="0" smtClean="0">
                <a:latin typeface="Times New Roman" panose="02020603050405020304" pitchFamily="18" charset="0"/>
                <a:cs typeface="Times New Roman" panose="02020603050405020304" pitchFamily="18" charset="0"/>
              </a:rPr>
              <a:t>5.A. Suresh, C. Arora, D. </a:t>
            </a:r>
            <a:r>
              <a:rPr lang="en-US" sz="2000" dirty="0" err="1" smtClean="0">
                <a:latin typeface="Times New Roman" panose="02020603050405020304" pitchFamily="18" charset="0"/>
                <a:cs typeface="Times New Roman" panose="02020603050405020304" pitchFamily="18" charset="0"/>
              </a:rPr>
              <a:t>Laha</a:t>
            </a:r>
            <a:r>
              <a:rPr lang="en-US" sz="2000" dirty="0" smtClean="0">
                <a:latin typeface="Times New Roman" panose="02020603050405020304" pitchFamily="18" charset="0"/>
                <a:cs typeface="Times New Roman" panose="02020603050405020304" pitchFamily="18" charset="0"/>
              </a:rPr>
              <a:t>, D. </a:t>
            </a:r>
            <a:r>
              <a:rPr lang="en-US" sz="2000" dirty="0" err="1" smtClean="0">
                <a:latin typeface="Times New Roman" panose="02020603050405020304" pitchFamily="18" charset="0"/>
                <a:cs typeface="Times New Roman" panose="02020603050405020304" pitchFamily="18" charset="0"/>
              </a:rPr>
              <a:t>Gaba</a:t>
            </a:r>
            <a:r>
              <a:rPr lang="en-US" sz="2000" dirty="0" smtClean="0">
                <a:latin typeface="Times New Roman" panose="02020603050405020304" pitchFamily="18" charset="0"/>
                <a:cs typeface="Times New Roman" panose="02020603050405020304" pitchFamily="18" charset="0"/>
              </a:rPr>
              <a:t>, and S. </a:t>
            </a:r>
            <a:r>
              <a:rPr lang="en-US" sz="2000" dirty="0" err="1" smtClean="0">
                <a:latin typeface="Times New Roman" panose="02020603050405020304" pitchFamily="18" charset="0"/>
                <a:cs typeface="Times New Roman" panose="02020603050405020304" pitchFamily="18" charset="0"/>
              </a:rPr>
              <a:t>Bhambri</a:t>
            </a:r>
            <a:r>
              <a:rPr lang="en-US" sz="2000" dirty="0" smtClean="0">
                <a:latin typeface="Times New Roman" panose="02020603050405020304" pitchFamily="18" charset="0"/>
                <a:cs typeface="Times New Roman" panose="02020603050405020304" pitchFamily="18" charset="0"/>
              </a:rPr>
              <a:t>, “Intelligent smart glass for visually impaired using deep learning machine vision techniques and robot operating system (ROS),” Advances in Intelligent Systems and Computing, vol. 751, 2019, </a:t>
            </a:r>
            <a:r>
              <a:rPr lang="en-US" sz="2000" dirty="0" err="1" smtClean="0">
                <a:latin typeface="Times New Roman" panose="02020603050405020304" pitchFamily="18" charset="0"/>
                <a:cs typeface="Times New Roman" panose="02020603050405020304" pitchFamily="18" charset="0"/>
              </a:rPr>
              <a:t>doi</a:t>
            </a:r>
            <a:r>
              <a:rPr lang="en-US" sz="2000" dirty="0" smtClean="0">
                <a:latin typeface="Times New Roman" panose="02020603050405020304" pitchFamily="18" charset="0"/>
                <a:cs typeface="Times New Roman" panose="02020603050405020304" pitchFamily="18" charset="0"/>
              </a:rPr>
              <a:t>: 10.1007/978-3-319-78452-6_10. </a:t>
            </a:r>
          </a:p>
          <a:p>
            <a:pPr>
              <a:lnSpc>
                <a:spcPct val="150000"/>
              </a:lnSpc>
            </a:pPr>
            <a:r>
              <a:rPr lang="en-US" sz="2000" dirty="0" smtClean="0">
                <a:latin typeface="Times New Roman" panose="02020603050405020304" pitchFamily="18" charset="0"/>
                <a:cs typeface="Times New Roman" panose="02020603050405020304" pitchFamily="18" charset="0"/>
              </a:rPr>
              <a:t>6. </a:t>
            </a:r>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Häne</a:t>
            </a:r>
            <a:r>
              <a:rPr lang="en-US" sz="2000" dirty="0">
                <a:latin typeface="Times New Roman" panose="02020603050405020304" pitchFamily="18" charset="0"/>
                <a:cs typeface="Times New Roman" panose="02020603050405020304" pitchFamily="18" charset="0"/>
              </a:rPr>
              <a:t> et al., “3D visual perception for self-driving cars using a multi-camera system: calibration, mapping, localization, and </a:t>
            </a:r>
            <a:r>
              <a:rPr lang="en-US" sz="2000" dirty="0" smtClean="0">
                <a:latin typeface="Times New Roman" panose="02020603050405020304" pitchFamily="18" charset="0"/>
                <a:cs typeface="Times New Roman" panose="02020603050405020304" pitchFamily="18" charset="0"/>
              </a:rPr>
              <a:t>obstacle </a:t>
            </a:r>
            <a:r>
              <a:rPr lang="en-US" sz="2000" dirty="0">
                <a:latin typeface="Times New Roman" panose="02020603050405020304" pitchFamily="18" charset="0"/>
                <a:cs typeface="Times New Roman" panose="02020603050405020304" pitchFamily="18" charset="0"/>
              </a:rPr>
              <a:t>detection,” Image and Vision Computing, vol. 68, pp. 14-27, 2017,doi: 10.1016/j.imavis.2017.07.003</a:t>
            </a:r>
            <a:r>
              <a:rPr lang="en-US" sz="2000" dirty="0" smtClean="0">
                <a:latin typeface="Times New Roman" panose="02020603050405020304" pitchFamily="18" charset="0"/>
                <a:cs typeface="Times New Roman" panose="02020603050405020304" pitchFamily="18" charset="0"/>
              </a:rPr>
              <a:t>.</a:t>
            </a:r>
          </a:p>
          <a:p>
            <a:pPr>
              <a:lnSpc>
                <a:spcPct val="150000"/>
              </a:lnSpc>
            </a:pPr>
            <a:r>
              <a:rPr lang="en-US" sz="2000" dirty="0" smtClean="0">
                <a:latin typeface="Times New Roman" panose="02020603050405020304" pitchFamily="18" charset="0"/>
                <a:cs typeface="Times New Roman" panose="02020603050405020304" pitchFamily="18" charset="0"/>
              </a:rPr>
              <a:t>7. </a:t>
            </a:r>
            <a:r>
              <a:rPr lang="en-US" sz="2000" dirty="0">
                <a:latin typeface="Times New Roman" panose="02020603050405020304" pitchFamily="18" charset="0"/>
                <a:cs typeface="Times New Roman" panose="02020603050405020304" pitchFamily="18" charset="0"/>
              </a:rPr>
              <a:t>B. Al-</a:t>
            </a:r>
            <a:r>
              <a:rPr lang="en-US" sz="2000" dirty="0" err="1">
                <a:latin typeface="Times New Roman" panose="02020603050405020304" pitchFamily="18" charset="0"/>
                <a:cs typeface="Times New Roman" panose="02020603050405020304" pitchFamily="18" charset="0"/>
              </a:rPr>
              <a:t>Barrm</a:t>
            </a:r>
            <a:r>
              <a:rPr lang="en-US" sz="2000" dirty="0">
                <a:latin typeface="Times New Roman" panose="02020603050405020304" pitchFamily="18" charset="0"/>
                <a:cs typeface="Times New Roman" panose="02020603050405020304" pitchFamily="18" charset="0"/>
              </a:rPr>
              <a:t> and J. </a:t>
            </a:r>
            <a:r>
              <a:rPr lang="en-US" sz="2000" dirty="0" err="1">
                <a:latin typeface="Times New Roman" panose="02020603050405020304" pitchFamily="18" charset="0"/>
                <a:cs typeface="Times New Roman" panose="02020603050405020304" pitchFamily="18" charset="0"/>
              </a:rPr>
              <a:t>Vinouth</a:t>
            </a:r>
            <a:r>
              <a:rPr lang="en-US" sz="2000" dirty="0">
                <a:latin typeface="Times New Roman" panose="02020603050405020304" pitchFamily="18" charset="0"/>
                <a:cs typeface="Times New Roman" panose="02020603050405020304" pitchFamily="18" charset="0"/>
              </a:rPr>
              <a:t>, “3D ultrasonic stick for blind,” International Journal of Latest Trends in Engineering and </a:t>
            </a:r>
            <a:r>
              <a:rPr lang="en-US" sz="2000" dirty="0" smtClean="0">
                <a:latin typeface="Times New Roman" panose="02020603050405020304" pitchFamily="18" charset="0"/>
                <a:cs typeface="Times New Roman" panose="02020603050405020304" pitchFamily="18" charset="0"/>
              </a:rPr>
              <a:t>Technology </a:t>
            </a:r>
            <a:r>
              <a:rPr lang="en-US" sz="2000" dirty="0">
                <a:latin typeface="Times New Roman" panose="02020603050405020304" pitchFamily="18" charset="0"/>
                <a:cs typeface="Times New Roman" panose="02020603050405020304" pitchFamily="18" charset="0"/>
              </a:rPr>
              <a:t>(IJLTET), vol. 6, no. 2, 2020. </a:t>
            </a:r>
          </a:p>
          <a:p>
            <a:endParaRPr lang="en-US" sz="2000" dirty="0">
              <a:latin typeface="Times New Roman" panose="02020603050405020304" pitchFamily="18" charset="0"/>
              <a:cs typeface="Times New Roman" panose="02020603050405020304" pitchFamily="18" charset="0"/>
            </a:endParaRPr>
          </a:p>
          <a:p>
            <a:pPr algn="just" fontAlgn="base">
              <a:lnSpc>
                <a:spcPct val="150000"/>
              </a:lnSpc>
              <a:spcAft>
                <a:spcPts val="1000"/>
              </a:spcAft>
            </a:pPr>
            <a:endParaRPr lang="en-US" sz="2000" dirty="0" smtClean="0"/>
          </a:p>
        </p:txBody>
      </p:sp>
    </p:spTree>
    <p:extLst>
      <p:ext uri="{BB962C8B-B14F-4D97-AF65-F5344CB8AC3E}">
        <p14:creationId xmlns:p14="http://schemas.microsoft.com/office/powerpoint/2010/main" val="27283160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AF01AD0-324B-4C4E-A956-7DB5BADB8056}" type="slidenum">
              <a:rPr lang="en-IN" smtClean="0"/>
              <a:t>26</a:t>
            </a:fld>
            <a:endParaRPr lang="en-IN"/>
          </a:p>
        </p:txBody>
      </p:sp>
      <p:sp>
        <p:nvSpPr>
          <p:cNvPr id="7" name="TextBox 6">
            <a:extLst>
              <a:ext uri="{FF2B5EF4-FFF2-40B4-BE49-F238E27FC236}">
                <a16:creationId xmlns:a16="http://schemas.microsoft.com/office/drawing/2014/main" id="{58B2770A-9B51-A284-C9AA-783C5055B2F3}"/>
              </a:ext>
            </a:extLst>
          </p:cNvPr>
          <p:cNvSpPr txBox="1"/>
          <p:nvPr/>
        </p:nvSpPr>
        <p:spPr>
          <a:xfrm>
            <a:off x="838200" y="570239"/>
            <a:ext cx="10461523" cy="5463034"/>
          </a:xfrm>
          <a:prstGeom prst="rect">
            <a:avLst/>
          </a:prstGeom>
          <a:noFill/>
        </p:spPr>
        <p:txBody>
          <a:bodyPr wrap="square">
            <a:spAutoFit/>
          </a:bodyPr>
          <a:lstStyle/>
          <a:p>
            <a:pPr>
              <a:lnSpc>
                <a:spcPct val="150000"/>
              </a:lnSpc>
            </a:pPr>
            <a:r>
              <a:rPr lang="en-IN" sz="2000" dirty="0" smtClean="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rPr>
              <a:t>8.</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 </a:t>
            </a:r>
            <a:r>
              <a:rPr lang="en-US" sz="2000" dirty="0" err="1">
                <a:latin typeface="Times New Roman" panose="02020603050405020304" pitchFamily="18" charset="0"/>
                <a:cs typeface="Times New Roman" panose="02020603050405020304" pitchFamily="18" charset="0"/>
              </a:rPr>
              <a:t>Gharani</a:t>
            </a:r>
            <a:r>
              <a:rPr lang="en-US" sz="2000" dirty="0">
                <a:latin typeface="Times New Roman" panose="02020603050405020304" pitchFamily="18" charset="0"/>
                <a:cs typeface="Times New Roman" panose="02020603050405020304" pitchFamily="18" charset="0"/>
              </a:rPr>
              <a:t> and H. A. </a:t>
            </a:r>
            <a:r>
              <a:rPr lang="en-US" sz="2000" dirty="0" err="1">
                <a:latin typeface="Times New Roman" panose="02020603050405020304" pitchFamily="18" charset="0"/>
                <a:cs typeface="Times New Roman" panose="02020603050405020304" pitchFamily="18" charset="0"/>
              </a:rPr>
              <a:t>Karimi</a:t>
            </a:r>
            <a:r>
              <a:rPr lang="en-US" sz="2000" dirty="0">
                <a:latin typeface="Times New Roman" panose="02020603050405020304" pitchFamily="18" charset="0"/>
                <a:cs typeface="Times New Roman" panose="02020603050405020304" pitchFamily="18" charset="0"/>
              </a:rPr>
              <a:t>, “Context-aware obstacle detection for navigation by visually impaired,” Image and Vision Computing, </a:t>
            </a:r>
          </a:p>
          <a:p>
            <a:pPr>
              <a:lnSpc>
                <a:spcPct val="150000"/>
              </a:lnSpc>
            </a:pPr>
            <a:r>
              <a:rPr lang="en-US" sz="2000" dirty="0">
                <a:latin typeface="Times New Roman" panose="02020603050405020304" pitchFamily="18" charset="0"/>
                <a:cs typeface="Times New Roman" panose="02020603050405020304" pitchFamily="18" charset="0"/>
              </a:rPr>
              <a:t>vol. 64, pp. 103-115, 2017,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10.1016/j.imavis.2017.06.002.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9.H</a:t>
            </a:r>
            <a:r>
              <a:rPr lang="en-US" sz="2000" dirty="0">
                <a:latin typeface="Times New Roman" panose="02020603050405020304" pitchFamily="18" charset="0"/>
                <a:cs typeface="Times New Roman" panose="02020603050405020304" pitchFamily="18" charset="0"/>
              </a:rPr>
              <a:t>. D. Escobar‐Alvarez et al., “R‐ADVANCE: rapid adaptive prediction for vision‐based autonomous navigation, control, and </a:t>
            </a:r>
          </a:p>
          <a:p>
            <a:pPr>
              <a:lnSpc>
                <a:spcPct val="150000"/>
              </a:lnSpc>
            </a:pPr>
            <a:r>
              <a:rPr lang="en-US" sz="2000" dirty="0">
                <a:latin typeface="Times New Roman" panose="02020603050405020304" pitchFamily="18" charset="0"/>
                <a:cs typeface="Times New Roman" panose="02020603050405020304" pitchFamily="18" charset="0"/>
              </a:rPr>
              <a:t>evasion,” Journal of Field Robotics, vol. 35, no. 1, pp. 91-100, 2018,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10.1002/rob.21744. </a:t>
            </a:r>
          </a:p>
          <a:p>
            <a:pPr>
              <a:lnSpc>
                <a:spcPct val="150000"/>
              </a:lnSpc>
            </a:pPr>
            <a:r>
              <a:rPr lang="en-US" sz="2000" dirty="0" smtClean="0">
                <a:latin typeface="Times New Roman" panose="02020603050405020304" pitchFamily="18" charset="0"/>
                <a:cs typeface="Times New Roman" panose="02020603050405020304" pitchFamily="18" charset="0"/>
              </a:rPr>
              <a:t>10.I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Jeong</a:t>
            </a:r>
            <a:r>
              <a:rPr lang="en-US" sz="2000" dirty="0">
                <a:latin typeface="Times New Roman" panose="02020603050405020304" pitchFamily="18" charset="0"/>
                <a:cs typeface="Times New Roman" panose="02020603050405020304" pitchFamily="18" charset="0"/>
              </a:rPr>
              <a:t>, J. Lee, D. Lee, M. A. </a:t>
            </a:r>
            <a:r>
              <a:rPr lang="en-US" sz="2000" dirty="0" err="1">
                <a:latin typeface="Times New Roman" panose="02020603050405020304" pitchFamily="18" charset="0"/>
                <a:cs typeface="Times New Roman" panose="02020603050405020304" pitchFamily="18" charset="0"/>
              </a:rPr>
              <a:t>Nuralievich</a:t>
            </a:r>
            <a:r>
              <a:rPr lang="en-US" sz="2000" dirty="0">
                <a:latin typeface="Times New Roman" panose="02020603050405020304" pitchFamily="18" charset="0"/>
                <a:cs typeface="Times New Roman" panose="02020603050405020304" pitchFamily="18" charset="0"/>
              </a:rPr>
              <a:t>, J. Kim, and J. Cho “A functional design for smart glasses for low vision people that </a:t>
            </a:r>
            <a:r>
              <a:rPr lang="en-US" sz="2000" dirty="0" smtClean="0">
                <a:latin typeface="Times New Roman" panose="02020603050405020304" pitchFamily="18" charset="0"/>
                <a:cs typeface="Times New Roman" panose="02020603050405020304" pitchFamily="18" charset="0"/>
              </a:rPr>
              <a:t>provides </a:t>
            </a:r>
            <a:r>
              <a:rPr lang="en-US" sz="2000" dirty="0">
                <a:latin typeface="Times New Roman" panose="02020603050405020304" pitchFamily="18" charset="0"/>
                <a:cs typeface="Times New Roman" panose="02020603050405020304" pitchFamily="18" charset="0"/>
              </a:rPr>
              <a:t>visual assistance based on various image processing technologies,” International </a:t>
            </a:r>
            <a:r>
              <a:rPr lang="en-US" sz="2000" dirty="0" err="1">
                <a:latin typeface="Times New Roman" panose="02020603050405020304" pitchFamily="18" charset="0"/>
                <a:cs typeface="Times New Roman" panose="02020603050405020304" pitchFamily="18" charset="0"/>
              </a:rPr>
              <a:t>Conferenceon</a:t>
            </a:r>
            <a:r>
              <a:rPr lang="en-US" sz="2000" dirty="0">
                <a:latin typeface="Times New Roman" panose="02020603050405020304" pitchFamily="18" charset="0"/>
                <a:cs typeface="Times New Roman" panose="02020603050405020304" pitchFamily="18" charset="0"/>
              </a:rPr>
              <a:t> Electronics Information, </a:t>
            </a:r>
            <a:r>
              <a:rPr lang="en-US" sz="2000" dirty="0" smtClean="0">
                <a:latin typeface="Times New Roman" panose="02020603050405020304" pitchFamily="18" charset="0"/>
                <a:cs typeface="Times New Roman" panose="02020603050405020304" pitchFamily="18" charset="0"/>
              </a:rPr>
              <a:t>and </a:t>
            </a:r>
            <a:r>
              <a:rPr lang="en-US" sz="2000" dirty="0">
                <a:latin typeface="Times New Roman" panose="02020603050405020304" pitchFamily="18" charset="0"/>
                <a:cs typeface="Times New Roman" panose="02020603050405020304" pitchFamily="18" charset="0"/>
              </a:rPr>
              <a:t>Communication, pp. 1-3, 2022, </a:t>
            </a:r>
            <a:r>
              <a:rPr lang="en-US" sz="2000" dirty="0" err="1">
                <a:latin typeface="Times New Roman" panose="02020603050405020304" pitchFamily="18" charset="0"/>
                <a:cs typeface="Times New Roman" panose="02020603050405020304" pitchFamily="18" charset="0"/>
              </a:rPr>
              <a:t>doi</a:t>
            </a:r>
            <a:r>
              <a:rPr lang="en-US" sz="2000" dirty="0">
                <a:latin typeface="Times New Roman" panose="02020603050405020304" pitchFamily="18" charset="0"/>
                <a:cs typeface="Times New Roman" panose="02020603050405020304" pitchFamily="18" charset="0"/>
              </a:rPr>
              <a:t>: 10.1109/ICEIC54506.2022.9748188. </a:t>
            </a:r>
          </a:p>
          <a:p>
            <a:r>
              <a:rPr lang="en-US" sz="1400" dirty="0"/>
              <a:t/>
            </a:r>
            <a:br>
              <a:rPr lang="en-US" sz="1400" dirty="0"/>
            </a:br>
            <a:endParaRPr lang="en-US" sz="1400" dirty="0"/>
          </a:p>
          <a:p>
            <a:pPr algn="just" fontAlgn="base">
              <a:lnSpc>
                <a:spcPct val="150000"/>
              </a:lnSpc>
              <a:spcAft>
                <a:spcPts val="1000"/>
              </a:spcAft>
            </a:pPr>
            <a:endParaRPr lang="en-IN" sz="1400" dirty="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173536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774700"/>
            <a:ext cx="10515600" cy="5581015"/>
          </a:xfrm>
        </p:spPr>
        <p:txBody>
          <a:bodyPr/>
          <a:lstStyle/>
          <a:p>
            <a:pPr algn="ctr"/>
            <a:r>
              <a:rPr lang="en-IN" altLang="en-US" sz="4000" b="1">
                <a:latin typeface="Times New Roman" panose="02020603050405020304" pitchFamily="18" charset="0"/>
                <a:cs typeface="Times New Roman" panose="02020603050405020304" pitchFamily="18" charset="0"/>
              </a:rPr>
              <a:t>ANY QURIES?</a:t>
            </a:r>
          </a:p>
        </p:txBody>
      </p:sp>
      <p:sp>
        <p:nvSpPr>
          <p:cNvPr id="4" name="Slide Number Placeholder 3"/>
          <p:cNvSpPr>
            <a:spLocks noGrp="1"/>
          </p:cNvSpPr>
          <p:nvPr>
            <p:ph type="sldNum" sz="quarter" idx="12"/>
          </p:nvPr>
        </p:nvSpPr>
        <p:spPr/>
        <p:txBody>
          <a:bodyPr/>
          <a:lstStyle/>
          <a:p>
            <a:fld id="{EAF01AD0-324B-4C4E-A956-7DB5BADB8056}"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91860"/>
          </a:xfrm>
        </p:spPr>
        <p:txBody>
          <a:bodyPr/>
          <a:lstStyle/>
          <a:p>
            <a:pPr algn="ctr"/>
            <a:r>
              <a:rPr lang="en-IN" altLang="en-US" sz="4000" b="1" smtClean="0">
                <a:latin typeface="Times New Roman" panose="02020603050405020304" pitchFamily="18" charset="0"/>
                <a:cs typeface="Times New Roman" panose="02020603050405020304" pitchFamily="18" charset="0"/>
              </a:rPr>
              <a:t>THANK YOU</a:t>
            </a:r>
            <a:endParaRPr lang="en-IN" altLang="en-US" sz="4000" b="1">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EAF01AD0-324B-4C4E-A956-7DB5BADB8056}" type="slidenum">
              <a:rPr lang="en-IN" smtClean="0"/>
              <a:t>28</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7639"/>
          </a:xfrm>
        </p:spPr>
        <p:txBody>
          <a:bodyPr>
            <a:normAutofit/>
          </a:bodyPr>
          <a:lstStyle/>
          <a:p>
            <a:pPr algn="just"/>
            <a:r>
              <a:rPr lang="en-US" sz="3200" b="1" dirty="0">
                <a:latin typeface="Times New Roman" panose="02020603050405020304" pitchFamily="18" charset="0"/>
                <a:cs typeface="Times New Roman" panose="02020603050405020304" pitchFamily="18" charset="0"/>
              </a:rPr>
              <a:t>ABSTRACT</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4766310"/>
          </a:xfrm>
        </p:spPr>
        <p:txBody>
          <a:bodyPr>
            <a:no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Designed a cost-effective, wearable object detection system utilizing the ESP32-CAM, a Wi-Fi-enabled camera development board to </a:t>
            </a:r>
            <a:r>
              <a:rPr lang="en-US" sz="2400" dirty="0">
                <a:latin typeface="Times New Roman" panose="02020603050405020304" pitchFamily="18" charset="0"/>
                <a:cs typeface="Times New Roman" panose="02020603050405020304" pitchFamily="18" charset="0"/>
              </a:rPr>
              <a:t>assist blind and visually impaired individuals, the system employs computer vision and machine learning algorithms to detect objects and provide real-time auditory feedback. The ESP32-CAM's compact design and low power consumption make it ideal for integration into smart glasses, enhancing mobility and independence for the visually impaired. Key features include object recognition, obstacle detection, and voice feedback. The system's performance is evaluated through experiments, demonstrating its effectiveness in assisting blind individuals in navigating their surroundings.</a:t>
            </a:r>
          </a:p>
        </p:txBody>
      </p:sp>
      <p:sp>
        <p:nvSpPr>
          <p:cNvPr id="4" name="Slide Number Placeholder 3"/>
          <p:cNvSpPr>
            <a:spLocks noGrp="1"/>
          </p:cNvSpPr>
          <p:nvPr>
            <p:ph type="sldNum" sz="quarter" idx="12"/>
          </p:nvPr>
        </p:nvSpPr>
        <p:spPr/>
        <p:txBody>
          <a:bodyPr/>
          <a:lstStyle/>
          <a:p>
            <a:fld id="{EAF01AD0-324B-4C4E-A956-7DB5BADB8056}" type="slidenum">
              <a:rPr lang="en-IN" sz="1600" b="1" smtClean="0">
                <a:latin typeface="Times New Roman" panose="02020603050405020304" pitchFamily="18" charset="0"/>
                <a:cs typeface="Times New Roman" panose="02020603050405020304" pitchFamily="18" charset="0"/>
              </a:rPr>
              <a:t>3</a:t>
            </a:fld>
            <a:endParaRPr lang="en-IN" sz="1600" b="1">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5169" y="1"/>
            <a:ext cx="10515600" cy="805218"/>
          </a:xfrm>
        </p:spPr>
        <p:txBody>
          <a:bodyPr>
            <a:normAutofit/>
          </a:bodyPr>
          <a:lstStyle/>
          <a:p>
            <a:r>
              <a:rPr lang="en-IN" altLang="en-US" sz="3200" b="1" dirty="0" smtClean="0">
                <a:latin typeface="Times New Roman" panose="02020603050405020304" pitchFamily="18" charset="0"/>
                <a:cs typeface="Times New Roman" panose="02020603050405020304" pitchFamily="18" charset="0"/>
              </a:rPr>
              <a:t>LITREATURE SURVEY</a:t>
            </a:r>
            <a:endParaRPr lang="en-IN" altLang="en-US" sz="3200" b="1" dirty="0">
              <a:latin typeface="Times New Roman" panose="02020603050405020304" pitchFamily="18" charset="0"/>
              <a:cs typeface="Times New Roman" panose="02020603050405020304" pitchFamily="18" charset="0"/>
            </a:endParaRP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89520722"/>
              </p:ext>
            </p:extLst>
          </p:nvPr>
        </p:nvGraphicFramePr>
        <p:xfrm>
          <a:off x="739021" y="589319"/>
          <a:ext cx="10713958" cy="3938089"/>
        </p:xfrm>
        <a:graphic>
          <a:graphicData uri="http://schemas.openxmlformats.org/drawingml/2006/table">
            <a:tbl>
              <a:tblPr firstRow="1" bandRow="1">
                <a:tableStyleId>{5940675A-B579-460E-94D1-54222C63F5DA}</a:tableStyleId>
              </a:tblPr>
              <a:tblGrid>
                <a:gridCol w="751963">
                  <a:extLst>
                    <a:ext uri="{9D8B030D-6E8A-4147-A177-3AD203B41FA5}">
                      <a16:colId xmlns:a16="http://schemas.microsoft.com/office/drawing/2014/main" val="20000"/>
                    </a:ext>
                  </a:extLst>
                </a:gridCol>
                <a:gridCol w="2146318">
                  <a:extLst>
                    <a:ext uri="{9D8B030D-6E8A-4147-A177-3AD203B41FA5}">
                      <a16:colId xmlns:a16="http://schemas.microsoft.com/office/drawing/2014/main" val="20001"/>
                    </a:ext>
                  </a:extLst>
                </a:gridCol>
                <a:gridCol w="3146919">
                  <a:extLst>
                    <a:ext uri="{9D8B030D-6E8A-4147-A177-3AD203B41FA5}">
                      <a16:colId xmlns:a16="http://schemas.microsoft.com/office/drawing/2014/main" val="20002"/>
                    </a:ext>
                  </a:extLst>
                </a:gridCol>
                <a:gridCol w="1078131">
                  <a:extLst>
                    <a:ext uri="{9D8B030D-6E8A-4147-A177-3AD203B41FA5}">
                      <a16:colId xmlns:a16="http://schemas.microsoft.com/office/drawing/2014/main" val="20003"/>
                    </a:ext>
                  </a:extLst>
                </a:gridCol>
                <a:gridCol w="3590627">
                  <a:extLst>
                    <a:ext uri="{9D8B030D-6E8A-4147-A177-3AD203B41FA5}">
                      <a16:colId xmlns:a16="http://schemas.microsoft.com/office/drawing/2014/main" val="20004"/>
                    </a:ext>
                  </a:extLst>
                </a:gridCol>
              </a:tblGrid>
              <a:tr h="662993">
                <a:tc>
                  <a:txBody>
                    <a:bodyPr/>
                    <a:lstStyle/>
                    <a:p>
                      <a:pPr algn="ctr">
                        <a:buNone/>
                      </a:pPr>
                      <a:r>
                        <a:rPr lang="en-IN" altLang="en-US" sz="2000" b="1" dirty="0">
                          <a:latin typeface="Times New Roman" panose="02020603050405020304" pitchFamily="18" charset="0"/>
                          <a:cs typeface="Times New Roman" panose="02020603050405020304" pitchFamily="18" charset="0"/>
                        </a:rPr>
                        <a:t>SI:</a:t>
                      </a:r>
                    </a:p>
                    <a:p>
                      <a:pPr algn="ctr">
                        <a:buNone/>
                      </a:pPr>
                      <a:r>
                        <a:rPr lang="en-IN" altLang="en-US" sz="2000" b="1" dirty="0">
                          <a:latin typeface="Times New Roman" panose="02020603050405020304" pitchFamily="18" charset="0"/>
                          <a:cs typeface="Times New Roman" panose="02020603050405020304" pitchFamily="18" charset="0"/>
                        </a:rPr>
                        <a:t>NO</a:t>
                      </a:r>
                    </a:p>
                  </a:txBody>
                  <a:tcPr marL="111171" marR="111171" marT="41700" marB="4170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IN" altLang="en-US" sz="2000" b="1" dirty="0">
                          <a:latin typeface="Times New Roman" panose="02020603050405020304" pitchFamily="18" charset="0"/>
                          <a:cs typeface="Times New Roman" panose="02020603050405020304" pitchFamily="18" charset="0"/>
                        </a:rPr>
                        <a:t>AUTHOR NAME</a:t>
                      </a:r>
                    </a:p>
                  </a:txBody>
                  <a:tcPr marL="111171" marR="111171" marT="41700" marB="41700"/>
                </a:tc>
                <a:tc>
                  <a:txBody>
                    <a:bodyPr/>
                    <a:lstStyle/>
                    <a:p>
                      <a:pPr algn="ctr"/>
                      <a:r>
                        <a:rPr lang="en-IN" altLang="en-US" sz="2000" b="1" dirty="0">
                          <a:latin typeface="Times New Roman" panose="02020603050405020304" pitchFamily="18" charset="0"/>
                          <a:cs typeface="Times New Roman" panose="02020603050405020304" pitchFamily="18" charset="0"/>
                        </a:rPr>
                        <a:t>TITLE</a:t>
                      </a:r>
                    </a:p>
                  </a:txBody>
                  <a:tcPr marL="111171" marR="111171" marT="41700" marB="41700"/>
                </a:tc>
                <a:tc>
                  <a:txBody>
                    <a:bodyPr/>
                    <a:lstStyle/>
                    <a:p>
                      <a:pPr algn="ctr">
                        <a:buNone/>
                      </a:pPr>
                      <a:r>
                        <a:rPr lang="en-US" sz="2000" b="1" dirty="0">
                          <a:latin typeface="Times New Roman" panose="02020603050405020304" pitchFamily="18" charset="0"/>
                          <a:cs typeface="Times New Roman" panose="02020603050405020304" pitchFamily="18" charset="0"/>
                          <a:sym typeface="+mn-ea"/>
                        </a:rPr>
                        <a:t>Y</a:t>
                      </a:r>
                      <a:r>
                        <a:rPr lang="en-IN" altLang="en-US" sz="2000" b="1" dirty="0">
                          <a:latin typeface="Times New Roman" panose="02020603050405020304" pitchFamily="18" charset="0"/>
                          <a:cs typeface="Times New Roman" panose="02020603050405020304" pitchFamily="18" charset="0"/>
                          <a:sym typeface="+mn-ea"/>
                        </a:rPr>
                        <a:t>EAR</a:t>
                      </a:r>
                      <a:endParaRPr lang="en-US" sz="2000" b="1" dirty="0">
                        <a:latin typeface="Times New Roman" panose="02020603050405020304" pitchFamily="18" charset="0"/>
                        <a:cs typeface="Times New Roman" panose="02020603050405020304" pitchFamily="18" charset="0"/>
                      </a:endParaRPr>
                    </a:p>
                    <a:p>
                      <a:pPr algn="ctr">
                        <a:buNone/>
                      </a:pPr>
                      <a:endParaRPr lang="en-US" sz="2000" b="1" dirty="0">
                        <a:latin typeface="Times New Roman" panose="02020603050405020304" pitchFamily="18" charset="0"/>
                        <a:cs typeface="Times New Roman" panose="02020603050405020304" pitchFamily="18" charset="0"/>
                      </a:endParaRPr>
                    </a:p>
                  </a:txBody>
                  <a:tcPr marL="111171" marR="111171" marT="41700" marB="41700"/>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b="1" dirty="0">
                          <a:latin typeface="Times New Roman" panose="02020603050405020304" pitchFamily="18" charset="0"/>
                          <a:cs typeface="Times New Roman" panose="02020603050405020304" pitchFamily="18" charset="0"/>
                        </a:rPr>
                        <a:t>D</a:t>
                      </a:r>
                      <a:r>
                        <a:rPr lang="en-IN" altLang="en-US" sz="2000" b="1" dirty="0">
                          <a:latin typeface="Times New Roman" panose="02020603050405020304" pitchFamily="18" charset="0"/>
                          <a:cs typeface="Times New Roman" panose="02020603050405020304" pitchFamily="18" charset="0"/>
                        </a:rPr>
                        <a:t>ESCRIPTIONS</a:t>
                      </a:r>
                      <a:endParaRPr lang="en-US" sz="2000" b="1" dirty="0">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endParaRPr lang="en-US" sz="2000" b="1" dirty="0">
                        <a:latin typeface="Times New Roman" panose="02020603050405020304" pitchFamily="18" charset="0"/>
                        <a:cs typeface="Times New Roman" panose="02020603050405020304" pitchFamily="18" charset="0"/>
                      </a:endParaRPr>
                    </a:p>
                  </a:txBody>
                  <a:tcPr marL="111171" marR="111171" marT="41700" marB="41700"/>
                </a:tc>
                <a:extLst>
                  <a:ext uri="{0D108BD9-81ED-4DB2-BD59-A6C34878D82A}">
                    <a16:rowId xmlns:a16="http://schemas.microsoft.com/office/drawing/2014/main" val="10000"/>
                  </a:ext>
                </a:extLst>
              </a:tr>
              <a:tr h="1727581">
                <a:tc>
                  <a:txBody>
                    <a:bodyPr/>
                    <a:lstStyle/>
                    <a:p>
                      <a:pPr algn="l">
                        <a:buNone/>
                      </a:pPr>
                      <a:r>
                        <a:rPr lang="en-IN" altLang="en-US" sz="1800" b="0" dirty="0">
                          <a:latin typeface="Times New Roman" panose="02020603050405020304" pitchFamily="18" charset="0"/>
                          <a:cs typeface="Times New Roman" panose="02020603050405020304" pitchFamily="18" charset="0"/>
                        </a:rPr>
                        <a:t>01</a:t>
                      </a:r>
                    </a:p>
                  </a:txBody>
                  <a:tcPr marL="111171" marR="111171" marT="41700" marB="41700"/>
                </a:tc>
                <a:tc>
                  <a:txBody>
                    <a:bodyPr/>
                    <a:lstStyle/>
                    <a:p>
                      <a:r>
                        <a:rPr lang="en-US" dirty="0" smtClean="0"/>
                        <a:t>I. </a:t>
                      </a:r>
                      <a:r>
                        <a:rPr lang="en-US" dirty="0" err="1" smtClean="0"/>
                        <a:t>Jeong</a:t>
                      </a:r>
                      <a:r>
                        <a:rPr lang="en-US" dirty="0" smtClean="0"/>
                        <a:t>, J. Lee, D. Lee, M. A. </a:t>
                      </a:r>
                      <a:r>
                        <a:rPr lang="en-US" dirty="0" err="1" smtClean="0"/>
                        <a:t>Nuralievich</a:t>
                      </a:r>
                      <a:r>
                        <a:rPr lang="en-US" dirty="0" smtClean="0"/>
                        <a:t>, J. Kim, and J. Cho</a:t>
                      </a:r>
                      <a:endParaRPr lang="en-US" dirty="0"/>
                    </a:p>
                  </a:txBody>
                  <a:tcPr anchor="ctr"/>
                </a:tc>
                <a:tc>
                  <a:txBody>
                    <a:bodyPr/>
                    <a:lstStyle/>
                    <a:p>
                      <a:r>
                        <a:rPr lang="en-US" dirty="0" smtClean="0"/>
                        <a:t>A functional design for smart glasses for low vision people that provides visual assistance based on various image processing technologies</a:t>
                      </a:r>
                      <a:endParaRPr lang="en-US" dirty="0"/>
                    </a:p>
                  </a:txBody>
                  <a:tcPr anchor="ctr"/>
                </a:tc>
                <a:tc>
                  <a:txBody>
                    <a:bodyPr/>
                    <a:lstStyle/>
                    <a:p>
                      <a:r>
                        <a:rPr lang="en-US" dirty="0" smtClean="0"/>
                        <a:t>2022</a:t>
                      </a:r>
                      <a:endParaRPr lang="en-US" dirty="0"/>
                    </a:p>
                  </a:txBody>
                  <a:tcPr anchor="ctr"/>
                </a:tc>
                <a:tc>
                  <a:txBody>
                    <a:bodyPr/>
                    <a:lstStyle/>
                    <a:p>
                      <a:r>
                        <a:rPr lang="en-US" dirty="0" smtClean="0"/>
                        <a:t>This study focuses on smart glasses for individuals with low vision, integrating various image processing technologies to provide visual assistance.</a:t>
                      </a:r>
                      <a:endParaRPr lang="en-US" dirty="0"/>
                    </a:p>
                  </a:txBody>
                  <a:tcPr anchor="ctr"/>
                </a:tc>
                <a:extLst>
                  <a:ext uri="{0D108BD9-81ED-4DB2-BD59-A6C34878D82A}">
                    <a16:rowId xmlns:a16="http://schemas.microsoft.com/office/drawing/2014/main" val="10001"/>
                  </a:ext>
                </a:extLst>
              </a:tr>
              <a:tr h="1517508">
                <a:tc>
                  <a:txBody>
                    <a:bodyPr/>
                    <a:lstStyle/>
                    <a:p>
                      <a:pPr algn="l">
                        <a:buNone/>
                      </a:pPr>
                      <a:r>
                        <a:rPr lang="en-IN" altLang="en-US" sz="1800" b="0" dirty="0">
                          <a:latin typeface="Times New Roman" panose="02020603050405020304" pitchFamily="18" charset="0"/>
                          <a:cs typeface="Times New Roman" panose="02020603050405020304" pitchFamily="18" charset="0"/>
                        </a:rPr>
                        <a:t>02</a:t>
                      </a:r>
                    </a:p>
                  </a:txBody>
                  <a:tcPr marL="111171" marR="111171" marT="41700" marB="41700"/>
                </a:tc>
                <a:tc>
                  <a:txBody>
                    <a:bodyPr/>
                    <a:lstStyle/>
                    <a:p>
                      <a:r>
                        <a:rPr lang="en-US" dirty="0" smtClean="0"/>
                        <a:t>S. Das, S. </a:t>
                      </a:r>
                      <a:r>
                        <a:rPr lang="en-US" dirty="0" err="1" smtClean="0"/>
                        <a:t>Saxena</a:t>
                      </a:r>
                      <a:r>
                        <a:rPr lang="en-US" dirty="0" smtClean="0"/>
                        <a:t>, and N. K. Rout</a:t>
                      </a:r>
                      <a:endParaRPr lang="en-US" dirty="0"/>
                    </a:p>
                  </a:txBody>
                  <a:tcPr anchor="ctr"/>
                </a:tc>
                <a:tc>
                  <a:txBody>
                    <a:bodyPr/>
                    <a:lstStyle/>
                    <a:p>
                      <a:r>
                        <a:rPr lang="en-US" dirty="0" smtClean="0"/>
                        <a:t>Low-cost smart-glass using ESP-32</a:t>
                      </a:r>
                      <a:endParaRPr lang="en-US" dirty="0"/>
                    </a:p>
                  </a:txBody>
                  <a:tcPr anchor="ctr"/>
                </a:tc>
                <a:tc>
                  <a:txBody>
                    <a:bodyPr/>
                    <a:lstStyle/>
                    <a:p>
                      <a:r>
                        <a:rPr lang="en-US" dirty="0" smtClean="0"/>
                        <a:t>2021</a:t>
                      </a:r>
                      <a:endParaRPr lang="en-US" dirty="0"/>
                    </a:p>
                  </a:txBody>
                  <a:tcPr marL="111171" marR="111171" marT="41700" marB="41700"/>
                </a:tc>
                <a:tc>
                  <a:txBody>
                    <a:bodyPr/>
                    <a:lstStyle/>
                    <a:p>
                      <a:r>
                        <a:rPr lang="en-US" dirty="0" smtClean="0"/>
                        <a:t>The paper presents a low-cost smart glass system based on ESP-32 for real-time object detection and assistance for visually impaired individuals.</a:t>
                      </a:r>
                      <a:endParaRPr lang="en-US" dirty="0"/>
                    </a:p>
                  </a:txBody>
                  <a:tcPr marL="111171" marR="111171" marT="41700" marB="41700"/>
                </a:tc>
                <a:extLst>
                  <a:ext uri="{0D108BD9-81ED-4DB2-BD59-A6C34878D82A}">
                    <a16:rowId xmlns:a16="http://schemas.microsoft.com/office/drawing/2014/main" val="10002"/>
                  </a:ext>
                </a:extLst>
              </a:tr>
            </a:tbl>
          </a:graphicData>
        </a:graphic>
      </p:graphicFrame>
      <p:sp>
        <p:nvSpPr>
          <p:cNvPr id="3" name="Slide Number Placeholder 2"/>
          <p:cNvSpPr>
            <a:spLocks noGrp="1"/>
          </p:cNvSpPr>
          <p:nvPr>
            <p:ph type="sldNum" sz="quarter" idx="12"/>
          </p:nvPr>
        </p:nvSpPr>
        <p:spPr>
          <a:xfrm>
            <a:off x="8610600" y="6356350"/>
            <a:ext cx="2804795" cy="365125"/>
          </a:xfrm>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4</a:t>
            </a:fld>
            <a:endParaRPr lang="en-IN" sz="160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888660624"/>
              </p:ext>
            </p:extLst>
          </p:nvPr>
        </p:nvGraphicFramePr>
        <p:xfrm>
          <a:off x="736600" y="4527408"/>
          <a:ext cx="10712527" cy="1517508"/>
        </p:xfrm>
        <a:graphic>
          <a:graphicData uri="http://schemas.openxmlformats.org/drawingml/2006/table">
            <a:tbl>
              <a:tblPr firstRow="1" bandRow="1">
                <a:tableStyleId>{5940675A-B579-460E-94D1-54222C63F5DA}</a:tableStyleId>
              </a:tblPr>
              <a:tblGrid>
                <a:gridCol w="750532">
                  <a:extLst>
                    <a:ext uri="{9D8B030D-6E8A-4147-A177-3AD203B41FA5}">
                      <a16:colId xmlns:a16="http://schemas.microsoft.com/office/drawing/2014/main" val="1468959443"/>
                    </a:ext>
                  </a:extLst>
                </a:gridCol>
                <a:gridCol w="2146318">
                  <a:extLst>
                    <a:ext uri="{9D8B030D-6E8A-4147-A177-3AD203B41FA5}">
                      <a16:colId xmlns:a16="http://schemas.microsoft.com/office/drawing/2014/main" val="3362998050"/>
                    </a:ext>
                  </a:extLst>
                </a:gridCol>
                <a:gridCol w="3146919">
                  <a:extLst>
                    <a:ext uri="{9D8B030D-6E8A-4147-A177-3AD203B41FA5}">
                      <a16:colId xmlns:a16="http://schemas.microsoft.com/office/drawing/2014/main" val="932138717"/>
                    </a:ext>
                  </a:extLst>
                </a:gridCol>
                <a:gridCol w="1078131">
                  <a:extLst>
                    <a:ext uri="{9D8B030D-6E8A-4147-A177-3AD203B41FA5}">
                      <a16:colId xmlns:a16="http://schemas.microsoft.com/office/drawing/2014/main" val="1010733505"/>
                    </a:ext>
                  </a:extLst>
                </a:gridCol>
                <a:gridCol w="3590627">
                  <a:extLst>
                    <a:ext uri="{9D8B030D-6E8A-4147-A177-3AD203B41FA5}">
                      <a16:colId xmlns:a16="http://schemas.microsoft.com/office/drawing/2014/main" val="2475471220"/>
                    </a:ext>
                  </a:extLst>
                </a:gridCol>
              </a:tblGrid>
              <a:tr h="1517508">
                <a:tc>
                  <a:txBody>
                    <a:bodyPr/>
                    <a:lstStyle/>
                    <a:p>
                      <a:pPr algn="l">
                        <a:buNone/>
                      </a:pPr>
                      <a:r>
                        <a:rPr lang="en-IN" altLang="en-US" sz="1800" b="0" dirty="0" smtClean="0">
                          <a:latin typeface="Times New Roman" panose="02020603050405020304" pitchFamily="18" charset="0"/>
                          <a:cs typeface="Times New Roman" panose="02020603050405020304" pitchFamily="18" charset="0"/>
                        </a:rPr>
                        <a:t>03</a:t>
                      </a:r>
                      <a:endParaRPr lang="en-IN" altLang="en-US" sz="1800" b="0" dirty="0">
                        <a:latin typeface="Times New Roman" panose="02020603050405020304" pitchFamily="18" charset="0"/>
                        <a:cs typeface="Times New Roman" panose="02020603050405020304" pitchFamily="18" charset="0"/>
                      </a:endParaRPr>
                    </a:p>
                  </a:txBody>
                  <a:tcPr marL="111171" marR="111171" marT="41700" marB="41700"/>
                </a:tc>
                <a:tc>
                  <a:txBody>
                    <a:bodyPr/>
                    <a:lstStyle/>
                    <a:p>
                      <a:r>
                        <a:rPr lang="en-US" dirty="0" smtClean="0"/>
                        <a:t>A. A. </a:t>
                      </a:r>
                      <a:r>
                        <a:rPr lang="en-US" dirty="0" err="1" smtClean="0"/>
                        <a:t>Hafeez</a:t>
                      </a:r>
                      <a:r>
                        <a:rPr lang="en-US" dirty="0" smtClean="0"/>
                        <a:t>, S. U. Rao, S. </a:t>
                      </a:r>
                      <a:r>
                        <a:rPr lang="en-US" dirty="0" err="1" smtClean="0"/>
                        <a:t>Ranganath</a:t>
                      </a:r>
                      <a:r>
                        <a:rPr lang="en-US" dirty="0" smtClean="0"/>
                        <a:t>, T. S. </a:t>
                      </a:r>
                      <a:r>
                        <a:rPr lang="en-US" dirty="0" err="1" smtClean="0"/>
                        <a:t>Ashwin</a:t>
                      </a:r>
                      <a:r>
                        <a:rPr lang="en-US" dirty="0" smtClean="0"/>
                        <a:t>, and G. R. M. </a:t>
                      </a:r>
                      <a:r>
                        <a:rPr lang="en-US" dirty="0" err="1" smtClean="0"/>
                        <a:t>Reddywas</a:t>
                      </a:r>
                      <a:endParaRPr lang="en-US" dirty="0"/>
                    </a:p>
                  </a:txBody>
                  <a:tcPr anchor="ctr"/>
                </a:tc>
                <a:tc>
                  <a:txBody>
                    <a:bodyPr/>
                    <a:lstStyle/>
                    <a:p>
                      <a:r>
                        <a:rPr lang="en-US" dirty="0" smtClean="0"/>
                        <a:t>A Google Glass-based real-time scene analysis for the visually impaired</a:t>
                      </a:r>
                      <a:endParaRPr lang="en-US" dirty="0"/>
                    </a:p>
                  </a:txBody>
                  <a:tcPr anchor="ctr"/>
                </a:tc>
                <a:tc>
                  <a:txBody>
                    <a:bodyPr/>
                    <a:lstStyle/>
                    <a:p>
                      <a:r>
                        <a:rPr lang="en-US" dirty="0" smtClean="0"/>
                        <a:t>2021</a:t>
                      </a:r>
                      <a:endParaRPr lang="en-US" dirty="0"/>
                    </a:p>
                  </a:txBody>
                  <a:tcPr marL="111171" marR="111171" marT="41700" marB="41700"/>
                </a:tc>
                <a:tc>
                  <a:txBody>
                    <a:bodyPr/>
                    <a:lstStyle/>
                    <a:p>
                      <a:r>
                        <a:rPr lang="en-US" dirty="0" smtClean="0"/>
                        <a:t>This study explores real-time scene analysis using Google Glass, enhancing navigation and situational awareness for the visually impaired.</a:t>
                      </a:r>
                      <a:endParaRPr lang="en-US" dirty="0"/>
                    </a:p>
                  </a:txBody>
                  <a:tcPr marL="111171" marR="111171" marT="41700" marB="41700"/>
                </a:tc>
                <a:extLst>
                  <a:ext uri="{0D108BD9-81ED-4DB2-BD59-A6C34878D82A}">
                    <a16:rowId xmlns:a16="http://schemas.microsoft.com/office/drawing/2014/main" val="120861248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F01AD0-324B-4C4E-A956-7DB5BADB8056}" type="slidenum">
              <a:rPr lang="en-IN" smtClean="0"/>
              <a:t>5</a:t>
            </a:fld>
            <a:endParaRPr lang="en-IN"/>
          </a:p>
        </p:txBody>
      </p:sp>
      <p:graphicFrame>
        <p:nvGraphicFramePr>
          <p:cNvPr id="7" name="Content Placeholder 6"/>
          <p:cNvGraphicFramePr>
            <a:graphicFrameLocks noGrp="1"/>
          </p:cNvGraphicFramePr>
          <p:nvPr>
            <p:ph idx="4294967295"/>
            <p:extLst>
              <p:ext uri="{D42A27DB-BD31-4B8C-83A1-F6EECF244321}">
                <p14:modId xmlns:p14="http://schemas.microsoft.com/office/powerpoint/2010/main" val="515729635"/>
              </p:ext>
            </p:extLst>
          </p:nvPr>
        </p:nvGraphicFramePr>
        <p:xfrm>
          <a:off x="716696" y="1073140"/>
          <a:ext cx="10451021" cy="4518898"/>
        </p:xfrm>
        <a:graphic>
          <a:graphicData uri="http://schemas.openxmlformats.org/drawingml/2006/table">
            <a:tbl>
              <a:tblPr firstRow="1" bandRow="1">
                <a:tableStyleId>{5940675A-B579-460E-94D1-54222C63F5DA}</a:tableStyleId>
              </a:tblPr>
              <a:tblGrid>
                <a:gridCol w="586987">
                  <a:extLst>
                    <a:ext uri="{9D8B030D-6E8A-4147-A177-3AD203B41FA5}">
                      <a16:colId xmlns:a16="http://schemas.microsoft.com/office/drawing/2014/main" val="20000"/>
                    </a:ext>
                  </a:extLst>
                </a:gridCol>
                <a:gridCol w="1807371">
                  <a:extLst>
                    <a:ext uri="{9D8B030D-6E8A-4147-A177-3AD203B41FA5}">
                      <a16:colId xmlns:a16="http://schemas.microsoft.com/office/drawing/2014/main" val="20001"/>
                    </a:ext>
                  </a:extLst>
                </a:gridCol>
                <a:gridCol w="3437398">
                  <a:extLst>
                    <a:ext uri="{9D8B030D-6E8A-4147-A177-3AD203B41FA5}">
                      <a16:colId xmlns:a16="http://schemas.microsoft.com/office/drawing/2014/main" val="20002"/>
                    </a:ext>
                  </a:extLst>
                </a:gridCol>
                <a:gridCol w="1093516">
                  <a:extLst>
                    <a:ext uri="{9D8B030D-6E8A-4147-A177-3AD203B41FA5}">
                      <a16:colId xmlns:a16="http://schemas.microsoft.com/office/drawing/2014/main" val="20003"/>
                    </a:ext>
                  </a:extLst>
                </a:gridCol>
                <a:gridCol w="3525749">
                  <a:extLst>
                    <a:ext uri="{9D8B030D-6E8A-4147-A177-3AD203B41FA5}">
                      <a16:colId xmlns:a16="http://schemas.microsoft.com/office/drawing/2014/main" val="20004"/>
                    </a:ext>
                  </a:extLst>
                </a:gridCol>
              </a:tblGrid>
              <a:tr h="1470989">
                <a:tc>
                  <a:txBody>
                    <a:bodyPr/>
                    <a:lstStyle/>
                    <a:p>
                      <a:r>
                        <a:rPr lang="en-US" dirty="0" smtClean="0"/>
                        <a:t>04</a:t>
                      </a:r>
                      <a:endParaRPr lang="en-US" dirty="0"/>
                    </a:p>
                  </a:txBody>
                  <a:tcPr marL="111171" marR="111171" marT="41700" marB="41700"/>
                </a:tc>
                <a:tc>
                  <a:txBody>
                    <a:bodyPr/>
                    <a:lstStyle/>
                    <a:p>
                      <a:r>
                        <a:rPr lang="en-US" dirty="0" smtClean="0"/>
                        <a:t>O. B. Al-</a:t>
                      </a:r>
                      <a:r>
                        <a:rPr lang="en-US" dirty="0" err="1" smtClean="0"/>
                        <a:t>Barrm</a:t>
                      </a:r>
                      <a:r>
                        <a:rPr lang="en-US" dirty="0" smtClean="0"/>
                        <a:t> and J. </a:t>
                      </a:r>
                      <a:r>
                        <a:rPr lang="en-US" dirty="0" err="1" smtClean="0"/>
                        <a:t>Vinouth</a:t>
                      </a:r>
                      <a:endParaRPr lang="en-US" dirty="0"/>
                    </a:p>
                  </a:txBody>
                  <a:tcPr marL="111171" marR="111171" marT="41700" marB="41700"/>
                </a:tc>
                <a:tc>
                  <a:txBody>
                    <a:bodyPr/>
                    <a:lstStyle/>
                    <a:p>
                      <a:r>
                        <a:rPr lang="en-US" dirty="0" smtClean="0"/>
                        <a:t>3D ultrasonic stick for blind</a:t>
                      </a:r>
                      <a:endParaRPr lang="en-US" dirty="0"/>
                    </a:p>
                  </a:txBody>
                  <a:tcPr marL="111171" marR="111171" marT="41700" marB="41700"/>
                </a:tc>
                <a:tc>
                  <a:txBody>
                    <a:bodyPr/>
                    <a:lstStyle/>
                    <a:p>
                      <a:r>
                        <a:rPr lang="en-US" dirty="0" smtClean="0"/>
                        <a:t>2020</a:t>
                      </a:r>
                      <a:endParaRPr lang="en-US" dirty="0"/>
                    </a:p>
                  </a:txBody>
                  <a:tcPr marL="111171" marR="111171" marT="41700" marB="41700"/>
                </a:tc>
                <a:tc>
                  <a:txBody>
                    <a:bodyPr/>
                    <a:lstStyle/>
                    <a:p>
                      <a:r>
                        <a:rPr lang="en-US" dirty="0" smtClean="0"/>
                        <a:t>A smart walking stick equipped with 3D ultrasonic sensors is proposed to help blind individuals detect obstacles and navigate safely.</a:t>
                      </a:r>
                      <a:endParaRPr lang="en-US" dirty="0"/>
                    </a:p>
                  </a:txBody>
                  <a:tcPr marL="111171" marR="111171" marT="41700" marB="41700"/>
                </a:tc>
                <a:extLst>
                  <a:ext uri="{0D108BD9-81ED-4DB2-BD59-A6C34878D82A}">
                    <a16:rowId xmlns:a16="http://schemas.microsoft.com/office/drawing/2014/main" val="10000"/>
                  </a:ext>
                </a:extLst>
              </a:tr>
              <a:tr h="1318146">
                <a:tc>
                  <a:txBody>
                    <a:bodyPr/>
                    <a:lstStyle/>
                    <a:p>
                      <a:r>
                        <a:rPr lang="en-US" dirty="0" smtClean="0"/>
                        <a:t>05</a:t>
                      </a:r>
                      <a:endParaRPr lang="en-US" dirty="0"/>
                    </a:p>
                  </a:txBody>
                  <a:tcPr marL="111171" marR="111171" marT="41700" marB="41700"/>
                </a:tc>
                <a:tc>
                  <a:txBody>
                    <a:bodyPr/>
                    <a:lstStyle/>
                    <a:p>
                      <a:r>
                        <a:rPr lang="en-US" dirty="0" smtClean="0"/>
                        <a:t>A. Raj, M. </a:t>
                      </a:r>
                      <a:r>
                        <a:rPr lang="en-US" dirty="0" err="1" smtClean="0"/>
                        <a:t>Kannaujiya</a:t>
                      </a:r>
                      <a:r>
                        <a:rPr lang="en-US" dirty="0" smtClean="0"/>
                        <a:t>, I. Bhardwaj, A. Bharti, and R. Prasad</a:t>
                      </a:r>
                      <a:endParaRPr lang="en-US" dirty="0"/>
                    </a:p>
                  </a:txBody>
                  <a:tcPr marL="111171" marR="111171" marT="41700" marB="41700"/>
                </a:tc>
                <a:tc>
                  <a:txBody>
                    <a:bodyPr/>
                    <a:lstStyle/>
                    <a:p>
                      <a:r>
                        <a:rPr lang="en-US" dirty="0" smtClean="0"/>
                        <a:t>Model for object detection using computer vision and machine learning for decision making</a:t>
                      </a:r>
                      <a:endParaRPr lang="en-US" dirty="0"/>
                    </a:p>
                  </a:txBody>
                  <a:tcPr marL="111171" marR="111171" marT="41700" marB="41700"/>
                </a:tc>
                <a:tc>
                  <a:txBody>
                    <a:bodyPr/>
                    <a:lstStyle/>
                    <a:p>
                      <a:r>
                        <a:rPr lang="en-US" dirty="0" smtClean="0"/>
                        <a:t>2019</a:t>
                      </a:r>
                      <a:endParaRPr lang="en-US" dirty="0"/>
                    </a:p>
                  </a:txBody>
                  <a:tcPr marL="111171" marR="111171" marT="41700" marB="41700"/>
                </a:tc>
                <a:tc>
                  <a:txBody>
                    <a:bodyPr/>
                    <a:lstStyle/>
                    <a:p>
                      <a:r>
                        <a:rPr lang="en-US" dirty="0" smtClean="0"/>
                        <a:t>The paper presents a model leveraging computer vision and machine learning for object detection to support decision-making.</a:t>
                      </a:r>
                      <a:endParaRPr lang="en-US" dirty="0"/>
                    </a:p>
                  </a:txBody>
                  <a:tcPr marL="111171" marR="111171" marT="41700" marB="41700"/>
                </a:tc>
                <a:extLst>
                  <a:ext uri="{0D108BD9-81ED-4DB2-BD59-A6C34878D82A}">
                    <a16:rowId xmlns:a16="http://schemas.microsoft.com/office/drawing/2014/main" val="10001"/>
                  </a:ext>
                </a:extLst>
              </a:tr>
              <a:tr h="1592909">
                <a:tc>
                  <a:txBody>
                    <a:bodyPr/>
                    <a:lstStyle/>
                    <a:p>
                      <a:r>
                        <a:rPr lang="en-US" dirty="0" smtClean="0"/>
                        <a:t>06</a:t>
                      </a:r>
                      <a:endParaRPr lang="en-US" dirty="0"/>
                    </a:p>
                  </a:txBody>
                  <a:tcPr marL="111171" marR="111171" marT="41700" marB="41700"/>
                </a:tc>
                <a:tc>
                  <a:txBody>
                    <a:bodyPr/>
                    <a:lstStyle/>
                    <a:p>
                      <a:r>
                        <a:rPr lang="en-US" dirty="0" smtClean="0"/>
                        <a:t>A. Suresh, C. Arora, D. </a:t>
                      </a:r>
                      <a:r>
                        <a:rPr lang="en-US" dirty="0" err="1" smtClean="0"/>
                        <a:t>Laha</a:t>
                      </a:r>
                      <a:r>
                        <a:rPr lang="en-US" dirty="0" smtClean="0"/>
                        <a:t>, D. </a:t>
                      </a:r>
                      <a:r>
                        <a:rPr lang="en-US" dirty="0" err="1" smtClean="0"/>
                        <a:t>Gaba</a:t>
                      </a:r>
                      <a:r>
                        <a:rPr lang="en-US" dirty="0" smtClean="0"/>
                        <a:t>, and S. </a:t>
                      </a:r>
                      <a:r>
                        <a:rPr lang="en-US" dirty="0" err="1" smtClean="0"/>
                        <a:t>Bhambri</a:t>
                      </a:r>
                      <a:endParaRPr lang="en-US" dirty="0"/>
                    </a:p>
                  </a:txBody>
                  <a:tcPr marL="111171" marR="111171" marT="41700" marB="41700"/>
                </a:tc>
                <a:tc>
                  <a:txBody>
                    <a:bodyPr/>
                    <a:lstStyle/>
                    <a:p>
                      <a:r>
                        <a:rPr lang="en-US" dirty="0" smtClean="0"/>
                        <a:t> </a:t>
                      </a:r>
                      <a:r>
                        <a:rPr lang="en-US" dirty="0" smtClean="0"/>
                        <a:t>Intelligent smart glass for visually impaired using deep learning, machine vision techniques, and ROS</a:t>
                      </a:r>
                      <a:endParaRPr lang="en-US" dirty="0"/>
                    </a:p>
                  </a:txBody>
                  <a:tcPr marL="111171" marR="111171" marT="41700" marB="41700"/>
                </a:tc>
                <a:tc>
                  <a:txBody>
                    <a:bodyPr/>
                    <a:lstStyle/>
                    <a:p>
                      <a:r>
                        <a:rPr lang="en-US" dirty="0" smtClean="0"/>
                        <a:t>2019</a:t>
                      </a:r>
                      <a:endParaRPr lang="en-US" dirty="0"/>
                    </a:p>
                  </a:txBody>
                  <a:tcPr marL="111171" marR="111171" marT="41700" marB="41700"/>
                </a:tc>
                <a:tc>
                  <a:txBody>
                    <a:bodyPr/>
                    <a:lstStyle/>
                    <a:p>
                      <a:r>
                        <a:rPr lang="en-US" dirty="0" smtClean="0"/>
                        <a:t>This work integrates deep learning and the Robot Operating System (ROS) to develop intelligent smart glasses for the visually impaired.</a:t>
                      </a:r>
                      <a:endParaRPr lang="en-US" dirty="0"/>
                    </a:p>
                  </a:txBody>
                  <a:tcPr marL="111171" marR="111171" marT="41700" marB="41700"/>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0"/>
            <a:ext cx="10515600" cy="1325880"/>
          </a:xfrm>
        </p:spPr>
        <p:txBody>
          <a:bodyPr>
            <a:normAutofit/>
          </a:bodyPr>
          <a:lstStyle/>
          <a:p>
            <a:r>
              <a:rPr lang="en-US" sz="3555" b="1" dirty="0">
                <a:latin typeface="Times New Roman" panose="02020603050405020304" pitchFamily="18" charset="0"/>
                <a:cs typeface="Times New Roman" panose="02020603050405020304" pitchFamily="18" charset="0"/>
              </a:rPr>
              <a:t/>
            </a:r>
            <a:br>
              <a:rPr lang="en-US" sz="3555" b="1" dirty="0">
                <a:latin typeface="Times New Roman" panose="02020603050405020304" pitchFamily="18" charset="0"/>
                <a:cs typeface="Times New Roman" panose="02020603050405020304" pitchFamily="18" charset="0"/>
              </a:rPr>
            </a:br>
            <a:endParaRPr lang="en-US" sz="3555" dirty="0"/>
          </a:p>
        </p:txBody>
      </p:sp>
      <p:graphicFrame>
        <p:nvGraphicFramePr>
          <p:cNvPr id="4" name="Content Placeholder 6"/>
          <p:cNvGraphicFramePr>
            <a:graphicFrameLocks noGrp="1"/>
          </p:cNvGraphicFramePr>
          <p:nvPr>
            <p:ph idx="4294967295"/>
            <p:extLst>
              <p:ext uri="{D42A27DB-BD31-4B8C-83A1-F6EECF244321}">
                <p14:modId xmlns:p14="http://schemas.microsoft.com/office/powerpoint/2010/main" val="1771196771"/>
              </p:ext>
            </p:extLst>
          </p:nvPr>
        </p:nvGraphicFramePr>
        <p:xfrm>
          <a:off x="838200" y="477219"/>
          <a:ext cx="10516235" cy="1779720"/>
        </p:xfrm>
        <a:graphic>
          <a:graphicData uri="http://schemas.openxmlformats.org/drawingml/2006/table">
            <a:tbl>
              <a:tblPr firstRow="1" bandRow="1">
                <a:tableStyleId>{5940675A-B579-460E-94D1-54222C63F5DA}</a:tableStyleId>
              </a:tblPr>
              <a:tblGrid>
                <a:gridCol w="804545">
                  <a:extLst>
                    <a:ext uri="{9D8B030D-6E8A-4147-A177-3AD203B41FA5}">
                      <a16:colId xmlns:a16="http://schemas.microsoft.com/office/drawing/2014/main" val="20000"/>
                    </a:ext>
                  </a:extLst>
                </a:gridCol>
                <a:gridCol w="1881505">
                  <a:extLst>
                    <a:ext uri="{9D8B030D-6E8A-4147-A177-3AD203B41FA5}">
                      <a16:colId xmlns:a16="http://schemas.microsoft.com/office/drawing/2014/main" val="20001"/>
                    </a:ext>
                  </a:extLst>
                </a:gridCol>
                <a:gridCol w="2443480">
                  <a:extLst>
                    <a:ext uri="{9D8B030D-6E8A-4147-A177-3AD203B41FA5}">
                      <a16:colId xmlns:a16="http://schemas.microsoft.com/office/drawing/2014/main" val="20002"/>
                    </a:ext>
                  </a:extLst>
                </a:gridCol>
                <a:gridCol w="746125">
                  <a:extLst>
                    <a:ext uri="{9D8B030D-6E8A-4147-A177-3AD203B41FA5}">
                      <a16:colId xmlns:a16="http://schemas.microsoft.com/office/drawing/2014/main" val="20003"/>
                    </a:ext>
                  </a:extLst>
                </a:gridCol>
                <a:gridCol w="4640580">
                  <a:extLst>
                    <a:ext uri="{9D8B030D-6E8A-4147-A177-3AD203B41FA5}">
                      <a16:colId xmlns:a16="http://schemas.microsoft.com/office/drawing/2014/main" val="20004"/>
                    </a:ext>
                  </a:extLst>
                </a:gridCol>
              </a:tblGrid>
              <a:tr h="1779720">
                <a:tc>
                  <a:txBody>
                    <a:bodyPr/>
                    <a:lstStyle/>
                    <a:p>
                      <a:r>
                        <a:rPr lang="en-US" dirty="0" smtClean="0"/>
                        <a:t>07</a:t>
                      </a:r>
                      <a:endParaRPr lang="en-US" dirty="0"/>
                    </a:p>
                  </a:txBody>
                  <a:tcPr marL="111171" marR="111171" marT="41700" marB="41700"/>
                </a:tc>
                <a:tc>
                  <a:txBody>
                    <a:bodyPr/>
                    <a:lstStyle/>
                    <a:p>
                      <a:r>
                        <a:rPr lang="fi-FI" dirty="0" smtClean="0"/>
                        <a:t>D. J. Robinson, L. H. G. Ray, J. B. Kelly</a:t>
                      </a:r>
                      <a:endParaRPr lang="en-US" dirty="0"/>
                    </a:p>
                  </a:txBody>
                  <a:tcPr marL="111171" marR="111171" marT="41700" marB="41700"/>
                </a:tc>
                <a:tc>
                  <a:txBody>
                    <a:bodyPr/>
                    <a:lstStyle/>
                    <a:p>
                      <a:r>
                        <a:rPr lang="en-US" dirty="0" smtClean="0"/>
                        <a:t> </a:t>
                      </a:r>
                      <a:r>
                        <a:rPr lang="en-US" dirty="0" smtClean="0"/>
                        <a:t>Assistive Technologies for the Visually Impaired: A Review on Object Detection and Navigation</a:t>
                      </a:r>
                      <a:endParaRPr lang="en-US" dirty="0"/>
                    </a:p>
                  </a:txBody>
                  <a:tcPr marL="111171" marR="111171" marT="41700" marB="41700"/>
                </a:tc>
                <a:tc>
                  <a:txBody>
                    <a:bodyPr/>
                    <a:lstStyle/>
                    <a:p>
                      <a:r>
                        <a:rPr lang="en-US" dirty="0" smtClean="0"/>
                        <a:t>2019</a:t>
                      </a:r>
                      <a:endParaRPr lang="en-US" dirty="0"/>
                    </a:p>
                  </a:txBody>
                  <a:tcPr marL="111171" marR="111171" marT="41700" marB="41700"/>
                </a:tc>
                <a:tc>
                  <a:txBody>
                    <a:bodyPr/>
                    <a:lstStyle/>
                    <a:p>
                      <a:r>
                        <a:rPr lang="en-US" dirty="0" smtClean="0"/>
                        <a:t> It includes a section dedicated to wearable systems using Wi-Fi-enabled cameras like ESP32-CAM and highlights how these can be used in real-time systems to guide visually impaired users with minimal computational resources.</a:t>
                      </a:r>
                      <a:endParaRPr lang="en-US" dirty="0"/>
                    </a:p>
                  </a:txBody>
                  <a:tcPr marL="111171" marR="111171" marT="41700" marB="41700"/>
                </a:tc>
                <a:extLst>
                  <a:ext uri="{0D108BD9-81ED-4DB2-BD59-A6C34878D82A}">
                    <a16:rowId xmlns:a16="http://schemas.microsoft.com/office/drawing/2014/main" val="10000"/>
                  </a:ext>
                </a:extLst>
              </a:tr>
            </a:tbl>
          </a:graphicData>
        </a:graphic>
      </p:graphicFrame>
      <p:sp>
        <p:nvSpPr>
          <p:cNvPr id="3" name="Slide Number Placeholder 2"/>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6</a:t>
            </a:fld>
            <a:endParaRPr lang="en-IN" sz="1600">
              <a:latin typeface="Times New Roman" panose="02020603050405020304" pitchFamily="18"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080981130"/>
              </p:ext>
            </p:extLst>
          </p:nvPr>
        </p:nvGraphicFramePr>
        <p:xfrm>
          <a:off x="837565" y="2256939"/>
          <a:ext cx="10516235" cy="1793875"/>
        </p:xfrm>
        <a:graphic>
          <a:graphicData uri="http://schemas.openxmlformats.org/drawingml/2006/table">
            <a:tbl>
              <a:tblPr firstRow="1" bandRow="1">
                <a:tableStyleId>{5940675A-B579-460E-94D1-54222C63F5DA}</a:tableStyleId>
              </a:tblPr>
              <a:tblGrid>
                <a:gridCol w="804545">
                  <a:extLst>
                    <a:ext uri="{9D8B030D-6E8A-4147-A177-3AD203B41FA5}">
                      <a16:colId xmlns:a16="http://schemas.microsoft.com/office/drawing/2014/main" val="3253959273"/>
                    </a:ext>
                  </a:extLst>
                </a:gridCol>
                <a:gridCol w="1881505">
                  <a:extLst>
                    <a:ext uri="{9D8B030D-6E8A-4147-A177-3AD203B41FA5}">
                      <a16:colId xmlns:a16="http://schemas.microsoft.com/office/drawing/2014/main" val="1704042278"/>
                    </a:ext>
                  </a:extLst>
                </a:gridCol>
                <a:gridCol w="2443480">
                  <a:extLst>
                    <a:ext uri="{9D8B030D-6E8A-4147-A177-3AD203B41FA5}">
                      <a16:colId xmlns:a16="http://schemas.microsoft.com/office/drawing/2014/main" val="1663201557"/>
                    </a:ext>
                  </a:extLst>
                </a:gridCol>
                <a:gridCol w="746125">
                  <a:extLst>
                    <a:ext uri="{9D8B030D-6E8A-4147-A177-3AD203B41FA5}">
                      <a16:colId xmlns:a16="http://schemas.microsoft.com/office/drawing/2014/main" val="3470746975"/>
                    </a:ext>
                  </a:extLst>
                </a:gridCol>
                <a:gridCol w="4640580">
                  <a:extLst>
                    <a:ext uri="{9D8B030D-6E8A-4147-A177-3AD203B41FA5}">
                      <a16:colId xmlns:a16="http://schemas.microsoft.com/office/drawing/2014/main" val="473602599"/>
                    </a:ext>
                  </a:extLst>
                </a:gridCol>
              </a:tblGrid>
              <a:tr h="1793875">
                <a:tc>
                  <a:txBody>
                    <a:bodyPr/>
                    <a:lstStyle/>
                    <a:p>
                      <a:r>
                        <a:rPr lang="en-US" dirty="0" smtClean="0"/>
                        <a:t>08</a:t>
                      </a:r>
                      <a:endParaRPr lang="en-US" dirty="0"/>
                    </a:p>
                  </a:txBody>
                  <a:tcPr marL="111171" marR="111171" marT="41700" marB="41700"/>
                </a:tc>
                <a:tc>
                  <a:txBody>
                    <a:bodyPr/>
                    <a:lstStyle/>
                    <a:p>
                      <a:r>
                        <a:rPr lang="en-US" dirty="0" smtClean="0"/>
                        <a:t>P. </a:t>
                      </a:r>
                      <a:r>
                        <a:rPr lang="en-US" dirty="0" err="1" smtClean="0"/>
                        <a:t>Selvirajendran</a:t>
                      </a:r>
                      <a:endParaRPr lang="en-US" dirty="0"/>
                    </a:p>
                  </a:txBody>
                  <a:tcPr marL="111171" marR="111171" marT="41700" marB="41700"/>
                </a:tc>
                <a:tc>
                  <a:txBody>
                    <a:bodyPr/>
                    <a:lstStyle/>
                    <a:p>
                      <a:r>
                        <a:rPr lang="en-US" dirty="0" smtClean="0"/>
                        <a:t>Virtual bulletin board using man-machine interface (MMI) for authorized users</a:t>
                      </a:r>
                      <a:endParaRPr lang="en-US" dirty="0"/>
                    </a:p>
                  </a:txBody>
                  <a:tcPr marL="111171" marR="111171" marT="41700" marB="41700"/>
                </a:tc>
                <a:tc>
                  <a:txBody>
                    <a:bodyPr/>
                    <a:lstStyle/>
                    <a:p>
                      <a:r>
                        <a:rPr lang="en-US" dirty="0" smtClean="0"/>
                        <a:t>2019</a:t>
                      </a:r>
                      <a:endParaRPr lang="en-US" dirty="0"/>
                    </a:p>
                  </a:txBody>
                  <a:tcPr marL="111171" marR="111171" marT="41700" marB="41700"/>
                </a:tc>
                <a:tc>
                  <a:txBody>
                    <a:bodyPr/>
                    <a:lstStyle/>
                    <a:p>
                      <a:r>
                        <a:rPr lang="en-US" dirty="0" smtClean="0"/>
                        <a:t>The study discusses an MMI-based virtual bulletin board, focusing on user accessibility and authentication</a:t>
                      </a:r>
                      <a:endParaRPr lang="en-US" dirty="0"/>
                    </a:p>
                  </a:txBody>
                  <a:tcPr marL="111171" marR="111171" marT="41700" marB="41700"/>
                </a:tc>
                <a:extLst>
                  <a:ext uri="{0D108BD9-81ED-4DB2-BD59-A6C34878D82A}">
                    <a16:rowId xmlns:a16="http://schemas.microsoft.com/office/drawing/2014/main" val="297709775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347418657"/>
              </p:ext>
            </p:extLst>
          </p:nvPr>
        </p:nvGraphicFramePr>
        <p:xfrm>
          <a:off x="837565" y="4036659"/>
          <a:ext cx="10516235" cy="1779720"/>
        </p:xfrm>
        <a:graphic>
          <a:graphicData uri="http://schemas.openxmlformats.org/drawingml/2006/table">
            <a:tbl>
              <a:tblPr firstRow="1" bandRow="1">
                <a:tableStyleId>{5940675A-B579-460E-94D1-54222C63F5DA}</a:tableStyleId>
              </a:tblPr>
              <a:tblGrid>
                <a:gridCol w="804545">
                  <a:extLst>
                    <a:ext uri="{9D8B030D-6E8A-4147-A177-3AD203B41FA5}">
                      <a16:colId xmlns:a16="http://schemas.microsoft.com/office/drawing/2014/main" val="3253959273"/>
                    </a:ext>
                  </a:extLst>
                </a:gridCol>
                <a:gridCol w="1881505">
                  <a:extLst>
                    <a:ext uri="{9D8B030D-6E8A-4147-A177-3AD203B41FA5}">
                      <a16:colId xmlns:a16="http://schemas.microsoft.com/office/drawing/2014/main" val="1704042278"/>
                    </a:ext>
                  </a:extLst>
                </a:gridCol>
                <a:gridCol w="2443480">
                  <a:extLst>
                    <a:ext uri="{9D8B030D-6E8A-4147-A177-3AD203B41FA5}">
                      <a16:colId xmlns:a16="http://schemas.microsoft.com/office/drawing/2014/main" val="1663201557"/>
                    </a:ext>
                  </a:extLst>
                </a:gridCol>
                <a:gridCol w="746125">
                  <a:extLst>
                    <a:ext uri="{9D8B030D-6E8A-4147-A177-3AD203B41FA5}">
                      <a16:colId xmlns:a16="http://schemas.microsoft.com/office/drawing/2014/main" val="3470746975"/>
                    </a:ext>
                  </a:extLst>
                </a:gridCol>
                <a:gridCol w="4640580">
                  <a:extLst>
                    <a:ext uri="{9D8B030D-6E8A-4147-A177-3AD203B41FA5}">
                      <a16:colId xmlns:a16="http://schemas.microsoft.com/office/drawing/2014/main" val="473602599"/>
                    </a:ext>
                  </a:extLst>
                </a:gridCol>
              </a:tblGrid>
              <a:tr h="1779720">
                <a:tc>
                  <a:txBody>
                    <a:bodyPr/>
                    <a:lstStyle/>
                    <a:p>
                      <a:r>
                        <a:rPr lang="en-US" dirty="0" smtClean="0"/>
                        <a:t>09</a:t>
                      </a:r>
                      <a:endParaRPr lang="en-US" dirty="0"/>
                    </a:p>
                  </a:txBody>
                  <a:tcPr marL="111171" marR="111171" marT="41700" marB="41700"/>
                </a:tc>
                <a:tc>
                  <a:txBody>
                    <a:bodyPr/>
                    <a:lstStyle/>
                    <a:p>
                      <a:r>
                        <a:rPr lang="nl-NL" dirty="0" smtClean="0"/>
                        <a:t>S. Tosun and E. Karaarslan</a:t>
                      </a:r>
                      <a:endParaRPr lang="en-US" dirty="0"/>
                    </a:p>
                  </a:txBody>
                  <a:tcPr marL="111171" marR="111171" marT="41700" marB="41700"/>
                </a:tc>
                <a:tc>
                  <a:txBody>
                    <a:bodyPr/>
                    <a:lstStyle/>
                    <a:p>
                      <a:r>
                        <a:rPr lang="en-US" dirty="0" smtClean="0"/>
                        <a:t>Real-Time Object Detection Application for Visually Impaired People: Third Eye</a:t>
                      </a:r>
                      <a:endParaRPr lang="en-US" dirty="0"/>
                    </a:p>
                  </a:txBody>
                  <a:tcPr marL="111171" marR="111171" marT="41700" marB="41700"/>
                </a:tc>
                <a:tc>
                  <a:txBody>
                    <a:bodyPr/>
                    <a:lstStyle/>
                    <a:p>
                      <a:r>
                        <a:rPr lang="en-US" dirty="0" smtClean="0"/>
                        <a:t>2018</a:t>
                      </a:r>
                      <a:endParaRPr lang="en-US" dirty="0"/>
                    </a:p>
                  </a:txBody>
                  <a:tcPr marL="111171" marR="111171" marT="41700" marB="41700"/>
                </a:tc>
                <a:tc>
                  <a:txBody>
                    <a:bodyPr/>
                    <a:lstStyle/>
                    <a:p>
                      <a:r>
                        <a:rPr lang="en-US" dirty="0" smtClean="0"/>
                        <a:t> </a:t>
                      </a:r>
                      <a:r>
                        <a:rPr lang="en-US" dirty="0" smtClean="0"/>
                        <a:t>This study introduces a real-time object detection application designed for visually impaired individuals using deep learning techniques.</a:t>
                      </a:r>
                      <a:endParaRPr lang="en-US" dirty="0"/>
                    </a:p>
                  </a:txBody>
                  <a:tcPr marL="111171" marR="111171" marT="41700" marB="41700"/>
                </a:tc>
                <a:extLst>
                  <a:ext uri="{0D108BD9-81ED-4DB2-BD59-A6C34878D82A}">
                    <a16:rowId xmlns:a16="http://schemas.microsoft.com/office/drawing/2014/main" val="297709775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EXISTING SYSTEM</a:t>
            </a:r>
            <a:r>
              <a:rPr lang="en-IN" sz="3200" dirty="0">
                <a:latin typeface="Times New Roman" panose="02020603050405020304" pitchFamily="18" charset="0"/>
                <a:cs typeface="Times New Roman" panose="02020603050405020304" pitchFamily="18" charset="0"/>
              </a:rPr>
              <a:t/>
            </a:r>
            <a:br>
              <a:rPr lang="en-IN" sz="3200" dirty="0">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4021" y="1266583"/>
            <a:ext cx="10783958" cy="4351338"/>
          </a:xfrm>
        </p:spPr>
        <p:txBody>
          <a:bodyPr>
            <a:normAutofit/>
          </a:bodyPr>
          <a:lstStyle/>
          <a:p>
            <a:r>
              <a:rPr lang="en-US" sz="2400" dirty="0" smtClean="0">
                <a:latin typeface="Times New Roman" panose="02020603050405020304" pitchFamily="18" charset="0"/>
                <a:ea typeface="Times New Roman" panose="02020603050405020304" pitchFamily="18" charset="0"/>
              </a:rPr>
              <a:t>The </a:t>
            </a:r>
            <a:r>
              <a:rPr lang="en-US" sz="2400" dirty="0">
                <a:latin typeface="Times New Roman" panose="02020603050405020304" pitchFamily="18" charset="0"/>
                <a:ea typeface="Times New Roman" panose="02020603050405020304" pitchFamily="18" charset="0"/>
              </a:rPr>
              <a:t>existing ESP32-based smart glasses system for object detection utilizes a camera module to capture images of the surroundings, which are then processed by the ESP32 microcontroller using computer vision algorithms. </a:t>
            </a:r>
            <a:endParaRPr lang="en-US" sz="2400" dirty="0" smtClean="0">
              <a:latin typeface="Times New Roman" panose="02020603050405020304" pitchFamily="18" charset="0"/>
              <a:ea typeface="Times New Roman" panose="02020603050405020304" pitchFamily="18" charset="0"/>
            </a:endParaRPr>
          </a:p>
          <a:p>
            <a:r>
              <a:rPr lang="en-US" sz="2400" dirty="0" smtClean="0">
                <a:latin typeface="Times New Roman" panose="02020603050405020304" pitchFamily="18" charset="0"/>
                <a:ea typeface="Times New Roman" panose="02020603050405020304" pitchFamily="18" charset="0"/>
              </a:rPr>
              <a:t>The </a:t>
            </a:r>
            <a:r>
              <a:rPr lang="en-US" sz="2400" dirty="0">
                <a:latin typeface="Times New Roman" panose="02020603050405020304" pitchFamily="18" charset="0"/>
                <a:ea typeface="Times New Roman" panose="02020603050405020304" pitchFamily="18" charset="0"/>
              </a:rPr>
              <a:t>system employs object detection models, such as YOLO or SSD, to identify </a:t>
            </a:r>
            <a:r>
              <a:rPr lang="en-US" sz="2400" dirty="0" smtClean="0">
                <a:latin typeface="Times New Roman" panose="02020603050405020304" pitchFamily="18" charset="0"/>
                <a:ea typeface="Times New Roman" panose="02020603050405020304" pitchFamily="18" charset="0"/>
              </a:rPr>
              <a:t>objects.</a:t>
            </a:r>
          </a:p>
          <a:p>
            <a:r>
              <a:rPr lang="en-US" sz="2400" dirty="0" smtClean="0">
                <a:latin typeface="Times New Roman" panose="02020603050405020304" pitchFamily="18" charset="0"/>
                <a:ea typeface="Times New Roman" panose="02020603050405020304" pitchFamily="18" charset="0"/>
              </a:rPr>
              <a:t> </a:t>
            </a:r>
            <a:r>
              <a:rPr lang="en-US" sz="2400" dirty="0">
                <a:latin typeface="Times New Roman" panose="02020603050405020304" pitchFamily="18" charset="0"/>
                <a:ea typeface="Times New Roman" panose="02020603050405020304" pitchFamily="18" charset="0"/>
              </a:rPr>
              <a:t>The smart glasses also incorporate sensors, such as ultrasonic or infrared sensors, to detect obstacles and provide proximity alerts. </a:t>
            </a:r>
            <a:endParaRPr lang="en-US" sz="2400" dirty="0" smtClean="0">
              <a:latin typeface="Times New Roman" panose="02020603050405020304" pitchFamily="18" charset="0"/>
              <a:ea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proximity alert feature of the ESP32-based smart glasses for object detection warns the user of the presence of nearby objects, providing a simple alert without measuring or indicating the distance of the objects.</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7</a:t>
            </a:fld>
            <a:endParaRPr lang="en-IN" sz="16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DRAWBACKS</a:t>
            </a:r>
            <a:endParaRPr lang="en-US" sz="3200" dirty="0"/>
          </a:p>
        </p:txBody>
      </p:sp>
      <p:sp>
        <p:nvSpPr>
          <p:cNvPr id="3" name="Content Placeholder 2"/>
          <p:cNvSpPr>
            <a:spLocks noGrp="1"/>
          </p:cNvSpPr>
          <p:nvPr>
            <p:ph idx="1"/>
          </p:nvPr>
        </p:nvSpPr>
        <p:spPr>
          <a:xfrm>
            <a:off x="838200" y="1690370"/>
            <a:ext cx="10515600" cy="4326117"/>
          </a:xfrm>
        </p:spPr>
        <p:txBody>
          <a:bodyPr>
            <a:normAutofit/>
          </a:bodyPr>
          <a:lstStyle/>
          <a:p>
            <a:pPr>
              <a:lnSpc>
                <a:spcPct val="150000"/>
              </a:lnSpc>
              <a:buFont typeface="Courier New" panose="02070309020205020404" pitchFamily="49" charset="0"/>
              <a:buChar char="o"/>
            </a:pPr>
            <a:r>
              <a:rPr lang="en-US" sz="2400" dirty="0" smtClean="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Lack </a:t>
            </a:r>
            <a:r>
              <a:rPr lang="en-US" sz="2400" dirty="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of Distance </a:t>
            </a:r>
            <a:r>
              <a:rPr lang="en-US" sz="2400" dirty="0" smtClean="0">
                <a:solidFill>
                  <a:srgbClr val="1F1F1F"/>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Measurement</a:t>
            </a:r>
          </a:p>
          <a:p>
            <a:pPr>
              <a:lnSpc>
                <a:spcPct val="150000"/>
              </a:lnSpc>
              <a:buFont typeface="Courier New" panose="02070309020205020404" pitchFamily="49" charset="0"/>
              <a:buChar char="o"/>
            </a:pPr>
            <a:r>
              <a:rPr lang="en-US" altLang="en-US" sz="2400" dirty="0" smtClean="0">
                <a:latin typeface="Times New Roman" panose="02020603050405020304" pitchFamily="18" charset="0"/>
                <a:cs typeface="Times New Roman" panose="02020603050405020304" pitchFamily="18" charset="0"/>
              </a:rPr>
              <a:t>False Positives</a:t>
            </a:r>
          </a:p>
          <a:p>
            <a:pPr>
              <a:lnSpc>
                <a:spcPct val="150000"/>
              </a:lnSpc>
              <a:buFont typeface="Courier New" panose="02070309020205020404" pitchFamily="49" charset="0"/>
              <a:buChar char="o"/>
            </a:pPr>
            <a:r>
              <a:rPr lang="en-US" altLang="en-US" sz="2400" dirty="0" smtClean="0">
                <a:latin typeface="Times New Roman" panose="02020603050405020304" pitchFamily="18" charset="0"/>
                <a:cs typeface="Times New Roman" panose="02020603050405020304" pitchFamily="18" charset="0"/>
              </a:rPr>
              <a:t>No </a:t>
            </a:r>
            <a:r>
              <a:rPr lang="en-US" altLang="en-US" sz="2400" dirty="0">
                <a:latin typeface="Times New Roman" panose="02020603050405020304" pitchFamily="18" charset="0"/>
                <a:cs typeface="Times New Roman" panose="02020603050405020304" pitchFamily="18" charset="0"/>
              </a:rPr>
              <a:t>Audio </a:t>
            </a:r>
            <a:r>
              <a:rPr lang="en-US" altLang="en-US" sz="2400" dirty="0" smtClean="0">
                <a:latin typeface="Times New Roman" panose="02020603050405020304" pitchFamily="18" charset="0"/>
                <a:cs typeface="Times New Roman" panose="02020603050405020304" pitchFamily="18" charset="0"/>
              </a:rPr>
              <a:t>Description</a:t>
            </a:r>
          </a:p>
          <a:p>
            <a:pPr>
              <a:lnSpc>
                <a:spcPct val="150000"/>
              </a:lnSpc>
              <a:buFont typeface="Courier New" panose="02070309020205020404" pitchFamily="49" charset="0"/>
              <a:buChar char="o"/>
            </a:pPr>
            <a:r>
              <a:rPr lang="en-US" altLang="en-US" sz="2400" dirty="0" smtClean="0">
                <a:latin typeface="Times New Roman" panose="02020603050405020304" pitchFamily="18" charset="0"/>
                <a:cs typeface="Times New Roman" panose="02020603050405020304" pitchFamily="18" charset="0"/>
              </a:rPr>
              <a:t>Limited </a:t>
            </a:r>
            <a:r>
              <a:rPr lang="en-US" altLang="en-US" sz="2400" dirty="0">
                <a:latin typeface="Times New Roman" panose="02020603050405020304" pitchFamily="18" charset="0"/>
                <a:cs typeface="Times New Roman" panose="02020603050405020304" pitchFamily="18" charset="0"/>
              </a:rPr>
              <a:t>Object </a:t>
            </a:r>
            <a:r>
              <a:rPr lang="en-US" altLang="en-US" sz="2400" dirty="0" smtClean="0">
                <a:latin typeface="Times New Roman" panose="02020603050405020304" pitchFamily="18" charset="0"/>
                <a:cs typeface="Times New Roman" panose="02020603050405020304" pitchFamily="18" charset="0"/>
              </a:rPr>
              <a:t>Recognition</a:t>
            </a:r>
            <a:endParaRPr lang="en-US" alt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8</a:t>
            </a:fld>
            <a:endParaRPr lang="en-IN"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99168"/>
            <a:ext cx="10515600" cy="4424554"/>
          </a:xfrm>
        </p:spPr>
        <p:txBody>
          <a:bodyPr>
            <a:normAutofit fontScale="25000" lnSpcReduction="20000"/>
          </a:bodyPr>
          <a:lstStyle/>
          <a:p>
            <a:pPr>
              <a:lnSpc>
                <a:spcPct val="150000"/>
              </a:lnSpc>
            </a:pPr>
            <a:r>
              <a:rPr lang="en-US" sz="96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ea typeface="Times New Roman" panose="02020603050405020304" pitchFamily="18" charset="0"/>
                <a:cs typeface="Times New Roman" panose="02020603050405020304" pitchFamily="18" charset="0"/>
              </a:rPr>
              <a:t>system utilizes a high-resolution </a:t>
            </a:r>
            <a:r>
              <a:rPr lang="en-US" sz="9600" dirty="0" smtClean="0">
                <a:latin typeface="Times New Roman" panose="02020603050405020304" pitchFamily="18" charset="0"/>
                <a:ea typeface="Times New Roman" panose="02020603050405020304" pitchFamily="18" charset="0"/>
                <a:cs typeface="Times New Roman" panose="02020603050405020304" pitchFamily="18" charset="0"/>
              </a:rPr>
              <a:t>camera to </a:t>
            </a:r>
            <a:r>
              <a:rPr lang="en-US" sz="9600" dirty="0">
                <a:latin typeface="Times New Roman" panose="02020603050405020304" pitchFamily="18" charset="0"/>
                <a:ea typeface="Times New Roman" panose="02020603050405020304" pitchFamily="18" charset="0"/>
                <a:cs typeface="Times New Roman" panose="02020603050405020304" pitchFamily="18" charset="0"/>
              </a:rPr>
              <a:t>detect objects and measure distances, providing users with a 3D audio feedback of their surroundings. </a:t>
            </a:r>
            <a:endParaRPr lang="en-US" sz="96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9600" dirty="0" smtClean="0">
                <a:latin typeface="Times New Roman" panose="02020603050405020304" pitchFamily="18" charset="0"/>
                <a:ea typeface="Times New Roman" panose="02020603050405020304" pitchFamily="18" charset="0"/>
                <a:cs typeface="Times New Roman" panose="02020603050405020304" pitchFamily="18" charset="0"/>
              </a:rPr>
              <a:t>The </a:t>
            </a:r>
            <a:r>
              <a:rPr lang="en-US" sz="9600" dirty="0">
                <a:latin typeface="Times New Roman" panose="02020603050405020304" pitchFamily="18" charset="0"/>
                <a:ea typeface="Times New Roman" panose="02020603050405020304" pitchFamily="18" charset="0"/>
                <a:cs typeface="Times New Roman" panose="02020603050405020304" pitchFamily="18" charset="0"/>
              </a:rPr>
              <a:t>system also incorporates machine learning algorithms to recognize and classify objects, and provides users with audio descriptions of the objects, enhancing their understanding of their environment</a:t>
            </a:r>
            <a:r>
              <a:rPr lang="en-US" sz="9600"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nSpc>
                <a:spcPct val="150000"/>
              </a:lnSpc>
            </a:pPr>
            <a:r>
              <a:rPr lang="en-US" sz="9600" dirty="0">
                <a:latin typeface="Times New Roman" panose="02020603050405020304" pitchFamily="18" charset="0"/>
                <a:ea typeface="Times New Roman" panose="02020603050405020304" pitchFamily="18" charset="0"/>
                <a:cs typeface="Times New Roman" panose="02020603050405020304" pitchFamily="18" charset="0"/>
              </a:rPr>
              <a:t>The proposed system aims to address the limitations of existing systems by providing accurate distance measurement, object recognition, and audio descriptions, ultimately enhancing the mobility and independence of blind individuals.</a:t>
            </a:r>
          </a:p>
          <a:p>
            <a:pPr>
              <a:lnSpc>
                <a:spcPct val="150000"/>
              </a:lnSpc>
            </a:pPr>
            <a:endParaRPr lang="en-US" sz="9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US" sz="96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50000"/>
              </a:lnSpc>
              <a:buNone/>
            </a:pPr>
            <a:endParaRPr lang="en-IN" altLang="en-US" sz="3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AF01AD0-324B-4C4E-A956-7DB5BADB8056}" type="slidenum">
              <a:rPr lang="en-IN" sz="1600" smtClean="0">
                <a:latin typeface="Times New Roman" panose="02020603050405020304" pitchFamily="18" charset="0"/>
                <a:cs typeface="Times New Roman" panose="02020603050405020304" pitchFamily="18" charset="0"/>
              </a:rPr>
              <a:t>9</a:t>
            </a:fld>
            <a:endParaRPr lang="en-IN" sz="1600">
              <a:latin typeface="Times New Roman" panose="02020603050405020304" pitchFamily="18" charset="0"/>
              <a:cs typeface="Times New Roman" panose="02020603050405020304" pitchFamily="18" charset="0"/>
            </a:endParaRPr>
          </a:p>
        </p:txBody>
      </p:sp>
      <p:sp>
        <p:nvSpPr>
          <p:cNvPr id="9" name="Title 1">
            <a:extLst>
              <a:ext uri="{FF2B5EF4-FFF2-40B4-BE49-F238E27FC236}">
                <a16:creationId xmlns:a16="http://schemas.microsoft.com/office/drawing/2014/main" id="{9F98DEF4-6ED6-DB0B-D379-B46F2FE1F1E6}"/>
              </a:ext>
            </a:extLst>
          </p:cNvPr>
          <p:cNvSpPr txBox="1">
            <a:spLocks/>
          </p:cNvSpPr>
          <p:nvPr/>
        </p:nvSpPr>
        <p:spPr>
          <a:xfrm>
            <a:off x="685800" y="31350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effectLst/>
                <a:latin typeface="Times New Roman" panose="02020603050405020304" pitchFamily="18" charset="0"/>
                <a:ea typeface="Times New Roman" panose="02020603050405020304" pitchFamily="18" charset="0"/>
              </a:rPr>
              <a:t>PROPOSED SYSTEM</a:t>
            </a:r>
            <a:r>
              <a:rPr lang="en-US" sz="3200" dirty="0">
                <a:effectLst/>
                <a:latin typeface="Times New Roman" panose="02020603050405020304" pitchFamily="18" charset="0"/>
                <a:ea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242CABE1-CD0B-23F4-38DD-6D67236B9B78}"/>
              </a:ext>
            </a:extLst>
          </p:cNvPr>
          <p:cNvSpPr txBox="1">
            <a:spLocks/>
          </p:cNvSpPr>
          <p:nvPr/>
        </p:nvSpPr>
        <p:spPr>
          <a:xfrm>
            <a:off x="2209800" y="4025899"/>
            <a:ext cx="10515600" cy="17961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alt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charset="0"/>
              <a:buChar char="Ø"/>
            </a:pPr>
            <a:endParaRPr lang="en-IN"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TotalTime>
  <Words>1771</Words>
  <Application>Microsoft Office PowerPoint</Application>
  <PresentationFormat>Widescreen</PresentationFormat>
  <Paragraphs>198</Paragraphs>
  <Slides>28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Courier New</vt:lpstr>
      <vt:lpstr>Söhne</vt:lpstr>
      <vt:lpstr>Times New Roman</vt:lpstr>
      <vt:lpstr>Wingdings</vt:lpstr>
      <vt:lpstr>Office Theme</vt:lpstr>
      <vt:lpstr>    ADHI COLLEGE OF ENGINEERING  AND TECHNOLOGY </vt:lpstr>
      <vt:lpstr>WEARABLE SMART GLASSES FOR OBJECT RECOGNITION AND BLIND NAVIGATION</vt:lpstr>
      <vt:lpstr>ABSTRACT</vt:lpstr>
      <vt:lpstr>LITREATURE SURVEY</vt:lpstr>
      <vt:lpstr>PowerPoint Presentation</vt:lpstr>
      <vt:lpstr> </vt:lpstr>
      <vt:lpstr>EXISTING SYSTEM </vt:lpstr>
      <vt:lpstr>DRAWBACKS</vt:lpstr>
      <vt:lpstr>PowerPoint Presentation</vt:lpstr>
      <vt:lpstr>PROPOSED ARCHITECTURE </vt:lpstr>
      <vt:lpstr>WORKING PRINCIPLE</vt:lpstr>
      <vt:lpstr>PowerPoint Presentation</vt:lpstr>
      <vt:lpstr>ADVANTAGES</vt:lpstr>
      <vt:lpstr>APPLICATIONS</vt:lpstr>
      <vt:lpstr>HARDWARE SPECIFICATION  ESP32 MICROCONTROLLER </vt:lpstr>
      <vt:lpstr>ESP32 MICROCONTROLLERS </vt:lpstr>
      <vt:lpstr>APPLICATIONS</vt:lpstr>
      <vt:lpstr>SOFTWARE SPECIFICATION </vt:lpstr>
      <vt:lpstr>PowerPoint Presentation</vt:lpstr>
      <vt:lpstr>PowerPoint Presentation</vt:lpstr>
      <vt:lpstr>PowerPoint Presentation</vt:lpstr>
      <vt:lpstr>MONITORING KIT   </vt:lpstr>
      <vt:lpstr>CONCLUSION</vt:lpstr>
      <vt:lpstr>REFERENCES</vt:lpstr>
      <vt:lpstr>PowerPoint Presentation</vt:lpstr>
      <vt:lpstr>PowerPoint Presentation</vt:lpstr>
      <vt:lpstr>ANY QURIES?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IMPLEMENTATION OF SECURITY SYSTEM FOR VEHICLE MONITORING USING NUMBER PLATE DETECTION AND RFID</dc:title>
  <dc:creator>GTT-CS-001</dc:creator>
  <cp:lastModifiedBy>Preethi</cp:lastModifiedBy>
  <cp:revision>228</cp:revision>
  <dcterms:created xsi:type="dcterms:W3CDTF">2017-07-09T12:29:00Z</dcterms:created>
  <dcterms:modified xsi:type="dcterms:W3CDTF">2025-02-26T06:41:41Z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FAB8FAFEC1DD480CBE0EFC0F30A8F858</vt:lpwstr>
  </property>
  <property fmtid="{D5CDD505-2E9C-101B-9397-08002B2CF9AE}" pid="3" name="KSOProductBuildVer">
    <vt:lpwstr>1033-11.2.0.11417</vt:lpwstr>
  </property>
</Properties>
</file>