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sldIdLst>
    <p:sldId id="256" r:id="rId2"/>
    <p:sldId id="260" r:id="rId3"/>
    <p:sldId id="257" r:id="rId4"/>
    <p:sldId id="258" r:id="rId5"/>
    <p:sldId id="265" r:id="rId6"/>
    <p:sldId id="266" r:id="rId7"/>
    <p:sldId id="267"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 K A" userId="241472db3d0a8fc3" providerId="LiveId" clId="{6AF3DD8B-ECA8-4962-B95D-8BCAB48E1461}"/>
    <pc:docChg chg="custSel modSld">
      <pc:chgData name="Preethi K A" userId="241472db3d0a8fc3" providerId="LiveId" clId="{6AF3DD8B-ECA8-4962-B95D-8BCAB48E1461}" dt="2024-05-25T05:45:31.183" v="17" actId="20577"/>
      <pc:docMkLst>
        <pc:docMk/>
      </pc:docMkLst>
      <pc:sldChg chg="modSp mod">
        <pc:chgData name="Preethi K A" userId="241472db3d0a8fc3" providerId="LiveId" clId="{6AF3DD8B-ECA8-4962-B95D-8BCAB48E1461}" dt="2024-05-25T05:39:05.579" v="15" actId="20577"/>
        <pc:sldMkLst>
          <pc:docMk/>
          <pc:sldMk cId="3645183126" sldId="260"/>
        </pc:sldMkLst>
        <pc:spChg chg="mod">
          <ac:chgData name="Preethi K A" userId="241472db3d0a8fc3" providerId="LiveId" clId="{6AF3DD8B-ECA8-4962-B95D-8BCAB48E1461}" dt="2024-05-25T05:39:05.579" v="15" actId="20577"/>
          <ac:spMkLst>
            <pc:docMk/>
            <pc:sldMk cId="3645183126" sldId="260"/>
            <ac:spMk id="3" creationId="{2558DF65-23B4-D661-70E0-A7DCAD318ADF}"/>
          </ac:spMkLst>
        </pc:spChg>
      </pc:sldChg>
      <pc:sldChg chg="modSp mod">
        <pc:chgData name="Preethi K A" userId="241472db3d0a8fc3" providerId="LiveId" clId="{6AF3DD8B-ECA8-4962-B95D-8BCAB48E1461}" dt="2024-05-25T05:43:47.581" v="16" actId="20577"/>
        <pc:sldMkLst>
          <pc:docMk/>
          <pc:sldMk cId="4022545392" sldId="265"/>
        </pc:sldMkLst>
        <pc:spChg chg="mod">
          <ac:chgData name="Preethi K A" userId="241472db3d0a8fc3" providerId="LiveId" clId="{6AF3DD8B-ECA8-4962-B95D-8BCAB48E1461}" dt="2024-05-25T05:43:47.581" v="16" actId="20577"/>
          <ac:spMkLst>
            <pc:docMk/>
            <pc:sldMk cId="4022545392" sldId="265"/>
            <ac:spMk id="3" creationId="{39B28050-0584-A809-C855-D1F1C4D47BF2}"/>
          </ac:spMkLst>
        </pc:spChg>
      </pc:sldChg>
      <pc:sldChg chg="modSp mod">
        <pc:chgData name="Preethi K A" userId="241472db3d0a8fc3" providerId="LiveId" clId="{6AF3DD8B-ECA8-4962-B95D-8BCAB48E1461}" dt="2024-05-25T05:45:31.183" v="17" actId="20577"/>
        <pc:sldMkLst>
          <pc:docMk/>
          <pc:sldMk cId="1962699905" sldId="266"/>
        </pc:sldMkLst>
        <pc:spChg chg="mod">
          <ac:chgData name="Preethi K A" userId="241472db3d0a8fc3" providerId="LiveId" clId="{6AF3DD8B-ECA8-4962-B95D-8BCAB48E1461}" dt="2024-05-25T05:45:31.183" v="17" actId="20577"/>
          <ac:spMkLst>
            <pc:docMk/>
            <pc:sldMk cId="1962699905" sldId="266"/>
            <ac:spMk id="3" creationId="{DE231343-8C9F-8750-9D2C-0D3FA8D788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244288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4380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941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3746607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499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523621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1566785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129658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227556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45EB2-DAF3-42BF-9DA0-554F6AEF5526}"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209161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45EB2-DAF3-42BF-9DA0-554F6AEF5526}"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121191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45EB2-DAF3-42BF-9DA0-554F6AEF5526}"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123805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45EB2-DAF3-42BF-9DA0-554F6AEF5526}"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115326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45EB2-DAF3-42BF-9DA0-554F6AEF5526}"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421124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345EB2-DAF3-42BF-9DA0-554F6AEF5526}"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B41E0-0FE2-4786-A1FF-B7F1D1BA4702}" type="slidenum">
              <a:rPr lang="en-IN" smtClean="0"/>
              <a:t>‹#›</a:t>
            </a:fld>
            <a:endParaRPr lang="en-IN"/>
          </a:p>
        </p:txBody>
      </p:sp>
    </p:spTree>
    <p:extLst>
      <p:ext uri="{BB962C8B-B14F-4D97-AF65-F5344CB8AC3E}">
        <p14:creationId xmlns:p14="http://schemas.microsoft.com/office/powerpoint/2010/main" val="314774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B41E0-0FE2-4786-A1FF-B7F1D1BA4702}" type="slidenum">
              <a:rPr lang="en-IN" smtClean="0"/>
              <a:t>‹#›</a:t>
            </a:fld>
            <a:endParaRPr lang="en-IN"/>
          </a:p>
        </p:txBody>
      </p:sp>
      <p:sp>
        <p:nvSpPr>
          <p:cNvPr id="5" name="Date Placeholder 4"/>
          <p:cNvSpPr>
            <a:spLocks noGrp="1"/>
          </p:cNvSpPr>
          <p:nvPr>
            <p:ph type="dt" sz="half" idx="10"/>
          </p:nvPr>
        </p:nvSpPr>
        <p:spPr/>
        <p:txBody>
          <a:bodyPr/>
          <a:lstStyle/>
          <a:p>
            <a:fld id="{D0345EB2-DAF3-42BF-9DA0-554F6AEF5526}" type="datetimeFigureOut">
              <a:rPr lang="en-IN" smtClean="0"/>
              <a:t>25-05-2024</a:t>
            </a:fld>
            <a:endParaRPr lang="en-IN"/>
          </a:p>
        </p:txBody>
      </p:sp>
    </p:spTree>
    <p:extLst>
      <p:ext uri="{BB962C8B-B14F-4D97-AF65-F5344CB8AC3E}">
        <p14:creationId xmlns:p14="http://schemas.microsoft.com/office/powerpoint/2010/main" val="131360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345EB2-DAF3-42BF-9DA0-554F6AEF5526}" type="datetimeFigureOut">
              <a:rPr lang="en-IN" smtClean="0"/>
              <a:t>25-05-2024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1B41E0-0FE2-4786-A1FF-B7F1D1BA4702}" type="slidenum">
              <a:rPr lang="en-IN" smtClean="0"/>
              <a:t>‹#›</a:t>
            </a:fld>
            <a:endParaRPr lang="en-IN"/>
          </a:p>
        </p:txBody>
      </p:sp>
    </p:spTree>
    <p:extLst>
      <p:ext uri="{BB962C8B-B14F-4D97-AF65-F5344CB8AC3E}">
        <p14:creationId xmlns:p14="http://schemas.microsoft.com/office/powerpoint/2010/main" val="526795019"/>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832E-8754-5E6D-2D74-B96254E2A925}"/>
              </a:ext>
            </a:extLst>
          </p:cNvPr>
          <p:cNvSpPr>
            <a:spLocks noGrp="1"/>
          </p:cNvSpPr>
          <p:nvPr>
            <p:ph type="ctrTitle"/>
          </p:nvPr>
        </p:nvSpPr>
        <p:spPr>
          <a:xfrm>
            <a:off x="1100015" y="1078529"/>
            <a:ext cx="7315200" cy="2468009"/>
          </a:xfrm>
        </p:spPr>
        <p:txBody>
          <a:bodyPr/>
          <a:lstStyle/>
          <a:p>
            <a:r>
              <a:rPr lang="en-IN" dirty="0">
                <a:latin typeface="Times New Roman" panose="02020603050405020304" pitchFamily="18" charset="0"/>
                <a:cs typeface="Times New Roman" panose="02020603050405020304" pitchFamily="18" charset="0"/>
              </a:rPr>
              <a:t>TRAVEL APP – UI/UX</a:t>
            </a:r>
          </a:p>
        </p:txBody>
      </p:sp>
      <p:sp>
        <p:nvSpPr>
          <p:cNvPr id="3" name="Subtitle 2">
            <a:extLst>
              <a:ext uri="{FF2B5EF4-FFF2-40B4-BE49-F238E27FC236}">
                <a16:creationId xmlns:a16="http://schemas.microsoft.com/office/drawing/2014/main" id="{BE9509FB-DEF1-1922-B9CD-461CE90BA944}"/>
              </a:ext>
            </a:extLst>
          </p:cNvPr>
          <p:cNvSpPr>
            <a:spLocks noGrp="1"/>
          </p:cNvSpPr>
          <p:nvPr>
            <p:ph type="subTitle" idx="1"/>
          </p:nvPr>
        </p:nvSpPr>
        <p:spPr>
          <a:xfrm>
            <a:off x="1100015" y="4408714"/>
            <a:ext cx="7315200" cy="1175932"/>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K.A. PREETHI </a:t>
            </a:r>
          </a:p>
          <a:p>
            <a:r>
              <a:rPr lang="en-IN" sz="2400" dirty="0">
                <a:solidFill>
                  <a:schemeClr val="tx1"/>
                </a:solidFill>
                <a:latin typeface="Times New Roman" panose="02020603050405020304" pitchFamily="18" charset="0"/>
                <a:cs typeface="Times New Roman" panose="02020603050405020304" pitchFamily="18" charset="0"/>
              </a:rPr>
              <a:t>(211701038)</a:t>
            </a:r>
          </a:p>
        </p:txBody>
      </p:sp>
    </p:spTree>
    <p:extLst>
      <p:ext uri="{BB962C8B-B14F-4D97-AF65-F5344CB8AC3E}">
        <p14:creationId xmlns:p14="http://schemas.microsoft.com/office/powerpoint/2010/main" val="19425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5E30-BAAE-94CF-0177-21AD81F469A9}"/>
              </a:ext>
            </a:extLst>
          </p:cNvPr>
          <p:cNvSpPr>
            <a:spLocks noGrp="1"/>
          </p:cNvSpPr>
          <p:nvPr>
            <p:ph type="title"/>
          </p:nvPr>
        </p:nvSpPr>
        <p:spPr>
          <a:xfrm>
            <a:off x="677334" y="609600"/>
            <a:ext cx="8596668" cy="1196051"/>
          </a:xfrm>
        </p:spPr>
        <p:txBody>
          <a:bodyPr/>
          <a:lstStyle/>
          <a:p>
            <a:pPr algn="ctr"/>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0C595CB-40DD-25DE-E660-A53814824FC8}"/>
              </a:ext>
            </a:extLst>
          </p:cNvPr>
          <p:cNvSpPr>
            <a:spLocks noGrp="1"/>
          </p:cNvSpPr>
          <p:nvPr>
            <p:ph idx="1"/>
          </p:nvPr>
        </p:nvSpPr>
        <p:spPr>
          <a:xfrm>
            <a:off x="677334" y="1805651"/>
            <a:ext cx="8596668" cy="4235711"/>
          </a:xfrm>
        </p:spPr>
        <p:txBody>
          <a:bodyPr>
            <a:normAutofit/>
          </a:bodyPr>
          <a:lstStyle/>
          <a:p>
            <a:r>
              <a:rPr lang="en-US" sz="2300" b="0" i="0" dirty="0">
                <a:solidFill>
                  <a:schemeClr val="tx1"/>
                </a:solidFill>
                <a:effectLst/>
                <a:latin typeface="Times New Roman" panose="02020603050405020304" pitchFamily="18" charset="0"/>
                <a:cs typeface="Times New Roman" panose="02020603050405020304" pitchFamily="18" charset="0"/>
              </a:rPr>
              <a:t>The goal of designing UI/UX for a travel application is to create an engaging, intuitive, and efficient platform that addresses the diverse needs of travelers. We want users to easily find information about different places they want to visit, such as attractions, places to visit. The app should also help them communicate in different languages and book guided tours if they need help exploring. Overall, our aim is to create an app that makes travel planning fun and stress-free, helping people have amazing experiences wherever they go.</a:t>
            </a:r>
            <a:endParaRPr lang="en-IN" sz="2300" dirty="0"/>
          </a:p>
        </p:txBody>
      </p:sp>
    </p:spTree>
    <p:extLst>
      <p:ext uri="{BB962C8B-B14F-4D97-AF65-F5344CB8AC3E}">
        <p14:creationId xmlns:p14="http://schemas.microsoft.com/office/powerpoint/2010/main" val="22967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266F-92CB-DBDB-0EBF-D2DFC34751A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2558DF65-23B4-D661-70E0-A7DCAD318ADF}"/>
              </a:ext>
            </a:extLst>
          </p:cNvPr>
          <p:cNvSpPr>
            <a:spLocks noGrp="1"/>
          </p:cNvSpPr>
          <p:nvPr>
            <p:ph idx="1"/>
          </p:nvPr>
        </p:nvSpPr>
        <p:spPr/>
        <p:txBody>
          <a:bodyPr>
            <a:normAutofit/>
          </a:bodyPr>
          <a:lstStyle/>
          <a:p>
            <a:r>
              <a:rPr lang="en-IN" sz="2400" dirty="0"/>
              <a:t>  </a:t>
            </a:r>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  OBJECTIVE</a:t>
            </a:r>
          </a:p>
          <a:p>
            <a:r>
              <a:rPr lang="en-IN" sz="2400" dirty="0">
                <a:latin typeface="Times New Roman" panose="02020603050405020304" pitchFamily="18" charset="0"/>
                <a:cs typeface="Times New Roman" panose="02020603050405020304" pitchFamily="18" charset="0"/>
              </a:rPr>
              <a:t>  PROPOSED TECHNOLOGY</a:t>
            </a:r>
          </a:p>
          <a:p>
            <a:r>
              <a:rPr lang="en-IN" sz="2400" dirty="0">
                <a:latin typeface="Times New Roman" panose="02020603050405020304" pitchFamily="18" charset="0"/>
                <a:cs typeface="Times New Roman" panose="02020603050405020304" pitchFamily="18" charset="0"/>
              </a:rPr>
              <a:t>  INDUSTRY AND RESEARCH PERSPECTIVE</a:t>
            </a:r>
          </a:p>
          <a:p>
            <a:r>
              <a:rPr lang="en-IN" sz="2400" dirty="0">
                <a:latin typeface="Times New Roman" panose="02020603050405020304" pitchFamily="18" charset="0"/>
                <a:cs typeface="Times New Roman" panose="02020603050405020304" pitchFamily="18" charset="0"/>
              </a:rPr>
              <a:t>  FUTURE SCOPE</a:t>
            </a:r>
          </a:p>
          <a:p>
            <a:r>
              <a:rPr lang="en-IN" sz="2400" dirty="0">
                <a:latin typeface="Times New Roman" panose="02020603050405020304" pitchFamily="18" charset="0"/>
                <a:cs typeface="Times New Roman" panose="02020603050405020304" pitchFamily="18" charset="0"/>
              </a:rPr>
              <a:t>  OUTPUT</a:t>
            </a:r>
          </a:p>
          <a:p>
            <a:r>
              <a:rPr lang="en-IN" sz="2400" dirty="0">
                <a:latin typeface="Times New Roman" panose="02020603050405020304" pitchFamily="18" charset="0"/>
                <a:cs typeface="Times New Roman" panose="02020603050405020304" pitchFamily="18" charset="0"/>
              </a:rPr>
              <a:t>  SUMMARY</a:t>
            </a:r>
          </a:p>
        </p:txBody>
      </p:sp>
    </p:spTree>
    <p:extLst>
      <p:ext uri="{BB962C8B-B14F-4D97-AF65-F5344CB8AC3E}">
        <p14:creationId xmlns:p14="http://schemas.microsoft.com/office/powerpoint/2010/main" val="364518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8AE0-4217-235B-3FA4-8E5F567BE991}"/>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BA18071-7470-287D-1A85-CF7797216C5C}"/>
              </a:ext>
            </a:extLst>
          </p:cNvPr>
          <p:cNvSpPr>
            <a:spLocks noGrp="1"/>
          </p:cNvSpPr>
          <p:nvPr>
            <p:ph idx="1"/>
          </p:nvPr>
        </p:nvSpPr>
        <p:spPr>
          <a:xfrm>
            <a:off x="677334" y="1741715"/>
            <a:ext cx="8596668" cy="4299648"/>
          </a:xfrm>
        </p:spPr>
        <p:txBody>
          <a:bodyPr/>
          <a:lstStyle/>
          <a:p>
            <a:r>
              <a:rPr lang="en-US" sz="2300" dirty="0">
                <a:latin typeface="Times New Roman" panose="02020603050405020304" pitchFamily="18" charset="0"/>
                <a:cs typeface="Times New Roman" panose="02020603050405020304" pitchFamily="18" charset="0"/>
              </a:rPr>
              <a:t>In today’s interconnected world, travelers face numerous challenges when planning and executing trips, especially when visiting unfamiliar destinations. The goal is to create a visually appealing user friendly design for an application that integrates Travel Planning, Location details, Language Assistance and Guided tours. </a:t>
            </a:r>
          </a:p>
          <a:p>
            <a:r>
              <a:rPr lang="en-IN" sz="2300" dirty="0">
                <a:latin typeface="Times New Roman" panose="02020603050405020304" pitchFamily="18" charset="0"/>
                <a:ea typeface="Calibri" panose="020F0502020204030204" pitchFamily="34" charset="0"/>
                <a:cs typeface="Times New Roman" panose="02020603050405020304" pitchFamily="18" charset="0"/>
              </a:rPr>
              <a:t>T</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his project embarks on a transformative journey of refining the UI/UX of an integrated travel application. By embracing iterative design methodologies and placing a premium on user feedback and testing, we aspire to redefine the very essence of travel. </a:t>
            </a:r>
            <a:endParaRPr lang="en-US"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049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3B0B-E36D-FEF2-7906-BB63D2974756}"/>
              </a:ext>
            </a:extLst>
          </p:cNvPr>
          <p:cNvSpPr>
            <a:spLocks noGrp="1"/>
          </p:cNvSpPr>
          <p:nvPr>
            <p:ph type="title"/>
          </p:nvPr>
        </p:nvSpPr>
        <p:spPr>
          <a:xfrm>
            <a:off x="677334" y="609600"/>
            <a:ext cx="8596668" cy="1251857"/>
          </a:xfrm>
        </p:spPr>
        <p:txBody>
          <a:bodyPr/>
          <a:lstStyle/>
          <a:p>
            <a:pPr algn="ctr"/>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E91E507-B4D6-2B83-6C28-F913C668E8BB}"/>
              </a:ext>
            </a:extLst>
          </p:cNvPr>
          <p:cNvSpPr>
            <a:spLocks noGrp="1"/>
          </p:cNvSpPr>
          <p:nvPr>
            <p:ph idx="1"/>
          </p:nvPr>
        </p:nvSpPr>
        <p:spPr>
          <a:xfrm>
            <a:off x="677334" y="1480457"/>
            <a:ext cx="8596668" cy="4767943"/>
          </a:xfrm>
        </p:spPr>
        <p:txBody>
          <a:bodyPr>
            <a:noAutofit/>
          </a:bodyPr>
          <a:lstStyle/>
          <a:p>
            <a:r>
              <a:rPr lang="en-US" sz="2300" b="0" i="0" dirty="0">
                <a:solidFill>
                  <a:schemeClr val="tx1"/>
                </a:solidFill>
                <a:effectLst/>
                <a:latin typeface="Times New Roman" panose="02020603050405020304" pitchFamily="18" charset="0"/>
                <a:cs typeface="Times New Roman" panose="02020603050405020304" pitchFamily="18" charset="0"/>
              </a:rPr>
              <a:t>Enable users to efficiently plan their trips by providing intuitive tools for activity scheduling, and destination exploration.</a:t>
            </a:r>
            <a:r>
              <a:rPr lang="en-US" sz="2300" i="1" dirty="0">
                <a:solidFill>
                  <a:schemeClr val="tx1"/>
                </a:solidFill>
                <a:latin typeface="Times New Roman" panose="02020603050405020304" pitchFamily="18" charset="0"/>
                <a:cs typeface="Times New Roman" panose="02020603050405020304" pitchFamily="18" charset="0"/>
              </a:rPr>
              <a:t> </a:t>
            </a:r>
          </a:p>
          <a:p>
            <a:r>
              <a:rPr lang="en-US" sz="2300" b="0" i="0" dirty="0">
                <a:solidFill>
                  <a:schemeClr val="tx1"/>
                </a:solidFill>
                <a:effectLst/>
                <a:latin typeface="Times New Roman" panose="02020603050405020304" pitchFamily="18" charset="0"/>
                <a:cs typeface="Times New Roman" panose="02020603050405020304" pitchFamily="18" charset="0"/>
              </a:rPr>
              <a:t>Provide users with reliable language support through translation tools, interpretation services, and language learning resources to overcome communication barriers while traveling.</a:t>
            </a:r>
          </a:p>
          <a:p>
            <a:r>
              <a:rPr lang="en-US" sz="2300" b="0" i="0" dirty="0">
                <a:solidFill>
                  <a:schemeClr val="tx1"/>
                </a:solidFill>
                <a:effectLst/>
                <a:latin typeface="Times New Roman" panose="02020603050405020304" pitchFamily="18" charset="0"/>
                <a:cs typeface="Times New Roman" panose="02020603050405020304" pitchFamily="18" charset="0"/>
              </a:rPr>
              <a:t>Maintain consistency in branding elements, color schemes, typography, and iconography across the application to reinforce brand recognition and enhance user familiarity.</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b="0" i="0" dirty="0">
                <a:solidFill>
                  <a:schemeClr val="tx1"/>
                </a:solidFill>
                <a:effectLst/>
                <a:latin typeface="Times New Roman" panose="02020603050405020304" pitchFamily="18" charset="0"/>
                <a:cs typeface="Times New Roman" panose="02020603050405020304" pitchFamily="18" charset="0"/>
              </a:rPr>
              <a:t>Ensure that the application's design is responsive and accessible across various devices and screen sizes, adhering to accessibility standards to accommodate users with diverse needs and preferences</a:t>
            </a:r>
            <a:endParaRPr lang="en-IN" sz="2300" dirty="0"/>
          </a:p>
        </p:txBody>
      </p:sp>
    </p:spTree>
    <p:extLst>
      <p:ext uri="{BB962C8B-B14F-4D97-AF65-F5344CB8AC3E}">
        <p14:creationId xmlns:p14="http://schemas.microsoft.com/office/powerpoint/2010/main" val="139939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841A-7FF8-E256-2865-82D4565417B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TECHNOLOGY</a:t>
            </a:r>
          </a:p>
        </p:txBody>
      </p:sp>
      <p:sp>
        <p:nvSpPr>
          <p:cNvPr id="3" name="Content Placeholder 2">
            <a:extLst>
              <a:ext uri="{FF2B5EF4-FFF2-40B4-BE49-F238E27FC236}">
                <a16:creationId xmlns:a16="http://schemas.microsoft.com/office/drawing/2014/main" id="{39B28050-0584-A809-C855-D1F1C4D47BF2}"/>
              </a:ext>
            </a:extLst>
          </p:cNvPr>
          <p:cNvSpPr>
            <a:spLocks noGrp="1"/>
          </p:cNvSpPr>
          <p:nvPr>
            <p:ph idx="1"/>
          </p:nvPr>
        </p:nvSpPr>
        <p:spPr>
          <a:xfrm>
            <a:off x="677334" y="1585733"/>
            <a:ext cx="8596668" cy="4455630"/>
          </a:xfrm>
        </p:spPr>
        <p:txBody>
          <a:bodyPr>
            <a:normAutofit/>
          </a:bodyPr>
          <a:lstStyle/>
          <a:p>
            <a:r>
              <a:rPr lang="en-US" sz="2300" kern="0" dirty="0">
                <a:effectLst/>
                <a:latin typeface="Times New Roman" panose="02020603050405020304" pitchFamily="18" charset="0"/>
                <a:ea typeface="Calibri" panose="020F0502020204030204" pitchFamily="34" charset="0"/>
              </a:rPr>
              <a:t>A comprehensive travel application with a language assistance feature, travel planning and guided tours would be a game changer for travelers. The language assistance feature can support voice recognition, text translation.</a:t>
            </a:r>
          </a:p>
          <a:p>
            <a:r>
              <a:rPr lang="en-US" sz="2300" kern="0" dirty="0">
                <a:effectLst/>
                <a:latin typeface="Times New Roman" panose="02020603050405020304" pitchFamily="18" charset="0"/>
                <a:ea typeface="Calibri" panose="020F0502020204030204" pitchFamily="34" charset="0"/>
              </a:rPr>
              <a:t>The application offers immersive guided tours, allowing users to explore popular destinations virtually.</a:t>
            </a:r>
          </a:p>
          <a:p>
            <a:r>
              <a:rPr lang="en-US" sz="2300" kern="0" dirty="0">
                <a:effectLst/>
                <a:latin typeface="Times New Roman" panose="02020603050405020304" pitchFamily="18" charset="0"/>
                <a:ea typeface="Calibri" panose="020F0502020204030204" pitchFamily="34" charset="0"/>
              </a:rPr>
              <a:t>By combining these features into a single platform, the travel application becomes a comprehensive companion for travelers, simplifying every aspect of their journey from planning to exploration.</a:t>
            </a:r>
            <a:endParaRPr lang="en-IN" sz="2300" dirty="0"/>
          </a:p>
        </p:txBody>
      </p:sp>
    </p:spTree>
    <p:extLst>
      <p:ext uri="{BB962C8B-B14F-4D97-AF65-F5344CB8AC3E}">
        <p14:creationId xmlns:p14="http://schemas.microsoft.com/office/powerpoint/2010/main" val="402254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9E2A-DDED-ED23-3ECC-E12313F2D017}"/>
              </a:ext>
            </a:extLst>
          </p:cNvPr>
          <p:cNvSpPr>
            <a:spLocks noGrp="1"/>
          </p:cNvSpPr>
          <p:nvPr>
            <p:ph type="title"/>
          </p:nvPr>
        </p:nvSpPr>
        <p:spPr/>
        <p:txBody>
          <a:bodyPr>
            <a:normAutofit/>
          </a:bodyPr>
          <a:lstStyle/>
          <a:p>
            <a:r>
              <a:rPr lang="en-IN" sz="3300" dirty="0">
                <a:latin typeface="Times New Roman" panose="02020603050405020304" pitchFamily="18" charset="0"/>
                <a:cs typeface="Times New Roman" panose="02020603050405020304" pitchFamily="18" charset="0"/>
              </a:rPr>
              <a:t>INDUSTRY AND RESEARCH PERSPECTIVE</a:t>
            </a:r>
            <a:endParaRPr lang="en-IN" sz="3300" dirty="0"/>
          </a:p>
        </p:txBody>
      </p:sp>
      <p:sp>
        <p:nvSpPr>
          <p:cNvPr id="3" name="Content Placeholder 2">
            <a:extLst>
              <a:ext uri="{FF2B5EF4-FFF2-40B4-BE49-F238E27FC236}">
                <a16:creationId xmlns:a16="http://schemas.microsoft.com/office/drawing/2014/main" id="{DE231343-8C9F-8750-9D2C-0D3FA8D788E4}"/>
              </a:ext>
            </a:extLst>
          </p:cNvPr>
          <p:cNvSpPr>
            <a:spLocks noGrp="1"/>
          </p:cNvSpPr>
          <p:nvPr>
            <p:ph idx="1"/>
          </p:nvPr>
        </p:nvSpPr>
        <p:spPr>
          <a:xfrm>
            <a:off x="677334" y="1689904"/>
            <a:ext cx="8596668" cy="4351458"/>
          </a:xfrm>
        </p:spPr>
        <p:txBody>
          <a:bodyPr>
            <a:normAutofit/>
          </a:bodyPr>
          <a:lstStyle/>
          <a:p>
            <a:r>
              <a:rPr lang="en-IN" sz="2300" b="1" dirty="0">
                <a:latin typeface="Times New Roman" panose="02020603050405020304" pitchFamily="18" charset="0"/>
                <a:cs typeface="Times New Roman" panose="02020603050405020304" pitchFamily="18" charset="0"/>
              </a:rPr>
              <a:t>SEAMLESS INTEGRATION : </a:t>
            </a:r>
            <a:r>
              <a:rPr lang="en-IN" sz="2300" dirty="0">
                <a:latin typeface="Times New Roman" panose="02020603050405020304" pitchFamily="18" charset="0"/>
                <a:cs typeface="Times New Roman" panose="02020603050405020304" pitchFamily="18" charset="0"/>
              </a:rPr>
              <a:t>The travel ecosystem is complex, involving multiple service providers from airlines, hotels to local tour operators. </a:t>
            </a:r>
          </a:p>
          <a:p>
            <a:r>
              <a:rPr lang="en-IN" sz="2300" b="1" dirty="0">
                <a:latin typeface="Times New Roman" panose="02020603050405020304" pitchFamily="18" charset="0"/>
                <a:cs typeface="Times New Roman" panose="02020603050405020304" pitchFamily="18" charset="0"/>
              </a:rPr>
              <a:t>SAFETY AND CONVENIENCE : </a:t>
            </a:r>
            <a:r>
              <a:rPr lang="en-IN" sz="2300" dirty="0">
                <a:latin typeface="Times New Roman" panose="02020603050405020304" pitchFamily="18" charset="0"/>
                <a:cs typeface="Times New Roman" panose="02020603050405020304" pitchFamily="18" charset="0"/>
              </a:rPr>
              <a:t>Features like real-time updates, </a:t>
            </a:r>
            <a:r>
              <a:rPr lang="en-IN" sz="2300">
                <a:latin typeface="Times New Roman" panose="02020603050405020304" pitchFamily="18" charset="0"/>
                <a:cs typeface="Times New Roman" panose="02020603050405020304" pitchFamily="18" charset="0"/>
              </a:rPr>
              <a:t>language assistance, </a:t>
            </a:r>
            <a:r>
              <a:rPr lang="en-IN" sz="2300" dirty="0">
                <a:latin typeface="Times New Roman" panose="02020603050405020304" pitchFamily="18" charset="0"/>
                <a:cs typeface="Times New Roman" panose="02020603050405020304" pitchFamily="18" charset="0"/>
              </a:rPr>
              <a:t>and offline functionality provide travellers with the tools they need to navigate  unfamiliar environments safely and conveniently.</a:t>
            </a:r>
          </a:p>
          <a:p>
            <a:r>
              <a:rPr lang="en-IN" sz="2300" b="1" dirty="0">
                <a:latin typeface="Times New Roman" panose="02020603050405020304" pitchFamily="18" charset="0"/>
                <a:cs typeface="Times New Roman" panose="02020603050405020304" pitchFamily="18" charset="0"/>
              </a:rPr>
              <a:t>UX RESEARCH : </a:t>
            </a:r>
            <a:r>
              <a:rPr lang="en-IN" sz="2300" dirty="0">
                <a:latin typeface="Times New Roman" panose="02020603050405020304" pitchFamily="18" charset="0"/>
                <a:cs typeface="Times New Roman" panose="02020603050405020304" pitchFamily="18" charset="0"/>
              </a:rPr>
              <a:t>Understanding how travellers interact with the application</a:t>
            </a:r>
            <a:r>
              <a:rPr lang="en-IN" sz="2300" b="1"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can provide insights into optimizing user interfaces and improving usability.</a:t>
            </a:r>
          </a:p>
        </p:txBody>
      </p:sp>
    </p:spTree>
    <p:extLst>
      <p:ext uri="{BB962C8B-B14F-4D97-AF65-F5344CB8AC3E}">
        <p14:creationId xmlns:p14="http://schemas.microsoft.com/office/powerpoint/2010/main" val="196269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C059-AFEE-CAD2-FF3A-13FD8EADDEB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F45223D-9E76-6C15-DA40-EBF64C071A17}"/>
              </a:ext>
            </a:extLst>
          </p:cNvPr>
          <p:cNvSpPr>
            <a:spLocks noGrp="1"/>
          </p:cNvSpPr>
          <p:nvPr>
            <p:ph idx="1"/>
          </p:nvPr>
        </p:nvSpPr>
        <p:spPr>
          <a:xfrm>
            <a:off x="677334" y="1794077"/>
            <a:ext cx="8596668" cy="4247286"/>
          </a:xfrm>
        </p:spPr>
        <p:txBody>
          <a:bodyPr>
            <a:normAutofit/>
          </a:bodyPr>
          <a:lstStyle/>
          <a:p>
            <a:r>
              <a:rPr lang="en-IN" sz="2300" b="1" dirty="0">
                <a:latin typeface="Times New Roman" panose="02020603050405020304" pitchFamily="18" charset="0"/>
                <a:cs typeface="Times New Roman" panose="02020603050405020304" pitchFamily="18" charset="0"/>
              </a:rPr>
              <a:t>ADVANCED AI AND ML : </a:t>
            </a:r>
            <a:r>
              <a:rPr lang="en-IN" sz="2300" dirty="0">
                <a:latin typeface="Times New Roman" panose="02020603050405020304" pitchFamily="18" charset="0"/>
                <a:cs typeface="Times New Roman" panose="02020603050405020304" pitchFamily="18" charset="0"/>
              </a:rPr>
              <a:t>Implement ML algorithms to predict travel trends and personalized recommendations based on user behaviour and preferences.</a:t>
            </a:r>
          </a:p>
          <a:p>
            <a:r>
              <a:rPr lang="en-IN" sz="2300" b="1" dirty="0">
                <a:latin typeface="Times New Roman" panose="02020603050405020304" pitchFamily="18" charset="0"/>
                <a:cs typeface="Times New Roman" panose="02020603050405020304" pitchFamily="18" charset="0"/>
              </a:rPr>
              <a:t>AR AND VR : </a:t>
            </a:r>
            <a:r>
              <a:rPr lang="en-IN" sz="2300" dirty="0">
                <a:latin typeface="Times New Roman" panose="02020603050405020304" pitchFamily="18" charset="0"/>
                <a:cs typeface="Times New Roman" panose="02020603050405020304" pitchFamily="18" charset="0"/>
              </a:rPr>
              <a:t>VR allows users to take virtual tours of destinations, and attractions before making bookings.</a:t>
            </a:r>
          </a:p>
          <a:p>
            <a:r>
              <a:rPr lang="en-IN" sz="2300" b="1" dirty="0">
                <a:latin typeface="Times New Roman" panose="02020603050405020304" pitchFamily="18" charset="0"/>
                <a:cs typeface="Times New Roman" panose="02020603050405020304" pitchFamily="18" charset="0"/>
              </a:rPr>
              <a:t>BLOCKCHAIN : </a:t>
            </a:r>
            <a:r>
              <a:rPr lang="en-IN" sz="2300" dirty="0">
                <a:latin typeface="Times New Roman" panose="02020603050405020304" pitchFamily="18" charset="0"/>
                <a:cs typeface="Times New Roman" panose="02020603050405020304" pitchFamily="18" charset="0"/>
              </a:rPr>
              <a:t>For secure and efficient transactions, implement blockchain for payments, bookings and identity verification.</a:t>
            </a:r>
          </a:p>
          <a:p>
            <a:r>
              <a:rPr lang="en-IN" sz="2300" b="1" dirty="0">
                <a:latin typeface="Times New Roman" panose="02020603050405020304" pitchFamily="18" charset="0"/>
                <a:cs typeface="Times New Roman" panose="02020603050405020304" pitchFamily="18" charset="0"/>
              </a:rPr>
              <a:t>GLOBAL EXPANSION : </a:t>
            </a:r>
            <a:r>
              <a:rPr lang="en-IN" sz="2300" dirty="0">
                <a:latin typeface="Times New Roman" panose="02020603050405020304" pitchFamily="18" charset="0"/>
                <a:cs typeface="Times New Roman" panose="02020603050405020304" pitchFamily="18" charset="0"/>
              </a:rPr>
              <a:t>Expand application’s database to include more destinations globally.</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03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95BA3-86E0-DD49-4070-824519952F78}"/>
              </a:ext>
            </a:extLst>
          </p:cNvPr>
          <p:cNvPicPr>
            <a:picLocks noChangeAspect="1"/>
          </p:cNvPicPr>
          <p:nvPr/>
        </p:nvPicPr>
        <p:blipFill rotWithShape="1">
          <a:blip r:embed="rId2">
            <a:extLst>
              <a:ext uri="{28A0092B-C50C-407E-A947-70E740481C1C}">
                <a14:useLocalDpi xmlns:a14="http://schemas.microsoft.com/office/drawing/2010/main" val="0"/>
              </a:ext>
            </a:extLst>
          </a:blip>
          <a:srcRect l="13407" t="4692" r="13079" b="3989"/>
          <a:stretch/>
        </p:blipFill>
        <p:spPr bwMode="auto">
          <a:xfrm>
            <a:off x="1299991" y="1195162"/>
            <a:ext cx="2567626" cy="51436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CF58CD5-F7E2-9833-8C30-A18B73E2C549}"/>
              </a:ext>
            </a:extLst>
          </p:cNvPr>
          <p:cNvPicPr>
            <a:picLocks noChangeAspect="1"/>
          </p:cNvPicPr>
          <p:nvPr/>
        </p:nvPicPr>
        <p:blipFill rotWithShape="1">
          <a:blip r:embed="rId3">
            <a:extLst>
              <a:ext uri="{28A0092B-C50C-407E-A947-70E740481C1C}">
                <a14:useLocalDpi xmlns:a14="http://schemas.microsoft.com/office/drawing/2010/main" val="0"/>
              </a:ext>
            </a:extLst>
          </a:blip>
          <a:srcRect l="9340" t="5100" r="10481" b="6467"/>
          <a:stretch/>
        </p:blipFill>
        <p:spPr bwMode="auto">
          <a:xfrm>
            <a:off x="5042333" y="1195161"/>
            <a:ext cx="2674877" cy="51436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A1704AB-CA2B-5897-7179-42F41334A20C}"/>
              </a:ext>
            </a:extLst>
          </p:cNvPr>
          <p:cNvSpPr txBox="1"/>
          <p:nvPr/>
        </p:nvSpPr>
        <p:spPr>
          <a:xfrm>
            <a:off x="3084723" y="319489"/>
            <a:ext cx="2674877" cy="584775"/>
          </a:xfrm>
          <a:prstGeom prst="rect">
            <a:avLst/>
          </a:prstGeom>
          <a:noFill/>
        </p:spPr>
        <p:txBody>
          <a:bodyPr wrap="square" rtlCol="0">
            <a:spAutoFit/>
          </a:bodyPr>
          <a:lstStyle/>
          <a:p>
            <a:pPr algn="ctr"/>
            <a:r>
              <a:rPr lang="en-IN" sz="3200" dirty="0">
                <a:solidFill>
                  <a:schemeClr val="tx2">
                    <a:lumMod val="60000"/>
                    <a:lumOff val="40000"/>
                  </a:schemeClr>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7834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E3C52-06E7-81AB-3D82-2E1E00C31D3F}"/>
              </a:ext>
            </a:extLst>
          </p:cNvPr>
          <p:cNvPicPr>
            <a:picLocks noChangeAspect="1"/>
          </p:cNvPicPr>
          <p:nvPr/>
        </p:nvPicPr>
        <p:blipFill rotWithShape="1">
          <a:blip r:embed="rId2">
            <a:extLst>
              <a:ext uri="{28A0092B-C50C-407E-A947-70E740481C1C}">
                <a14:useLocalDpi xmlns:a14="http://schemas.microsoft.com/office/drawing/2010/main" val="0"/>
              </a:ext>
            </a:extLst>
          </a:blip>
          <a:srcRect l="5252" t="2825" r="3937" b="2217"/>
          <a:stretch/>
        </p:blipFill>
        <p:spPr bwMode="auto">
          <a:xfrm>
            <a:off x="495130" y="941252"/>
            <a:ext cx="2622780" cy="49429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C16E6C3B-22E1-C1EC-46D7-6C60103144A7}"/>
              </a:ext>
            </a:extLst>
          </p:cNvPr>
          <p:cNvPicPr>
            <a:picLocks noChangeAspect="1"/>
          </p:cNvPicPr>
          <p:nvPr/>
        </p:nvPicPr>
        <p:blipFill rotWithShape="1">
          <a:blip r:embed="rId3">
            <a:extLst>
              <a:ext uri="{28A0092B-C50C-407E-A947-70E740481C1C}">
                <a14:useLocalDpi xmlns:a14="http://schemas.microsoft.com/office/drawing/2010/main" val="0"/>
              </a:ext>
            </a:extLst>
          </a:blip>
          <a:srcRect l="6313" t="1689" r="6378" b="3076"/>
          <a:stretch/>
        </p:blipFill>
        <p:spPr bwMode="auto">
          <a:xfrm>
            <a:off x="3527107" y="941253"/>
            <a:ext cx="2622780" cy="49639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1EAFE9B-77F4-E050-0C63-ED703DB7E6B0}"/>
              </a:ext>
            </a:extLst>
          </p:cNvPr>
          <p:cNvPicPr>
            <a:picLocks noChangeAspect="1"/>
          </p:cNvPicPr>
          <p:nvPr/>
        </p:nvPicPr>
        <p:blipFill rotWithShape="1">
          <a:blip r:embed="rId4">
            <a:extLst>
              <a:ext uri="{28A0092B-C50C-407E-A947-70E740481C1C}">
                <a14:useLocalDpi xmlns:a14="http://schemas.microsoft.com/office/drawing/2010/main" val="0"/>
              </a:ext>
            </a:extLst>
          </a:blip>
          <a:srcRect l="5007" t="2565" r="4455" b="3103"/>
          <a:stretch/>
        </p:blipFill>
        <p:spPr bwMode="auto">
          <a:xfrm>
            <a:off x="6517490" y="941252"/>
            <a:ext cx="2622780" cy="49639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63531086"/>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161</TotalTime>
  <Words>561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TRAVEL APP – UI/UX</vt:lpstr>
      <vt:lpstr>TABLE OF CONTENTS</vt:lpstr>
      <vt:lpstr>INTRODUCTION</vt:lpstr>
      <vt:lpstr>OBJECTIVE</vt:lpstr>
      <vt:lpstr>PROPOSED TECHNOLOGY</vt:lpstr>
      <vt:lpstr>INDUSTRY AND RESEARCH PERSPECTIVE</vt:lpstr>
      <vt:lpstr>FUTURE SCOPE</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APP – UI/UX</dc:title>
  <dc:creator>Preethi K A</dc:creator>
  <cp:lastModifiedBy>Preethi K A</cp:lastModifiedBy>
  <cp:revision>4</cp:revision>
  <dcterms:created xsi:type="dcterms:W3CDTF">2024-05-16T01:35:22Z</dcterms:created>
  <dcterms:modified xsi:type="dcterms:W3CDTF">2024-05-25T06:29:01Z</dcterms:modified>
</cp:coreProperties>
</file>